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30cc71c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930cc71c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0687ec5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0687ec5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687ec57e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0687ec57e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4c160a839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4c160a83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4c160a839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4c160a839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4c160a839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4c160a839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0687ec5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0687ec5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0687ec57e_0_1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0687ec57e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00c36cd3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00c36cd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45451" y="1314700"/>
            <a:ext cx="78531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Adequação Ambiental de Empresas I: Técnicas de Avaliação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45450" y="3329900"/>
            <a:ext cx="7943700" cy="13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SEP0358-3 - 02/2020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Prof Aldo Ometto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Prof Humberto	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Monitora: Dánika Castillo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150" y="22950"/>
            <a:ext cx="1199452" cy="43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 txBox="1"/>
          <p:nvPr>
            <p:ph type="ctrTitle"/>
          </p:nvPr>
        </p:nvSpPr>
        <p:spPr>
          <a:xfrm>
            <a:off x="351000" y="157400"/>
            <a:ext cx="84420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>
                <a:solidFill>
                  <a:srgbClr val="FFFFFF"/>
                </a:solidFill>
              </a:rPr>
              <a:t>Bom início para todos(as) nós! </a:t>
            </a:r>
            <a:endParaRPr sz="3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6246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729500" y="1323975"/>
            <a:ext cx="7688400" cy="1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Fornecer conhecimentos teóricos e práticos das técnicas e programas de adequação ambiental nas empresas, englobando instrumentos para uma melhor compreensão das questões ambientais no contexto econômico contemporâneo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-5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</a:t>
            </a:r>
            <a:endParaRPr/>
          </a:p>
        </p:txBody>
      </p:sp>
      <p:cxnSp>
        <p:nvCxnSpPr>
          <p:cNvPr id="100" name="Google Shape;100;p15"/>
          <p:cNvCxnSpPr>
            <a:stCxn id="101" idx="2"/>
            <a:endCxn id="102" idx="1"/>
          </p:cNvCxnSpPr>
          <p:nvPr/>
        </p:nvCxnSpPr>
        <p:spPr>
          <a:xfrm>
            <a:off x="978425" y="2744925"/>
            <a:ext cx="852000" cy="1546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5"/>
          <p:cNvCxnSpPr>
            <a:stCxn id="101" idx="2"/>
            <a:endCxn id="104" idx="1"/>
          </p:cNvCxnSpPr>
          <p:nvPr/>
        </p:nvCxnSpPr>
        <p:spPr>
          <a:xfrm flipH="1" rot="10800000">
            <a:off x="978425" y="1229925"/>
            <a:ext cx="891900" cy="15150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5"/>
          <p:cNvSpPr/>
          <p:nvPr/>
        </p:nvSpPr>
        <p:spPr>
          <a:xfrm rot="-5400000">
            <a:off x="-904825" y="2482275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Blocos de estudo da disciplina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870325" y="832326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830475" y="3829175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Gestão do ciclo de vida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149250" y="184500"/>
            <a:ext cx="2825700" cy="525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gestão de operações e evolução da sustentabilidade nas organizaçõões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185625" y="2412000"/>
            <a:ext cx="2825700" cy="32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Renda Nacional e Indicadores Macroeconômicos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185625" y="2808000"/>
            <a:ext cx="2825700" cy="52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Abordagens da economia: Economia Circular, bioeconomia e economia ecológica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" name="Google Shape;108;p15"/>
          <p:cNvCxnSpPr>
            <a:stCxn id="104" idx="3"/>
            <a:endCxn id="105" idx="1"/>
          </p:cNvCxnSpPr>
          <p:nvPr/>
        </p:nvCxnSpPr>
        <p:spPr>
          <a:xfrm flipH="1" rot="10800000">
            <a:off x="3890825" y="447126"/>
            <a:ext cx="1258500" cy="7827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5"/>
          <p:cNvCxnSpPr>
            <a:stCxn id="106" idx="1"/>
            <a:endCxn id="102" idx="3"/>
          </p:cNvCxnSpPr>
          <p:nvPr/>
        </p:nvCxnSpPr>
        <p:spPr>
          <a:xfrm flipH="1">
            <a:off x="3850925" y="2575950"/>
            <a:ext cx="1334700" cy="17151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5"/>
          <p:cNvCxnSpPr>
            <a:stCxn id="107" idx="1"/>
            <a:endCxn id="102" idx="3"/>
          </p:cNvCxnSpPr>
          <p:nvPr/>
        </p:nvCxnSpPr>
        <p:spPr>
          <a:xfrm flipH="1">
            <a:off x="3850925" y="3070650"/>
            <a:ext cx="1334700" cy="12204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5"/>
          <p:cNvSpPr/>
          <p:nvPr/>
        </p:nvSpPr>
        <p:spPr>
          <a:xfrm>
            <a:off x="1830475" y="2753650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Sistemas 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econômicos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-ambientais e valoração ambiental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870325" y="1767413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Economia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" name="Google Shape;113;p15"/>
          <p:cNvCxnSpPr>
            <a:stCxn id="101" idx="2"/>
            <a:endCxn id="112" idx="1"/>
          </p:cNvCxnSpPr>
          <p:nvPr/>
        </p:nvCxnSpPr>
        <p:spPr>
          <a:xfrm flipH="1" rot="10800000">
            <a:off x="978425" y="2165025"/>
            <a:ext cx="891900" cy="5799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5"/>
          <p:cNvCxnSpPr>
            <a:stCxn id="101" idx="2"/>
            <a:endCxn id="111" idx="1"/>
          </p:cNvCxnSpPr>
          <p:nvPr/>
        </p:nvCxnSpPr>
        <p:spPr>
          <a:xfrm>
            <a:off x="978425" y="2744925"/>
            <a:ext cx="852000" cy="470700"/>
          </a:xfrm>
          <a:prstGeom prst="bentConnector3">
            <a:avLst>
              <a:gd fmla="val 498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>
            <a:stCxn id="116" idx="1"/>
            <a:endCxn id="111" idx="3"/>
          </p:cNvCxnSpPr>
          <p:nvPr/>
        </p:nvCxnSpPr>
        <p:spPr>
          <a:xfrm flipH="1">
            <a:off x="3850925" y="2225400"/>
            <a:ext cx="1334700" cy="990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/>
          <p:nvPr/>
        </p:nvSpPr>
        <p:spPr>
          <a:xfrm>
            <a:off x="5185625" y="2088000"/>
            <a:ext cx="2825700" cy="27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Tipos e equilíbrio de mercado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5185625" y="1296000"/>
            <a:ext cx="2825700" cy="25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Teoria do consumidor e demanda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185625" y="1620000"/>
            <a:ext cx="2825700" cy="42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Teoria da Firma, custos de produção e oferta</a:t>
            </a: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" name="Google Shape;119;p15"/>
          <p:cNvCxnSpPr>
            <a:stCxn id="118" idx="1"/>
            <a:endCxn id="112" idx="3"/>
          </p:cNvCxnSpPr>
          <p:nvPr/>
        </p:nvCxnSpPr>
        <p:spPr>
          <a:xfrm flipH="1">
            <a:off x="3890825" y="1830900"/>
            <a:ext cx="1294800" cy="33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5"/>
          <p:cNvCxnSpPr>
            <a:stCxn id="117" idx="1"/>
            <a:endCxn id="112" idx="3"/>
          </p:cNvCxnSpPr>
          <p:nvPr/>
        </p:nvCxnSpPr>
        <p:spPr>
          <a:xfrm flipH="1">
            <a:off x="3890825" y="1422150"/>
            <a:ext cx="1294800" cy="742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5"/>
          <p:cNvSpPr/>
          <p:nvPr/>
        </p:nvSpPr>
        <p:spPr>
          <a:xfrm>
            <a:off x="1549975" y="10924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1</a:t>
            </a:r>
            <a:endParaRPr b="1"/>
          </a:p>
        </p:txBody>
      </p:sp>
      <p:sp>
        <p:nvSpPr>
          <p:cNvPr id="122" name="Google Shape;122;p15"/>
          <p:cNvSpPr/>
          <p:nvPr/>
        </p:nvSpPr>
        <p:spPr>
          <a:xfrm>
            <a:off x="1549975" y="20275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2</a:t>
            </a:r>
            <a:endParaRPr b="1"/>
          </a:p>
        </p:txBody>
      </p:sp>
      <p:sp>
        <p:nvSpPr>
          <p:cNvPr id="123" name="Google Shape;123;p15"/>
          <p:cNvSpPr/>
          <p:nvPr/>
        </p:nvSpPr>
        <p:spPr>
          <a:xfrm>
            <a:off x="1549975" y="3078100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3</a:t>
            </a:r>
            <a:endParaRPr b="1"/>
          </a:p>
        </p:txBody>
      </p:sp>
      <p:sp>
        <p:nvSpPr>
          <p:cNvPr id="124" name="Google Shape;124;p15"/>
          <p:cNvSpPr/>
          <p:nvPr/>
        </p:nvSpPr>
        <p:spPr>
          <a:xfrm>
            <a:off x="1549975" y="412867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4</a:t>
            </a:r>
            <a:endParaRPr b="1"/>
          </a:p>
        </p:txBody>
      </p:sp>
      <p:sp>
        <p:nvSpPr>
          <p:cNvPr id="125" name="Google Shape;125;p15"/>
          <p:cNvSpPr/>
          <p:nvPr/>
        </p:nvSpPr>
        <p:spPr>
          <a:xfrm>
            <a:off x="5149250" y="792000"/>
            <a:ext cx="2825700" cy="421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Motivadores, técnicas e estratégias de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" name="Google Shape;126;p15"/>
          <p:cNvCxnSpPr>
            <a:stCxn id="104" idx="3"/>
            <a:endCxn id="125" idx="1"/>
          </p:cNvCxnSpPr>
          <p:nvPr/>
        </p:nvCxnSpPr>
        <p:spPr>
          <a:xfrm flipH="1" rot="10800000">
            <a:off x="3890825" y="1003026"/>
            <a:ext cx="1258500" cy="226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15"/>
          <p:cNvSpPr/>
          <p:nvPr/>
        </p:nvSpPr>
        <p:spPr>
          <a:xfrm>
            <a:off x="5185625" y="3384000"/>
            <a:ext cx="2825700" cy="717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Modelos Econômicos mais Sustentáveis - Economia Circular, Abordagens da economia ambiental e da economia ecológica, Externalidades da economia;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5185625" y="4140000"/>
            <a:ext cx="2825700" cy="47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Soluções e Desafios de Modelos Econômicos mais Sustentáveis Valoração Ambiental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5185625" y="4649700"/>
            <a:ext cx="2825700" cy="32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 do Ciclo de Vida e Avaliação do Ciclo de Vida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3464750" y="4803675"/>
            <a:ext cx="1614900" cy="32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Cases ACV - </a:t>
            </a: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seminários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311700" y="-5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</a:t>
            </a:r>
            <a:endParaRPr/>
          </a:p>
        </p:txBody>
      </p:sp>
      <p:cxnSp>
        <p:nvCxnSpPr>
          <p:cNvPr id="136" name="Google Shape;136;p16"/>
          <p:cNvCxnSpPr>
            <a:stCxn id="137" idx="2"/>
            <a:endCxn id="138" idx="1"/>
          </p:cNvCxnSpPr>
          <p:nvPr/>
        </p:nvCxnSpPr>
        <p:spPr>
          <a:xfrm>
            <a:off x="978425" y="2744925"/>
            <a:ext cx="852000" cy="1546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16"/>
          <p:cNvCxnSpPr>
            <a:stCxn id="137" idx="2"/>
            <a:endCxn id="140" idx="1"/>
          </p:cNvCxnSpPr>
          <p:nvPr/>
        </p:nvCxnSpPr>
        <p:spPr>
          <a:xfrm flipH="1" rot="10800000">
            <a:off x="978425" y="1229925"/>
            <a:ext cx="891900" cy="15150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16"/>
          <p:cNvSpPr/>
          <p:nvPr/>
        </p:nvSpPr>
        <p:spPr>
          <a:xfrm rot="-5400000">
            <a:off x="-904825" y="2482275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Blocos de estudo da disciplina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870325" y="832326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1830475" y="3829175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Gestão do ciclo de vida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5149250" y="424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gestão de operações e sustentabilidade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5149250" y="3960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A 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5185625" y="24120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Produto, Renda, Moeda e Indicadores Macroeconômicos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5185625" y="2808000"/>
            <a:ext cx="2825700" cy="52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Abordagens da economia: Economia Circular, bioeconomia e economia ecológica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" name="Google Shape;145;p16"/>
          <p:cNvCxnSpPr>
            <a:stCxn id="140" idx="3"/>
            <a:endCxn id="141" idx="1"/>
          </p:cNvCxnSpPr>
          <p:nvPr/>
        </p:nvCxnSpPr>
        <p:spPr>
          <a:xfrm flipH="1" rot="10800000">
            <a:off x="3890825" y="206226"/>
            <a:ext cx="1258500" cy="1023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6"/>
          <p:cNvCxnSpPr>
            <a:stCxn id="140" idx="3"/>
            <a:endCxn id="142" idx="1"/>
          </p:cNvCxnSpPr>
          <p:nvPr/>
        </p:nvCxnSpPr>
        <p:spPr>
          <a:xfrm flipH="1" rot="10800000">
            <a:off x="3890825" y="559926"/>
            <a:ext cx="1258500" cy="669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16"/>
          <p:cNvCxnSpPr>
            <a:stCxn id="143" idx="1"/>
            <a:endCxn id="148" idx="3"/>
          </p:cNvCxnSpPr>
          <p:nvPr/>
        </p:nvCxnSpPr>
        <p:spPr>
          <a:xfrm rot="10800000">
            <a:off x="3890825" y="2164950"/>
            <a:ext cx="1294800" cy="41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16"/>
          <p:cNvCxnSpPr>
            <a:stCxn id="144" idx="1"/>
            <a:endCxn id="138" idx="3"/>
          </p:cNvCxnSpPr>
          <p:nvPr/>
        </p:nvCxnSpPr>
        <p:spPr>
          <a:xfrm flipH="1">
            <a:off x="3850925" y="3070650"/>
            <a:ext cx="1334700" cy="12204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16"/>
          <p:cNvSpPr/>
          <p:nvPr/>
        </p:nvSpPr>
        <p:spPr>
          <a:xfrm>
            <a:off x="1830475" y="2753650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Sistemas econômicos-ambientais e valoração ambiental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1870325" y="1767413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Economia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" name="Google Shape;151;p16"/>
          <p:cNvCxnSpPr>
            <a:stCxn id="137" idx="2"/>
            <a:endCxn id="148" idx="1"/>
          </p:cNvCxnSpPr>
          <p:nvPr/>
        </p:nvCxnSpPr>
        <p:spPr>
          <a:xfrm flipH="1" rot="10800000">
            <a:off x="978425" y="2165025"/>
            <a:ext cx="891900" cy="5799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6"/>
          <p:cNvCxnSpPr>
            <a:stCxn id="137" idx="2"/>
            <a:endCxn id="150" idx="1"/>
          </p:cNvCxnSpPr>
          <p:nvPr/>
        </p:nvCxnSpPr>
        <p:spPr>
          <a:xfrm>
            <a:off x="978425" y="2744925"/>
            <a:ext cx="852000" cy="470700"/>
          </a:xfrm>
          <a:prstGeom prst="bentConnector3">
            <a:avLst>
              <a:gd fmla="val 498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6"/>
          <p:cNvCxnSpPr>
            <a:stCxn id="154" idx="1"/>
            <a:endCxn id="148" idx="3"/>
          </p:cNvCxnSpPr>
          <p:nvPr/>
        </p:nvCxnSpPr>
        <p:spPr>
          <a:xfrm rot="10800000">
            <a:off x="3890825" y="2164900"/>
            <a:ext cx="1294800" cy="71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16"/>
          <p:cNvSpPr/>
          <p:nvPr/>
        </p:nvSpPr>
        <p:spPr>
          <a:xfrm>
            <a:off x="5185625" y="2098900"/>
            <a:ext cx="2825700" cy="274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Tipos e equilíbrio de mercado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5185625" y="1277475"/>
            <a:ext cx="2825700" cy="333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Visão geral de princípios de Economia. Teoria do consumidor e demanda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5185625" y="1644225"/>
            <a:ext cx="2825700" cy="421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Teoria da Firma, custos de produção e oferta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" name="Google Shape;157;p16"/>
          <p:cNvCxnSpPr>
            <a:stCxn id="156" idx="1"/>
            <a:endCxn id="148" idx="3"/>
          </p:cNvCxnSpPr>
          <p:nvPr/>
        </p:nvCxnSpPr>
        <p:spPr>
          <a:xfrm flipH="1">
            <a:off x="3890825" y="1855125"/>
            <a:ext cx="1294800" cy="309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>
            <a:stCxn id="155" idx="1"/>
            <a:endCxn id="148" idx="3"/>
          </p:cNvCxnSpPr>
          <p:nvPr/>
        </p:nvCxnSpPr>
        <p:spPr>
          <a:xfrm flipH="1">
            <a:off x="3890825" y="1444425"/>
            <a:ext cx="1294800" cy="72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16"/>
          <p:cNvSpPr/>
          <p:nvPr/>
        </p:nvSpPr>
        <p:spPr>
          <a:xfrm>
            <a:off x="1549975" y="10924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1</a:t>
            </a:r>
            <a:endParaRPr b="1"/>
          </a:p>
        </p:txBody>
      </p:sp>
      <p:sp>
        <p:nvSpPr>
          <p:cNvPr id="160" name="Google Shape;160;p16"/>
          <p:cNvSpPr/>
          <p:nvPr/>
        </p:nvSpPr>
        <p:spPr>
          <a:xfrm>
            <a:off x="1549975" y="20275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2</a:t>
            </a:r>
            <a:endParaRPr b="1"/>
          </a:p>
        </p:txBody>
      </p:sp>
      <p:sp>
        <p:nvSpPr>
          <p:cNvPr id="161" name="Google Shape;161;p16"/>
          <p:cNvSpPr/>
          <p:nvPr/>
        </p:nvSpPr>
        <p:spPr>
          <a:xfrm>
            <a:off x="1549975" y="3078100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3</a:t>
            </a:r>
            <a:endParaRPr b="1"/>
          </a:p>
        </p:txBody>
      </p:sp>
      <p:sp>
        <p:nvSpPr>
          <p:cNvPr id="162" name="Google Shape;162;p16"/>
          <p:cNvSpPr/>
          <p:nvPr/>
        </p:nvSpPr>
        <p:spPr>
          <a:xfrm>
            <a:off x="1549975" y="412867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4</a:t>
            </a:r>
            <a:endParaRPr b="1"/>
          </a:p>
        </p:txBody>
      </p:sp>
      <p:sp>
        <p:nvSpPr>
          <p:cNvPr id="163" name="Google Shape;163;p16"/>
          <p:cNvSpPr/>
          <p:nvPr/>
        </p:nvSpPr>
        <p:spPr>
          <a:xfrm>
            <a:off x="5149250" y="792000"/>
            <a:ext cx="2825700" cy="421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Motivadores, técnicas e estratégias de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" name="Google Shape;164;p16"/>
          <p:cNvCxnSpPr>
            <a:stCxn id="140" idx="3"/>
            <a:endCxn id="163" idx="1"/>
          </p:cNvCxnSpPr>
          <p:nvPr/>
        </p:nvCxnSpPr>
        <p:spPr>
          <a:xfrm flipH="1" rot="10800000">
            <a:off x="3890825" y="1003026"/>
            <a:ext cx="1258500" cy="226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6"/>
          <p:cNvSpPr/>
          <p:nvPr/>
        </p:nvSpPr>
        <p:spPr>
          <a:xfrm>
            <a:off x="5185625" y="3384000"/>
            <a:ext cx="2825700" cy="717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Modelos Econômicos mais Sustentáveis - Economia Circular, Abordagens da economia ambiental e da economia ecológica, Externalidades da economia;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5185625" y="4140000"/>
            <a:ext cx="2825700" cy="47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Soluções e Desafios de Modelos Econômicos mais Sustentáveis Valoração Ambiental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5185625" y="4649700"/>
            <a:ext cx="2825700" cy="32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 do Ciclo de Vida e Avaliação do Ciclo de Vida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3464750" y="4803675"/>
            <a:ext cx="1614900" cy="32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Cases ACV - seminários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311700" y="-5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</a:t>
            </a:r>
            <a:endParaRPr/>
          </a:p>
        </p:txBody>
      </p:sp>
      <p:cxnSp>
        <p:nvCxnSpPr>
          <p:cNvPr id="174" name="Google Shape;174;p17"/>
          <p:cNvCxnSpPr>
            <a:stCxn id="175" idx="2"/>
            <a:endCxn id="176" idx="1"/>
          </p:cNvCxnSpPr>
          <p:nvPr/>
        </p:nvCxnSpPr>
        <p:spPr>
          <a:xfrm>
            <a:off x="978425" y="2744925"/>
            <a:ext cx="852000" cy="1546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17"/>
          <p:cNvCxnSpPr>
            <a:stCxn id="175" idx="2"/>
            <a:endCxn id="178" idx="1"/>
          </p:cNvCxnSpPr>
          <p:nvPr/>
        </p:nvCxnSpPr>
        <p:spPr>
          <a:xfrm flipH="1" rot="10800000">
            <a:off x="978425" y="1229925"/>
            <a:ext cx="891900" cy="15150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17"/>
          <p:cNvSpPr/>
          <p:nvPr/>
        </p:nvSpPr>
        <p:spPr>
          <a:xfrm rot="-5400000">
            <a:off x="-904825" y="2482275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Blocos de estudo da disciplina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1870325" y="832326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1830475" y="3829175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Gestão do ciclo de vida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5149250" y="424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gestão de operações e sustentabilidade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5149250" y="3960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A 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5185625" y="24120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Renda Nacional e Indicadores Macroeconômicos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5185625" y="2808000"/>
            <a:ext cx="2825700" cy="525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Abordagens da economia: Economia Circular, bioeconomia e economia ecológica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" name="Google Shape;183;p17"/>
          <p:cNvCxnSpPr>
            <a:stCxn id="178" idx="3"/>
            <a:endCxn id="179" idx="1"/>
          </p:cNvCxnSpPr>
          <p:nvPr/>
        </p:nvCxnSpPr>
        <p:spPr>
          <a:xfrm flipH="1" rot="10800000">
            <a:off x="3890825" y="206226"/>
            <a:ext cx="1258500" cy="1023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17"/>
          <p:cNvCxnSpPr>
            <a:stCxn id="178" idx="3"/>
            <a:endCxn id="180" idx="1"/>
          </p:cNvCxnSpPr>
          <p:nvPr/>
        </p:nvCxnSpPr>
        <p:spPr>
          <a:xfrm flipH="1" rot="10800000">
            <a:off x="3890825" y="559926"/>
            <a:ext cx="1258500" cy="669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17"/>
          <p:cNvCxnSpPr>
            <a:stCxn id="181" idx="1"/>
            <a:endCxn id="186" idx="3"/>
          </p:cNvCxnSpPr>
          <p:nvPr/>
        </p:nvCxnSpPr>
        <p:spPr>
          <a:xfrm flipH="1">
            <a:off x="3850925" y="2575950"/>
            <a:ext cx="1334700" cy="6396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7"/>
          <p:cNvCxnSpPr>
            <a:stCxn id="182" idx="1"/>
            <a:endCxn id="186" idx="3"/>
          </p:cNvCxnSpPr>
          <p:nvPr/>
        </p:nvCxnSpPr>
        <p:spPr>
          <a:xfrm flipH="1">
            <a:off x="3850925" y="3070650"/>
            <a:ext cx="1334700" cy="1449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17"/>
          <p:cNvSpPr/>
          <p:nvPr/>
        </p:nvSpPr>
        <p:spPr>
          <a:xfrm>
            <a:off x="1830475" y="2753650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Sistemas econômicos-ambientais e valoração ambiental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1870325" y="1767413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Economia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" name="Google Shape;189;p17"/>
          <p:cNvCxnSpPr>
            <a:stCxn id="175" idx="2"/>
            <a:endCxn id="188" idx="1"/>
          </p:cNvCxnSpPr>
          <p:nvPr/>
        </p:nvCxnSpPr>
        <p:spPr>
          <a:xfrm flipH="1" rot="10800000">
            <a:off x="978425" y="2165025"/>
            <a:ext cx="891900" cy="5799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>
            <a:stCxn id="175" idx="2"/>
            <a:endCxn id="186" idx="1"/>
          </p:cNvCxnSpPr>
          <p:nvPr/>
        </p:nvCxnSpPr>
        <p:spPr>
          <a:xfrm>
            <a:off x="978425" y="2744925"/>
            <a:ext cx="852000" cy="470700"/>
          </a:xfrm>
          <a:prstGeom prst="bentConnector3">
            <a:avLst>
              <a:gd fmla="val 498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>
            <a:stCxn id="192" idx="1"/>
            <a:endCxn id="186" idx="3"/>
          </p:cNvCxnSpPr>
          <p:nvPr/>
        </p:nvCxnSpPr>
        <p:spPr>
          <a:xfrm flipH="1">
            <a:off x="3850925" y="2225400"/>
            <a:ext cx="1334700" cy="990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17"/>
          <p:cNvSpPr/>
          <p:nvPr/>
        </p:nvSpPr>
        <p:spPr>
          <a:xfrm>
            <a:off x="5185625" y="2088000"/>
            <a:ext cx="2825700" cy="274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Tipos e equilíbrio de mercado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5185625" y="1296000"/>
            <a:ext cx="2825700" cy="252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Teoria do consumidor e demanda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5185625" y="1620000"/>
            <a:ext cx="2825700" cy="421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Teoria da Firma, custos de produção e oferta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5" name="Google Shape;195;p17"/>
          <p:cNvCxnSpPr>
            <a:stCxn id="194" idx="1"/>
            <a:endCxn id="188" idx="3"/>
          </p:cNvCxnSpPr>
          <p:nvPr/>
        </p:nvCxnSpPr>
        <p:spPr>
          <a:xfrm flipH="1">
            <a:off x="3890825" y="1830900"/>
            <a:ext cx="1294800" cy="33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7"/>
          <p:cNvCxnSpPr>
            <a:stCxn id="193" idx="1"/>
            <a:endCxn id="188" idx="3"/>
          </p:cNvCxnSpPr>
          <p:nvPr/>
        </p:nvCxnSpPr>
        <p:spPr>
          <a:xfrm flipH="1">
            <a:off x="3890825" y="1422150"/>
            <a:ext cx="1294800" cy="742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7"/>
          <p:cNvSpPr/>
          <p:nvPr/>
        </p:nvSpPr>
        <p:spPr>
          <a:xfrm>
            <a:off x="1549975" y="10924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1</a:t>
            </a:r>
            <a:endParaRPr b="1"/>
          </a:p>
        </p:txBody>
      </p:sp>
      <p:sp>
        <p:nvSpPr>
          <p:cNvPr id="198" name="Google Shape;198;p17"/>
          <p:cNvSpPr/>
          <p:nvPr/>
        </p:nvSpPr>
        <p:spPr>
          <a:xfrm>
            <a:off x="1549975" y="20275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2</a:t>
            </a:r>
            <a:endParaRPr b="1"/>
          </a:p>
        </p:txBody>
      </p:sp>
      <p:sp>
        <p:nvSpPr>
          <p:cNvPr id="199" name="Google Shape;199;p17"/>
          <p:cNvSpPr/>
          <p:nvPr/>
        </p:nvSpPr>
        <p:spPr>
          <a:xfrm>
            <a:off x="1549975" y="3078100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3</a:t>
            </a:r>
            <a:endParaRPr b="1"/>
          </a:p>
        </p:txBody>
      </p:sp>
      <p:sp>
        <p:nvSpPr>
          <p:cNvPr id="200" name="Google Shape;200;p17"/>
          <p:cNvSpPr/>
          <p:nvPr/>
        </p:nvSpPr>
        <p:spPr>
          <a:xfrm>
            <a:off x="1549975" y="412867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4</a:t>
            </a:r>
            <a:endParaRPr b="1"/>
          </a:p>
        </p:txBody>
      </p:sp>
      <p:sp>
        <p:nvSpPr>
          <p:cNvPr id="201" name="Google Shape;201;p17"/>
          <p:cNvSpPr/>
          <p:nvPr/>
        </p:nvSpPr>
        <p:spPr>
          <a:xfrm>
            <a:off x="5149250" y="792000"/>
            <a:ext cx="2825700" cy="421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Motivadores, técnicas e estratégias de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2" name="Google Shape;202;p17"/>
          <p:cNvCxnSpPr>
            <a:stCxn id="178" idx="3"/>
            <a:endCxn id="201" idx="1"/>
          </p:cNvCxnSpPr>
          <p:nvPr/>
        </p:nvCxnSpPr>
        <p:spPr>
          <a:xfrm flipH="1" rot="10800000">
            <a:off x="3890825" y="1003026"/>
            <a:ext cx="1258500" cy="226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17"/>
          <p:cNvSpPr/>
          <p:nvPr/>
        </p:nvSpPr>
        <p:spPr>
          <a:xfrm>
            <a:off x="5185625" y="33840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Modelos Econômicos mais Sustentáveis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5185625" y="3778500"/>
            <a:ext cx="2825700" cy="470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Soluções, Desafios, externalidades e Valoração Ambiental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5185625" y="4649700"/>
            <a:ext cx="2825700" cy="32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Gestão do Ciclo de Vida e Avaliação do Ciclo de Vida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3464750" y="4803675"/>
            <a:ext cx="1614900" cy="32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Cases ACV - seminários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7" name="Google Shape;207;p17"/>
          <p:cNvCxnSpPr>
            <a:stCxn id="203" idx="1"/>
            <a:endCxn id="186" idx="3"/>
          </p:cNvCxnSpPr>
          <p:nvPr/>
        </p:nvCxnSpPr>
        <p:spPr>
          <a:xfrm rot="10800000">
            <a:off x="3850925" y="3215550"/>
            <a:ext cx="1334700" cy="3324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7"/>
          <p:cNvCxnSpPr>
            <a:stCxn id="204" idx="1"/>
            <a:endCxn id="186" idx="3"/>
          </p:cNvCxnSpPr>
          <p:nvPr/>
        </p:nvCxnSpPr>
        <p:spPr>
          <a:xfrm rot="10800000">
            <a:off x="3850925" y="3215550"/>
            <a:ext cx="1334700" cy="7983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/>
          <p:nvPr>
            <p:ph type="title"/>
          </p:nvPr>
        </p:nvSpPr>
        <p:spPr>
          <a:xfrm>
            <a:off x="311700" y="-5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</a:t>
            </a:r>
            <a:endParaRPr/>
          </a:p>
        </p:txBody>
      </p:sp>
      <p:cxnSp>
        <p:nvCxnSpPr>
          <p:cNvPr id="214" name="Google Shape;214;p18"/>
          <p:cNvCxnSpPr>
            <a:stCxn id="215" idx="2"/>
            <a:endCxn id="216" idx="1"/>
          </p:cNvCxnSpPr>
          <p:nvPr/>
        </p:nvCxnSpPr>
        <p:spPr>
          <a:xfrm>
            <a:off x="978425" y="2744925"/>
            <a:ext cx="852000" cy="1546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8"/>
          <p:cNvCxnSpPr>
            <a:stCxn id="215" idx="2"/>
            <a:endCxn id="218" idx="1"/>
          </p:cNvCxnSpPr>
          <p:nvPr/>
        </p:nvCxnSpPr>
        <p:spPr>
          <a:xfrm flipH="1" rot="10800000">
            <a:off x="978425" y="1229925"/>
            <a:ext cx="891900" cy="15150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18"/>
          <p:cNvSpPr/>
          <p:nvPr/>
        </p:nvSpPr>
        <p:spPr>
          <a:xfrm rot="-5400000">
            <a:off x="-904825" y="2482275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Blocos de estudo da disciplina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1870325" y="832326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1830475" y="3829175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Gestão do ciclo de vida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5149250" y="424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gestão de operações e sustentabilidade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149250" y="3960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A 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5185625" y="24120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Renda Nacional e Indicadores Macroeconômicos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5185625" y="2808000"/>
            <a:ext cx="2825700" cy="525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Abordagens da economia: Economia Circular, bioeconomia e economia ecológica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223;p18"/>
          <p:cNvCxnSpPr>
            <a:stCxn id="218" idx="3"/>
            <a:endCxn id="219" idx="1"/>
          </p:cNvCxnSpPr>
          <p:nvPr/>
        </p:nvCxnSpPr>
        <p:spPr>
          <a:xfrm flipH="1" rot="10800000">
            <a:off x="3890825" y="206226"/>
            <a:ext cx="1258500" cy="1023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8"/>
          <p:cNvCxnSpPr>
            <a:stCxn id="218" idx="3"/>
            <a:endCxn id="220" idx="1"/>
          </p:cNvCxnSpPr>
          <p:nvPr/>
        </p:nvCxnSpPr>
        <p:spPr>
          <a:xfrm flipH="1" rot="10800000">
            <a:off x="3890825" y="559926"/>
            <a:ext cx="1258500" cy="669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18"/>
          <p:cNvCxnSpPr>
            <a:stCxn id="221" idx="1"/>
            <a:endCxn id="226" idx="3"/>
          </p:cNvCxnSpPr>
          <p:nvPr/>
        </p:nvCxnSpPr>
        <p:spPr>
          <a:xfrm rot="10800000">
            <a:off x="3890825" y="2164950"/>
            <a:ext cx="1294800" cy="41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18"/>
          <p:cNvCxnSpPr>
            <a:stCxn id="222" idx="1"/>
            <a:endCxn id="228" idx="3"/>
          </p:cNvCxnSpPr>
          <p:nvPr/>
        </p:nvCxnSpPr>
        <p:spPr>
          <a:xfrm flipH="1">
            <a:off x="3850925" y="3070650"/>
            <a:ext cx="1334700" cy="1449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18"/>
          <p:cNvSpPr/>
          <p:nvPr/>
        </p:nvSpPr>
        <p:spPr>
          <a:xfrm>
            <a:off x="1830475" y="2753650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Sistemas econômicos-ambientais e valoração ambiental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870325" y="1767413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Economia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9" name="Google Shape;229;p18"/>
          <p:cNvCxnSpPr>
            <a:stCxn id="215" idx="2"/>
            <a:endCxn id="226" idx="1"/>
          </p:cNvCxnSpPr>
          <p:nvPr/>
        </p:nvCxnSpPr>
        <p:spPr>
          <a:xfrm flipH="1" rot="10800000">
            <a:off x="978425" y="2165025"/>
            <a:ext cx="891900" cy="579900"/>
          </a:xfrm>
          <a:prstGeom prst="bentConnector3">
            <a:avLst>
              <a:gd fmla="val 4854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8"/>
          <p:cNvCxnSpPr>
            <a:stCxn id="215" idx="2"/>
            <a:endCxn id="228" idx="1"/>
          </p:cNvCxnSpPr>
          <p:nvPr/>
        </p:nvCxnSpPr>
        <p:spPr>
          <a:xfrm>
            <a:off x="978425" y="2744925"/>
            <a:ext cx="852000" cy="470700"/>
          </a:xfrm>
          <a:prstGeom prst="bentConnector3">
            <a:avLst>
              <a:gd fmla="val 498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8"/>
          <p:cNvCxnSpPr>
            <a:stCxn id="232" idx="1"/>
            <a:endCxn id="226" idx="3"/>
          </p:cNvCxnSpPr>
          <p:nvPr/>
        </p:nvCxnSpPr>
        <p:spPr>
          <a:xfrm rot="10800000">
            <a:off x="3890825" y="2164800"/>
            <a:ext cx="1294800" cy="6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18"/>
          <p:cNvSpPr/>
          <p:nvPr/>
        </p:nvSpPr>
        <p:spPr>
          <a:xfrm>
            <a:off x="5185625" y="2088000"/>
            <a:ext cx="2825700" cy="274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Tipos e equilíbrio de mercado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5185625" y="1296000"/>
            <a:ext cx="2825700" cy="252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Teoria do consumidor e demanda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5185625" y="1620000"/>
            <a:ext cx="2825700" cy="421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Teoria da Firma, custos de produção e oferta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5" name="Google Shape;235;p18"/>
          <p:cNvCxnSpPr>
            <a:stCxn id="234" idx="1"/>
            <a:endCxn id="226" idx="3"/>
          </p:cNvCxnSpPr>
          <p:nvPr/>
        </p:nvCxnSpPr>
        <p:spPr>
          <a:xfrm flipH="1">
            <a:off x="3890825" y="1830900"/>
            <a:ext cx="1294800" cy="33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18"/>
          <p:cNvCxnSpPr>
            <a:stCxn id="233" idx="1"/>
            <a:endCxn id="226" idx="3"/>
          </p:cNvCxnSpPr>
          <p:nvPr/>
        </p:nvCxnSpPr>
        <p:spPr>
          <a:xfrm flipH="1">
            <a:off x="3890825" y="1422150"/>
            <a:ext cx="1294800" cy="742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18"/>
          <p:cNvSpPr/>
          <p:nvPr/>
        </p:nvSpPr>
        <p:spPr>
          <a:xfrm>
            <a:off x="1549975" y="10924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1</a:t>
            </a:r>
            <a:endParaRPr b="1"/>
          </a:p>
        </p:txBody>
      </p:sp>
      <p:sp>
        <p:nvSpPr>
          <p:cNvPr id="238" name="Google Shape;238;p18"/>
          <p:cNvSpPr/>
          <p:nvPr/>
        </p:nvSpPr>
        <p:spPr>
          <a:xfrm>
            <a:off x="1549975" y="202752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2</a:t>
            </a:r>
            <a:endParaRPr b="1"/>
          </a:p>
        </p:txBody>
      </p:sp>
      <p:sp>
        <p:nvSpPr>
          <p:cNvPr id="239" name="Google Shape;239;p18"/>
          <p:cNvSpPr/>
          <p:nvPr/>
        </p:nvSpPr>
        <p:spPr>
          <a:xfrm>
            <a:off x="1549975" y="3078100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3</a:t>
            </a:r>
            <a:endParaRPr b="1"/>
          </a:p>
        </p:txBody>
      </p:sp>
      <p:sp>
        <p:nvSpPr>
          <p:cNvPr id="240" name="Google Shape;240;p18"/>
          <p:cNvSpPr/>
          <p:nvPr/>
        </p:nvSpPr>
        <p:spPr>
          <a:xfrm>
            <a:off x="1549975" y="4128675"/>
            <a:ext cx="280500" cy="27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4</a:t>
            </a:r>
            <a:endParaRPr b="1"/>
          </a:p>
        </p:txBody>
      </p:sp>
      <p:sp>
        <p:nvSpPr>
          <p:cNvPr id="241" name="Google Shape;241;p18"/>
          <p:cNvSpPr/>
          <p:nvPr/>
        </p:nvSpPr>
        <p:spPr>
          <a:xfrm>
            <a:off x="5149250" y="792000"/>
            <a:ext cx="2825700" cy="421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Motivadores, técnicas e estratégias de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18"/>
          <p:cNvCxnSpPr>
            <a:stCxn id="218" idx="3"/>
            <a:endCxn id="241" idx="1"/>
          </p:cNvCxnSpPr>
          <p:nvPr/>
        </p:nvCxnSpPr>
        <p:spPr>
          <a:xfrm flipH="1" rot="10800000">
            <a:off x="3890825" y="1003026"/>
            <a:ext cx="1258500" cy="226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18"/>
          <p:cNvSpPr/>
          <p:nvPr/>
        </p:nvSpPr>
        <p:spPr>
          <a:xfrm>
            <a:off x="5185625" y="3384000"/>
            <a:ext cx="2825700" cy="226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Modelos Econômicos mais Sustentáveis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185625" y="3697500"/>
            <a:ext cx="2825700" cy="4707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Soluções, Desafios, externalidades  e Valoração Ambiental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5185625" y="4254900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Gestão do Ciclo de Vida e Avaliação do Ciclo de Vida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5185625" y="4651425"/>
            <a:ext cx="2825700" cy="327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126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Cases ACV - seminários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" name="Google Shape;247;p18"/>
          <p:cNvCxnSpPr>
            <a:stCxn id="243" idx="1"/>
            <a:endCxn id="228" idx="3"/>
          </p:cNvCxnSpPr>
          <p:nvPr/>
        </p:nvCxnSpPr>
        <p:spPr>
          <a:xfrm rot="10800000">
            <a:off x="3850925" y="3215400"/>
            <a:ext cx="1334700" cy="282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8"/>
          <p:cNvCxnSpPr>
            <a:stCxn id="244" idx="1"/>
            <a:endCxn id="228" idx="3"/>
          </p:cNvCxnSpPr>
          <p:nvPr/>
        </p:nvCxnSpPr>
        <p:spPr>
          <a:xfrm rot="10800000">
            <a:off x="3850925" y="3215550"/>
            <a:ext cx="1334700" cy="7173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18"/>
          <p:cNvCxnSpPr>
            <a:stCxn id="245" idx="1"/>
            <a:endCxn id="216" idx="3"/>
          </p:cNvCxnSpPr>
          <p:nvPr/>
        </p:nvCxnSpPr>
        <p:spPr>
          <a:xfrm rot="10800000">
            <a:off x="3850925" y="4291050"/>
            <a:ext cx="1334700" cy="1278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18"/>
          <p:cNvCxnSpPr>
            <a:stCxn id="246" idx="1"/>
            <a:endCxn id="216" idx="3"/>
          </p:cNvCxnSpPr>
          <p:nvPr/>
        </p:nvCxnSpPr>
        <p:spPr>
          <a:xfrm rot="10800000">
            <a:off x="3850925" y="4290975"/>
            <a:ext cx="1334700" cy="5244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>
            <p:ph type="title"/>
          </p:nvPr>
        </p:nvSpPr>
        <p:spPr>
          <a:xfrm>
            <a:off x="246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Atividades de avaliação</a:t>
            </a:r>
            <a:endParaRPr/>
          </a:p>
        </p:txBody>
      </p:sp>
      <p:cxnSp>
        <p:nvCxnSpPr>
          <p:cNvPr id="256" name="Google Shape;256;p19"/>
          <p:cNvCxnSpPr>
            <a:stCxn id="257" idx="2"/>
            <a:endCxn id="258" idx="1"/>
          </p:cNvCxnSpPr>
          <p:nvPr/>
        </p:nvCxnSpPr>
        <p:spPr>
          <a:xfrm>
            <a:off x="978425" y="2744925"/>
            <a:ext cx="852000" cy="1546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19"/>
          <p:cNvCxnSpPr>
            <a:stCxn id="257" idx="2"/>
            <a:endCxn id="260" idx="1"/>
          </p:cNvCxnSpPr>
          <p:nvPr/>
        </p:nvCxnSpPr>
        <p:spPr>
          <a:xfrm flipH="1" rot="10800000">
            <a:off x="978425" y="1229925"/>
            <a:ext cx="891900" cy="151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19"/>
          <p:cNvSpPr/>
          <p:nvPr/>
        </p:nvSpPr>
        <p:spPr>
          <a:xfrm rot="-5400000">
            <a:off x="-904825" y="2482275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Blocos de estudo da disciplina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1870325" y="832326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Evolução histórica da sustentabilidade em empresas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1830475" y="3829175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Gestão do ciclo de vida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1830475" y="2753650"/>
            <a:ext cx="2020500" cy="9237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Sistemas econômicos-ambientais e valoração ambiental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1870325" y="1767413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Noções de Economia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" name="Google Shape;263;p19"/>
          <p:cNvCxnSpPr>
            <a:stCxn id="257" idx="2"/>
            <a:endCxn id="262" idx="1"/>
          </p:cNvCxnSpPr>
          <p:nvPr/>
        </p:nvCxnSpPr>
        <p:spPr>
          <a:xfrm flipH="1" rot="10800000">
            <a:off x="978425" y="2165025"/>
            <a:ext cx="891900" cy="579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9"/>
          <p:cNvCxnSpPr>
            <a:stCxn id="257" idx="2"/>
            <a:endCxn id="261" idx="1"/>
          </p:cNvCxnSpPr>
          <p:nvPr/>
        </p:nvCxnSpPr>
        <p:spPr>
          <a:xfrm>
            <a:off x="978425" y="2744925"/>
            <a:ext cx="852000" cy="4707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19"/>
          <p:cNvSpPr/>
          <p:nvPr/>
        </p:nvSpPr>
        <p:spPr>
          <a:xfrm>
            <a:off x="4307850" y="1259350"/>
            <a:ext cx="528300" cy="53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/>
              <a:t>T1</a:t>
            </a:r>
            <a:endParaRPr b="1" sz="900"/>
          </a:p>
        </p:txBody>
      </p:sp>
      <p:sp>
        <p:nvSpPr>
          <p:cNvPr id="266" name="Google Shape;266;p19"/>
          <p:cNvSpPr/>
          <p:nvPr/>
        </p:nvSpPr>
        <p:spPr>
          <a:xfrm>
            <a:off x="4307850" y="2324163"/>
            <a:ext cx="528300" cy="53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900"/>
              <a:t>T2</a:t>
            </a:r>
            <a:endParaRPr b="1"/>
          </a:p>
        </p:txBody>
      </p:sp>
      <p:sp>
        <p:nvSpPr>
          <p:cNvPr id="267" name="Google Shape;267;p19"/>
          <p:cNvSpPr/>
          <p:nvPr/>
        </p:nvSpPr>
        <p:spPr>
          <a:xfrm rot="5400000">
            <a:off x="3644075" y="1373325"/>
            <a:ext cx="891900" cy="3984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4307850" y="3304625"/>
            <a:ext cx="528300" cy="53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900"/>
              <a:t>T3</a:t>
            </a:r>
            <a:endParaRPr b="1"/>
          </a:p>
        </p:txBody>
      </p:sp>
      <p:sp>
        <p:nvSpPr>
          <p:cNvPr id="269" name="Google Shape;269;p19"/>
          <p:cNvSpPr/>
          <p:nvPr/>
        </p:nvSpPr>
        <p:spPr>
          <a:xfrm rot="5400000">
            <a:off x="3662700" y="2427338"/>
            <a:ext cx="891900" cy="3984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 rot="5400000">
            <a:off x="3633463" y="3475163"/>
            <a:ext cx="891900" cy="3984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19"/>
          <p:cNvCxnSpPr>
            <a:stCxn id="265" idx="6"/>
          </p:cNvCxnSpPr>
          <p:nvPr/>
        </p:nvCxnSpPr>
        <p:spPr>
          <a:xfrm flipH="1" rot="10800000">
            <a:off x="4836150" y="1524100"/>
            <a:ext cx="4287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19"/>
          <p:cNvCxnSpPr/>
          <p:nvPr/>
        </p:nvCxnSpPr>
        <p:spPr>
          <a:xfrm flipH="1" rot="10800000">
            <a:off x="4836150" y="2590725"/>
            <a:ext cx="4287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19"/>
          <p:cNvCxnSpPr/>
          <p:nvPr/>
        </p:nvCxnSpPr>
        <p:spPr>
          <a:xfrm flipH="1" rot="10800000">
            <a:off x="4836150" y="3571175"/>
            <a:ext cx="4287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19"/>
          <p:cNvSpPr/>
          <p:nvPr/>
        </p:nvSpPr>
        <p:spPr>
          <a:xfrm>
            <a:off x="5356475" y="1128401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Trabalho sobre evolução 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estratégias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 e motivações na gestão ambiental Empresarial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5356475" y="2174251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Trabalho sobre modelos econômicos mais sustentáveis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5369225" y="3175476"/>
            <a:ext cx="2020500" cy="79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Case de da ACV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>
            <p:ph type="title"/>
          </p:nvPr>
        </p:nvSpPr>
        <p:spPr>
          <a:xfrm>
            <a:off x="558625" y="562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Material e ferramentas de apoio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18" y="1357100"/>
            <a:ext cx="2601875" cy="173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724" y="2224663"/>
            <a:ext cx="2361700" cy="258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 rotWithShape="1">
          <a:blip r:embed="rId5">
            <a:alphaModFix/>
          </a:blip>
          <a:srcRect b="34198" l="51837" r="15756" t="5466"/>
          <a:stretch/>
        </p:blipFill>
        <p:spPr>
          <a:xfrm>
            <a:off x="4961975" y="1251600"/>
            <a:ext cx="3909346" cy="2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Cronograma de Atividades</a:t>
            </a:r>
            <a:endParaRPr/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 b="13729" l="18526" r="17123" t="10872"/>
          <a:stretch/>
        </p:blipFill>
        <p:spPr>
          <a:xfrm>
            <a:off x="260275" y="656875"/>
            <a:ext cx="6509349" cy="428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4">
            <a:alphaModFix/>
          </a:blip>
          <a:srcRect b="24617" l="50834" r="19790" t="25357"/>
          <a:stretch/>
        </p:blipFill>
        <p:spPr>
          <a:xfrm>
            <a:off x="6769625" y="1571625"/>
            <a:ext cx="2488674" cy="281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