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5" r:id="rId19"/>
    <p:sldId id="271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CD1166-C5E7-D145-993C-F98EF3789ABD}" type="datetimeFigureOut">
              <a:rPr lang="pt-BR" smtClean="0"/>
              <a:pPr/>
              <a:t>4/17/18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B85844-2FA7-8648-A2C5-8CE67B52480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DIREITOS HUMANOS E O DIREITO CONSTITUCIONAL INTERNACIONAL</a:t>
            </a:r>
          </a:p>
          <a:p>
            <a:r>
              <a:rPr lang="pt-BR" dirty="0" smtClean="0"/>
              <a:t>FLÁVIA PIOVESAN</a:t>
            </a:r>
          </a:p>
          <a:p>
            <a:r>
              <a:rPr lang="pt-BR" dirty="0" smtClean="0"/>
              <a:t>(PROGRAMA DO CURSO REPRODUZ ÍNDICE DA AUTORA)</a:t>
            </a:r>
          </a:p>
          <a:p>
            <a:r>
              <a:rPr lang="pt-BR" dirty="0" smtClean="0"/>
              <a:t>LIVRO MAIS COMPLETO E CLÁSSICO SOBRE O TEMA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NOÇÕES DE DIREITOS HUMANOS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Precedentes históricos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Direito humanitário</a:t>
            </a:r>
          </a:p>
          <a:p>
            <a:r>
              <a:rPr lang="pt-BR" dirty="0" smtClean="0"/>
              <a:t>Liga das Nações </a:t>
            </a:r>
          </a:p>
          <a:p>
            <a:r>
              <a:rPr lang="pt-BR" dirty="0" smtClean="0"/>
              <a:t>Organização (criada após I GM com finalidade de promover cooperação, paz e segurança, condenando agressões externas) Internacional do Trabalho (criada após I GM para promover padrões internacionais de condições de trabalho e bem-estar).</a:t>
            </a:r>
            <a:endParaRPr lang="pt-BR" dirty="0"/>
          </a:p>
        </p:txBody>
      </p:sp>
      <p:pic>
        <p:nvPicPr>
          <p:cNvPr id="7" name="Content Placeholder 6" descr="Captura de tela 2015-03-10 às 00.15.41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-17617" b="-17617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Sistema internacional de proteção dos </a:t>
            </a:r>
            <a:br>
              <a:rPr lang="pt-BR" dirty="0" smtClean="0"/>
            </a:br>
            <a:r>
              <a:rPr lang="pt-BR" dirty="0" smtClean="0"/>
              <a:t>Direitos Humanos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“(...) para que os direitos humanos se internacionalizassem, foi necessário redefinir o ambito e o alcance do tradicional conceito de soberania estatal, a fim de permitir o advendo dos direitos humanos como questão de legítimo interesse internacional”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Ainda que contemporâneas ao fim da I GM, o moderno direito internacional dos direitos humanos é um fenômeno do pós II GM.</a:t>
            </a:r>
          </a:p>
          <a:p>
            <a:r>
              <a:rPr lang="pt-BR" dirty="0" smtClean="0"/>
              <a:t>Tribunal de Nuremberg – aplicou fundamentalmente costumes internacionais (e não tratados) </a:t>
            </a:r>
            <a:endParaRPr lang="pt-BR" dirty="0"/>
          </a:p>
        </p:txBody>
      </p:sp>
      <p:pic>
        <p:nvPicPr>
          <p:cNvPr id="6" name="Content Placeholder 5" descr="Captura de tela 2015-03-10 às 00.19.36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6450" r="-6450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Carta das Nações Unidas de 1945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Principais órgãos:</a:t>
            </a:r>
          </a:p>
          <a:p>
            <a:r>
              <a:rPr lang="pt-BR" dirty="0" err="1" smtClean="0"/>
              <a:t>Assembleia</a:t>
            </a:r>
            <a:r>
              <a:rPr lang="pt-BR" dirty="0" smtClean="0"/>
              <a:t> Geral</a:t>
            </a:r>
          </a:p>
          <a:p>
            <a:r>
              <a:rPr lang="pt-BR" dirty="0" smtClean="0"/>
              <a:t>Conselho de Segurança</a:t>
            </a:r>
          </a:p>
          <a:p>
            <a:r>
              <a:rPr lang="pt-BR" dirty="0" smtClean="0"/>
              <a:t>Corte Internacional de Justiça (julgou, por exemplo: Iugoslávia, em 1999 e Croácia, pelo crime de genocídio).</a:t>
            </a:r>
          </a:p>
          <a:p>
            <a:r>
              <a:rPr lang="pt-BR" dirty="0" smtClean="0"/>
              <a:t>Conselho Econômico e Social</a:t>
            </a:r>
          </a:p>
          <a:p>
            <a:r>
              <a:rPr lang="pt-BR" dirty="0" smtClean="0"/>
              <a:t>Conselho de Direitos Humanos</a:t>
            </a:r>
          </a:p>
          <a:p>
            <a:r>
              <a:rPr lang="pt-BR" dirty="0" smtClean="0"/>
              <a:t>Conselho de Tutela</a:t>
            </a:r>
          </a:p>
          <a:p>
            <a:r>
              <a:rPr lang="pt-BR" dirty="0" smtClean="0"/>
              <a:t>Secretariado</a:t>
            </a:r>
            <a:endParaRPr lang="pt-BR" dirty="0"/>
          </a:p>
        </p:txBody>
      </p:sp>
      <p:pic>
        <p:nvPicPr>
          <p:cNvPr id="5" name="Content Placeholder 4" descr="Captura de tela 2015-03-10 às 00.22.17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0305" b="-10305"/>
          <a:stretch>
            <a:fillRect/>
          </a:stretch>
        </p:blipFill>
        <p:spPr/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Conselho de Direitos Humanos da ONU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Competência:</a:t>
            </a:r>
          </a:p>
          <a:p>
            <a:r>
              <a:rPr lang="pt-BR" dirty="0" smtClean="0"/>
              <a:t>Promover a educação e o ensino em Direitos Humanos, bem como assistência técnica e programas de capacitação</a:t>
            </a:r>
          </a:p>
          <a:p>
            <a:r>
              <a:rPr lang="pt-BR" dirty="0" smtClean="0"/>
              <a:t>Servir como fórum de diálogo </a:t>
            </a:r>
          </a:p>
          <a:p>
            <a:r>
              <a:rPr lang="pt-BR" dirty="0" smtClean="0"/>
              <a:t>Submeter recomendações à Assembléia Geral para o desenvolvimento do Direito Internacional de Direitos Humanos</a:t>
            </a:r>
          </a:p>
          <a:p>
            <a:r>
              <a:rPr lang="pt-BR" dirty="0" smtClean="0"/>
              <a:t>Propor recomendações acerca da promoção e proteção dos direitos humanos</a:t>
            </a:r>
          </a:p>
          <a:p>
            <a:r>
              <a:rPr lang="pt-BR" dirty="0" smtClean="0"/>
              <a:t>Submeter um relatório anual à Assembléia Geral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"/>
            <a:ext cx="8503920" cy="5870448"/>
          </a:xfrm>
        </p:spPr>
        <p:txBody>
          <a:bodyPr>
            <a:normAutofit fontScale="47500" lnSpcReduction="20000"/>
          </a:bodyPr>
          <a:lstStyle/>
          <a:p>
            <a:r>
              <a:rPr lang="pt-BR" dirty="0" smtClean="0"/>
              <a:t>"TENDÊNCIA PREOCUPANTE"</a:t>
            </a:r>
          </a:p>
          <a:p>
            <a:r>
              <a:rPr lang="pt-BR" dirty="0" smtClean="0"/>
              <a:t>Conselho de Direitos Humanos da ONU critica número excessivo de prisões no Brasil</a:t>
            </a:r>
          </a:p>
          <a:p>
            <a:r>
              <a:rPr lang="pt-BR" dirty="0" smtClean="0"/>
              <a:t>11 de setembro de 2014, 7h29</a:t>
            </a:r>
          </a:p>
          <a:p>
            <a:r>
              <a:rPr lang="pt-BR" dirty="0" smtClean="0"/>
              <a:t>Em relatório apresentado nesta quarta-feira (10/9), em Genebra, na Suíça, o Conselho de Direitos Humanos da ONU criticou o Brasil pelo uso, considerado excessivo, da pena de prisão, que “está sendo usada como o primeiro recurso em vez do último, como seria exigido pelos padrões internacionais de direitos humanos”. “A tendência é preocupante”, acrescenta o documento.</a:t>
            </a:r>
          </a:p>
          <a:p>
            <a:r>
              <a:rPr lang="pt-BR" dirty="0" smtClean="0"/>
              <a:t>O relatório também revela preocupação com prisões arbitrárias, a ausência de separação entre pessoas condenadas das detidas temporariamente, com a integridade física e a saúde desses detidos, bem como com a ocorrência de maus-tratos praticados por guardas e policiais. Em relação a esse tipo de violência, destaca o preconceito sofrido por minorias no sistema penitenciário, especialmente jovens </a:t>
            </a:r>
            <a:r>
              <a:rPr lang="pt-BR" dirty="0" err="1" smtClean="0"/>
              <a:t>afrodescendentes</a:t>
            </a:r>
            <a:r>
              <a:rPr lang="pt-BR" dirty="0" smtClean="0"/>
              <a:t>. </a:t>
            </a:r>
          </a:p>
          <a:p>
            <a:r>
              <a:rPr lang="pt-BR" dirty="0" smtClean="0"/>
              <a:t>O texto apresenta recomendações para a garantia dos direitos humanos de pessoas que estão presas, entre as quais a ampliação do acesso à Justiça, com reforço das defensorias públicas, e o uso de penas alternativas à prisão no caso de pessoas condenadas por crimes de menor potencial ofensivo, conforme estabelece a Lei de Medidas Cautelares (12.403/11). O grupo também sugere que o Brasil atente para a reorganização das polícias, tanto em nível federal quanto estadual, fortalecendo modelos como o policiamento comunitário.</a:t>
            </a:r>
          </a:p>
          <a:p>
            <a:r>
              <a:rPr lang="pt-BR" dirty="0" smtClean="0"/>
              <a:t>De acordo com a advogada Vivian </a:t>
            </a:r>
            <a:r>
              <a:rPr lang="pt-BR" dirty="0" err="1" smtClean="0"/>
              <a:t>Calderoni</a:t>
            </a:r>
            <a:r>
              <a:rPr lang="pt-BR" dirty="0" smtClean="0"/>
              <a:t>, da ONG Conectas, que tem status consultivo na ONU, a expectativa é que a discussão possa fomentar saídas para o sistema penal brasileiro, especialmente em relação à adoção da pena de privação de liberdade. “A ONU é bastante enfática em criticar essa opção e faz uma recomendação para que o país passe a adotar medidas como as penas alternativas.”</a:t>
            </a:r>
          </a:p>
          <a:p>
            <a:r>
              <a:rPr lang="pt-BR" dirty="0" smtClean="0"/>
              <a:t>A delegação nacional não comentou a preocupação com o número de detenções no país. A declaração oficial, apresentada pela embaixadora do Brasil nas ONU, Regina Maria Cordeiro </a:t>
            </a:r>
            <a:r>
              <a:rPr lang="pt-BR" dirty="0" err="1" smtClean="0"/>
              <a:t>Dunlop</a:t>
            </a:r>
            <a:r>
              <a:rPr lang="pt-BR" dirty="0" smtClean="0"/>
              <a:t>, destacou apenas o que apontou como incorreções e erros do relatório.</a:t>
            </a:r>
          </a:p>
          <a:p>
            <a:r>
              <a:rPr lang="pt-BR" dirty="0" smtClean="0"/>
              <a:t>Embora tenha reiterado interesse no diálogo com o grupo de trabalho e citado que “o relatório identifica os desafios que o Brasil já reconhece e tem procurado superar”, a diplomacia brasileira considerou infundadas ou incorretas as considerações feitas sobre o Judiciário; o tratamento dado aos imigrantes e às crianças e adolescentes em conflito com a lei; o funcionamento das defensorias públicas; bem como as atribuições conferidas ao Ministério Público, à Polícia Federal e ao Departamento Penitenciário Nacional.</a:t>
            </a:r>
          </a:p>
          <a:p>
            <a:r>
              <a:rPr lang="pt-BR" dirty="0" smtClean="0"/>
              <a:t>Criticou, ainda, a inclusão de comentários sobre situações que não foram analisadas na visita ao país, feita em março do ano passado, como a privação de liberdade de pessoas com deficiência mental, e apontou ser “incorreto afirmar que o número de indivíduos indígenas na detenção aumentou a uma taxa de 33% nos últimos anos". De acordo com o Ministério da Justiça, entre 2010 e 2012 o índice aumentou 13%”, representando apenas 0,16% da população carcerária total. Já as críticas sobre o tratamento dado a outros grupos, como jovens </a:t>
            </a:r>
            <a:r>
              <a:rPr lang="pt-BR" dirty="0" err="1" smtClean="0"/>
              <a:t>afrodescendentes</a:t>
            </a:r>
            <a:r>
              <a:rPr lang="pt-BR" dirty="0" smtClean="0"/>
              <a:t>, não foram comentadas. Com informações da Agência Brasil.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Declaração Universal dos Direitos Humanos de 1948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Concebida como a interpretação autorizada da Carta da ONU, no sentido de aclarar, definir e decifrar a expressão “direitos humanos e liberdades fundamentais”, a Declaração de 1948 estabelece duas categorias de direitos: os direitos civis e políticos e os direitos econômicos, sociais e culturais. Combina, assim, o discurso liberal e o discurso social da cidadania, conjugando o valor da liberdade com o valor da igualdade.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Declaração não apresenta, em si, força jurídica obrigatória e vinculante, pois assume a forma de declaração e não tratado. </a:t>
            </a:r>
          </a:p>
          <a:p>
            <a:r>
              <a:rPr lang="pt-BR" dirty="0" smtClean="0"/>
              <a:t>À luz deste raciocínio, instaurou-se larga discussão sobre qual seria a maneira mais eficaz de assegurar o reconhecimento e observância universal dos direitos nela previstos. </a:t>
            </a:r>
          </a:p>
          <a:p>
            <a:r>
              <a:rPr lang="pt-BR" dirty="0" smtClean="0"/>
              <a:t>Prevaleceu entendimento de que a Declaração deveria ser “</a:t>
            </a:r>
            <a:r>
              <a:rPr lang="pt-BR" dirty="0" err="1" smtClean="0"/>
              <a:t>juridicizada</a:t>
            </a:r>
            <a:r>
              <a:rPr lang="pt-BR" dirty="0" smtClean="0"/>
              <a:t>” sob a forma de tratado internacional, que fosse juridicamente obrigatório e vinculante. 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Início do processo de “</a:t>
            </a:r>
            <a:r>
              <a:rPr lang="pt-BR" dirty="0" err="1" smtClean="0"/>
              <a:t>juridicização</a:t>
            </a:r>
            <a:r>
              <a:rPr lang="pt-BR" dirty="0" smtClean="0"/>
              <a:t>”: apenas 1966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Pacto Internacional dos Direitos Civis e Políticos</a:t>
            </a:r>
          </a:p>
          <a:p>
            <a:r>
              <a:rPr lang="pt-BR" dirty="0" smtClean="0"/>
              <a:t>Pacto Internacional dos Direitos Econômicos, Sociais e Culturais</a:t>
            </a:r>
          </a:p>
          <a:p>
            <a:r>
              <a:rPr lang="pt-BR" dirty="0" smtClean="0"/>
              <a:t>Ambos passaram a incorporar os direitos previstos na Declaração Universal</a:t>
            </a:r>
          </a:p>
          <a:p>
            <a:r>
              <a:rPr lang="pt-BR" dirty="0" smtClean="0"/>
              <a:t>O sistema global viria a ser ampliado com o advento dos diversos tratados multilaterais de direitos humanos, a serem vistos a seguir.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 A Estrutura Normativa do Sistema Global de Proteção Internacional dos </a:t>
            </a:r>
            <a:br>
              <a:rPr lang="pt-BR" sz="3000" dirty="0" smtClean="0"/>
            </a:br>
            <a:r>
              <a:rPr lang="pt-BR" sz="3000" dirty="0" smtClean="0"/>
              <a:t>Direitos Humanos</a:t>
            </a:r>
            <a:endParaRPr lang="pt-BR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Captura de tela 2015-03-21 às 21.55.24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57397" r="-57397"/>
          <a:stretch>
            <a:fillRect/>
          </a:stretch>
        </p:blipFill>
        <p:spPr/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PACTO INTERNACIONAL DE DIREITOS CIVIS E POLÍTICOS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Maio de 2011: 167 Estados haviam aderido.</a:t>
            </a:r>
          </a:p>
          <a:p>
            <a:r>
              <a:rPr lang="pt-BR" dirty="0" smtClean="0"/>
              <a:t>Direito à vida; direito de não ser submetido a tortura ou a tratamentos cruéis, desumanos ou degradantes; direito a não ser escravizado; nem submetido a servidão; direitos à liberdade e à segurança pessoal e a não ser sujeito a prisão ou detenção arbitrárias; direito a um julgamento justo; igualdade perante a lei; proteção contra interferência arbitrária na vida privada; liberdade de movimento; direito a uma nacionalidade; direito de casa e formar família; liberdades de pensamento, consciência e religião; liberdade de opinião e expressão; direito à reunião pacífica; liberdade de associação; direito de aderir a sindicatos; direito e votar e tomar parte no Governo.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Protocolo Facultativo ao Pacto Internacional dos Direitos Civis e Políticos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Adiciona mecanismo de petições individuais, a serem apreciadas pelo Comitê de Direito Humanos. </a:t>
            </a:r>
          </a:p>
          <a:p>
            <a:r>
              <a:rPr lang="pt-BR" dirty="0" smtClean="0"/>
              <a:t>Permite que o Comitê receba e examine petições </a:t>
            </a:r>
            <a:r>
              <a:rPr lang="pt-BR" dirty="0" err="1" smtClean="0"/>
              <a:t>encaminahdas</a:t>
            </a:r>
            <a:r>
              <a:rPr lang="pt-BR" dirty="0" smtClean="0"/>
              <a:t> por indivíduos que aleguem ser vítimas de violação de direitos enunciados pelo Pacto. </a:t>
            </a:r>
          </a:p>
          <a:p>
            <a:r>
              <a:rPr lang="pt-BR" dirty="0" smtClean="0"/>
              <a:t>Até maio de 2011: 113 Estados haviam ratificado o Protocolo Facultativo ao Pacto dos Direitos Civis e Políticos</a:t>
            </a:r>
          </a:p>
          <a:p>
            <a:r>
              <a:rPr lang="pt-BR" dirty="0" smtClean="0"/>
              <a:t>Admite requisitos de admissibilidade: ex: esgotamento de vias internas</a:t>
            </a:r>
          </a:p>
          <a:p>
            <a:r>
              <a:rPr lang="pt-BR" dirty="0" smtClean="0"/>
              <a:t>Além de declarar se houve violação, Comitê pode determinar a obrigação de o Estado reparar a violação e adotar medidas para a estrita observância do Pacto.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Pacto Internacional dos Direitos Econômicos, Sociais e Culturais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Maio de 2011: adesão de 160 </a:t>
            </a:r>
            <a:r>
              <a:rPr lang="pt-BR" dirty="0" err="1" smtClean="0"/>
              <a:t>Estados-partes</a:t>
            </a:r>
            <a:endParaRPr lang="pt-BR" dirty="0" smtClean="0"/>
          </a:p>
          <a:p>
            <a:r>
              <a:rPr lang="pt-BR" dirty="0" smtClean="0"/>
              <a:t>Direito ao trabalho; à justa remuneração; formar e associar-se a sindicatos; nível de vida adequado; direito à moradia; direito à educação; direito à previdência social; direito à saúde; direito à participação na vida cultural da comunidade.</a:t>
            </a:r>
          </a:p>
          <a:p>
            <a:r>
              <a:rPr lang="pt-BR" dirty="0" smtClean="0"/>
              <a:t>Têm aplicação progressiva (diferentemente dos direitos civis e políticos, que são </a:t>
            </a:r>
            <a:r>
              <a:rPr lang="pt-BR" dirty="0" err="1" smtClean="0"/>
              <a:t>autoaplicáveis</a:t>
            </a:r>
            <a:r>
              <a:rPr lang="pt-BR" dirty="0" smtClean="0"/>
              <a:t>)</a:t>
            </a:r>
          </a:p>
          <a:p>
            <a:r>
              <a:rPr lang="pt-BR" dirty="0" smtClean="0"/>
              <a:t>Protocolo Facultativo em 2008. 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Convenção Internacional sobre a Eliminação de todas as formas de Discriminação Racial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Adotada pela ONU em 1965. Até 2011, apenas 54 dos 174 da Convenção.</a:t>
            </a:r>
          </a:p>
          <a:p>
            <a:r>
              <a:rPr lang="pt-BR" dirty="0" smtClean="0"/>
              <a:t>Direito à igualdade perante a lei, sem qualquer distinção de raça, cor, origem, nacionalidade ou etnia; direito a tratamento equânime perante os Tribunais e perante todos os órgãos administradores da justiça; direito a recurso e remédios judiciais quando da violação a direitos protegidos pela Convenção; direito à segurança e proteção contra violência; direito de votar; proibição de propaganda e organizações racistas; direito ao acesso a todo lugar e serviço de natureza públicas; proibida qualquer discriminação.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Convenção sobre a Eliminação de todas as formas de Discriminação contra a Mulher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1979 – em 2011: 186 </a:t>
            </a:r>
            <a:r>
              <a:rPr lang="pt-BR" dirty="0" err="1" smtClean="0"/>
              <a:t>Estados-partes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Embora reflita ampla adesão dos Estados (perde apenas para a Convenção sobre os Direitos da Criança), enfrenta o paradoxo de ser o instrumento que recebeu o maior número de reservas formuladas pelos Estados, dentre os tratados internacionais de direitos humanos.</a:t>
            </a:r>
          </a:p>
          <a:p>
            <a:r>
              <a:rPr lang="pt-BR" dirty="0" smtClean="0"/>
              <a:t>Reservas sobre: submissão à Corte Internacional de Justiça de controvérsias entre </a:t>
            </a:r>
            <a:r>
              <a:rPr lang="pt-BR" dirty="0" err="1" smtClean="0"/>
              <a:t>Estados-partes</a:t>
            </a:r>
            <a:r>
              <a:rPr lang="pt-BR" dirty="0" smtClean="0"/>
              <a:t> quanto à aplicação da Convenção; discriminação no casamento e na família; sobre a possibilidade de adoção de “ação afirmativa”; eliminação de discriminação na vida política e pública, emprego, educação, direitos trabalhistas, acesso igualitário ao crédito financeiro e a plena capacidade legal, a própria definição de discriminação e o compromisso de erradicá-la.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Convenção sobre a Tortura e outros Tratamentos ou Penas Cruéis, Desumanos ou Degradantes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1984 – 2011: 147 </a:t>
            </a:r>
            <a:r>
              <a:rPr lang="pt-BR" dirty="0" err="1" smtClean="0"/>
              <a:t>Estados-partes</a:t>
            </a:r>
            <a:endParaRPr lang="pt-BR" dirty="0" smtClean="0"/>
          </a:p>
          <a:p>
            <a:r>
              <a:rPr lang="pt-BR" dirty="0" smtClean="0"/>
              <a:t>Tortura: qualquer ato pelo qual </a:t>
            </a:r>
            <a:r>
              <a:rPr lang="pt-BR" u="sng" dirty="0" smtClean="0"/>
              <a:t>dores</a:t>
            </a:r>
            <a:r>
              <a:rPr lang="pt-BR" dirty="0" smtClean="0"/>
              <a:t> os sofrimentos agudos, físicos ou mentais, são infligidos intencionalmente a uma pessoa </a:t>
            </a:r>
            <a:r>
              <a:rPr lang="pt-BR" u="sng" dirty="0" smtClean="0"/>
              <a:t>a fim de obter,</a:t>
            </a:r>
            <a:r>
              <a:rPr lang="pt-BR" dirty="0" smtClean="0"/>
              <a:t> dela ou de uma terceira pessoa, informações ou confissões, de castigá-la por ato que ela ou uma terceira pessoa tenha cometido ou seja suspeita de ter cometido; de intimidar ou coagir esta pessoa ou outras pessoas; ou por qualquer motivo baseado em discriminação de qualquer natureza; quando tais dores ou sofrimentos são infligidos por um </a:t>
            </a:r>
            <a:r>
              <a:rPr lang="pt-BR" u="sng" dirty="0" smtClean="0"/>
              <a:t>funcionário público</a:t>
            </a:r>
            <a:r>
              <a:rPr lang="pt-BR" dirty="0" smtClean="0"/>
              <a:t> ou outra pessoa no exercício de funções públicas, ou por sua instigação, ou com o seu consentimento ou aquiescência.   </a:t>
            </a:r>
          </a:p>
          <a:p>
            <a:r>
              <a:rPr lang="pt-BR" dirty="0" smtClean="0"/>
              <a:t>3 elementos: finalidade deliberada de dor ou sofrimento; finalidade do ato; vinculação do agente ou responsável, direta ou indiretamente, com o Estado. 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Convenção sobre os Direitos da Criança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1990 – 2011: 193 </a:t>
            </a:r>
            <a:r>
              <a:rPr lang="pt-BR" dirty="0" err="1" smtClean="0"/>
              <a:t>Estados-partes</a:t>
            </a:r>
            <a:endParaRPr lang="pt-BR" dirty="0" smtClean="0"/>
          </a:p>
          <a:p>
            <a:r>
              <a:rPr lang="pt-BR" dirty="0" smtClean="0"/>
              <a:t>Dois protocolos Facultativos: Protocolo Facultativo sobre a Venda de Crianças, Prostituição e Pornografia Infantis e Protocolo Facultativo sobre Envolvimento de Crianças em Conflitos Armados.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Convenção Internacional sobre a Proteção dos Direitos de todos os Trabalhadores Migrantes e dos Membros de suas Famílias</a:t>
            </a:r>
          </a:p>
          <a:p>
            <a:r>
              <a:rPr lang="pt-BR" dirty="0" smtClean="0"/>
              <a:t>Convenção sobre os Direitos das Pessoas com Deficiência</a:t>
            </a:r>
          </a:p>
          <a:p>
            <a:r>
              <a:rPr lang="pt-BR" dirty="0" smtClean="0"/>
              <a:t>Tribunal Penal Internacional e Convenção para a Prevenção e Repressão do Crime de Genocídio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A Estrutura Normativa do Sistema Regional de Proteção dos Direitos Humanos – o Sistema Interamericano</a:t>
            </a:r>
            <a:endParaRPr lang="pt-BR" sz="3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Sistema global - </a:t>
            </a:r>
            <a:r>
              <a:rPr lang="pt-BR" dirty="0" err="1" smtClean="0"/>
              <a:t>onu</a:t>
            </a:r>
            <a:endParaRPr lang="pt-B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Sistema europeu – Tribunal Europeu dos Direitos Humanos</a:t>
            </a:r>
            <a:endParaRPr lang="pt-BR" dirty="0"/>
          </a:p>
        </p:txBody>
      </p:sp>
      <p:pic>
        <p:nvPicPr>
          <p:cNvPr id="9" name="Content Placeholder 8" descr="Captura de tela 2015-03-21 às 22.59.42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t="-18354" b="-18354"/>
          <a:stretch>
            <a:fillRect/>
          </a:stretch>
        </p:blipFill>
        <p:spPr/>
      </p:pic>
      <p:pic>
        <p:nvPicPr>
          <p:cNvPr id="10" name="Content Placeholder 9" descr="Captura de tela 2015-03-21 às 23.02.14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-62148" b="-62148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Direitos humanos e constituição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“A constituição é mais que um documento legal. É um documento com intenso significado simbólico e ideológico – refletindo tanto o que nós somos enquanto sociedade, como o que nós queremos ser”. (Jackman, </a:t>
            </a:r>
            <a:r>
              <a:rPr lang="pt-BR" dirty="0" err="1" smtClean="0"/>
              <a:t>Constitutional</a:t>
            </a:r>
            <a:r>
              <a:rPr lang="pt-BR" dirty="0" smtClean="0"/>
              <a:t> </a:t>
            </a:r>
            <a:r>
              <a:rPr lang="pt-BR" dirty="0" err="1" smtClean="0"/>
              <a:t>rhetoric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social justice: </a:t>
            </a:r>
            <a:r>
              <a:rPr lang="pt-BR" dirty="0" err="1" smtClean="0"/>
              <a:t>reflections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justiciability</a:t>
            </a:r>
            <a:r>
              <a:rPr lang="pt-BR" dirty="0" smtClean="0"/>
              <a:t> debate). 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Tribunal africano de Direitos Humanos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Corte Interamericana de Direitos Humanos</a:t>
            </a:r>
            <a:endParaRPr lang="pt-BR" dirty="0"/>
          </a:p>
        </p:txBody>
      </p:sp>
      <p:pic>
        <p:nvPicPr>
          <p:cNvPr id="7" name="Content Placeholder 6" descr="Captura de tela 2015-03-21 às 23.03.29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t="-3584" b="-3584"/>
          <a:stretch>
            <a:fillRect/>
          </a:stretch>
        </p:blipFill>
        <p:spPr/>
      </p:pic>
      <p:pic>
        <p:nvPicPr>
          <p:cNvPr id="8" name="Content Placeholder 7" descr="Captura de tela 2015-03-21 às 23.06.09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-1345" r="-1345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da Comissão Interamericana</a:t>
            </a:r>
            <a:endParaRPr lang="pt-B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A) conciliadora, entre um Governo e grupos sociais que vejam violados os direitos de seus membros;</a:t>
            </a:r>
          </a:p>
          <a:p>
            <a:r>
              <a:rPr lang="pt-BR" dirty="0" smtClean="0"/>
              <a:t>B) assessora, aconselhando os Governos a adotar medidas adequadas para promover os direitos humanos;</a:t>
            </a:r>
          </a:p>
          <a:p>
            <a:r>
              <a:rPr lang="pt-BR" dirty="0" smtClean="0"/>
              <a:t>C) crítica, ao informar após ter ciência</a:t>
            </a:r>
          </a:p>
          <a:p>
            <a:r>
              <a:rPr lang="pt-BR" dirty="0" smtClean="0"/>
              <a:t>D) legitimadora, quando um Governo decide reparar falhas de seus processos internos e sanar violações após uma visita ou exame</a:t>
            </a:r>
          </a:p>
          <a:p>
            <a:r>
              <a:rPr lang="pt-BR" dirty="0" smtClean="0"/>
              <a:t>E) promotora, ao efetuar estudos</a:t>
            </a:r>
          </a:p>
          <a:p>
            <a:r>
              <a:rPr lang="pt-BR" dirty="0" smtClean="0"/>
              <a:t>F) protetora, quando intervém para solicitar ao Governo que suspenda sua ação ou informe sobre os atos praticados.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da Corte Interamericana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Consultiva (para interpretar Convenção ou outros documentos) e contenciosa</a:t>
            </a:r>
          </a:p>
          <a:p>
            <a:r>
              <a:rPr lang="pt-BR" dirty="0" smtClean="0"/>
              <a:t>Composta por sete juízes nacionais de Estados da OEA.</a:t>
            </a:r>
          </a:p>
          <a:p>
            <a:r>
              <a:rPr lang="pt-BR" dirty="0" smtClean="0"/>
              <a:t>Apenas a Comissão Interamericana e os </a:t>
            </a:r>
            <a:r>
              <a:rPr lang="pt-BR" dirty="0" err="1" smtClean="0"/>
              <a:t>Estados-partes</a:t>
            </a:r>
            <a:r>
              <a:rPr lang="pt-BR" dirty="0" smtClean="0"/>
              <a:t> podem submeter um caso à Corte Interamericana, não estando prevista a legitimação do indivíduo.</a:t>
            </a:r>
          </a:p>
          <a:p>
            <a:r>
              <a:rPr lang="pt-BR" dirty="0" smtClean="0"/>
              <a:t>Corte tem força jurídica vinculante e obrigatória, cabendo ao Estado seu imediato cumprimento.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contra o Estado Brasileiro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sistema mundo: nenhum</a:t>
            </a:r>
          </a:p>
          <a:p>
            <a:r>
              <a:rPr lang="pt-BR" dirty="0" smtClean="0"/>
              <a:t>No sistema brasileiro: várias condenações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Damião Ximenes - 2006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Maus-tratos</a:t>
            </a:r>
            <a:r>
              <a:rPr lang="pt-BR" dirty="0" smtClean="0"/>
              <a:t> sofridos pela vítima, portadora de transtorno mental, em clínica psiquiátrica no Ceará. </a:t>
            </a:r>
          </a:p>
          <a:p>
            <a:r>
              <a:rPr lang="pt-BR" dirty="0" smtClean="0"/>
              <a:t>A decisão da Corte condenou o Brasil pela violação aos direitos à vida, à integridade física e à proteção judicial, uma vez que a vítima, pela violência sofrida, faleceu três dias após sua internação na clínica. </a:t>
            </a:r>
          </a:p>
          <a:p>
            <a:r>
              <a:rPr lang="pt-BR" dirty="0" smtClean="0"/>
              <a:t>Em cumprimento à decisão, o Estado brasileiro publicou a sentença da Corte Interamericana no Diário Oficial da União, bem como assegurou o pagamento de indenização aos familiares da vítima.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</a:t>
            </a:r>
            <a:r>
              <a:rPr lang="pt-BR" dirty="0" err="1" smtClean="0"/>
              <a:t>Escher</a:t>
            </a:r>
            <a:r>
              <a:rPr lang="pt-BR" dirty="0" smtClean="0"/>
              <a:t> - 2009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Condenação por interceptação e monitoramento ilegal de linhas telefônicas, envolvendo integrantes do MST, por violação ao direito à vida privada, à honra, à reputação, bem como ao direito à liberdade de associação, determinando ao Estado o pagamento de indenização por danos materiais às vitimas, a publicação da sentença em jornais de ampla circulação nacional e a investigação dos fatos que geraram a violação.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Garibaldi - 2009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Condenado pela execução sumária quando do despejo de famílias de trabalhadores sem-terra que ocupavam uma fazenda em Querência do Norte, Paraná, pela violação aos direitos à proteção judicial e às garantias judiciais.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Gomes </a:t>
            </a:r>
            <a:r>
              <a:rPr lang="pt-BR" dirty="0" err="1" smtClean="0"/>
              <a:t>Lund</a:t>
            </a:r>
            <a:r>
              <a:rPr lang="pt-BR" dirty="0" smtClean="0"/>
              <a:t> - 2010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Corte condenou o Brasil em virtude do desaparecimento de integrantes da guerrilha do Araguaia durante as operações militares na década de 70. </a:t>
            </a:r>
          </a:p>
          <a:p>
            <a:r>
              <a:rPr lang="pt-BR" dirty="0" smtClean="0"/>
              <a:t>O caso foi submetido à Corte pela Comissão Interamericana, ao reconhecer que o caso “representava uma oportunidade importante para consolidar a jurisprudência interamericana sobre leis de anistia em relação aos desaparecimentos forçados e às execuções extrajudiciais, com a </a:t>
            </a:r>
            <a:r>
              <a:rPr lang="pt-BR" dirty="0" err="1" smtClean="0"/>
              <a:t>consequente</a:t>
            </a:r>
            <a:r>
              <a:rPr lang="pt-BR" dirty="0" smtClean="0"/>
              <a:t> obrigação dos Estados de assegurar o conhecimento da verdade, bem como de investigar, processar e punir graves violações aos direitos humanos.” 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Gomes </a:t>
            </a:r>
            <a:r>
              <a:rPr lang="pt-BR" dirty="0" err="1" smtClean="0"/>
              <a:t>Lund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Em sua sentença, a Corte realçou que as disposições da lei de anistia de 1979 são manifestamente incompatíveis com a Convenção Americana, carecem de feitos jurídicos e não podem seguir representando um obstáculo para a investigação de graves violações de direitos humanos, nem para a identificação e punição dos </a:t>
            </a:r>
            <a:r>
              <a:rPr lang="pt-BR" dirty="0" err="1" smtClean="0"/>
              <a:t>reponsáveis</a:t>
            </a:r>
            <a:r>
              <a:rPr lang="pt-BR" dirty="0" smtClean="0"/>
              <a:t>. Enfatizou a Corte que leis de anistia relativas a graves violações de direitos são incompatíveis com o Direito Internacional e as obrigações jurídicas internacionais contraídas pelos Estados.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2.1 A Constituição brasileira de 1988 e os </a:t>
            </a:r>
            <a:br>
              <a:rPr lang="pt-BR" sz="2000" dirty="0" smtClean="0"/>
            </a:br>
            <a:r>
              <a:rPr lang="pt-BR" sz="2000" dirty="0" smtClean="0"/>
              <a:t>Tratados Internacionais de Proteção dos Direitos Humanos</a:t>
            </a:r>
            <a:endParaRPr lang="pt-B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Direitos humanos: direitos concebidos como unidade indivisível, interdependente e inter-relacionada, na qual os valores da igualdade e liberdade se conjugam e se completam.</a:t>
            </a:r>
          </a:p>
          <a:p>
            <a:endParaRPr lang="pt-BR" dirty="0" smtClean="0"/>
          </a:p>
          <a:p>
            <a:r>
              <a:rPr lang="pt-BR" dirty="0" smtClean="0"/>
              <a:t>Constituição de 1988: abrigou os Direitos Humanos como nenhuma outra. Reação ao período de ditadura?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CRFB 88 e os Tratados Internacionais de Proteção dos Direitos Humanos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Tratados internacionais: acordos juridicamente obrigatórios e vinculantes, que se constituem como principal fonte do Direito Internacional. </a:t>
            </a:r>
          </a:p>
          <a:p>
            <a:r>
              <a:rPr lang="pt-BR" dirty="0" smtClean="0"/>
              <a:t>Além do termo tratado, outras expressões designam acordos internacionais: Convenção, Pacto, Protocolo, Carta, Convênio.</a:t>
            </a:r>
          </a:p>
          <a:p>
            <a:r>
              <a:rPr lang="pt-BR" dirty="0" smtClean="0"/>
              <a:t>Nem sempre os tratados consagram novas regras. Por vezes, acabam por codificar regras preexistentes, consolidadas pelo costume internacional (ou optam por modificá-las)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Tratados internacionais só se aplicam aos </a:t>
            </a:r>
            <a:r>
              <a:rPr lang="pt-BR" dirty="0" err="1" smtClean="0"/>
              <a:t>Estados-partes</a:t>
            </a:r>
            <a:r>
              <a:rPr lang="pt-BR" dirty="0" smtClean="0"/>
              <a:t> (ou seja, àqueles que expressamente consentiram em sua adoção). </a:t>
            </a:r>
            <a:endParaRPr lang="pt-BR" dirty="0"/>
          </a:p>
        </p:txBody>
      </p:sp>
      <p:pic>
        <p:nvPicPr>
          <p:cNvPr id="10" name="Content Placeholder 9" descr="Captura de tela 2015-03-09 às 23.35.32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4152" r="-14152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formação dos tratados</a:t>
            </a:r>
            <a:endParaRPr lang="pt-B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Negociação</a:t>
            </a:r>
          </a:p>
          <a:p>
            <a:r>
              <a:rPr lang="pt-BR" dirty="0" smtClean="0"/>
              <a:t>Conclusão</a:t>
            </a:r>
          </a:p>
          <a:p>
            <a:r>
              <a:rPr lang="pt-BR" dirty="0" smtClean="0"/>
              <a:t>Assinatura (aceite precário e provisório)</a:t>
            </a:r>
          </a:p>
          <a:p>
            <a:r>
              <a:rPr lang="pt-BR" dirty="0" smtClean="0"/>
              <a:t>(Fases de competência do Poder Executivo)</a:t>
            </a:r>
          </a:p>
          <a:p>
            <a:r>
              <a:rPr lang="pt-BR" dirty="0" smtClean="0"/>
              <a:t>Apreciação e aprovação pelo Poder Executivo</a:t>
            </a:r>
          </a:p>
          <a:p>
            <a:r>
              <a:rPr lang="pt-BR" dirty="0" smtClean="0"/>
              <a:t>Ratificação pelo Executivo</a:t>
            </a:r>
          </a:p>
          <a:p>
            <a:r>
              <a:rPr lang="pt-BR" dirty="0" smtClean="0"/>
              <a:t>Depósito em órgão que assuma a custódia do instrumento (Ex: tratados das Nações Unidas são depositados na própria ONU – se regional interamericano, na OEA)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3" name="Content Placeholder 12" descr="Captura de tela 2015-03-09 às 23.39.43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t="-23089" b="-23089"/>
          <a:stretch>
            <a:fillRect/>
          </a:stretch>
        </p:blipFill>
        <p:spPr/>
      </p:pic>
      <p:pic>
        <p:nvPicPr>
          <p:cNvPr id="12" name="Content Placeholder 11" descr="Captura de tela 2015-03-09 às 23.38.10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-222" b="-222"/>
          <a:stretch>
            <a:fillRect/>
          </a:stretch>
        </p:blipFill>
        <p:spPr/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t-BR" dirty="0" smtClean="0"/>
              <a:t>Texto constitucional? Opinião doutrinária</a:t>
            </a:r>
          </a:p>
          <a:p>
            <a:r>
              <a:rPr lang="pt-BR" dirty="0" smtClean="0"/>
              <a:t>Texto infraconstitucional e </a:t>
            </a:r>
            <a:r>
              <a:rPr lang="pt-BR" dirty="0" err="1" smtClean="0"/>
              <a:t>supralegal</a:t>
            </a:r>
            <a:r>
              <a:rPr lang="pt-BR" dirty="0" smtClean="0"/>
              <a:t>? Opinião STF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7" name="Content Placeholder 6" descr="Captura de tela 2015-03-09 às 23.44.13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-25941" b="-25941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Hierarquia dos tratados de Direitos Humanos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2993</TotalTime>
  <Words>2841</Words>
  <Application>Microsoft Macintosh PowerPoint</Application>
  <PresentationFormat>On-screen Show (4:3)</PresentationFormat>
  <Paragraphs>137</Paragraphs>
  <Slides>38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Civic</vt:lpstr>
      <vt:lpstr>NOÇÕES DE DIREITOS HUMANOS</vt:lpstr>
      <vt:lpstr>Slide 2</vt:lpstr>
      <vt:lpstr>Direitos humanos e constituição</vt:lpstr>
      <vt:lpstr>2.1 A Constituição brasileira de 1988 e os  Tratados Internacionais de Proteção dos Direitos Humanos</vt:lpstr>
      <vt:lpstr>CRFB 88 e os Tratados Internacionais de Proteção dos Direitos Humanos</vt:lpstr>
      <vt:lpstr>Slide 6</vt:lpstr>
      <vt:lpstr>Processo de formação dos tratados</vt:lpstr>
      <vt:lpstr>Slide 8</vt:lpstr>
      <vt:lpstr>Hierarquia dos tratados de Direitos Humanos</vt:lpstr>
      <vt:lpstr>O Sistema internacional de proteção dos  Direitos Humanos</vt:lpstr>
      <vt:lpstr>Slide 11</vt:lpstr>
      <vt:lpstr>Slide 12</vt:lpstr>
      <vt:lpstr>Carta das Nações Unidas de 1945</vt:lpstr>
      <vt:lpstr>Conselho de Direitos Humanos da ONU</vt:lpstr>
      <vt:lpstr>Slide 15</vt:lpstr>
      <vt:lpstr>Declaração Universal dos Direitos Humanos de 1948</vt:lpstr>
      <vt:lpstr>Slide 17</vt:lpstr>
      <vt:lpstr>Início do processo de “juridicização”: apenas 1966</vt:lpstr>
      <vt:lpstr> A Estrutura Normativa do Sistema Global de Proteção Internacional dos  Direitos Humanos</vt:lpstr>
      <vt:lpstr>PACTO INTERNACIONAL DE DIREITOS CIVIS E POLÍTICOS</vt:lpstr>
      <vt:lpstr>Protocolo Facultativo ao Pacto Internacional dos Direitos Civis e Políticos</vt:lpstr>
      <vt:lpstr>Pacto Internacional dos Direitos Econômicos, Sociais e Culturais</vt:lpstr>
      <vt:lpstr>Convenção Internacional sobre a Eliminação de todas as formas de Discriminação Racial</vt:lpstr>
      <vt:lpstr>Convenção sobre a Eliminação de todas as formas de Discriminação contra a Mulher</vt:lpstr>
      <vt:lpstr>Convenção sobre a Tortura e outros Tratamentos ou Penas Cruéis, Desumanos ou Degradantes</vt:lpstr>
      <vt:lpstr>Convenção sobre os Direitos da Criança</vt:lpstr>
      <vt:lpstr>Slide 27</vt:lpstr>
      <vt:lpstr>A Estrutura Normativa do Sistema Regional de Proteção dos Direitos Humanos – o Sistema Interamericano</vt:lpstr>
      <vt:lpstr>Slide 29</vt:lpstr>
      <vt:lpstr>Slide 30</vt:lpstr>
      <vt:lpstr>Funções da Comissão Interamericana</vt:lpstr>
      <vt:lpstr>Funções da Corte Interamericana</vt:lpstr>
      <vt:lpstr>Casos contra o Estado Brasileiro</vt:lpstr>
      <vt:lpstr>Caso Damião Ximenes - 2006</vt:lpstr>
      <vt:lpstr>Caso Escher - 2009</vt:lpstr>
      <vt:lpstr>Caso Garibaldi - 2009</vt:lpstr>
      <vt:lpstr>Caso Gomes Lund - 2010</vt:lpstr>
      <vt:lpstr>Caso Gomes Lund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NOÇÕES DE DIREITOS HUMANOS</dc:title>
  <dc:creator>João Frederico Chaibub</dc:creator>
  <cp:lastModifiedBy>Maria</cp:lastModifiedBy>
  <cp:revision>4</cp:revision>
  <dcterms:created xsi:type="dcterms:W3CDTF">2018-04-17T16:35:17Z</dcterms:created>
  <dcterms:modified xsi:type="dcterms:W3CDTF">2018-04-17T17:00:23Z</dcterms:modified>
</cp:coreProperties>
</file>