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0CAE6-D3D1-42F1-B3EF-DA857C8A5226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31B85-543E-4684-8B5E-AE9FFC5AE2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801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31B85-543E-4684-8B5E-AE9FFC5AE2F2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135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B9CD-34E0-4ACD-AE78-876B16301149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31F-1A62-46B2-9E04-240E364DB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53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B9CD-34E0-4ACD-AE78-876B16301149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31F-1A62-46B2-9E04-240E364DB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352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B9CD-34E0-4ACD-AE78-876B16301149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31F-1A62-46B2-9E04-240E364DB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92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B9CD-34E0-4ACD-AE78-876B16301149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31F-1A62-46B2-9E04-240E364DB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83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B9CD-34E0-4ACD-AE78-876B16301149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31F-1A62-46B2-9E04-240E364DB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017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B9CD-34E0-4ACD-AE78-876B16301149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31F-1A62-46B2-9E04-240E364DB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90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B9CD-34E0-4ACD-AE78-876B16301149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31F-1A62-46B2-9E04-240E364DB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679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B9CD-34E0-4ACD-AE78-876B16301149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31F-1A62-46B2-9E04-240E364DB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47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B9CD-34E0-4ACD-AE78-876B16301149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31F-1A62-46B2-9E04-240E364DB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63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B9CD-34E0-4ACD-AE78-876B16301149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31F-1A62-46B2-9E04-240E364DB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856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3B9CD-34E0-4ACD-AE78-876B16301149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8D31F-1A62-46B2-9E04-240E364DB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3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3B9CD-34E0-4ACD-AE78-876B16301149}" type="datetimeFigureOut">
              <a:rPr lang="pt-BR" smtClean="0"/>
              <a:t>24/06/2020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8D31F-1A62-46B2-9E04-240E364DB6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145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ANÁLISE ESTÁTICA DE ESFORÇOS</a:t>
            </a:r>
            <a:br>
              <a:rPr lang="pt-BR" b="1" dirty="0" smtClean="0"/>
            </a:br>
            <a:r>
              <a:rPr lang="pt-BR" b="1" dirty="0" smtClean="0"/>
              <a:t>CONSIDERANDO A INFLUÊNCIA DO PESO DO MANIPULADOR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Ettore A. de Barros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448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398943"/>
            <a:ext cx="890846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4. RELAÇÃO ENTRE ESFORÇOS DOS ATUADORES E ESFORÇOS</a:t>
            </a:r>
          </a:p>
          <a:p>
            <a:pPr algn="ctr"/>
            <a:r>
              <a:rPr lang="pt-BR" sz="2400" b="1" dirty="0" smtClean="0"/>
              <a:t>DO EFETUADOR</a:t>
            </a:r>
          </a:p>
          <a:p>
            <a:pPr algn="ctr"/>
            <a:endParaRPr lang="pt-BR" sz="2400" b="1" dirty="0"/>
          </a:p>
          <a:p>
            <a:pPr algn="just"/>
            <a:r>
              <a:rPr lang="pt-BR" sz="2400" b="1" u="sng" dirty="0" smtClean="0"/>
              <a:t>PRINCÍPIO DO TRABALHO VIRTUAL:</a:t>
            </a:r>
          </a:p>
          <a:p>
            <a:pPr algn="just"/>
            <a:r>
              <a:rPr lang="pt-BR" sz="2400" b="1" dirty="0" smtClean="0"/>
              <a:t>“O trabalho virtual realizado por forças ativas em um sistema</a:t>
            </a:r>
          </a:p>
          <a:p>
            <a:pPr algn="just"/>
            <a:r>
              <a:rPr lang="pt-BR" sz="2400" b="1" dirty="0"/>
              <a:t>m</a:t>
            </a:r>
            <a:r>
              <a:rPr lang="pt-BR" sz="2400" b="1" dirty="0" smtClean="0"/>
              <a:t>ecânico ideal em equilíbrio é nulo para qualquer deslocamento</a:t>
            </a:r>
          </a:p>
          <a:p>
            <a:pPr algn="just"/>
            <a:r>
              <a:rPr lang="pt-BR" sz="2400" b="1" dirty="0"/>
              <a:t>v</a:t>
            </a:r>
            <a:r>
              <a:rPr lang="pt-BR" sz="2400" b="1" dirty="0" smtClean="0"/>
              <a:t>irtual compatível com as restrições”.</a:t>
            </a:r>
          </a:p>
          <a:p>
            <a:pPr algn="just"/>
            <a:endParaRPr lang="pt-BR" sz="2400" b="1" dirty="0"/>
          </a:p>
          <a:p>
            <a:pPr algn="just"/>
            <a:r>
              <a:rPr lang="pt-BR" sz="2400" b="1" u="sng" dirty="0" smtClean="0"/>
              <a:t>Força Ativa:</a:t>
            </a:r>
            <a:r>
              <a:rPr lang="pt-BR" sz="2400" b="1" dirty="0" smtClean="0"/>
              <a:t> força externa capaz de realizar trabalho durante </a:t>
            </a:r>
            <a:r>
              <a:rPr lang="pt-BR" sz="2400" b="1" dirty="0" err="1" smtClean="0"/>
              <a:t>deslo</a:t>
            </a:r>
            <a:r>
              <a:rPr lang="pt-BR" sz="2400" b="1" dirty="0" smtClean="0"/>
              <a:t>-</a:t>
            </a:r>
          </a:p>
          <a:p>
            <a:pPr algn="just"/>
            <a:r>
              <a:rPr lang="pt-BR" sz="2400" b="1" dirty="0" err="1"/>
              <a:t>c</a:t>
            </a:r>
            <a:r>
              <a:rPr lang="pt-BR" sz="2400" b="1" dirty="0" err="1" smtClean="0"/>
              <a:t>amento</a:t>
            </a:r>
            <a:r>
              <a:rPr lang="pt-BR" sz="2400" b="1" dirty="0" smtClean="0"/>
              <a:t> virtual;</a:t>
            </a:r>
          </a:p>
          <a:p>
            <a:pPr algn="just"/>
            <a:r>
              <a:rPr lang="pt-BR" sz="2400" b="1" u="sng" dirty="0" smtClean="0"/>
              <a:t>Força Reativa: </a:t>
            </a:r>
            <a:r>
              <a:rPr lang="pt-BR" sz="2400" b="1" dirty="0" smtClean="0"/>
              <a:t> Atuam em pontos fixos onde não existem desloca-</a:t>
            </a:r>
          </a:p>
          <a:p>
            <a:pPr algn="just"/>
            <a:r>
              <a:rPr lang="pt-BR" sz="2400" b="1" dirty="0"/>
              <a:t>m</a:t>
            </a:r>
            <a:r>
              <a:rPr lang="pt-BR" sz="2400" b="1" dirty="0" smtClean="0"/>
              <a:t>entos virtuais</a:t>
            </a:r>
          </a:p>
          <a:p>
            <a:pPr algn="just"/>
            <a:r>
              <a:rPr lang="pt-BR" sz="2400" b="1" u="sng" dirty="0" smtClean="0"/>
              <a:t>Sistema Mecânico Ideal:</a:t>
            </a:r>
            <a:r>
              <a:rPr lang="pt-BR" sz="2400" b="1" dirty="0" smtClean="0"/>
              <a:t> sistema constituído por 2 elementos rígidos</a:t>
            </a:r>
          </a:p>
          <a:p>
            <a:pPr algn="just"/>
            <a:r>
              <a:rPr lang="pt-BR" sz="2400" b="1" dirty="0" smtClean="0"/>
              <a:t>unidos por conexões mecânicas que não absorvem energia por</a:t>
            </a:r>
          </a:p>
          <a:p>
            <a:pPr algn="just"/>
            <a:r>
              <a:rPr lang="pt-BR" sz="2400" b="1" dirty="0" smtClean="0"/>
              <a:t>compressão ou </a:t>
            </a:r>
            <a:r>
              <a:rPr lang="pt-BR" sz="2400" b="1" dirty="0" err="1" smtClean="0"/>
              <a:t>elongamento</a:t>
            </a:r>
            <a:r>
              <a:rPr lang="pt-BR" sz="2400" b="1" dirty="0" smtClean="0"/>
              <a:t> e com atrito desprezível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331657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624" y="289267"/>
            <a:ext cx="5570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SEM O EFEITO DO PESO PRÓPRIO, TEMOS:</a:t>
            </a:r>
            <a:endParaRPr lang="pt-BR" sz="2400" b="1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45784"/>
              </p:ext>
            </p:extLst>
          </p:nvPr>
        </p:nvGraphicFramePr>
        <p:xfrm>
          <a:off x="360363" y="712788"/>
          <a:ext cx="7224712" cy="278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ção" r:id="rId3" imgW="3759120" imgH="1447560" progId="Equation.3">
                  <p:embed/>
                </p:oleObj>
              </mc:Choice>
              <mc:Fallback>
                <p:oleObj name="Equação" r:id="rId3" imgW="3759120" imgH="1447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0363" y="712788"/>
                        <a:ext cx="7224712" cy="2782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125949"/>
              </p:ext>
            </p:extLst>
          </p:nvPr>
        </p:nvGraphicFramePr>
        <p:xfrm>
          <a:off x="3419872" y="3429000"/>
          <a:ext cx="3595688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ção" r:id="rId5" imgW="1650960" imgH="253800" progId="Equation.3">
                  <p:embed/>
                </p:oleObj>
              </mc:Choice>
              <mc:Fallback>
                <p:oleObj name="Equação" r:id="rId5" imgW="16509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19872" y="3429000"/>
                        <a:ext cx="3595688" cy="6080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312092"/>
              </p:ext>
            </p:extLst>
          </p:nvPr>
        </p:nvGraphicFramePr>
        <p:xfrm>
          <a:off x="467544" y="4005064"/>
          <a:ext cx="6813551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ção" r:id="rId7" imgW="2793960" imgH="660240" progId="Equation.3">
                  <p:embed/>
                </p:oleObj>
              </mc:Choice>
              <mc:Fallback>
                <p:oleObj name="Equação" r:id="rId7" imgW="279396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7544" y="4005064"/>
                        <a:ext cx="6813551" cy="160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862614"/>
              </p:ext>
            </p:extLst>
          </p:nvPr>
        </p:nvGraphicFramePr>
        <p:xfrm>
          <a:off x="107504" y="5435167"/>
          <a:ext cx="3082925" cy="141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ção" r:id="rId9" imgW="1523880" imgH="698400" progId="Equation.3">
                  <p:embed/>
                </p:oleObj>
              </mc:Choice>
              <mc:Fallback>
                <p:oleObj name="Equação" r:id="rId9" imgW="1523880" imgH="698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7504" y="5435167"/>
                        <a:ext cx="3082925" cy="1414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835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666004"/>
              </p:ext>
            </p:extLst>
          </p:nvPr>
        </p:nvGraphicFramePr>
        <p:xfrm>
          <a:off x="179512" y="2492896"/>
          <a:ext cx="82355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ção" r:id="rId4" imgW="266400" imgH="253800" progId="Equation.3">
                  <p:embed/>
                </p:oleObj>
              </mc:Choice>
              <mc:Fallback>
                <p:oleObj name="Equação" r:id="rId4" imgW="2664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512" y="2492896"/>
                        <a:ext cx="823558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712265"/>
              </p:ext>
            </p:extLst>
          </p:nvPr>
        </p:nvGraphicFramePr>
        <p:xfrm>
          <a:off x="-17439" y="3789040"/>
          <a:ext cx="889305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Equação" r:id="rId6" imgW="4863960" imgH="380880" progId="Equation.3">
                  <p:embed/>
                </p:oleObj>
              </mc:Choice>
              <mc:Fallback>
                <p:oleObj name="Equação" r:id="rId6" imgW="486396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17439" y="3789040"/>
                        <a:ext cx="8893050" cy="719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77110"/>
              </p:ext>
            </p:extLst>
          </p:nvPr>
        </p:nvGraphicFramePr>
        <p:xfrm>
          <a:off x="-36513" y="5876925"/>
          <a:ext cx="6708776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ção" r:id="rId8" imgW="3746160" imgH="482400" progId="Equation.3">
                  <p:embed/>
                </p:oleObj>
              </mc:Choice>
              <mc:Fallback>
                <p:oleObj name="Equação" r:id="rId8" imgW="37461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-36513" y="5876925"/>
                        <a:ext cx="6708776" cy="865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07165"/>
              </p:ext>
            </p:extLst>
          </p:nvPr>
        </p:nvGraphicFramePr>
        <p:xfrm>
          <a:off x="1619672" y="116632"/>
          <a:ext cx="6378575" cy="226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ção" r:id="rId10" imgW="3149280" imgH="1117440" progId="Equation.3">
                  <p:embed/>
                </p:oleObj>
              </mc:Choice>
              <mc:Fallback>
                <p:oleObj name="Equação" r:id="rId10" imgW="3149280" imgH="1117440" progId="Equation.3">
                  <p:embed/>
                  <p:pic>
                    <p:nvPicPr>
                      <p:cNvPr id="0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16632"/>
                        <a:ext cx="6378575" cy="2262187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938617"/>
              </p:ext>
            </p:extLst>
          </p:nvPr>
        </p:nvGraphicFramePr>
        <p:xfrm>
          <a:off x="107504" y="4653136"/>
          <a:ext cx="8559741" cy="944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ção" r:id="rId12" imgW="5295600" imgH="583920" progId="Equation.3">
                  <p:embed/>
                </p:oleObj>
              </mc:Choice>
              <mc:Fallback>
                <p:oleObj name="Equação" r:id="rId12" imgW="529560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7504" y="4653136"/>
                        <a:ext cx="8559741" cy="944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043608" y="2598003"/>
            <a:ext cx="79853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é a matriz Jacobiano da velocidade de translação do centro de </a:t>
            </a:r>
          </a:p>
          <a:p>
            <a:r>
              <a:rPr lang="pt-BR" sz="2400" dirty="0" smtClean="0"/>
              <a:t>massa de cada ligamento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74757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860498"/>
              </p:ext>
            </p:extLst>
          </p:nvPr>
        </p:nvGraphicFramePr>
        <p:xfrm>
          <a:off x="506413" y="1628775"/>
          <a:ext cx="7626350" cy="259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ção" r:id="rId3" imgW="5155920" imgH="1752480" progId="Equation.3">
                  <p:embed/>
                </p:oleObj>
              </mc:Choice>
              <mc:Fallback>
                <p:oleObj name="Equação" r:id="rId3" imgW="5155920" imgH="1752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6413" y="1628775"/>
                        <a:ext cx="7626350" cy="2592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83568" y="548680"/>
            <a:ext cx="79311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SUPONDO-SE A FORÇA PESO DE CADA LIGAMENTO ATUANTE</a:t>
            </a:r>
          </a:p>
          <a:p>
            <a:r>
              <a:rPr lang="pt-BR" sz="2400" b="1" dirty="0" smtClean="0"/>
              <a:t>NO SENTIDO OPOSTO AO EIXO “Z” DA BASE, TEM-SE: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0633070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150</Words>
  <Application>Microsoft Office PowerPoint</Application>
  <PresentationFormat>Apresentação na tela (4:3)</PresentationFormat>
  <Paragraphs>23</Paragraphs>
  <Slides>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Tema do Office</vt:lpstr>
      <vt:lpstr>Equação</vt:lpstr>
      <vt:lpstr>Microsoft Equation 3.0</vt:lpstr>
      <vt:lpstr>ANÁLISE ESTÁTICA DE ESFORÇOS CONSIDERANDO A INFLUÊNCIA DO PESO DO MANIPULADOR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ESTÁTICA DE ESFORÇOS CONSIDERANDO A INFLUÊNCIA DO PESO DO MANIPULADOR</dc:title>
  <dc:creator>DELL</dc:creator>
  <cp:lastModifiedBy>DELL</cp:lastModifiedBy>
  <cp:revision>21</cp:revision>
  <dcterms:created xsi:type="dcterms:W3CDTF">2020-06-21T23:31:51Z</dcterms:created>
  <dcterms:modified xsi:type="dcterms:W3CDTF">2020-06-24T14:44:25Z</dcterms:modified>
</cp:coreProperties>
</file>