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8" r:id="rId7"/>
    <p:sldId id="259" r:id="rId8"/>
    <p:sldId id="260" r:id="rId9"/>
    <p:sldId id="264" r:id="rId10"/>
    <p:sldId id="262" r:id="rId11"/>
    <p:sldId id="263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6D07-504D-4000-B3AF-3900B7A2645B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SEA-5918 - Modelagem </a:t>
            </a:r>
            <a:r>
              <a:rPr lang="pt-BR" i="1" dirty="0"/>
              <a:t>Matemática em Bioprocessos 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Responsável : Rogers Ribeiro</a:t>
            </a:r>
          </a:p>
          <a:p>
            <a:r>
              <a:rPr lang="pt-BR" dirty="0" smtClean="0"/>
              <a:t>Princípios básicos de modelagem matemática de bioprocessos ambientais.</a:t>
            </a:r>
            <a:endParaRPr lang="pt-BR" dirty="0"/>
          </a:p>
        </p:txBody>
      </p:sp>
      <p:pic>
        <p:nvPicPr>
          <p:cNvPr id="11266" name="Picture 2" descr="http://www1.eesc.usp.br/ppgse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195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21288"/>
          </a:xfrm>
        </p:spPr>
        <p:txBody>
          <a:bodyPr>
            <a:normAutofit/>
          </a:bodyPr>
          <a:lstStyle/>
          <a:p>
            <a:r>
              <a:rPr lang="pt-BR" dirty="0" smtClean="0"/>
              <a:t>A espectrometria da massa de uma amostra revela uma série de picos que representam as diversas massas dos íons que constituem essa amostra. A altura </a:t>
            </a:r>
            <a:r>
              <a:rPr lang="pt-BR" i="1" dirty="0" smtClean="0"/>
              <a:t>Ii de cada pico é influenciada pelas quantidades dos vários constituintes:</a:t>
            </a:r>
          </a:p>
          <a:p>
            <a:endParaRPr lang="pt-BR" i="1" dirty="0" smtClean="0"/>
          </a:p>
          <a:p>
            <a:endParaRPr lang="pt-BR" i="1" dirty="0" smtClean="0"/>
          </a:p>
          <a:p>
            <a:r>
              <a:rPr lang="pt-BR" i="1" dirty="0" smtClean="0"/>
              <a:t>Em que </a:t>
            </a:r>
            <a:r>
              <a:rPr lang="pt-BR" i="1" dirty="0" err="1" smtClean="0"/>
              <a:t>Cij</a:t>
            </a:r>
            <a:r>
              <a:rPr lang="pt-BR" i="1" dirty="0" smtClean="0"/>
              <a:t> é a contribuição de íons de espécies i com pico j e </a:t>
            </a:r>
            <a:r>
              <a:rPr lang="pt-BR" i="1" dirty="0" err="1" smtClean="0"/>
              <a:t>nj</a:t>
            </a:r>
            <a:r>
              <a:rPr lang="pt-BR" i="1" dirty="0" smtClean="0"/>
              <a:t> é a quantidade </a:t>
            </a:r>
            <a:r>
              <a:rPr lang="pt-BR" dirty="0" smtClean="0"/>
              <a:t>de íons ou concentração de espécies </a:t>
            </a:r>
            <a:r>
              <a:rPr lang="pt-BR" i="1" dirty="0" smtClean="0"/>
              <a:t>j. Os coeficientes </a:t>
            </a:r>
            <a:r>
              <a:rPr lang="pt-BR" i="1" dirty="0" err="1" smtClean="0"/>
              <a:t>Cij</a:t>
            </a:r>
            <a:r>
              <a:rPr lang="pt-BR" i="1" dirty="0" smtClean="0"/>
              <a:t> de cada pico são </a:t>
            </a:r>
            <a:r>
              <a:rPr lang="pt-BR" dirty="0" smtClean="0"/>
              <a:t>dados por: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01008"/>
            <a:ext cx="171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r>
              <a:rPr lang="pt-BR" dirty="0" smtClean="0"/>
              <a:t>Se uma amostra produz um espectro de massas com picos </a:t>
            </a:r>
            <a:r>
              <a:rPr lang="pt-BR" i="1" dirty="0" smtClean="0"/>
              <a:t>I1 = 3,4, I2 = 20,5, I3 = 170, I4 = 49, I5 = 39,8 e I6 = 96,3, determine as concentrações das diferentes espécies na </a:t>
            </a:r>
            <a:r>
              <a:rPr lang="pt-BR" dirty="0" smtClean="0"/>
              <a:t>amostra.</a:t>
            </a:r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2008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Convergência</a:t>
            </a:r>
          </a:p>
          <a:p>
            <a:pPr lvl="1"/>
            <a:r>
              <a:rPr lang="pt-BR" dirty="0" smtClean="0"/>
              <a:t>Métodos Diretos: Convergência garantida para qualquer sistema </a:t>
            </a:r>
            <a:r>
              <a:rPr lang="pt-BR" dirty="0" err="1" smtClean="0"/>
              <a:t>não-singular</a:t>
            </a:r>
            <a:endParaRPr lang="pt-BR" dirty="0" smtClean="0"/>
          </a:p>
          <a:p>
            <a:pPr lvl="1"/>
            <a:r>
              <a:rPr lang="pt-BR" dirty="0" smtClean="0"/>
              <a:t>Métodos Iterativos: Convergência assegurada apenas sob determinadas condições.</a:t>
            </a:r>
          </a:p>
          <a:p>
            <a:r>
              <a:rPr lang="pt-BR" dirty="0" err="1" smtClean="0"/>
              <a:t>Esparsidade</a:t>
            </a:r>
            <a:endParaRPr lang="pt-BR" dirty="0" smtClean="0"/>
          </a:p>
          <a:p>
            <a:pPr lvl="1"/>
            <a:r>
              <a:rPr lang="pt-BR" dirty="0" smtClean="0"/>
              <a:t>Métodos Diretos: Durante o processo de eliminação podem surgir elementos </a:t>
            </a:r>
            <a:r>
              <a:rPr lang="pt-BR" dirty="0" err="1" smtClean="0"/>
              <a:t>não-nulos</a:t>
            </a:r>
            <a:r>
              <a:rPr lang="pt-BR" dirty="0" smtClean="0"/>
              <a:t> em posições </a:t>
            </a:r>
            <a:r>
              <a:rPr lang="pt-BR" dirty="0" err="1" smtClean="0"/>
              <a:t>aij</a:t>
            </a:r>
            <a:r>
              <a:rPr lang="pt-BR" dirty="0" smtClean="0"/>
              <a:t> que originalmente eram nulas.</a:t>
            </a:r>
          </a:p>
          <a:p>
            <a:pPr lvl="1"/>
            <a:r>
              <a:rPr lang="pt-BR" dirty="0" smtClean="0"/>
              <a:t>Métodos Iterativos: Principal vantagem é não alterar a estrutura da matriz dos coeficientes, então, neste caso é muitas vezes preferível. </a:t>
            </a:r>
          </a:p>
          <a:p>
            <a:r>
              <a:rPr lang="pt-BR" dirty="0" smtClean="0"/>
              <a:t>Erros de Arredondamento</a:t>
            </a:r>
          </a:p>
          <a:p>
            <a:pPr lvl="1"/>
            <a:r>
              <a:rPr lang="pt-BR" dirty="0" smtClean="0"/>
              <a:t>Métodos Diretos: Sérios problemas com erros de arredondamento, para amenizar usamos técnicas de </a:t>
            </a:r>
            <a:r>
              <a:rPr lang="pt-BR" dirty="0" err="1" smtClean="0"/>
              <a:t>pivoteamento</a:t>
            </a:r>
            <a:endParaRPr lang="pt-BR" dirty="0" smtClean="0"/>
          </a:p>
          <a:p>
            <a:pPr lvl="1"/>
            <a:r>
              <a:rPr lang="pt-BR" dirty="0" smtClean="0"/>
              <a:t>Métodos Iterativos: Somente os erros cometidos na última iteração afetam a solução.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EQUAÇÕES NÃO LINEARES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PT" dirty="0" smtClean="0"/>
              <a:t>Método </a:t>
            </a:r>
            <a:r>
              <a:rPr lang="pt-PT" dirty="0" smtClean="0"/>
              <a:t>de </a:t>
            </a:r>
            <a:r>
              <a:rPr lang="pt-PT" dirty="0" smtClean="0"/>
              <a:t>Newton-Raphson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12" y="1988840"/>
            <a:ext cx="88929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3609975"/>
            <a:ext cx="3724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DE EQUAÇÕES NÃO LINEARES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A concentração de um poluente num lago depende do tempo t, e é dada por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Realizaram-se algumas medidas que foram registradas na seguinte tabela: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Utilize o método de Newton para determinar β e ω. Considere para aproximação inicial o </a:t>
            </a:r>
            <a:r>
              <a:rPr lang="pt-BR" smtClean="0"/>
              <a:t>ponto </a:t>
            </a:r>
          </a:p>
          <a:p>
            <a:pPr>
              <a:buNone/>
            </a:pPr>
            <a:r>
              <a:rPr lang="pt-BR" smtClean="0"/>
              <a:t>(</a:t>
            </a:r>
            <a:r>
              <a:rPr lang="pt-BR" dirty="0" smtClean="0"/>
              <a:t>β, ω)</a:t>
            </a:r>
            <a:r>
              <a:rPr lang="pt-BR" baseline="30000" dirty="0" smtClean="0"/>
              <a:t>(1)</a:t>
            </a:r>
            <a:r>
              <a:rPr lang="pt-BR" dirty="0" smtClean="0"/>
              <a:t> = (−1.9,−0.15), Determine os valores de β, ω.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216499" cy="6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2819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Equações Algébricas</a:t>
            </a:r>
            <a:endParaRPr lang="pt-BR" dirty="0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8358"/>
            <a:ext cx="8229600" cy="35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Conjunto de equações algébricas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7606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Sistemas de equações lineares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lvl="1">
              <a:buNone/>
            </a:pPr>
            <a:r>
              <a:rPr lang="pt-BR" sz="2400" dirty="0" smtClean="0"/>
              <a:t>Em que os </a:t>
            </a:r>
            <a:r>
              <a:rPr lang="pt-BR" sz="2400" i="1" dirty="0" err="1" smtClean="0"/>
              <a:t>a’s</a:t>
            </a:r>
            <a:r>
              <a:rPr lang="pt-BR" sz="2400" i="1" dirty="0" smtClean="0"/>
              <a:t> são coeficientes constantes e os </a:t>
            </a:r>
            <a:r>
              <a:rPr lang="pt-BR" sz="2400" i="1" dirty="0" err="1" smtClean="0"/>
              <a:t>b’s</a:t>
            </a:r>
            <a:r>
              <a:rPr lang="pt-BR" sz="2400" i="1" dirty="0" smtClean="0"/>
              <a:t> são constantes</a:t>
            </a:r>
            <a:r>
              <a:rPr lang="pt-BR" i="1" dirty="0" smtClean="0"/>
              <a:t>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5629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765768" y="1700808"/>
            <a:ext cx="16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Forma matricial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336"/>
          <a:stretch>
            <a:fillRect/>
          </a:stretch>
        </p:blipFill>
        <p:spPr bwMode="auto">
          <a:xfrm>
            <a:off x="4716016" y="2584127"/>
            <a:ext cx="1987595" cy="1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0653"/>
          <a:stretch>
            <a:fillRect/>
          </a:stretch>
        </p:blipFill>
        <p:spPr bwMode="auto">
          <a:xfrm>
            <a:off x="6804248" y="2564904"/>
            <a:ext cx="651610" cy="140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6937"/>
          <a:stretch>
            <a:fillRect/>
          </a:stretch>
        </p:blipFill>
        <p:spPr bwMode="auto">
          <a:xfrm>
            <a:off x="7596336" y="2611254"/>
            <a:ext cx="720080" cy="134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053800" y="2123564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[A].[x]=[b]</a:t>
            </a:r>
            <a:endParaRPr lang="pt-BR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25144"/>
            <a:ext cx="3609008" cy="16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932040" y="4149080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Na Forma de matriz completa ou matriz aumentada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Métodos diretos</a:t>
            </a:r>
          </a:p>
          <a:p>
            <a:pPr lvl="1"/>
            <a:r>
              <a:rPr lang="pt-BR" dirty="0" smtClean="0"/>
              <a:t>Método de eliminação de Gauss</a:t>
            </a:r>
          </a:p>
          <a:p>
            <a:pPr lvl="1"/>
            <a:r>
              <a:rPr lang="pt-BR" dirty="0" smtClean="0"/>
              <a:t>Eliminação de Gauss com </a:t>
            </a:r>
            <a:r>
              <a:rPr lang="pt-BR" dirty="0" err="1" smtClean="0"/>
              <a:t>pivotação</a:t>
            </a:r>
            <a:endParaRPr lang="pt-BR" dirty="0" smtClean="0"/>
          </a:p>
          <a:p>
            <a:pPr lvl="1"/>
            <a:r>
              <a:rPr lang="pt-BR" dirty="0" smtClean="0"/>
              <a:t>Método de eliminação de Gauss-Jordan</a:t>
            </a:r>
          </a:p>
          <a:p>
            <a:pPr lvl="1"/>
            <a:r>
              <a:rPr lang="pt-BR" dirty="0" smtClean="0"/>
              <a:t>Método de decomposição </a:t>
            </a:r>
            <a:r>
              <a:rPr lang="pt-BR" i="1" dirty="0" smtClean="0"/>
              <a:t>LU</a:t>
            </a:r>
            <a:endParaRPr lang="pt-BR" dirty="0" smtClean="0"/>
          </a:p>
          <a:p>
            <a:r>
              <a:rPr lang="pt-BR" dirty="0" smtClean="0"/>
              <a:t>Métodos iterativos</a:t>
            </a:r>
          </a:p>
          <a:p>
            <a:pPr lvl="1"/>
            <a:r>
              <a:rPr lang="pt-BR" dirty="0" smtClean="0"/>
              <a:t>Método iterativo de Jacobi</a:t>
            </a:r>
          </a:p>
          <a:p>
            <a:pPr lvl="1"/>
            <a:r>
              <a:rPr lang="pt-BR" dirty="0" smtClean="0"/>
              <a:t>Método iterativo de </a:t>
            </a:r>
            <a:r>
              <a:rPr lang="pt-BR" dirty="0" err="1" smtClean="0"/>
              <a:t>Gauss-Seidel</a:t>
            </a: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Conjunto de equações algébricas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Conjunto de equações algébricas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Eliminação de Gauss</a:t>
            </a:r>
          </a:p>
          <a:p>
            <a:pPr lvl="1" algn="just"/>
            <a:r>
              <a:rPr lang="pt-BR" dirty="0" smtClean="0"/>
              <a:t>Neste método, transformamos a matriz de coeficientes A em uma matriz triangular superior, com elementos da diagonal diferentes de zero e não necessariamente iguais a 1.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3715692" cy="212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562186" cy="16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932040" y="4149080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Na forma de matriz completa ou matriz aumentada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Exercício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Resolva o sistema de equações a seguir, usando a eliminação de Gauss.</a:t>
            </a:r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848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37312"/>
            <a:ext cx="5495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Conjunto de equações algébricas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736304" cy="11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520280" cy="8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44154"/>
            <a:ext cx="2227337" cy="192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339752" y="908720"/>
            <a:ext cx="3840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MÉTODO ITERATIVO DE GAUSS-SEIDEL</a:t>
            </a:r>
            <a:endParaRPr lang="pt-BR" b="1" dirty="0"/>
          </a:p>
        </p:txBody>
      </p:sp>
      <p:sp>
        <p:nvSpPr>
          <p:cNvPr id="10" name="Seta para baixo 9"/>
          <p:cNvSpPr/>
          <p:nvPr/>
        </p:nvSpPr>
        <p:spPr>
          <a:xfrm>
            <a:off x="1763688" y="29969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71600" y="3501008"/>
            <a:ext cx="16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Forma matricial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179512" y="1412776"/>
            <a:ext cx="318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Sistema de equações algébricas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3851920" y="141277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um sistema de </a:t>
            </a:r>
            <a:r>
              <a:rPr lang="pt-BR" i="1" dirty="0" smtClean="0"/>
              <a:t>n equações [A][x] = [B], uma condição suficiente para a convergência </a:t>
            </a:r>
            <a:r>
              <a:rPr lang="pt-BR" dirty="0" smtClean="0"/>
              <a:t>ocorre se, em cada uma das linhas da matriz de coeficientes [</a:t>
            </a:r>
            <a:r>
              <a:rPr lang="pt-BR" i="1" dirty="0" smtClean="0"/>
              <a:t>a], o valor </a:t>
            </a:r>
            <a:r>
              <a:rPr lang="pt-BR" dirty="0" smtClean="0"/>
              <a:t>absoluto do elemento diagonal for maior que a soma dos valores absolutos dos elementos fora da diagonal.</a:t>
            </a:r>
            <a:endParaRPr lang="pt-BR" dirty="0" smtClean="0">
              <a:latin typeface="Times New Roman" pitchFamily="18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1421904" cy="6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baixo 16"/>
          <p:cNvSpPr/>
          <p:nvPr/>
        </p:nvSpPr>
        <p:spPr>
          <a:xfrm rot="2750526">
            <a:off x="3734178" y="3814864"/>
            <a:ext cx="360040" cy="163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16046676">
            <a:off x="6596000" y="538427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0420" y="5301208"/>
            <a:ext cx="2053580" cy="5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6732240" y="5934670"/>
            <a:ext cx="241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para todo </a:t>
            </a:r>
            <a:r>
              <a:rPr lang="pt-BR" sz="1600" i="1" dirty="0" smtClean="0"/>
              <a:t>i, em que  j e j</a:t>
            </a:r>
            <a:r>
              <a:rPr lang="pt-BR" sz="1600" i="1" baseline="30000" dirty="0" smtClean="0"/>
              <a:t>−</a:t>
            </a:r>
            <a:r>
              <a:rPr lang="pt-BR" sz="1600" i="1" dirty="0" smtClean="0"/>
              <a:t> </a:t>
            </a:r>
            <a:r>
              <a:rPr lang="pt-BR" sz="1600" i="1" baseline="30000" dirty="0" smtClean="0"/>
              <a:t>1</a:t>
            </a:r>
            <a:r>
              <a:rPr lang="pt-BR" sz="1600" i="1" dirty="0" smtClean="0"/>
              <a:t> representam a iteração atual e a anterior.</a:t>
            </a:r>
            <a:endParaRPr lang="pt-BR" sz="1600" dirty="0"/>
          </a:p>
        </p:txBody>
      </p:sp>
      <p:sp>
        <p:nvSpPr>
          <p:cNvPr id="21" name="Retângulo 20"/>
          <p:cNvSpPr/>
          <p:nvPr/>
        </p:nvSpPr>
        <p:spPr>
          <a:xfrm>
            <a:off x="6482951" y="4509120"/>
            <a:ext cx="268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Condição de Convergência</a:t>
            </a:r>
            <a:endParaRPr lang="pt-BR" b="1" dirty="0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222584"/>
            <a:ext cx="4139952" cy="159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baixo 10"/>
          <p:cNvSpPr/>
          <p:nvPr/>
        </p:nvSpPr>
        <p:spPr>
          <a:xfrm rot="16200000">
            <a:off x="3995936" y="537321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>
            <a:off x="1763688" y="472514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876256" y="3573016"/>
            <a:ext cx="211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Diagonal dominante</a:t>
            </a:r>
            <a:endParaRPr lang="pt-BR" b="1" dirty="0"/>
          </a:p>
        </p:txBody>
      </p:sp>
      <p:sp>
        <p:nvSpPr>
          <p:cNvPr id="24" name="Seta para baixo 23"/>
          <p:cNvSpPr/>
          <p:nvPr/>
        </p:nvSpPr>
        <p:spPr>
          <a:xfrm rot="5400000">
            <a:off x="6300192" y="35010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7668344" y="29969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90775"/>
            <a:ext cx="9144000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Realize o balanceamento da seguinte reação química, respeitando a conservação do número de átomos de cada elemento entre reagentes e produtos, utilizando o Método iterativo de </a:t>
            </a:r>
            <a:r>
              <a:rPr lang="pt-BR" dirty="0" err="1" smtClean="0"/>
              <a:t>Gauss-Seidel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5210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578</Words>
  <Application>Microsoft Office PowerPoint</Application>
  <PresentationFormat>Apresentação na tela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SEA-5918 - Modelagem Matemática em Bioprocessos Ambientais</vt:lpstr>
      <vt:lpstr>Classificação de Equações Algébricas</vt:lpstr>
      <vt:lpstr>Conjunto de equações algébricas</vt:lpstr>
      <vt:lpstr>Conjunto de equações algébricas</vt:lpstr>
      <vt:lpstr>Conjunto de equações algébricas</vt:lpstr>
      <vt:lpstr> Exercício </vt:lpstr>
      <vt:lpstr>Conjunto de equações algébricas</vt:lpstr>
      <vt:lpstr>Exercício</vt:lpstr>
      <vt:lpstr>Exercício</vt:lpstr>
      <vt:lpstr>Exercício</vt:lpstr>
      <vt:lpstr>Exercício</vt:lpstr>
      <vt:lpstr>Comparação entre os métodos</vt:lpstr>
      <vt:lpstr>EQUAÇÕES NÃO LINEARES  Método de Newton-Raphson</vt:lpstr>
      <vt:lpstr>SISTEMAS DE EQUAÇÕES NÃO LINEARES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Usuário</cp:lastModifiedBy>
  <cp:revision>59</cp:revision>
  <dcterms:created xsi:type="dcterms:W3CDTF">2018-02-16T11:32:43Z</dcterms:created>
  <dcterms:modified xsi:type="dcterms:W3CDTF">2018-03-15T19:59:44Z</dcterms:modified>
</cp:coreProperties>
</file>