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5" r:id="rId18"/>
    <p:sldId id="298" r:id="rId19"/>
    <p:sldId id="299" r:id="rId20"/>
    <p:sldId id="300" r:id="rId21"/>
    <p:sldId id="301" r:id="rId22"/>
    <p:sldId id="302" r:id="rId23"/>
    <p:sldId id="304" r:id="rId24"/>
    <p:sldId id="303" r:id="rId25"/>
    <p:sldId id="305" r:id="rId26"/>
    <p:sldId id="306" r:id="rId27"/>
    <p:sldId id="307" r:id="rId28"/>
    <p:sldId id="308" r:id="rId29"/>
    <p:sldId id="309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7A658-2258-484A-A89B-F1EBF0161B28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5558-8B91-40AA-AFA0-108B56391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76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D46-4C33-4380-8B9B-05A1F7C6C3C1}" type="datetime1">
              <a:rPr lang="pt-BR" smtClean="0"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0DF-CA84-44C6-93EB-343BE10D85F4}" type="datetime1">
              <a:rPr lang="pt-BR" smtClean="0"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44D-54FA-405C-AE83-D6A748E2CC7E}" type="datetime1">
              <a:rPr lang="pt-BR" smtClean="0"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1AA6-42E6-4BA5-9F7E-CEA8C247421D}" type="datetime1">
              <a:rPr lang="pt-BR" smtClean="0"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85B1-8A6B-4009-9973-096CECA0B8C4}" type="datetime1">
              <a:rPr lang="pt-BR" smtClean="0"/>
              <a:t>23/11/2016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6DB6-AD4F-4A10-8E01-0D3488A21C7D}" type="datetime1">
              <a:rPr lang="pt-BR" smtClean="0"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FA61-64C5-4F21-8BD8-04F0DBBB60E6}" type="datetime1">
              <a:rPr lang="pt-BR" smtClean="0"/>
              <a:t>23/11/2016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D56-D90A-4AFE-A851-E8EA5FB5D291}" type="datetime1">
              <a:rPr lang="pt-BR" smtClean="0"/>
              <a:t>23/11/2016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32C-E9FF-4784-AC2E-0ABDAC4B929C}" type="datetime1">
              <a:rPr lang="pt-BR" smtClean="0"/>
              <a:t>23/11/2016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DC3F-EE31-4A87-A098-2472FA322D89}" type="datetime1">
              <a:rPr lang="pt-BR" smtClean="0"/>
              <a:t>23/11/2016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0662-26D6-476F-8F6C-5EB7B08B659C}" type="datetime1">
              <a:rPr lang="pt-BR" smtClean="0"/>
              <a:t>23/11/2016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78E253-25F9-4D91-B8C3-E3CF28743BC7}" type="datetime1">
              <a:rPr lang="pt-BR" smtClean="0"/>
              <a:t>23/11/2016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6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6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16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Probabilidade e Estatística Aplicadas à Contabilidade 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sz="2400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t="-26596" b="-41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o nosso exemplo, com n = 30 e p = </a:t>
            </a:r>
            <a:r>
              <a:rPr lang="pt-BR" dirty="0" smtClean="0"/>
              <a:t>0,27, </a:t>
            </a:r>
            <a:r>
              <a:rPr lang="pt-BR" dirty="0"/>
              <a:t>a distribuição normal é uma aproximação aceitável </a:t>
            </a:r>
            <a:r>
              <a:rPr lang="pt-BR" dirty="0" smtClean="0"/>
              <a:t>porque</a:t>
            </a:r>
          </a:p>
          <a:p>
            <a:pPr marL="114300" indent="0" algn="ctr">
              <a:buNone/>
            </a:pPr>
            <a:r>
              <a:rPr lang="pt-BR" i="1" dirty="0" err="1" smtClean="0">
                <a:effectLst/>
              </a:rPr>
              <a:t>np</a:t>
            </a:r>
            <a:r>
              <a:rPr lang="pt-BR" dirty="0" smtClean="0">
                <a:effectLst/>
              </a:rPr>
              <a:t> = 30(0,27) = 8,10 ≥ 5</a:t>
            </a:r>
          </a:p>
          <a:p>
            <a:pPr marL="114300" indent="0" algn="ctr">
              <a:buNone/>
            </a:pPr>
            <a:r>
              <a:rPr lang="pt-BR" dirty="0" smtClean="0"/>
              <a:t>e</a:t>
            </a:r>
          </a:p>
          <a:p>
            <a:pPr marL="114300" indent="0" algn="ctr">
              <a:buNone/>
            </a:pPr>
            <a:r>
              <a:rPr lang="pt-BR" i="1" dirty="0" smtClean="0"/>
              <a:t>n</a:t>
            </a:r>
            <a:r>
              <a:rPr lang="pt-BR" dirty="0" smtClean="0"/>
              <a:t>(1 – </a:t>
            </a:r>
            <a:r>
              <a:rPr lang="pt-BR" i="1" dirty="0" smtClean="0"/>
              <a:t>p</a:t>
            </a:r>
            <a:r>
              <a:rPr lang="pt-BR" dirty="0" smtClean="0"/>
              <a:t>) </a:t>
            </a:r>
            <a:r>
              <a:rPr lang="pt-BR" dirty="0"/>
              <a:t>= </a:t>
            </a:r>
            <a:r>
              <a:rPr lang="pt-BR" dirty="0" smtClean="0"/>
              <a:t>30(0,73) </a:t>
            </a:r>
            <a:r>
              <a:rPr lang="pt-BR" dirty="0"/>
              <a:t>= </a:t>
            </a:r>
            <a:r>
              <a:rPr lang="pt-BR" dirty="0" smtClean="0"/>
              <a:t>21,90 </a:t>
            </a:r>
            <a:r>
              <a:rPr lang="pt-BR" dirty="0"/>
              <a:t>≥ 5</a:t>
            </a:r>
          </a:p>
          <a:p>
            <a:pPr marL="114300" indent="0" algn="ctr">
              <a:buNone/>
            </a:pPr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10</a:t>
            </a:fld>
            <a:endParaRPr lang="pt-BR"/>
          </a:p>
        </p:txBody>
      </p:sp>
      <p:grpSp>
        <p:nvGrpSpPr>
          <p:cNvPr id="5" name="Group 291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94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95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96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98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00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01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02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03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04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05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06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07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08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309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310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11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12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13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14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15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16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7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18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9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20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21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22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23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24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25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26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27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8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29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30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31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32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33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34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35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36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37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38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9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0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41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42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43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44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45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46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47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48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49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50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51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52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53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54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55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356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357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358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359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360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361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62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63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64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65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66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67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68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369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370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371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372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73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74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75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76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77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78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79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80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81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82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83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84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85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86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87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88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89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90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91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92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93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94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395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396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397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398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399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400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401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402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403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404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405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406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407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408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409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410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411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412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413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414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415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416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417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418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419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420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421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422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423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424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425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26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27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28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429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430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431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432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433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219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t="-26596" b="-41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11</a:t>
            </a:fld>
            <a:endParaRPr lang="pt-BR"/>
          </a:p>
        </p:txBody>
      </p:sp>
      <p:grpSp>
        <p:nvGrpSpPr>
          <p:cNvPr id="5" name="Group 291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94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95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96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98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00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01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02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03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04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05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06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07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08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309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310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11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12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13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14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15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16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7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18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9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20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21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22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23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24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25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26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27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8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29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30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31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32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33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34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35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36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37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38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9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0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41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42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43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44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45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46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47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48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49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50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51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52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53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54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55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356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357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358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359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360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361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62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63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64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65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66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67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68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369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370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371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372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73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74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75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76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77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78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79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80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81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82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83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84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85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86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87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88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89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90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91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92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93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94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395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396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397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398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399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400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401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402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403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404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405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406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407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408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409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410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411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412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413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414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415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416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417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418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419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420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421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422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423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424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425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26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27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28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429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430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431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432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433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0" name="Grupo 169"/>
          <p:cNvGrpSpPr/>
          <p:nvPr/>
        </p:nvGrpSpPr>
        <p:grpSpPr>
          <a:xfrm>
            <a:off x="539552" y="1948780"/>
            <a:ext cx="7704967" cy="4000500"/>
            <a:chOff x="971600" y="1948780"/>
            <a:chExt cx="7704967" cy="4000500"/>
          </a:xfrm>
        </p:grpSpPr>
        <p:sp>
          <p:nvSpPr>
            <p:cNvPr id="149" name="Rectangle 464"/>
            <p:cNvSpPr>
              <a:spLocks noChangeArrowheads="1"/>
            </p:cNvSpPr>
            <p:nvPr/>
          </p:nvSpPr>
          <p:spPr bwMode="auto">
            <a:xfrm>
              <a:off x="1184324" y="1948780"/>
              <a:ext cx="7350629" cy="40005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Freeform 6"/>
            <p:cNvSpPr>
              <a:spLocks/>
            </p:cNvSpPr>
            <p:nvPr/>
          </p:nvSpPr>
          <p:spPr bwMode="auto">
            <a:xfrm>
              <a:off x="1825675" y="2250405"/>
              <a:ext cx="4489450" cy="3063875"/>
            </a:xfrm>
            <a:custGeom>
              <a:avLst/>
              <a:gdLst>
                <a:gd name="T0" fmla="*/ 1356 w 2828"/>
                <a:gd name="T1" fmla="*/ 20 h 1930"/>
                <a:gd name="T2" fmla="*/ 1264 w 2828"/>
                <a:gd name="T3" fmla="*/ 108 h 1930"/>
                <a:gd name="T4" fmla="*/ 1198 w 2828"/>
                <a:gd name="T5" fmla="*/ 208 h 1930"/>
                <a:gd name="T6" fmla="*/ 1138 w 2828"/>
                <a:gd name="T7" fmla="*/ 332 h 1930"/>
                <a:gd name="T8" fmla="*/ 1092 w 2828"/>
                <a:gd name="T9" fmla="*/ 440 h 1930"/>
                <a:gd name="T10" fmla="*/ 1054 w 2828"/>
                <a:gd name="T11" fmla="*/ 538 h 1930"/>
                <a:gd name="T12" fmla="*/ 1014 w 2828"/>
                <a:gd name="T13" fmla="*/ 648 h 1930"/>
                <a:gd name="T14" fmla="*/ 978 w 2828"/>
                <a:gd name="T15" fmla="*/ 760 h 1930"/>
                <a:gd name="T16" fmla="*/ 946 w 2828"/>
                <a:gd name="T17" fmla="*/ 876 h 1930"/>
                <a:gd name="T18" fmla="*/ 922 w 2828"/>
                <a:gd name="T19" fmla="*/ 978 h 1930"/>
                <a:gd name="T20" fmla="*/ 886 w 2828"/>
                <a:gd name="T21" fmla="*/ 1082 h 1930"/>
                <a:gd name="T22" fmla="*/ 848 w 2828"/>
                <a:gd name="T23" fmla="*/ 1198 h 1930"/>
                <a:gd name="T24" fmla="*/ 812 w 2828"/>
                <a:gd name="T25" fmla="*/ 1292 h 1930"/>
                <a:gd name="T26" fmla="*/ 754 w 2828"/>
                <a:gd name="T27" fmla="*/ 1410 h 1930"/>
                <a:gd name="T28" fmla="*/ 684 w 2828"/>
                <a:gd name="T29" fmla="*/ 1520 h 1930"/>
                <a:gd name="T30" fmla="*/ 604 w 2828"/>
                <a:gd name="T31" fmla="*/ 1620 h 1930"/>
                <a:gd name="T32" fmla="*/ 496 w 2828"/>
                <a:gd name="T33" fmla="*/ 1694 h 1930"/>
                <a:gd name="T34" fmla="*/ 394 w 2828"/>
                <a:gd name="T35" fmla="*/ 1742 h 1930"/>
                <a:gd name="T36" fmla="*/ 292 w 2828"/>
                <a:gd name="T37" fmla="*/ 1788 h 1930"/>
                <a:gd name="T38" fmla="*/ 200 w 2828"/>
                <a:gd name="T39" fmla="*/ 1824 h 1930"/>
                <a:gd name="T40" fmla="*/ 76 w 2828"/>
                <a:gd name="T41" fmla="*/ 1864 h 1930"/>
                <a:gd name="T42" fmla="*/ 0 w 2828"/>
                <a:gd name="T43" fmla="*/ 1880 h 1930"/>
                <a:gd name="T44" fmla="*/ 2824 w 2828"/>
                <a:gd name="T45" fmla="*/ 1928 h 1930"/>
                <a:gd name="T46" fmla="*/ 2796 w 2828"/>
                <a:gd name="T47" fmla="*/ 1874 h 1930"/>
                <a:gd name="T48" fmla="*/ 2710 w 2828"/>
                <a:gd name="T49" fmla="*/ 1848 h 1930"/>
                <a:gd name="T50" fmla="*/ 2578 w 2828"/>
                <a:gd name="T51" fmla="*/ 1808 h 1930"/>
                <a:gd name="T52" fmla="*/ 2464 w 2828"/>
                <a:gd name="T53" fmla="*/ 1760 h 1930"/>
                <a:gd name="T54" fmla="*/ 2332 w 2828"/>
                <a:gd name="T55" fmla="*/ 1694 h 1930"/>
                <a:gd name="T56" fmla="*/ 2296 w 2828"/>
                <a:gd name="T57" fmla="*/ 1664 h 1930"/>
                <a:gd name="T58" fmla="*/ 2212 w 2828"/>
                <a:gd name="T59" fmla="*/ 1596 h 1930"/>
                <a:gd name="T60" fmla="*/ 2130 w 2828"/>
                <a:gd name="T61" fmla="*/ 1502 h 1930"/>
                <a:gd name="T62" fmla="*/ 2066 w 2828"/>
                <a:gd name="T63" fmla="*/ 1398 h 1930"/>
                <a:gd name="T64" fmla="*/ 2022 w 2828"/>
                <a:gd name="T65" fmla="*/ 1306 h 1930"/>
                <a:gd name="T66" fmla="*/ 1978 w 2828"/>
                <a:gd name="T67" fmla="*/ 1204 h 1930"/>
                <a:gd name="T68" fmla="*/ 1948 w 2828"/>
                <a:gd name="T69" fmla="*/ 1122 h 1930"/>
                <a:gd name="T70" fmla="*/ 1916 w 2828"/>
                <a:gd name="T71" fmla="*/ 1026 h 1930"/>
                <a:gd name="T72" fmla="*/ 1884 w 2828"/>
                <a:gd name="T73" fmla="*/ 902 h 1930"/>
                <a:gd name="T74" fmla="*/ 1846 w 2828"/>
                <a:gd name="T75" fmla="*/ 774 h 1930"/>
                <a:gd name="T76" fmla="*/ 1806 w 2828"/>
                <a:gd name="T77" fmla="*/ 654 h 1930"/>
                <a:gd name="T78" fmla="*/ 1762 w 2828"/>
                <a:gd name="T79" fmla="*/ 530 h 1930"/>
                <a:gd name="T80" fmla="*/ 1716 w 2828"/>
                <a:gd name="T81" fmla="*/ 408 h 1930"/>
                <a:gd name="T82" fmla="*/ 1684 w 2828"/>
                <a:gd name="T83" fmla="*/ 336 h 1930"/>
                <a:gd name="T84" fmla="*/ 1634 w 2828"/>
                <a:gd name="T85" fmla="*/ 238 h 1930"/>
                <a:gd name="T86" fmla="*/ 1576 w 2828"/>
                <a:gd name="T87" fmla="*/ 138 h 1930"/>
                <a:gd name="T88" fmla="*/ 1604 w 2828"/>
                <a:gd name="T89" fmla="*/ 182 h 1930"/>
                <a:gd name="T90" fmla="*/ 1588 w 2828"/>
                <a:gd name="T91" fmla="*/ 156 h 1930"/>
                <a:gd name="T92" fmla="*/ 1510 w 2828"/>
                <a:gd name="T93" fmla="*/ 54 h 1930"/>
                <a:gd name="T94" fmla="*/ 1450 w 2828"/>
                <a:gd name="T95" fmla="*/ 6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8" h="1930">
                  <a:moveTo>
                    <a:pt x="1424" y="0"/>
                  </a:moveTo>
                  <a:lnTo>
                    <a:pt x="1388" y="8"/>
                  </a:lnTo>
                  <a:lnTo>
                    <a:pt x="1356" y="20"/>
                  </a:lnTo>
                  <a:lnTo>
                    <a:pt x="1320" y="44"/>
                  </a:lnTo>
                  <a:lnTo>
                    <a:pt x="1292" y="72"/>
                  </a:lnTo>
                  <a:lnTo>
                    <a:pt x="1264" y="108"/>
                  </a:lnTo>
                  <a:lnTo>
                    <a:pt x="1240" y="144"/>
                  </a:lnTo>
                  <a:lnTo>
                    <a:pt x="1222" y="174"/>
                  </a:lnTo>
                  <a:lnTo>
                    <a:pt x="1198" y="208"/>
                  </a:lnTo>
                  <a:lnTo>
                    <a:pt x="1180" y="246"/>
                  </a:lnTo>
                  <a:lnTo>
                    <a:pt x="1156" y="292"/>
                  </a:lnTo>
                  <a:lnTo>
                    <a:pt x="1138" y="332"/>
                  </a:lnTo>
                  <a:lnTo>
                    <a:pt x="1120" y="372"/>
                  </a:lnTo>
                  <a:lnTo>
                    <a:pt x="1106" y="402"/>
                  </a:lnTo>
                  <a:lnTo>
                    <a:pt x="1092" y="440"/>
                  </a:lnTo>
                  <a:lnTo>
                    <a:pt x="1080" y="474"/>
                  </a:lnTo>
                  <a:lnTo>
                    <a:pt x="1064" y="506"/>
                  </a:lnTo>
                  <a:lnTo>
                    <a:pt x="1054" y="538"/>
                  </a:lnTo>
                  <a:lnTo>
                    <a:pt x="1040" y="576"/>
                  </a:lnTo>
                  <a:lnTo>
                    <a:pt x="1028" y="612"/>
                  </a:lnTo>
                  <a:lnTo>
                    <a:pt x="1014" y="648"/>
                  </a:lnTo>
                  <a:lnTo>
                    <a:pt x="1000" y="686"/>
                  </a:lnTo>
                  <a:lnTo>
                    <a:pt x="988" y="730"/>
                  </a:lnTo>
                  <a:lnTo>
                    <a:pt x="978" y="760"/>
                  </a:lnTo>
                  <a:lnTo>
                    <a:pt x="966" y="800"/>
                  </a:lnTo>
                  <a:lnTo>
                    <a:pt x="956" y="836"/>
                  </a:lnTo>
                  <a:lnTo>
                    <a:pt x="946" y="876"/>
                  </a:lnTo>
                  <a:lnTo>
                    <a:pt x="936" y="908"/>
                  </a:lnTo>
                  <a:lnTo>
                    <a:pt x="928" y="944"/>
                  </a:lnTo>
                  <a:lnTo>
                    <a:pt x="922" y="978"/>
                  </a:lnTo>
                  <a:lnTo>
                    <a:pt x="916" y="1008"/>
                  </a:lnTo>
                  <a:lnTo>
                    <a:pt x="904" y="1044"/>
                  </a:lnTo>
                  <a:lnTo>
                    <a:pt x="886" y="1082"/>
                  </a:lnTo>
                  <a:lnTo>
                    <a:pt x="874" y="1118"/>
                  </a:lnTo>
                  <a:lnTo>
                    <a:pt x="856" y="1172"/>
                  </a:lnTo>
                  <a:lnTo>
                    <a:pt x="848" y="1198"/>
                  </a:lnTo>
                  <a:lnTo>
                    <a:pt x="838" y="1226"/>
                  </a:lnTo>
                  <a:lnTo>
                    <a:pt x="824" y="1268"/>
                  </a:lnTo>
                  <a:lnTo>
                    <a:pt x="812" y="1292"/>
                  </a:lnTo>
                  <a:lnTo>
                    <a:pt x="790" y="1334"/>
                  </a:lnTo>
                  <a:lnTo>
                    <a:pt x="772" y="1370"/>
                  </a:lnTo>
                  <a:lnTo>
                    <a:pt x="754" y="1410"/>
                  </a:lnTo>
                  <a:lnTo>
                    <a:pt x="730" y="1448"/>
                  </a:lnTo>
                  <a:lnTo>
                    <a:pt x="708" y="1484"/>
                  </a:lnTo>
                  <a:lnTo>
                    <a:pt x="684" y="1520"/>
                  </a:lnTo>
                  <a:lnTo>
                    <a:pt x="660" y="1550"/>
                  </a:lnTo>
                  <a:lnTo>
                    <a:pt x="640" y="1584"/>
                  </a:lnTo>
                  <a:lnTo>
                    <a:pt x="604" y="1620"/>
                  </a:lnTo>
                  <a:lnTo>
                    <a:pt x="580" y="1638"/>
                  </a:lnTo>
                  <a:lnTo>
                    <a:pt x="550" y="1662"/>
                  </a:lnTo>
                  <a:lnTo>
                    <a:pt x="496" y="1694"/>
                  </a:lnTo>
                  <a:lnTo>
                    <a:pt x="458" y="1712"/>
                  </a:lnTo>
                  <a:lnTo>
                    <a:pt x="426" y="1726"/>
                  </a:lnTo>
                  <a:lnTo>
                    <a:pt x="394" y="1742"/>
                  </a:lnTo>
                  <a:lnTo>
                    <a:pt x="362" y="1758"/>
                  </a:lnTo>
                  <a:lnTo>
                    <a:pt x="328" y="1776"/>
                  </a:lnTo>
                  <a:lnTo>
                    <a:pt x="292" y="1788"/>
                  </a:lnTo>
                  <a:lnTo>
                    <a:pt x="266" y="1796"/>
                  </a:lnTo>
                  <a:lnTo>
                    <a:pt x="236" y="1808"/>
                  </a:lnTo>
                  <a:lnTo>
                    <a:pt x="200" y="1824"/>
                  </a:lnTo>
                  <a:lnTo>
                    <a:pt x="160" y="1836"/>
                  </a:lnTo>
                  <a:lnTo>
                    <a:pt x="110" y="1850"/>
                  </a:lnTo>
                  <a:lnTo>
                    <a:pt x="76" y="1864"/>
                  </a:lnTo>
                  <a:lnTo>
                    <a:pt x="44" y="1872"/>
                  </a:lnTo>
                  <a:lnTo>
                    <a:pt x="18" y="1878"/>
                  </a:lnTo>
                  <a:lnTo>
                    <a:pt x="0" y="1880"/>
                  </a:lnTo>
                  <a:lnTo>
                    <a:pt x="0" y="1906"/>
                  </a:lnTo>
                  <a:lnTo>
                    <a:pt x="0" y="1930"/>
                  </a:lnTo>
                  <a:lnTo>
                    <a:pt x="2824" y="1928"/>
                  </a:lnTo>
                  <a:lnTo>
                    <a:pt x="2828" y="1900"/>
                  </a:lnTo>
                  <a:lnTo>
                    <a:pt x="2824" y="1882"/>
                  </a:lnTo>
                  <a:lnTo>
                    <a:pt x="2796" y="1874"/>
                  </a:lnTo>
                  <a:lnTo>
                    <a:pt x="2764" y="1864"/>
                  </a:lnTo>
                  <a:lnTo>
                    <a:pt x="2736" y="1856"/>
                  </a:lnTo>
                  <a:lnTo>
                    <a:pt x="2710" y="1848"/>
                  </a:lnTo>
                  <a:lnTo>
                    <a:pt x="2672" y="1836"/>
                  </a:lnTo>
                  <a:lnTo>
                    <a:pt x="2636" y="1824"/>
                  </a:lnTo>
                  <a:lnTo>
                    <a:pt x="2578" y="1808"/>
                  </a:lnTo>
                  <a:lnTo>
                    <a:pt x="2536" y="1790"/>
                  </a:lnTo>
                  <a:lnTo>
                    <a:pt x="2506" y="1778"/>
                  </a:lnTo>
                  <a:lnTo>
                    <a:pt x="2464" y="1760"/>
                  </a:lnTo>
                  <a:lnTo>
                    <a:pt x="2428" y="1742"/>
                  </a:lnTo>
                  <a:lnTo>
                    <a:pt x="2380" y="1716"/>
                  </a:lnTo>
                  <a:lnTo>
                    <a:pt x="2332" y="1694"/>
                  </a:lnTo>
                  <a:lnTo>
                    <a:pt x="2312" y="1676"/>
                  </a:lnTo>
                  <a:lnTo>
                    <a:pt x="2304" y="1670"/>
                  </a:lnTo>
                  <a:lnTo>
                    <a:pt x="2296" y="1664"/>
                  </a:lnTo>
                  <a:lnTo>
                    <a:pt x="2268" y="1648"/>
                  </a:lnTo>
                  <a:lnTo>
                    <a:pt x="2238" y="1622"/>
                  </a:lnTo>
                  <a:lnTo>
                    <a:pt x="2212" y="1596"/>
                  </a:lnTo>
                  <a:lnTo>
                    <a:pt x="2186" y="1574"/>
                  </a:lnTo>
                  <a:lnTo>
                    <a:pt x="2156" y="1538"/>
                  </a:lnTo>
                  <a:lnTo>
                    <a:pt x="2130" y="1502"/>
                  </a:lnTo>
                  <a:lnTo>
                    <a:pt x="2106" y="1468"/>
                  </a:lnTo>
                  <a:lnTo>
                    <a:pt x="2086" y="1434"/>
                  </a:lnTo>
                  <a:lnTo>
                    <a:pt x="2066" y="1398"/>
                  </a:lnTo>
                  <a:lnTo>
                    <a:pt x="2048" y="1364"/>
                  </a:lnTo>
                  <a:lnTo>
                    <a:pt x="2034" y="1334"/>
                  </a:lnTo>
                  <a:lnTo>
                    <a:pt x="2022" y="1306"/>
                  </a:lnTo>
                  <a:lnTo>
                    <a:pt x="2006" y="1272"/>
                  </a:lnTo>
                  <a:lnTo>
                    <a:pt x="1994" y="1240"/>
                  </a:lnTo>
                  <a:lnTo>
                    <a:pt x="1978" y="1204"/>
                  </a:lnTo>
                  <a:lnTo>
                    <a:pt x="1966" y="1172"/>
                  </a:lnTo>
                  <a:lnTo>
                    <a:pt x="1956" y="1148"/>
                  </a:lnTo>
                  <a:lnTo>
                    <a:pt x="1948" y="1122"/>
                  </a:lnTo>
                  <a:lnTo>
                    <a:pt x="1938" y="1094"/>
                  </a:lnTo>
                  <a:lnTo>
                    <a:pt x="1928" y="1064"/>
                  </a:lnTo>
                  <a:lnTo>
                    <a:pt x="1916" y="1026"/>
                  </a:lnTo>
                  <a:lnTo>
                    <a:pt x="1904" y="982"/>
                  </a:lnTo>
                  <a:lnTo>
                    <a:pt x="1892" y="940"/>
                  </a:lnTo>
                  <a:lnTo>
                    <a:pt x="1884" y="902"/>
                  </a:lnTo>
                  <a:lnTo>
                    <a:pt x="1870" y="862"/>
                  </a:lnTo>
                  <a:lnTo>
                    <a:pt x="1858" y="812"/>
                  </a:lnTo>
                  <a:lnTo>
                    <a:pt x="1846" y="774"/>
                  </a:lnTo>
                  <a:lnTo>
                    <a:pt x="1840" y="744"/>
                  </a:lnTo>
                  <a:lnTo>
                    <a:pt x="1828" y="708"/>
                  </a:lnTo>
                  <a:lnTo>
                    <a:pt x="1806" y="654"/>
                  </a:lnTo>
                  <a:lnTo>
                    <a:pt x="1792" y="606"/>
                  </a:lnTo>
                  <a:lnTo>
                    <a:pt x="1774" y="560"/>
                  </a:lnTo>
                  <a:lnTo>
                    <a:pt x="1762" y="530"/>
                  </a:lnTo>
                  <a:lnTo>
                    <a:pt x="1750" y="494"/>
                  </a:lnTo>
                  <a:lnTo>
                    <a:pt x="1728" y="444"/>
                  </a:lnTo>
                  <a:lnTo>
                    <a:pt x="1716" y="408"/>
                  </a:lnTo>
                  <a:lnTo>
                    <a:pt x="1702" y="386"/>
                  </a:lnTo>
                  <a:lnTo>
                    <a:pt x="1696" y="364"/>
                  </a:lnTo>
                  <a:lnTo>
                    <a:pt x="1684" y="336"/>
                  </a:lnTo>
                  <a:lnTo>
                    <a:pt x="1666" y="298"/>
                  </a:lnTo>
                  <a:lnTo>
                    <a:pt x="1648" y="264"/>
                  </a:lnTo>
                  <a:lnTo>
                    <a:pt x="1634" y="238"/>
                  </a:lnTo>
                  <a:lnTo>
                    <a:pt x="1620" y="212"/>
                  </a:lnTo>
                  <a:lnTo>
                    <a:pt x="1600" y="176"/>
                  </a:lnTo>
                  <a:lnTo>
                    <a:pt x="1576" y="138"/>
                  </a:lnTo>
                  <a:lnTo>
                    <a:pt x="1582" y="146"/>
                  </a:lnTo>
                  <a:lnTo>
                    <a:pt x="1590" y="158"/>
                  </a:lnTo>
                  <a:lnTo>
                    <a:pt x="1604" y="182"/>
                  </a:lnTo>
                  <a:lnTo>
                    <a:pt x="1614" y="200"/>
                  </a:lnTo>
                  <a:lnTo>
                    <a:pt x="1598" y="170"/>
                  </a:lnTo>
                  <a:lnTo>
                    <a:pt x="1588" y="156"/>
                  </a:lnTo>
                  <a:lnTo>
                    <a:pt x="1564" y="114"/>
                  </a:lnTo>
                  <a:lnTo>
                    <a:pt x="1540" y="84"/>
                  </a:lnTo>
                  <a:lnTo>
                    <a:pt x="1510" y="54"/>
                  </a:lnTo>
                  <a:lnTo>
                    <a:pt x="1492" y="36"/>
                  </a:lnTo>
                  <a:lnTo>
                    <a:pt x="1474" y="18"/>
                  </a:lnTo>
                  <a:lnTo>
                    <a:pt x="1450" y="6"/>
                  </a:lnTo>
                  <a:lnTo>
                    <a:pt x="1424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Line 7"/>
            <p:cNvSpPr>
              <a:spLocks noChangeShapeType="1"/>
            </p:cNvSpPr>
            <p:nvPr/>
          </p:nvSpPr>
          <p:spPr bwMode="auto">
            <a:xfrm>
              <a:off x="1582788" y="5319043"/>
              <a:ext cx="500221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Freeform 8"/>
            <p:cNvSpPr>
              <a:spLocks noChangeArrowheads="1"/>
            </p:cNvSpPr>
            <p:nvPr/>
          </p:nvSpPr>
          <p:spPr bwMode="auto">
            <a:xfrm>
              <a:off x="4125963" y="5212680"/>
              <a:ext cx="1587" cy="168275"/>
            </a:xfrm>
            <a:custGeom>
              <a:avLst/>
              <a:gdLst>
                <a:gd name="T0" fmla="*/ 0 w 1"/>
                <a:gd name="T1" fmla="*/ 0 h 106"/>
                <a:gd name="T2" fmla="*/ 1 w 1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6">
                  <a:moveTo>
                    <a:pt x="0" y="0"/>
                  </a:moveTo>
                  <a:lnTo>
                    <a:pt x="1" y="106"/>
                  </a:ln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4" name="Group 451"/>
            <p:cNvGrpSpPr>
              <a:grpSpLocks/>
            </p:cNvGrpSpPr>
            <p:nvPr/>
          </p:nvGrpSpPr>
          <p:grpSpPr bwMode="auto">
            <a:xfrm>
              <a:off x="1732013" y="2183730"/>
              <a:ext cx="4668837" cy="2928938"/>
              <a:chOff x="1377" y="1060"/>
              <a:chExt cx="2941" cy="1845"/>
            </a:xfrm>
          </p:grpSpPr>
          <p:sp>
            <p:nvSpPr>
              <p:cNvPr id="155" name="Arc 9"/>
              <p:cNvSpPr>
                <a:spLocks/>
              </p:cNvSpPr>
              <p:nvPr/>
            </p:nvSpPr>
            <p:spPr bwMode="auto">
              <a:xfrm rot="4593268">
                <a:off x="3142" y="2179"/>
                <a:ext cx="790" cy="28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428 w 19428"/>
                  <a:gd name="T1" fmla="*/ 9440 h 21600"/>
                  <a:gd name="T2" fmla="*/ 0 w 19428"/>
                  <a:gd name="T3" fmla="*/ 21600 h 21600"/>
                  <a:gd name="T4" fmla="*/ 0 w 19428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28" h="21600" fill="none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</a:path>
                  <a:path w="19428" h="21600" stroke="0" extrusionOk="0">
                    <a:moveTo>
                      <a:pt x="19427" y="9439"/>
                    </a:moveTo>
                    <a:cubicBezTo>
                      <a:pt x="15813" y="16878"/>
                      <a:pt x="826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6" name="Arc 10"/>
              <p:cNvSpPr>
                <a:spLocks/>
              </p:cNvSpPr>
              <p:nvPr/>
            </p:nvSpPr>
            <p:spPr bwMode="auto">
              <a:xfrm rot="915113">
                <a:off x="3631" y="2739"/>
                <a:ext cx="687" cy="164"/>
              </a:xfrm>
              <a:custGeom>
                <a:avLst/>
                <a:gdLst>
                  <a:gd name="G0" fmla="+- 20388 0 0"/>
                  <a:gd name="G1" fmla="+- 0 0 0"/>
                  <a:gd name="G2" fmla="+- 21600 0 0"/>
                  <a:gd name="T0" fmla="*/ 19463 w 20388"/>
                  <a:gd name="T1" fmla="*/ 21580 h 21580"/>
                  <a:gd name="T2" fmla="*/ 0 w 20388"/>
                  <a:gd name="T3" fmla="*/ 7132 h 21580"/>
                  <a:gd name="T4" fmla="*/ 20388 w 20388"/>
                  <a:gd name="T5" fmla="*/ 0 h 21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88" h="21580" fill="none" extrusionOk="0">
                    <a:moveTo>
                      <a:pt x="19462" y="21580"/>
                    </a:moveTo>
                    <a:cubicBezTo>
                      <a:pt x="10629" y="21201"/>
                      <a:pt x="2918" y="15477"/>
                      <a:pt x="-1" y="7132"/>
                    </a:cubicBezTo>
                  </a:path>
                  <a:path w="20388" h="21580" stroke="0" extrusionOk="0">
                    <a:moveTo>
                      <a:pt x="19462" y="21580"/>
                    </a:moveTo>
                    <a:cubicBezTo>
                      <a:pt x="10629" y="21201"/>
                      <a:pt x="2918" y="15477"/>
                      <a:pt x="-1" y="7132"/>
                    </a:cubicBezTo>
                    <a:lnTo>
                      <a:pt x="2038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Arc 11"/>
              <p:cNvSpPr>
                <a:spLocks/>
              </p:cNvSpPr>
              <p:nvPr/>
            </p:nvSpPr>
            <p:spPr bwMode="auto">
              <a:xfrm rot="6300000">
                <a:off x="2135" y="1428"/>
                <a:ext cx="956" cy="22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Arc 12"/>
              <p:cNvSpPr>
                <a:spLocks/>
              </p:cNvSpPr>
              <p:nvPr/>
            </p:nvSpPr>
            <p:spPr bwMode="auto">
              <a:xfrm rot="16980000">
                <a:off x="1758" y="2188"/>
                <a:ext cx="790" cy="284"/>
              </a:xfrm>
              <a:custGeom>
                <a:avLst/>
                <a:gdLst>
                  <a:gd name="G0" fmla="+- 19433 0 0"/>
                  <a:gd name="G1" fmla="+- 0 0 0"/>
                  <a:gd name="G2" fmla="+- 21600 0 0"/>
                  <a:gd name="T0" fmla="*/ 19433 w 19433"/>
                  <a:gd name="T1" fmla="*/ 21600 h 21600"/>
                  <a:gd name="T2" fmla="*/ 0 w 19433"/>
                  <a:gd name="T3" fmla="*/ 9430 h 21600"/>
                  <a:gd name="T4" fmla="*/ 19433 w 1943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33" h="21600" fill="none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</a:path>
                  <a:path w="19433" h="21600" stroke="0" extrusionOk="0">
                    <a:moveTo>
                      <a:pt x="19433" y="21600"/>
                    </a:moveTo>
                    <a:cubicBezTo>
                      <a:pt x="11159" y="21600"/>
                      <a:pt x="3612" y="16873"/>
                      <a:pt x="0" y="9429"/>
                    </a:cubicBezTo>
                    <a:lnTo>
                      <a:pt x="194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Arc 13"/>
              <p:cNvSpPr>
                <a:spLocks/>
              </p:cNvSpPr>
              <p:nvPr/>
            </p:nvSpPr>
            <p:spPr bwMode="auto">
              <a:xfrm rot="15300000">
                <a:off x="2596" y="1426"/>
                <a:ext cx="957" cy="225"/>
              </a:xfrm>
              <a:custGeom>
                <a:avLst/>
                <a:gdLst>
                  <a:gd name="G0" fmla="+- 0 0 0"/>
                  <a:gd name="G1" fmla="+- 96 0 0"/>
                  <a:gd name="G2" fmla="+- 21600 0 0"/>
                  <a:gd name="T0" fmla="*/ 21600 w 21600"/>
                  <a:gd name="T1" fmla="*/ 0 h 21696"/>
                  <a:gd name="T2" fmla="*/ 0 w 21600"/>
                  <a:gd name="T3" fmla="*/ 21696 h 21696"/>
                  <a:gd name="T4" fmla="*/ 0 w 21600"/>
                  <a:gd name="T5" fmla="*/ 96 h 2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96" fill="none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</a:path>
                  <a:path w="21600" h="21696" stroke="0" extrusionOk="0">
                    <a:moveTo>
                      <a:pt x="21599" y="0"/>
                    </a:moveTo>
                    <a:cubicBezTo>
                      <a:pt x="21599" y="32"/>
                      <a:pt x="21600" y="64"/>
                      <a:pt x="21600" y="96"/>
                    </a:cubicBezTo>
                    <a:cubicBezTo>
                      <a:pt x="21600" y="12025"/>
                      <a:pt x="11929" y="21695"/>
                      <a:pt x="0" y="21696"/>
                    </a:cubicBezTo>
                    <a:lnTo>
                      <a:pt x="0" y="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Arc 15"/>
              <p:cNvSpPr>
                <a:spLocks/>
              </p:cNvSpPr>
              <p:nvPr/>
            </p:nvSpPr>
            <p:spPr bwMode="auto">
              <a:xfrm rot="20700000">
                <a:off x="1377" y="2741"/>
                <a:ext cx="697" cy="16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693 w 20693"/>
                  <a:gd name="T1" fmla="*/ 6194 h 21576"/>
                  <a:gd name="T2" fmla="*/ 1014 w 20693"/>
                  <a:gd name="T3" fmla="*/ 21576 h 21576"/>
                  <a:gd name="T4" fmla="*/ 0 w 20693"/>
                  <a:gd name="T5" fmla="*/ 0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576" fill="none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</a:path>
                  <a:path w="20693" h="21576" stroke="0" extrusionOk="0">
                    <a:moveTo>
                      <a:pt x="20692" y="6193"/>
                    </a:moveTo>
                    <a:cubicBezTo>
                      <a:pt x="18063" y="14978"/>
                      <a:pt x="10173" y="21145"/>
                      <a:pt x="1014" y="2157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2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00844499"/>
                    </p:ext>
                  </p:extLst>
                </p:nvPr>
              </p:nvGraphicFramePr>
              <p:xfrm>
                <a:off x="6683425" y="5182518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83" name="Equation" r:id="rId4" imgW="176040" imgH="228600" progId="Equation.DSMT4">
                        <p:embed/>
                      </p:oleObj>
                    </mc:Choice>
                    <mc:Fallback>
                      <p:oleObj name="Equation" r:id="rId4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83425" y="5182518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2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00844499"/>
                    </p:ext>
                  </p:extLst>
                </p:nvPr>
              </p:nvGraphicFramePr>
              <p:xfrm>
                <a:off x="6683425" y="5182518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75" name="Equation" r:id="rId6" imgW="176040" imgH="228600" progId="Equation.DSMT4">
                        <p:embed/>
                      </p:oleObj>
                    </mc:Choice>
                    <mc:Fallback>
                      <p:oleObj name="Equation" r:id="rId6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83425" y="5182518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66" name="AutoShape 470"/>
            <p:cNvSpPr>
              <a:spLocks noChangeArrowheads="1"/>
            </p:cNvSpPr>
            <p:nvPr/>
          </p:nvSpPr>
          <p:spPr bwMode="auto">
            <a:xfrm rot="5400000">
              <a:off x="927150" y="3809330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1188962" y="2197002"/>
                  <a:ext cx="1714498" cy="1233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Distribuição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Amostral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</a:rPr>
                    <a:t>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Text Box 6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8962" y="2197002"/>
                  <a:ext cx="1714498" cy="12334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338" t="-3941" r="-4982" b="-7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Retângulo 167"/>
                <p:cNvSpPr/>
                <p:nvPr/>
              </p:nvSpPr>
              <p:spPr>
                <a:xfrm>
                  <a:off x="4513376" y="2492896"/>
                  <a:ext cx="4163191" cy="1001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e>
                            </m:acc>
                          </m:sub>
                        </m:sSub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𝟐𝟕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𝟐𝟕</m:t>
                                </m:r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BR" sz="20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𝟑𝟎</m:t>
                                </m:r>
                              </m:den>
                            </m:f>
                          </m:e>
                        </m:rad>
                        <m:r>
                          <a:rPr lang="pt-BR" sz="2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𝟎𝟖𝟏</m:t>
                        </m:r>
                      </m:oMath>
                    </m:oMathPara>
                  </a14:m>
                  <a:endParaRPr lang="pt-B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68" name="Retângulo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376" y="2492896"/>
                  <a:ext cx="4163191" cy="10016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Retângulo 168"/>
                <p:cNvSpPr/>
                <p:nvPr/>
              </p:nvSpPr>
              <p:spPr>
                <a:xfrm>
                  <a:off x="3347864" y="5401527"/>
                  <a:ext cx="1639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11430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  <m:d>
                          <m:dPr>
                            <m:ctrlPr>
                              <a:rPr lang="pt-B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</m:d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𝟐𝟕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Retângulo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5401527"/>
                  <a:ext cx="163942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79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4400" dirty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sz="4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00" t="-23404" r="-800" b="-7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Passo 1: calcular o valor </a:t>
            </a:r>
            <a:r>
              <a:rPr lang="pt-BR" i="1" dirty="0" smtClean="0"/>
              <a:t>z</a:t>
            </a:r>
            <a:r>
              <a:rPr lang="pt-BR" dirty="0" smtClean="0"/>
              <a:t> para o valor</a:t>
            </a:r>
            <a:r>
              <a:rPr lang="pt-BR" b="1" dirty="0" smtClean="0"/>
              <a:t> superior </a:t>
            </a:r>
            <a:r>
              <a:rPr lang="pt-BR" dirty="0" smtClean="0"/>
              <a:t>do intervalo</a:t>
            </a:r>
          </a:p>
          <a:p>
            <a:pPr marL="114300" indent="0" algn="ctr">
              <a:buNone/>
            </a:pPr>
            <a:r>
              <a:rPr lang="pt-BR" i="1" dirty="0" smtClean="0"/>
              <a:t>z</a:t>
            </a:r>
            <a:r>
              <a:rPr lang="pt-BR" dirty="0" smtClean="0"/>
              <a:t> = (0,32 – 0,27)/0,081 = 0,62</a:t>
            </a:r>
          </a:p>
          <a:p>
            <a:r>
              <a:rPr lang="pt-BR" dirty="0" smtClean="0"/>
              <a:t>Passo 2: encontrar a área abaixo da curva a esquerda do ponto </a:t>
            </a:r>
            <a:r>
              <a:rPr lang="pt-BR" b="1" dirty="0" smtClean="0"/>
              <a:t>superior</a:t>
            </a:r>
            <a:endParaRPr lang="pt-BR" dirty="0" smtClean="0"/>
          </a:p>
          <a:p>
            <a:pPr marL="114300" indent="0" algn="ctr">
              <a:buNone/>
            </a:pPr>
            <a:r>
              <a:rPr lang="pt-BR" i="1" dirty="0" smtClean="0"/>
              <a:t>P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 ≤ 0,62) = </a:t>
            </a:r>
            <a:r>
              <a:rPr lang="pt-BR" dirty="0" smtClean="0"/>
              <a:t>0,7324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12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25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4400" dirty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sz="4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200" t="-23404" r="-800" b="-7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13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5" name="Grupo 174"/>
          <p:cNvGrpSpPr/>
          <p:nvPr/>
        </p:nvGrpSpPr>
        <p:grpSpPr>
          <a:xfrm>
            <a:off x="1043608" y="1876772"/>
            <a:ext cx="6556375" cy="4000500"/>
            <a:chOff x="1043608" y="1876772"/>
            <a:chExt cx="6556375" cy="4000500"/>
          </a:xfrm>
        </p:grpSpPr>
        <p:grpSp>
          <p:nvGrpSpPr>
            <p:cNvPr id="149" name="Grupo 148"/>
            <p:cNvGrpSpPr/>
            <p:nvPr/>
          </p:nvGrpSpPr>
          <p:grpSpPr>
            <a:xfrm>
              <a:off x="1043608" y="1876772"/>
              <a:ext cx="6556375" cy="4000500"/>
              <a:chOff x="1043608" y="1876772"/>
              <a:chExt cx="6556375" cy="4000500"/>
            </a:xfrm>
          </p:grpSpPr>
          <p:grpSp>
            <p:nvGrpSpPr>
              <p:cNvPr id="150" name="Grupo 149"/>
              <p:cNvGrpSpPr/>
              <p:nvPr/>
            </p:nvGrpSpPr>
            <p:grpSpPr>
              <a:xfrm>
                <a:off x="1043608" y="1876772"/>
                <a:ext cx="6556375" cy="4000500"/>
                <a:chOff x="1043608" y="1876772"/>
                <a:chExt cx="6556375" cy="4000500"/>
              </a:xfrm>
            </p:grpSpPr>
            <p:sp>
              <p:nvSpPr>
                <p:cNvPr id="152" name="AutoShape 498"/>
                <p:cNvSpPr>
                  <a:spLocks noChangeArrowheads="1"/>
                </p:cNvSpPr>
                <p:nvPr/>
              </p:nvSpPr>
              <p:spPr bwMode="auto">
                <a:xfrm rot="5400000">
                  <a:off x="999158" y="3737322"/>
                  <a:ext cx="244475" cy="15557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FFFF"/>
                </a:solidFill>
                <a:ln w="12700">
                  <a:solidFill>
                    <a:srgbClr val="66FFFF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" name="Rectangle 497"/>
                <p:cNvSpPr>
                  <a:spLocks noChangeArrowheads="1"/>
                </p:cNvSpPr>
                <p:nvPr/>
              </p:nvSpPr>
              <p:spPr bwMode="auto">
                <a:xfrm>
                  <a:off x="1256333" y="1876772"/>
                  <a:ext cx="6343650" cy="400050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5" name="Rectangle 41"/>
                <p:cNvSpPr>
                  <a:spLocks noChangeArrowheads="1"/>
                </p:cNvSpPr>
                <p:nvPr/>
              </p:nvSpPr>
              <p:spPr bwMode="auto">
                <a:xfrm>
                  <a:off x="4099546" y="5329585"/>
                  <a:ext cx="729368" cy="459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0,27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Freeform 496"/>
                <p:cNvSpPr>
                  <a:spLocks/>
                </p:cNvSpPr>
                <p:nvPr/>
              </p:nvSpPr>
              <p:spPr bwMode="auto">
                <a:xfrm>
                  <a:off x="2169146" y="2140297"/>
                  <a:ext cx="4503737" cy="3063875"/>
                </a:xfrm>
                <a:custGeom>
                  <a:avLst/>
                  <a:gdLst>
                    <a:gd name="T0" fmla="*/ 1335 w 2837"/>
                    <a:gd name="T1" fmla="*/ 22 h 1930"/>
                    <a:gd name="T2" fmla="*/ 1248 w 2837"/>
                    <a:gd name="T3" fmla="*/ 112 h 1930"/>
                    <a:gd name="T4" fmla="*/ 1187 w 2837"/>
                    <a:gd name="T5" fmla="*/ 216 h 1930"/>
                    <a:gd name="T6" fmla="*/ 1127 w 2837"/>
                    <a:gd name="T7" fmla="*/ 330 h 1930"/>
                    <a:gd name="T8" fmla="*/ 1083 w 2837"/>
                    <a:gd name="T9" fmla="*/ 434 h 1930"/>
                    <a:gd name="T10" fmla="*/ 1041 w 2837"/>
                    <a:gd name="T11" fmla="*/ 538 h 1930"/>
                    <a:gd name="T12" fmla="*/ 1003 w 2837"/>
                    <a:gd name="T13" fmla="*/ 650 h 1930"/>
                    <a:gd name="T14" fmla="*/ 967 w 2837"/>
                    <a:gd name="T15" fmla="*/ 758 h 1930"/>
                    <a:gd name="T16" fmla="*/ 939 w 2837"/>
                    <a:gd name="T17" fmla="*/ 870 h 1930"/>
                    <a:gd name="T18" fmla="*/ 911 w 2837"/>
                    <a:gd name="T19" fmla="*/ 980 h 1930"/>
                    <a:gd name="T20" fmla="*/ 879 w 2837"/>
                    <a:gd name="T21" fmla="*/ 1082 h 1930"/>
                    <a:gd name="T22" fmla="*/ 837 w 2837"/>
                    <a:gd name="T23" fmla="*/ 1200 h 1930"/>
                    <a:gd name="T24" fmla="*/ 796 w 2837"/>
                    <a:gd name="T25" fmla="*/ 1296 h 1930"/>
                    <a:gd name="T26" fmla="*/ 738 w 2837"/>
                    <a:gd name="T27" fmla="*/ 1414 h 1930"/>
                    <a:gd name="T28" fmla="*/ 672 w 2837"/>
                    <a:gd name="T29" fmla="*/ 1527 h 1930"/>
                    <a:gd name="T30" fmla="*/ 588 w 2837"/>
                    <a:gd name="T31" fmla="*/ 1624 h 1930"/>
                    <a:gd name="T32" fmla="*/ 480 w 2837"/>
                    <a:gd name="T33" fmla="*/ 1698 h 1930"/>
                    <a:gd name="T34" fmla="*/ 379 w 2837"/>
                    <a:gd name="T35" fmla="*/ 1750 h 1930"/>
                    <a:gd name="T36" fmla="*/ 276 w 2837"/>
                    <a:gd name="T37" fmla="*/ 1792 h 1930"/>
                    <a:gd name="T38" fmla="*/ 184 w 2837"/>
                    <a:gd name="T39" fmla="*/ 1828 h 1930"/>
                    <a:gd name="T40" fmla="*/ 60 w 2837"/>
                    <a:gd name="T41" fmla="*/ 1868 h 1930"/>
                    <a:gd name="T42" fmla="*/ 1 w 2837"/>
                    <a:gd name="T43" fmla="*/ 1904 h 1930"/>
                    <a:gd name="T44" fmla="*/ 2837 w 2837"/>
                    <a:gd name="T45" fmla="*/ 1928 h 1930"/>
                    <a:gd name="T46" fmla="*/ 2783 w 2837"/>
                    <a:gd name="T47" fmla="*/ 1864 h 1930"/>
                    <a:gd name="T48" fmla="*/ 2715 w 2837"/>
                    <a:gd name="T49" fmla="*/ 1848 h 1930"/>
                    <a:gd name="T50" fmla="*/ 2573 w 2837"/>
                    <a:gd name="T51" fmla="*/ 1802 h 1930"/>
                    <a:gd name="T52" fmla="*/ 2449 w 2837"/>
                    <a:gd name="T53" fmla="*/ 1758 h 1930"/>
                    <a:gd name="T54" fmla="*/ 2331 w 2837"/>
                    <a:gd name="T55" fmla="*/ 1700 h 1930"/>
                    <a:gd name="T56" fmla="*/ 2280 w 2837"/>
                    <a:gd name="T57" fmla="*/ 1668 h 1930"/>
                    <a:gd name="T58" fmla="*/ 2197 w 2837"/>
                    <a:gd name="T59" fmla="*/ 1594 h 1930"/>
                    <a:gd name="T60" fmla="*/ 2131 w 2837"/>
                    <a:gd name="T61" fmla="*/ 1504 h 1930"/>
                    <a:gd name="T62" fmla="*/ 2069 w 2837"/>
                    <a:gd name="T63" fmla="*/ 1404 h 1930"/>
                    <a:gd name="T64" fmla="*/ 2035 w 2837"/>
                    <a:gd name="T65" fmla="*/ 1336 h 1930"/>
                    <a:gd name="T66" fmla="*/ 1975 w 2837"/>
                    <a:gd name="T67" fmla="*/ 1206 h 1930"/>
                    <a:gd name="T68" fmla="*/ 1941 w 2837"/>
                    <a:gd name="T69" fmla="*/ 1118 h 1930"/>
                    <a:gd name="T70" fmla="*/ 1913 w 2837"/>
                    <a:gd name="T71" fmla="*/ 1028 h 1930"/>
                    <a:gd name="T72" fmla="*/ 1875 w 2837"/>
                    <a:gd name="T73" fmla="*/ 903 h 1930"/>
                    <a:gd name="T74" fmla="*/ 1842 w 2837"/>
                    <a:gd name="T75" fmla="*/ 798 h 1930"/>
                    <a:gd name="T76" fmla="*/ 1797 w 2837"/>
                    <a:gd name="T77" fmla="*/ 660 h 1930"/>
                    <a:gd name="T78" fmla="*/ 1753 w 2837"/>
                    <a:gd name="T79" fmla="*/ 526 h 1930"/>
                    <a:gd name="T80" fmla="*/ 1709 w 2837"/>
                    <a:gd name="T81" fmla="*/ 412 h 1930"/>
                    <a:gd name="T82" fmla="*/ 1673 w 2837"/>
                    <a:gd name="T83" fmla="*/ 332 h 1930"/>
                    <a:gd name="T84" fmla="*/ 1620 w 2837"/>
                    <a:gd name="T85" fmla="*/ 228 h 1930"/>
                    <a:gd name="T86" fmla="*/ 1578 w 2837"/>
                    <a:gd name="T87" fmla="*/ 156 h 1930"/>
                    <a:gd name="T88" fmla="*/ 1601 w 2837"/>
                    <a:gd name="T89" fmla="*/ 190 h 1930"/>
                    <a:gd name="T90" fmla="*/ 1565 w 2837"/>
                    <a:gd name="T91" fmla="*/ 136 h 1930"/>
                    <a:gd name="T92" fmla="*/ 1499 w 2837"/>
                    <a:gd name="T93" fmla="*/ 56 h 1930"/>
                    <a:gd name="T94" fmla="*/ 1433 w 2837"/>
                    <a:gd name="T95" fmla="*/ 6 h 1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37" h="1930">
                      <a:moveTo>
                        <a:pt x="1407" y="0"/>
                      </a:moveTo>
                      <a:lnTo>
                        <a:pt x="1371" y="2"/>
                      </a:lnTo>
                      <a:lnTo>
                        <a:pt x="1335" y="22"/>
                      </a:lnTo>
                      <a:lnTo>
                        <a:pt x="1304" y="48"/>
                      </a:lnTo>
                      <a:lnTo>
                        <a:pt x="1279" y="74"/>
                      </a:lnTo>
                      <a:lnTo>
                        <a:pt x="1248" y="112"/>
                      </a:lnTo>
                      <a:lnTo>
                        <a:pt x="1224" y="148"/>
                      </a:lnTo>
                      <a:lnTo>
                        <a:pt x="1206" y="178"/>
                      </a:lnTo>
                      <a:lnTo>
                        <a:pt x="1187" y="216"/>
                      </a:lnTo>
                      <a:lnTo>
                        <a:pt x="1164" y="250"/>
                      </a:lnTo>
                      <a:lnTo>
                        <a:pt x="1149" y="290"/>
                      </a:lnTo>
                      <a:lnTo>
                        <a:pt x="1127" y="330"/>
                      </a:lnTo>
                      <a:lnTo>
                        <a:pt x="1111" y="370"/>
                      </a:lnTo>
                      <a:lnTo>
                        <a:pt x="1097" y="404"/>
                      </a:lnTo>
                      <a:lnTo>
                        <a:pt x="1083" y="434"/>
                      </a:lnTo>
                      <a:lnTo>
                        <a:pt x="1069" y="466"/>
                      </a:lnTo>
                      <a:lnTo>
                        <a:pt x="1055" y="502"/>
                      </a:lnTo>
                      <a:lnTo>
                        <a:pt x="1041" y="538"/>
                      </a:lnTo>
                      <a:lnTo>
                        <a:pt x="1027" y="580"/>
                      </a:lnTo>
                      <a:lnTo>
                        <a:pt x="1013" y="614"/>
                      </a:lnTo>
                      <a:lnTo>
                        <a:pt x="1003" y="650"/>
                      </a:lnTo>
                      <a:lnTo>
                        <a:pt x="989" y="686"/>
                      </a:lnTo>
                      <a:lnTo>
                        <a:pt x="977" y="724"/>
                      </a:lnTo>
                      <a:lnTo>
                        <a:pt x="967" y="758"/>
                      </a:lnTo>
                      <a:lnTo>
                        <a:pt x="957" y="792"/>
                      </a:lnTo>
                      <a:lnTo>
                        <a:pt x="949" y="830"/>
                      </a:lnTo>
                      <a:lnTo>
                        <a:pt x="939" y="870"/>
                      </a:lnTo>
                      <a:lnTo>
                        <a:pt x="931" y="904"/>
                      </a:lnTo>
                      <a:lnTo>
                        <a:pt x="921" y="942"/>
                      </a:lnTo>
                      <a:lnTo>
                        <a:pt x="911" y="980"/>
                      </a:lnTo>
                      <a:lnTo>
                        <a:pt x="903" y="1012"/>
                      </a:lnTo>
                      <a:lnTo>
                        <a:pt x="891" y="1050"/>
                      </a:lnTo>
                      <a:lnTo>
                        <a:pt x="879" y="1082"/>
                      </a:lnTo>
                      <a:lnTo>
                        <a:pt x="864" y="1131"/>
                      </a:lnTo>
                      <a:lnTo>
                        <a:pt x="849" y="1168"/>
                      </a:lnTo>
                      <a:lnTo>
                        <a:pt x="837" y="1200"/>
                      </a:lnTo>
                      <a:lnTo>
                        <a:pt x="821" y="1236"/>
                      </a:lnTo>
                      <a:lnTo>
                        <a:pt x="808" y="1272"/>
                      </a:lnTo>
                      <a:lnTo>
                        <a:pt x="796" y="1296"/>
                      </a:lnTo>
                      <a:lnTo>
                        <a:pt x="777" y="1336"/>
                      </a:lnTo>
                      <a:lnTo>
                        <a:pt x="761" y="1374"/>
                      </a:lnTo>
                      <a:lnTo>
                        <a:pt x="738" y="1414"/>
                      </a:lnTo>
                      <a:lnTo>
                        <a:pt x="719" y="1454"/>
                      </a:lnTo>
                      <a:lnTo>
                        <a:pt x="696" y="1492"/>
                      </a:lnTo>
                      <a:lnTo>
                        <a:pt x="672" y="1527"/>
                      </a:lnTo>
                      <a:lnTo>
                        <a:pt x="645" y="1557"/>
                      </a:lnTo>
                      <a:lnTo>
                        <a:pt x="624" y="1588"/>
                      </a:lnTo>
                      <a:lnTo>
                        <a:pt x="588" y="1624"/>
                      </a:lnTo>
                      <a:lnTo>
                        <a:pt x="567" y="1641"/>
                      </a:lnTo>
                      <a:lnTo>
                        <a:pt x="534" y="1666"/>
                      </a:lnTo>
                      <a:lnTo>
                        <a:pt x="480" y="1698"/>
                      </a:lnTo>
                      <a:lnTo>
                        <a:pt x="441" y="1722"/>
                      </a:lnTo>
                      <a:lnTo>
                        <a:pt x="411" y="1736"/>
                      </a:lnTo>
                      <a:lnTo>
                        <a:pt x="379" y="1750"/>
                      </a:lnTo>
                      <a:lnTo>
                        <a:pt x="345" y="1766"/>
                      </a:lnTo>
                      <a:lnTo>
                        <a:pt x="312" y="1780"/>
                      </a:lnTo>
                      <a:lnTo>
                        <a:pt x="276" y="1792"/>
                      </a:lnTo>
                      <a:lnTo>
                        <a:pt x="255" y="1797"/>
                      </a:lnTo>
                      <a:lnTo>
                        <a:pt x="225" y="1809"/>
                      </a:lnTo>
                      <a:lnTo>
                        <a:pt x="184" y="1828"/>
                      </a:lnTo>
                      <a:lnTo>
                        <a:pt x="144" y="1840"/>
                      </a:lnTo>
                      <a:lnTo>
                        <a:pt x="97" y="1856"/>
                      </a:lnTo>
                      <a:lnTo>
                        <a:pt x="60" y="1868"/>
                      </a:lnTo>
                      <a:lnTo>
                        <a:pt x="27" y="1876"/>
                      </a:lnTo>
                      <a:lnTo>
                        <a:pt x="3" y="1884"/>
                      </a:lnTo>
                      <a:lnTo>
                        <a:pt x="1" y="1904"/>
                      </a:lnTo>
                      <a:lnTo>
                        <a:pt x="0" y="1926"/>
                      </a:lnTo>
                      <a:lnTo>
                        <a:pt x="1" y="1930"/>
                      </a:lnTo>
                      <a:lnTo>
                        <a:pt x="2837" y="1928"/>
                      </a:lnTo>
                      <a:lnTo>
                        <a:pt x="2835" y="1902"/>
                      </a:lnTo>
                      <a:lnTo>
                        <a:pt x="2835" y="1880"/>
                      </a:lnTo>
                      <a:lnTo>
                        <a:pt x="2783" y="1864"/>
                      </a:lnTo>
                      <a:lnTo>
                        <a:pt x="2745" y="1856"/>
                      </a:lnTo>
                      <a:lnTo>
                        <a:pt x="2689" y="1838"/>
                      </a:lnTo>
                      <a:lnTo>
                        <a:pt x="2715" y="1848"/>
                      </a:lnTo>
                      <a:lnTo>
                        <a:pt x="2653" y="1830"/>
                      </a:lnTo>
                      <a:lnTo>
                        <a:pt x="2617" y="1818"/>
                      </a:lnTo>
                      <a:lnTo>
                        <a:pt x="2573" y="1802"/>
                      </a:lnTo>
                      <a:lnTo>
                        <a:pt x="2525" y="1786"/>
                      </a:lnTo>
                      <a:lnTo>
                        <a:pt x="2481" y="1768"/>
                      </a:lnTo>
                      <a:lnTo>
                        <a:pt x="2449" y="1758"/>
                      </a:lnTo>
                      <a:lnTo>
                        <a:pt x="2409" y="1740"/>
                      </a:lnTo>
                      <a:lnTo>
                        <a:pt x="2370" y="1722"/>
                      </a:lnTo>
                      <a:lnTo>
                        <a:pt x="2331" y="1700"/>
                      </a:lnTo>
                      <a:lnTo>
                        <a:pt x="2311" y="1686"/>
                      </a:lnTo>
                      <a:lnTo>
                        <a:pt x="2295" y="1676"/>
                      </a:lnTo>
                      <a:lnTo>
                        <a:pt x="2280" y="1668"/>
                      </a:lnTo>
                      <a:lnTo>
                        <a:pt x="2257" y="1648"/>
                      </a:lnTo>
                      <a:lnTo>
                        <a:pt x="2232" y="1624"/>
                      </a:lnTo>
                      <a:lnTo>
                        <a:pt x="2197" y="1594"/>
                      </a:lnTo>
                      <a:lnTo>
                        <a:pt x="2179" y="1570"/>
                      </a:lnTo>
                      <a:lnTo>
                        <a:pt x="2159" y="1542"/>
                      </a:lnTo>
                      <a:lnTo>
                        <a:pt x="2131" y="1504"/>
                      </a:lnTo>
                      <a:lnTo>
                        <a:pt x="2112" y="1468"/>
                      </a:lnTo>
                      <a:lnTo>
                        <a:pt x="2088" y="1432"/>
                      </a:lnTo>
                      <a:lnTo>
                        <a:pt x="2069" y="1404"/>
                      </a:lnTo>
                      <a:lnTo>
                        <a:pt x="2051" y="1364"/>
                      </a:lnTo>
                      <a:lnTo>
                        <a:pt x="2019" y="1308"/>
                      </a:lnTo>
                      <a:lnTo>
                        <a:pt x="2035" y="1336"/>
                      </a:lnTo>
                      <a:lnTo>
                        <a:pt x="2004" y="1278"/>
                      </a:lnTo>
                      <a:lnTo>
                        <a:pt x="1992" y="1240"/>
                      </a:lnTo>
                      <a:lnTo>
                        <a:pt x="1975" y="1206"/>
                      </a:lnTo>
                      <a:lnTo>
                        <a:pt x="1965" y="1172"/>
                      </a:lnTo>
                      <a:lnTo>
                        <a:pt x="1951" y="1144"/>
                      </a:lnTo>
                      <a:lnTo>
                        <a:pt x="1941" y="1118"/>
                      </a:lnTo>
                      <a:lnTo>
                        <a:pt x="1935" y="1096"/>
                      </a:lnTo>
                      <a:lnTo>
                        <a:pt x="1925" y="1064"/>
                      </a:lnTo>
                      <a:lnTo>
                        <a:pt x="1913" y="1028"/>
                      </a:lnTo>
                      <a:lnTo>
                        <a:pt x="1899" y="986"/>
                      </a:lnTo>
                      <a:lnTo>
                        <a:pt x="1887" y="940"/>
                      </a:lnTo>
                      <a:lnTo>
                        <a:pt x="1875" y="903"/>
                      </a:lnTo>
                      <a:lnTo>
                        <a:pt x="1861" y="862"/>
                      </a:lnTo>
                      <a:lnTo>
                        <a:pt x="1849" y="824"/>
                      </a:lnTo>
                      <a:lnTo>
                        <a:pt x="1842" y="798"/>
                      </a:lnTo>
                      <a:lnTo>
                        <a:pt x="1829" y="754"/>
                      </a:lnTo>
                      <a:lnTo>
                        <a:pt x="1815" y="710"/>
                      </a:lnTo>
                      <a:lnTo>
                        <a:pt x="1797" y="660"/>
                      </a:lnTo>
                      <a:lnTo>
                        <a:pt x="1779" y="603"/>
                      </a:lnTo>
                      <a:lnTo>
                        <a:pt x="1765" y="562"/>
                      </a:lnTo>
                      <a:lnTo>
                        <a:pt x="1753" y="526"/>
                      </a:lnTo>
                      <a:lnTo>
                        <a:pt x="1737" y="484"/>
                      </a:lnTo>
                      <a:lnTo>
                        <a:pt x="1722" y="453"/>
                      </a:lnTo>
                      <a:lnTo>
                        <a:pt x="1709" y="412"/>
                      </a:lnTo>
                      <a:lnTo>
                        <a:pt x="1695" y="390"/>
                      </a:lnTo>
                      <a:lnTo>
                        <a:pt x="1685" y="362"/>
                      </a:lnTo>
                      <a:lnTo>
                        <a:pt x="1673" y="332"/>
                      </a:lnTo>
                      <a:lnTo>
                        <a:pt x="1656" y="304"/>
                      </a:lnTo>
                      <a:lnTo>
                        <a:pt x="1637" y="264"/>
                      </a:lnTo>
                      <a:lnTo>
                        <a:pt x="1620" y="228"/>
                      </a:lnTo>
                      <a:lnTo>
                        <a:pt x="1609" y="208"/>
                      </a:lnTo>
                      <a:lnTo>
                        <a:pt x="1583" y="162"/>
                      </a:lnTo>
                      <a:lnTo>
                        <a:pt x="1578" y="156"/>
                      </a:lnTo>
                      <a:lnTo>
                        <a:pt x="1569" y="142"/>
                      </a:lnTo>
                      <a:lnTo>
                        <a:pt x="1569" y="140"/>
                      </a:lnTo>
                      <a:lnTo>
                        <a:pt x="1601" y="190"/>
                      </a:lnTo>
                      <a:lnTo>
                        <a:pt x="1593" y="186"/>
                      </a:lnTo>
                      <a:lnTo>
                        <a:pt x="1589" y="170"/>
                      </a:lnTo>
                      <a:lnTo>
                        <a:pt x="1565" y="136"/>
                      </a:lnTo>
                      <a:lnTo>
                        <a:pt x="1548" y="118"/>
                      </a:lnTo>
                      <a:lnTo>
                        <a:pt x="1525" y="86"/>
                      </a:lnTo>
                      <a:lnTo>
                        <a:pt x="1499" y="56"/>
                      </a:lnTo>
                      <a:lnTo>
                        <a:pt x="1477" y="36"/>
                      </a:lnTo>
                      <a:lnTo>
                        <a:pt x="1458" y="22"/>
                      </a:lnTo>
                      <a:lnTo>
                        <a:pt x="1433" y="6"/>
                      </a:lnTo>
                      <a:lnTo>
                        <a:pt x="1408" y="4"/>
                      </a:lnTo>
                    </a:path>
                  </a:pathLst>
                </a:custGeom>
                <a:gradFill rotWithShape="0">
                  <a:gsLst>
                    <a:gs pos="0">
                      <a:srgbClr val="993366"/>
                    </a:gs>
                    <a:gs pos="50000">
                      <a:srgbClr val="993366">
                        <a:gamma/>
                        <a:shade val="46275"/>
                        <a:invGamma/>
                      </a:srgbClr>
                    </a:gs>
                    <a:gs pos="100000">
                      <a:srgbClr val="993366"/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Freeform 44"/>
                <p:cNvSpPr>
                  <a:spLocks noChangeArrowheads="1"/>
                </p:cNvSpPr>
                <p:nvPr/>
              </p:nvSpPr>
              <p:spPr bwMode="auto">
                <a:xfrm flipH="1">
                  <a:off x="4378946" y="5135910"/>
                  <a:ext cx="42862" cy="192087"/>
                </a:xfrm>
                <a:custGeom>
                  <a:avLst/>
                  <a:gdLst>
                    <a:gd name="T0" fmla="*/ 0 w 1"/>
                    <a:gd name="T1" fmla="*/ 0 h 2005"/>
                    <a:gd name="T2" fmla="*/ 0 w 1"/>
                    <a:gd name="T3" fmla="*/ 2005 h 20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005">
                      <a:moveTo>
                        <a:pt x="0" y="0"/>
                      </a:moveTo>
                      <a:lnTo>
                        <a:pt x="0" y="2005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Freeform 32"/>
                <p:cNvSpPr>
                  <a:spLocks/>
                </p:cNvSpPr>
                <p:nvPr/>
              </p:nvSpPr>
              <p:spPr bwMode="auto">
                <a:xfrm>
                  <a:off x="2151683" y="2129185"/>
                  <a:ext cx="2943225" cy="3068637"/>
                </a:xfrm>
                <a:custGeom>
                  <a:avLst/>
                  <a:gdLst>
                    <a:gd name="T0" fmla="*/ 1382 w 1854"/>
                    <a:gd name="T1" fmla="*/ 5 h 1933"/>
                    <a:gd name="T2" fmla="*/ 1318 w 1854"/>
                    <a:gd name="T3" fmla="*/ 45 h 1933"/>
                    <a:gd name="T4" fmla="*/ 1263 w 1854"/>
                    <a:gd name="T5" fmla="*/ 109 h 1933"/>
                    <a:gd name="T6" fmla="*/ 1221 w 1854"/>
                    <a:gd name="T7" fmla="*/ 175 h 1933"/>
                    <a:gd name="T8" fmla="*/ 1182 w 1854"/>
                    <a:gd name="T9" fmla="*/ 249 h 1933"/>
                    <a:gd name="T10" fmla="*/ 1143 w 1854"/>
                    <a:gd name="T11" fmla="*/ 332 h 1933"/>
                    <a:gd name="T12" fmla="*/ 1113 w 1854"/>
                    <a:gd name="T13" fmla="*/ 396 h 1933"/>
                    <a:gd name="T14" fmla="*/ 1087 w 1854"/>
                    <a:gd name="T15" fmla="*/ 467 h 1933"/>
                    <a:gd name="T16" fmla="*/ 1063 w 1854"/>
                    <a:gd name="T17" fmla="*/ 532 h 1933"/>
                    <a:gd name="T18" fmla="*/ 1033 w 1854"/>
                    <a:gd name="T19" fmla="*/ 612 h 1933"/>
                    <a:gd name="T20" fmla="*/ 1008 w 1854"/>
                    <a:gd name="T21" fmla="*/ 684 h 1933"/>
                    <a:gd name="T22" fmla="*/ 987 w 1854"/>
                    <a:gd name="T23" fmla="*/ 754 h 1933"/>
                    <a:gd name="T24" fmla="*/ 966 w 1854"/>
                    <a:gd name="T25" fmla="*/ 822 h 1933"/>
                    <a:gd name="T26" fmla="*/ 946 w 1854"/>
                    <a:gd name="T27" fmla="*/ 898 h 1933"/>
                    <a:gd name="T28" fmla="*/ 926 w 1854"/>
                    <a:gd name="T29" fmla="*/ 976 h 1933"/>
                    <a:gd name="T30" fmla="*/ 908 w 1854"/>
                    <a:gd name="T31" fmla="*/ 1045 h 1933"/>
                    <a:gd name="T32" fmla="*/ 881 w 1854"/>
                    <a:gd name="T33" fmla="*/ 1128 h 1933"/>
                    <a:gd name="T34" fmla="*/ 853 w 1854"/>
                    <a:gd name="T35" fmla="*/ 1203 h 1933"/>
                    <a:gd name="T36" fmla="*/ 825 w 1854"/>
                    <a:gd name="T37" fmla="*/ 1270 h 1933"/>
                    <a:gd name="T38" fmla="*/ 797 w 1854"/>
                    <a:gd name="T39" fmla="*/ 1333 h 1933"/>
                    <a:gd name="T40" fmla="*/ 759 w 1854"/>
                    <a:gd name="T41" fmla="*/ 1416 h 1933"/>
                    <a:gd name="T42" fmla="*/ 714 w 1854"/>
                    <a:gd name="T43" fmla="*/ 1491 h 1933"/>
                    <a:gd name="T44" fmla="*/ 669 w 1854"/>
                    <a:gd name="T45" fmla="*/ 1553 h 1933"/>
                    <a:gd name="T46" fmla="*/ 606 w 1854"/>
                    <a:gd name="T47" fmla="*/ 1623 h 1933"/>
                    <a:gd name="T48" fmla="*/ 553 w 1854"/>
                    <a:gd name="T49" fmla="*/ 1665 h 1933"/>
                    <a:gd name="T50" fmla="*/ 471 w 1854"/>
                    <a:gd name="T51" fmla="*/ 1717 h 1933"/>
                    <a:gd name="T52" fmla="*/ 396 w 1854"/>
                    <a:gd name="T53" fmla="*/ 1751 h 1933"/>
                    <a:gd name="T54" fmla="*/ 332 w 1854"/>
                    <a:gd name="T55" fmla="*/ 1779 h 1933"/>
                    <a:gd name="T56" fmla="*/ 274 w 1854"/>
                    <a:gd name="T57" fmla="*/ 1801 h 1933"/>
                    <a:gd name="T58" fmla="*/ 205 w 1854"/>
                    <a:gd name="T59" fmla="*/ 1827 h 1933"/>
                    <a:gd name="T60" fmla="*/ 123 w 1854"/>
                    <a:gd name="T61" fmla="*/ 1853 h 1933"/>
                    <a:gd name="T62" fmla="*/ 52 w 1854"/>
                    <a:gd name="T63" fmla="*/ 1875 h 1933"/>
                    <a:gd name="T64" fmla="*/ 20 w 1854"/>
                    <a:gd name="T65" fmla="*/ 1893 h 1933"/>
                    <a:gd name="T66" fmla="*/ 4 w 1854"/>
                    <a:gd name="T67" fmla="*/ 1933 h 1933"/>
                    <a:gd name="T68" fmla="*/ 1854 w 1854"/>
                    <a:gd name="T69" fmla="*/ 825 h 1933"/>
                    <a:gd name="T70" fmla="*/ 1837 w 1854"/>
                    <a:gd name="T71" fmla="*/ 744 h 1933"/>
                    <a:gd name="T72" fmla="*/ 1808 w 1854"/>
                    <a:gd name="T73" fmla="*/ 655 h 1933"/>
                    <a:gd name="T74" fmla="*/ 1777 w 1854"/>
                    <a:gd name="T75" fmla="*/ 562 h 1933"/>
                    <a:gd name="T76" fmla="*/ 1749 w 1854"/>
                    <a:gd name="T77" fmla="*/ 489 h 1933"/>
                    <a:gd name="T78" fmla="*/ 1716 w 1854"/>
                    <a:gd name="T79" fmla="*/ 410 h 1933"/>
                    <a:gd name="T80" fmla="*/ 1707 w 1854"/>
                    <a:gd name="T81" fmla="*/ 386 h 1933"/>
                    <a:gd name="T82" fmla="*/ 1668 w 1854"/>
                    <a:gd name="T83" fmla="*/ 301 h 1933"/>
                    <a:gd name="T84" fmla="*/ 1632 w 1854"/>
                    <a:gd name="T85" fmla="*/ 225 h 1933"/>
                    <a:gd name="T86" fmla="*/ 1593 w 1854"/>
                    <a:gd name="T87" fmla="*/ 163 h 1933"/>
                    <a:gd name="T88" fmla="*/ 1573 w 1854"/>
                    <a:gd name="T89" fmla="*/ 137 h 1933"/>
                    <a:gd name="T90" fmla="*/ 1606 w 1854"/>
                    <a:gd name="T91" fmla="*/ 185 h 1933"/>
                    <a:gd name="T92" fmla="*/ 1597 w 1854"/>
                    <a:gd name="T93" fmla="*/ 173 h 1933"/>
                    <a:gd name="T94" fmla="*/ 1561 w 1854"/>
                    <a:gd name="T95" fmla="*/ 115 h 1933"/>
                    <a:gd name="T96" fmla="*/ 1513 w 1854"/>
                    <a:gd name="T97" fmla="*/ 57 h 1933"/>
                    <a:gd name="T98" fmla="*/ 1471 w 1854"/>
                    <a:gd name="T99" fmla="*/ 19 h 1933"/>
                    <a:gd name="T100" fmla="*/ 1415 w 1854"/>
                    <a:gd name="T101" fmla="*/ 2 h 19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54" h="1933">
                      <a:moveTo>
                        <a:pt x="1415" y="0"/>
                      </a:moveTo>
                      <a:lnTo>
                        <a:pt x="1382" y="5"/>
                      </a:lnTo>
                      <a:lnTo>
                        <a:pt x="1352" y="15"/>
                      </a:lnTo>
                      <a:lnTo>
                        <a:pt x="1318" y="45"/>
                      </a:lnTo>
                      <a:lnTo>
                        <a:pt x="1292" y="75"/>
                      </a:lnTo>
                      <a:lnTo>
                        <a:pt x="1263" y="109"/>
                      </a:lnTo>
                      <a:lnTo>
                        <a:pt x="1239" y="145"/>
                      </a:lnTo>
                      <a:lnTo>
                        <a:pt x="1221" y="175"/>
                      </a:lnTo>
                      <a:lnTo>
                        <a:pt x="1200" y="218"/>
                      </a:lnTo>
                      <a:lnTo>
                        <a:pt x="1182" y="249"/>
                      </a:lnTo>
                      <a:lnTo>
                        <a:pt x="1163" y="291"/>
                      </a:lnTo>
                      <a:lnTo>
                        <a:pt x="1143" y="332"/>
                      </a:lnTo>
                      <a:lnTo>
                        <a:pt x="1127" y="365"/>
                      </a:lnTo>
                      <a:lnTo>
                        <a:pt x="1113" y="396"/>
                      </a:lnTo>
                      <a:lnTo>
                        <a:pt x="1099" y="435"/>
                      </a:lnTo>
                      <a:lnTo>
                        <a:pt x="1087" y="467"/>
                      </a:lnTo>
                      <a:lnTo>
                        <a:pt x="1075" y="499"/>
                      </a:lnTo>
                      <a:lnTo>
                        <a:pt x="1063" y="532"/>
                      </a:lnTo>
                      <a:lnTo>
                        <a:pt x="1048" y="571"/>
                      </a:lnTo>
                      <a:lnTo>
                        <a:pt x="1033" y="612"/>
                      </a:lnTo>
                      <a:lnTo>
                        <a:pt x="1021" y="646"/>
                      </a:lnTo>
                      <a:lnTo>
                        <a:pt x="1008" y="684"/>
                      </a:lnTo>
                      <a:lnTo>
                        <a:pt x="994" y="730"/>
                      </a:lnTo>
                      <a:lnTo>
                        <a:pt x="987" y="754"/>
                      </a:lnTo>
                      <a:lnTo>
                        <a:pt x="976" y="784"/>
                      </a:lnTo>
                      <a:lnTo>
                        <a:pt x="966" y="822"/>
                      </a:lnTo>
                      <a:lnTo>
                        <a:pt x="954" y="867"/>
                      </a:lnTo>
                      <a:lnTo>
                        <a:pt x="946" y="898"/>
                      </a:lnTo>
                      <a:lnTo>
                        <a:pt x="937" y="940"/>
                      </a:lnTo>
                      <a:lnTo>
                        <a:pt x="926" y="976"/>
                      </a:lnTo>
                      <a:lnTo>
                        <a:pt x="917" y="1010"/>
                      </a:lnTo>
                      <a:lnTo>
                        <a:pt x="908" y="1045"/>
                      </a:lnTo>
                      <a:lnTo>
                        <a:pt x="896" y="1084"/>
                      </a:lnTo>
                      <a:lnTo>
                        <a:pt x="881" y="1128"/>
                      </a:lnTo>
                      <a:lnTo>
                        <a:pt x="866" y="1170"/>
                      </a:lnTo>
                      <a:lnTo>
                        <a:pt x="853" y="1203"/>
                      </a:lnTo>
                      <a:lnTo>
                        <a:pt x="841" y="1237"/>
                      </a:lnTo>
                      <a:lnTo>
                        <a:pt x="825" y="1270"/>
                      </a:lnTo>
                      <a:lnTo>
                        <a:pt x="814" y="1300"/>
                      </a:lnTo>
                      <a:lnTo>
                        <a:pt x="797" y="1333"/>
                      </a:lnTo>
                      <a:lnTo>
                        <a:pt x="776" y="1375"/>
                      </a:lnTo>
                      <a:cubicBezTo>
                        <a:pt x="771" y="1389"/>
                        <a:pt x="765" y="1404"/>
                        <a:pt x="759" y="1416"/>
                      </a:cubicBezTo>
                      <a:cubicBezTo>
                        <a:pt x="753" y="1428"/>
                        <a:pt x="748" y="1435"/>
                        <a:pt x="741" y="1448"/>
                      </a:cubicBezTo>
                      <a:cubicBezTo>
                        <a:pt x="734" y="1460"/>
                        <a:pt x="722" y="1479"/>
                        <a:pt x="714" y="1491"/>
                      </a:cubicBezTo>
                      <a:cubicBezTo>
                        <a:pt x="706" y="1503"/>
                        <a:pt x="700" y="1510"/>
                        <a:pt x="693" y="1520"/>
                      </a:cubicBezTo>
                      <a:cubicBezTo>
                        <a:pt x="686" y="1530"/>
                        <a:pt x="677" y="1542"/>
                        <a:pt x="669" y="1553"/>
                      </a:cubicBezTo>
                      <a:lnTo>
                        <a:pt x="642" y="1587"/>
                      </a:lnTo>
                      <a:lnTo>
                        <a:pt x="606" y="1623"/>
                      </a:lnTo>
                      <a:lnTo>
                        <a:pt x="585" y="1645"/>
                      </a:lnTo>
                      <a:lnTo>
                        <a:pt x="553" y="1665"/>
                      </a:lnTo>
                      <a:lnTo>
                        <a:pt x="511" y="1694"/>
                      </a:lnTo>
                      <a:lnTo>
                        <a:pt x="471" y="1717"/>
                      </a:lnTo>
                      <a:lnTo>
                        <a:pt x="434" y="1736"/>
                      </a:lnTo>
                      <a:lnTo>
                        <a:pt x="396" y="1751"/>
                      </a:lnTo>
                      <a:lnTo>
                        <a:pt x="367" y="1766"/>
                      </a:lnTo>
                      <a:lnTo>
                        <a:pt x="332" y="1779"/>
                      </a:lnTo>
                      <a:lnTo>
                        <a:pt x="296" y="1791"/>
                      </a:lnTo>
                      <a:lnTo>
                        <a:pt x="274" y="1801"/>
                      </a:lnTo>
                      <a:lnTo>
                        <a:pt x="242" y="1814"/>
                      </a:lnTo>
                      <a:lnTo>
                        <a:pt x="205" y="1827"/>
                      </a:lnTo>
                      <a:lnTo>
                        <a:pt x="165" y="1839"/>
                      </a:lnTo>
                      <a:lnTo>
                        <a:pt x="123" y="1853"/>
                      </a:lnTo>
                      <a:lnTo>
                        <a:pt x="82" y="1867"/>
                      </a:lnTo>
                      <a:lnTo>
                        <a:pt x="52" y="1875"/>
                      </a:lnTo>
                      <a:lnTo>
                        <a:pt x="4" y="1889"/>
                      </a:lnTo>
                      <a:lnTo>
                        <a:pt x="20" y="1893"/>
                      </a:lnTo>
                      <a:lnTo>
                        <a:pt x="0" y="1901"/>
                      </a:lnTo>
                      <a:lnTo>
                        <a:pt x="4" y="1933"/>
                      </a:lnTo>
                      <a:lnTo>
                        <a:pt x="1852" y="1933"/>
                      </a:lnTo>
                      <a:lnTo>
                        <a:pt x="1854" y="825"/>
                      </a:lnTo>
                      <a:lnTo>
                        <a:pt x="1853" y="796"/>
                      </a:lnTo>
                      <a:lnTo>
                        <a:pt x="1837" y="744"/>
                      </a:lnTo>
                      <a:lnTo>
                        <a:pt x="1825" y="705"/>
                      </a:lnTo>
                      <a:lnTo>
                        <a:pt x="1808" y="655"/>
                      </a:lnTo>
                      <a:lnTo>
                        <a:pt x="1790" y="603"/>
                      </a:lnTo>
                      <a:lnTo>
                        <a:pt x="1777" y="562"/>
                      </a:lnTo>
                      <a:lnTo>
                        <a:pt x="1764" y="528"/>
                      </a:lnTo>
                      <a:lnTo>
                        <a:pt x="1749" y="489"/>
                      </a:lnTo>
                      <a:lnTo>
                        <a:pt x="1733" y="447"/>
                      </a:lnTo>
                      <a:lnTo>
                        <a:pt x="1716" y="410"/>
                      </a:lnTo>
                      <a:lnTo>
                        <a:pt x="1697" y="365"/>
                      </a:lnTo>
                      <a:lnTo>
                        <a:pt x="1707" y="386"/>
                      </a:lnTo>
                      <a:lnTo>
                        <a:pt x="1685" y="335"/>
                      </a:lnTo>
                      <a:lnTo>
                        <a:pt x="1668" y="301"/>
                      </a:lnTo>
                      <a:lnTo>
                        <a:pt x="1647" y="258"/>
                      </a:lnTo>
                      <a:lnTo>
                        <a:pt x="1632" y="225"/>
                      </a:lnTo>
                      <a:lnTo>
                        <a:pt x="1620" y="207"/>
                      </a:lnTo>
                      <a:lnTo>
                        <a:pt x="1593" y="163"/>
                      </a:lnTo>
                      <a:lnTo>
                        <a:pt x="1584" y="152"/>
                      </a:lnTo>
                      <a:lnTo>
                        <a:pt x="1573" y="137"/>
                      </a:lnTo>
                      <a:lnTo>
                        <a:pt x="1577" y="143"/>
                      </a:lnTo>
                      <a:lnTo>
                        <a:pt x="1606" y="185"/>
                      </a:lnTo>
                      <a:lnTo>
                        <a:pt x="1614" y="198"/>
                      </a:lnTo>
                      <a:lnTo>
                        <a:pt x="1597" y="173"/>
                      </a:lnTo>
                      <a:lnTo>
                        <a:pt x="1590" y="158"/>
                      </a:lnTo>
                      <a:lnTo>
                        <a:pt x="1561" y="115"/>
                      </a:lnTo>
                      <a:lnTo>
                        <a:pt x="1537" y="85"/>
                      </a:lnTo>
                      <a:lnTo>
                        <a:pt x="1513" y="57"/>
                      </a:lnTo>
                      <a:lnTo>
                        <a:pt x="1492" y="36"/>
                      </a:lnTo>
                      <a:lnTo>
                        <a:pt x="1471" y="19"/>
                      </a:lnTo>
                      <a:lnTo>
                        <a:pt x="1447" y="7"/>
                      </a:lnTo>
                      <a:lnTo>
                        <a:pt x="1415" y="2"/>
                      </a:lnTo>
                    </a:path>
                  </a:pathLst>
                </a:custGeom>
                <a:gradFill rotWithShape="0">
                  <a:gsLst>
                    <a:gs pos="0">
                      <a:srgbClr val="00A2DC"/>
                    </a:gs>
                    <a:gs pos="100000">
                      <a:srgbClr val="00A2D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9" name="Freeform 43"/>
                <p:cNvSpPr>
                  <a:spLocks noChangeArrowheads="1"/>
                </p:cNvSpPr>
                <p:nvPr/>
              </p:nvSpPr>
              <p:spPr bwMode="auto">
                <a:xfrm>
                  <a:off x="5082208" y="3372197"/>
                  <a:ext cx="1588" cy="1946275"/>
                </a:xfrm>
                <a:custGeom>
                  <a:avLst/>
                  <a:gdLst>
                    <a:gd name="T0" fmla="*/ 0 w 1"/>
                    <a:gd name="T1" fmla="*/ 1226 h 1226"/>
                    <a:gd name="T2" fmla="*/ 0 w 1"/>
                    <a:gd name="T3" fmla="*/ 0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226">
                      <a:moveTo>
                        <a:pt x="0" y="12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0" name="Rectangle 39"/>
                <p:cNvSpPr>
                  <a:spLocks noChangeArrowheads="1"/>
                </p:cNvSpPr>
                <p:nvPr/>
              </p:nvSpPr>
              <p:spPr bwMode="auto">
                <a:xfrm>
                  <a:off x="4771940" y="5329585"/>
                  <a:ext cx="729368" cy="4591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0,32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61" name="Group 489"/>
                <p:cNvGrpSpPr>
                  <a:grpSpLocks/>
                </p:cNvGrpSpPr>
                <p:nvPr/>
              </p:nvGrpSpPr>
              <p:grpSpPr bwMode="auto">
                <a:xfrm>
                  <a:off x="2067546" y="2068860"/>
                  <a:ext cx="4759325" cy="2952750"/>
                  <a:chOff x="1195" y="1177"/>
                  <a:chExt cx="2998" cy="1860"/>
                </a:xfrm>
              </p:grpSpPr>
              <p:sp>
                <p:nvSpPr>
                  <p:cNvPr id="168" name="Arc 490"/>
                  <p:cNvSpPr>
                    <a:spLocks/>
                  </p:cNvSpPr>
                  <p:nvPr/>
                </p:nvSpPr>
                <p:spPr bwMode="auto">
                  <a:xfrm rot="4500000">
                    <a:off x="2955" y="2310"/>
                    <a:ext cx="806" cy="270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19428 w 19428"/>
                      <a:gd name="T1" fmla="*/ 9440 h 21600"/>
                      <a:gd name="T2" fmla="*/ 0 w 19428"/>
                      <a:gd name="T3" fmla="*/ 21600 h 21600"/>
                      <a:gd name="T4" fmla="*/ 0 w 194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28" h="21600" fill="none" extrusionOk="0">
                        <a:moveTo>
                          <a:pt x="19427" y="9439"/>
                        </a:moveTo>
                        <a:cubicBezTo>
                          <a:pt x="15813" y="16878"/>
                          <a:pt x="8269" y="21599"/>
                          <a:pt x="0" y="21600"/>
                        </a:cubicBezTo>
                      </a:path>
                      <a:path w="19428" h="21600" stroke="0" extrusionOk="0">
                        <a:moveTo>
                          <a:pt x="19427" y="9439"/>
                        </a:moveTo>
                        <a:cubicBezTo>
                          <a:pt x="15813" y="16878"/>
                          <a:pt x="8269" y="21599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9" name="Arc 491"/>
                  <p:cNvSpPr>
                    <a:spLocks/>
                  </p:cNvSpPr>
                  <p:nvPr/>
                </p:nvSpPr>
                <p:spPr bwMode="auto">
                  <a:xfrm rot="720000">
                    <a:off x="3466" y="2872"/>
                    <a:ext cx="727" cy="165"/>
                  </a:xfrm>
                  <a:custGeom>
                    <a:avLst/>
                    <a:gdLst>
                      <a:gd name="G0" fmla="+- 21038 0 0"/>
                      <a:gd name="G1" fmla="+- 0 0 0"/>
                      <a:gd name="G2" fmla="+- 21600 0 0"/>
                      <a:gd name="T0" fmla="*/ 18899 w 21038"/>
                      <a:gd name="T1" fmla="*/ 21494 h 21494"/>
                      <a:gd name="T2" fmla="*/ 0 w 21038"/>
                      <a:gd name="T3" fmla="*/ 4895 h 21494"/>
                      <a:gd name="T4" fmla="*/ 21038 w 21038"/>
                      <a:gd name="T5" fmla="*/ 0 h 21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038" h="21494" fill="none" extrusionOk="0">
                        <a:moveTo>
                          <a:pt x="18899" y="21493"/>
                        </a:moveTo>
                        <a:cubicBezTo>
                          <a:pt x="9695" y="20577"/>
                          <a:pt x="2096" y="13903"/>
                          <a:pt x="-1" y="4895"/>
                        </a:cubicBezTo>
                      </a:path>
                      <a:path w="21038" h="21494" stroke="0" extrusionOk="0">
                        <a:moveTo>
                          <a:pt x="18899" y="21493"/>
                        </a:moveTo>
                        <a:cubicBezTo>
                          <a:pt x="9695" y="20577"/>
                          <a:pt x="2096" y="13903"/>
                          <a:pt x="-1" y="4895"/>
                        </a:cubicBezTo>
                        <a:lnTo>
                          <a:pt x="21038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0" name="Arc 492"/>
                  <p:cNvSpPr>
                    <a:spLocks/>
                  </p:cNvSpPr>
                  <p:nvPr/>
                </p:nvSpPr>
                <p:spPr bwMode="auto">
                  <a:xfrm rot="6300000">
                    <a:off x="1950" y="1543"/>
                    <a:ext cx="956" cy="224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21600 w 21600"/>
                      <a:gd name="T1" fmla="*/ 21600 h 21600"/>
                      <a:gd name="T2" fmla="*/ 0 w 21600"/>
                      <a:gd name="T3" fmla="*/ 0 h 21600"/>
                      <a:gd name="T4" fmla="*/ 21600 w 216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21600" h="21600" stroke="0" extrusionOk="0">
                        <a:moveTo>
                          <a:pt x="21600" y="21600"/>
                        </a:move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135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1" name="Arc 493"/>
                  <p:cNvSpPr>
                    <a:spLocks/>
                  </p:cNvSpPr>
                  <p:nvPr/>
                </p:nvSpPr>
                <p:spPr bwMode="auto">
                  <a:xfrm rot="16980000">
                    <a:off x="1574" y="2304"/>
                    <a:ext cx="790" cy="284"/>
                  </a:xfrm>
                  <a:custGeom>
                    <a:avLst/>
                    <a:gdLst>
                      <a:gd name="G0" fmla="+- 19433 0 0"/>
                      <a:gd name="G1" fmla="+- 0 0 0"/>
                      <a:gd name="G2" fmla="+- 21600 0 0"/>
                      <a:gd name="T0" fmla="*/ 19433 w 19433"/>
                      <a:gd name="T1" fmla="*/ 21600 h 21600"/>
                      <a:gd name="T2" fmla="*/ 0 w 19433"/>
                      <a:gd name="T3" fmla="*/ 9430 h 21600"/>
                      <a:gd name="T4" fmla="*/ 19433 w 19433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33" h="21600" fill="none" extrusionOk="0">
                        <a:moveTo>
                          <a:pt x="19433" y="21600"/>
                        </a:moveTo>
                        <a:cubicBezTo>
                          <a:pt x="11159" y="21600"/>
                          <a:pt x="3612" y="16873"/>
                          <a:pt x="0" y="9429"/>
                        </a:cubicBezTo>
                      </a:path>
                      <a:path w="19433" h="21600" stroke="0" extrusionOk="0">
                        <a:moveTo>
                          <a:pt x="19433" y="21600"/>
                        </a:moveTo>
                        <a:cubicBezTo>
                          <a:pt x="11159" y="21600"/>
                          <a:pt x="3612" y="16873"/>
                          <a:pt x="0" y="9429"/>
                        </a:cubicBezTo>
                        <a:lnTo>
                          <a:pt x="19433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2" name="Arc 494"/>
                  <p:cNvSpPr>
                    <a:spLocks/>
                  </p:cNvSpPr>
                  <p:nvPr/>
                </p:nvSpPr>
                <p:spPr bwMode="auto">
                  <a:xfrm rot="15300000">
                    <a:off x="2411" y="1545"/>
                    <a:ext cx="957" cy="225"/>
                  </a:xfrm>
                  <a:custGeom>
                    <a:avLst/>
                    <a:gdLst>
                      <a:gd name="G0" fmla="+- 0 0 0"/>
                      <a:gd name="G1" fmla="+- 96 0 0"/>
                      <a:gd name="G2" fmla="+- 21600 0 0"/>
                      <a:gd name="T0" fmla="*/ 21600 w 21600"/>
                      <a:gd name="T1" fmla="*/ 0 h 21696"/>
                      <a:gd name="T2" fmla="*/ 0 w 21600"/>
                      <a:gd name="T3" fmla="*/ 21696 h 21696"/>
                      <a:gd name="T4" fmla="*/ 0 w 21600"/>
                      <a:gd name="T5" fmla="*/ 96 h 21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96" fill="none" extrusionOk="0">
                        <a:moveTo>
                          <a:pt x="21599" y="0"/>
                        </a:moveTo>
                        <a:cubicBezTo>
                          <a:pt x="21599" y="32"/>
                          <a:pt x="21600" y="64"/>
                          <a:pt x="21600" y="96"/>
                        </a:cubicBezTo>
                        <a:cubicBezTo>
                          <a:pt x="21600" y="12025"/>
                          <a:pt x="11929" y="21695"/>
                          <a:pt x="0" y="21696"/>
                        </a:cubicBezTo>
                      </a:path>
                      <a:path w="21600" h="21696" stroke="0" extrusionOk="0">
                        <a:moveTo>
                          <a:pt x="21599" y="0"/>
                        </a:moveTo>
                        <a:cubicBezTo>
                          <a:pt x="21599" y="32"/>
                          <a:pt x="21600" y="64"/>
                          <a:pt x="21600" y="96"/>
                        </a:cubicBezTo>
                        <a:cubicBezTo>
                          <a:pt x="21600" y="12025"/>
                          <a:pt x="11929" y="21695"/>
                          <a:pt x="0" y="21696"/>
                        </a:cubicBezTo>
                        <a:lnTo>
                          <a:pt x="0" y="96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3" name="Arc 495"/>
                  <p:cNvSpPr>
                    <a:spLocks/>
                  </p:cNvSpPr>
                  <p:nvPr/>
                </p:nvSpPr>
                <p:spPr bwMode="auto">
                  <a:xfrm rot="20700000">
                    <a:off x="1195" y="2859"/>
                    <a:ext cx="697" cy="164"/>
                  </a:xfrm>
                  <a:custGeom>
                    <a:avLst/>
                    <a:gdLst>
                      <a:gd name="G0" fmla="+- 0 0 0"/>
                      <a:gd name="G1" fmla="+- 0 0 0"/>
                      <a:gd name="G2" fmla="+- 21600 0 0"/>
                      <a:gd name="T0" fmla="*/ 20693 w 20693"/>
                      <a:gd name="T1" fmla="*/ 6194 h 21576"/>
                      <a:gd name="T2" fmla="*/ 1014 w 20693"/>
                      <a:gd name="T3" fmla="*/ 21576 h 21576"/>
                      <a:gd name="T4" fmla="*/ 0 w 20693"/>
                      <a:gd name="T5" fmla="*/ 0 h 21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693" h="21576" fill="none" extrusionOk="0">
                        <a:moveTo>
                          <a:pt x="20692" y="6193"/>
                        </a:moveTo>
                        <a:cubicBezTo>
                          <a:pt x="18063" y="14978"/>
                          <a:pt x="10173" y="21145"/>
                          <a:pt x="1014" y="21576"/>
                        </a:cubicBezTo>
                      </a:path>
                      <a:path w="20693" h="21576" stroke="0" extrusionOk="0">
                        <a:moveTo>
                          <a:pt x="20692" y="6193"/>
                        </a:moveTo>
                        <a:cubicBezTo>
                          <a:pt x="18063" y="14978"/>
                          <a:pt x="10173" y="21145"/>
                          <a:pt x="1014" y="2157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62" name="Line 45"/>
                <p:cNvSpPr>
                  <a:spLocks noChangeShapeType="1"/>
                </p:cNvSpPr>
                <p:nvPr/>
              </p:nvSpPr>
              <p:spPr bwMode="auto">
                <a:xfrm>
                  <a:off x="3281983" y="3934172"/>
                  <a:ext cx="1035050" cy="568325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3" name="Rectangle 46"/>
                <p:cNvSpPr>
                  <a:spLocks noChangeArrowheads="1"/>
                </p:cNvSpPr>
                <p:nvPr/>
              </p:nvSpPr>
              <p:spPr bwMode="auto">
                <a:xfrm>
                  <a:off x="1451596" y="3615085"/>
                  <a:ext cx="1931364" cy="459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Área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0,7324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4" name="AutoShape 501"/>
                <p:cNvSpPr>
                  <a:spLocks noChangeArrowheads="1"/>
                </p:cNvSpPr>
                <p:nvPr/>
              </p:nvSpPr>
              <p:spPr bwMode="auto">
                <a:xfrm rot="5400000">
                  <a:off x="999158" y="2365722"/>
                  <a:ext cx="244475" cy="15557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FFFF"/>
                </a:solidFill>
                <a:ln w="12700">
                  <a:solidFill>
                    <a:srgbClr val="66FFFF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Text Box 6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8370" y="2197002"/>
                      <a:ext cx="1714498" cy="12334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Distribuição</a:t>
                      </a:r>
                    </a:p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Amostral</a:t>
                      </a:r>
                    </a:p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de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oMath>
                      </a14:m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5" name="Text Box 6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418370" y="2197002"/>
                      <a:ext cx="1714498" cy="1233488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5694" t="-3941" r="-4626" b="-7389"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Retângulo 165"/>
                    <p:cNvSpPr/>
                    <p:nvPr/>
                  </p:nvSpPr>
                  <p:spPr>
                    <a:xfrm>
                      <a:off x="5297476" y="2404330"/>
                      <a:ext cx="1966564" cy="49475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114300" indent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pt-BR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𝟎𝟖𝟏</m:t>
                            </m:r>
                          </m:oMath>
                        </m:oMathPara>
                      </a14:m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6" name="Retângulo 16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97476" y="2404330"/>
                      <a:ext cx="1966564" cy="49475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60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7" name="Line 42"/>
                <p:cNvSpPr>
                  <a:spLocks noChangeShapeType="1"/>
                </p:cNvSpPr>
                <p:nvPr/>
              </p:nvSpPr>
              <p:spPr bwMode="auto">
                <a:xfrm>
                  <a:off x="1915146" y="5208935"/>
                  <a:ext cx="500221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1" name="Freeform 476"/>
              <p:cNvSpPr>
                <a:spLocks noChangeArrowheads="1"/>
              </p:cNvSpPr>
              <p:nvPr/>
            </p:nvSpPr>
            <p:spPr bwMode="auto">
              <a:xfrm flipH="1">
                <a:off x="4380622" y="5181129"/>
                <a:ext cx="51863" cy="192087"/>
              </a:xfrm>
              <a:custGeom>
                <a:avLst/>
                <a:gdLst>
                  <a:gd name="T0" fmla="*/ 0 w 1"/>
                  <a:gd name="T1" fmla="*/ 0 h 2005"/>
                  <a:gd name="T2" fmla="*/ 0 w 1"/>
                  <a:gd name="T3" fmla="*/ 2005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05">
                    <a:moveTo>
                      <a:pt x="0" y="0"/>
                    </a:moveTo>
                    <a:lnTo>
                      <a:pt x="0" y="200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50036690"/>
                    </p:ext>
                  </p:extLst>
                </p:nvPr>
              </p:nvGraphicFramePr>
              <p:xfrm>
                <a:off x="7045215" y="5064472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08" name="Equation" r:id="rId6" imgW="176040" imgH="228600" progId="Equation.DSMT4">
                        <p:embed/>
                      </p:oleObj>
                    </mc:Choice>
                    <mc:Fallback>
                      <p:oleObj name="Equation" r:id="rId6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5215" y="5064472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50036690"/>
                    </p:ext>
                  </p:extLst>
                </p:nvPr>
              </p:nvGraphicFramePr>
              <p:xfrm>
                <a:off x="7045215" y="5064472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00" name="Equation" r:id="rId8" imgW="176040" imgH="228600" progId="Equation.DSMT4">
                        <p:embed/>
                      </p:oleObj>
                    </mc:Choice>
                    <mc:Fallback>
                      <p:oleObj name="Equation" r:id="rId8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5215" y="5064472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531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4400" dirty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sz="4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00" t="-23404" r="-800" b="-7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Passo 3: calcular o valor </a:t>
            </a:r>
            <a:r>
              <a:rPr lang="pt-BR" i="1" dirty="0" smtClean="0"/>
              <a:t>z</a:t>
            </a:r>
            <a:r>
              <a:rPr lang="pt-BR" dirty="0" smtClean="0"/>
              <a:t> para o valor</a:t>
            </a:r>
            <a:r>
              <a:rPr lang="pt-BR" b="1" dirty="0" smtClean="0"/>
              <a:t> inferior </a:t>
            </a:r>
            <a:r>
              <a:rPr lang="pt-BR" dirty="0" smtClean="0"/>
              <a:t>do intervalo</a:t>
            </a:r>
          </a:p>
          <a:p>
            <a:pPr marL="114300" indent="0" algn="ctr">
              <a:buNone/>
            </a:pPr>
            <a:r>
              <a:rPr lang="pt-BR" i="1" dirty="0" smtClean="0"/>
              <a:t>z</a:t>
            </a:r>
            <a:r>
              <a:rPr lang="pt-BR" dirty="0" smtClean="0"/>
              <a:t> = (0,22 – 0,27)/0,081 = -0,62</a:t>
            </a:r>
          </a:p>
          <a:p>
            <a:r>
              <a:rPr lang="pt-BR" dirty="0" smtClean="0"/>
              <a:t>Passo 4: encontrar a área abaixo da curva a esquerda do ponto </a:t>
            </a:r>
            <a:r>
              <a:rPr lang="pt-BR" b="1" dirty="0" smtClean="0"/>
              <a:t>inferior</a:t>
            </a:r>
            <a:endParaRPr lang="pt-BR" dirty="0" smtClean="0"/>
          </a:p>
          <a:p>
            <a:pPr marL="114300" indent="0" algn="ctr">
              <a:buNone/>
            </a:pPr>
            <a:r>
              <a:rPr lang="pt-BR" i="1" dirty="0" smtClean="0"/>
              <a:t>P</a:t>
            </a:r>
            <a:r>
              <a:rPr lang="pt-BR" dirty="0" smtClean="0"/>
              <a:t>(</a:t>
            </a:r>
            <a:r>
              <a:rPr lang="pt-BR" i="1" dirty="0" smtClean="0"/>
              <a:t>z</a:t>
            </a:r>
            <a:r>
              <a:rPr lang="pt-BR" dirty="0" smtClean="0"/>
              <a:t> ≤ -0,62) = </a:t>
            </a:r>
            <a:r>
              <a:rPr lang="pt-BR" i="1" dirty="0"/>
              <a:t>P</a:t>
            </a:r>
            <a:r>
              <a:rPr lang="pt-BR" dirty="0"/>
              <a:t>(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≥ 0,62)</a:t>
            </a:r>
          </a:p>
          <a:p>
            <a:pPr marL="114300" indent="0" algn="ctr">
              <a:buNone/>
            </a:pPr>
            <a:r>
              <a:rPr lang="pt-BR" dirty="0" smtClean="0"/>
              <a:t>= 1 - </a:t>
            </a:r>
            <a:r>
              <a:rPr lang="pt-BR" i="1" dirty="0"/>
              <a:t>P</a:t>
            </a:r>
            <a:r>
              <a:rPr lang="pt-BR" dirty="0"/>
              <a:t>(</a:t>
            </a:r>
            <a:r>
              <a:rPr lang="pt-BR" i="1" dirty="0"/>
              <a:t>z</a:t>
            </a:r>
            <a:r>
              <a:rPr lang="pt-BR" dirty="0"/>
              <a:t> </a:t>
            </a:r>
            <a:r>
              <a:rPr lang="pt-BR" dirty="0" smtClean="0"/>
              <a:t>≤ </a:t>
            </a:r>
            <a:r>
              <a:rPr lang="pt-BR" dirty="0"/>
              <a:t>0,62)</a:t>
            </a:r>
            <a:endParaRPr lang="pt-BR" dirty="0" smtClean="0"/>
          </a:p>
          <a:p>
            <a:pPr marL="114300" indent="0" algn="ctr">
              <a:buNone/>
            </a:pPr>
            <a:r>
              <a:rPr lang="pt-BR" dirty="0" smtClean="0"/>
              <a:t>= 1 - 0,7324</a:t>
            </a:r>
            <a:endParaRPr lang="pt-BR" dirty="0"/>
          </a:p>
          <a:p>
            <a:pPr marL="114300" indent="0" algn="ctr">
              <a:buNone/>
            </a:pPr>
            <a:r>
              <a:rPr lang="pt-BR" dirty="0" smtClean="0"/>
              <a:t>= 0,2676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14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445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4400" dirty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sz="4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200" t="-23404" r="-800" b="-7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15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1043608" y="1876772"/>
            <a:ext cx="6556375" cy="4000500"/>
            <a:chOff x="1043608" y="1876772"/>
            <a:chExt cx="6556375" cy="4000500"/>
          </a:xfrm>
        </p:grpSpPr>
        <p:grpSp>
          <p:nvGrpSpPr>
            <p:cNvPr id="3" name="Grupo 2"/>
            <p:cNvGrpSpPr/>
            <p:nvPr/>
          </p:nvGrpSpPr>
          <p:grpSpPr>
            <a:xfrm>
              <a:off x="1043608" y="1876772"/>
              <a:ext cx="6556375" cy="4000500"/>
              <a:chOff x="1043608" y="1876772"/>
              <a:chExt cx="6556375" cy="4000500"/>
            </a:xfrm>
          </p:grpSpPr>
          <p:sp>
            <p:nvSpPr>
              <p:cNvPr id="176" name="Rectangle 456"/>
              <p:cNvSpPr>
                <a:spLocks noChangeArrowheads="1"/>
              </p:cNvSpPr>
              <p:nvPr/>
            </p:nvSpPr>
            <p:spPr bwMode="auto">
              <a:xfrm>
                <a:off x="1256333" y="1876772"/>
                <a:ext cx="6343650" cy="4000500"/>
              </a:xfrm>
              <a:prstGeom prst="rect">
                <a:avLst/>
              </a:prstGeom>
              <a:gradFill rotWithShape="0">
                <a:gsLst>
                  <a:gs pos="0">
                    <a:srgbClr val="006699">
                      <a:gamma/>
                      <a:shade val="46275"/>
                      <a:invGamma/>
                    </a:srgbClr>
                  </a:gs>
                  <a:gs pos="5000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Rectangle 459"/>
              <p:cNvSpPr>
                <a:spLocks noChangeArrowheads="1"/>
              </p:cNvSpPr>
              <p:nvPr/>
            </p:nvSpPr>
            <p:spPr bwMode="auto">
              <a:xfrm>
                <a:off x="3347864" y="5329585"/>
                <a:ext cx="729368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0,22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Rectangle 460"/>
              <p:cNvSpPr>
                <a:spLocks noChangeArrowheads="1"/>
              </p:cNvSpPr>
              <p:nvPr/>
            </p:nvSpPr>
            <p:spPr bwMode="auto">
              <a:xfrm>
                <a:off x="4099546" y="5329585"/>
                <a:ext cx="729368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0,27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Rectangle 462"/>
              <p:cNvSpPr>
                <a:spLocks noChangeArrowheads="1"/>
              </p:cNvSpPr>
              <p:nvPr/>
            </p:nvSpPr>
            <p:spPr bwMode="auto">
              <a:xfrm>
                <a:off x="1527796" y="3500785"/>
                <a:ext cx="1931364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pt-B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Área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0,2676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Freeform 467"/>
              <p:cNvSpPr>
                <a:spLocks/>
              </p:cNvSpPr>
              <p:nvPr/>
            </p:nvSpPr>
            <p:spPr bwMode="auto">
              <a:xfrm>
                <a:off x="2169146" y="2140297"/>
                <a:ext cx="4503737" cy="3063875"/>
              </a:xfrm>
              <a:custGeom>
                <a:avLst/>
                <a:gdLst>
                  <a:gd name="T0" fmla="*/ 1335 w 2837"/>
                  <a:gd name="T1" fmla="*/ 22 h 1930"/>
                  <a:gd name="T2" fmla="*/ 1248 w 2837"/>
                  <a:gd name="T3" fmla="*/ 112 h 1930"/>
                  <a:gd name="T4" fmla="*/ 1187 w 2837"/>
                  <a:gd name="T5" fmla="*/ 216 h 1930"/>
                  <a:gd name="T6" fmla="*/ 1127 w 2837"/>
                  <a:gd name="T7" fmla="*/ 330 h 1930"/>
                  <a:gd name="T8" fmla="*/ 1083 w 2837"/>
                  <a:gd name="T9" fmla="*/ 434 h 1930"/>
                  <a:gd name="T10" fmla="*/ 1041 w 2837"/>
                  <a:gd name="T11" fmla="*/ 538 h 1930"/>
                  <a:gd name="T12" fmla="*/ 1003 w 2837"/>
                  <a:gd name="T13" fmla="*/ 650 h 1930"/>
                  <a:gd name="T14" fmla="*/ 967 w 2837"/>
                  <a:gd name="T15" fmla="*/ 758 h 1930"/>
                  <a:gd name="T16" fmla="*/ 939 w 2837"/>
                  <a:gd name="T17" fmla="*/ 870 h 1930"/>
                  <a:gd name="T18" fmla="*/ 911 w 2837"/>
                  <a:gd name="T19" fmla="*/ 980 h 1930"/>
                  <a:gd name="T20" fmla="*/ 879 w 2837"/>
                  <a:gd name="T21" fmla="*/ 1082 h 1930"/>
                  <a:gd name="T22" fmla="*/ 837 w 2837"/>
                  <a:gd name="T23" fmla="*/ 1200 h 1930"/>
                  <a:gd name="T24" fmla="*/ 796 w 2837"/>
                  <a:gd name="T25" fmla="*/ 1296 h 1930"/>
                  <a:gd name="T26" fmla="*/ 738 w 2837"/>
                  <a:gd name="T27" fmla="*/ 1414 h 1930"/>
                  <a:gd name="T28" fmla="*/ 672 w 2837"/>
                  <a:gd name="T29" fmla="*/ 1527 h 1930"/>
                  <a:gd name="T30" fmla="*/ 588 w 2837"/>
                  <a:gd name="T31" fmla="*/ 1624 h 1930"/>
                  <a:gd name="T32" fmla="*/ 480 w 2837"/>
                  <a:gd name="T33" fmla="*/ 1698 h 1930"/>
                  <a:gd name="T34" fmla="*/ 379 w 2837"/>
                  <a:gd name="T35" fmla="*/ 1750 h 1930"/>
                  <a:gd name="T36" fmla="*/ 276 w 2837"/>
                  <a:gd name="T37" fmla="*/ 1792 h 1930"/>
                  <a:gd name="T38" fmla="*/ 184 w 2837"/>
                  <a:gd name="T39" fmla="*/ 1828 h 1930"/>
                  <a:gd name="T40" fmla="*/ 60 w 2837"/>
                  <a:gd name="T41" fmla="*/ 1868 h 1930"/>
                  <a:gd name="T42" fmla="*/ 1 w 2837"/>
                  <a:gd name="T43" fmla="*/ 1904 h 1930"/>
                  <a:gd name="T44" fmla="*/ 2837 w 2837"/>
                  <a:gd name="T45" fmla="*/ 1928 h 1930"/>
                  <a:gd name="T46" fmla="*/ 2783 w 2837"/>
                  <a:gd name="T47" fmla="*/ 1864 h 1930"/>
                  <a:gd name="T48" fmla="*/ 2715 w 2837"/>
                  <a:gd name="T49" fmla="*/ 1848 h 1930"/>
                  <a:gd name="T50" fmla="*/ 2573 w 2837"/>
                  <a:gd name="T51" fmla="*/ 1802 h 1930"/>
                  <a:gd name="T52" fmla="*/ 2449 w 2837"/>
                  <a:gd name="T53" fmla="*/ 1758 h 1930"/>
                  <a:gd name="T54" fmla="*/ 2331 w 2837"/>
                  <a:gd name="T55" fmla="*/ 1700 h 1930"/>
                  <a:gd name="T56" fmla="*/ 2280 w 2837"/>
                  <a:gd name="T57" fmla="*/ 1668 h 1930"/>
                  <a:gd name="T58" fmla="*/ 2197 w 2837"/>
                  <a:gd name="T59" fmla="*/ 1594 h 1930"/>
                  <a:gd name="T60" fmla="*/ 2131 w 2837"/>
                  <a:gd name="T61" fmla="*/ 1504 h 1930"/>
                  <a:gd name="T62" fmla="*/ 2069 w 2837"/>
                  <a:gd name="T63" fmla="*/ 1404 h 1930"/>
                  <a:gd name="T64" fmla="*/ 2035 w 2837"/>
                  <a:gd name="T65" fmla="*/ 1336 h 1930"/>
                  <a:gd name="T66" fmla="*/ 1975 w 2837"/>
                  <a:gd name="T67" fmla="*/ 1206 h 1930"/>
                  <a:gd name="T68" fmla="*/ 1941 w 2837"/>
                  <a:gd name="T69" fmla="*/ 1118 h 1930"/>
                  <a:gd name="T70" fmla="*/ 1913 w 2837"/>
                  <a:gd name="T71" fmla="*/ 1028 h 1930"/>
                  <a:gd name="T72" fmla="*/ 1875 w 2837"/>
                  <a:gd name="T73" fmla="*/ 903 h 1930"/>
                  <a:gd name="T74" fmla="*/ 1842 w 2837"/>
                  <a:gd name="T75" fmla="*/ 798 h 1930"/>
                  <a:gd name="T76" fmla="*/ 1797 w 2837"/>
                  <a:gd name="T77" fmla="*/ 660 h 1930"/>
                  <a:gd name="T78" fmla="*/ 1753 w 2837"/>
                  <a:gd name="T79" fmla="*/ 526 h 1930"/>
                  <a:gd name="T80" fmla="*/ 1709 w 2837"/>
                  <a:gd name="T81" fmla="*/ 412 h 1930"/>
                  <a:gd name="T82" fmla="*/ 1673 w 2837"/>
                  <a:gd name="T83" fmla="*/ 332 h 1930"/>
                  <a:gd name="T84" fmla="*/ 1620 w 2837"/>
                  <a:gd name="T85" fmla="*/ 228 h 1930"/>
                  <a:gd name="T86" fmla="*/ 1578 w 2837"/>
                  <a:gd name="T87" fmla="*/ 156 h 1930"/>
                  <a:gd name="T88" fmla="*/ 1601 w 2837"/>
                  <a:gd name="T89" fmla="*/ 190 h 1930"/>
                  <a:gd name="T90" fmla="*/ 1565 w 2837"/>
                  <a:gd name="T91" fmla="*/ 136 h 1930"/>
                  <a:gd name="T92" fmla="*/ 1499 w 2837"/>
                  <a:gd name="T93" fmla="*/ 56 h 1930"/>
                  <a:gd name="T94" fmla="*/ 1433 w 2837"/>
                  <a:gd name="T95" fmla="*/ 6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37" h="1930">
                    <a:moveTo>
                      <a:pt x="1407" y="0"/>
                    </a:moveTo>
                    <a:lnTo>
                      <a:pt x="1371" y="2"/>
                    </a:lnTo>
                    <a:lnTo>
                      <a:pt x="1335" y="22"/>
                    </a:lnTo>
                    <a:lnTo>
                      <a:pt x="1304" y="48"/>
                    </a:lnTo>
                    <a:lnTo>
                      <a:pt x="1279" y="74"/>
                    </a:lnTo>
                    <a:lnTo>
                      <a:pt x="1248" y="112"/>
                    </a:lnTo>
                    <a:lnTo>
                      <a:pt x="1224" y="148"/>
                    </a:lnTo>
                    <a:lnTo>
                      <a:pt x="1206" y="178"/>
                    </a:lnTo>
                    <a:lnTo>
                      <a:pt x="1187" y="216"/>
                    </a:lnTo>
                    <a:lnTo>
                      <a:pt x="1164" y="250"/>
                    </a:lnTo>
                    <a:lnTo>
                      <a:pt x="1149" y="290"/>
                    </a:lnTo>
                    <a:lnTo>
                      <a:pt x="1127" y="330"/>
                    </a:lnTo>
                    <a:lnTo>
                      <a:pt x="1111" y="370"/>
                    </a:lnTo>
                    <a:lnTo>
                      <a:pt x="1097" y="404"/>
                    </a:lnTo>
                    <a:lnTo>
                      <a:pt x="1083" y="434"/>
                    </a:lnTo>
                    <a:lnTo>
                      <a:pt x="1069" y="466"/>
                    </a:lnTo>
                    <a:lnTo>
                      <a:pt x="1055" y="502"/>
                    </a:lnTo>
                    <a:lnTo>
                      <a:pt x="1041" y="538"/>
                    </a:lnTo>
                    <a:lnTo>
                      <a:pt x="1027" y="580"/>
                    </a:lnTo>
                    <a:lnTo>
                      <a:pt x="1013" y="614"/>
                    </a:lnTo>
                    <a:lnTo>
                      <a:pt x="1003" y="650"/>
                    </a:lnTo>
                    <a:lnTo>
                      <a:pt x="989" y="686"/>
                    </a:lnTo>
                    <a:lnTo>
                      <a:pt x="977" y="724"/>
                    </a:lnTo>
                    <a:lnTo>
                      <a:pt x="967" y="758"/>
                    </a:lnTo>
                    <a:lnTo>
                      <a:pt x="957" y="792"/>
                    </a:lnTo>
                    <a:lnTo>
                      <a:pt x="949" y="830"/>
                    </a:lnTo>
                    <a:lnTo>
                      <a:pt x="939" y="870"/>
                    </a:lnTo>
                    <a:lnTo>
                      <a:pt x="931" y="904"/>
                    </a:lnTo>
                    <a:lnTo>
                      <a:pt x="921" y="942"/>
                    </a:lnTo>
                    <a:lnTo>
                      <a:pt x="911" y="980"/>
                    </a:lnTo>
                    <a:lnTo>
                      <a:pt x="903" y="1012"/>
                    </a:lnTo>
                    <a:lnTo>
                      <a:pt x="891" y="1050"/>
                    </a:lnTo>
                    <a:lnTo>
                      <a:pt x="879" y="1082"/>
                    </a:lnTo>
                    <a:lnTo>
                      <a:pt x="864" y="1131"/>
                    </a:lnTo>
                    <a:lnTo>
                      <a:pt x="849" y="1168"/>
                    </a:lnTo>
                    <a:lnTo>
                      <a:pt x="837" y="1200"/>
                    </a:lnTo>
                    <a:lnTo>
                      <a:pt x="821" y="1236"/>
                    </a:lnTo>
                    <a:lnTo>
                      <a:pt x="808" y="1272"/>
                    </a:lnTo>
                    <a:lnTo>
                      <a:pt x="796" y="1296"/>
                    </a:lnTo>
                    <a:lnTo>
                      <a:pt x="777" y="1336"/>
                    </a:lnTo>
                    <a:lnTo>
                      <a:pt x="761" y="1374"/>
                    </a:lnTo>
                    <a:lnTo>
                      <a:pt x="738" y="1414"/>
                    </a:lnTo>
                    <a:lnTo>
                      <a:pt x="719" y="1454"/>
                    </a:lnTo>
                    <a:lnTo>
                      <a:pt x="696" y="1492"/>
                    </a:lnTo>
                    <a:lnTo>
                      <a:pt x="672" y="1527"/>
                    </a:lnTo>
                    <a:lnTo>
                      <a:pt x="645" y="1557"/>
                    </a:lnTo>
                    <a:lnTo>
                      <a:pt x="624" y="1588"/>
                    </a:lnTo>
                    <a:lnTo>
                      <a:pt x="588" y="1624"/>
                    </a:lnTo>
                    <a:lnTo>
                      <a:pt x="567" y="1641"/>
                    </a:lnTo>
                    <a:lnTo>
                      <a:pt x="534" y="1666"/>
                    </a:lnTo>
                    <a:lnTo>
                      <a:pt x="480" y="1698"/>
                    </a:lnTo>
                    <a:lnTo>
                      <a:pt x="441" y="1722"/>
                    </a:lnTo>
                    <a:lnTo>
                      <a:pt x="411" y="1736"/>
                    </a:lnTo>
                    <a:lnTo>
                      <a:pt x="379" y="1750"/>
                    </a:lnTo>
                    <a:lnTo>
                      <a:pt x="345" y="1766"/>
                    </a:lnTo>
                    <a:lnTo>
                      <a:pt x="312" y="1780"/>
                    </a:lnTo>
                    <a:lnTo>
                      <a:pt x="276" y="1792"/>
                    </a:lnTo>
                    <a:lnTo>
                      <a:pt x="255" y="1797"/>
                    </a:lnTo>
                    <a:lnTo>
                      <a:pt x="225" y="1809"/>
                    </a:lnTo>
                    <a:lnTo>
                      <a:pt x="184" y="1828"/>
                    </a:lnTo>
                    <a:lnTo>
                      <a:pt x="144" y="1840"/>
                    </a:lnTo>
                    <a:lnTo>
                      <a:pt x="97" y="1856"/>
                    </a:lnTo>
                    <a:lnTo>
                      <a:pt x="60" y="1868"/>
                    </a:lnTo>
                    <a:lnTo>
                      <a:pt x="27" y="1876"/>
                    </a:lnTo>
                    <a:lnTo>
                      <a:pt x="3" y="1884"/>
                    </a:lnTo>
                    <a:lnTo>
                      <a:pt x="1" y="1904"/>
                    </a:lnTo>
                    <a:lnTo>
                      <a:pt x="0" y="1926"/>
                    </a:lnTo>
                    <a:lnTo>
                      <a:pt x="1" y="1930"/>
                    </a:lnTo>
                    <a:lnTo>
                      <a:pt x="2837" y="1928"/>
                    </a:lnTo>
                    <a:lnTo>
                      <a:pt x="2835" y="1902"/>
                    </a:lnTo>
                    <a:lnTo>
                      <a:pt x="2835" y="1880"/>
                    </a:lnTo>
                    <a:lnTo>
                      <a:pt x="2783" y="1864"/>
                    </a:lnTo>
                    <a:lnTo>
                      <a:pt x="2745" y="1856"/>
                    </a:lnTo>
                    <a:lnTo>
                      <a:pt x="2689" y="1838"/>
                    </a:lnTo>
                    <a:lnTo>
                      <a:pt x="2715" y="1848"/>
                    </a:lnTo>
                    <a:lnTo>
                      <a:pt x="2653" y="1830"/>
                    </a:lnTo>
                    <a:lnTo>
                      <a:pt x="2617" y="1818"/>
                    </a:lnTo>
                    <a:lnTo>
                      <a:pt x="2573" y="1802"/>
                    </a:lnTo>
                    <a:lnTo>
                      <a:pt x="2525" y="1786"/>
                    </a:lnTo>
                    <a:lnTo>
                      <a:pt x="2481" y="1768"/>
                    </a:lnTo>
                    <a:lnTo>
                      <a:pt x="2449" y="1758"/>
                    </a:lnTo>
                    <a:lnTo>
                      <a:pt x="2409" y="1740"/>
                    </a:lnTo>
                    <a:lnTo>
                      <a:pt x="2370" y="1722"/>
                    </a:lnTo>
                    <a:lnTo>
                      <a:pt x="2331" y="1700"/>
                    </a:lnTo>
                    <a:lnTo>
                      <a:pt x="2311" y="1686"/>
                    </a:lnTo>
                    <a:lnTo>
                      <a:pt x="2295" y="1676"/>
                    </a:lnTo>
                    <a:lnTo>
                      <a:pt x="2280" y="1668"/>
                    </a:lnTo>
                    <a:lnTo>
                      <a:pt x="2257" y="1648"/>
                    </a:lnTo>
                    <a:lnTo>
                      <a:pt x="2232" y="1624"/>
                    </a:lnTo>
                    <a:lnTo>
                      <a:pt x="2197" y="1594"/>
                    </a:lnTo>
                    <a:lnTo>
                      <a:pt x="2179" y="1570"/>
                    </a:lnTo>
                    <a:lnTo>
                      <a:pt x="2159" y="1542"/>
                    </a:lnTo>
                    <a:lnTo>
                      <a:pt x="2131" y="1504"/>
                    </a:lnTo>
                    <a:lnTo>
                      <a:pt x="2112" y="1468"/>
                    </a:lnTo>
                    <a:lnTo>
                      <a:pt x="2088" y="1432"/>
                    </a:lnTo>
                    <a:lnTo>
                      <a:pt x="2069" y="1404"/>
                    </a:lnTo>
                    <a:lnTo>
                      <a:pt x="2051" y="1364"/>
                    </a:lnTo>
                    <a:lnTo>
                      <a:pt x="2019" y="1308"/>
                    </a:lnTo>
                    <a:lnTo>
                      <a:pt x="2035" y="1336"/>
                    </a:lnTo>
                    <a:lnTo>
                      <a:pt x="2004" y="1278"/>
                    </a:lnTo>
                    <a:lnTo>
                      <a:pt x="1992" y="1240"/>
                    </a:lnTo>
                    <a:lnTo>
                      <a:pt x="1975" y="1206"/>
                    </a:lnTo>
                    <a:lnTo>
                      <a:pt x="1965" y="1172"/>
                    </a:lnTo>
                    <a:lnTo>
                      <a:pt x="1951" y="1144"/>
                    </a:lnTo>
                    <a:lnTo>
                      <a:pt x="1941" y="1118"/>
                    </a:lnTo>
                    <a:lnTo>
                      <a:pt x="1935" y="1096"/>
                    </a:lnTo>
                    <a:lnTo>
                      <a:pt x="1925" y="1064"/>
                    </a:lnTo>
                    <a:lnTo>
                      <a:pt x="1913" y="1028"/>
                    </a:lnTo>
                    <a:lnTo>
                      <a:pt x="1899" y="986"/>
                    </a:lnTo>
                    <a:lnTo>
                      <a:pt x="1887" y="940"/>
                    </a:lnTo>
                    <a:lnTo>
                      <a:pt x="1875" y="903"/>
                    </a:lnTo>
                    <a:lnTo>
                      <a:pt x="1861" y="862"/>
                    </a:lnTo>
                    <a:lnTo>
                      <a:pt x="1849" y="824"/>
                    </a:lnTo>
                    <a:lnTo>
                      <a:pt x="1842" y="798"/>
                    </a:lnTo>
                    <a:lnTo>
                      <a:pt x="1829" y="754"/>
                    </a:lnTo>
                    <a:lnTo>
                      <a:pt x="1815" y="710"/>
                    </a:lnTo>
                    <a:lnTo>
                      <a:pt x="1797" y="660"/>
                    </a:lnTo>
                    <a:lnTo>
                      <a:pt x="1779" y="603"/>
                    </a:lnTo>
                    <a:lnTo>
                      <a:pt x="1765" y="562"/>
                    </a:lnTo>
                    <a:lnTo>
                      <a:pt x="1753" y="526"/>
                    </a:lnTo>
                    <a:lnTo>
                      <a:pt x="1737" y="484"/>
                    </a:lnTo>
                    <a:lnTo>
                      <a:pt x="1722" y="453"/>
                    </a:lnTo>
                    <a:lnTo>
                      <a:pt x="1709" y="412"/>
                    </a:lnTo>
                    <a:lnTo>
                      <a:pt x="1695" y="390"/>
                    </a:lnTo>
                    <a:lnTo>
                      <a:pt x="1685" y="362"/>
                    </a:lnTo>
                    <a:lnTo>
                      <a:pt x="1673" y="332"/>
                    </a:lnTo>
                    <a:lnTo>
                      <a:pt x="1656" y="304"/>
                    </a:lnTo>
                    <a:lnTo>
                      <a:pt x="1637" y="264"/>
                    </a:lnTo>
                    <a:lnTo>
                      <a:pt x="1620" y="228"/>
                    </a:lnTo>
                    <a:lnTo>
                      <a:pt x="1609" y="208"/>
                    </a:lnTo>
                    <a:lnTo>
                      <a:pt x="1583" y="162"/>
                    </a:lnTo>
                    <a:lnTo>
                      <a:pt x="1578" y="156"/>
                    </a:lnTo>
                    <a:lnTo>
                      <a:pt x="1569" y="142"/>
                    </a:lnTo>
                    <a:lnTo>
                      <a:pt x="1569" y="140"/>
                    </a:lnTo>
                    <a:lnTo>
                      <a:pt x="1601" y="190"/>
                    </a:lnTo>
                    <a:lnTo>
                      <a:pt x="1593" y="186"/>
                    </a:lnTo>
                    <a:lnTo>
                      <a:pt x="1589" y="170"/>
                    </a:lnTo>
                    <a:lnTo>
                      <a:pt x="1565" y="136"/>
                    </a:lnTo>
                    <a:lnTo>
                      <a:pt x="1548" y="118"/>
                    </a:lnTo>
                    <a:lnTo>
                      <a:pt x="1525" y="86"/>
                    </a:lnTo>
                    <a:lnTo>
                      <a:pt x="1499" y="56"/>
                    </a:lnTo>
                    <a:lnTo>
                      <a:pt x="1477" y="36"/>
                    </a:lnTo>
                    <a:lnTo>
                      <a:pt x="1458" y="22"/>
                    </a:lnTo>
                    <a:lnTo>
                      <a:pt x="1433" y="6"/>
                    </a:lnTo>
                    <a:lnTo>
                      <a:pt x="1408" y="4"/>
                    </a:lnTo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50000">
                    <a:srgbClr val="993366">
                      <a:gamma/>
                      <a:shade val="46275"/>
                      <a:invGamma/>
                    </a:srgbClr>
                  </a:gs>
                  <a:gs pos="100000">
                    <a:srgbClr val="993366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Freeform 476"/>
              <p:cNvSpPr>
                <a:spLocks noChangeArrowheads="1"/>
              </p:cNvSpPr>
              <p:nvPr/>
            </p:nvSpPr>
            <p:spPr bwMode="auto">
              <a:xfrm flipH="1">
                <a:off x="4378946" y="5135910"/>
                <a:ext cx="42862" cy="192087"/>
              </a:xfrm>
              <a:custGeom>
                <a:avLst/>
                <a:gdLst>
                  <a:gd name="T0" fmla="*/ 0 w 1"/>
                  <a:gd name="T1" fmla="*/ 0 h 2005"/>
                  <a:gd name="T2" fmla="*/ 0 w 1"/>
                  <a:gd name="T3" fmla="*/ 2005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05">
                    <a:moveTo>
                      <a:pt x="0" y="0"/>
                    </a:moveTo>
                    <a:lnTo>
                      <a:pt x="0" y="200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Freeform 480"/>
              <p:cNvSpPr>
                <a:spLocks/>
              </p:cNvSpPr>
              <p:nvPr/>
            </p:nvSpPr>
            <p:spPr bwMode="auto">
              <a:xfrm>
                <a:off x="2161208" y="3310285"/>
                <a:ext cx="1566863" cy="1895475"/>
              </a:xfrm>
              <a:custGeom>
                <a:avLst/>
                <a:gdLst>
                  <a:gd name="T0" fmla="*/ 987 w 987"/>
                  <a:gd name="T1" fmla="*/ 270 h 1194"/>
                  <a:gd name="T2" fmla="*/ 987 w 987"/>
                  <a:gd name="T3" fmla="*/ 1023 h 1194"/>
                  <a:gd name="T4" fmla="*/ 987 w 987"/>
                  <a:gd name="T5" fmla="*/ 1047 h 1194"/>
                  <a:gd name="T6" fmla="*/ 987 w 987"/>
                  <a:gd name="T7" fmla="*/ 1083 h 1194"/>
                  <a:gd name="T8" fmla="*/ 987 w 987"/>
                  <a:gd name="T9" fmla="*/ 1107 h 1194"/>
                  <a:gd name="T10" fmla="*/ 987 w 987"/>
                  <a:gd name="T11" fmla="*/ 1131 h 1194"/>
                  <a:gd name="T12" fmla="*/ 987 w 987"/>
                  <a:gd name="T13" fmla="*/ 1149 h 1194"/>
                  <a:gd name="T14" fmla="*/ 987 w 987"/>
                  <a:gd name="T15" fmla="*/ 1173 h 1194"/>
                  <a:gd name="T16" fmla="*/ 987 w 987"/>
                  <a:gd name="T17" fmla="*/ 1194 h 1194"/>
                  <a:gd name="T18" fmla="*/ 6 w 987"/>
                  <a:gd name="T19" fmla="*/ 1194 h 1194"/>
                  <a:gd name="T20" fmla="*/ 3 w 987"/>
                  <a:gd name="T21" fmla="*/ 1185 h 1194"/>
                  <a:gd name="T22" fmla="*/ 3 w 987"/>
                  <a:gd name="T23" fmla="*/ 1179 h 1194"/>
                  <a:gd name="T24" fmla="*/ 0 w 987"/>
                  <a:gd name="T25" fmla="*/ 1170 h 1194"/>
                  <a:gd name="T26" fmla="*/ 0 w 987"/>
                  <a:gd name="T27" fmla="*/ 1152 h 1194"/>
                  <a:gd name="T28" fmla="*/ 0 w 987"/>
                  <a:gd name="T29" fmla="*/ 1158 h 1194"/>
                  <a:gd name="T30" fmla="*/ 3 w 987"/>
                  <a:gd name="T31" fmla="*/ 1158 h 1194"/>
                  <a:gd name="T32" fmla="*/ 9 w 987"/>
                  <a:gd name="T33" fmla="*/ 1149 h 1194"/>
                  <a:gd name="T34" fmla="*/ 27 w 987"/>
                  <a:gd name="T35" fmla="*/ 1140 h 1194"/>
                  <a:gd name="T36" fmla="*/ 42 w 987"/>
                  <a:gd name="T37" fmla="*/ 1137 h 1194"/>
                  <a:gd name="T38" fmla="*/ 87 w 987"/>
                  <a:gd name="T39" fmla="*/ 1125 h 1194"/>
                  <a:gd name="T40" fmla="*/ 189 w 987"/>
                  <a:gd name="T41" fmla="*/ 1089 h 1194"/>
                  <a:gd name="T42" fmla="*/ 273 w 987"/>
                  <a:gd name="T43" fmla="*/ 1062 h 1194"/>
                  <a:gd name="T44" fmla="*/ 387 w 987"/>
                  <a:gd name="T45" fmla="*/ 1011 h 1194"/>
                  <a:gd name="T46" fmla="*/ 495 w 987"/>
                  <a:gd name="T47" fmla="*/ 957 h 1194"/>
                  <a:gd name="T48" fmla="*/ 597 w 987"/>
                  <a:gd name="T49" fmla="*/ 885 h 1194"/>
                  <a:gd name="T50" fmla="*/ 678 w 987"/>
                  <a:gd name="T51" fmla="*/ 798 h 1194"/>
                  <a:gd name="T52" fmla="*/ 747 w 987"/>
                  <a:gd name="T53" fmla="*/ 678 h 1194"/>
                  <a:gd name="T54" fmla="*/ 816 w 987"/>
                  <a:gd name="T55" fmla="*/ 540 h 1194"/>
                  <a:gd name="T56" fmla="*/ 870 w 987"/>
                  <a:gd name="T57" fmla="*/ 402 h 1194"/>
                  <a:gd name="T58" fmla="*/ 900 w 987"/>
                  <a:gd name="T59" fmla="*/ 306 h 1194"/>
                  <a:gd name="T60" fmla="*/ 933 w 987"/>
                  <a:gd name="T61" fmla="*/ 201 h 1194"/>
                  <a:gd name="T62" fmla="*/ 954 w 987"/>
                  <a:gd name="T63" fmla="*/ 99 h 1194"/>
                  <a:gd name="T64" fmla="*/ 987 w 987"/>
                  <a:gd name="T65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87" h="1194">
                    <a:moveTo>
                      <a:pt x="987" y="270"/>
                    </a:moveTo>
                    <a:lnTo>
                      <a:pt x="987" y="1023"/>
                    </a:lnTo>
                    <a:lnTo>
                      <a:pt x="987" y="1047"/>
                    </a:lnTo>
                    <a:lnTo>
                      <a:pt x="987" y="1083"/>
                    </a:lnTo>
                    <a:lnTo>
                      <a:pt x="987" y="1107"/>
                    </a:lnTo>
                    <a:lnTo>
                      <a:pt x="987" y="1131"/>
                    </a:lnTo>
                    <a:lnTo>
                      <a:pt x="987" y="1149"/>
                    </a:lnTo>
                    <a:lnTo>
                      <a:pt x="987" y="1173"/>
                    </a:lnTo>
                    <a:lnTo>
                      <a:pt x="987" y="1194"/>
                    </a:lnTo>
                    <a:lnTo>
                      <a:pt x="6" y="1194"/>
                    </a:lnTo>
                    <a:lnTo>
                      <a:pt x="3" y="1185"/>
                    </a:lnTo>
                    <a:lnTo>
                      <a:pt x="3" y="1179"/>
                    </a:lnTo>
                    <a:lnTo>
                      <a:pt x="0" y="1170"/>
                    </a:lnTo>
                    <a:lnTo>
                      <a:pt x="0" y="1152"/>
                    </a:lnTo>
                    <a:lnTo>
                      <a:pt x="0" y="1158"/>
                    </a:lnTo>
                    <a:lnTo>
                      <a:pt x="3" y="1158"/>
                    </a:lnTo>
                    <a:lnTo>
                      <a:pt x="9" y="1149"/>
                    </a:lnTo>
                    <a:lnTo>
                      <a:pt x="27" y="1140"/>
                    </a:lnTo>
                    <a:lnTo>
                      <a:pt x="42" y="1137"/>
                    </a:lnTo>
                    <a:lnTo>
                      <a:pt x="87" y="1125"/>
                    </a:lnTo>
                    <a:lnTo>
                      <a:pt x="189" y="1089"/>
                    </a:lnTo>
                    <a:lnTo>
                      <a:pt x="273" y="1062"/>
                    </a:lnTo>
                    <a:lnTo>
                      <a:pt x="387" y="1011"/>
                    </a:lnTo>
                    <a:lnTo>
                      <a:pt x="495" y="957"/>
                    </a:lnTo>
                    <a:lnTo>
                      <a:pt x="597" y="885"/>
                    </a:lnTo>
                    <a:lnTo>
                      <a:pt x="678" y="798"/>
                    </a:lnTo>
                    <a:lnTo>
                      <a:pt x="747" y="678"/>
                    </a:lnTo>
                    <a:lnTo>
                      <a:pt x="816" y="540"/>
                    </a:lnTo>
                    <a:lnTo>
                      <a:pt x="870" y="402"/>
                    </a:lnTo>
                    <a:lnTo>
                      <a:pt x="900" y="306"/>
                    </a:lnTo>
                    <a:lnTo>
                      <a:pt x="933" y="201"/>
                    </a:lnTo>
                    <a:lnTo>
                      <a:pt x="954" y="99"/>
                    </a:lnTo>
                    <a:lnTo>
                      <a:pt x="987" y="0"/>
                    </a:lnTo>
                  </a:path>
                </a:pathLst>
              </a:custGeom>
              <a:gradFill rotWithShape="0">
                <a:gsLst>
                  <a:gs pos="0">
                    <a:srgbClr val="00A2DC"/>
                  </a:gs>
                  <a:gs pos="100000">
                    <a:srgbClr val="00A2D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88" name="Group 469"/>
              <p:cNvGrpSpPr>
                <a:grpSpLocks/>
              </p:cNvGrpSpPr>
              <p:nvPr/>
            </p:nvGrpSpPr>
            <p:grpSpPr bwMode="auto">
              <a:xfrm>
                <a:off x="2067546" y="2068860"/>
                <a:ext cx="4759325" cy="2952750"/>
                <a:chOff x="1195" y="1177"/>
                <a:chExt cx="2998" cy="1860"/>
              </a:xfrm>
            </p:grpSpPr>
            <p:sp>
              <p:nvSpPr>
                <p:cNvPr id="189" name="Arc 470"/>
                <p:cNvSpPr>
                  <a:spLocks/>
                </p:cNvSpPr>
                <p:nvPr/>
              </p:nvSpPr>
              <p:spPr bwMode="auto">
                <a:xfrm rot="4500000">
                  <a:off x="2955" y="2310"/>
                  <a:ext cx="806" cy="27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9428 w 19428"/>
                    <a:gd name="T1" fmla="*/ 9440 h 21600"/>
                    <a:gd name="T2" fmla="*/ 0 w 19428"/>
                    <a:gd name="T3" fmla="*/ 21600 h 21600"/>
                    <a:gd name="T4" fmla="*/ 0 w 1942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28" h="21600" fill="none" extrusionOk="0">
                      <a:moveTo>
                        <a:pt x="19427" y="9439"/>
                      </a:moveTo>
                      <a:cubicBezTo>
                        <a:pt x="15813" y="16878"/>
                        <a:pt x="8269" y="21599"/>
                        <a:pt x="0" y="21600"/>
                      </a:cubicBezTo>
                    </a:path>
                    <a:path w="19428" h="21600" stroke="0" extrusionOk="0">
                      <a:moveTo>
                        <a:pt x="19427" y="9439"/>
                      </a:moveTo>
                      <a:cubicBezTo>
                        <a:pt x="15813" y="16878"/>
                        <a:pt x="826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0" name="Arc 471"/>
                <p:cNvSpPr>
                  <a:spLocks/>
                </p:cNvSpPr>
                <p:nvPr/>
              </p:nvSpPr>
              <p:spPr bwMode="auto">
                <a:xfrm rot="720000">
                  <a:off x="3466" y="2872"/>
                  <a:ext cx="727" cy="165"/>
                </a:xfrm>
                <a:custGeom>
                  <a:avLst/>
                  <a:gdLst>
                    <a:gd name="G0" fmla="+- 21038 0 0"/>
                    <a:gd name="G1" fmla="+- 0 0 0"/>
                    <a:gd name="G2" fmla="+- 21600 0 0"/>
                    <a:gd name="T0" fmla="*/ 18899 w 21038"/>
                    <a:gd name="T1" fmla="*/ 21494 h 21494"/>
                    <a:gd name="T2" fmla="*/ 0 w 21038"/>
                    <a:gd name="T3" fmla="*/ 4895 h 21494"/>
                    <a:gd name="T4" fmla="*/ 21038 w 21038"/>
                    <a:gd name="T5" fmla="*/ 0 h 2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38" h="21494" fill="none" extrusionOk="0">
                      <a:moveTo>
                        <a:pt x="18899" y="21493"/>
                      </a:moveTo>
                      <a:cubicBezTo>
                        <a:pt x="9695" y="20577"/>
                        <a:pt x="2096" y="13903"/>
                        <a:pt x="-1" y="4895"/>
                      </a:cubicBezTo>
                    </a:path>
                    <a:path w="21038" h="21494" stroke="0" extrusionOk="0">
                      <a:moveTo>
                        <a:pt x="18899" y="21493"/>
                      </a:moveTo>
                      <a:cubicBezTo>
                        <a:pt x="9695" y="20577"/>
                        <a:pt x="2096" y="13903"/>
                        <a:pt x="-1" y="4895"/>
                      </a:cubicBezTo>
                      <a:lnTo>
                        <a:pt x="21038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1" name="Arc 472"/>
                <p:cNvSpPr>
                  <a:spLocks/>
                </p:cNvSpPr>
                <p:nvPr/>
              </p:nvSpPr>
              <p:spPr bwMode="auto">
                <a:xfrm rot="6300000">
                  <a:off x="1950" y="1543"/>
                  <a:ext cx="956" cy="224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2" name="Arc 473"/>
                <p:cNvSpPr>
                  <a:spLocks/>
                </p:cNvSpPr>
                <p:nvPr/>
              </p:nvSpPr>
              <p:spPr bwMode="auto">
                <a:xfrm rot="16980000">
                  <a:off x="1574" y="2304"/>
                  <a:ext cx="790" cy="284"/>
                </a:xfrm>
                <a:custGeom>
                  <a:avLst/>
                  <a:gdLst>
                    <a:gd name="G0" fmla="+- 19433 0 0"/>
                    <a:gd name="G1" fmla="+- 0 0 0"/>
                    <a:gd name="G2" fmla="+- 21600 0 0"/>
                    <a:gd name="T0" fmla="*/ 19433 w 19433"/>
                    <a:gd name="T1" fmla="*/ 21600 h 21600"/>
                    <a:gd name="T2" fmla="*/ 0 w 19433"/>
                    <a:gd name="T3" fmla="*/ 9430 h 21600"/>
                    <a:gd name="T4" fmla="*/ 19433 w 1943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33" h="21600" fill="none" extrusionOk="0">
                      <a:moveTo>
                        <a:pt x="19433" y="21600"/>
                      </a:moveTo>
                      <a:cubicBezTo>
                        <a:pt x="11159" y="21600"/>
                        <a:pt x="3612" y="16873"/>
                        <a:pt x="0" y="9429"/>
                      </a:cubicBezTo>
                    </a:path>
                    <a:path w="19433" h="21600" stroke="0" extrusionOk="0">
                      <a:moveTo>
                        <a:pt x="19433" y="21600"/>
                      </a:moveTo>
                      <a:cubicBezTo>
                        <a:pt x="11159" y="21600"/>
                        <a:pt x="3612" y="16873"/>
                        <a:pt x="0" y="9429"/>
                      </a:cubicBezTo>
                      <a:lnTo>
                        <a:pt x="19433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3" name="Arc 474"/>
                <p:cNvSpPr>
                  <a:spLocks/>
                </p:cNvSpPr>
                <p:nvPr/>
              </p:nvSpPr>
              <p:spPr bwMode="auto">
                <a:xfrm rot="15300000">
                  <a:off x="2411" y="1545"/>
                  <a:ext cx="957" cy="225"/>
                </a:xfrm>
                <a:custGeom>
                  <a:avLst/>
                  <a:gdLst>
                    <a:gd name="G0" fmla="+- 0 0 0"/>
                    <a:gd name="G1" fmla="+- 96 0 0"/>
                    <a:gd name="G2" fmla="+- 21600 0 0"/>
                    <a:gd name="T0" fmla="*/ 21600 w 21600"/>
                    <a:gd name="T1" fmla="*/ 0 h 21696"/>
                    <a:gd name="T2" fmla="*/ 0 w 21600"/>
                    <a:gd name="T3" fmla="*/ 21696 h 21696"/>
                    <a:gd name="T4" fmla="*/ 0 w 21600"/>
                    <a:gd name="T5" fmla="*/ 96 h 2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96" fill="none" extrusionOk="0">
                      <a:moveTo>
                        <a:pt x="21599" y="0"/>
                      </a:moveTo>
                      <a:cubicBezTo>
                        <a:pt x="21599" y="32"/>
                        <a:pt x="21600" y="64"/>
                        <a:pt x="21600" y="96"/>
                      </a:cubicBezTo>
                      <a:cubicBezTo>
                        <a:pt x="21600" y="12025"/>
                        <a:pt x="11929" y="21695"/>
                        <a:pt x="0" y="21696"/>
                      </a:cubicBezTo>
                    </a:path>
                    <a:path w="21600" h="21696" stroke="0" extrusionOk="0">
                      <a:moveTo>
                        <a:pt x="21599" y="0"/>
                      </a:moveTo>
                      <a:cubicBezTo>
                        <a:pt x="21599" y="32"/>
                        <a:pt x="21600" y="64"/>
                        <a:pt x="21600" y="96"/>
                      </a:cubicBezTo>
                      <a:cubicBezTo>
                        <a:pt x="21600" y="12025"/>
                        <a:pt x="11929" y="21695"/>
                        <a:pt x="0" y="21696"/>
                      </a:cubicBezTo>
                      <a:lnTo>
                        <a:pt x="0" y="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" name="Arc 475"/>
                <p:cNvSpPr>
                  <a:spLocks/>
                </p:cNvSpPr>
                <p:nvPr/>
              </p:nvSpPr>
              <p:spPr bwMode="auto">
                <a:xfrm rot="20700000">
                  <a:off x="1195" y="2859"/>
                  <a:ext cx="697" cy="164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693 w 20693"/>
                    <a:gd name="T1" fmla="*/ 6194 h 21576"/>
                    <a:gd name="T2" fmla="*/ 1014 w 20693"/>
                    <a:gd name="T3" fmla="*/ 21576 h 21576"/>
                    <a:gd name="T4" fmla="*/ 0 w 20693"/>
                    <a:gd name="T5" fmla="*/ 0 h 2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93" h="21576" fill="none" extrusionOk="0">
                      <a:moveTo>
                        <a:pt x="20692" y="6193"/>
                      </a:moveTo>
                      <a:cubicBezTo>
                        <a:pt x="18063" y="14978"/>
                        <a:pt x="10173" y="21145"/>
                        <a:pt x="1014" y="21576"/>
                      </a:cubicBezTo>
                    </a:path>
                    <a:path w="20693" h="21576" stroke="0" extrusionOk="0">
                      <a:moveTo>
                        <a:pt x="20692" y="6193"/>
                      </a:moveTo>
                      <a:cubicBezTo>
                        <a:pt x="18063" y="14978"/>
                        <a:pt x="10173" y="21145"/>
                        <a:pt x="1014" y="215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5" name="Freeform 478"/>
              <p:cNvSpPr>
                <a:spLocks noChangeArrowheads="1"/>
              </p:cNvSpPr>
              <p:nvPr/>
            </p:nvSpPr>
            <p:spPr bwMode="auto">
              <a:xfrm>
                <a:off x="3729658" y="3276947"/>
                <a:ext cx="42863" cy="2003425"/>
              </a:xfrm>
              <a:custGeom>
                <a:avLst/>
                <a:gdLst>
                  <a:gd name="T0" fmla="*/ 0 w 1"/>
                  <a:gd name="T1" fmla="*/ 1226 h 1226"/>
                  <a:gd name="T2" fmla="*/ 0 w 1"/>
                  <a:gd name="T3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26">
                    <a:moveTo>
                      <a:pt x="0" y="122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6" name="Line 479"/>
              <p:cNvSpPr>
                <a:spLocks noChangeShapeType="1"/>
              </p:cNvSpPr>
              <p:nvPr/>
            </p:nvSpPr>
            <p:spPr bwMode="auto">
              <a:xfrm>
                <a:off x="2996233" y="4010372"/>
                <a:ext cx="368300" cy="81597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triangle" w="med" len="med"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8" name="AutoShape 482"/>
              <p:cNvSpPr>
                <a:spLocks noChangeArrowheads="1"/>
              </p:cNvSpPr>
              <p:nvPr/>
            </p:nvSpPr>
            <p:spPr bwMode="auto">
              <a:xfrm rot="5400000">
                <a:off x="999158" y="3737322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AutoShape 483"/>
              <p:cNvSpPr>
                <a:spLocks noChangeArrowheads="1"/>
              </p:cNvSpPr>
              <p:nvPr/>
            </p:nvSpPr>
            <p:spPr bwMode="auto">
              <a:xfrm rot="5400000">
                <a:off x="999158" y="2384772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0" name="Text Box 6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8370" y="2197002"/>
                    <a:ext cx="1714498" cy="12334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Distribuição</a:t>
                    </a:r>
                  </a:p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Amostral</a:t>
                    </a:r>
                  </a:p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de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oMath>
                    </a14:m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0" name="Text Box 6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8370" y="2197002"/>
                    <a:ext cx="1714498" cy="123348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694" t="-3941" r="-4626" b="-738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Retângulo 200"/>
                  <p:cNvSpPr/>
                  <p:nvPr/>
                </p:nvSpPr>
                <p:spPr>
                  <a:xfrm>
                    <a:off x="5297476" y="2404330"/>
                    <a:ext cx="1966564" cy="4947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1430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e>
                              </m:acc>
                            </m:sub>
                          </m:s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𝟎𝟖𝟏</m:t>
                          </m:r>
                        </m:oMath>
                      </m:oMathPara>
                    </a14:m>
                    <a:endParaRPr lang="pt-BR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1" name="Retângulo 2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7476" y="2404330"/>
                    <a:ext cx="1966564" cy="49475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09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0" name="Line 461"/>
              <p:cNvSpPr>
                <a:spLocks noChangeShapeType="1"/>
              </p:cNvSpPr>
              <p:nvPr/>
            </p:nvSpPr>
            <p:spPr bwMode="auto">
              <a:xfrm>
                <a:off x="1915146" y="5208935"/>
                <a:ext cx="500221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0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94060062"/>
                    </p:ext>
                  </p:extLst>
                </p:nvPr>
              </p:nvGraphicFramePr>
              <p:xfrm>
                <a:off x="7045215" y="5064472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55" name="Equation" r:id="rId6" imgW="176040" imgH="228600" progId="Equation.DSMT4">
                        <p:embed/>
                      </p:oleObj>
                    </mc:Choice>
                    <mc:Fallback>
                      <p:oleObj name="Equation" r:id="rId6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5215" y="5064472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0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94060062"/>
                    </p:ext>
                  </p:extLst>
                </p:nvPr>
              </p:nvGraphicFramePr>
              <p:xfrm>
                <a:off x="7045215" y="5064472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47" name="Equation" r:id="rId8" imgW="176040" imgH="228600" progId="Equation.DSMT4">
                        <p:embed/>
                      </p:oleObj>
                    </mc:Choice>
                    <mc:Fallback>
                      <p:oleObj name="Equation" r:id="rId8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5215" y="5064472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42664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4400" dirty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sz="4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00" t="-23404" r="-800" b="-7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Passo 5: calcular a área da curva entre os pontos inferior e superior do intervalo</a:t>
                </a:r>
              </a:p>
              <a:p>
                <a:pPr marL="114300" indent="0" algn="ctr">
                  <a:buNone/>
                </a:pPr>
                <a:r>
                  <a:rPr lang="pt-BR" i="1" dirty="0" smtClean="0"/>
                  <a:t>P</a:t>
                </a:r>
                <a:r>
                  <a:rPr lang="pt-BR" dirty="0" smtClean="0"/>
                  <a:t>(-0,62 </a:t>
                </a:r>
                <a:r>
                  <a:rPr lang="pt-BR" dirty="0"/>
                  <a:t>≤ </a:t>
                </a:r>
                <a:r>
                  <a:rPr lang="pt-BR" i="1" dirty="0" smtClean="0"/>
                  <a:t>z</a:t>
                </a:r>
                <a:r>
                  <a:rPr lang="pt-BR" dirty="0" smtClean="0"/>
                  <a:t> ≤ 0,62) =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:r>
                  <a:rPr lang="pt-BR" i="1" dirty="0"/>
                  <a:t>z</a:t>
                </a:r>
                <a:r>
                  <a:rPr lang="pt-BR" dirty="0"/>
                  <a:t> </a:t>
                </a:r>
                <a:r>
                  <a:rPr lang="pt-BR" dirty="0" smtClean="0"/>
                  <a:t>≤ 0,62) -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:r>
                  <a:rPr lang="pt-BR" i="1" dirty="0"/>
                  <a:t>z</a:t>
                </a:r>
                <a:r>
                  <a:rPr lang="pt-BR" dirty="0"/>
                  <a:t> ≤ </a:t>
                </a:r>
                <a:r>
                  <a:rPr lang="pt-BR" dirty="0" smtClean="0"/>
                  <a:t>- 0,62)</a:t>
                </a:r>
              </a:p>
              <a:p>
                <a:pPr marL="114300" indent="0" algn="ctr">
                  <a:buNone/>
                </a:pPr>
                <a:r>
                  <a:rPr lang="pt-BR" dirty="0" smtClean="0"/>
                  <a:t>= </a:t>
                </a:r>
                <a:r>
                  <a:rPr lang="pt-BR" dirty="0"/>
                  <a:t>0,7324 - 0,2676</a:t>
                </a:r>
                <a:endParaRPr lang="pt-BR" dirty="0" smtClean="0"/>
              </a:p>
              <a:p>
                <a:pPr marL="114300" indent="0" algn="ctr">
                  <a:buNone/>
                </a:pPr>
                <a:r>
                  <a:rPr lang="pt-BR" dirty="0" smtClean="0"/>
                  <a:t>= 0,4648</a:t>
                </a:r>
              </a:p>
              <a:p>
                <a:pPr marL="114300" indent="0" algn="ctr">
                  <a:buNone/>
                </a:pPr>
                <a:r>
                  <a:rPr lang="pt-BR" dirty="0"/>
                  <a:t>A probabilidade </a:t>
                </a:r>
                <a:r>
                  <a:rPr lang="pt-BR" dirty="0" smtClean="0"/>
                  <a:t>da </a:t>
                </a:r>
                <a:r>
                  <a:rPr lang="pt-BR" dirty="0"/>
                  <a:t>proporção da amostra de candidatos que </a:t>
                </a:r>
                <a:r>
                  <a:rPr lang="pt-BR" dirty="0" smtClean="0"/>
                  <a:t>pretendem </a:t>
                </a:r>
                <a:r>
                  <a:rPr lang="pt-BR" dirty="0"/>
                  <a:t>alojamento no campus </a:t>
                </a:r>
                <a:r>
                  <a:rPr lang="pt-BR" dirty="0" smtClean="0"/>
                  <a:t>está dentro </a:t>
                </a:r>
                <a:r>
                  <a:rPr lang="pt-BR" dirty="0"/>
                  <a:t>de + / - 0,05 da proporção </a:t>
                </a:r>
                <a:r>
                  <a:rPr lang="pt-BR" dirty="0" smtClean="0"/>
                  <a:t>atual da população</a:t>
                </a:r>
              </a:p>
              <a:p>
                <a:pPr marL="114300" indent="0" algn="ctr">
                  <a:buNone/>
                </a:pPr>
                <a:r>
                  <a:rPr lang="pt-BR" i="1" dirty="0" smtClean="0"/>
                  <a:t>P</a:t>
                </a:r>
                <a:r>
                  <a:rPr lang="pt-BR" dirty="0" smtClean="0"/>
                  <a:t>(0,22 </a:t>
                </a:r>
                <a:r>
                  <a:rPr lang="pt-BR" dirty="0"/>
                  <a:t>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dirty="0"/>
                  <a:t> ≤ </a:t>
                </a:r>
                <a:r>
                  <a:rPr lang="pt-BR" dirty="0" smtClean="0"/>
                  <a:t>0,32) </a:t>
                </a:r>
                <a:r>
                  <a:rPr lang="pt-BR" dirty="0"/>
                  <a:t>= 0,4648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0" t="-3304" r="-18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16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516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4400" dirty="0"/>
                  <a:t>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sz="4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200" t="-23404" r="-800" b="-79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17</a:t>
            </a:fld>
            <a:endParaRPr lang="pt-BR"/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7745413" y="125413"/>
            <a:ext cx="1171575" cy="1308100"/>
            <a:chOff x="1807" y="1651"/>
            <a:chExt cx="1242" cy="1352"/>
          </a:xfrm>
        </p:grpSpPr>
        <p:sp>
          <p:nvSpPr>
            <p:cNvPr id="6" name="Freeform 453"/>
            <p:cNvSpPr>
              <a:spLocks/>
            </p:cNvSpPr>
            <p:nvPr/>
          </p:nvSpPr>
          <p:spPr bwMode="auto">
            <a:xfrm>
              <a:off x="2755" y="2023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54"/>
            <p:cNvSpPr>
              <a:spLocks/>
            </p:cNvSpPr>
            <p:nvPr/>
          </p:nvSpPr>
          <p:spPr bwMode="auto">
            <a:xfrm>
              <a:off x="2759" y="1950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55"/>
            <p:cNvSpPr>
              <a:spLocks/>
            </p:cNvSpPr>
            <p:nvPr/>
          </p:nvSpPr>
          <p:spPr bwMode="auto">
            <a:xfrm>
              <a:off x="2856" y="1953"/>
              <a:ext cx="182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56"/>
            <p:cNvSpPr>
              <a:spLocks/>
            </p:cNvSpPr>
            <p:nvPr/>
          </p:nvSpPr>
          <p:spPr bwMode="auto">
            <a:xfrm>
              <a:off x="2840" y="1966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57"/>
            <p:cNvSpPr>
              <a:spLocks/>
            </p:cNvSpPr>
            <p:nvPr/>
          </p:nvSpPr>
          <p:spPr bwMode="auto">
            <a:xfrm>
              <a:off x="2783" y="1980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58"/>
            <p:cNvSpPr>
              <a:spLocks/>
            </p:cNvSpPr>
            <p:nvPr/>
          </p:nvSpPr>
          <p:spPr bwMode="auto">
            <a:xfrm>
              <a:off x="2577" y="2682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2133" y="2777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1814" y="2814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2511" y="2600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62"/>
            <p:cNvSpPr>
              <a:spLocks/>
            </p:cNvSpPr>
            <p:nvPr/>
          </p:nvSpPr>
          <p:spPr bwMode="auto">
            <a:xfrm>
              <a:off x="2197" y="2679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63"/>
            <p:cNvSpPr>
              <a:spLocks/>
            </p:cNvSpPr>
            <p:nvPr/>
          </p:nvSpPr>
          <p:spPr bwMode="auto">
            <a:xfrm>
              <a:off x="1853" y="2025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64"/>
            <p:cNvSpPr>
              <a:spLocks/>
            </p:cNvSpPr>
            <p:nvPr/>
          </p:nvSpPr>
          <p:spPr bwMode="auto">
            <a:xfrm>
              <a:off x="2586" y="2132"/>
              <a:ext cx="458" cy="677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2299" y="2025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66"/>
            <p:cNvSpPr>
              <a:spLocks/>
            </p:cNvSpPr>
            <p:nvPr/>
          </p:nvSpPr>
          <p:spPr bwMode="auto">
            <a:xfrm>
              <a:off x="2396" y="2419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67"/>
            <p:cNvSpPr>
              <a:spLocks/>
            </p:cNvSpPr>
            <p:nvPr/>
          </p:nvSpPr>
          <p:spPr bwMode="auto">
            <a:xfrm>
              <a:off x="1903" y="2032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68"/>
            <p:cNvSpPr>
              <a:spLocks/>
            </p:cNvSpPr>
            <p:nvPr/>
          </p:nvSpPr>
          <p:spPr bwMode="auto">
            <a:xfrm>
              <a:off x="2510" y="2866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69"/>
            <p:cNvSpPr>
              <a:spLocks/>
            </p:cNvSpPr>
            <p:nvPr/>
          </p:nvSpPr>
          <p:spPr bwMode="auto">
            <a:xfrm>
              <a:off x="1981" y="2789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70"/>
            <p:cNvSpPr>
              <a:spLocks/>
            </p:cNvSpPr>
            <p:nvPr/>
          </p:nvSpPr>
          <p:spPr bwMode="auto">
            <a:xfrm>
              <a:off x="2203" y="2810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71"/>
            <p:cNvSpPr>
              <a:spLocks/>
            </p:cNvSpPr>
            <p:nvPr/>
          </p:nvSpPr>
          <p:spPr bwMode="auto">
            <a:xfrm>
              <a:off x="2212" y="2089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72"/>
            <p:cNvSpPr>
              <a:spLocks/>
            </p:cNvSpPr>
            <p:nvPr/>
          </p:nvSpPr>
          <p:spPr bwMode="auto">
            <a:xfrm>
              <a:off x="2660" y="2288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73"/>
            <p:cNvSpPr>
              <a:spLocks/>
            </p:cNvSpPr>
            <p:nvPr/>
          </p:nvSpPr>
          <p:spPr bwMode="auto">
            <a:xfrm>
              <a:off x="2695" y="2301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74"/>
            <p:cNvSpPr>
              <a:spLocks/>
            </p:cNvSpPr>
            <p:nvPr/>
          </p:nvSpPr>
          <p:spPr bwMode="auto">
            <a:xfrm>
              <a:off x="2657" y="2160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75"/>
            <p:cNvSpPr>
              <a:spLocks/>
            </p:cNvSpPr>
            <p:nvPr/>
          </p:nvSpPr>
          <p:spPr bwMode="auto">
            <a:xfrm>
              <a:off x="2206" y="2167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76"/>
            <p:cNvSpPr>
              <a:spLocks/>
            </p:cNvSpPr>
            <p:nvPr/>
          </p:nvSpPr>
          <p:spPr bwMode="auto">
            <a:xfrm>
              <a:off x="2374" y="2167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77"/>
            <p:cNvSpPr>
              <a:spLocks/>
            </p:cNvSpPr>
            <p:nvPr/>
          </p:nvSpPr>
          <p:spPr bwMode="auto">
            <a:xfrm>
              <a:off x="2631" y="2167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78"/>
            <p:cNvSpPr>
              <a:spLocks/>
            </p:cNvSpPr>
            <p:nvPr/>
          </p:nvSpPr>
          <p:spPr bwMode="auto">
            <a:xfrm>
              <a:off x="2416" y="2269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79"/>
            <p:cNvSpPr>
              <a:spLocks/>
            </p:cNvSpPr>
            <p:nvPr/>
          </p:nvSpPr>
          <p:spPr bwMode="auto">
            <a:xfrm>
              <a:off x="1899" y="1724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80"/>
            <p:cNvSpPr>
              <a:spLocks/>
            </p:cNvSpPr>
            <p:nvPr/>
          </p:nvSpPr>
          <p:spPr bwMode="auto">
            <a:xfrm>
              <a:off x="2094" y="1756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81"/>
            <p:cNvSpPr>
              <a:spLocks/>
            </p:cNvSpPr>
            <p:nvPr/>
          </p:nvSpPr>
          <p:spPr bwMode="auto">
            <a:xfrm>
              <a:off x="2820" y="2134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82"/>
            <p:cNvSpPr>
              <a:spLocks/>
            </p:cNvSpPr>
            <p:nvPr/>
          </p:nvSpPr>
          <p:spPr bwMode="auto">
            <a:xfrm>
              <a:off x="2982" y="2203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83"/>
            <p:cNvSpPr>
              <a:spLocks/>
            </p:cNvSpPr>
            <p:nvPr/>
          </p:nvSpPr>
          <p:spPr bwMode="auto">
            <a:xfrm>
              <a:off x="3006" y="2386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84"/>
            <p:cNvSpPr>
              <a:spLocks/>
            </p:cNvSpPr>
            <p:nvPr/>
          </p:nvSpPr>
          <p:spPr bwMode="auto">
            <a:xfrm>
              <a:off x="2972" y="2397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85"/>
            <p:cNvSpPr>
              <a:spLocks/>
            </p:cNvSpPr>
            <p:nvPr/>
          </p:nvSpPr>
          <p:spPr bwMode="auto">
            <a:xfrm>
              <a:off x="2804" y="2249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86"/>
            <p:cNvSpPr>
              <a:spLocks/>
            </p:cNvSpPr>
            <p:nvPr/>
          </p:nvSpPr>
          <p:spPr bwMode="auto">
            <a:xfrm>
              <a:off x="2818" y="1964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87"/>
            <p:cNvSpPr>
              <a:spLocks/>
            </p:cNvSpPr>
            <p:nvPr/>
          </p:nvSpPr>
          <p:spPr bwMode="auto">
            <a:xfrm>
              <a:off x="2752" y="1974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88"/>
            <p:cNvSpPr>
              <a:spLocks/>
            </p:cNvSpPr>
            <p:nvPr/>
          </p:nvSpPr>
          <p:spPr bwMode="auto">
            <a:xfrm>
              <a:off x="2440" y="2081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89"/>
            <p:cNvSpPr>
              <a:spLocks/>
            </p:cNvSpPr>
            <p:nvPr/>
          </p:nvSpPr>
          <p:spPr bwMode="auto">
            <a:xfrm>
              <a:off x="2673" y="2090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90"/>
            <p:cNvSpPr>
              <a:spLocks/>
            </p:cNvSpPr>
            <p:nvPr/>
          </p:nvSpPr>
          <p:spPr bwMode="auto">
            <a:xfrm>
              <a:off x="2673" y="2063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1"/>
            <p:cNvSpPr>
              <a:spLocks/>
            </p:cNvSpPr>
            <p:nvPr/>
          </p:nvSpPr>
          <p:spPr bwMode="auto">
            <a:xfrm>
              <a:off x="2692" y="2261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92"/>
            <p:cNvSpPr>
              <a:spLocks/>
            </p:cNvSpPr>
            <p:nvPr/>
          </p:nvSpPr>
          <p:spPr bwMode="auto">
            <a:xfrm>
              <a:off x="2661" y="2268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93"/>
            <p:cNvSpPr>
              <a:spLocks/>
            </p:cNvSpPr>
            <p:nvPr/>
          </p:nvSpPr>
          <p:spPr bwMode="auto">
            <a:xfrm>
              <a:off x="2524" y="2161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94"/>
            <p:cNvSpPr>
              <a:spLocks/>
            </p:cNvSpPr>
            <p:nvPr/>
          </p:nvSpPr>
          <p:spPr bwMode="auto">
            <a:xfrm>
              <a:off x="2596" y="2412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95"/>
            <p:cNvSpPr>
              <a:spLocks/>
            </p:cNvSpPr>
            <p:nvPr/>
          </p:nvSpPr>
          <p:spPr bwMode="auto">
            <a:xfrm>
              <a:off x="2507" y="2364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6"/>
            <p:cNvSpPr>
              <a:spLocks/>
            </p:cNvSpPr>
            <p:nvPr/>
          </p:nvSpPr>
          <p:spPr bwMode="auto">
            <a:xfrm>
              <a:off x="2563" y="2419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97"/>
            <p:cNvSpPr>
              <a:spLocks/>
            </p:cNvSpPr>
            <p:nvPr/>
          </p:nvSpPr>
          <p:spPr bwMode="auto">
            <a:xfrm>
              <a:off x="2650" y="2424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8"/>
            <p:cNvSpPr>
              <a:spLocks/>
            </p:cNvSpPr>
            <p:nvPr/>
          </p:nvSpPr>
          <p:spPr bwMode="auto">
            <a:xfrm>
              <a:off x="2534" y="2446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99"/>
            <p:cNvSpPr>
              <a:spLocks/>
            </p:cNvSpPr>
            <p:nvPr/>
          </p:nvSpPr>
          <p:spPr bwMode="auto">
            <a:xfrm>
              <a:off x="2828" y="2468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00"/>
            <p:cNvSpPr>
              <a:spLocks/>
            </p:cNvSpPr>
            <p:nvPr/>
          </p:nvSpPr>
          <p:spPr bwMode="auto">
            <a:xfrm>
              <a:off x="2858" y="2491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01"/>
            <p:cNvSpPr>
              <a:spLocks/>
            </p:cNvSpPr>
            <p:nvPr/>
          </p:nvSpPr>
          <p:spPr bwMode="auto">
            <a:xfrm>
              <a:off x="2908" y="2497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02"/>
            <p:cNvSpPr>
              <a:spLocks/>
            </p:cNvSpPr>
            <p:nvPr/>
          </p:nvSpPr>
          <p:spPr bwMode="auto">
            <a:xfrm>
              <a:off x="3032" y="2475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3"/>
            <p:cNvSpPr>
              <a:spLocks/>
            </p:cNvSpPr>
            <p:nvPr/>
          </p:nvSpPr>
          <p:spPr bwMode="auto">
            <a:xfrm>
              <a:off x="3000" y="2599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04"/>
            <p:cNvSpPr>
              <a:spLocks/>
            </p:cNvSpPr>
            <p:nvPr/>
          </p:nvSpPr>
          <p:spPr bwMode="auto">
            <a:xfrm>
              <a:off x="2418" y="2369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05"/>
            <p:cNvSpPr>
              <a:spLocks/>
            </p:cNvSpPr>
            <p:nvPr/>
          </p:nvSpPr>
          <p:spPr bwMode="auto">
            <a:xfrm>
              <a:off x="2437" y="2536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06"/>
            <p:cNvSpPr>
              <a:spLocks/>
            </p:cNvSpPr>
            <p:nvPr/>
          </p:nvSpPr>
          <p:spPr bwMode="auto">
            <a:xfrm>
              <a:off x="2420" y="2441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07"/>
            <p:cNvSpPr>
              <a:spLocks/>
            </p:cNvSpPr>
            <p:nvPr/>
          </p:nvSpPr>
          <p:spPr bwMode="auto">
            <a:xfrm>
              <a:off x="2454" y="2453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08"/>
            <p:cNvSpPr>
              <a:spLocks/>
            </p:cNvSpPr>
            <p:nvPr/>
          </p:nvSpPr>
          <p:spPr bwMode="auto">
            <a:xfrm>
              <a:off x="2480" y="2447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09"/>
            <p:cNvSpPr>
              <a:spLocks/>
            </p:cNvSpPr>
            <p:nvPr/>
          </p:nvSpPr>
          <p:spPr bwMode="auto">
            <a:xfrm>
              <a:off x="2407" y="2467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10"/>
            <p:cNvSpPr>
              <a:spLocks/>
            </p:cNvSpPr>
            <p:nvPr/>
          </p:nvSpPr>
          <p:spPr bwMode="auto">
            <a:xfrm>
              <a:off x="2363" y="2251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11"/>
            <p:cNvSpPr>
              <a:spLocks/>
            </p:cNvSpPr>
            <p:nvPr/>
          </p:nvSpPr>
          <p:spPr bwMode="auto">
            <a:xfrm>
              <a:off x="2495" y="2331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12"/>
            <p:cNvSpPr>
              <a:spLocks/>
            </p:cNvSpPr>
            <p:nvPr/>
          </p:nvSpPr>
          <p:spPr bwMode="auto">
            <a:xfrm>
              <a:off x="2521" y="2297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513"/>
            <p:cNvSpPr>
              <a:spLocks/>
            </p:cNvSpPr>
            <p:nvPr/>
          </p:nvSpPr>
          <p:spPr bwMode="auto">
            <a:xfrm>
              <a:off x="2559" y="2249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514"/>
            <p:cNvSpPr>
              <a:spLocks/>
            </p:cNvSpPr>
            <p:nvPr/>
          </p:nvSpPr>
          <p:spPr bwMode="auto">
            <a:xfrm>
              <a:off x="2483" y="2187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512" y="2208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516"/>
            <p:cNvSpPr>
              <a:spLocks/>
            </p:cNvSpPr>
            <p:nvPr/>
          </p:nvSpPr>
          <p:spPr bwMode="auto">
            <a:xfrm>
              <a:off x="2485" y="2215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517"/>
            <p:cNvSpPr>
              <a:spLocks/>
            </p:cNvSpPr>
            <p:nvPr/>
          </p:nvSpPr>
          <p:spPr bwMode="auto">
            <a:xfrm>
              <a:off x="2222" y="2334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518"/>
            <p:cNvSpPr>
              <a:spLocks/>
            </p:cNvSpPr>
            <p:nvPr/>
          </p:nvSpPr>
          <p:spPr bwMode="auto">
            <a:xfrm>
              <a:off x="2307" y="2388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519"/>
            <p:cNvSpPr>
              <a:spLocks/>
            </p:cNvSpPr>
            <p:nvPr/>
          </p:nvSpPr>
          <p:spPr bwMode="auto">
            <a:xfrm>
              <a:off x="2293" y="2470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520"/>
            <p:cNvSpPr>
              <a:spLocks/>
            </p:cNvSpPr>
            <p:nvPr/>
          </p:nvSpPr>
          <p:spPr bwMode="auto">
            <a:xfrm>
              <a:off x="2206" y="2329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521"/>
            <p:cNvSpPr>
              <a:spLocks/>
            </p:cNvSpPr>
            <p:nvPr/>
          </p:nvSpPr>
          <p:spPr bwMode="auto">
            <a:xfrm>
              <a:off x="2307" y="2531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522"/>
            <p:cNvSpPr>
              <a:spLocks/>
            </p:cNvSpPr>
            <p:nvPr/>
          </p:nvSpPr>
          <p:spPr bwMode="auto">
            <a:xfrm>
              <a:off x="2305" y="2617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523"/>
            <p:cNvSpPr>
              <a:spLocks/>
            </p:cNvSpPr>
            <p:nvPr/>
          </p:nvSpPr>
          <p:spPr bwMode="auto">
            <a:xfrm>
              <a:off x="2440" y="2574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524"/>
            <p:cNvSpPr>
              <a:spLocks/>
            </p:cNvSpPr>
            <p:nvPr/>
          </p:nvSpPr>
          <p:spPr bwMode="auto">
            <a:xfrm>
              <a:off x="2447" y="2534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525"/>
            <p:cNvSpPr>
              <a:spLocks/>
            </p:cNvSpPr>
            <p:nvPr/>
          </p:nvSpPr>
          <p:spPr bwMode="auto">
            <a:xfrm>
              <a:off x="2559" y="2558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526"/>
            <p:cNvSpPr>
              <a:spLocks/>
            </p:cNvSpPr>
            <p:nvPr/>
          </p:nvSpPr>
          <p:spPr bwMode="auto">
            <a:xfrm>
              <a:off x="2560" y="2587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527"/>
            <p:cNvSpPr>
              <a:spLocks/>
            </p:cNvSpPr>
            <p:nvPr/>
          </p:nvSpPr>
          <p:spPr bwMode="auto">
            <a:xfrm>
              <a:off x="2619" y="2577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528"/>
            <p:cNvSpPr>
              <a:spLocks/>
            </p:cNvSpPr>
            <p:nvPr/>
          </p:nvSpPr>
          <p:spPr bwMode="auto">
            <a:xfrm>
              <a:off x="2644" y="2606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529"/>
            <p:cNvSpPr>
              <a:spLocks/>
            </p:cNvSpPr>
            <p:nvPr/>
          </p:nvSpPr>
          <p:spPr bwMode="auto">
            <a:xfrm>
              <a:off x="2563" y="2624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530"/>
            <p:cNvSpPr>
              <a:spLocks/>
            </p:cNvSpPr>
            <p:nvPr/>
          </p:nvSpPr>
          <p:spPr bwMode="auto">
            <a:xfrm>
              <a:off x="2567" y="2653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531"/>
            <p:cNvSpPr>
              <a:spLocks/>
            </p:cNvSpPr>
            <p:nvPr/>
          </p:nvSpPr>
          <p:spPr bwMode="auto">
            <a:xfrm>
              <a:off x="2577" y="2672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532"/>
            <p:cNvSpPr>
              <a:spLocks/>
            </p:cNvSpPr>
            <p:nvPr/>
          </p:nvSpPr>
          <p:spPr bwMode="auto">
            <a:xfrm>
              <a:off x="2222" y="2018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533"/>
            <p:cNvSpPr>
              <a:spLocks/>
            </p:cNvSpPr>
            <p:nvPr/>
          </p:nvSpPr>
          <p:spPr bwMode="auto">
            <a:xfrm>
              <a:off x="2243" y="2266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534"/>
            <p:cNvSpPr>
              <a:spLocks/>
            </p:cNvSpPr>
            <p:nvPr/>
          </p:nvSpPr>
          <p:spPr bwMode="auto">
            <a:xfrm>
              <a:off x="2276" y="2112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535"/>
            <p:cNvSpPr>
              <a:spLocks/>
            </p:cNvSpPr>
            <p:nvPr/>
          </p:nvSpPr>
          <p:spPr bwMode="auto">
            <a:xfrm>
              <a:off x="2397" y="2106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536"/>
            <p:cNvSpPr>
              <a:spLocks/>
            </p:cNvSpPr>
            <p:nvPr/>
          </p:nvSpPr>
          <p:spPr bwMode="auto">
            <a:xfrm>
              <a:off x="1882" y="1651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537"/>
            <p:cNvSpPr>
              <a:spLocks/>
            </p:cNvSpPr>
            <p:nvPr/>
          </p:nvSpPr>
          <p:spPr bwMode="auto">
            <a:xfrm>
              <a:off x="1885" y="2109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538"/>
            <p:cNvSpPr>
              <a:spLocks/>
            </p:cNvSpPr>
            <p:nvPr/>
          </p:nvSpPr>
          <p:spPr bwMode="auto">
            <a:xfrm>
              <a:off x="1955" y="1997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539"/>
            <p:cNvSpPr>
              <a:spLocks/>
            </p:cNvSpPr>
            <p:nvPr/>
          </p:nvSpPr>
          <p:spPr bwMode="auto">
            <a:xfrm>
              <a:off x="2130" y="1909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540"/>
            <p:cNvSpPr>
              <a:spLocks/>
            </p:cNvSpPr>
            <p:nvPr/>
          </p:nvSpPr>
          <p:spPr bwMode="auto">
            <a:xfrm>
              <a:off x="2179" y="1962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541"/>
            <p:cNvSpPr>
              <a:spLocks/>
            </p:cNvSpPr>
            <p:nvPr/>
          </p:nvSpPr>
          <p:spPr bwMode="auto">
            <a:xfrm>
              <a:off x="1849" y="2146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542"/>
            <p:cNvSpPr>
              <a:spLocks/>
            </p:cNvSpPr>
            <p:nvPr/>
          </p:nvSpPr>
          <p:spPr bwMode="auto">
            <a:xfrm>
              <a:off x="1930" y="2135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543"/>
            <p:cNvSpPr>
              <a:spLocks/>
            </p:cNvSpPr>
            <p:nvPr/>
          </p:nvSpPr>
          <p:spPr bwMode="auto">
            <a:xfrm>
              <a:off x="1945" y="2113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544"/>
            <p:cNvSpPr>
              <a:spLocks/>
            </p:cNvSpPr>
            <p:nvPr/>
          </p:nvSpPr>
          <p:spPr bwMode="auto">
            <a:xfrm>
              <a:off x="1977" y="2097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545"/>
            <p:cNvSpPr>
              <a:spLocks/>
            </p:cNvSpPr>
            <p:nvPr/>
          </p:nvSpPr>
          <p:spPr bwMode="auto">
            <a:xfrm>
              <a:off x="2046" y="2092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546"/>
            <p:cNvSpPr>
              <a:spLocks/>
            </p:cNvSpPr>
            <p:nvPr/>
          </p:nvSpPr>
          <p:spPr bwMode="auto">
            <a:xfrm>
              <a:off x="2038" y="2113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547"/>
            <p:cNvSpPr>
              <a:spLocks/>
            </p:cNvSpPr>
            <p:nvPr/>
          </p:nvSpPr>
          <p:spPr bwMode="auto">
            <a:xfrm>
              <a:off x="2192" y="2106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548"/>
            <p:cNvSpPr>
              <a:spLocks/>
            </p:cNvSpPr>
            <p:nvPr/>
          </p:nvSpPr>
          <p:spPr bwMode="auto">
            <a:xfrm>
              <a:off x="2167" y="2121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549"/>
            <p:cNvSpPr>
              <a:spLocks/>
            </p:cNvSpPr>
            <p:nvPr/>
          </p:nvSpPr>
          <p:spPr bwMode="auto">
            <a:xfrm>
              <a:off x="1860" y="2165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550"/>
            <p:cNvSpPr>
              <a:spLocks/>
            </p:cNvSpPr>
            <p:nvPr/>
          </p:nvSpPr>
          <p:spPr bwMode="auto">
            <a:xfrm>
              <a:off x="1869" y="2201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551"/>
            <p:cNvSpPr>
              <a:spLocks/>
            </p:cNvSpPr>
            <p:nvPr/>
          </p:nvSpPr>
          <p:spPr bwMode="auto">
            <a:xfrm>
              <a:off x="1879" y="2267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52"/>
            <p:cNvSpPr>
              <a:spLocks/>
            </p:cNvSpPr>
            <p:nvPr/>
          </p:nvSpPr>
          <p:spPr bwMode="auto">
            <a:xfrm>
              <a:off x="1869" y="2193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553"/>
            <p:cNvSpPr>
              <a:spLocks/>
            </p:cNvSpPr>
            <p:nvPr/>
          </p:nvSpPr>
          <p:spPr bwMode="auto">
            <a:xfrm>
              <a:off x="1891" y="2181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554"/>
            <p:cNvSpPr>
              <a:spLocks/>
            </p:cNvSpPr>
            <p:nvPr/>
          </p:nvSpPr>
          <p:spPr bwMode="auto">
            <a:xfrm>
              <a:off x="1912" y="2170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555"/>
            <p:cNvSpPr>
              <a:spLocks/>
            </p:cNvSpPr>
            <p:nvPr/>
          </p:nvSpPr>
          <p:spPr bwMode="auto">
            <a:xfrm>
              <a:off x="1960" y="2167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556"/>
            <p:cNvSpPr>
              <a:spLocks/>
            </p:cNvSpPr>
            <p:nvPr/>
          </p:nvSpPr>
          <p:spPr bwMode="auto">
            <a:xfrm>
              <a:off x="2005" y="2298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557"/>
            <p:cNvSpPr>
              <a:spLocks/>
            </p:cNvSpPr>
            <p:nvPr/>
          </p:nvSpPr>
          <p:spPr bwMode="auto">
            <a:xfrm>
              <a:off x="2005" y="2350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558"/>
            <p:cNvSpPr>
              <a:spLocks/>
            </p:cNvSpPr>
            <p:nvPr/>
          </p:nvSpPr>
          <p:spPr bwMode="auto">
            <a:xfrm>
              <a:off x="2004" y="2422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559"/>
            <p:cNvSpPr>
              <a:spLocks/>
            </p:cNvSpPr>
            <p:nvPr/>
          </p:nvSpPr>
          <p:spPr bwMode="auto">
            <a:xfrm>
              <a:off x="1965" y="2228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560"/>
            <p:cNvSpPr>
              <a:spLocks/>
            </p:cNvSpPr>
            <p:nvPr/>
          </p:nvSpPr>
          <p:spPr bwMode="auto">
            <a:xfrm>
              <a:off x="2215" y="2497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561"/>
            <p:cNvSpPr>
              <a:spLocks/>
            </p:cNvSpPr>
            <p:nvPr/>
          </p:nvSpPr>
          <p:spPr bwMode="auto">
            <a:xfrm>
              <a:off x="2237" y="2546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562"/>
            <p:cNvSpPr>
              <a:spLocks/>
            </p:cNvSpPr>
            <p:nvPr/>
          </p:nvSpPr>
          <p:spPr bwMode="auto">
            <a:xfrm>
              <a:off x="1900" y="2614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563"/>
            <p:cNvSpPr>
              <a:spLocks/>
            </p:cNvSpPr>
            <p:nvPr/>
          </p:nvSpPr>
          <p:spPr bwMode="auto">
            <a:xfrm>
              <a:off x="1992" y="2639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564"/>
            <p:cNvSpPr>
              <a:spLocks/>
            </p:cNvSpPr>
            <p:nvPr/>
          </p:nvSpPr>
          <p:spPr bwMode="auto">
            <a:xfrm>
              <a:off x="2027" y="2636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565"/>
            <p:cNvSpPr>
              <a:spLocks/>
            </p:cNvSpPr>
            <p:nvPr/>
          </p:nvSpPr>
          <p:spPr bwMode="auto">
            <a:xfrm>
              <a:off x="1992" y="2692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566"/>
            <p:cNvSpPr>
              <a:spLocks/>
            </p:cNvSpPr>
            <p:nvPr/>
          </p:nvSpPr>
          <p:spPr bwMode="auto">
            <a:xfrm>
              <a:off x="2126" y="2616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567"/>
            <p:cNvSpPr>
              <a:spLocks/>
            </p:cNvSpPr>
            <p:nvPr/>
          </p:nvSpPr>
          <p:spPr bwMode="auto">
            <a:xfrm>
              <a:off x="2224" y="2621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568"/>
            <p:cNvSpPr>
              <a:spLocks/>
            </p:cNvSpPr>
            <p:nvPr/>
          </p:nvSpPr>
          <p:spPr bwMode="auto">
            <a:xfrm>
              <a:off x="2383" y="2573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569"/>
            <p:cNvSpPr>
              <a:spLocks/>
            </p:cNvSpPr>
            <p:nvPr/>
          </p:nvSpPr>
          <p:spPr bwMode="auto">
            <a:xfrm>
              <a:off x="2378" y="2606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570"/>
            <p:cNvSpPr>
              <a:spLocks/>
            </p:cNvSpPr>
            <p:nvPr/>
          </p:nvSpPr>
          <p:spPr bwMode="auto">
            <a:xfrm>
              <a:off x="2452" y="2643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571"/>
            <p:cNvSpPr>
              <a:spLocks/>
            </p:cNvSpPr>
            <p:nvPr/>
          </p:nvSpPr>
          <p:spPr bwMode="auto">
            <a:xfrm>
              <a:off x="2380" y="2638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572"/>
            <p:cNvSpPr>
              <a:spLocks/>
            </p:cNvSpPr>
            <p:nvPr/>
          </p:nvSpPr>
          <p:spPr bwMode="auto">
            <a:xfrm>
              <a:off x="2385" y="2695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573"/>
            <p:cNvSpPr>
              <a:spLocks/>
            </p:cNvSpPr>
            <p:nvPr/>
          </p:nvSpPr>
          <p:spPr bwMode="auto">
            <a:xfrm>
              <a:off x="2397" y="2713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574"/>
            <p:cNvSpPr>
              <a:spLocks/>
            </p:cNvSpPr>
            <p:nvPr/>
          </p:nvSpPr>
          <p:spPr bwMode="auto">
            <a:xfrm>
              <a:off x="1807" y="2770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575"/>
            <p:cNvSpPr>
              <a:spLocks/>
            </p:cNvSpPr>
            <p:nvPr/>
          </p:nvSpPr>
          <p:spPr bwMode="auto">
            <a:xfrm>
              <a:off x="2178" y="2769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576"/>
            <p:cNvSpPr>
              <a:spLocks/>
            </p:cNvSpPr>
            <p:nvPr/>
          </p:nvSpPr>
          <p:spPr bwMode="auto">
            <a:xfrm>
              <a:off x="2234" y="2691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577"/>
            <p:cNvSpPr>
              <a:spLocks/>
            </p:cNvSpPr>
            <p:nvPr/>
          </p:nvSpPr>
          <p:spPr bwMode="auto">
            <a:xfrm>
              <a:off x="2242" y="2814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578"/>
            <p:cNvSpPr>
              <a:spLocks/>
            </p:cNvSpPr>
            <p:nvPr/>
          </p:nvSpPr>
          <p:spPr bwMode="auto">
            <a:xfrm>
              <a:off x="2450" y="2776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579"/>
            <p:cNvSpPr>
              <a:spLocks/>
            </p:cNvSpPr>
            <p:nvPr/>
          </p:nvSpPr>
          <p:spPr bwMode="auto">
            <a:xfrm>
              <a:off x="2470" y="2804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2521" y="2840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581"/>
            <p:cNvSpPr>
              <a:spLocks/>
            </p:cNvSpPr>
            <p:nvPr/>
          </p:nvSpPr>
          <p:spPr bwMode="auto">
            <a:xfrm>
              <a:off x="2566" y="2662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582"/>
            <p:cNvSpPr>
              <a:spLocks/>
            </p:cNvSpPr>
            <p:nvPr/>
          </p:nvSpPr>
          <p:spPr bwMode="auto">
            <a:xfrm>
              <a:off x="2801" y="2684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583"/>
            <p:cNvSpPr>
              <a:spLocks/>
            </p:cNvSpPr>
            <p:nvPr/>
          </p:nvSpPr>
          <p:spPr bwMode="auto">
            <a:xfrm>
              <a:off x="2863" y="2716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584"/>
            <p:cNvSpPr>
              <a:spLocks/>
            </p:cNvSpPr>
            <p:nvPr/>
          </p:nvSpPr>
          <p:spPr bwMode="auto">
            <a:xfrm>
              <a:off x="2966" y="2737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585"/>
            <p:cNvSpPr>
              <a:spLocks/>
            </p:cNvSpPr>
            <p:nvPr/>
          </p:nvSpPr>
          <p:spPr bwMode="auto">
            <a:xfrm>
              <a:off x="2899" y="1947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586"/>
            <p:cNvSpPr>
              <a:spLocks/>
            </p:cNvSpPr>
            <p:nvPr/>
          </p:nvSpPr>
          <p:spPr bwMode="auto">
            <a:xfrm>
              <a:off x="2823" y="1959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587"/>
            <p:cNvSpPr>
              <a:spLocks/>
            </p:cNvSpPr>
            <p:nvPr/>
          </p:nvSpPr>
          <p:spPr bwMode="auto">
            <a:xfrm>
              <a:off x="2841" y="2131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588"/>
            <p:cNvSpPr>
              <a:spLocks/>
            </p:cNvSpPr>
            <p:nvPr/>
          </p:nvSpPr>
          <p:spPr bwMode="auto">
            <a:xfrm>
              <a:off x="2857" y="2046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589"/>
            <p:cNvSpPr>
              <a:spLocks/>
            </p:cNvSpPr>
            <p:nvPr/>
          </p:nvSpPr>
          <p:spPr bwMode="auto">
            <a:xfrm>
              <a:off x="2881" y="2799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" name="Group 590"/>
            <p:cNvGrpSpPr>
              <a:grpSpLocks/>
            </p:cNvGrpSpPr>
            <p:nvPr/>
          </p:nvGrpSpPr>
          <p:grpSpPr bwMode="auto">
            <a:xfrm>
              <a:off x="2434" y="2718"/>
              <a:ext cx="60" cy="141"/>
              <a:chOff x="1714" y="2760"/>
              <a:chExt cx="71" cy="165"/>
            </a:xfrm>
          </p:grpSpPr>
          <p:sp>
            <p:nvSpPr>
              <p:cNvPr id="145" name="Freeform 59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59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59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44" name="Freeform 594"/>
            <p:cNvSpPr>
              <a:spLocks/>
            </p:cNvSpPr>
            <p:nvPr/>
          </p:nvSpPr>
          <p:spPr bwMode="auto">
            <a:xfrm>
              <a:off x="2101" y="2394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039961" y="1844824"/>
            <a:ext cx="6556375" cy="4000500"/>
            <a:chOff x="1039961" y="1844824"/>
            <a:chExt cx="6556375" cy="4000500"/>
          </a:xfrm>
        </p:grpSpPr>
        <p:grpSp>
          <p:nvGrpSpPr>
            <p:cNvPr id="148" name="Grupo 147"/>
            <p:cNvGrpSpPr/>
            <p:nvPr/>
          </p:nvGrpSpPr>
          <p:grpSpPr>
            <a:xfrm>
              <a:off x="1039961" y="1844824"/>
              <a:ext cx="6556375" cy="4000500"/>
              <a:chOff x="1039961" y="1844824"/>
              <a:chExt cx="6556375" cy="4000500"/>
            </a:xfrm>
          </p:grpSpPr>
          <p:sp>
            <p:nvSpPr>
              <p:cNvPr id="170" name="Rectangle 465"/>
              <p:cNvSpPr>
                <a:spLocks noChangeArrowheads="1"/>
              </p:cNvSpPr>
              <p:nvPr/>
            </p:nvSpPr>
            <p:spPr bwMode="auto">
              <a:xfrm>
                <a:off x="1252686" y="1844824"/>
                <a:ext cx="6343650" cy="4000500"/>
              </a:xfrm>
              <a:prstGeom prst="rect">
                <a:avLst/>
              </a:prstGeom>
              <a:gradFill rotWithShape="0">
                <a:gsLst>
                  <a:gs pos="0">
                    <a:srgbClr val="006699">
                      <a:gamma/>
                      <a:shade val="46275"/>
                      <a:invGamma/>
                    </a:srgbClr>
                  </a:gs>
                  <a:gs pos="5000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Freeform 5"/>
              <p:cNvSpPr>
                <a:spLocks/>
              </p:cNvSpPr>
              <p:nvPr/>
            </p:nvSpPr>
            <p:spPr bwMode="auto">
              <a:xfrm>
                <a:off x="2141686" y="2108349"/>
                <a:ext cx="4514850" cy="3048000"/>
              </a:xfrm>
              <a:custGeom>
                <a:avLst/>
                <a:gdLst>
                  <a:gd name="T0" fmla="*/ 1356 w 2844"/>
                  <a:gd name="T1" fmla="*/ 20 h 1920"/>
                  <a:gd name="T2" fmla="*/ 1264 w 2844"/>
                  <a:gd name="T3" fmla="*/ 108 h 1920"/>
                  <a:gd name="T4" fmla="*/ 1204 w 2844"/>
                  <a:gd name="T5" fmla="*/ 216 h 1920"/>
                  <a:gd name="T6" fmla="*/ 1150 w 2844"/>
                  <a:gd name="T7" fmla="*/ 324 h 1920"/>
                  <a:gd name="T8" fmla="*/ 1108 w 2844"/>
                  <a:gd name="T9" fmla="*/ 432 h 1920"/>
                  <a:gd name="T10" fmla="*/ 1072 w 2844"/>
                  <a:gd name="T11" fmla="*/ 530 h 1920"/>
                  <a:gd name="T12" fmla="*/ 1030 w 2844"/>
                  <a:gd name="T13" fmla="*/ 650 h 1920"/>
                  <a:gd name="T14" fmla="*/ 982 w 2844"/>
                  <a:gd name="T15" fmla="*/ 750 h 1920"/>
                  <a:gd name="T16" fmla="*/ 950 w 2844"/>
                  <a:gd name="T17" fmla="*/ 866 h 1920"/>
                  <a:gd name="T18" fmla="*/ 924 w 2844"/>
                  <a:gd name="T19" fmla="*/ 982 h 1920"/>
                  <a:gd name="T20" fmla="*/ 896 w 2844"/>
                  <a:gd name="T21" fmla="*/ 1074 h 1920"/>
                  <a:gd name="T22" fmla="*/ 856 w 2844"/>
                  <a:gd name="T23" fmla="*/ 1194 h 1920"/>
                  <a:gd name="T24" fmla="*/ 812 w 2844"/>
                  <a:gd name="T25" fmla="*/ 1292 h 1920"/>
                  <a:gd name="T26" fmla="*/ 756 w 2844"/>
                  <a:gd name="T27" fmla="*/ 1414 h 1920"/>
                  <a:gd name="T28" fmla="*/ 686 w 2844"/>
                  <a:gd name="T29" fmla="*/ 1524 h 1920"/>
                  <a:gd name="T30" fmla="*/ 604 w 2844"/>
                  <a:gd name="T31" fmla="*/ 1620 h 1920"/>
                  <a:gd name="T32" fmla="*/ 508 w 2844"/>
                  <a:gd name="T33" fmla="*/ 1686 h 1920"/>
                  <a:gd name="T34" fmla="*/ 392 w 2844"/>
                  <a:gd name="T35" fmla="*/ 1748 h 1920"/>
                  <a:gd name="T36" fmla="*/ 292 w 2844"/>
                  <a:gd name="T37" fmla="*/ 1788 h 1920"/>
                  <a:gd name="T38" fmla="*/ 200 w 2844"/>
                  <a:gd name="T39" fmla="*/ 1824 h 1920"/>
                  <a:gd name="T40" fmla="*/ 76 w 2844"/>
                  <a:gd name="T41" fmla="*/ 1864 h 1920"/>
                  <a:gd name="T42" fmla="*/ 0 w 2844"/>
                  <a:gd name="T43" fmla="*/ 1886 h 1920"/>
                  <a:gd name="T44" fmla="*/ 2844 w 2844"/>
                  <a:gd name="T45" fmla="*/ 1918 h 1920"/>
                  <a:gd name="T46" fmla="*/ 2794 w 2844"/>
                  <a:gd name="T47" fmla="*/ 1862 h 1920"/>
                  <a:gd name="T48" fmla="*/ 2698 w 2844"/>
                  <a:gd name="T49" fmla="*/ 1834 h 1920"/>
                  <a:gd name="T50" fmla="*/ 2578 w 2844"/>
                  <a:gd name="T51" fmla="*/ 1796 h 1920"/>
                  <a:gd name="T52" fmla="*/ 2444 w 2844"/>
                  <a:gd name="T53" fmla="*/ 1742 h 1920"/>
                  <a:gd name="T54" fmla="*/ 2338 w 2844"/>
                  <a:gd name="T55" fmla="*/ 1694 h 1920"/>
                  <a:gd name="T56" fmla="*/ 2280 w 2844"/>
                  <a:gd name="T57" fmla="*/ 1656 h 1920"/>
                  <a:gd name="T58" fmla="*/ 2212 w 2844"/>
                  <a:gd name="T59" fmla="*/ 1596 h 1920"/>
                  <a:gd name="T60" fmla="*/ 2134 w 2844"/>
                  <a:gd name="T61" fmla="*/ 1494 h 1920"/>
                  <a:gd name="T62" fmla="*/ 2078 w 2844"/>
                  <a:gd name="T63" fmla="*/ 1390 h 1920"/>
                  <a:gd name="T64" fmla="*/ 2034 w 2844"/>
                  <a:gd name="T65" fmla="*/ 1308 h 1920"/>
                  <a:gd name="T66" fmla="*/ 1994 w 2844"/>
                  <a:gd name="T67" fmla="*/ 1218 h 1920"/>
                  <a:gd name="T68" fmla="*/ 1952 w 2844"/>
                  <a:gd name="T69" fmla="*/ 1108 h 1920"/>
                  <a:gd name="T70" fmla="*/ 1922 w 2844"/>
                  <a:gd name="T71" fmla="*/ 1016 h 1920"/>
                  <a:gd name="T72" fmla="*/ 1886 w 2844"/>
                  <a:gd name="T73" fmla="*/ 896 h 1920"/>
                  <a:gd name="T74" fmla="*/ 1858 w 2844"/>
                  <a:gd name="T75" fmla="*/ 794 h 1920"/>
                  <a:gd name="T76" fmla="*/ 1808 w 2844"/>
                  <a:gd name="T77" fmla="*/ 654 h 1920"/>
                  <a:gd name="T78" fmla="*/ 1762 w 2844"/>
                  <a:gd name="T79" fmla="*/ 530 h 1920"/>
                  <a:gd name="T80" fmla="*/ 1716 w 2844"/>
                  <a:gd name="T81" fmla="*/ 408 h 1920"/>
                  <a:gd name="T82" fmla="*/ 1684 w 2844"/>
                  <a:gd name="T83" fmla="*/ 336 h 1920"/>
                  <a:gd name="T84" fmla="*/ 1636 w 2844"/>
                  <a:gd name="T85" fmla="*/ 224 h 1920"/>
                  <a:gd name="T86" fmla="*/ 1594 w 2844"/>
                  <a:gd name="T87" fmla="*/ 152 h 1920"/>
                  <a:gd name="T88" fmla="*/ 1610 w 2844"/>
                  <a:gd name="T89" fmla="*/ 188 h 1920"/>
                  <a:gd name="T90" fmla="*/ 1588 w 2844"/>
                  <a:gd name="T91" fmla="*/ 156 h 1920"/>
                  <a:gd name="T92" fmla="*/ 1516 w 2844"/>
                  <a:gd name="T93" fmla="*/ 56 h 1920"/>
                  <a:gd name="T94" fmla="*/ 1450 w 2844"/>
                  <a:gd name="T95" fmla="*/ 6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44" h="1920">
                    <a:moveTo>
                      <a:pt x="1424" y="0"/>
                    </a:moveTo>
                    <a:lnTo>
                      <a:pt x="1388" y="8"/>
                    </a:lnTo>
                    <a:lnTo>
                      <a:pt x="1356" y="20"/>
                    </a:lnTo>
                    <a:lnTo>
                      <a:pt x="1320" y="44"/>
                    </a:lnTo>
                    <a:lnTo>
                      <a:pt x="1300" y="76"/>
                    </a:lnTo>
                    <a:lnTo>
                      <a:pt x="1264" y="108"/>
                    </a:lnTo>
                    <a:lnTo>
                      <a:pt x="1240" y="144"/>
                    </a:lnTo>
                    <a:lnTo>
                      <a:pt x="1222" y="174"/>
                    </a:lnTo>
                    <a:lnTo>
                      <a:pt x="1204" y="216"/>
                    </a:lnTo>
                    <a:lnTo>
                      <a:pt x="1180" y="246"/>
                    </a:lnTo>
                    <a:lnTo>
                      <a:pt x="1168" y="288"/>
                    </a:lnTo>
                    <a:lnTo>
                      <a:pt x="1150" y="324"/>
                    </a:lnTo>
                    <a:lnTo>
                      <a:pt x="1132" y="368"/>
                    </a:lnTo>
                    <a:lnTo>
                      <a:pt x="1120" y="396"/>
                    </a:lnTo>
                    <a:lnTo>
                      <a:pt x="1108" y="432"/>
                    </a:lnTo>
                    <a:lnTo>
                      <a:pt x="1096" y="468"/>
                    </a:lnTo>
                    <a:lnTo>
                      <a:pt x="1084" y="504"/>
                    </a:lnTo>
                    <a:lnTo>
                      <a:pt x="1072" y="530"/>
                    </a:lnTo>
                    <a:lnTo>
                      <a:pt x="1060" y="568"/>
                    </a:lnTo>
                    <a:lnTo>
                      <a:pt x="1042" y="614"/>
                    </a:lnTo>
                    <a:lnTo>
                      <a:pt x="1030" y="650"/>
                    </a:lnTo>
                    <a:lnTo>
                      <a:pt x="1018" y="680"/>
                    </a:lnTo>
                    <a:lnTo>
                      <a:pt x="994" y="728"/>
                    </a:lnTo>
                    <a:lnTo>
                      <a:pt x="982" y="750"/>
                    </a:lnTo>
                    <a:lnTo>
                      <a:pt x="972" y="778"/>
                    </a:lnTo>
                    <a:lnTo>
                      <a:pt x="962" y="822"/>
                    </a:lnTo>
                    <a:lnTo>
                      <a:pt x="950" y="866"/>
                    </a:lnTo>
                    <a:lnTo>
                      <a:pt x="946" y="902"/>
                    </a:lnTo>
                    <a:lnTo>
                      <a:pt x="934" y="942"/>
                    </a:lnTo>
                    <a:lnTo>
                      <a:pt x="924" y="982"/>
                    </a:lnTo>
                    <a:lnTo>
                      <a:pt x="912" y="1014"/>
                    </a:lnTo>
                    <a:lnTo>
                      <a:pt x="904" y="1044"/>
                    </a:lnTo>
                    <a:lnTo>
                      <a:pt x="896" y="1074"/>
                    </a:lnTo>
                    <a:lnTo>
                      <a:pt x="884" y="1112"/>
                    </a:lnTo>
                    <a:lnTo>
                      <a:pt x="870" y="1154"/>
                    </a:lnTo>
                    <a:lnTo>
                      <a:pt x="856" y="1194"/>
                    </a:lnTo>
                    <a:lnTo>
                      <a:pt x="844" y="1226"/>
                    </a:lnTo>
                    <a:lnTo>
                      <a:pt x="824" y="1268"/>
                    </a:lnTo>
                    <a:lnTo>
                      <a:pt x="812" y="1292"/>
                    </a:lnTo>
                    <a:lnTo>
                      <a:pt x="796" y="1334"/>
                    </a:lnTo>
                    <a:lnTo>
                      <a:pt x="774" y="1376"/>
                    </a:lnTo>
                    <a:lnTo>
                      <a:pt x="756" y="1414"/>
                    </a:lnTo>
                    <a:lnTo>
                      <a:pt x="734" y="1454"/>
                    </a:lnTo>
                    <a:lnTo>
                      <a:pt x="712" y="1488"/>
                    </a:lnTo>
                    <a:lnTo>
                      <a:pt x="686" y="1524"/>
                    </a:lnTo>
                    <a:lnTo>
                      <a:pt x="660" y="1558"/>
                    </a:lnTo>
                    <a:lnTo>
                      <a:pt x="640" y="1584"/>
                    </a:lnTo>
                    <a:lnTo>
                      <a:pt x="604" y="1620"/>
                    </a:lnTo>
                    <a:lnTo>
                      <a:pt x="578" y="1638"/>
                    </a:lnTo>
                    <a:lnTo>
                      <a:pt x="550" y="1662"/>
                    </a:lnTo>
                    <a:lnTo>
                      <a:pt x="508" y="1686"/>
                    </a:lnTo>
                    <a:lnTo>
                      <a:pt x="462" y="1714"/>
                    </a:lnTo>
                    <a:lnTo>
                      <a:pt x="422" y="1732"/>
                    </a:lnTo>
                    <a:lnTo>
                      <a:pt x="392" y="1748"/>
                    </a:lnTo>
                    <a:lnTo>
                      <a:pt x="364" y="1764"/>
                    </a:lnTo>
                    <a:lnTo>
                      <a:pt x="328" y="1776"/>
                    </a:lnTo>
                    <a:lnTo>
                      <a:pt x="292" y="1788"/>
                    </a:lnTo>
                    <a:lnTo>
                      <a:pt x="270" y="1798"/>
                    </a:lnTo>
                    <a:lnTo>
                      <a:pt x="238" y="1806"/>
                    </a:lnTo>
                    <a:lnTo>
                      <a:pt x="200" y="1824"/>
                    </a:lnTo>
                    <a:lnTo>
                      <a:pt x="160" y="1836"/>
                    </a:lnTo>
                    <a:lnTo>
                      <a:pt x="112" y="1852"/>
                    </a:lnTo>
                    <a:lnTo>
                      <a:pt x="76" y="1864"/>
                    </a:lnTo>
                    <a:lnTo>
                      <a:pt x="46" y="1872"/>
                    </a:lnTo>
                    <a:lnTo>
                      <a:pt x="20" y="1878"/>
                    </a:lnTo>
                    <a:lnTo>
                      <a:pt x="0" y="1886"/>
                    </a:lnTo>
                    <a:lnTo>
                      <a:pt x="0" y="1904"/>
                    </a:lnTo>
                    <a:lnTo>
                      <a:pt x="2" y="1920"/>
                    </a:lnTo>
                    <a:lnTo>
                      <a:pt x="2844" y="1918"/>
                    </a:lnTo>
                    <a:lnTo>
                      <a:pt x="2844" y="1890"/>
                    </a:lnTo>
                    <a:lnTo>
                      <a:pt x="2842" y="1874"/>
                    </a:lnTo>
                    <a:lnTo>
                      <a:pt x="2794" y="1862"/>
                    </a:lnTo>
                    <a:lnTo>
                      <a:pt x="2764" y="1852"/>
                    </a:lnTo>
                    <a:lnTo>
                      <a:pt x="2734" y="1846"/>
                    </a:lnTo>
                    <a:lnTo>
                      <a:pt x="2698" y="1834"/>
                    </a:lnTo>
                    <a:lnTo>
                      <a:pt x="2668" y="1824"/>
                    </a:lnTo>
                    <a:lnTo>
                      <a:pt x="2630" y="1814"/>
                    </a:lnTo>
                    <a:lnTo>
                      <a:pt x="2578" y="1796"/>
                    </a:lnTo>
                    <a:lnTo>
                      <a:pt x="2536" y="1778"/>
                    </a:lnTo>
                    <a:lnTo>
                      <a:pt x="2492" y="1764"/>
                    </a:lnTo>
                    <a:lnTo>
                      <a:pt x="2444" y="1742"/>
                    </a:lnTo>
                    <a:lnTo>
                      <a:pt x="2408" y="1726"/>
                    </a:lnTo>
                    <a:lnTo>
                      <a:pt x="2368" y="1708"/>
                    </a:lnTo>
                    <a:lnTo>
                      <a:pt x="2338" y="1694"/>
                    </a:lnTo>
                    <a:lnTo>
                      <a:pt x="2316" y="1678"/>
                    </a:lnTo>
                    <a:lnTo>
                      <a:pt x="2300" y="1670"/>
                    </a:lnTo>
                    <a:lnTo>
                      <a:pt x="2280" y="1656"/>
                    </a:lnTo>
                    <a:lnTo>
                      <a:pt x="2264" y="1638"/>
                    </a:lnTo>
                    <a:lnTo>
                      <a:pt x="2244" y="1620"/>
                    </a:lnTo>
                    <a:lnTo>
                      <a:pt x="2212" y="1596"/>
                    </a:lnTo>
                    <a:lnTo>
                      <a:pt x="2194" y="1572"/>
                    </a:lnTo>
                    <a:lnTo>
                      <a:pt x="2164" y="1536"/>
                    </a:lnTo>
                    <a:lnTo>
                      <a:pt x="2134" y="1494"/>
                    </a:lnTo>
                    <a:lnTo>
                      <a:pt x="2116" y="1462"/>
                    </a:lnTo>
                    <a:lnTo>
                      <a:pt x="2096" y="1424"/>
                    </a:lnTo>
                    <a:lnTo>
                      <a:pt x="2078" y="1390"/>
                    </a:lnTo>
                    <a:lnTo>
                      <a:pt x="2064" y="1362"/>
                    </a:lnTo>
                    <a:lnTo>
                      <a:pt x="2052" y="1338"/>
                    </a:lnTo>
                    <a:lnTo>
                      <a:pt x="2034" y="1308"/>
                    </a:lnTo>
                    <a:lnTo>
                      <a:pt x="2022" y="1276"/>
                    </a:lnTo>
                    <a:lnTo>
                      <a:pt x="2008" y="1248"/>
                    </a:lnTo>
                    <a:lnTo>
                      <a:pt x="1994" y="1218"/>
                    </a:lnTo>
                    <a:lnTo>
                      <a:pt x="1980" y="1180"/>
                    </a:lnTo>
                    <a:lnTo>
                      <a:pt x="1966" y="1136"/>
                    </a:lnTo>
                    <a:lnTo>
                      <a:pt x="1952" y="1108"/>
                    </a:lnTo>
                    <a:lnTo>
                      <a:pt x="1944" y="1078"/>
                    </a:lnTo>
                    <a:lnTo>
                      <a:pt x="1934" y="1048"/>
                    </a:lnTo>
                    <a:lnTo>
                      <a:pt x="1922" y="1016"/>
                    </a:lnTo>
                    <a:lnTo>
                      <a:pt x="1910" y="982"/>
                    </a:lnTo>
                    <a:lnTo>
                      <a:pt x="1898" y="936"/>
                    </a:lnTo>
                    <a:lnTo>
                      <a:pt x="1886" y="896"/>
                    </a:lnTo>
                    <a:lnTo>
                      <a:pt x="1874" y="854"/>
                    </a:lnTo>
                    <a:lnTo>
                      <a:pt x="1864" y="818"/>
                    </a:lnTo>
                    <a:lnTo>
                      <a:pt x="1858" y="794"/>
                    </a:lnTo>
                    <a:lnTo>
                      <a:pt x="1840" y="744"/>
                    </a:lnTo>
                    <a:lnTo>
                      <a:pt x="1828" y="708"/>
                    </a:lnTo>
                    <a:lnTo>
                      <a:pt x="1808" y="654"/>
                    </a:lnTo>
                    <a:lnTo>
                      <a:pt x="1790" y="602"/>
                    </a:lnTo>
                    <a:lnTo>
                      <a:pt x="1774" y="560"/>
                    </a:lnTo>
                    <a:lnTo>
                      <a:pt x="1762" y="530"/>
                    </a:lnTo>
                    <a:lnTo>
                      <a:pt x="1750" y="494"/>
                    </a:lnTo>
                    <a:lnTo>
                      <a:pt x="1732" y="446"/>
                    </a:lnTo>
                    <a:lnTo>
                      <a:pt x="1716" y="408"/>
                    </a:lnTo>
                    <a:lnTo>
                      <a:pt x="1696" y="362"/>
                    </a:lnTo>
                    <a:lnTo>
                      <a:pt x="1706" y="384"/>
                    </a:lnTo>
                    <a:lnTo>
                      <a:pt x="1684" y="336"/>
                    </a:lnTo>
                    <a:lnTo>
                      <a:pt x="1672" y="300"/>
                    </a:lnTo>
                    <a:lnTo>
                      <a:pt x="1648" y="264"/>
                    </a:lnTo>
                    <a:lnTo>
                      <a:pt x="1636" y="224"/>
                    </a:lnTo>
                    <a:lnTo>
                      <a:pt x="1618" y="206"/>
                    </a:lnTo>
                    <a:lnTo>
                      <a:pt x="1596" y="162"/>
                    </a:lnTo>
                    <a:lnTo>
                      <a:pt x="1594" y="152"/>
                    </a:lnTo>
                    <a:lnTo>
                      <a:pt x="1576" y="136"/>
                    </a:lnTo>
                    <a:lnTo>
                      <a:pt x="1580" y="142"/>
                    </a:lnTo>
                    <a:lnTo>
                      <a:pt x="1610" y="188"/>
                    </a:lnTo>
                    <a:lnTo>
                      <a:pt x="1612" y="198"/>
                    </a:lnTo>
                    <a:lnTo>
                      <a:pt x="1600" y="172"/>
                    </a:lnTo>
                    <a:lnTo>
                      <a:pt x="1588" y="156"/>
                    </a:lnTo>
                    <a:lnTo>
                      <a:pt x="1564" y="114"/>
                    </a:lnTo>
                    <a:lnTo>
                      <a:pt x="1540" y="84"/>
                    </a:lnTo>
                    <a:lnTo>
                      <a:pt x="1516" y="56"/>
                    </a:lnTo>
                    <a:lnTo>
                      <a:pt x="1492" y="36"/>
                    </a:lnTo>
                    <a:lnTo>
                      <a:pt x="1474" y="18"/>
                    </a:lnTo>
                    <a:lnTo>
                      <a:pt x="1450" y="6"/>
                    </a:lnTo>
                    <a:lnTo>
                      <a:pt x="1424" y="0"/>
                    </a:lnTo>
                  </a:path>
                </a:pathLst>
              </a:custGeom>
              <a:gradFill rotWithShape="0">
                <a:gsLst>
                  <a:gs pos="0">
                    <a:srgbClr val="993366">
                      <a:gamma/>
                      <a:shade val="46275"/>
                      <a:invGamma/>
                    </a:srgbClr>
                  </a:gs>
                  <a:gs pos="5000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Freeform 6"/>
              <p:cNvSpPr>
                <a:spLocks/>
              </p:cNvSpPr>
              <p:nvPr/>
            </p:nvSpPr>
            <p:spPr bwMode="auto">
              <a:xfrm>
                <a:off x="3659336" y="2106762"/>
                <a:ext cx="1484313" cy="3057525"/>
              </a:xfrm>
              <a:custGeom>
                <a:avLst/>
                <a:gdLst>
                  <a:gd name="T0" fmla="*/ 451 w 935"/>
                  <a:gd name="T1" fmla="*/ 0 h 1926"/>
                  <a:gd name="T2" fmla="*/ 485 w 935"/>
                  <a:gd name="T3" fmla="*/ 5 h 1926"/>
                  <a:gd name="T4" fmla="*/ 515 w 935"/>
                  <a:gd name="T5" fmla="*/ 15 h 1926"/>
                  <a:gd name="T6" fmla="*/ 549 w 935"/>
                  <a:gd name="T7" fmla="*/ 45 h 1926"/>
                  <a:gd name="T8" fmla="*/ 580 w 935"/>
                  <a:gd name="T9" fmla="*/ 75 h 1926"/>
                  <a:gd name="T10" fmla="*/ 606 w 935"/>
                  <a:gd name="T11" fmla="*/ 109 h 1926"/>
                  <a:gd name="T12" fmla="*/ 630 w 935"/>
                  <a:gd name="T13" fmla="*/ 145 h 1926"/>
                  <a:gd name="T14" fmla="*/ 648 w 935"/>
                  <a:gd name="T15" fmla="*/ 175 h 1926"/>
                  <a:gd name="T16" fmla="*/ 671 w 935"/>
                  <a:gd name="T17" fmla="*/ 212 h 1926"/>
                  <a:gd name="T18" fmla="*/ 692 w 935"/>
                  <a:gd name="T19" fmla="*/ 249 h 1926"/>
                  <a:gd name="T20" fmla="*/ 712 w 935"/>
                  <a:gd name="T21" fmla="*/ 288 h 1926"/>
                  <a:gd name="T22" fmla="*/ 730 w 935"/>
                  <a:gd name="T23" fmla="*/ 329 h 1926"/>
                  <a:gd name="T24" fmla="*/ 746 w 935"/>
                  <a:gd name="T25" fmla="*/ 363 h 1926"/>
                  <a:gd name="T26" fmla="*/ 760 w 935"/>
                  <a:gd name="T27" fmla="*/ 396 h 1926"/>
                  <a:gd name="T28" fmla="*/ 775 w 935"/>
                  <a:gd name="T29" fmla="*/ 434 h 1926"/>
                  <a:gd name="T30" fmla="*/ 787 w 935"/>
                  <a:gd name="T31" fmla="*/ 465 h 1926"/>
                  <a:gd name="T32" fmla="*/ 800 w 935"/>
                  <a:gd name="T33" fmla="*/ 497 h 1926"/>
                  <a:gd name="T34" fmla="*/ 812 w 935"/>
                  <a:gd name="T35" fmla="*/ 530 h 1926"/>
                  <a:gd name="T36" fmla="*/ 827 w 935"/>
                  <a:gd name="T37" fmla="*/ 567 h 1926"/>
                  <a:gd name="T38" fmla="*/ 841 w 935"/>
                  <a:gd name="T39" fmla="*/ 606 h 1926"/>
                  <a:gd name="T40" fmla="*/ 853 w 935"/>
                  <a:gd name="T41" fmla="*/ 645 h 1926"/>
                  <a:gd name="T42" fmla="*/ 866 w 935"/>
                  <a:gd name="T43" fmla="*/ 681 h 1926"/>
                  <a:gd name="T44" fmla="*/ 880 w 935"/>
                  <a:gd name="T45" fmla="*/ 726 h 1926"/>
                  <a:gd name="T46" fmla="*/ 889 w 935"/>
                  <a:gd name="T47" fmla="*/ 756 h 1926"/>
                  <a:gd name="T48" fmla="*/ 897 w 935"/>
                  <a:gd name="T49" fmla="*/ 783 h 1926"/>
                  <a:gd name="T50" fmla="*/ 910 w 935"/>
                  <a:gd name="T51" fmla="*/ 822 h 1926"/>
                  <a:gd name="T52" fmla="*/ 922 w 935"/>
                  <a:gd name="T53" fmla="*/ 866 h 1926"/>
                  <a:gd name="T54" fmla="*/ 931 w 935"/>
                  <a:gd name="T55" fmla="*/ 899 h 1926"/>
                  <a:gd name="T56" fmla="*/ 935 w 935"/>
                  <a:gd name="T57" fmla="*/ 1926 h 1926"/>
                  <a:gd name="T58" fmla="*/ 0 w 935"/>
                  <a:gd name="T59" fmla="*/ 1923 h 1926"/>
                  <a:gd name="T60" fmla="*/ 2 w 935"/>
                  <a:gd name="T61" fmla="*/ 849 h 1926"/>
                  <a:gd name="T62" fmla="*/ 19 w 935"/>
                  <a:gd name="T63" fmla="*/ 797 h 1926"/>
                  <a:gd name="T64" fmla="*/ 31 w 935"/>
                  <a:gd name="T65" fmla="*/ 750 h 1926"/>
                  <a:gd name="T66" fmla="*/ 43 w 935"/>
                  <a:gd name="T67" fmla="*/ 713 h 1926"/>
                  <a:gd name="T68" fmla="*/ 61 w 935"/>
                  <a:gd name="T69" fmla="*/ 659 h 1926"/>
                  <a:gd name="T70" fmla="*/ 76 w 935"/>
                  <a:gd name="T71" fmla="*/ 609 h 1926"/>
                  <a:gd name="T72" fmla="*/ 91 w 935"/>
                  <a:gd name="T73" fmla="*/ 570 h 1926"/>
                  <a:gd name="T74" fmla="*/ 101 w 935"/>
                  <a:gd name="T75" fmla="*/ 536 h 1926"/>
                  <a:gd name="T76" fmla="*/ 116 w 935"/>
                  <a:gd name="T77" fmla="*/ 495 h 1926"/>
                  <a:gd name="T78" fmla="*/ 130 w 935"/>
                  <a:gd name="T79" fmla="*/ 461 h 1926"/>
                  <a:gd name="T80" fmla="*/ 145 w 935"/>
                  <a:gd name="T81" fmla="*/ 420 h 1926"/>
                  <a:gd name="T82" fmla="*/ 170 w 935"/>
                  <a:gd name="T83" fmla="*/ 365 h 1926"/>
                  <a:gd name="T84" fmla="*/ 160 w 935"/>
                  <a:gd name="T85" fmla="*/ 389 h 1926"/>
                  <a:gd name="T86" fmla="*/ 182 w 935"/>
                  <a:gd name="T87" fmla="*/ 336 h 1926"/>
                  <a:gd name="T88" fmla="*/ 199 w 935"/>
                  <a:gd name="T89" fmla="*/ 302 h 1926"/>
                  <a:gd name="T90" fmla="*/ 212 w 935"/>
                  <a:gd name="T91" fmla="*/ 275 h 1926"/>
                  <a:gd name="T92" fmla="*/ 233 w 935"/>
                  <a:gd name="T93" fmla="*/ 236 h 1926"/>
                  <a:gd name="T94" fmla="*/ 244 w 935"/>
                  <a:gd name="T95" fmla="*/ 213 h 1926"/>
                  <a:gd name="T96" fmla="*/ 271 w 935"/>
                  <a:gd name="T97" fmla="*/ 163 h 1926"/>
                  <a:gd name="T98" fmla="*/ 280 w 935"/>
                  <a:gd name="T99" fmla="*/ 152 h 1926"/>
                  <a:gd name="T100" fmla="*/ 291 w 935"/>
                  <a:gd name="T101" fmla="*/ 137 h 1926"/>
                  <a:gd name="T102" fmla="*/ 287 w 935"/>
                  <a:gd name="T103" fmla="*/ 143 h 1926"/>
                  <a:gd name="T104" fmla="*/ 259 w 935"/>
                  <a:gd name="T105" fmla="*/ 183 h 1926"/>
                  <a:gd name="T106" fmla="*/ 251 w 935"/>
                  <a:gd name="T107" fmla="*/ 200 h 1926"/>
                  <a:gd name="T108" fmla="*/ 267 w 935"/>
                  <a:gd name="T109" fmla="*/ 173 h 1926"/>
                  <a:gd name="T110" fmla="*/ 274 w 935"/>
                  <a:gd name="T111" fmla="*/ 158 h 1926"/>
                  <a:gd name="T112" fmla="*/ 303 w 935"/>
                  <a:gd name="T113" fmla="*/ 115 h 1926"/>
                  <a:gd name="T114" fmla="*/ 327 w 935"/>
                  <a:gd name="T115" fmla="*/ 85 h 1926"/>
                  <a:gd name="T116" fmla="*/ 351 w 935"/>
                  <a:gd name="T117" fmla="*/ 57 h 1926"/>
                  <a:gd name="T118" fmla="*/ 373 w 935"/>
                  <a:gd name="T119" fmla="*/ 36 h 1926"/>
                  <a:gd name="T120" fmla="*/ 394 w 935"/>
                  <a:gd name="T121" fmla="*/ 19 h 1926"/>
                  <a:gd name="T122" fmla="*/ 418 w 935"/>
                  <a:gd name="T123" fmla="*/ 7 h 1926"/>
                  <a:gd name="T124" fmla="*/ 451 w 935"/>
                  <a:gd name="T125" fmla="*/ 2 h 1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5" h="1926">
                    <a:moveTo>
                      <a:pt x="451" y="0"/>
                    </a:moveTo>
                    <a:lnTo>
                      <a:pt x="485" y="5"/>
                    </a:lnTo>
                    <a:lnTo>
                      <a:pt x="515" y="15"/>
                    </a:lnTo>
                    <a:lnTo>
                      <a:pt x="549" y="45"/>
                    </a:lnTo>
                    <a:lnTo>
                      <a:pt x="580" y="75"/>
                    </a:lnTo>
                    <a:lnTo>
                      <a:pt x="606" y="109"/>
                    </a:lnTo>
                    <a:lnTo>
                      <a:pt x="630" y="145"/>
                    </a:lnTo>
                    <a:lnTo>
                      <a:pt x="648" y="175"/>
                    </a:lnTo>
                    <a:lnTo>
                      <a:pt x="671" y="212"/>
                    </a:lnTo>
                    <a:lnTo>
                      <a:pt x="692" y="249"/>
                    </a:lnTo>
                    <a:lnTo>
                      <a:pt x="712" y="288"/>
                    </a:lnTo>
                    <a:lnTo>
                      <a:pt x="730" y="329"/>
                    </a:lnTo>
                    <a:lnTo>
                      <a:pt x="746" y="363"/>
                    </a:lnTo>
                    <a:lnTo>
                      <a:pt x="760" y="396"/>
                    </a:lnTo>
                    <a:lnTo>
                      <a:pt x="775" y="434"/>
                    </a:lnTo>
                    <a:lnTo>
                      <a:pt x="787" y="465"/>
                    </a:lnTo>
                    <a:lnTo>
                      <a:pt x="800" y="497"/>
                    </a:lnTo>
                    <a:lnTo>
                      <a:pt x="812" y="530"/>
                    </a:lnTo>
                    <a:lnTo>
                      <a:pt x="827" y="567"/>
                    </a:lnTo>
                    <a:lnTo>
                      <a:pt x="841" y="606"/>
                    </a:lnTo>
                    <a:lnTo>
                      <a:pt x="853" y="645"/>
                    </a:lnTo>
                    <a:lnTo>
                      <a:pt x="866" y="681"/>
                    </a:lnTo>
                    <a:lnTo>
                      <a:pt x="880" y="726"/>
                    </a:lnTo>
                    <a:lnTo>
                      <a:pt x="889" y="756"/>
                    </a:lnTo>
                    <a:lnTo>
                      <a:pt x="897" y="783"/>
                    </a:lnTo>
                    <a:lnTo>
                      <a:pt x="910" y="822"/>
                    </a:lnTo>
                    <a:lnTo>
                      <a:pt x="922" y="866"/>
                    </a:lnTo>
                    <a:lnTo>
                      <a:pt x="931" y="899"/>
                    </a:lnTo>
                    <a:lnTo>
                      <a:pt x="935" y="1926"/>
                    </a:lnTo>
                    <a:lnTo>
                      <a:pt x="0" y="1923"/>
                    </a:lnTo>
                    <a:lnTo>
                      <a:pt x="2" y="849"/>
                    </a:lnTo>
                    <a:lnTo>
                      <a:pt x="19" y="797"/>
                    </a:lnTo>
                    <a:lnTo>
                      <a:pt x="31" y="750"/>
                    </a:lnTo>
                    <a:lnTo>
                      <a:pt x="43" y="713"/>
                    </a:lnTo>
                    <a:lnTo>
                      <a:pt x="61" y="659"/>
                    </a:lnTo>
                    <a:lnTo>
                      <a:pt x="76" y="609"/>
                    </a:lnTo>
                    <a:lnTo>
                      <a:pt x="91" y="570"/>
                    </a:lnTo>
                    <a:lnTo>
                      <a:pt x="101" y="536"/>
                    </a:lnTo>
                    <a:lnTo>
                      <a:pt x="116" y="495"/>
                    </a:lnTo>
                    <a:lnTo>
                      <a:pt x="130" y="461"/>
                    </a:lnTo>
                    <a:lnTo>
                      <a:pt x="145" y="420"/>
                    </a:lnTo>
                    <a:lnTo>
                      <a:pt x="170" y="365"/>
                    </a:lnTo>
                    <a:lnTo>
                      <a:pt x="160" y="389"/>
                    </a:lnTo>
                    <a:lnTo>
                      <a:pt x="182" y="336"/>
                    </a:lnTo>
                    <a:lnTo>
                      <a:pt x="199" y="302"/>
                    </a:lnTo>
                    <a:lnTo>
                      <a:pt x="212" y="275"/>
                    </a:lnTo>
                    <a:lnTo>
                      <a:pt x="233" y="236"/>
                    </a:lnTo>
                    <a:lnTo>
                      <a:pt x="244" y="213"/>
                    </a:lnTo>
                    <a:lnTo>
                      <a:pt x="271" y="163"/>
                    </a:lnTo>
                    <a:lnTo>
                      <a:pt x="280" y="152"/>
                    </a:lnTo>
                    <a:lnTo>
                      <a:pt x="291" y="137"/>
                    </a:lnTo>
                    <a:lnTo>
                      <a:pt x="287" y="143"/>
                    </a:lnTo>
                    <a:lnTo>
                      <a:pt x="259" y="183"/>
                    </a:lnTo>
                    <a:lnTo>
                      <a:pt x="251" y="200"/>
                    </a:lnTo>
                    <a:lnTo>
                      <a:pt x="267" y="173"/>
                    </a:lnTo>
                    <a:lnTo>
                      <a:pt x="274" y="158"/>
                    </a:lnTo>
                    <a:lnTo>
                      <a:pt x="303" y="115"/>
                    </a:lnTo>
                    <a:lnTo>
                      <a:pt x="327" y="85"/>
                    </a:lnTo>
                    <a:lnTo>
                      <a:pt x="351" y="57"/>
                    </a:lnTo>
                    <a:lnTo>
                      <a:pt x="373" y="36"/>
                    </a:lnTo>
                    <a:lnTo>
                      <a:pt x="394" y="19"/>
                    </a:lnTo>
                    <a:lnTo>
                      <a:pt x="418" y="7"/>
                    </a:lnTo>
                    <a:lnTo>
                      <a:pt x="451" y="2"/>
                    </a:lnTo>
                  </a:path>
                </a:pathLst>
              </a:custGeom>
              <a:gradFill rotWithShape="0">
                <a:gsLst>
                  <a:gs pos="0">
                    <a:srgbClr val="00A2DC"/>
                  </a:gs>
                  <a:gs pos="50000">
                    <a:srgbClr val="00A2DC">
                      <a:gamma/>
                      <a:shade val="46275"/>
                      <a:invGamma/>
                    </a:srgbClr>
                  </a:gs>
                  <a:gs pos="100000">
                    <a:srgbClr val="00A2DC"/>
                  </a:gs>
                </a:gsLst>
                <a:lin ang="0" scaled="1"/>
              </a:gra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Rectangle 10"/>
              <p:cNvSpPr>
                <a:spLocks noChangeArrowheads="1"/>
              </p:cNvSpPr>
              <p:nvPr/>
            </p:nvSpPr>
            <p:spPr bwMode="auto">
              <a:xfrm>
                <a:off x="4778736" y="5278587"/>
                <a:ext cx="729368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0,32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Rectangle 11"/>
              <p:cNvSpPr>
                <a:spLocks noChangeArrowheads="1"/>
              </p:cNvSpPr>
              <p:nvPr/>
            </p:nvSpPr>
            <p:spPr bwMode="auto">
              <a:xfrm>
                <a:off x="3275856" y="5278587"/>
                <a:ext cx="729368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0,22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Rectangle 12"/>
              <p:cNvSpPr>
                <a:spLocks noChangeArrowheads="1"/>
              </p:cNvSpPr>
              <p:nvPr/>
            </p:nvSpPr>
            <p:spPr bwMode="auto">
              <a:xfrm>
                <a:off x="4048274" y="5278587"/>
                <a:ext cx="729368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0,27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Line 13"/>
              <p:cNvSpPr>
                <a:spLocks noChangeShapeType="1"/>
              </p:cNvSpPr>
              <p:nvPr/>
            </p:nvSpPr>
            <p:spPr bwMode="auto">
              <a:xfrm>
                <a:off x="1911499" y="5157937"/>
                <a:ext cx="500221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Line 18"/>
              <p:cNvSpPr>
                <a:spLocks noChangeShapeType="1"/>
              </p:cNvSpPr>
              <p:nvPr/>
            </p:nvSpPr>
            <p:spPr bwMode="auto">
              <a:xfrm flipH="1">
                <a:off x="4711849" y="4097487"/>
                <a:ext cx="920750" cy="682625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Freeform 20"/>
              <p:cNvSpPr>
                <a:spLocks noChangeArrowheads="1"/>
              </p:cNvSpPr>
              <p:nvPr/>
            </p:nvSpPr>
            <p:spPr bwMode="auto">
              <a:xfrm flipH="1">
                <a:off x="4356249" y="5072212"/>
                <a:ext cx="42862" cy="192087"/>
              </a:xfrm>
              <a:custGeom>
                <a:avLst/>
                <a:gdLst>
                  <a:gd name="T0" fmla="*/ 0 w 1"/>
                  <a:gd name="T1" fmla="*/ 0 h 2005"/>
                  <a:gd name="T2" fmla="*/ 0 w 1"/>
                  <a:gd name="T3" fmla="*/ 2005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05">
                    <a:moveTo>
                      <a:pt x="0" y="0"/>
                    </a:moveTo>
                    <a:lnTo>
                      <a:pt x="0" y="200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Line 21"/>
              <p:cNvSpPr>
                <a:spLocks noChangeShapeType="1"/>
              </p:cNvSpPr>
              <p:nvPr/>
            </p:nvSpPr>
            <p:spPr bwMode="auto">
              <a:xfrm>
                <a:off x="5129361" y="3511699"/>
                <a:ext cx="0" cy="175577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Line 22"/>
              <p:cNvSpPr>
                <a:spLocks noChangeShapeType="1"/>
              </p:cNvSpPr>
              <p:nvPr/>
            </p:nvSpPr>
            <p:spPr bwMode="auto">
              <a:xfrm>
                <a:off x="3656161" y="3464074"/>
                <a:ext cx="0" cy="179863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Rectangle 19"/>
              <p:cNvSpPr>
                <a:spLocks noChangeArrowheads="1"/>
              </p:cNvSpPr>
              <p:nvPr/>
            </p:nvSpPr>
            <p:spPr bwMode="auto">
              <a:xfrm>
                <a:off x="5415111" y="3625999"/>
                <a:ext cx="1931364" cy="45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pt-B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Área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0,4648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9" name="Group 470"/>
              <p:cNvGrpSpPr>
                <a:grpSpLocks/>
              </p:cNvGrpSpPr>
              <p:nvPr/>
            </p:nvGrpSpPr>
            <p:grpSpPr bwMode="auto">
              <a:xfrm>
                <a:off x="2063899" y="2036912"/>
                <a:ext cx="4759325" cy="2952750"/>
                <a:chOff x="1195" y="1177"/>
                <a:chExt cx="2998" cy="1860"/>
              </a:xfrm>
            </p:grpSpPr>
            <p:sp>
              <p:nvSpPr>
                <p:cNvPr id="210" name="Arc 471"/>
                <p:cNvSpPr>
                  <a:spLocks/>
                </p:cNvSpPr>
                <p:nvPr/>
              </p:nvSpPr>
              <p:spPr bwMode="auto">
                <a:xfrm rot="4500000">
                  <a:off x="2955" y="2310"/>
                  <a:ext cx="806" cy="270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9428 w 19428"/>
                    <a:gd name="T1" fmla="*/ 9440 h 21600"/>
                    <a:gd name="T2" fmla="*/ 0 w 19428"/>
                    <a:gd name="T3" fmla="*/ 21600 h 21600"/>
                    <a:gd name="T4" fmla="*/ 0 w 1942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28" h="21600" fill="none" extrusionOk="0">
                      <a:moveTo>
                        <a:pt x="19427" y="9439"/>
                      </a:moveTo>
                      <a:cubicBezTo>
                        <a:pt x="15813" y="16878"/>
                        <a:pt x="8269" y="21599"/>
                        <a:pt x="0" y="21600"/>
                      </a:cubicBezTo>
                    </a:path>
                    <a:path w="19428" h="21600" stroke="0" extrusionOk="0">
                      <a:moveTo>
                        <a:pt x="19427" y="9439"/>
                      </a:moveTo>
                      <a:cubicBezTo>
                        <a:pt x="15813" y="16878"/>
                        <a:pt x="826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noFill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1" name="Arc 472"/>
                <p:cNvSpPr>
                  <a:spLocks/>
                </p:cNvSpPr>
                <p:nvPr/>
              </p:nvSpPr>
              <p:spPr bwMode="auto">
                <a:xfrm rot="720000">
                  <a:off x="3466" y="2872"/>
                  <a:ext cx="727" cy="165"/>
                </a:xfrm>
                <a:custGeom>
                  <a:avLst/>
                  <a:gdLst>
                    <a:gd name="G0" fmla="+- 21038 0 0"/>
                    <a:gd name="G1" fmla="+- 0 0 0"/>
                    <a:gd name="G2" fmla="+- 21600 0 0"/>
                    <a:gd name="T0" fmla="*/ 18899 w 21038"/>
                    <a:gd name="T1" fmla="*/ 21494 h 21494"/>
                    <a:gd name="T2" fmla="*/ 0 w 21038"/>
                    <a:gd name="T3" fmla="*/ 4895 h 21494"/>
                    <a:gd name="T4" fmla="*/ 21038 w 21038"/>
                    <a:gd name="T5" fmla="*/ 0 h 2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38" h="21494" fill="none" extrusionOk="0">
                      <a:moveTo>
                        <a:pt x="18899" y="21493"/>
                      </a:moveTo>
                      <a:cubicBezTo>
                        <a:pt x="9695" y="20577"/>
                        <a:pt x="2096" y="13903"/>
                        <a:pt x="-1" y="4895"/>
                      </a:cubicBezTo>
                    </a:path>
                    <a:path w="21038" h="21494" stroke="0" extrusionOk="0">
                      <a:moveTo>
                        <a:pt x="18899" y="21493"/>
                      </a:moveTo>
                      <a:cubicBezTo>
                        <a:pt x="9695" y="20577"/>
                        <a:pt x="2096" y="13903"/>
                        <a:pt x="-1" y="4895"/>
                      </a:cubicBezTo>
                      <a:lnTo>
                        <a:pt x="21038" y="0"/>
                      </a:lnTo>
                      <a:close/>
                    </a:path>
                  </a:pathLst>
                </a:custGeom>
                <a:noFill/>
                <a:ln w="12700" cap="rnd">
                  <a:noFill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2" name="Arc 473"/>
                <p:cNvSpPr>
                  <a:spLocks/>
                </p:cNvSpPr>
                <p:nvPr/>
              </p:nvSpPr>
              <p:spPr bwMode="auto">
                <a:xfrm rot="6300000">
                  <a:off x="1950" y="1543"/>
                  <a:ext cx="956" cy="224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noFill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3" name="Arc 474"/>
                <p:cNvSpPr>
                  <a:spLocks/>
                </p:cNvSpPr>
                <p:nvPr/>
              </p:nvSpPr>
              <p:spPr bwMode="auto">
                <a:xfrm rot="16980000">
                  <a:off x="1574" y="2304"/>
                  <a:ext cx="790" cy="284"/>
                </a:xfrm>
                <a:custGeom>
                  <a:avLst/>
                  <a:gdLst>
                    <a:gd name="G0" fmla="+- 19433 0 0"/>
                    <a:gd name="G1" fmla="+- 0 0 0"/>
                    <a:gd name="G2" fmla="+- 21600 0 0"/>
                    <a:gd name="T0" fmla="*/ 19433 w 19433"/>
                    <a:gd name="T1" fmla="*/ 21600 h 21600"/>
                    <a:gd name="T2" fmla="*/ 0 w 19433"/>
                    <a:gd name="T3" fmla="*/ 9430 h 21600"/>
                    <a:gd name="T4" fmla="*/ 19433 w 1943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33" h="21600" fill="none" extrusionOk="0">
                      <a:moveTo>
                        <a:pt x="19433" y="21600"/>
                      </a:moveTo>
                      <a:cubicBezTo>
                        <a:pt x="11159" y="21600"/>
                        <a:pt x="3612" y="16873"/>
                        <a:pt x="0" y="9429"/>
                      </a:cubicBezTo>
                    </a:path>
                    <a:path w="19433" h="21600" stroke="0" extrusionOk="0">
                      <a:moveTo>
                        <a:pt x="19433" y="21600"/>
                      </a:moveTo>
                      <a:cubicBezTo>
                        <a:pt x="11159" y="21600"/>
                        <a:pt x="3612" y="16873"/>
                        <a:pt x="0" y="9429"/>
                      </a:cubicBezTo>
                      <a:lnTo>
                        <a:pt x="19433" y="0"/>
                      </a:lnTo>
                      <a:close/>
                    </a:path>
                  </a:pathLst>
                </a:custGeom>
                <a:noFill/>
                <a:ln w="12700" cap="rnd">
                  <a:noFill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4" name="Arc 475"/>
                <p:cNvSpPr>
                  <a:spLocks/>
                </p:cNvSpPr>
                <p:nvPr/>
              </p:nvSpPr>
              <p:spPr bwMode="auto">
                <a:xfrm rot="15300000">
                  <a:off x="2411" y="1545"/>
                  <a:ext cx="957" cy="225"/>
                </a:xfrm>
                <a:custGeom>
                  <a:avLst/>
                  <a:gdLst>
                    <a:gd name="G0" fmla="+- 0 0 0"/>
                    <a:gd name="G1" fmla="+- 96 0 0"/>
                    <a:gd name="G2" fmla="+- 21600 0 0"/>
                    <a:gd name="T0" fmla="*/ 21600 w 21600"/>
                    <a:gd name="T1" fmla="*/ 0 h 21696"/>
                    <a:gd name="T2" fmla="*/ 0 w 21600"/>
                    <a:gd name="T3" fmla="*/ 21696 h 21696"/>
                    <a:gd name="T4" fmla="*/ 0 w 21600"/>
                    <a:gd name="T5" fmla="*/ 96 h 2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96" fill="none" extrusionOk="0">
                      <a:moveTo>
                        <a:pt x="21599" y="0"/>
                      </a:moveTo>
                      <a:cubicBezTo>
                        <a:pt x="21599" y="32"/>
                        <a:pt x="21600" y="64"/>
                        <a:pt x="21600" y="96"/>
                      </a:cubicBezTo>
                      <a:cubicBezTo>
                        <a:pt x="21600" y="12025"/>
                        <a:pt x="11929" y="21695"/>
                        <a:pt x="0" y="21696"/>
                      </a:cubicBezTo>
                    </a:path>
                    <a:path w="21600" h="21696" stroke="0" extrusionOk="0">
                      <a:moveTo>
                        <a:pt x="21599" y="0"/>
                      </a:moveTo>
                      <a:cubicBezTo>
                        <a:pt x="21599" y="32"/>
                        <a:pt x="21600" y="64"/>
                        <a:pt x="21600" y="96"/>
                      </a:cubicBezTo>
                      <a:cubicBezTo>
                        <a:pt x="21600" y="12025"/>
                        <a:pt x="11929" y="21695"/>
                        <a:pt x="0" y="21696"/>
                      </a:cubicBezTo>
                      <a:lnTo>
                        <a:pt x="0" y="96"/>
                      </a:lnTo>
                      <a:close/>
                    </a:path>
                  </a:pathLst>
                </a:custGeom>
                <a:noFill/>
                <a:ln w="12700" cap="rnd">
                  <a:noFill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5" name="Arc 476"/>
                <p:cNvSpPr>
                  <a:spLocks/>
                </p:cNvSpPr>
                <p:nvPr/>
              </p:nvSpPr>
              <p:spPr bwMode="auto">
                <a:xfrm rot="20700000">
                  <a:off x="1195" y="2859"/>
                  <a:ext cx="697" cy="164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0693 w 20693"/>
                    <a:gd name="T1" fmla="*/ 6194 h 21576"/>
                    <a:gd name="T2" fmla="*/ 1014 w 20693"/>
                    <a:gd name="T3" fmla="*/ 21576 h 21576"/>
                    <a:gd name="T4" fmla="*/ 0 w 20693"/>
                    <a:gd name="T5" fmla="*/ 0 h 21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93" h="21576" fill="none" extrusionOk="0">
                      <a:moveTo>
                        <a:pt x="20692" y="6193"/>
                      </a:moveTo>
                      <a:cubicBezTo>
                        <a:pt x="18063" y="14978"/>
                        <a:pt x="10173" y="21145"/>
                        <a:pt x="1014" y="21576"/>
                      </a:cubicBezTo>
                    </a:path>
                    <a:path w="20693" h="21576" stroke="0" extrusionOk="0">
                      <a:moveTo>
                        <a:pt x="20692" y="6193"/>
                      </a:moveTo>
                      <a:cubicBezTo>
                        <a:pt x="18063" y="14978"/>
                        <a:pt x="10173" y="21145"/>
                        <a:pt x="1014" y="215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noFill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16" name="AutoShape 477"/>
              <p:cNvSpPr>
                <a:spLocks noChangeArrowheads="1"/>
              </p:cNvSpPr>
              <p:nvPr/>
            </p:nvSpPr>
            <p:spPr bwMode="auto">
              <a:xfrm rot="5400000">
                <a:off x="995511" y="3705374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AutoShape 478"/>
              <p:cNvSpPr>
                <a:spLocks noChangeArrowheads="1"/>
              </p:cNvSpPr>
              <p:nvPr/>
            </p:nvSpPr>
            <p:spPr bwMode="auto">
              <a:xfrm rot="5400000">
                <a:off x="995511" y="2352824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Text Box 6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8370" y="2197002"/>
                    <a:ext cx="1714498" cy="12334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Distribuição</a:t>
                    </a:r>
                  </a:p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Amostral</a:t>
                    </a:r>
                  </a:p>
                  <a:p>
                    <a:r>
                      <a:rPr lang="pt-BR" sz="2400" b="1" dirty="0" smtClean="0">
                        <a:solidFill>
                          <a:schemeClr val="bg1"/>
                        </a:solidFill>
                      </a:rPr>
                      <a:t>de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oMath>
                    </a14:m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8" name="Text Box 6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8370" y="2197002"/>
                    <a:ext cx="1714498" cy="123348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694" t="-3941" r="-4626" b="-738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9" name="Retângulo 218"/>
                  <p:cNvSpPr/>
                  <p:nvPr/>
                </p:nvSpPr>
                <p:spPr>
                  <a:xfrm>
                    <a:off x="5297476" y="2404330"/>
                    <a:ext cx="1966564" cy="4947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1430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e>
                              </m:acc>
                            </m:sub>
                          </m:s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𝟎𝟖𝟏</m:t>
                          </m:r>
                        </m:oMath>
                      </m:oMathPara>
                    </a14:m>
                    <a:endParaRPr lang="pt-BR" sz="24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9" name="Retângulo 2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7476" y="2404330"/>
                    <a:ext cx="1966564" cy="49475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09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6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481203272"/>
                    </p:ext>
                  </p:extLst>
                </p:nvPr>
              </p:nvGraphicFramePr>
              <p:xfrm>
                <a:off x="7045215" y="5064472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32" name="Equation" r:id="rId6" imgW="176040" imgH="228600" progId="Equation.DSMT4">
                        <p:embed/>
                      </p:oleObj>
                    </mc:Choice>
                    <mc:Fallback>
                      <p:oleObj name="Equation" r:id="rId6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5215" y="5064472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6" name="Object 452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481203272"/>
                    </p:ext>
                  </p:extLst>
                </p:nvPr>
              </p:nvGraphicFramePr>
              <p:xfrm>
                <a:off x="7045215" y="5064472"/>
                <a:ext cx="209550" cy="2889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224" name="Equation" r:id="rId8" imgW="176040" imgH="228600" progId="Equation.DSMT4">
                        <p:embed/>
                      </p:oleObj>
                    </mc:Choice>
                    <mc:Fallback>
                      <p:oleObj name="Equation" r:id="rId8" imgW="1760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5215" y="5064472"/>
                              <a:ext cx="209550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5594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Outros Métodos de Amostragem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Amostragem Aleatória Estratificada</a:t>
            </a:r>
          </a:p>
          <a:p>
            <a:r>
              <a:rPr lang="pt-BR" dirty="0" smtClean="0"/>
              <a:t>Amostragem por Conglomerados</a:t>
            </a:r>
          </a:p>
          <a:p>
            <a:r>
              <a:rPr lang="pt-BR" dirty="0" smtClean="0"/>
              <a:t>Amostragem Sistemática</a:t>
            </a:r>
          </a:p>
          <a:p>
            <a:r>
              <a:rPr lang="pt-BR" dirty="0" smtClean="0"/>
              <a:t>Amostragem de Conveniência</a:t>
            </a:r>
          </a:p>
          <a:p>
            <a:r>
              <a:rPr lang="pt-BR" dirty="0" smtClean="0"/>
              <a:t>Amostragem de Julgamento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7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Amostragem Aleatória Estratificada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Os elementos da população são divididos primeiramente em grupos denominados </a:t>
            </a:r>
            <a:r>
              <a:rPr lang="pt-BR" b="1" dirty="0" smtClean="0"/>
              <a:t>estratos</a:t>
            </a:r>
          </a:p>
          <a:p>
            <a:r>
              <a:rPr lang="pt-BR" dirty="0" smtClean="0"/>
              <a:t>Cada elemento pertence a um e somente um estrato</a:t>
            </a:r>
          </a:p>
          <a:p>
            <a:r>
              <a:rPr lang="pt-BR" dirty="0" smtClean="0"/>
              <a:t>Os melhores resultados são obtidos quando os elementos contidos em cada estrato são o mais similares possível (ex.: </a:t>
            </a:r>
            <a:r>
              <a:rPr lang="pt-BR" b="1" dirty="0" smtClean="0"/>
              <a:t>grupos homogêneos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1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Amostragens e Distribuições Amostrais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Capítulo 7 – parte 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Amostragem Aleatória Estratificada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Uma amostra aleatória simples é retirada de cada estrato</a:t>
            </a:r>
          </a:p>
          <a:p>
            <a:r>
              <a:rPr lang="pt-BR" dirty="0" smtClean="0"/>
              <a:t>Há fórmulas disponíveis para se combinar os resultados das amostras de estrato individuais em uma estimativa do parâmetro populacional de interesse</a:t>
            </a:r>
          </a:p>
          <a:p>
            <a:r>
              <a:rPr lang="pt-BR" b="1" dirty="0" smtClean="0"/>
              <a:t>Vantagem</a:t>
            </a:r>
            <a:r>
              <a:rPr lang="pt-BR" dirty="0" smtClean="0"/>
              <a:t>: Se os estratos forem homogêneos (baixa variância), esse método produzirá resultados tão precisos quanto os da amostragem aleatória simples, mas utilizando um tamanho total de amostra menor</a:t>
            </a:r>
          </a:p>
          <a:p>
            <a:r>
              <a:rPr lang="pt-BR" b="1" dirty="0" smtClean="0"/>
              <a:t>Exemplo</a:t>
            </a:r>
            <a:r>
              <a:rPr lang="pt-BR" dirty="0" smtClean="0"/>
              <a:t>: </a:t>
            </a:r>
            <a:r>
              <a:rPr lang="pt-BR" dirty="0"/>
              <a:t>A base para formar </a:t>
            </a:r>
            <a:r>
              <a:rPr lang="pt-BR" dirty="0" smtClean="0"/>
              <a:t>os estratos pode </a:t>
            </a:r>
            <a:r>
              <a:rPr lang="pt-BR" dirty="0"/>
              <a:t>ser departamento, localização, idade, tipo de indústria, e assim por </a:t>
            </a:r>
            <a:r>
              <a:rPr lang="pt-BR" dirty="0" smtClean="0"/>
              <a:t>diante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2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Amostragem por Conglomerados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Os elementos da população são divididos primeiramente em grupos denominados </a:t>
            </a:r>
            <a:r>
              <a:rPr lang="pt-BR" b="1" dirty="0" smtClean="0"/>
              <a:t>conglomerados (</a:t>
            </a:r>
            <a:r>
              <a:rPr lang="pt-BR" b="1" i="1" dirty="0" smtClean="0"/>
              <a:t>clusters</a:t>
            </a:r>
            <a:r>
              <a:rPr lang="pt-BR" b="1" dirty="0" smtClean="0"/>
              <a:t>)</a:t>
            </a:r>
            <a:endParaRPr lang="pt-BR" b="1" dirty="0"/>
          </a:p>
          <a:p>
            <a:r>
              <a:rPr lang="pt-BR" dirty="0"/>
              <a:t>Cada elemento pertence a um e somente um </a:t>
            </a:r>
            <a:r>
              <a:rPr lang="pt-BR" dirty="0" smtClean="0"/>
              <a:t>conglomerado</a:t>
            </a:r>
            <a:endParaRPr lang="pt-BR" dirty="0"/>
          </a:p>
          <a:p>
            <a:r>
              <a:rPr lang="pt-BR" dirty="0"/>
              <a:t>Idealmente, cada </a:t>
            </a:r>
            <a:r>
              <a:rPr lang="pt-BR" dirty="0" smtClean="0"/>
              <a:t>conglomerado é </a:t>
            </a:r>
            <a:r>
              <a:rPr lang="pt-BR" dirty="0"/>
              <a:t>uma versão </a:t>
            </a:r>
            <a:r>
              <a:rPr lang="pt-BR" dirty="0" smtClean="0"/>
              <a:t>representativa </a:t>
            </a:r>
            <a:r>
              <a:rPr lang="pt-BR" dirty="0"/>
              <a:t>em pequena escala</a:t>
            </a:r>
            <a:r>
              <a:rPr lang="pt-BR" dirty="0" smtClean="0"/>
              <a:t> </a:t>
            </a:r>
            <a:r>
              <a:rPr lang="pt-BR" dirty="0"/>
              <a:t>da população </a:t>
            </a:r>
            <a:r>
              <a:rPr lang="pt-BR" dirty="0" smtClean="0"/>
              <a:t>(ex.: </a:t>
            </a:r>
            <a:r>
              <a:rPr lang="pt-BR" dirty="0"/>
              <a:t>grupo </a:t>
            </a:r>
            <a:r>
              <a:rPr lang="pt-BR" dirty="0" smtClean="0"/>
              <a:t>heterogêneo)</a:t>
            </a:r>
          </a:p>
          <a:p>
            <a:r>
              <a:rPr lang="pt-BR" dirty="0"/>
              <a:t>Uma amostra aleatória simples dos </a:t>
            </a:r>
            <a:r>
              <a:rPr lang="pt-BR" dirty="0" smtClean="0"/>
              <a:t>conglomerados é tomada</a:t>
            </a:r>
          </a:p>
          <a:p>
            <a:r>
              <a:rPr lang="pt-BR" dirty="0" smtClean="0"/>
              <a:t>Todos os elementos contidos em cada conglomerado amostrado formam a amostra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7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Amostragem por Conglomerados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Exemplo</a:t>
            </a:r>
            <a:r>
              <a:rPr lang="pt-BR" dirty="0"/>
              <a:t>: A principal aplicação é amostragem de área, onde os </a:t>
            </a:r>
            <a:r>
              <a:rPr lang="pt-BR" dirty="0" smtClean="0"/>
              <a:t>conglomerados são quarteirões de uma </a:t>
            </a:r>
            <a:r>
              <a:rPr lang="pt-BR" dirty="0"/>
              <a:t>cidades ou outras áreas bem </a:t>
            </a:r>
            <a:r>
              <a:rPr lang="pt-BR" dirty="0" smtClean="0"/>
              <a:t>definidas</a:t>
            </a:r>
          </a:p>
          <a:p>
            <a:r>
              <a:rPr lang="pt-BR" b="1" dirty="0"/>
              <a:t>Vantagem</a:t>
            </a:r>
            <a:r>
              <a:rPr lang="pt-BR" dirty="0"/>
              <a:t>: A proximidade dos elementos pode </a:t>
            </a:r>
            <a:r>
              <a:rPr lang="pt-BR" dirty="0" smtClean="0"/>
              <a:t>gerar economia de custo (isto </a:t>
            </a:r>
            <a:r>
              <a:rPr lang="pt-BR" dirty="0"/>
              <a:t>é, observações de amostra pode ser obtida num curto espaço de tempo</a:t>
            </a:r>
            <a:r>
              <a:rPr lang="pt-BR" dirty="0" smtClean="0"/>
              <a:t>)</a:t>
            </a:r>
          </a:p>
          <a:p>
            <a:r>
              <a:rPr lang="pt-BR" b="1" dirty="0"/>
              <a:t>Desvantagem</a:t>
            </a:r>
            <a:r>
              <a:rPr lang="pt-BR" dirty="0"/>
              <a:t>: Este método geralmente exige um maior tamanho da amostra total do que simples ou amostragem aleatória </a:t>
            </a:r>
            <a:r>
              <a:rPr lang="pt-BR" dirty="0" smtClean="0"/>
              <a:t>estratificada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Sistemática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Se um tamanho de amostra de </a:t>
            </a:r>
            <a:r>
              <a:rPr lang="pt-BR" i="1" dirty="0"/>
              <a:t>n</a:t>
            </a:r>
            <a:r>
              <a:rPr lang="pt-BR" dirty="0"/>
              <a:t> é desejada a partir de uma população que contém </a:t>
            </a:r>
            <a:r>
              <a:rPr lang="pt-BR" i="1" dirty="0" smtClean="0"/>
              <a:t>N</a:t>
            </a:r>
            <a:r>
              <a:rPr lang="pt-BR" dirty="0" smtClean="0"/>
              <a:t> elementos, </a:t>
            </a:r>
            <a:r>
              <a:rPr lang="pt-BR" dirty="0"/>
              <a:t>podemos amostrar um elemento para cada elementos </a:t>
            </a:r>
            <a:r>
              <a:rPr lang="pt-BR" i="1" dirty="0" smtClean="0"/>
              <a:t>n</a:t>
            </a:r>
            <a:r>
              <a:rPr lang="pt-BR" dirty="0" smtClean="0"/>
              <a:t>/</a:t>
            </a: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dirty="0"/>
              <a:t>na </a:t>
            </a:r>
            <a:r>
              <a:rPr lang="pt-BR" dirty="0" smtClean="0"/>
              <a:t>população</a:t>
            </a:r>
          </a:p>
          <a:p>
            <a:r>
              <a:rPr lang="pt-BR" dirty="0"/>
              <a:t>Nós </a:t>
            </a:r>
            <a:r>
              <a:rPr lang="pt-BR" dirty="0" smtClean="0"/>
              <a:t>selecionamos </a:t>
            </a:r>
            <a:r>
              <a:rPr lang="pt-BR" dirty="0"/>
              <a:t>aleatoriamente um dos primeiros </a:t>
            </a:r>
            <a:r>
              <a:rPr lang="pt-BR" i="1" dirty="0" smtClean="0"/>
              <a:t>n</a:t>
            </a:r>
            <a:r>
              <a:rPr lang="pt-BR" dirty="0" smtClean="0"/>
              <a:t>/</a:t>
            </a: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dirty="0"/>
              <a:t>elementos </a:t>
            </a:r>
            <a:r>
              <a:rPr lang="pt-BR" dirty="0" smtClean="0"/>
              <a:t>da lista populacional</a:t>
            </a:r>
          </a:p>
          <a:p>
            <a:r>
              <a:rPr lang="pt-BR" dirty="0"/>
              <a:t>Em seguida, </a:t>
            </a:r>
            <a:r>
              <a:rPr lang="pt-BR" dirty="0" smtClean="0"/>
              <a:t>selecionamos </a:t>
            </a:r>
            <a:r>
              <a:rPr lang="pt-BR" dirty="0"/>
              <a:t>todos os elementos </a:t>
            </a:r>
            <a:r>
              <a:rPr lang="pt-BR" i="1" dirty="0" smtClean="0"/>
              <a:t>n</a:t>
            </a:r>
            <a:r>
              <a:rPr lang="pt-BR" dirty="0" smtClean="0"/>
              <a:t>/</a:t>
            </a:r>
            <a:r>
              <a:rPr lang="pt-BR" i="1" dirty="0" err="1" smtClean="0"/>
              <a:t>N</a:t>
            </a:r>
            <a:r>
              <a:rPr lang="pt-BR" baseline="30000" dirty="0" err="1" smtClean="0"/>
              <a:t>ésimo</a:t>
            </a:r>
            <a:r>
              <a:rPr lang="pt-BR" dirty="0" smtClean="0"/>
              <a:t> </a:t>
            </a:r>
            <a:r>
              <a:rPr lang="pt-BR" dirty="0"/>
              <a:t>que se segue na lista </a:t>
            </a:r>
            <a:r>
              <a:rPr lang="pt-BR" dirty="0" smtClean="0"/>
              <a:t>da população</a:t>
            </a:r>
            <a:endParaRPr lang="pt-BR" baseline="30000" dirty="0"/>
          </a:p>
          <a:p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1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Sistemática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Este método tem as propriedades de uma amostra aleatória simples, especialmente se a lista dos elementos da população é uma ordenação </a:t>
            </a:r>
            <a:r>
              <a:rPr lang="pt-BR" dirty="0" smtClean="0"/>
              <a:t>aleatória</a:t>
            </a:r>
          </a:p>
          <a:p>
            <a:r>
              <a:rPr lang="pt-BR" b="1" dirty="0"/>
              <a:t>Vantagem</a:t>
            </a:r>
            <a:r>
              <a:rPr lang="pt-BR" dirty="0"/>
              <a:t>: A </a:t>
            </a:r>
            <a:r>
              <a:rPr lang="pt-BR" dirty="0" smtClean="0"/>
              <a:t>amostragem </a:t>
            </a:r>
            <a:r>
              <a:rPr lang="pt-BR" dirty="0"/>
              <a:t>geralmente será mais </a:t>
            </a:r>
            <a:r>
              <a:rPr lang="pt-BR" dirty="0" smtClean="0"/>
              <a:t>do </a:t>
            </a:r>
            <a:r>
              <a:rPr lang="pt-BR" dirty="0"/>
              <a:t>que seria se a amostragem aleatória </a:t>
            </a:r>
            <a:r>
              <a:rPr lang="pt-BR" dirty="0" smtClean="0"/>
              <a:t>simples fosse utilizada</a:t>
            </a:r>
          </a:p>
          <a:p>
            <a:r>
              <a:rPr lang="pt-BR" dirty="0"/>
              <a:t>Exemplo: </a:t>
            </a:r>
            <a:r>
              <a:rPr lang="pt-BR" dirty="0" smtClean="0"/>
              <a:t>Selecionando cada 100º listado em uma lista telefônica </a:t>
            </a:r>
            <a:r>
              <a:rPr lang="pt-BR" dirty="0"/>
              <a:t>depois </a:t>
            </a:r>
            <a:r>
              <a:rPr lang="pt-BR" dirty="0" smtClean="0"/>
              <a:t>do primeiro ser selecionado aleatoriamente</a:t>
            </a:r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3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de Conveniência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É uma técnica de </a:t>
            </a:r>
            <a:r>
              <a:rPr lang="pt-BR" b="1" dirty="0"/>
              <a:t>amostragem não probabilística</a:t>
            </a:r>
            <a:r>
              <a:rPr lang="pt-BR" dirty="0"/>
              <a:t>. </a:t>
            </a:r>
            <a:r>
              <a:rPr lang="pt-BR" dirty="0" smtClean="0"/>
              <a:t>Elementos são </a:t>
            </a:r>
            <a:r>
              <a:rPr lang="pt-BR" dirty="0"/>
              <a:t>incluídos na amostra sem probabilidades </a:t>
            </a:r>
            <a:r>
              <a:rPr lang="pt-BR" dirty="0" smtClean="0"/>
              <a:t>previamente especificadas ou conhecidas </a:t>
            </a:r>
            <a:r>
              <a:rPr lang="pt-BR" dirty="0"/>
              <a:t>de </a:t>
            </a:r>
            <a:r>
              <a:rPr lang="pt-BR" dirty="0" smtClean="0"/>
              <a:t>eles serem selecionados</a:t>
            </a:r>
          </a:p>
          <a:p>
            <a:r>
              <a:rPr lang="pt-BR" dirty="0"/>
              <a:t>A amostra é </a:t>
            </a:r>
            <a:r>
              <a:rPr lang="pt-BR" dirty="0" smtClean="0"/>
              <a:t>selecionada principalmente </a:t>
            </a:r>
            <a:r>
              <a:rPr lang="pt-BR" dirty="0"/>
              <a:t>por </a:t>
            </a:r>
            <a:r>
              <a:rPr lang="pt-BR" b="1" dirty="0" smtClean="0"/>
              <a:t>conveniência</a:t>
            </a:r>
          </a:p>
          <a:p>
            <a:r>
              <a:rPr lang="pt-BR" b="1" dirty="0"/>
              <a:t>Exemplo</a:t>
            </a:r>
            <a:r>
              <a:rPr lang="pt-BR" dirty="0"/>
              <a:t>: Um professor </a:t>
            </a:r>
            <a:r>
              <a:rPr lang="pt-BR" dirty="0" smtClean="0"/>
              <a:t>na realização </a:t>
            </a:r>
            <a:r>
              <a:rPr lang="pt-BR" dirty="0"/>
              <a:t>de pesquisa </a:t>
            </a:r>
            <a:r>
              <a:rPr lang="pt-BR" dirty="0" smtClean="0"/>
              <a:t>pode </a:t>
            </a:r>
            <a:r>
              <a:rPr lang="pt-BR" dirty="0"/>
              <a:t>usar estudantes voluntários para constituir uma </a:t>
            </a:r>
            <a:r>
              <a:rPr lang="pt-BR" dirty="0" smtClean="0"/>
              <a:t>amostra, ou animais capturados</a:t>
            </a:r>
            <a:endParaRPr lang="pt-BR" dirty="0"/>
          </a:p>
          <a:p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9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de Conveniência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Vantagem</a:t>
            </a:r>
            <a:r>
              <a:rPr lang="pt-BR" dirty="0"/>
              <a:t>: A seleção da amostra e coleta de dados são relativamente fáceis</a:t>
            </a:r>
          </a:p>
          <a:p>
            <a:r>
              <a:rPr lang="pt-BR" b="1" dirty="0"/>
              <a:t>Desvantagem</a:t>
            </a:r>
            <a:r>
              <a:rPr lang="pt-BR" dirty="0"/>
              <a:t>: É impossível </a:t>
            </a:r>
            <a:r>
              <a:rPr lang="pt-BR" dirty="0" smtClean="0"/>
              <a:t>avaliar a “excelência” da amostra em termos de representatividade da população</a:t>
            </a:r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de Julgamento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pessoa mais bem informada sobre o </a:t>
            </a:r>
            <a:r>
              <a:rPr lang="pt-BR" dirty="0" smtClean="0"/>
              <a:t>tema de </a:t>
            </a:r>
            <a:r>
              <a:rPr lang="pt-BR" dirty="0"/>
              <a:t>estudo </a:t>
            </a:r>
            <a:r>
              <a:rPr lang="pt-BR" dirty="0" smtClean="0"/>
              <a:t>escolhe os elementos julga serem os mais representativos </a:t>
            </a:r>
            <a:r>
              <a:rPr lang="pt-BR" dirty="0"/>
              <a:t>da </a:t>
            </a:r>
            <a:r>
              <a:rPr lang="pt-BR" dirty="0" smtClean="0"/>
              <a:t>população</a:t>
            </a:r>
          </a:p>
          <a:p>
            <a:r>
              <a:rPr lang="pt-BR" dirty="0"/>
              <a:t>É uma técnica de </a:t>
            </a:r>
            <a:r>
              <a:rPr lang="pt-BR" b="1" dirty="0"/>
              <a:t>amostragem não </a:t>
            </a:r>
            <a:r>
              <a:rPr lang="pt-BR" b="1" dirty="0" smtClean="0"/>
              <a:t>probabilístic</a:t>
            </a:r>
            <a:r>
              <a:rPr lang="pt-BR" dirty="0" smtClean="0"/>
              <a:t>a</a:t>
            </a:r>
            <a:endParaRPr lang="pt-BR" dirty="0"/>
          </a:p>
          <a:p>
            <a:r>
              <a:rPr lang="pt-BR" b="1" dirty="0"/>
              <a:t>Exemplo</a:t>
            </a:r>
            <a:r>
              <a:rPr lang="pt-BR" dirty="0"/>
              <a:t>: Um repórter pode </a:t>
            </a:r>
            <a:r>
              <a:rPr lang="pt-BR" dirty="0" smtClean="0"/>
              <a:t>escolher três </a:t>
            </a:r>
            <a:r>
              <a:rPr lang="pt-BR" dirty="0"/>
              <a:t>ou quatro senadores, julgando-os como reflexo da opinião geral do Senado</a:t>
            </a:r>
          </a:p>
          <a:p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Amostragem de Julgamento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Vantagem</a:t>
            </a:r>
            <a:r>
              <a:rPr lang="pt-BR" dirty="0"/>
              <a:t>: É uma maneira relativamente fácil de selecionar uma </a:t>
            </a:r>
            <a:r>
              <a:rPr lang="pt-BR" dirty="0" smtClean="0"/>
              <a:t>amostra</a:t>
            </a:r>
          </a:p>
          <a:p>
            <a:r>
              <a:rPr lang="pt-BR" b="1" dirty="0"/>
              <a:t>Desvantagem</a:t>
            </a:r>
            <a:r>
              <a:rPr lang="pt-BR" dirty="0"/>
              <a:t>: A qualidade dos resultados da amostra depende do julgamento da pessoa </a:t>
            </a:r>
            <a:r>
              <a:rPr lang="pt-BR" dirty="0" smtClean="0"/>
              <a:t>que a seleciona</a:t>
            </a:r>
            <a:endParaRPr lang="pt-BR" dirty="0"/>
          </a:p>
          <a:p>
            <a:endParaRPr lang="pt-BR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1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 Capítulo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Exercícios: 4, 8, 10, 15, 16, 26, 28, 29, 32, 35, 36, 40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Amostragens e Distribuições Amostrais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 smtClean="0"/>
              </a:p>
              <a:p>
                <a:r>
                  <a:rPr lang="pt-BR" dirty="0" smtClean="0"/>
                  <a:t>Outros Métodos de Amostragem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4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 pela Atenção!!!</a:t>
            </a:r>
            <a:br>
              <a:rPr lang="pt-BR" dirty="0" smtClean="0"/>
            </a:br>
            <a:r>
              <a:rPr lang="pt-BR" sz="3200" dirty="0"/>
              <a:t>Lista de Exercícios do Capítulo </a:t>
            </a:r>
            <a:r>
              <a:rPr lang="pt-BR" sz="3200" dirty="0" smtClean="0"/>
              <a:t>7</a:t>
            </a:r>
            <a:endParaRPr lang="pt-BR" sz="32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 de Inferência Estatística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</a:t>
            </a:fld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107504" y="2484338"/>
            <a:ext cx="8352928" cy="3536950"/>
            <a:chOff x="107504" y="2484338"/>
            <a:chExt cx="8352928" cy="353695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17054" y="4610001"/>
              <a:ext cx="3622675" cy="1411287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7200" indent="-457200"/>
              <a:endPara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825054" y="2484338"/>
              <a:ext cx="2357438" cy="1457325"/>
            </a:xfrm>
            <a:prstGeom prst="ellipse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7200" indent="-457200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endParaRPr lang="en-US" sz="24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031804" y="2555776"/>
              <a:ext cx="4213932" cy="1331912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/>
              <a:endPara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190429" y="3220938"/>
              <a:ext cx="835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268592" y="3884513"/>
              <a:ext cx="0" cy="730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944492" y="5314851"/>
              <a:ext cx="7889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996629" y="3944838"/>
              <a:ext cx="0" cy="676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750942" y="4619526"/>
              <a:ext cx="3263898" cy="1398587"/>
            </a:xfrm>
            <a:prstGeom prst="rect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457200" indent="-457200">
                <a:lnSpc>
                  <a:spcPct val="90000"/>
                </a:lnSpc>
              </a:pPr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9917" y="4717951"/>
                  <a:ext cx="3446777" cy="1200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 valor de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é usado para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fazer inferências sobre o </a:t>
                  </a: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valor de </a:t>
                  </a:r>
                  <a:r>
                    <a:rPr lang="pt-BR" sz="2400" b="1" i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9917" y="4717951"/>
                  <a:ext cx="3446777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32" t="-4569" r="-3363" b="-131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27141" y="4708426"/>
                  <a:ext cx="3187699" cy="1200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Os dados amostrais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proporcionam um valor</a:t>
                  </a:r>
                  <a:endPara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pt-BR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para a proporção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pt-BR" sz="2400" b="1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a14:m>
                  <a:endPara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7141" y="4708426"/>
                  <a:ext cx="3187699" cy="12001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50" t="-4061" r="-2868" b="-131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095304" y="2612926"/>
              <a:ext cx="415043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Uma simples amostra aleatória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</a:t>
              </a:r>
              <a:r>
                <a:rPr lang="pt-B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elementos é selecionada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partir da população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910032" y="2641501"/>
              <a:ext cx="21096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População 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 proporção</a:t>
              </a:r>
            </a:p>
            <a:p>
              <a:pPr algn="ctr"/>
              <a:r>
                <a:rPr lang="pt-B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?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 rot="5400000">
              <a:off x="539304" y="318283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 rot="16200000" flipH="1">
              <a:off x="8260407" y="316378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 rot="16200000" flipH="1">
              <a:off x="7983934" y="524023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 rot="5400000">
              <a:off x="63054" y="525928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A </a:t>
                </a:r>
                <a:r>
                  <a:rPr lang="pt-BR" b="1" dirty="0"/>
                  <a:t>distribuição amostral </a:t>
                </a:r>
                <a:r>
                  <a:rPr lang="pt-BR" b="1" dirty="0" smtClean="0"/>
                  <a:t>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é a distribuição de probabilidade de todos os valores possíveis da </a:t>
                </a:r>
                <a:r>
                  <a:rPr lang="pt-BR" dirty="0" smtClean="0"/>
                  <a:t>proporção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 smtClean="0">
                  <a:effectLst/>
                </a:endParaRPr>
              </a:p>
              <a:p>
                <a:r>
                  <a:rPr lang="pt-BR" dirty="0" smtClean="0"/>
                  <a:t>Valor esperado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 smtClean="0">
                  <a:effectLst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effectLst/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pt-BR" dirty="0" smtClean="0">
                  <a:effectLst/>
                </a:endParaRPr>
              </a:p>
              <a:p>
                <a:pPr marL="114300" indent="0">
                  <a:buNone/>
                </a:pPr>
                <a:r>
                  <a:rPr lang="pt-BR" dirty="0" smtClean="0"/>
                  <a:t>Em que</a:t>
                </a:r>
              </a:p>
              <a:p>
                <a:pPr marL="114300" indent="0">
                  <a:buNone/>
                </a:pPr>
                <a:r>
                  <a:rPr lang="pt-BR" i="1" dirty="0" smtClean="0">
                    <a:effectLst/>
                  </a:rPr>
                  <a:t>p</a:t>
                </a:r>
                <a:r>
                  <a:rPr lang="pt-BR" dirty="0" smtClean="0">
                    <a:effectLst/>
                  </a:rPr>
                  <a:t> = a proporção da população</a:t>
                </a:r>
                <a:endParaRPr lang="pt-BR" dirty="0">
                  <a:effectLst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0" t="-3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Distribuição Amostral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1296"/>
                <a:ext cx="7620000" cy="553670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Desvio padrão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 smtClean="0">
                  <a:effectLst/>
                </a:endParaRPr>
              </a:p>
              <a:p>
                <a:pPr lvl="1"/>
                <a:r>
                  <a:rPr lang="pt-BR" dirty="0" smtClean="0"/>
                  <a:t>População Finita</a:t>
                </a:r>
                <a:endParaRPr lang="pt-BR" dirty="0" smtClean="0">
                  <a:effectLst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>
                  <a:effectLst/>
                </a:endParaRPr>
              </a:p>
              <a:p>
                <a:pPr lvl="1"/>
                <a:r>
                  <a:rPr lang="pt-BR" dirty="0"/>
                  <a:t>População </a:t>
                </a:r>
                <a:r>
                  <a:rPr lang="pt-BR" dirty="0" smtClean="0"/>
                  <a:t>Infinita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 smtClean="0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pt-BR" dirty="0" smtClean="0"/>
                  <a:t> é </a:t>
                </a:r>
                <a:r>
                  <a:rPr lang="pt-BR" dirty="0"/>
                  <a:t>referido como o erro padrão da </a:t>
                </a:r>
                <a:r>
                  <a:rPr lang="pt-BR" dirty="0" smtClean="0"/>
                  <a:t>proporção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1296"/>
                <a:ext cx="7620000" cy="5536704"/>
              </a:xfrm>
              <a:blipFill rotWithShape="1">
                <a:blip r:embed="rId3"/>
                <a:stretch>
                  <a:fillRect l="-160" t="-28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4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Forma de 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t="-26596" b="-41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/>
                  <a:t>A distribuição de amostragem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dirty="0" smtClean="0"/>
                  <a:t> pode </a:t>
                </a:r>
                <a:r>
                  <a:rPr lang="pt-BR" dirty="0"/>
                  <a:t>ser aproximada por uma distribuição normal, sempre que o tamanho da amostra </a:t>
                </a:r>
                <a:r>
                  <a:rPr lang="pt-BR" dirty="0" smtClean="0"/>
                  <a:t>for </a:t>
                </a:r>
                <a:r>
                  <a:rPr lang="pt-BR" dirty="0"/>
                  <a:t>grande</a:t>
                </a:r>
              </a:p>
              <a:p>
                <a:r>
                  <a:rPr lang="pt-BR" dirty="0"/>
                  <a:t>O tamanho da amostra é considerado grande, sempre que estas condições sejam </a:t>
                </a:r>
                <a:r>
                  <a:rPr lang="pt-BR" dirty="0" smtClean="0"/>
                  <a:t>satisfeitas</a:t>
                </a:r>
              </a:p>
              <a:p>
                <a:pPr marL="114300" indent="0" algn="ctr">
                  <a:buNone/>
                </a:pPr>
                <a:r>
                  <a:rPr lang="pt-BR" b="1" i="1" dirty="0" err="1" smtClean="0"/>
                  <a:t>np</a:t>
                </a:r>
                <a:r>
                  <a:rPr lang="pt-BR" b="1" dirty="0" smtClean="0"/>
                  <a:t> </a:t>
                </a:r>
                <a:r>
                  <a:rPr lang="pt-BR" b="1" dirty="0"/>
                  <a:t>≥</a:t>
                </a:r>
                <a:r>
                  <a:rPr lang="pt-BR" b="1" dirty="0" smtClean="0"/>
                  <a:t> 5 </a:t>
                </a:r>
                <a:r>
                  <a:rPr lang="pt-BR" dirty="0" smtClean="0"/>
                  <a:t>e </a:t>
                </a:r>
                <a:r>
                  <a:rPr lang="pt-BR" b="1" i="1" dirty="0" smtClean="0"/>
                  <a:t>n</a:t>
                </a:r>
                <a:r>
                  <a:rPr lang="pt-BR" b="1" dirty="0" smtClean="0"/>
                  <a:t>(1 – </a:t>
                </a:r>
                <a:r>
                  <a:rPr lang="pt-BR" b="1" i="1" dirty="0" smtClean="0"/>
                  <a:t>p</a:t>
                </a:r>
                <a:r>
                  <a:rPr lang="pt-BR" b="1" dirty="0" smtClean="0"/>
                  <a:t>) ≥ 5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0" t="-3558" r="-4000" b="-38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5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Forma de Amostragem da 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t="-26596" b="-41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Para valores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dirty="0"/>
                  <a:t> perto </a:t>
                </a:r>
                <a:r>
                  <a:rPr lang="pt-BR" dirty="0" smtClean="0"/>
                  <a:t>de 0,50 e tamanhos amostrais pequenos </a:t>
                </a:r>
                <a:r>
                  <a:rPr lang="pt-BR" dirty="0"/>
                  <a:t>como </a:t>
                </a:r>
                <a:r>
                  <a:rPr lang="pt-BR" dirty="0" smtClean="0"/>
                  <a:t>10 </a:t>
                </a:r>
                <a:r>
                  <a:rPr lang="pt-BR" dirty="0"/>
                  <a:t>permitem uma aproximação </a:t>
                </a:r>
                <a:r>
                  <a:rPr lang="pt-BR" dirty="0" smtClean="0"/>
                  <a:t>da normal</a:t>
                </a:r>
              </a:p>
              <a:p>
                <a:r>
                  <a:rPr lang="pt-BR" dirty="0"/>
                  <a:t>Com valores muito pequenos (aproximando-se </a:t>
                </a:r>
                <a:r>
                  <a:rPr lang="pt-BR" dirty="0" smtClean="0"/>
                  <a:t>de 0</a:t>
                </a:r>
                <a:r>
                  <a:rPr lang="pt-BR" dirty="0"/>
                  <a:t>) ou muito grandes (aproximando-se 1)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dirty="0"/>
                  <a:t>, amostras </a:t>
                </a:r>
                <a:r>
                  <a:rPr lang="pt-BR" dirty="0" smtClean="0"/>
                  <a:t>bem maiores </a:t>
                </a:r>
                <a:r>
                  <a:rPr lang="pt-BR" dirty="0"/>
                  <a:t>são </a:t>
                </a:r>
                <a:r>
                  <a:rPr lang="pt-BR" dirty="0" smtClean="0"/>
                  <a:t>necessárias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20" t="-3050" r="-3040" b="-43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9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Faculdade de Santo André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/>
              <a:t>Lembre-se que </a:t>
            </a:r>
            <a:r>
              <a:rPr lang="pt-BR" sz="2800" dirty="0" smtClean="0"/>
              <a:t>27% </a:t>
            </a:r>
            <a:r>
              <a:rPr lang="pt-BR" sz="2800" dirty="0"/>
              <a:t>dos futuros alunos </a:t>
            </a:r>
            <a:r>
              <a:rPr lang="pt-BR" sz="2800" dirty="0" smtClean="0"/>
              <a:t>desejam morar no </a:t>
            </a:r>
            <a:r>
              <a:rPr lang="pt-BR" sz="2800" i="1" dirty="0" smtClean="0"/>
              <a:t>campus</a:t>
            </a:r>
          </a:p>
          <a:p>
            <a:pPr marL="114300" indent="0">
              <a:buNone/>
            </a:pPr>
            <a:r>
              <a:rPr lang="pt-BR" sz="2800" dirty="0"/>
              <a:t>Qual é a probabilidade de que uma amostra aleatória simples de 30 candidatos irá fornecer uma estimativa da proporção da população </a:t>
            </a:r>
            <a:r>
              <a:rPr lang="pt-BR" sz="2800" dirty="0" smtClean="0"/>
              <a:t>dos inscritos que desejam </a:t>
            </a:r>
            <a:r>
              <a:rPr lang="pt-BR" sz="2800" dirty="0"/>
              <a:t>alojamento no </a:t>
            </a:r>
            <a:endParaRPr lang="pt-BR" sz="2800" dirty="0" smtClean="0"/>
          </a:p>
          <a:p>
            <a:pPr marL="114300" indent="0">
              <a:buNone/>
            </a:pPr>
            <a:r>
              <a:rPr lang="pt-BR" sz="2800" dirty="0" smtClean="0"/>
              <a:t>campus que </a:t>
            </a:r>
            <a:r>
              <a:rPr lang="pt-BR" sz="2800" dirty="0"/>
              <a:t>está dentro de </a:t>
            </a:r>
            <a:endParaRPr lang="pt-BR" sz="2800" dirty="0" smtClean="0"/>
          </a:p>
          <a:p>
            <a:pPr marL="114300" indent="0">
              <a:buNone/>
            </a:pPr>
            <a:r>
              <a:rPr lang="pt-BR" sz="2800" dirty="0" smtClean="0"/>
              <a:t>mais ou menos </a:t>
            </a:r>
            <a:r>
              <a:rPr lang="pt-BR" sz="2800" dirty="0"/>
              <a:t>0,05 da </a:t>
            </a:r>
            <a:endParaRPr lang="pt-BR" sz="2800" dirty="0" smtClean="0"/>
          </a:p>
          <a:p>
            <a:pPr marL="114300" indent="0">
              <a:buNone/>
            </a:pPr>
            <a:r>
              <a:rPr lang="pt-BR" sz="2800" dirty="0" smtClean="0"/>
              <a:t>proporção atual da </a:t>
            </a:r>
          </a:p>
          <a:p>
            <a:pPr marL="114300" indent="0">
              <a:buNone/>
            </a:pPr>
            <a:r>
              <a:rPr lang="pt-BR" sz="2800" dirty="0" smtClean="0"/>
              <a:t>população</a:t>
            </a:r>
            <a:r>
              <a:rPr lang="pt-BR" sz="2800" dirty="0"/>
              <a:t>?</a:t>
            </a:r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9</a:t>
            </a:fld>
            <a:endParaRPr lang="pt-BR"/>
          </a:p>
        </p:txBody>
      </p:sp>
      <p:grpSp>
        <p:nvGrpSpPr>
          <p:cNvPr id="5" name="Group 521"/>
          <p:cNvGrpSpPr>
            <a:grpSpLocks/>
          </p:cNvGrpSpPr>
          <p:nvPr/>
        </p:nvGrpSpPr>
        <p:grpSpPr bwMode="auto">
          <a:xfrm>
            <a:off x="4727288" y="3611563"/>
            <a:ext cx="3724275" cy="2924175"/>
            <a:chOff x="3055" y="337"/>
            <a:chExt cx="2346" cy="1842"/>
          </a:xfrm>
        </p:grpSpPr>
        <p:sp>
          <p:nvSpPr>
            <p:cNvPr id="6" name="Freeform 264"/>
            <p:cNvSpPr>
              <a:spLocks/>
            </p:cNvSpPr>
            <p:nvPr/>
          </p:nvSpPr>
          <p:spPr bwMode="auto">
            <a:xfrm>
              <a:off x="4455" y="1911"/>
              <a:ext cx="452" cy="217"/>
            </a:xfrm>
            <a:custGeom>
              <a:avLst/>
              <a:gdLst>
                <a:gd name="T0" fmla="*/ 137 w 1070"/>
                <a:gd name="T1" fmla="*/ 93 h 505"/>
                <a:gd name="T2" fmla="*/ 187 w 1070"/>
                <a:gd name="T3" fmla="*/ 125 h 505"/>
                <a:gd name="T4" fmla="*/ 196 w 1070"/>
                <a:gd name="T5" fmla="*/ 188 h 505"/>
                <a:gd name="T6" fmla="*/ 238 w 1070"/>
                <a:gd name="T7" fmla="*/ 165 h 505"/>
                <a:gd name="T8" fmla="*/ 232 w 1070"/>
                <a:gd name="T9" fmla="*/ 211 h 505"/>
                <a:gd name="T10" fmla="*/ 318 w 1070"/>
                <a:gd name="T11" fmla="*/ 252 h 505"/>
                <a:gd name="T12" fmla="*/ 289 w 1070"/>
                <a:gd name="T13" fmla="*/ 309 h 505"/>
                <a:gd name="T14" fmla="*/ 342 w 1070"/>
                <a:gd name="T15" fmla="*/ 283 h 505"/>
                <a:gd name="T16" fmla="*/ 386 w 1070"/>
                <a:gd name="T17" fmla="*/ 315 h 505"/>
                <a:gd name="T18" fmla="*/ 348 w 1070"/>
                <a:gd name="T19" fmla="*/ 380 h 505"/>
                <a:gd name="T20" fmla="*/ 462 w 1070"/>
                <a:gd name="T21" fmla="*/ 353 h 505"/>
                <a:gd name="T22" fmla="*/ 453 w 1070"/>
                <a:gd name="T23" fmla="*/ 264 h 505"/>
                <a:gd name="T24" fmla="*/ 460 w 1070"/>
                <a:gd name="T25" fmla="*/ 195 h 505"/>
                <a:gd name="T26" fmla="*/ 498 w 1070"/>
                <a:gd name="T27" fmla="*/ 178 h 505"/>
                <a:gd name="T28" fmla="*/ 498 w 1070"/>
                <a:gd name="T29" fmla="*/ 233 h 505"/>
                <a:gd name="T30" fmla="*/ 569 w 1070"/>
                <a:gd name="T31" fmla="*/ 230 h 505"/>
                <a:gd name="T32" fmla="*/ 628 w 1070"/>
                <a:gd name="T33" fmla="*/ 224 h 505"/>
                <a:gd name="T34" fmla="*/ 612 w 1070"/>
                <a:gd name="T35" fmla="*/ 268 h 505"/>
                <a:gd name="T36" fmla="*/ 683 w 1070"/>
                <a:gd name="T37" fmla="*/ 254 h 505"/>
                <a:gd name="T38" fmla="*/ 736 w 1070"/>
                <a:gd name="T39" fmla="*/ 249 h 505"/>
                <a:gd name="T40" fmla="*/ 745 w 1070"/>
                <a:gd name="T41" fmla="*/ 290 h 505"/>
                <a:gd name="T42" fmla="*/ 802 w 1070"/>
                <a:gd name="T43" fmla="*/ 290 h 505"/>
                <a:gd name="T44" fmla="*/ 801 w 1070"/>
                <a:gd name="T45" fmla="*/ 359 h 505"/>
                <a:gd name="T46" fmla="*/ 734 w 1070"/>
                <a:gd name="T47" fmla="*/ 448 h 505"/>
                <a:gd name="T48" fmla="*/ 793 w 1070"/>
                <a:gd name="T49" fmla="*/ 437 h 505"/>
                <a:gd name="T50" fmla="*/ 821 w 1070"/>
                <a:gd name="T51" fmla="*/ 484 h 505"/>
                <a:gd name="T52" fmla="*/ 821 w 1070"/>
                <a:gd name="T53" fmla="*/ 505 h 505"/>
                <a:gd name="T54" fmla="*/ 877 w 1070"/>
                <a:gd name="T55" fmla="*/ 462 h 505"/>
                <a:gd name="T56" fmla="*/ 936 w 1070"/>
                <a:gd name="T57" fmla="*/ 437 h 505"/>
                <a:gd name="T58" fmla="*/ 991 w 1070"/>
                <a:gd name="T59" fmla="*/ 423 h 505"/>
                <a:gd name="T60" fmla="*/ 926 w 1070"/>
                <a:gd name="T61" fmla="*/ 382 h 505"/>
                <a:gd name="T62" fmla="*/ 898 w 1070"/>
                <a:gd name="T63" fmla="*/ 340 h 505"/>
                <a:gd name="T64" fmla="*/ 956 w 1070"/>
                <a:gd name="T65" fmla="*/ 359 h 505"/>
                <a:gd name="T66" fmla="*/ 924 w 1070"/>
                <a:gd name="T67" fmla="*/ 302 h 505"/>
                <a:gd name="T68" fmla="*/ 1010 w 1070"/>
                <a:gd name="T69" fmla="*/ 349 h 505"/>
                <a:gd name="T70" fmla="*/ 994 w 1070"/>
                <a:gd name="T71" fmla="*/ 302 h 505"/>
                <a:gd name="T72" fmla="*/ 1042 w 1070"/>
                <a:gd name="T73" fmla="*/ 281 h 505"/>
                <a:gd name="T74" fmla="*/ 1042 w 1070"/>
                <a:gd name="T75" fmla="*/ 216 h 505"/>
                <a:gd name="T76" fmla="*/ 1070 w 1070"/>
                <a:gd name="T77" fmla="*/ 211 h 505"/>
                <a:gd name="T78" fmla="*/ 991 w 1070"/>
                <a:gd name="T79" fmla="*/ 55 h 505"/>
                <a:gd name="T80" fmla="*/ 869 w 1070"/>
                <a:gd name="T81" fmla="*/ 0 h 505"/>
                <a:gd name="T82" fmla="*/ 34 w 1070"/>
                <a:gd name="T83" fmla="*/ 17 h 505"/>
                <a:gd name="T84" fmla="*/ 0 w 1070"/>
                <a:gd name="T85" fmla="*/ 211 h 505"/>
                <a:gd name="T86" fmla="*/ 31 w 1070"/>
                <a:gd name="T87" fmla="*/ 287 h 505"/>
                <a:gd name="T88" fmla="*/ 57 w 1070"/>
                <a:gd name="T89" fmla="*/ 347 h 505"/>
                <a:gd name="T90" fmla="*/ 86 w 1070"/>
                <a:gd name="T91" fmla="*/ 281 h 505"/>
                <a:gd name="T92" fmla="*/ 128 w 1070"/>
                <a:gd name="T93" fmla="*/ 273 h 505"/>
                <a:gd name="T94" fmla="*/ 124 w 1070"/>
                <a:gd name="T95" fmla="*/ 230 h 505"/>
                <a:gd name="T96" fmla="*/ 147 w 1070"/>
                <a:gd name="T97" fmla="*/ 195 h 505"/>
                <a:gd name="T98" fmla="*/ 128 w 1070"/>
                <a:gd name="T99" fmla="*/ 135 h 505"/>
                <a:gd name="T100" fmla="*/ 137 w 1070"/>
                <a:gd name="T101" fmla="*/ 93 h 505"/>
                <a:gd name="T102" fmla="*/ 137 w 1070"/>
                <a:gd name="T103" fmla="*/ 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0" h="505">
                  <a:moveTo>
                    <a:pt x="137" y="93"/>
                  </a:moveTo>
                  <a:lnTo>
                    <a:pt x="187" y="125"/>
                  </a:lnTo>
                  <a:lnTo>
                    <a:pt x="196" y="188"/>
                  </a:lnTo>
                  <a:lnTo>
                    <a:pt x="238" y="165"/>
                  </a:lnTo>
                  <a:lnTo>
                    <a:pt x="232" y="211"/>
                  </a:lnTo>
                  <a:lnTo>
                    <a:pt x="318" y="252"/>
                  </a:lnTo>
                  <a:lnTo>
                    <a:pt x="289" y="309"/>
                  </a:lnTo>
                  <a:lnTo>
                    <a:pt x="342" y="283"/>
                  </a:lnTo>
                  <a:lnTo>
                    <a:pt x="386" y="315"/>
                  </a:lnTo>
                  <a:lnTo>
                    <a:pt x="348" y="380"/>
                  </a:lnTo>
                  <a:lnTo>
                    <a:pt x="462" y="353"/>
                  </a:lnTo>
                  <a:lnTo>
                    <a:pt x="453" y="264"/>
                  </a:lnTo>
                  <a:lnTo>
                    <a:pt x="460" y="195"/>
                  </a:lnTo>
                  <a:lnTo>
                    <a:pt x="498" y="178"/>
                  </a:lnTo>
                  <a:lnTo>
                    <a:pt x="498" y="233"/>
                  </a:lnTo>
                  <a:lnTo>
                    <a:pt x="569" y="230"/>
                  </a:lnTo>
                  <a:lnTo>
                    <a:pt x="628" y="224"/>
                  </a:lnTo>
                  <a:lnTo>
                    <a:pt x="612" y="268"/>
                  </a:lnTo>
                  <a:lnTo>
                    <a:pt x="683" y="254"/>
                  </a:lnTo>
                  <a:lnTo>
                    <a:pt x="736" y="249"/>
                  </a:lnTo>
                  <a:lnTo>
                    <a:pt x="745" y="290"/>
                  </a:lnTo>
                  <a:lnTo>
                    <a:pt x="802" y="290"/>
                  </a:lnTo>
                  <a:lnTo>
                    <a:pt x="801" y="359"/>
                  </a:lnTo>
                  <a:lnTo>
                    <a:pt x="734" y="448"/>
                  </a:lnTo>
                  <a:lnTo>
                    <a:pt x="793" y="437"/>
                  </a:lnTo>
                  <a:lnTo>
                    <a:pt x="821" y="484"/>
                  </a:lnTo>
                  <a:lnTo>
                    <a:pt x="821" y="505"/>
                  </a:lnTo>
                  <a:lnTo>
                    <a:pt x="877" y="462"/>
                  </a:lnTo>
                  <a:lnTo>
                    <a:pt x="936" y="437"/>
                  </a:lnTo>
                  <a:lnTo>
                    <a:pt x="991" y="423"/>
                  </a:lnTo>
                  <a:lnTo>
                    <a:pt x="926" y="382"/>
                  </a:lnTo>
                  <a:lnTo>
                    <a:pt x="898" y="340"/>
                  </a:lnTo>
                  <a:lnTo>
                    <a:pt x="956" y="359"/>
                  </a:lnTo>
                  <a:lnTo>
                    <a:pt x="924" y="302"/>
                  </a:lnTo>
                  <a:lnTo>
                    <a:pt x="1010" y="349"/>
                  </a:lnTo>
                  <a:lnTo>
                    <a:pt x="994" y="302"/>
                  </a:lnTo>
                  <a:lnTo>
                    <a:pt x="1042" y="281"/>
                  </a:lnTo>
                  <a:lnTo>
                    <a:pt x="1042" y="216"/>
                  </a:lnTo>
                  <a:lnTo>
                    <a:pt x="1070" y="211"/>
                  </a:lnTo>
                  <a:lnTo>
                    <a:pt x="991" y="55"/>
                  </a:lnTo>
                  <a:lnTo>
                    <a:pt x="869" y="0"/>
                  </a:lnTo>
                  <a:lnTo>
                    <a:pt x="34" y="17"/>
                  </a:lnTo>
                  <a:lnTo>
                    <a:pt x="0" y="211"/>
                  </a:lnTo>
                  <a:lnTo>
                    <a:pt x="31" y="287"/>
                  </a:lnTo>
                  <a:lnTo>
                    <a:pt x="57" y="347"/>
                  </a:lnTo>
                  <a:lnTo>
                    <a:pt x="86" y="281"/>
                  </a:lnTo>
                  <a:lnTo>
                    <a:pt x="128" y="273"/>
                  </a:lnTo>
                  <a:lnTo>
                    <a:pt x="124" y="230"/>
                  </a:lnTo>
                  <a:lnTo>
                    <a:pt x="147" y="195"/>
                  </a:lnTo>
                  <a:lnTo>
                    <a:pt x="128" y="135"/>
                  </a:lnTo>
                  <a:lnTo>
                    <a:pt x="137" y="93"/>
                  </a:lnTo>
                  <a:lnTo>
                    <a:pt x="137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265"/>
            <p:cNvSpPr>
              <a:spLocks/>
            </p:cNvSpPr>
            <p:nvPr/>
          </p:nvSpPr>
          <p:spPr bwMode="auto">
            <a:xfrm>
              <a:off x="3930" y="930"/>
              <a:ext cx="1384" cy="1224"/>
            </a:xfrm>
            <a:custGeom>
              <a:avLst/>
              <a:gdLst>
                <a:gd name="T0" fmla="*/ 335 w 3277"/>
                <a:gd name="T1" fmla="*/ 2103 h 2863"/>
                <a:gd name="T2" fmla="*/ 418 w 3277"/>
                <a:gd name="T3" fmla="*/ 2171 h 2863"/>
                <a:gd name="T4" fmla="*/ 479 w 3277"/>
                <a:gd name="T5" fmla="*/ 2268 h 2863"/>
                <a:gd name="T6" fmla="*/ 521 w 3277"/>
                <a:gd name="T7" fmla="*/ 2238 h 2863"/>
                <a:gd name="T8" fmla="*/ 631 w 3277"/>
                <a:gd name="T9" fmla="*/ 2209 h 2863"/>
                <a:gd name="T10" fmla="*/ 669 w 3277"/>
                <a:gd name="T11" fmla="*/ 2255 h 2863"/>
                <a:gd name="T12" fmla="*/ 586 w 3277"/>
                <a:gd name="T13" fmla="*/ 2331 h 2863"/>
                <a:gd name="T14" fmla="*/ 700 w 3277"/>
                <a:gd name="T15" fmla="*/ 2337 h 2863"/>
                <a:gd name="T16" fmla="*/ 751 w 3277"/>
                <a:gd name="T17" fmla="*/ 2276 h 2863"/>
                <a:gd name="T18" fmla="*/ 817 w 3277"/>
                <a:gd name="T19" fmla="*/ 2272 h 2863"/>
                <a:gd name="T20" fmla="*/ 873 w 3277"/>
                <a:gd name="T21" fmla="*/ 2361 h 2863"/>
                <a:gd name="T22" fmla="*/ 890 w 3277"/>
                <a:gd name="T23" fmla="*/ 2506 h 2863"/>
                <a:gd name="T24" fmla="*/ 933 w 3277"/>
                <a:gd name="T25" fmla="*/ 2692 h 2863"/>
                <a:gd name="T26" fmla="*/ 1009 w 3277"/>
                <a:gd name="T27" fmla="*/ 2667 h 2863"/>
                <a:gd name="T28" fmla="*/ 1123 w 3277"/>
                <a:gd name="T29" fmla="*/ 2663 h 2863"/>
                <a:gd name="T30" fmla="*/ 1276 w 3277"/>
                <a:gd name="T31" fmla="*/ 2633 h 2863"/>
                <a:gd name="T32" fmla="*/ 1331 w 3277"/>
                <a:gd name="T33" fmla="*/ 2510 h 2863"/>
                <a:gd name="T34" fmla="*/ 1382 w 3277"/>
                <a:gd name="T35" fmla="*/ 2361 h 2863"/>
                <a:gd name="T36" fmla="*/ 1513 w 3277"/>
                <a:gd name="T37" fmla="*/ 2365 h 2863"/>
                <a:gd name="T38" fmla="*/ 1534 w 3277"/>
                <a:gd name="T39" fmla="*/ 2492 h 2863"/>
                <a:gd name="T40" fmla="*/ 1709 w 3277"/>
                <a:gd name="T41" fmla="*/ 2433 h 2863"/>
                <a:gd name="T42" fmla="*/ 1861 w 3277"/>
                <a:gd name="T43" fmla="*/ 2471 h 2863"/>
                <a:gd name="T44" fmla="*/ 1950 w 3277"/>
                <a:gd name="T45" fmla="*/ 2447 h 2863"/>
                <a:gd name="T46" fmla="*/ 2026 w 3277"/>
                <a:gd name="T47" fmla="*/ 2502 h 2863"/>
                <a:gd name="T48" fmla="*/ 2082 w 3277"/>
                <a:gd name="T49" fmla="*/ 2506 h 2863"/>
                <a:gd name="T50" fmla="*/ 2188 w 3277"/>
                <a:gd name="T51" fmla="*/ 2475 h 2863"/>
                <a:gd name="T52" fmla="*/ 2336 w 3277"/>
                <a:gd name="T53" fmla="*/ 2361 h 2863"/>
                <a:gd name="T54" fmla="*/ 2460 w 3277"/>
                <a:gd name="T55" fmla="*/ 2272 h 2863"/>
                <a:gd name="T56" fmla="*/ 2570 w 3277"/>
                <a:gd name="T57" fmla="*/ 2293 h 2863"/>
                <a:gd name="T58" fmla="*/ 2658 w 3277"/>
                <a:gd name="T59" fmla="*/ 2293 h 2863"/>
                <a:gd name="T60" fmla="*/ 2829 w 3277"/>
                <a:gd name="T61" fmla="*/ 2285 h 2863"/>
                <a:gd name="T62" fmla="*/ 2850 w 3277"/>
                <a:gd name="T63" fmla="*/ 2430 h 2863"/>
                <a:gd name="T64" fmla="*/ 2781 w 3277"/>
                <a:gd name="T65" fmla="*/ 2519 h 2863"/>
                <a:gd name="T66" fmla="*/ 2929 w 3277"/>
                <a:gd name="T67" fmla="*/ 2451 h 2863"/>
                <a:gd name="T68" fmla="*/ 3026 w 3277"/>
                <a:gd name="T69" fmla="*/ 2447 h 2863"/>
                <a:gd name="T70" fmla="*/ 3026 w 3277"/>
                <a:gd name="T71" fmla="*/ 2574 h 2863"/>
                <a:gd name="T72" fmla="*/ 2971 w 3277"/>
                <a:gd name="T73" fmla="*/ 2679 h 2863"/>
                <a:gd name="T74" fmla="*/ 3121 w 3277"/>
                <a:gd name="T75" fmla="*/ 2747 h 2863"/>
                <a:gd name="T76" fmla="*/ 3133 w 3277"/>
                <a:gd name="T77" fmla="*/ 2850 h 2863"/>
                <a:gd name="T78" fmla="*/ 3215 w 3277"/>
                <a:gd name="T79" fmla="*/ 2726 h 2863"/>
                <a:gd name="T80" fmla="*/ 3188 w 3277"/>
                <a:gd name="T81" fmla="*/ 2042 h 2863"/>
                <a:gd name="T82" fmla="*/ 3239 w 3277"/>
                <a:gd name="T83" fmla="*/ 1198 h 2863"/>
                <a:gd name="T84" fmla="*/ 3184 w 3277"/>
                <a:gd name="T85" fmla="*/ 947 h 2863"/>
                <a:gd name="T86" fmla="*/ 2494 w 3277"/>
                <a:gd name="T87" fmla="*/ 926 h 2863"/>
                <a:gd name="T88" fmla="*/ 2620 w 3277"/>
                <a:gd name="T89" fmla="*/ 1223 h 2863"/>
                <a:gd name="T90" fmla="*/ 1968 w 3277"/>
                <a:gd name="T91" fmla="*/ 740 h 2863"/>
                <a:gd name="T92" fmla="*/ 2006 w 3277"/>
                <a:gd name="T93" fmla="*/ 386 h 2863"/>
                <a:gd name="T94" fmla="*/ 1802 w 3277"/>
                <a:gd name="T95" fmla="*/ 18 h 2863"/>
                <a:gd name="T96" fmla="*/ 821 w 3277"/>
                <a:gd name="T97" fmla="*/ 103 h 2863"/>
                <a:gd name="T98" fmla="*/ 793 w 3277"/>
                <a:gd name="T99" fmla="*/ 430 h 2863"/>
                <a:gd name="T100" fmla="*/ 0 w 3277"/>
                <a:gd name="T101" fmla="*/ 1160 h 2863"/>
                <a:gd name="T102" fmla="*/ 262 w 3277"/>
                <a:gd name="T103" fmla="*/ 2072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77" h="2863">
                  <a:moveTo>
                    <a:pt x="262" y="2072"/>
                  </a:moveTo>
                  <a:lnTo>
                    <a:pt x="279" y="2120"/>
                  </a:lnTo>
                  <a:lnTo>
                    <a:pt x="335" y="2103"/>
                  </a:lnTo>
                  <a:lnTo>
                    <a:pt x="340" y="2129"/>
                  </a:lnTo>
                  <a:lnTo>
                    <a:pt x="359" y="2141"/>
                  </a:lnTo>
                  <a:lnTo>
                    <a:pt x="418" y="2171"/>
                  </a:lnTo>
                  <a:lnTo>
                    <a:pt x="407" y="2247"/>
                  </a:lnTo>
                  <a:lnTo>
                    <a:pt x="449" y="2281"/>
                  </a:lnTo>
                  <a:lnTo>
                    <a:pt x="479" y="2268"/>
                  </a:lnTo>
                  <a:lnTo>
                    <a:pt x="490" y="2289"/>
                  </a:lnTo>
                  <a:lnTo>
                    <a:pt x="517" y="2276"/>
                  </a:lnTo>
                  <a:lnTo>
                    <a:pt x="521" y="2238"/>
                  </a:lnTo>
                  <a:lnTo>
                    <a:pt x="601" y="2259"/>
                  </a:lnTo>
                  <a:lnTo>
                    <a:pt x="601" y="2213"/>
                  </a:lnTo>
                  <a:lnTo>
                    <a:pt x="631" y="2209"/>
                  </a:lnTo>
                  <a:lnTo>
                    <a:pt x="700" y="2179"/>
                  </a:lnTo>
                  <a:lnTo>
                    <a:pt x="703" y="2226"/>
                  </a:lnTo>
                  <a:lnTo>
                    <a:pt x="669" y="2255"/>
                  </a:lnTo>
                  <a:lnTo>
                    <a:pt x="627" y="2281"/>
                  </a:lnTo>
                  <a:lnTo>
                    <a:pt x="635" y="2302"/>
                  </a:lnTo>
                  <a:lnTo>
                    <a:pt x="586" y="2331"/>
                  </a:lnTo>
                  <a:lnTo>
                    <a:pt x="627" y="2348"/>
                  </a:lnTo>
                  <a:lnTo>
                    <a:pt x="639" y="2378"/>
                  </a:lnTo>
                  <a:lnTo>
                    <a:pt x="700" y="2337"/>
                  </a:lnTo>
                  <a:lnTo>
                    <a:pt x="720" y="2337"/>
                  </a:lnTo>
                  <a:lnTo>
                    <a:pt x="720" y="2281"/>
                  </a:lnTo>
                  <a:lnTo>
                    <a:pt x="751" y="2276"/>
                  </a:lnTo>
                  <a:lnTo>
                    <a:pt x="772" y="2243"/>
                  </a:lnTo>
                  <a:lnTo>
                    <a:pt x="800" y="2238"/>
                  </a:lnTo>
                  <a:lnTo>
                    <a:pt x="817" y="2272"/>
                  </a:lnTo>
                  <a:lnTo>
                    <a:pt x="852" y="2272"/>
                  </a:lnTo>
                  <a:lnTo>
                    <a:pt x="844" y="2327"/>
                  </a:lnTo>
                  <a:lnTo>
                    <a:pt x="873" y="2361"/>
                  </a:lnTo>
                  <a:lnTo>
                    <a:pt x="873" y="2420"/>
                  </a:lnTo>
                  <a:lnTo>
                    <a:pt x="916" y="2441"/>
                  </a:lnTo>
                  <a:lnTo>
                    <a:pt x="890" y="2506"/>
                  </a:lnTo>
                  <a:lnTo>
                    <a:pt x="903" y="2603"/>
                  </a:lnTo>
                  <a:lnTo>
                    <a:pt x="949" y="2608"/>
                  </a:lnTo>
                  <a:lnTo>
                    <a:pt x="933" y="2692"/>
                  </a:lnTo>
                  <a:lnTo>
                    <a:pt x="949" y="2713"/>
                  </a:lnTo>
                  <a:lnTo>
                    <a:pt x="1017" y="2696"/>
                  </a:lnTo>
                  <a:lnTo>
                    <a:pt x="1009" y="2667"/>
                  </a:lnTo>
                  <a:lnTo>
                    <a:pt x="1034" y="2637"/>
                  </a:lnTo>
                  <a:lnTo>
                    <a:pt x="1076" y="2612"/>
                  </a:lnTo>
                  <a:lnTo>
                    <a:pt x="1123" y="2663"/>
                  </a:lnTo>
                  <a:lnTo>
                    <a:pt x="1182" y="2654"/>
                  </a:lnTo>
                  <a:lnTo>
                    <a:pt x="1238" y="2650"/>
                  </a:lnTo>
                  <a:lnTo>
                    <a:pt x="1276" y="2633"/>
                  </a:lnTo>
                  <a:lnTo>
                    <a:pt x="1285" y="2586"/>
                  </a:lnTo>
                  <a:lnTo>
                    <a:pt x="1331" y="2553"/>
                  </a:lnTo>
                  <a:lnTo>
                    <a:pt x="1331" y="2510"/>
                  </a:lnTo>
                  <a:lnTo>
                    <a:pt x="1357" y="2489"/>
                  </a:lnTo>
                  <a:lnTo>
                    <a:pt x="1344" y="2451"/>
                  </a:lnTo>
                  <a:lnTo>
                    <a:pt x="1382" y="2361"/>
                  </a:lnTo>
                  <a:lnTo>
                    <a:pt x="1454" y="2365"/>
                  </a:lnTo>
                  <a:lnTo>
                    <a:pt x="1475" y="2395"/>
                  </a:lnTo>
                  <a:lnTo>
                    <a:pt x="1513" y="2365"/>
                  </a:lnTo>
                  <a:lnTo>
                    <a:pt x="1603" y="2433"/>
                  </a:lnTo>
                  <a:lnTo>
                    <a:pt x="1568" y="2471"/>
                  </a:lnTo>
                  <a:lnTo>
                    <a:pt x="1534" y="2492"/>
                  </a:lnTo>
                  <a:lnTo>
                    <a:pt x="1623" y="2506"/>
                  </a:lnTo>
                  <a:lnTo>
                    <a:pt x="1671" y="2485"/>
                  </a:lnTo>
                  <a:lnTo>
                    <a:pt x="1709" y="2433"/>
                  </a:lnTo>
                  <a:lnTo>
                    <a:pt x="1793" y="2430"/>
                  </a:lnTo>
                  <a:lnTo>
                    <a:pt x="1806" y="2481"/>
                  </a:lnTo>
                  <a:lnTo>
                    <a:pt x="1861" y="2471"/>
                  </a:lnTo>
                  <a:lnTo>
                    <a:pt x="1899" y="2471"/>
                  </a:lnTo>
                  <a:lnTo>
                    <a:pt x="1909" y="2451"/>
                  </a:lnTo>
                  <a:lnTo>
                    <a:pt x="1950" y="2447"/>
                  </a:lnTo>
                  <a:lnTo>
                    <a:pt x="1950" y="2502"/>
                  </a:lnTo>
                  <a:lnTo>
                    <a:pt x="2013" y="2464"/>
                  </a:lnTo>
                  <a:lnTo>
                    <a:pt x="2026" y="2502"/>
                  </a:lnTo>
                  <a:lnTo>
                    <a:pt x="2023" y="2527"/>
                  </a:lnTo>
                  <a:lnTo>
                    <a:pt x="2061" y="2548"/>
                  </a:lnTo>
                  <a:lnTo>
                    <a:pt x="2082" y="2506"/>
                  </a:lnTo>
                  <a:lnTo>
                    <a:pt x="2102" y="2369"/>
                  </a:lnTo>
                  <a:lnTo>
                    <a:pt x="2171" y="2365"/>
                  </a:lnTo>
                  <a:lnTo>
                    <a:pt x="2188" y="2475"/>
                  </a:lnTo>
                  <a:lnTo>
                    <a:pt x="2251" y="2331"/>
                  </a:lnTo>
                  <a:lnTo>
                    <a:pt x="2298" y="2340"/>
                  </a:lnTo>
                  <a:lnTo>
                    <a:pt x="2336" y="2361"/>
                  </a:lnTo>
                  <a:lnTo>
                    <a:pt x="2361" y="2331"/>
                  </a:lnTo>
                  <a:lnTo>
                    <a:pt x="2371" y="2285"/>
                  </a:lnTo>
                  <a:lnTo>
                    <a:pt x="2460" y="2272"/>
                  </a:lnTo>
                  <a:lnTo>
                    <a:pt x="2494" y="2289"/>
                  </a:lnTo>
                  <a:lnTo>
                    <a:pt x="2536" y="2281"/>
                  </a:lnTo>
                  <a:lnTo>
                    <a:pt x="2570" y="2293"/>
                  </a:lnTo>
                  <a:lnTo>
                    <a:pt x="2602" y="2285"/>
                  </a:lnTo>
                  <a:lnTo>
                    <a:pt x="2658" y="2323"/>
                  </a:lnTo>
                  <a:lnTo>
                    <a:pt x="2658" y="2293"/>
                  </a:lnTo>
                  <a:lnTo>
                    <a:pt x="2736" y="2293"/>
                  </a:lnTo>
                  <a:lnTo>
                    <a:pt x="2794" y="2285"/>
                  </a:lnTo>
                  <a:lnTo>
                    <a:pt x="2829" y="2285"/>
                  </a:lnTo>
                  <a:lnTo>
                    <a:pt x="2840" y="2337"/>
                  </a:lnTo>
                  <a:lnTo>
                    <a:pt x="2874" y="2361"/>
                  </a:lnTo>
                  <a:lnTo>
                    <a:pt x="2850" y="2430"/>
                  </a:lnTo>
                  <a:lnTo>
                    <a:pt x="2777" y="2454"/>
                  </a:lnTo>
                  <a:lnTo>
                    <a:pt x="2760" y="2489"/>
                  </a:lnTo>
                  <a:lnTo>
                    <a:pt x="2781" y="2519"/>
                  </a:lnTo>
                  <a:lnTo>
                    <a:pt x="2812" y="2498"/>
                  </a:lnTo>
                  <a:lnTo>
                    <a:pt x="2861" y="2502"/>
                  </a:lnTo>
                  <a:lnTo>
                    <a:pt x="2929" y="2451"/>
                  </a:lnTo>
                  <a:lnTo>
                    <a:pt x="2960" y="2395"/>
                  </a:lnTo>
                  <a:lnTo>
                    <a:pt x="2977" y="2361"/>
                  </a:lnTo>
                  <a:lnTo>
                    <a:pt x="3026" y="2447"/>
                  </a:lnTo>
                  <a:lnTo>
                    <a:pt x="3043" y="2527"/>
                  </a:lnTo>
                  <a:lnTo>
                    <a:pt x="3015" y="2536"/>
                  </a:lnTo>
                  <a:lnTo>
                    <a:pt x="3026" y="2574"/>
                  </a:lnTo>
                  <a:lnTo>
                    <a:pt x="3011" y="2616"/>
                  </a:lnTo>
                  <a:lnTo>
                    <a:pt x="2950" y="2625"/>
                  </a:lnTo>
                  <a:lnTo>
                    <a:pt x="2971" y="2679"/>
                  </a:lnTo>
                  <a:lnTo>
                    <a:pt x="3083" y="2667"/>
                  </a:lnTo>
                  <a:lnTo>
                    <a:pt x="3053" y="2736"/>
                  </a:lnTo>
                  <a:lnTo>
                    <a:pt x="3121" y="2747"/>
                  </a:lnTo>
                  <a:lnTo>
                    <a:pt x="3087" y="2808"/>
                  </a:lnTo>
                  <a:lnTo>
                    <a:pt x="3133" y="2812"/>
                  </a:lnTo>
                  <a:lnTo>
                    <a:pt x="3133" y="2850"/>
                  </a:lnTo>
                  <a:lnTo>
                    <a:pt x="3197" y="2863"/>
                  </a:lnTo>
                  <a:lnTo>
                    <a:pt x="3232" y="2836"/>
                  </a:lnTo>
                  <a:lnTo>
                    <a:pt x="3215" y="2726"/>
                  </a:lnTo>
                  <a:lnTo>
                    <a:pt x="3232" y="2416"/>
                  </a:lnTo>
                  <a:lnTo>
                    <a:pt x="3201" y="2365"/>
                  </a:lnTo>
                  <a:lnTo>
                    <a:pt x="3188" y="2042"/>
                  </a:lnTo>
                  <a:lnTo>
                    <a:pt x="3215" y="1979"/>
                  </a:lnTo>
                  <a:lnTo>
                    <a:pt x="3215" y="1198"/>
                  </a:lnTo>
                  <a:lnTo>
                    <a:pt x="3239" y="1198"/>
                  </a:lnTo>
                  <a:lnTo>
                    <a:pt x="3243" y="1053"/>
                  </a:lnTo>
                  <a:lnTo>
                    <a:pt x="3277" y="1040"/>
                  </a:lnTo>
                  <a:lnTo>
                    <a:pt x="3184" y="947"/>
                  </a:lnTo>
                  <a:lnTo>
                    <a:pt x="3032" y="974"/>
                  </a:lnTo>
                  <a:lnTo>
                    <a:pt x="2947" y="922"/>
                  </a:lnTo>
                  <a:lnTo>
                    <a:pt x="2494" y="926"/>
                  </a:lnTo>
                  <a:lnTo>
                    <a:pt x="2488" y="1025"/>
                  </a:lnTo>
                  <a:lnTo>
                    <a:pt x="2629" y="1168"/>
                  </a:lnTo>
                  <a:lnTo>
                    <a:pt x="2620" y="1223"/>
                  </a:lnTo>
                  <a:lnTo>
                    <a:pt x="2264" y="1053"/>
                  </a:lnTo>
                  <a:lnTo>
                    <a:pt x="2023" y="991"/>
                  </a:lnTo>
                  <a:lnTo>
                    <a:pt x="1968" y="740"/>
                  </a:lnTo>
                  <a:lnTo>
                    <a:pt x="1920" y="565"/>
                  </a:lnTo>
                  <a:lnTo>
                    <a:pt x="1947" y="481"/>
                  </a:lnTo>
                  <a:lnTo>
                    <a:pt x="2006" y="386"/>
                  </a:lnTo>
                  <a:lnTo>
                    <a:pt x="2002" y="234"/>
                  </a:lnTo>
                  <a:lnTo>
                    <a:pt x="2036" y="133"/>
                  </a:lnTo>
                  <a:lnTo>
                    <a:pt x="1802" y="18"/>
                  </a:lnTo>
                  <a:lnTo>
                    <a:pt x="1365" y="0"/>
                  </a:lnTo>
                  <a:lnTo>
                    <a:pt x="1154" y="4"/>
                  </a:lnTo>
                  <a:lnTo>
                    <a:pt x="821" y="103"/>
                  </a:lnTo>
                  <a:lnTo>
                    <a:pt x="745" y="189"/>
                  </a:lnTo>
                  <a:lnTo>
                    <a:pt x="789" y="289"/>
                  </a:lnTo>
                  <a:lnTo>
                    <a:pt x="793" y="430"/>
                  </a:lnTo>
                  <a:lnTo>
                    <a:pt x="838" y="514"/>
                  </a:lnTo>
                  <a:lnTo>
                    <a:pt x="844" y="926"/>
                  </a:lnTo>
                  <a:lnTo>
                    <a:pt x="0" y="1160"/>
                  </a:lnTo>
                  <a:lnTo>
                    <a:pt x="152" y="1724"/>
                  </a:lnTo>
                  <a:lnTo>
                    <a:pt x="262" y="2072"/>
                  </a:lnTo>
                  <a:lnTo>
                    <a:pt x="262" y="207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4284" y="1865"/>
              <a:ext cx="214" cy="227"/>
            </a:xfrm>
            <a:custGeom>
              <a:avLst/>
              <a:gdLst>
                <a:gd name="T0" fmla="*/ 2 w 508"/>
                <a:gd name="T1" fmla="*/ 2 h 531"/>
                <a:gd name="T2" fmla="*/ 69 w 508"/>
                <a:gd name="T3" fmla="*/ 0 h 531"/>
                <a:gd name="T4" fmla="*/ 78 w 508"/>
                <a:gd name="T5" fmla="*/ 52 h 531"/>
                <a:gd name="T6" fmla="*/ 116 w 508"/>
                <a:gd name="T7" fmla="*/ 93 h 531"/>
                <a:gd name="T8" fmla="*/ 143 w 508"/>
                <a:gd name="T9" fmla="*/ 162 h 531"/>
                <a:gd name="T10" fmla="*/ 200 w 508"/>
                <a:gd name="T11" fmla="*/ 202 h 531"/>
                <a:gd name="T12" fmla="*/ 160 w 508"/>
                <a:gd name="T13" fmla="*/ 209 h 531"/>
                <a:gd name="T14" fmla="*/ 189 w 508"/>
                <a:gd name="T15" fmla="*/ 245 h 531"/>
                <a:gd name="T16" fmla="*/ 160 w 508"/>
                <a:gd name="T17" fmla="*/ 280 h 531"/>
                <a:gd name="T18" fmla="*/ 211 w 508"/>
                <a:gd name="T19" fmla="*/ 314 h 531"/>
                <a:gd name="T20" fmla="*/ 278 w 508"/>
                <a:gd name="T21" fmla="*/ 287 h 531"/>
                <a:gd name="T22" fmla="*/ 337 w 508"/>
                <a:gd name="T23" fmla="*/ 276 h 531"/>
                <a:gd name="T24" fmla="*/ 373 w 508"/>
                <a:gd name="T25" fmla="*/ 251 h 531"/>
                <a:gd name="T26" fmla="*/ 419 w 508"/>
                <a:gd name="T27" fmla="*/ 308 h 531"/>
                <a:gd name="T28" fmla="*/ 464 w 508"/>
                <a:gd name="T29" fmla="*/ 297 h 531"/>
                <a:gd name="T30" fmla="*/ 508 w 508"/>
                <a:gd name="T31" fmla="*/ 308 h 531"/>
                <a:gd name="T32" fmla="*/ 483 w 508"/>
                <a:gd name="T33" fmla="*/ 356 h 531"/>
                <a:gd name="T34" fmla="*/ 449 w 508"/>
                <a:gd name="T35" fmla="*/ 386 h 531"/>
                <a:gd name="T36" fmla="*/ 449 w 508"/>
                <a:gd name="T37" fmla="*/ 437 h 531"/>
                <a:gd name="T38" fmla="*/ 405 w 508"/>
                <a:gd name="T39" fmla="*/ 464 h 531"/>
                <a:gd name="T40" fmla="*/ 344 w 508"/>
                <a:gd name="T41" fmla="*/ 460 h 531"/>
                <a:gd name="T42" fmla="*/ 303 w 508"/>
                <a:gd name="T43" fmla="*/ 477 h 531"/>
                <a:gd name="T44" fmla="*/ 259 w 508"/>
                <a:gd name="T45" fmla="*/ 430 h 531"/>
                <a:gd name="T46" fmla="*/ 228 w 508"/>
                <a:gd name="T47" fmla="*/ 422 h 531"/>
                <a:gd name="T48" fmla="*/ 194 w 508"/>
                <a:gd name="T49" fmla="*/ 447 h 531"/>
                <a:gd name="T50" fmla="*/ 168 w 508"/>
                <a:gd name="T51" fmla="*/ 472 h 531"/>
                <a:gd name="T52" fmla="*/ 171 w 508"/>
                <a:gd name="T53" fmla="*/ 521 h 531"/>
                <a:gd name="T54" fmla="*/ 113 w 508"/>
                <a:gd name="T55" fmla="*/ 531 h 531"/>
                <a:gd name="T56" fmla="*/ 101 w 508"/>
                <a:gd name="T57" fmla="*/ 494 h 531"/>
                <a:gd name="T58" fmla="*/ 113 w 508"/>
                <a:gd name="T59" fmla="*/ 415 h 531"/>
                <a:gd name="T60" fmla="*/ 67 w 508"/>
                <a:gd name="T61" fmla="*/ 411 h 531"/>
                <a:gd name="T62" fmla="*/ 35 w 508"/>
                <a:gd name="T63" fmla="*/ 337 h 531"/>
                <a:gd name="T64" fmla="*/ 74 w 508"/>
                <a:gd name="T65" fmla="*/ 259 h 531"/>
                <a:gd name="T66" fmla="*/ 33 w 508"/>
                <a:gd name="T67" fmla="*/ 225 h 531"/>
                <a:gd name="T68" fmla="*/ 27 w 508"/>
                <a:gd name="T69" fmla="*/ 160 h 531"/>
                <a:gd name="T70" fmla="*/ 0 w 508"/>
                <a:gd name="T71" fmla="*/ 116 h 531"/>
                <a:gd name="T72" fmla="*/ 12 w 508"/>
                <a:gd name="T73" fmla="*/ 86 h 531"/>
                <a:gd name="T74" fmla="*/ 2 w 508"/>
                <a:gd name="T75" fmla="*/ 2 h 531"/>
                <a:gd name="T76" fmla="*/ 2 w 508"/>
                <a:gd name="T77" fmla="*/ 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531">
                  <a:moveTo>
                    <a:pt x="2" y="2"/>
                  </a:moveTo>
                  <a:lnTo>
                    <a:pt x="69" y="0"/>
                  </a:lnTo>
                  <a:lnTo>
                    <a:pt x="78" y="52"/>
                  </a:lnTo>
                  <a:lnTo>
                    <a:pt x="116" y="93"/>
                  </a:lnTo>
                  <a:lnTo>
                    <a:pt x="143" y="162"/>
                  </a:lnTo>
                  <a:lnTo>
                    <a:pt x="200" y="202"/>
                  </a:lnTo>
                  <a:lnTo>
                    <a:pt x="160" y="209"/>
                  </a:lnTo>
                  <a:lnTo>
                    <a:pt x="189" y="245"/>
                  </a:lnTo>
                  <a:lnTo>
                    <a:pt x="160" y="280"/>
                  </a:lnTo>
                  <a:lnTo>
                    <a:pt x="211" y="314"/>
                  </a:lnTo>
                  <a:lnTo>
                    <a:pt x="278" y="287"/>
                  </a:lnTo>
                  <a:lnTo>
                    <a:pt x="337" y="276"/>
                  </a:lnTo>
                  <a:lnTo>
                    <a:pt x="373" y="251"/>
                  </a:lnTo>
                  <a:lnTo>
                    <a:pt x="419" y="308"/>
                  </a:lnTo>
                  <a:lnTo>
                    <a:pt x="464" y="297"/>
                  </a:lnTo>
                  <a:lnTo>
                    <a:pt x="508" y="308"/>
                  </a:lnTo>
                  <a:lnTo>
                    <a:pt x="483" y="356"/>
                  </a:lnTo>
                  <a:lnTo>
                    <a:pt x="449" y="386"/>
                  </a:lnTo>
                  <a:lnTo>
                    <a:pt x="449" y="437"/>
                  </a:lnTo>
                  <a:lnTo>
                    <a:pt x="405" y="464"/>
                  </a:lnTo>
                  <a:lnTo>
                    <a:pt x="344" y="460"/>
                  </a:lnTo>
                  <a:lnTo>
                    <a:pt x="303" y="477"/>
                  </a:lnTo>
                  <a:lnTo>
                    <a:pt x="259" y="430"/>
                  </a:lnTo>
                  <a:lnTo>
                    <a:pt x="228" y="422"/>
                  </a:lnTo>
                  <a:lnTo>
                    <a:pt x="194" y="447"/>
                  </a:lnTo>
                  <a:lnTo>
                    <a:pt x="168" y="472"/>
                  </a:lnTo>
                  <a:lnTo>
                    <a:pt x="171" y="521"/>
                  </a:lnTo>
                  <a:lnTo>
                    <a:pt x="113" y="531"/>
                  </a:lnTo>
                  <a:lnTo>
                    <a:pt x="101" y="494"/>
                  </a:lnTo>
                  <a:lnTo>
                    <a:pt x="113" y="415"/>
                  </a:lnTo>
                  <a:lnTo>
                    <a:pt x="67" y="411"/>
                  </a:lnTo>
                  <a:lnTo>
                    <a:pt x="35" y="337"/>
                  </a:lnTo>
                  <a:lnTo>
                    <a:pt x="74" y="259"/>
                  </a:lnTo>
                  <a:lnTo>
                    <a:pt x="33" y="225"/>
                  </a:lnTo>
                  <a:lnTo>
                    <a:pt x="27" y="160"/>
                  </a:lnTo>
                  <a:lnTo>
                    <a:pt x="0" y="116"/>
                  </a:lnTo>
                  <a:lnTo>
                    <a:pt x="12" y="8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7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267"/>
            <p:cNvSpPr>
              <a:spLocks/>
            </p:cNvSpPr>
            <p:nvPr/>
          </p:nvSpPr>
          <p:spPr bwMode="auto">
            <a:xfrm>
              <a:off x="4003" y="1162"/>
              <a:ext cx="283" cy="243"/>
            </a:xfrm>
            <a:custGeom>
              <a:avLst/>
              <a:gdLst>
                <a:gd name="T0" fmla="*/ 141 w 671"/>
                <a:gd name="T1" fmla="*/ 110 h 568"/>
                <a:gd name="T2" fmla="*/ 658 w 671"/>
                <a:gd name="T3" fmla="*/ 0 h 568"/>
                <a:gd name="T4" fmla="*/ 671 w 671"/>
                <a:gd name="T5" fmla="*/ 375 h 568"/>
                <a:gd name="T6" fmla="*/ 10 w 671"/>
                <a:gd name="T7" fmla="*/ 568 h 568"/>
                <a:gd name="T8" fmla="*/ 0 w 671"/>
                <a:gd name="T9" fmla="*/ 213 h 568"/>
                <a:gd name="T10" fmla="*/ 38 w 671"/>
                <a:gd name="T11" fmla="*/ 114 h 568"/>
                <a:gd name="T12" fmla="*/ 141 w 671"/>
                <a:gd name="T13" fmla="*/ 110 h 568"/>
                <a:gd name="T14" fmla="*/ 141 w 671"/>
                <a:gd name="T15" fmla="*/ 11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568">
                  <a:moveTo>
                    <a:pt x="141" y="110"/>
                  </a:moveTo>
                  <a:lnTo>
                    <a:pt x="658" y="0"/>
                  </a:lnTo>
                  <a:lnTo>
                    <a:pt x="671" y="375"/>
                  </a:lnTo>
                  <a:lnTo>
                    <a:pt x="10" y="568"/>
                  </a:lnTo>
                  <a:lnTo>
                    <a:pt x="0" y="213"/>
                  </a:lnTo>
                  <a:lnTo>
                    <a:pt x="38" y="114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68"/>
            <p:cNvSpPr>
              <a:spLocks/>
            </p:cNvSpPr>
            <p:nvPr/>
          </p:nvSpPr>
          <p:spPr bwMode="auto">
            <a:xfrm>
              <a:off x="4007" y="1089"/>
              <a:ext cx="235" cy="320"/>
            </a:xfrm>
            <a:custGeom>
              <a:avLst/>
              <a:gdLst>
                <a:gd name="T0" fmla="*/ 32 w 555"/>
                <a:gd name="T1" fmla="*/ 76 h 751"/>
                <a:gd name="T2" fmla="*/ 28 w 555"/>
                <a:gd name="T3" fmla="*/ 293 h 751"/>
                <a:gd name="T4" fmla="*/ 0 w 555"/>
                <a:gd name="T5" fmla="*/ 445 h 751"/>
                <a:gd name="T6" fmla="*/ 0 w 555"/>
                <a:gd name="T7" fmla="*/ 751 h 751"/>
                <a:gd name="T8" fmla="*/ 496 w 555"/>
                <a:gd name="T9" fmla="*/ 597 h 751"/>
                <a:gd name="T10" fmla="*/ 473 w 555"/>
                <a:gd name="T11" fmla="*/ 542 h 751"/>
                <a:gd name="T12" fmla="*/ 517 w 555"/>
                <a:gd name="T13" fmla="*/ 487 h 751"/>
                <a:gd name="T14" fmla="*/ 555 w 555"/>
                <a:gd name="T15" fmla="*/ 386 h 751"/>
                <a:gd name="T16" fmla="*/ 482 w 555"/>
                <a:gd name="T17" fmla="*/ 221 h 751"/>
                <a:gd name="T18" fmla="*/ 482 w 555"/>
                <a:gd name="T19" fmla="*/ 4 h 751"/>
                <a:gd name="T20" fmla="*/ 410 w 555"/>
                <a:gd name="T21" fmla="*/ 0 h 751"/>
                <a:gd name="T22" fmla="*/ 406 w 555"/>
                <a:gd name="T23" fmla="*/ 228 h 751"/>
                <a:gd name="T24" fmla="*/ 351 w 555"/>
                <a:gd name="T25" fmla="*/ 397 h 751"/>
                <a:gd name="T26" fmla="*/ 296 w 555"/>
                <a:gd name="T27" fmla="*/ 376 h 751"/>
                <a:gd name="T28" fmla="*/ 262 w 555"/>
                <a:gd name="T29" fmla="*/ 232 h 751"/>
                <a:gd name="T30" fmla="*/ 249 w 555"/>
                <a:gd name="T31" fmla="*/ 29 h 751"/>
                <a:gd name="T32" fmla="*/ 193 w 555"/>
                <a:gd name="T33" fmla="*/ 32 h 751"/>
                <a:gd name="T34" fmla="*/ 176 w 555"/>
                <a:gd name="T35" fmla="*/ 211 h 751"/>
                <a:gd name="T36" fmla="*/ 159 w 555"/>
                <a:gd name="T37" fmla="*/ 304 h 751"/>
                <a:gd name="T38" fmla="*/ 114 w 555"/>
                <a:gd name="T39" fmla="*/ 238 h 751"/>
                <a:gd name="T40" fmla="*/ 100 w 555"/>
                <a:gd name="T41" fmla="*/ 169 h 751"/>
                <a:gd name="T42" fmla="*/ 96 w 555"/>
                <a:gd name="T43" fmla="*/ 59 h 751"/>
                <a:gd name="T44" fmla="*/ 32 w 555"/>
                <a:gd name="T45" fmla="*/ 76 h 751"/>
                <a:gd name="T46" fmla="*/ 32 w 555"/>
                <a:gd name="T47" fmla="*/ 7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751">
                  <a:moveTo>
                    <a:pt x="32" y="76"/>
                  </a:moveTo>
                  <a:lnTo>
                    <a:pt x="28" y="293"/>
                  </a:lnTo>
                  <a:lnTo>
                    <a:pt x="0" y="445"/>
                  </a:lnTo>
                  <a:lnTo>
                    <a:pt x="0" y="751"/>
                  </a:lnTo>
                  <a:lnTo>
                    <a:pt x="496" y="597"/>
                  </a:lnTo>
                  <a:lnTo>
                    <a:pt x="473" y="542"/>
                  </a:lnTo>
                  <a:lnTo>
                    <a:pt x="517" y="487"/>
                  </a:lnTo>
                  <a:lnTo>
                    <a:pt x="555" y="386"/>
                  </a:lnTo>
                  <a:lnTo>
                    <a:pt x="482" y="221"/>
                  </a:lnTo>
                  <a:lnTo>
                    <a:pt x="482" y="4"/>
                  </a:lnTo>
                  <a:lnTo>
                    <a:pt x="410" y="0"/>
                  </a:lnTo>
                  <a:lnTo>
                    <a:pt x="406" y="228"/>
                  </a:lnTo>
                  <a:lnTo>
                    <a:pt x="351" y="397"/>
                  </a:lnTo>
                  <a:lnTo>
                    <a:pt x="296" y="376"/>
                  </a:lnTo>
                  <a:lnTo>
                    <a:pt x="262" y="232"/>
                  </a:lnTo>
                  <a:lnTo>
                    <a:pt x="249" y="29"/>
                  </a:lnTo>
                  <a:lnTo>
                    <a:pt x="193" y="32"/>
                  </a:lnTo>
                  <a:lnTo>
                    <a:pt x="176" y="211"/>
                  </a:lnTo>
                  <a:lnTo>
                    <a:pt x="159" y="304"/>
                  </a:lnTo>
                  <a:lnTo>
                    <a:pt x="114" y="238"/>
                  </a:lnTo>
                  <a:lnTo>
                    <a:pt x="100" y="169"/>
                  </a:lnTo>
                  <a:lnTo>
                    <a:pt x="96" y="59"/>
                  </a:lnTo>
                  <a:lnTo>
                    <a:pt x="32" y="76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4152" y="1092"/>
              <a:ext cx="134" cy="536"/>
            </a:xfrm>
            <a:custGeom>
              <a:avLst/>
              <a:gdLst>
                <a:gd name="T0" fmla="*/ 110 w 317"/>
                <a:gd name="T1" fmla="*/ 1188 h 1252"/>
                <a:gd name="T2" fmla="*/ 110 w 317"/>
                <a:gd name="T3" fmla="*/ 1178 h 1252"/>
                <a:gd name="T4" fmla="*/ 114 w 317"/>
                <a:gd name="T5" fmla="*/ 1159 h 1252"/>
                <a:gd name="T6" fmla="*/ 117 w 317"/>
                <a:gd name="T7" fmla="*/ 1132 h 1252"/>
                <a:gd name="T8" fmla="*/ 123 w 317"/>
                <a:gd name="T9" fmla="*/ 1104 h 1252"/>
                <a:gd name="T10" fmla="*/ 127 w 317"/>
                <a:gd name="T11" fmla="*/ 1077 h 1252"/>
                <a:gd name="T12" fmla="*/ 133 w 317"/>
                <a:gd name="T13" fmla="*/ 1053 h 1252"/>
                <a:gd name="T14" fmla="*/ 136 w 317"/>
                <a:gd name="T15" fmla="*/ 1030 h 1252"/>
                <a:gd name="T16" fmla="*/ 131 w 317"/>
                <a:gd name="T17" fmla="*/ 562 h 1252"/>
                <a:gd name="T18" fmla="*/ 136 w 317"/>
                <a:gd name="T19" fmla="*/ 507 h 1252"/>
                <a:gd name="T20" fmla="*/ 131 w 317"/>
                <a:gd name="T21" fmla="*/ 425 h 1252"/>
                <a:gd name="T22" fmla="*/ 0 w 317"/>
                <a:gd name="T23" fmla="*/ 463 h 1252"/>
                <a:gd name="T24" fmla="*/ 13 w 317"/>
                <a:gd name="T25" fmla="*/ 422 h 1252"/>
                <a:gd name="T26" fmla="*/ 154 w 317"/>
                <a:gd name="T27" fmla="*/ 387 h 1252"/>
                <a:gd name="T28" fmla="*/ 110 w 317"/>
                <a:gd name="T29" fmla="*/ 243 h 1252"/>
                <a:gd name="T30" fmla="*/ 97 w 317"/>
                <a:gd name="T31" fmla="*/ 0 h 1252"/>
                <a:gd name="T32" fmla="*/ 140 w 317"/>
                <a:gd name="T33" fmla="*/ 3 h 1252"/>
                <a:gd name="T34" fmla="*/ 157 w 317"/>
                <a:gd name="T35" fmla="*/ 230 h 1252"/>
                <a:gd name="T36" fmla="*/ 193 w 317"/>
                <a:gd name="T37" fmla="*/ 289 h 1252"/>
                <a:gd name="T38" fmla="*/ 201 w 317"/>
                <a:gd name="T39" fmla="*/ 374 h 1252"/>
                <a:gd name="T40" fmla="*/ 169 w 317"/>
                <a:gd name="T41" fmla="*/ 496 h 1252"/>
                <a:gd name="T42" fmla="*/ 144 w 317"/>
                <a:gd name="T43" fmla="*/ 549 h 1252"/>
                <a:gd name="T44" fmla="*/ 298 w 317"/>
                <a:gd name="T45" fmla="*/ 553 h 1252"/>
                <a:gd name="T46" fmla="*/ 304 w 317"/>
                <a:gd name="T47" fmla="*/ 1055 h 1252"/>
                <a:gd name="T48" fmla="*/ 309 w 317"/>
                <a:gd name="T49" fmla="*/ 1150 h 1252"/>
                <a:gd name="T50" fmla="*/ 317 w 317"/>
                <a:gd name="T51" fmla="*/ 1174 h 1252"/>
                <a:gd name="T52" fmla="*/ 317 w 317"/>
                <a:gd name="T53" fmla="*/ 1248 h 1252"/>
                <a:gd name="T54" fmla="*/ 214 w 317"/>
                <a:gd name="T55" fmla="*/ 1252 h 1252"/>
                <a:gd name="T56" fmla="*/ 110 w 317"/>
                <a:gd name="T57" fmla="*/ 1210 h 1252"/>
                <a:gd name="T58" fmla="*/ 110 w 317"/>
                <a:gd name="T59" fmla="*/ 1188 h 1252"/>
                <a:gd name="T60" fmla="*/ 110 w 317"/>
                <a:gd name="T61" fmla="*/ 1188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7" h="1252">
                  <a:moveTo>
                    <a:pt x="110" y="1188"/>
                  </a:moveTo>
                  <a:lnTo>
                    <a:pt x="110" y="1178"/>
                  </a:lnTo>
                  <a:lnTo>
                    <a:pt x="114" y="1159"/>
                  </a:lnTo>
                  <a:lnTo>
                    <a:pt x="117" y="1132"/>
                  </a:lnTo>
                  <a:lnTo>
                    <a:pt x="123" y="1104"/>
                  </a:lnTo>
                  <a:lnTo>
                    <a:pt x="127" y="1077"/>
                  </a:lnTo>
                  <a:lnTo>
                    <a:pt x="133" y="1053"/>
                  </a:lnTo>
                  <a:lnTo>
                    <a:pt x="136" y="1030"/>
                  </a:lnTo>
                  <a:lnTo>
                    <a:pt x="131" y="562"/>
                  </a:lnTo>
                  <a:lnTo>
                    <a:pt x="136" y="507"/>
                  </a:lnTo>
                  <a:lnTo>
                    <a:pt x="131" y="425"/>
                  </a:lnTo>
                  <a:lnTo>
                    <a:pt x="0" y="463"/>
                  </a:lnTo>
                  <a:lnTo>
                    <a:pt x="13" y="422"/>
                  </a:lnTo>
                  <a:lnTo>
                    <a:pt x="154" y="387"/>
                  </a:lnTo>
                  <a:lnTo>
                    <a:pt x="110" y="243"/>
                  </a:lnTo>
                  <a:lnTo>
                    <a:pt x="97" y="0"/>
                  </a:lnTo>
                  <a:lnTo>
                    <a:pt x="140" y="3"/>
                  </a:lnTo>
                  <a:lnTo>
                    <a:pt x="157" y="230"/>
                  </a:lnTo>
                  <a:lnTo>
                    <a:pt x="193" y="289"/>
                  </a:lnTo>
                  <a:lnTo>
                    <a:pt x="201" y="374"/>
                  </a:lnTo>
                  <a:lnTo>
                    <a:pt x="169" y="496"/>
                  </a:lnTo>
                  <a:lnTo>
                    <a:pt x="144" y="549"/>
                  </a:lnTo>
                  <a:lnTo>
                    <a:pt x="298" y="553"/>
                  </a:lnTo>
                  <a:lnTo>
                    <a:pt x="304" y="1055"/>
                  </a:lnTo>
                  <a:lnTo>
                    <a:pt x="309" y="1150"/>
                  </a:lnTo>
                  <a:lnTo>
                    <a:pt x="317" y="1174"/>
                  </a:lnTo>
                  <a:lnTo>
                    <a:pt x="317" y="1248"/>
                  </a:lnTo>
                  <a:lnTo>
                    <a:pt x="214" y="1252"/>
                  </a:lnTo>
                  <a:lnTo>
                    <a:pt x="110" y="1210"/>
                  </a:lnTo>
                  <a:lnTo>
                    <a:pt x="110" y="1188"/>
                  </a:lnTo>
                  <a:lnTo>
                    <a:pt x="110" y="1188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4088" y="1105"/>
              <a:ext cx="78" cy="400"/>
            </a:xfrm>
            <a:custGeom>
              <a:avLst/>
              <a:gdLst>
                <a:gd name="T0" fmla="*/ 32 w 184"/>
                <a:gd name="T1" fmla="*/ 2 h 937"/>
                <a:gd name="T2" fmla="*/ 30 w 184"/>
                <a:gd name="T3" fmla="*/ 243 h 937"/>
                <a:gd name="T4" fmla="*/ 15 w 184"/>
                <a:gd name="T5" fmla="*/ 416 h 937"/>
                <a:gd name="T6" fmla="*/ 45 w 184"/>
                <a:gd name="T7" fmla="*/ 416 h 937"/>
                <a:gd name="T8" fmla="*/ 43 w 184"/>
                <a:gd name="T9" fmla="*/ 538 h 937"/>
                <a:gd name="T10" fmla="*/ 7 w 184"/>
                <a:gd name="T11" fmla="*/ 572 h 937"/>
                <a:gd name="T12" fmla="*/ 0 w 184"/>
                <a:gd name="T13" fmla="*/ 876 h 937"/>
                <a:gd name="T14" fmla="*/ 51 w 184"/>
                <a:gd name="T15" fmla="*/ 937 h 937"/>
                <a:gd name="T16" fmla="*/ 58 w 184"/>
                <a:gd name="T17" fmla="*/ 633 h 937"/>
                <a:gd name="T18" fmla="*/ 184 w 184"/>
                <a:gd name="T19" fmla="*/ 595 h 937"/>
                <a:gd name="T20" fmla="*/ 171 w 184"/>
                <a:gd name="T21" fmla="*/ 433 h 937"/>
                <a:gd name="T22" fmla="*/ 165 w 184"/>
                <a:gd name="T23" fmla="*/ 365 h 937"/>
                <a:gd name="T24" fmla="*/ 123 w 184"/>
                <a:gd name="T25" fmla="*/ 352 h 937"/>
                <a:gd name="T26" fmla="*/ 66 w 184"/>
                <a:gd name="T27" fmla="*/ 203 h 937"/>
                <a:gd name="T28" fmla="*/ 66 w 184"/>
                <a:gd name="T29" fmla="*/ 0 h 937"/>
                <a:gd name="T30" fmla="*/ 32 w 184"/>
                <a:gd name="T31" fmla="*/ 2 h 937"/>
                <a:gd name="T32" fmla="*/ 32 w 184"/>
                <a:gd name="T33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937">
                  <a:moveTo>
                    <a:pt x="32" y="2"/>
                  </a:moveTo>
                  <a:lnTo>
                    <a:pt x="30" y="243"/>
                  </a:lnTo>
                  <a:lnTo>
                    <a:pt x="15" y="416"/>
                  </a:lnTo>
                  <a:lnTo>
                    <a:pt x="45" y="416"/>
                  </a:lnTo>
                  <a:lnTo>
                    <a:pt x="43" y="538"/>
                  </a:lnTo>
                  <a:lnTo>
                    <a:pt x="7" y="572"/>
                  </a:lnTo>
                  <a:lnTo>
                    <a:pt x="0" y="876"/>
                  </a:lnTo>
                  <a:lnTo>
                    <a:pt x="51" y="937"/>
                  </a:lnTo>
                  <a:lnTo>
                    <a:pt x="58" y="633"/>
                  </a:lnTo>
                  <a:lnTo>
                    <a:pt x="184" y="595"/>
                  </a:lnTo>
                  <a:lnTo>
                    <a:pt x="171" y="433"/>
                  </a:lnTo>
                  <a:lnTo>
                    <a:pt x="165" y="365"/>
                  </a:lnTo>
                  <a:lnTo>
                    <a:pt x="123" y="352"/>
                  </a:lnTo>
                  <a:lnTo>
                    <a:pt x="66" y="203"/>
                  </a:lnTo>
                  <a:lnTo>
                    <a:pt x="66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4031" y="1119"/>
              <a:ext cx="75" cy="336"/>
            </a:xfrm>
            <a:custGeom>
              <a:avLst/>
              <a:gdLst>
                <a:gd name="T0" fmla="*/ 20 w 176"/>
                <a:gd name="T1" fmla="*/ 12 h 785"/>
                <a:gd name="T2" fmla="*/ 9 w 176"/>
                <a:gd name="T3" fmla="*/ 227 h 785"/>
                <a:gd name="T4" fmla="*/ 0 w 176"/>
                <a:gd name="T5" fmla="*/ 293 h 785"/>
                <a:gd name="T6" fmla="*/ 26 w 176"/>
                <a:gd name="T7" fmla="*/ 401 h 785"/>
                <a:gd name="T8" fmla="*/ 1 w 176"/>
                <a:gd name="T9" fmla="*/ 407 h 785"/>
                <a:gd name="T10" fmla="*/ 34 w 176"/>
                <a:gd name="T11" fmla="*/ 432 h 785"/>
                <a:gd name="T12" fmla="*/ 15 w 176"/>
                <a:gd name="T13" fmla="*/ 521 h 785"/>
                <a:gd name="T14" fmla="*/ 11 w 176"/>
                <a:gd name="T15" fmla="*/ 599 h 785"/>
                <a:gd name="T16" fmla="*/ 7 w 176"/>
                <a:gd name="T17" fmla="*/ 774 h 785"/>
                <a:gd name="T18" fmla="*/ 47 w 176"/>
                <a:gd name="T19" fmla="*/ 785 h 785"/>
                <a:gd name="T20" fmla="*/ 66 w 176"/>
                <a:gd name="T21" fmla="*/ 441 h 785"/>
                <a:gd name="T22" fmla="*/ 176 w 176"/>
                <a:gd name="T23" fmla="*/ 384 h 785"/>
                <a:gd name="T24" fmla="*/ 83 w 176"/>
                <a:gd name="T25" fmla="*/ 390 h 785"/>
                <a:gd name="T26" fmla="*/ 104 w 176"/>
                <a:gd name="T27" fmla="*/ 249 h 785"/>
                <a:gd name="T28" fmla="*/ 76 w 176"/>
                <a:gd name="T29" fmla="*/ 198 h 785"/>
                <a:gd name="T30" fmla="*/ 45 w 176"/>
                <a:gd name="T31" fmla="*/ 145 h 785"/>
                <a:gd name="T32" fmla="*/ 36 w 176"/>
                <a:gd name="T33" fmla="*/ 0 h 785"/>
                <a:gd name="T34" fmla="*/ 20 w 176"/>
                <a:gd name="T35" fmla="*/ 12 h 785"/>
                <a:gd name="T36" fmla="*/ 20 w 176"/>
                <a:gd name="T37" fmla="*/ 1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785">
                  <a:moveTo>
                    <a:pt x="20" y="12"/>
                  </a:moveTo>
                  <a:lnTo>
                    <a:pt x="9" y="227"/>
                  </a:lnTo>
                  <a:lnTo>
                    <a:pt x="0" y="293"/>
                  </a:lnTo>
                  <a:lnTo>
                    <a:pt x="26" y="401"/>
                  </a:lnTo>
                  <a:lnTo>
                    <a:pt x="1" y="407"/>
                  </a:lnTo>
                  <a:lnTo>
                    <a:pt x="34" y="432"/>
                  </a:lnTo>
                  <a:lnTo>
                    <a:pt x="15" y="521"/>
                  </a:lnTo>
                  <a:lnTo>
                    <a:pt x="11" y="599"/>
                  </a:lnTo>
                  <a:lnTo>
                    <a:pt x="7" y="774"/>
                  </a:lnTo>
                  <a:lnTo>
                    <a:pt x="47" y="785"/>
                  </a:lnTo>
                  <a:lnTo>
                    <a:pt x="66" y="441"/>
                  </a:lnTo>
                  <a:lnTo>
                    <a:pt x="176" y="384"/>
                  </a:lnTo>
                  <a:lnTo>
                    <a:pt x="83" y="390"/>
                  </a:lnTo>
                  <a:lnTo>
                    <a:pt x="104" y="249"/>
                  </a:lnTo>
                  <a:lnTo>
                    <a:pt x="76" y="198"/>
                  </a:lnTo>
                  <a:lnTo>
                    <a:pt x="45" y="145"/>
                  </a:lnTo>
                  <a:lnTo>
                    <a:pt x="36" y="0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72"/>
            <p:cNvSpPr>
              <a:spLocks/>
            </p:cNvSpPr>
            <p:nvPr/>
          </p:nvSpPr>
          <p:spPr bwMode="auto">
            <a:xfrm>
              <a:off x="3825" y="1821"/>
              <a:ext cx="297" cy="321"/>
            </a:xfrm>
            <a:custGeom>
              <a:avLst/>
              <a:gdLst>
                <a:gd name="T0" fmla="*/ 65 w 701"/>
                <a:gd name="T1" fmla="*/ 467 h 752"/>
                <a:gd name="T2" fmla="*/ 51 w 701"/>
                <a:gd name="T3" fmla="*/ 391 h 752"/>
                <a:gd name="T4" fmla="*/ 9 w 701"/>
                <a:gd name="T5" fmla="*/ 340 h 752"/>
                <a:gd name="T6" fmla="*/ 4 w 701"/>
                <a:gd name="T7" fmla="*/ 264 h 752"/>
                <a:gd name="T8" fmla="*/ 19 w 701"/>
                <a:gd name="T9" fmla="*/ 165 h 752"/>
                <a:gd name="T10" fmla="*/ 103 w 701"/>
                <a:gd name="T11" fmla="*/ 182 h 752"/>
                <a:gd name="T12" fmla="*/ 141 w 701"/>
                <a:gd name="T13" fmla="*/ 95 h 752"/>
                <a:gd name="T14" fmla="*/ 258 w 701"/>
                <a:gd name="T15" fmla="*/ 23 h 752"/>
                <a:gd name="T16" fmla="*/ 382 w 701"/>
                <a:gd name="T17" fmla="*/ 51 h 752"/>
                <a:gd name="T18" fmla="*/ 561 w 701"/>
                <a:gd name="T19" fmla="*/ 85 h 752"/>
                <a:gd name="T20" fmla="*/ 616 w 701"/>
                <a:gd name="T21" fmla="*/ 182 h 752"/>
                <a:gd name="T22" fmla="*/ 701 w 701"/>
                <a:gd name="T23" fmla="*/ 277 h 752"/>
                <a:gd name="T24" fmla="*/ 593 w 701"/>
                <a:gd name="T25" fmla="*/ 410 h 752"/>
                <a:gd name="T26" fmla="*/ 576 w 701"/>
                <a:gd name="T27" fmla="*/ 258 h 752"/>
                <a:gd name="T28" fmla="*/ 528 w 701"/>
                <a:gd name="T29" fmla="*/ 329 h 752"/>
                <a:gd name="T30" fmla="*/ 498 w 701"/>
                <a:gd name="T31" fmla="*/ 184 h 752"/>
                <a:gd name="T32" fmla="*/ 439 w 701"/>
                <a:gd name="T33" fmla="*/ 201 h 752"/>
                <a:gd name="T34" fmla="*/ 395 w 701"/>
                <a:gd name="T35" fmla="*/ 175 h 752"/>
                <a:gd name="T36" fmla="*/ 295 w 701"/>
                <a:gd name="T37" fmla="*/ 175 h 752"/>
                <a:gd name="T38" fmla="*/ 220 w 701"/>
                <a:gd name="T39" fmla="*/ 123 h 752"/>
                <a:gd name="T40" fmla="*/ 264 w 701"/>
                <a:gd name="T41" fmla="*/ 201 h 752"/>
                <a:gd name="T42" fmla="*/ 234 w 701"/>
                <a:gd name="T43" fmla="*/ 220 h 752"/>
                <a:gd name="T44" fmla="*/ 196 w 701"/>
                <a:gd name="T45" fmla="*/ 254 h 752"/>
                <a:gd name="T46" fmla="*/ 148 w 701"/>
                <a:gd name="T47" fmla="*/ 254 h 752"/>
                <a:gd name="T48" fmla="*/ 108 w 701"/>
                <a:gd name="T49" fmla="*/ 277 h 752"/>
                <a:gd name="T50" fmla="*/ 93 w 701"/>
                <a:gd name="T51" fmla="*/ 433 h 752"/>
                <a:gd name="T52" fmla="*/ 137 w 701"/>
                <a:gd name="T53" fmla="*/ 456 h 752"/>
                <a:gd name="T54" fmla="*/ 146 w 701"/>
                <a:gd name="T55" fmla="*/ 484 h 752"/>
                <a:gd name="T56" fmla="*/ 139 w 701"/>
                <a:gd name="T57" fmla="*/ 532 h 752"/>
                <a:gd name="T58" fmla="*/ 160 w 701"/>
                <a:gd name="T59" fmla="*/ 515 h 752"/>
                <a:gd name="T60" fmla="*/ 217 w 701"/>
                <a:gd name="T61" fmla="*/ 353 h 752"/>
                <a:gd name="T62" fmla="*/ 255 w 701"/>
                <a:gd name="T63" fmla="*/ 348 h 752"/>
                <a:gd name="T64" fmla="*/ 245 w 701"/>
                <a:gd name="T65" fmla="*/ 477 h 752"/>
                <a:gd name="T66" fmla="*/ 169 w 701"/>
                <a:gd name="T67" fmla="*/ 589 h 752"/>
                <a:gd name="T68" fmla="*/ 217 w 701"/>
                <a:gd name="T69" fmla="*/ 608 h 752"/>
                <a:gd name="T70" fmla="*/ 125 w 701"/>
                <a:gd name="T71" fmla="*/ 633 h 752"/>
                <a:gd name="T72" fmla="*/ 84 w 701"/>
                <a:gd name="T73" fmla="*/ 633 h 752"/>
                <a:gd name="T74" fmla="*/ 59 w 701"/>
                <a:gd name="T75" fmla="*/ 593 h 752"/>
                <a:gd name="T76" fmla="*/ 70 w 701"/>
                <a:gd name="T77" fmla="*/ 50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752">
                  <a:moveTo>
                    <a:pt x="70" y="505"/>
                  </a:moveTo>
                  <a:lnTo>
                    <a:pt x="65" y="467"/>
                  </a:lnTo>
                  <a:lnTo>
                    <a:pt x="32" y="456"/>
                  </a:lnTo>
                  <a:lnTo>
                    <a:pt x="51" y="391"/>
                  </a:lnTo>
                  <a:lnTo>
                    <a:pt x="74" y="311"/>
                  </a:lnTo>
                  <a:lnTo>
                    <a:pt x="9" y="340"/>
                  </a:lnTo>
                  <a:lnTo>
                    <a:pt x="4" y="298"/>
                  </a:lnTo>
                  <a:lnTo>
                    <a:pt x="4" y="264"/>
                  </a:lnTo>
                  <a:lnTo>
                    <a:pt x="0" y="197"/>
                  </a:lnTo>
                  <a:lnTo>
                    <a:pt x="19" y="165"/>
                  </a:lnTo>
                  <a:lnTo>
                    <a:pt x="65" y="213"/>
                  </a:lnTo>
                  <a:lnTo>
                    <a:pt x="103" y="182"/>
                  </a:lnTo>
                  <a:lnTo>
                    <a:pt x="141" y="169"/>
                  </a:lnTo>
                  <a:lnTo>
                    <a:pt x="141" y="95"/>
                  </a:lnTo>
                  <a:lnTo>
                    <a:pt x="167" y="43"/>
                  </a:lnTo>
                  <a:lnTo>
                    <a:pt x="258" y="23"/>
                  </a:lnTo>
                  <a:lnTo>
                    <a:pt x="296" y="0"/>
                  </a:lnTo>
                  <a:lnTo>
                    <a:pt x="382" y="51"/>
                  </a:lnTo>
                  <a:lnTo>
                    <a:pt x="460" y="51"/>
                  </a:lnTo>
                  <a:lnTo>
                    <a:pt x="561" y="85"/>
                  </a:lnTo>
                  <a:lnTo>
                    <a:pt x="644" y="127"/>
                  </a:lnTo>
                  <a:lnTo>
                    <a:pt x="616" y="182"/>
                  </a:lnTo>
                  <a:lnTo>
                    <a:pt x="665" y="207"/>
                  </a:lnTo>
                  <a:lnTo>
                    <a:pt x="701" y="277"/>
                  </a:lnTo>
                  <a:lnTo>
                    <a:pt x="682" y="319"/>
                  </a:lnTo>
                  <a:lnTo>
                    <a:pt x="593" y="410"/>
                  </a:lnTo>
                  <a:lnTo>
                    <a:pt x="603" y="319"/>
                  </a:lnTo>
                  <a:lnTo>
                    <a:pt x="576" y="258"/>
                  </a:lnTo>
                  <a:lnTo>
                    <a:pt x="536" y="292"/>
                  </a:lnTo>
                  <a:lnTo>
                    <a:pt x="528" y="329"/>
                  </a:lnTo>
                  <a:lnTo>
                    <a:pt x="526" y="235"/>
                  </a:lnTo>
                  <a:lnTo>
                    <a:pt x="498" y="184"/>
                  </a:lnTo>
                  <a:lnTo>
                    <a:pt x="456" y="188"/>
                  </a:lnTo>
                  <a:lnTo>
                    <a:pt x="439" y="201"/>
                  </a:lnTo>
                  <a:lnTo>
                    <a:pt x="392" y="213"/>
                  </a:lnTo>
                  <a:lnTo>
                    <a:pt x="395" y="175"/>
                  </a:lnTo>
                  <a:lnTo>
                    <a:pt x="334" y="188"/>
                  </a:lnTo>
                  <a:lnTo>
                    <a:pt x="295" y="175"/>
                  </a:lnTo>
                  <a:lnTo>
                    <a:pt x="295" y="127"/>
                  </a:lnTo>
                  <a:lnTo>
                    <a:pt x="220" y="123"/>
                  </a:lnTo>
                  <a:lnTo>
                    <a:pt x="215" y="159"/>
                  </a:lnTo>
                  <a:lnTo>
                    <a:pt x="264" y="201"/>
                  </a:lnTo>
                  <a:lnTo>
                    <a:pt x="283" y="249"/>
                  </a:lnTo>
                  <a:lnTo>
                    <a:pt x="234" y="220"/>
                  </a:lnTo>
                  <a:lnTo>
                    <a:pt x="192" y="220"/>
                  </a:lnTo>
                  <a:lnTo>
                    <a:pt x="196" y="254"/>
                  </a:lnTo>
                  <a:lnTo>
                    <a:pt x="215" y="279"/>
                  </a:lnTo>
                  <a:lnTo>
                    <a:pt x="148" y="254"/>
                  </a:lnTo>
                  <a:lnTo>
                    <a:pt x="154" y="292"/>
                  </a:lnTo>
                  <a:lnTo>
                    <a:pt x="108" y="277"/>
                  </a:lnTo>
                  <a:lnTo>
                    <a:pt x="84" y="427"/>
                  </a:lnTo>
                  <a:lnTo>
                    <a:pt x="93" y="433"/>
                  </a:lnTo>
                  <a:lnTo>
                    <a:pt x="116" y="443"/>
                  </a:lnTo>
                  <a:lnTo>
                    <a:pt x="137" y="456"/>
                  </a:lnTo>
                  <a:lnTo>
                    <a:pt x="148" y="467"/>
                  </a:lnTo>
                  <a:lnTo>
                    <a:pt x="146" y="484"/>
                  </a:lnTo>
                  <a:lnTo>
                    <a:pt x="142" y="509"/>
                  </a:lnTo>
                  <a:lnTo>
                    <a:pt x="139" y="532"/>
                  </a:lnTo>
                  <a:lnTo>
                    <a:pt x="139" y="541"/>
                  </a:lnTo>
                  <a:lnTo>
                    <a:pt x="160" y="515"/>
                  </a:lnTo>
                  <a:lnTo>
                    <a:pt x="154" y="372"/>
                  </a:lnTo>
                  <a:lnTo>
                    <a:pt x="217" y="353"/>
                  </a:lnTo>
                  <a:lnTo>
                    <a:pt x="245" y="405"/>
                  </a:lnTo>
                  <a:lnTo>
                    <a:pt x="255" y="348"/>
                  </a:lnTo>
                  <a:lnTo>
                    <a:pt x="268" y="391"/>
                  </a:lnTo>
                  <a:lnTo>
                    <a:pt x="245" y="477"/>
                  </a:lnTo>
                  <a:lnTo>
                    <a:pt x="226" y="532"/>
                  </a:lnTo>
                  <a:lnTo>
                    <a:pt x="169" y="589"/>
                  </a:lnTo>
                  <a:lnTo>
                    <a:pt x="239" y="557"/>
                  </a:lnTo>
                  <a:lnTo>
                    <a:pt x="217" y="608"/>
                  </a:lnTo>
                  <a:lnTo>
                    <a:pt x="196" y="661"/>
                  </a:lnTo>
                  <a:lnTo>
                    <a:pt x="125" y="633"/>
                  </a:lnTo>
                  <a:lnTo>
                    <a:pt x="110" y="752"/>
                  </a:lnTo>
                  <a:lnTo>
                    <a:pt x="84" y="633"/>
                  </a:lnTo>
                  <a:lnTo>
                    <a:pt x="42" y="576"/>
                  </a:lnTo>
                  <a:lnTo>
                    <a:pt x="59" y="593"/>
                  </a:lnTo>
                  <a:lnTo>
                    <a:pt x="70" y="505"/>
                  </a:lnTo>
                  <a:lnTo>
                    <a:pt x="70" y="50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273"/>
            <p:cNvSpPr>
              <a:spLocks/>
            </p:cNvSpPr>
            <p:nvPr/>
          </p:nvSpPr>
          <p:spPr bwMode="auto">
            <a:xfrm>
              <a:off x="3381" y="1916"/>
              <a:ext cx="79" cy="174"/>
            </a:xfrm>
            <a:custGeom>
              <a:avLst/>
              <a:gdLst>
                <a:gd name="T0" fmla="*/ 131 w 188"/>
                <a:gd name="T1" fmla="*/ 55 h 409"/>
                <a:gd name="T2" fmla="*/ 125 w 188"/>
                <a:gd name="T3" fmla="*/ 89 h 409"/>
                <a:gd name="T4" fmla="*/ 112 w 188"/>
                <a:gd name="T5" fmla="*/ 137 h 409"/>
                <a:gd name="T6" fmla="*/ 146 w 188"/>
                <a:gd name="T7" fmla="*/ 198 h 409"/>
                <a:gd name="T8" fmla="*/ 116 w 188"/>
                <a:gd name="T9" fmla="*/ 226 h 409"/>
                <a:gd name="T10" fmla="*/ 169 w 188"/>
                <a:gd name="T11" fmla="*/ 306 h 409"/>
                <a:gd name="T12" fmla="*/ 154 w 188"/>
                <a:gd name="T13" fmla="*/ 354 h 409"/>
                <a:gd name="T14" fmla="*/ 188 w 188"/>
                <a:gd name="T15" fmla="*/ 409 h 409"/>
                <a:gd name="T16" fmla="*/ 121 w 188"/>
                <a:gd name="T17" fmla="*/ 357 h 409"/>
                <a:gd name="T18" fmla="*/ 32 w 188"/>
                <a:gd name="T19" fmla="*/ 278 h 409"/>
                <a:gd name="T20" fmla="*/ 38 w 188"/>
                <a:gd name="T21" fmla="*/ 188 h 409"/>
                <a:gd name="T22" fmla="*/ 55 w 188"/>
                <a:gd name="T23" fmla="*/ 137 h 409"/>
                <a:gd name="T24" fmla="*/ 32 w 188"/>
                <a:gd name="T25" fmla="*/ 74 h 409"/>
                <a:gd name="T26" fmla="*/ 0 w 188"/>
                <a:gd name="T27" fmla="*/ 42 h 409"/>
                <a:gd name="T28" fmla="*/ 4 w 188"/>
                <a:gd name="T29" fmla="*/ 8 h 409"/>
                <a:gd name="T30" fmla="*/ 64 w 188"/>
                <a:gd name="T31" fmla="*/ 0 h 409"/>
                <a:gd name="T32" fmla="*/ 112 w 188"/>
                <a:gd name="T33" fmla="*/ 32 h 409"/>
                <a:gd name="T34" fmla="*/ 173 w 188"/>
                <a:gd name="T35" fmla="*/ 42 h 409"/>
                <a:gd name="T36" fmla="*/ 131 w 188"/>
                <a:gd name="T37" fmla="*/ 55 h 409"/>
                <a:gd name="T38" fmla="*/ 131 w 188"/>
                <a:gd name="T3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409">
                  <a:moveTo>
                    <a:pt x="131" y="55"/>
                  </a:moveTo>
                  <a:lnTo>
                    <a:pt x="125" y="89"/>
                  </a:lnTo>
                  <a:lnTo>
                    <a:pt x="112" y="137"/>
                  </a:lnTo>
                  <a:lnTo>
                    <a:pt x="146" y="198"/>
                  </a:lnTo>
                  <a:lnTo>
                    <a:pt x="116" y="226"/>
                  </a:lnTo>
                  <a:lnTo>
                    <a:pt x="169" y="306"/>
                  </a:lnTo>
                  <a:lnTo>
                    <a:pt x="154" y="354"/>
                  </a:lnTo>
                  <a:lnTo>
                    <a:pt x="188" y="409"/>
                  </a:lnTo>
                  <a:lnTo>
                    <a:pt x="121" y="357"/>
                  </a:lnTo>
                  <a:lnTo>
                    <a:pt x="32" y="278"/>
                  </a:lnTo>
                  <a:lnTo>
                    <a:pt x="38" y="188"/>
                  </a:lnTo>
                  <a:lnTo>
                    <a:pt x="55" y="137"/>
                  </a:lnTo>
                  <a:lnTo>
                    <a:pt x="32" y="74"/>
                  </a:lnTo>
                  <a:lnTo>
                    <a:pt x="0" y="42"/>
                  </a:lnTo>
                  <a:lnTo>
                    <a:pt x="4" y="8"/>
                  </a:lnTo>
                  <a:lnTo>
                    <a:pt x="64" y="0"/>
                  </a:lnTo>
                  <a:lnTo>
                    <a:pt x="112" y="32"/>
                  </a:lnTo>
                  <a:lnTo>
                    <a:pt x="173" y="42"/>
                  </a:lnTo>
                  <a:lnTo>
                    <a:pt x="131" y="55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74"/>
            <p:cNvSpPr>
              <a:spLocks/>
            </p:cNvSpPr>
            <p:nvPr/>
          </p:nvSpPr>
          <p:spPr bwMode="auto">
            <a:xfrm>
              <a:off x="3062" y="1953"/>
              <a:ext cx="180" cy="177"/>
            </a:xfrm>
            <a:custGeom>
              <a:avLst/>
              <a:gdLst>
                <a:gd name="T0" fmla="*/ 280 w 426"/>
                <a:gd name="T1" fmla="*/ 102 h 414"/>
                <a:gd name="T2" fmla="*/ 164 w 426"/>
                <a:gd name="T3" fmla="*/ 47 h 414"/>
                <a:gd name="T4" fmla="*/ 167 w 426"/>
                <a:gd name="T5" fmla="*/ 98 h 414"/>
                <a:gd name="T6" fmla="*/ 158 w 426"/>
                <a:gd name="T7" fmla="*/ 117 h 414"/>
                <a:gd name="T8" fmla="*/ 103 w 426"/>
                <a:gd name="T9" fmla="*/ 127 h 414"/>
                <a:gd name="T10" fmla="*/ 118 w 426"/>
                <a:gd name="T11" fmla="*/ 182 h 414"/>
                <a:gd name="T12" fmla="*/ 88 w 426"/>
                <a:gd name="T13" fmla="*/ 180 h 414"/>
                <a:gd name="T14" fmla="*/ 95 w 426"/>
                <a:gd name="T15" fmla="*/ 230 h 414"/>
                <a:gd name="T16" fmla="*/ 74 w 426"/>
                <a:gd name="T17" fmla="*/ 254 h 414"/>
                <a:gd name="T18" fmla="*/ 120 w 426"/>
                <a:gd name="T19" fmla="*/ 269 h 414"/>
                <a:gd name="T20" fmla="*/ 162 w 426"/>
                <a:gd name="T21" fmla="*/ 319 h 414"/>
                <a:gd name="T22" fmla="*/ 143 w 426"/>
                <a:gd name="T23" fmla="*/ 357 h 414"/>
                <a:gd name="T24" fmla="*/ 128 w 426"/>
                <a:gd name="T25" fmla="*/ 414 h 414"/>
                <a:gd name="T26" fmla="*/ 61 w 426"/>
                <a:gd name="T27" fmla="*/ 370 h 414"/>
                <a:gd name="T28" fmla="*/ 91 w 426"/>
                <a:gd name="T29" fmla="*/ 349 h 414"/>
                <a:gd name="T30" fmla="*/ 118 w 426"/>
                <a:gd name="T31" fmla="*/ 306 h 414"/>
                <a:gd name="T32" fmla="*/ 57 w 426"/>
                <a:gd name="T33" fmla="*/ 298 h 414"/>
                <a:gd name="T34" fmla="*/ 21 w 426"/>
                <a:gd name="T35" fmla="*/ 298 h 414"/>
                <a:gd name="T36" fmla="*/ 8 w 426"/>
                <a:gd name="T37" fmla="*/ 277 h 414"/>
                <a:gd name="T38" fmla="*/ 25 w 426"/>
                <a:gd name="T39" fmla="*/ 226 h 414"/>
                <a:gd name="T40" fmla="*/ 0 w 426"/>
                <a:gd name="T41" fmla="*/ 209 h 414"/>
                <a:gd name="T42" fmla="*/ 2 w 426"/>
                <a:gd name="T43" fmla="*/ 182 h 414"/>
                <a:gd name="T44" fmla="*/ 44 w 426"/>
                <a:gd name="T45" fmla="*/ 157 h 414"/>
                <a:gd name="T46" fmla="*/ 36 w 426"/>
                <a:gd name="T47" fmla="*/ 85 h 414"/>
                <a:gd name="T48" fmla="*/ 82 w 426"/>
                <a:gd name="T49" fmla="*/ 85 h 414"/>
                <a:gd name="T50" fmla="*/ 91 w 426"/>
                <a:gd name="T51" fmla="*/ 47 h 414"/>
                <a:gd name="T52" fmla="*/ 131 w 426"/>
                <a:gd name="T53" fmla="*/ 62 h 414"/>
                <a:gd name="T54" fmla="*/ 143 w 426"/>
                <a:gd name="T55" fmla="*/ 0 h 414"/>
                <a:gd name="T56" fmla="*/ 179 w 426"/>
                <a:gd name="T57" fmla="*/ 39 h 414"/>
                <a:gd name="T58" fmla="*/ 257 w 426"/>
                <a:gd name="T59" fmla="*/ 5 h 414"/>
                <a:gd name="T60" fmla="*/ 318 w 426"/>
                <a:gd name="T61" fmla="*/ 5 h 414"/>
                <a:gd name="T62" fmla="*/ 354 w 426"/>
                <a:gd name="T63" fmla="*/ 13 h 414"/>
                <a:gd name="T64" fmla="*/ 287 w 426"/>
                <a:gd name="T65" fmla="*/ 36 h 414"/>
                <a:gd name="T66" fmla="*/ 333 w 426"/>
                <a:gd name="T67" fmla="*/ 58 h 414"/>
                <a:gd name="T68" fmla="*/ 390 w 426"/>
                <a:gd name="T69" fmla="*/ 36 h 414"/>
                <a:gd name="T70" fmla="*/ 422 w 426"/>
                <a:gd name="T71" fmla="*/ 57 h 414"/>
                <a:gd name="T72" fmla="*/ 375 w 426"/>
                <a:gd name="T73" fmla="*/ 87 h 414"/>
                <a:gd name="T74" fmla="*/ 413 w 426"/>
                <a:gd name="T75" fmla="*/ 123 h 414"/>
                <a:gd name="T76" fmla="*/ 426 w 426"/>
                <a:gd name="T77" fmla="*/ 201 h 414"/>
                <a:gd name="T78" fmla="*/ 380 w 426"/>
                <a:gd name="T79" fmla="*/ 169 h 414"/>
                <a:gd name="T80" fmla="*/ 382 w 426"/>
                <a:gd name="T81" fmla="*/ 226 h 414"/>
                <a:gd name="T82" fmla="*/ 344 w 426"/>
                <a:gd name="T83" fmla="*/ 154 h 414"/>
                <a:gd name="T84" fmla="*/ 293 w 426"/>
                <a:gd name="T85" fmla="*/ 146 h 414"/>
                <a:gd name="T86" fmla="*/ 251 w 426"/>
                <a:gd name="T87" fmla="*/ 180 h 414"/>
                <a:gd name="T88" fmla="*/ 242 w 426"/>
                <a:gd name="T89" fmla="*/ 142 h 414"/>
                <a:gd name="T90" fmla="*/ 280 w 426"/>
                <a:gd name="T91" fmla="*/ 102 h 414"/>
                <a:gd name="T92" fmla="*/ 280 w 426"/>
                <a:gd name="T93" fmla="*/ 1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" h="414">
                  <a:moveTo>
                    <a:pt x="280" y="102"/>
                  </a:moveTo>
                  <a:lnTo>
                    <a:pt x="164" y="47"/>
                  </a:lnTo>
                  <a:lnTo>
                    <a:pt x="167" y="98"/>
                  </a:lnTo>
                  <a:lnTo>
                    <a:pt x="158" y="117"/>
                  </a:lnTo>
                  <a:lnTo>
                    <a:pt x="103" y="127"/>
                  </a:lnTo>
                  <a:lnTo>
                    <a:pt x="118" y="182"/>
                  </a:lnTo>
                  <a:lnTo>
                    <a:pt x="88" y="180"/>
                  </a:lnTo>
                  <a:lnTo>
                    <a:pt x="95" y="230"/>
                  </a:lnTo>
                  <a:lnTo>
                    <a:pt x="74" y="254"/>
                  </a:lnTo>
                  <a:lnTo>
                    <a:pt x="120" y="269"/>
                  </a:lnTo>
                  <a:lnTo>
                    <a:pt x="162" y="319"/>
                  </a:lnTo>
                  <a:lnTo>
                    <a:pt x="143" y="357"/>
                  </a:lnTo>
                  <a:lnTo>
                    <a:pt x="128" y="414"/>
                  </a:lnTo>
                  <a:lnTo>
                    <a:pt x="61" y="370"/>
                  </a:lnTo>
                  <a:lnTo>
                    <a:pt x="91" y="349"/>
                  </a:lnTo>
                  <a:lnTo>
                    <a:pt x="118" y="306"/>
                  </a:lnTo>
                  <a:lnTo>
                    <a:pt x="57" y="298"/>
                  </a:lnTo>
                  <a:lnTo>
                    <a:pt x="21" y="298"/>
                  </a:lnTo>
                  <a:lnTo>
                    <a:pt x="8" y="277"/>
                  </a:lnTo>
                  <a:lnTo>
                    <a:pt x="25" y="226"/>
                  </a:lnTo>
                  <a:lnTo>
                    <a:pt x="0" y="209"/>
                  </a:lnTo>
                  <a:lnTo>
                    <a:pt x="2" y="182"/>
                  </a:lnTo>
                  <a:lnTo>
                    <a:pt x="44" y="157"/>
                  </a:lnTo>
                  <a:lnTo>
                    <a:pt x="36" y="85"/>
                  </a:lnTo>
                  <a:lnTo>
                    <a:pt x="82" y="85"/>
                  </a:lnTo>
                  <a:lnTo>
                    <a:pt x="91" y="47"/>
                  </a:lnTo>
                  <a:lnTo>
                    <a:pt x="131" y="62"/>
                  </a:lnTo>
                  <a:lnTo>
                    <a:pt x="143" y="0"/>
                  </a:lnTo>
                  <a:lnTo>
                    <a:pt x="179" y="39"/>
                  </a:lnTo>
                  <a:lnTo>
                    <a:pt x="257" y="5"/>
                  </a:lnTo>
                  <a:lnTo>
                    <a:pt x="318" y="5"/>
                  </a:lnTo>
                  <a:lnTo>
                    <a:pt x="354" y="13"/>
                  </a:lnTo>
                  <a:lnTo>
                    <a:pt x="287" y="36"/>
                  </a:lnTo>
                  <a:lnTo>
                    <a:pt x="333" y="58"/>
                  </a:lnTo>
                  <a:lnTo>
                    <a:pt x="390" y="36"/>
                  </a:lnTo>
                  <a:lnTo>
                    <a:pt x="422" y="57"/>
                  </a:lnTo>
                  <a:lnTo>
                    <a:pt x="375" y="87"/>
                  </a:lnTo>
                  <a:lnTo>
                    <a:pt x="413" y="123"/>
                  </a:lnTo>
                  <a:lnTo>
                    <a:pt x="426" y="201"/>
                  </a:lnTo>
                  <a:lnTo>
                    <a:pt x="380" y="169"/>
                  </a:lnTo>
                  <a:lnTo>
                    <a:pt x="382" y="226"/>
                  </a:lnTo>
                  <a:lnTo>
                    <a:pt x="344" y="154"/>
                  </a:lnTo>
                  <a:lnTo>
                    <a:pt x="293" y="146"/>
                  </a:lnTo>
                  <a:lnTo>
                    <a:pt x="251" y="180"/>
                  </a:lnTo>
                  <a:lnTo>
                    <a:pt x="242" y="142"/>
                  </a:lnTo>
                  <a:lnTo>
                    <a:pt x="280" y="102"/>
                  </a:lnTo>
                  <a:lnTo>
                    <a:pt x="280" y="102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75"/>
            <p:cNvSpPr>
              <a:spLocks/>
            </p:cNvSpPr>
            <p:nvPr/>
          </p:nvSpPr>
          <p:spPr bwMode="auto">
            <a:xfrm>
              <a:off x="4959" y="1010"/>
              <a:ext cx="314" cy="347"/>
            </a:xfrm>
            <a:custGeom>
              <a:avLst/>
              <a:gdLst>
                <a:gd name="T0" fmla="*/ 114 w 743"/>
                <a:gd name="T1" fmla="*/ 608 h 811"/>
                <a:gd name="T2" fmla="*/ 0 w 743"/>
                <a:gd name="T3" fmla="*/ 739 h 811"/>
                <a:gd name="T4" fmla="*/ 13 w 743"/>
                <a:gd name="T5" fmla="*/ 766 h 811"/>
                <a:gd name="T6" fmla="*/ 454 w 743"/>
                <a:gd name="T7" fmla="*/ 735 h 811"/>
                <a:gd name="T8" fmla="*/ 540 w 743"/>
                <a:gd name="T9" fmla="*/ 783 h 811"/>
                <a:gd name="T10" fmla="*/ 605 w 743"/>
                <a:gd name="T11" fmla="*/ 811 h 811"/>
                <a:gd name="T12" fmla="*/ 743 w 743"/>
                <a:gd name="T13" fmla="*/ 754 h 811"/>
                <a:gd name="T14" fmla="*/ 686 w 743"/>
                <a:gd name="T15" fmla="*/ 686 h 811"/>
                <a:gd name="T16" fmla="*/ 650 w 743"/>
                <a:gd name="T17" fmla="*/ 596 h 811"/>
                <a:gd name="T18" fmla="*/ 658 w 743"/>
                <a:gd name="T19" fmla="*/ 555 h 811"/>
                <a:gd name="T20" fmla="*/ 612 w 743"/>
                <a:gd name="T21" fmla="*/ 526 h 811"/>
                <a:gd name="T22" fmla="*/ 422 w 743"/>
                <a:gd name="T23" fmla="*/ 110 h 811"/>
                <a:gd name="T24" fmla="*/ 371 w 743"/>
                <a:gd name="T25" fmla="*/ 0 h 811"/>
                <a:gd name="T26" fmla="*/ 337 w 743"/>
                <a:gd name="T27" fmla="*/ 28 h 811"/>
                <a:gd name="T28" fmla="*/ 293 w 743"/>
                <a:gd name="T29" fmla="*/ 150 h 811"/>
                <a:gd name="T30" fmla="*/ 285 w 743"/>
                <a:gd name="T31" fmla="*/ 203 h 811"/>
                <a:gd name="T32" fmla="*/ 228 w 743"/>
                <a:gd name="T33" fmla="*/ 211 h 811"/>
                <a:gd name="T34" fmla="*/ 228 w 743"/>
                <a:gd name="T35" fmla="*/ 633 h 811"/>
                <a:gd name="T36" fmla="*/ 146 w 743"/>
                <a:gd name="T37" fmla="*/ 633 h 811"/>
                <a:gd name="T38" fmla="*/ 146 w 743"/>
                <a:gd name="T39" fmla="*/ 596 h 811"/>
                <a:gd name="T40" fmla="*/ 114 w 743"/>
                <a:gd name="T41" fmla="*/ 608 h 811"/>
                <a:gd name="T42" fmla="*/ 114 w 743"/>
                <a:gd name="T43" fmla="*/ 608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3" h="811">
                  <a:moveTo>
                    <a:pt x="114" y="608"/>
                  </a:moveTo>
                  <a:lnTo>
                    <a:pt x="0" y="739"/>
                  </a:lnTo>
                  <a:lnTo>
                    <a:pt x="13" y="766"/>
                  </a:lnTo>
                  <a:lnTo>
                    <a:pt x="454" y="735"/>
                  </a:lnTo>
                  <a:lnTo>
                    <a:pt x="540" y="783"/>
                  </a:lnTo>
                  <a:lnTo>
                    <a:pt x="605" y="811"/>
                  </a:lnTo>
                  <a:lnTo>
                    <a:pt x="743" y="754"/>
                  </a:lnTo>
                  <a:lnTo>
                    <a:pt x="686" y="686"/>
                  </a:lnTo>
                  <a:lnTo>
                    <a:pt x="650" y="596"/>
                  </a:lnTo>
                  <a:lnTo>
                    <a:pt x="658" y="555"/>
                  </a:lnTo>
                  <a:lnTo>
                    <a:pt x="612" y="526"/>
                  </a:lnTo>
                  <a:lnTo>
                    <a:pt x="422" y="110"/>
                  </a:lnTo>
                  <a:lnTo>
                    <a:pt x="371" y="0"/>
                  </a:lnTo>
                  <a:lnTo>
                    <a:pt x="337" y="28"/>
                  </a:lnTo>
                  <a:lnTo>
                    <a:pt x="293" y="150"/>
                  </a:lnTo>
                  <a:lnTo>
                    <a:pt x="285" y="203"/>
                  </a:lnTo>
                  <a:lnTo>
                    <a:pt x="228" y="211"/>
                  </a:lnTo>
                  <a:lnTo>
                    <a:pt x="228" y="633"/>
                  </a:lnTo>
                  <a:lnTo>
                    <a:pt x="146" y="633"/>
                  </a:lnTo>
                  <a:lnTo>
                    <a:pt x="146" y="596"/>
                  </a:lnTo>
                  <a:lnTo>
                    <a:pt x="114" y="608"/>
                  </a:lnTo>
                  <a:lnTo>
                    <a:pt x="114" y="608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276"/>
            <p:cNvSpPr>
              <a:spLocks/>
            </p:cNvSpPr>
            <p:nvPr/>
          </p:nvSpPr>
          <p:spPr bwMode="auto">
            <a:xfrm>
              <a:off x="4960" y="1023"/>
              <a:ext cx="210" cy="315"/>
            </a:xfrm>
            <a:custGeom>
              <a:avLst/>
              <a:gdLst>
                <a:gd name="T0" fmla="*/ 0 w 496"/>
                <a:gd name="T1" fmla="*/ 711 h 740"/>
                <a:gd name="T2" fmla="*/ 118 w 496"/>
                <a:gd name="T3" fmla="*/ 570 h 740"/>
                <a:gd name="T4" fmla="*/ 158 w 496"/>
                <a:gd name="T5" fmla="*/ 606 h 740"/>
                <a:gd name="T6" fmla="*/ 217 w 496"/>
                <a:gd name="T7" fmla="*/ 601 h 740"/>
                <a:gd name="T8" fmla="*/ 239 w 496"/>
                <a:gd name="T9" fmla="*/ 299 h 740"/>
                <a:gd name="T10" fmla="*/ 224 w 496"/>
                <a:gd name="T11" fmla="*/ 181 h 740"/>
                <a:gd name="T12" fmla="*/ 272 w 496"/>
                <a:gd name="T13" fmla="*/ 169 h 740"/>
                <a:gd name="T14" fmla="*/ 333 w 496"/>
                <a:gd name="T15" fmla="*/ 0 h 740"/>
                <a:gd name="T16" fmla="*/ 361 w 496"/>
                <a:gd name="T17" fmla="*/ 0 h 740"/>
                <a:gd name="T18" fmla="*/ 382 w 496"/>
                <a:gd name="T19" fmla="*/ 179 h 740"/>
                <a:gd name="T20" fmla="*/ 418 w 496"/>
                <a:gd name="T21" fmla="*/ 424 h 740"/>
                <a:gd name="T22" fmla="*/ 422 w 496"/>
                <a:gd name="T23" fmla="*/ 597 h 740"/>
                <a:gd name="T24" fmla="*/ 496 w 496"/>
                <a:gd name="T25" fmla="*/ 711 h 740"/>
                <a:gd name="T26" fmla="*/ 9 w 496"/>
                <a:gd name="T27" fmla="*/ 740 h 740"/>
                <a:gd name="T28" fmla="*/ 0 w 496"/>
                <a:gd name="T29" fmla="*/ 711 h 740"/>
                <a:gd name="T30" fmla="*/ 0 w 496"/>
                <a:gd name="T31" fmla="*/ 71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740">
                  <a:moveTo>
                    <a:pt x="0" y="711"/>
                  </a:moveTo>
                  <a:lnTo>
                    <a:pt x="118" y="570"/>
                  </a:lnTo>
                  <a:lnTo>
                    <a:pt x="158" y="606"/>
                  </a:lnTo>
                  <a:lnTo>
                    <a:pt x="217" y="601"/>
                  </a:lnTo>
                  <a:lnTo>
                    <a:pt x="239" y="299"/>
                  </a:lnTo>
                  <a:lnTo>
                    <a:pt x="224" y="181"/>
                  </a:lnTo>
                  <a:lnTo>
                    <a:pt x="272" y="169"/>
                  </a:lnTo>
                  <a:lnTo>
                    <a:pt x="333" y="0"/>
                  </a:lnTo>
                  <a:lnTo>
                    <a:pt x="361" y="0"/>
                  </a:lnTo>
                  <a:lnTo>
                    <a:pt x="382" y="179"/>
                  </a:lnTo>
                  <a:lnTo>
                    <a:pt x="418" y="424"/>
                  </a:lnTo>
                  <a:lnTo>
                    <a:pt x="422" y="597"/>
                  </a:lnTo>
                  <a:lnTo>
                    <a:pt x="496" y="711"/>
                  </a:lnTo>
                  <a:lnTo>
                    <a:pt x="9" y="740"/>
                  </a:lnTo>
                  <a:lnTo>
                    <a:pt x="0" y="711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77"/>
            <p:cNvSpPr>
              <a:spLocks/>
            </p:cNvSpPr>
            <p:nvPr/>
          </p:nvSpPr>
          <p:spPr bwMode="auto">
            <a:xfrm>
              <a:off x="4257" y="417"/>
              <a:ext cx="507" cy="564"/>
            </a:xfrm>
            <a:custGeom>
              <a:avLst/>
              <a:gdLst>
                <a:gd name="T0" fmla="*/ 0 w 1201"/>
                <a:gd name="T1" fmla="*/ 1321 h 1321"/>
                <a:gd name="T2" fmla="*/ 169 w 1201"/>
                <a:gd name="T3" fmla="*/ 1171 h 1321"/>
                <a:gd name="T4" fmla="*/ 205 w 1201"/>
                <a:gd name="T5" fmla="*/ 1089 h 1321"/>
                <a:gd name="T6" fmla="*/ 201 w 1201"/>
                <a:gd name="T7" fmla="*/ 1023 h 1321"/>
                <a:gd name="T8" fmla="*/ 258 w 1201"/>
                <a:gd name="T9" fmla="*/ 964 h 1321"/>
                <a:gd name="T10" fmla="*/ 540 w 1201"/>
                <a:gd name="T11" fmla="*/ 146 h 1321"/>
                <a:gd name="T12" fmla="*/ 583 w 1201"/>
                <a:gd name="T13" fmla="*/ 0 h 1321"/>
                <a:gd name="T14" fmla="*/ 627 w 1201"/>
                <a:gd name="T15" fmla="*/ 175 h 1321"/>
                <a:gd name="T16" fmla="*/ 669 w 1201"/>
                <a:gd name="T17" fmla="*/ 325 h 1321"/>
                <a:gd name="T18" fmla="*/ 806 w 1201"/>
                <a:gd name="T19" fmla="*/ 656 h 1321"/>
                <a:gd name="T20" fmla="*/ 905 w 1201"/>
                <a:gd name="T21" fmla="*/ 816 h 1321"/>
                <a:gd name="T22" fmla="*/ 884 w 1201"/>
                <a:gd name="T23" fmla="*/ 863 h 1321"/>
                <a:gd name="T24" fmla="*/ 895 w 1201"/>
                <a:gd name="T25" fmla="*/ 1106 h 1321"/>
                <a:gd name="T26" fmla="*/ 937 w 1201"/>
                <a:gd name="T27" fmla="*/ 1148 h 1321"/>
                <a:gd name="T28" fmla="*/ 998 w 1201"/>
                <a:gd name="T29" fmla="*/ 1156 h 1321"/>
                <a:gd name="T30" fmla="*/ 1009 w 1201"/>
                <a:gd name="T31" fmla="*/ 1095 h 1321"/>
                <a:gd name="T32" fmla="*/ 1201 w 1201"/>
                <a:gd name="T33" fmla="*/ 1289 h 1321"/>
                <a:gd name="T34" fmla="*/ 998 w 1201"/>
                <a:gd name="T35" fmla="*/ 1217 h 1321"/>
                <a:gd name="T36" fmla="*/ 445 w 1201"/>
                <a:gd name="T37" fmla="*/ 1207 h 1321"/>
                <a:gd name="T38" fmla="*/ 397 w 1201"/>
                <a:gd name="T39" fmla="*/ 1207 h 1321"/>
                <a:gd name="T40" fmla="*/ 125 w 1201"/>
                <a:gd name="T41" fmla="*/ 1293 h 1321"/>
                <a:gd name="T42" fmla="*/ 0 w 1201"/>
                <a:gd name="T43" fmla="*/ 1321 h 1321"/>
                <a:gd name="T44" fmla="*/ 0 w 1201"/>
                <a:gd name="T45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1" h="1321">
                  <a:moveTo>
                    <a:pt x="0" y="1321"/>
                  </a:moveTo>
                  <a:lnTo>
                    <a:pt x="169" y="1171"/>
                  </a:lnTo>
                  <a:lnTo>
                    <a:pt x="205" y="1089"/>
                  </a:lnTo>
                  <a:lnTo>
                    <a:pt x="201" y="1023"/>
                  </a:lnTo>
                  <a:lnTo>
                    <a:pt x="258" y="964"/>
                  </a:lnTo>
                  <a:lnTo>
                    <a:pt x="540" y="146"/>
                  </a:lnTo>
                  <a:lnTo>
                    <a:pt x="583" y="0"/>
                  </a:lnTo>
                  <a:lnTo>
                    <a:pt x="627" y="175"/>
                  </a:lnTo>
                  <a:lnTo>
                    <a:pt x="669" y="325"/>
                  </a:lnTo>
                  <a:lnTo>
                    <a:pt x="806" y="656"/>
                  </a:lnTo>
                  <a:lnTo>
                    <a:pt x="905" y="816"/>
                  </a:lnTo>
                  <a:lnTo>
                    <a:pt x="884" y="863"/>
                  </a:lnTo>
                  <a:lnTo>
                    <a:pt x="895" y="1106"/>
                  </a:lnTo>
                  <a:lnTo>
                    <a:pt x="937" y="1148"/>
                  </a:lnTo>
                  <a:lnTo>
                    <a:pt x="998" y="1156"/>
                  </a:lnTo>
                  <a:lnTo>
                    <a:pt x="1009" y="1095"/>
                  </a:lnTo>
                  <a:lnTo>
                    <a:pt x="1201" y="1289"/>
                  </a:lnTo>
                  <a:lnTo>
                    <a:pt x="998" y="1217"/>
                  </a:lnTo>
                  <a:lnTo>
                    <a:pt x="445" y="1207"/>
                  </a:lnTo>
                  <a:lnTo>
                    <a:pt x="397" y="1207"/>
                  </a:lnTo>
                  <a:lnTo>
                    <a:pt x="125" y="1293"/>
                  </a:lnTo>
                  <a:lnTo>
                    <a:pt x="0" y="1321"/>
                  </a:lnTo>
                  <a:lnTo>
                    <a:pt x="0" y="1321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78"/>
            <p:cNvSpPr>
              <a:spLocks/>
            </p:cNvSpPr>
            <p:nvPr/>
          </p:nvSpPr>
          <p:spPr bwMode="auto">
            <a:xfrm>
              <a:off x="4442" y="888"/>
              <a:ext cx="319" cy="82"/>
            </a:xfrm>
            <a:custGeom>
              <a:avLst/>
              <a:gdLst>
                <a:gd name="T0" fmla="*/ 429 w 755"/>
                <a:gd name="T1" fmla="*/ 17 h 192"/>
                <a:gd name="T2" fmla="*/ 0 w 755"/>
                <a:gd name="T3" fmla="*/ 93 h 192"/>
                <a:gd name="T4" fmla="*/ 585 w 755"/>
                <a:gd name="T5" fmla="*/ 114 h 192"/>
                <a:gd name="T6" fmla="*/ 755 w 755"/>
                <a:gd name="T7" fmla="*/ 192 h 192"/>
                <a:gd name="T8" fmla="*/ 580 w 755"/>
                <a:gd name="T9" fmla="*/ 0 h 192"/>
                <a:gd name="T10" fmla="*/ 568 w 755"/>
                <a:gd name="T11" fmla="*/ 51 h 192"/>
                <a:gd name="T12" fmla="*/ 462 w 755"/>
                <a:gd name="T13" fmla="*/ 41 h 192"/>
                <a:gd name="T14" fmla="*/ 429 w 755"/>
                <a:gd name="T15" fmla="*/ 17 h 192"/>
                <a:gd name="T16" fmla="*/ 429 w 755"/>
                <a:gd name="T17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" h="192">
                  <a:moveTo>
                    <a:pt x="429" y="17"/>
                  </a:moveTo>
                  <a:lnTo>
                    <a:pt x="0" y="93"/>
                  </a:lnTo>
                  <a:lnTo>
                    <a:pt x="585" y="114"/>
                  </a:lnTo>
                  <a:lnTo>
                    <a:pt x="755" y="192"/>
                  </a:lnTo>
                  <a:lnTo>
                    <a:pt x="580" y="0"/>
                  </a:lnTo>
                  <a:lnTo>
                    <a:pt x="568" y="51"/>
                  </a:lnTo>
                  <a:lnTo>
                    <a:pt x="462" y="41"/>
                  </a:lnTo>
                  <a:lnTo>
                    <a:pt x="429" y="17"/>
                  </a:lnTo>
                  <a:lnTo>
                    <a:pt x="429" y="1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79"/>
            <p:cNvSpPr>
              <a:spLocks/>
            </p:cNvSpPr>
            <p:nvPr/>
          </p:nvSpPr>
          <p:spPr bwMode="auto">
            <a:xfrm>
              <a:off x="4508" y="429"/>
              <a:ext cx="126" cy="460"/>
            </a:xfrm>
            <a:custGeom>
              <a:avLst/>
              <a:gdLst>
                <a:gd name="T0" fmla="*/ 3 w 296"/>
                <a:gd name="T1" fmla="*/ 0 h 1073"/>
                <a:gd name="T2" fmla="*/ 0 w 296"/>
                <a:gd name="T3" fmla="*/ 155 h 1073"/>
                <a:gd name="T4" fmla="*/ 270 w 296"/>
                <a:gd name="T5" fmla="*/ 1073 h 1073"/>
                <a:gd name="T6" fmla="*/ 296 w 296"/>
                <a:gd name="T7" fmla="*/ 996 h 1073"/>
                <a:gd name="T8" fmla="*/ 296 w 296"/>
                <a:gd name="T9" fmla="*/ 769 h 1073"/>
                <a:gd name="T10" fmla="*/ 81 w 296"/>
                <a:gd name="T11" fmla="*/ 307 h 1073"/>
                <a:gd name="T12" fmla="*/ 45 w 296"/>
                <a:gd name="T13" fmla="*/ 163 h 1073"/>
                <a:gd name="T14" fmla="*/ 3 w 296"/>
                <a:gd name="T15" fmla="*/ 0 h 1073"/>
                <a:gd name="T16" fmla="*/ 3 w 296"/>
                <a:gd name="T17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073">
                  <a:moveTo>
                    <a:pt x="3" y="0"/>
                  </a:moveTo>
                  <a:lnTo>
                    <a:pt x="0" y="155"/>
                  </a:lnTo>
                  <a:lnTo>
                    <a:pt x="270" y="1073"/>
                  </a:lnTo>
                  <a:lnTo>
                    <a:pt x="296" y="996"/>
                  </a:lnTo>
                  <a:lnTo>
                    <a:pt x="296" y="769"/>
                  </a:lnTo>
                  <a:lnTo>
                    <a:pt x="81" y="307"/>
                  </a:lnTo>
                  <a:lnTo>
                    <a:pt x="45" y="16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80"/>
            <p:cNvSpPr>
              <a:spLocks/>
            </p:cNvSpPr>
            <p:nvPr/>
          </p:nvSpPr>
          <p:spPr bwMode="auto">
            <a:xfrm>
              <a:off x="4312" y="969"/>
              <a:ext cx="163" cy="846"/>
            </a:xfrm>
            <a:custGeom>
              <a:avLst/>
              <a:gdLst>
                <a:gd name="T0" fmla="*/ 106 w 388"/>
                <a:gd name="T1" fmla="*/ 359 h 1978"/>
                <a:gd name="T2" fmla="*/ 4 w 388"/>
                <a:gd name="T3" fmla="*/ 393 h 1978"/>
                <a:gd name="T4" fmla="*/ 359 w 388"/>
                <a:gd name="T5" fmla="*/ 1978 h 1978"/>
                <a:gd name="T6" fmla="*/ 388 w 388"/>
                <a:gd name="T7" fmla="*/ 302 h 1978"/>
                <a:gd name="T8" fmla="*/ 251 w 388"/>
                <a:gd name="T9" fmla="*/ 173 h 1978"/>
                <a:gd name="T10" fmla="*/ 251 w 388"/>
                <a:gd name="T11" fmla="*/ 0 h 1978"/>
                <a:gd name="T12" fmla="*/ 0 w 388"/>
                <a:gd name="T13" fmla="*/ 100 h 1978"/>
                <a:gd name="T14" fmla="*/ 171 w 388"/>
                <a:gd name="T15" fmla="*/ 85 h 1978"/>
                <a:gd name="T16" fmla="*/ 106 w 388"/>
                <a:gd name="T17" fmla="*/ 359 h 1978"/>
                <a:gd name="T18" fmla="*/ 106 w 388"/>
                <a:gd name="T19" fmla="*/ 359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8" h="1978">
                  <a:moveTo>
                    <a:pt x="106" y="359"/>
                  </a:moveTo>
                  <a:lnTo>
                    <a:pt x="4" y="393"/>
                  </a:lnTo>
                  <a:lnTo>
                    <a:pt x="359" y="1978"/>
                  </a:lnTo>
                  <a:lnTo>
                    <a:pt x="388" y="302"/>
                  </a:lnTo>
                  <a:lnTo>
                    <a:pt x="251" y="173"/>
                  </a:lnTo>
                  <a:lnTo>
                    <a:pt x="251" y="0"/>
                  </a:lnTo>
                  <a:lnTo>
                    <a:pt x="0" y="100"/>
                  </a:lnTo>
                  <a:lnTo>
                    <a:pt x="171" y="85"/>
                  </a:lnTo>
                  <a:lnTo>
                    <a:pt x="106" y="359"/>
                  </a:lnTo>
                  <a:lnTo>
                    <a:pt x="106" y="359"/>
                  </a:lnTo>
                  <a:close/>
                </a:path>
              </a:pathLst>
            </a:custGeom>
            <a:solidFill>
              <a:srgbClr val="FFF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81"/>
            <p:cNvSpPr>
              <a:spLocks/>
            </p:cNvSpPr>
            <p:nvPr/>
          </p:nvSpPr>
          <p:spPr bwMode="auto">
            <a:xfrm>
              <a:off x="4654" y="936"/>
              <a:ext cx="125" cy="1057"/>
            </a:xfrm>
            <a:custGeom>
              <a:avLst/>
              <a:gdLst>
                <a:gd name="T0" fmla="*/ 13 w 294"/>
                <a:gd name="T1" fmla="*/ 3 h 2473"/>
                <a:gd name="T2" fmla="*/ 0 w 294"/>
                <a:gd name="T3" fmla="*/ 270 h 2473"/>
                <a:gd name="T4" fmla="*/ 28 w 294"/>
                <a:gd name="T5" fmla="*/ 435 h 2473"/>
                <a:gd name="T6" fmla="*/ 21 w 294"/>
                <a:gd name="T7" fmla="*/ 2054 h 2473"/>
                <a:gd name="T8" fmla="*/ 28 w 294"/>
                <a:gd name="T9" fmla="*/ 2414 h 2473"/>
                <a:gd name="T10" fmla="*/ 85 w 294"/>
                <a:gd name="T11" fmla="*/ 2400 h 2473"/>
                <a:gd name="T12" fmla="*/ 93 w 294"/>
                <a:gd name="T13" fmla="*/ 2457 h 2473"/>
                <a:gd name="T14" fmla="*/ 133 w 294"/>
                <a:gd name="T15" fmla="*/ 2442 h 2473"/>
                <a:gd name="T16" fmla="*/ 157 w 294"/>
                <a:gd name="T17" fmla="*/ 2473 h 2473"/>
                <a:gd name="T18" fmla="*/ 197 w 294"/>
                <a:gd name="T19" fmla="*/ 2438 h 2473"/>
                <a:gd name="T20" fmla="*/ 218 w 294"/>
                <a:gd name="T21" fmla="*/ 2438 h 2473"/>
                <a:gd name="T22" fmla="*/ 222 w 294"/>
                <a:gd name="T23" fmla="*/ 486 h 2473"/>
                <a:gd name="T24" fmla="*/ 270 w 294"/>
                <a:gd name="T25" fmla="*/ 399 h 2473"/>
                <a:gd name="T26" fmla="*/ 294 w 294"/>
                <a:gd name="T27" fmla="*/ 374 h 2473"/>
                <a:gd name="T28" fmla="*/ 294 w 294"/>
                <a:gd name="T29" fmla="*/ 127 h 2473"/>
                <a:gd name="T30" fmla="*/ 89 w 294"/>
                <a:gd name="T31" fmla="*/ 0 h 2473"/>
                <a:gd name="T32" fmla="*/ 13 w 294"/>
                <a:gd name="T33" fmla="*/ 3 h 2473"/>
                <a:gd name="T34" fmla="*/ 13 w 294"/>
                <a:gd name="T35" fmla="*/ 3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4" h="2473">
                  <a:moveTo>
                    <a:pt x="13" y="3"/>
                  </a:moveTo>
                  <a:lnTo>
                    <a:pt x="0" y="270"/>
                  </a:lnTo>
                  <a:lnTo>
                    <a:pt x="28" y="435"/>
                  </a:lnTo>
                  <a:lnTo>
                    <a:pt x="21" y="2054"/>
                  </a:lnTo>
                  <a:lnTo>
                    <a:pt x="28" y="2414"/>
                  </a:lnTo>
                  <a:lnTo>
                    <a:pt x="85" y="2400"/>
                  </a:lnTo>
                  <a:lnTo>
                    <a:pt x="93" y="2457"/>
                  </a:lnTo>
                  <a:lnTo>
                    <a:pt x="133" y="2442"/>
                  </a:lnTo>
                  <a:lnTo>
                    <a:pt x="157" y="2473"/>
                  </a:lnTo>
                  <a:lnTo>
                    <a:pt x="197" y="2438"/>
                  </a:lnTo>
                  <a:lnTo>
                    <a:pt x="218" y="2438"/>
                  </a:lnTo>
                  <a:lnTo>
                    <a:pt x="222" y="486"/>
                  </a:lnTo>
                  <a:lnTo>
                    <a:pt x="270" y="399"/>
                  </a:lnTo>
                  <a:lnTo>
                    <a:pt x="294" y="374"/>
                  </a:lnTo>
                  <a:lnTo>
                    <a:pt x="294" y="127"/>
                  </a:lnTo>
                  <a:lnTo>
                    <a:pt x="89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82"/>
            <p:cNvSpPr>
              <a:spLocks/>
            </p:cNvSpPr>
            <p:nvPr/>
          </p:nvSpPr>
          <p:spPr bwMode="auto">
            <a:xfrm>
              <a:off x="3759" y="1739"/>
              <a:ext cx="496" cy="352"/>
            </a:xfrm>
            <a:custGeom>
              <a:avLst/>
              <a:gdLst>
                <a:gd name="T0" fmla="*/ 175 w 1175"/>
                <a:gd name="T1" fmla="*/ 363 h 823"/>
                <a:gd name="T2" fmla="*/ 190 w 1175"/>
                <a:gd name="T3" fmla="*/ 410 h 823"/>
                <a:gd name="T4" fmla="*/ 262 w 1175"/>
                <a:gd name="T5" fmla="*/ 412 h 823"/>
                <a:gd name="T6" fmla="*/ 261 w 1175"/>
                <a:gd name="T7" fmla="*/ 374 h 823"/>
                <a:gd name="T8" fmla="*/ 342 w 1175"/>
                <a:gd name="T9" fmla="*/ 378 h 823"/>
                <a:gd name="T10" fmla="*/ 319 w 1175"/>
                <a:gd name="T11" fmla="*/ 336 h 823"/>
                <a:gd name="T12" fmla="*/ 323 w 1175"/>
                <a:gd name="T13" fmla="*/ 283 h 823"/>
                <a:gd name="T14" fmla="*/ 346 w 1175"/>
                <a:gd name="T15" fmla="*/ 249 h 823"/>
                <a:gd name="T16" fmla="*/ 428 w 1175"/>
                <a:gd name="T17" fmla="*/ 254 h 823"/>
                <a:gd name="T18" fmla="*/ 432 w 1175"/>
                <a:gd name="T19" fmla="*/ 213 h 823"/>
                <a:gd name="T20" fmla="*/ 511 w 1175"/>
                <a:gd name="T21" fmla="*/ 258 h 823"/>
                <a:gd name="T22" fmla="*/ 508 w 1175"/>
                <a:gd name="T23" fmla="*/ 340 h 823"/>
                <a:gd name="T24" fmla="*/ 546 w 1175"/>
                <a:gd name="T25" fmla="*/ 296 h 823"/>
                <a:gd name="T26" fmla="*/ 603 w 1175"/>
                <a:gd name="T27" fmla="*/ 287 h 823"/>
                <a:gd name="T28" fmla="*/ 593 w 1175"/>
                <a:gd name="T29" fmla="*/ 346 h 823"/>
                <a:gd name="T30" fmla="*/ 631 w 1175"/>
                <a:gd name="T31" fmla="*/ 336 h 823"/>
                <a:gd name="T32" fmla="*/ 692 w 1175"/>
                <a:gd name="T33" fmla="*/ 296 h 823"/>
                <a:gd name="T34" fmla="*/ 745 w 1175"/>
                <a:gd name="T35" fmla="*/ 325 h 823"/>
                <a:gd name="T36" fmla="*/ 736 w 1175"/>
                <a:gd name="T37" fmla="*/ 378 h 823"/>
                <a:gd name="T38" fmla="*/ 711 w 1175"/>
                <a:gd name="T39" fmla="*/ 420 h 823"/>
                <a:gd name="T40" fmla="*/ 764 w 1175"/>
                <a:gd name="T41" fmla="*/ 391 h 823"/>
                <a:gd name="T42" fmla="*/ 793 w 1175"/>
                <a:gd name="T43" fmla="*/ 412 h 823"/>
                <a:gd name="T44" fmla="*/ 835 w 1175"/>
                <a:gd name="T45" fmla="*/ 500 h 823"/>
                <a:gd name="T46" fmla="*/ 895 w 1175"/>
                <a:gd name="T47" fmla="*/ 477 h 823"/>
                <a:gd name="T48" fmla="*/ 966 w 1175"/>
                <a:gd name="T49" fmla="*/ 538 h 823"/>
                <a:gd name="T50" fmla="*/ 895 w 1175"/>
                <a:gd name="T51" fmla="*/ 566 h 823"/>
                <a:gd name="T52" fmla="*/ 835 w 1175"/>
                <a:gd name="T53" fmla="*/ 576 h 823"/>
                <a:gd name="T54" fmla="*/ 829 w 1175"/>
                <a:gd name="T55" fmla="*/ 646 h 823"/>
                <a:gd name="T56" fmla="*/ 793 w 1175"/>
                <a:gd name="T57" fmla="*/ 661 h 823"/>
                <a:gd name="T58" fmla="*/ 743 w 1175"/>
                <a:gd name="T59" fmla="*/ 714 h 823"/>
                <a:gd name="T60" fmla="*/ 650 w 1175"/>
                <a:gd name="T61" fmla="*/ 771 h 823"/>
                <a:gd name="T62" fmla="*/ 603 w 1175"/>
                <a:gd name="T63" fmla="*/ 823 h 823"/>
                <a:gd name="T64" fmla="*/ 673 w 1175"/>
                <a:gd name="T65" fmla="*/ 798 h 823"/>
                <a:gd name="T66" fmla="*/ 749 w 1175"/>
                <a:gd name="T67" fmla="*/ 766 h 823"/>
                <a:gd name="T68" fmla="*/ 816 w 1175"/>
                <a:gd name="T69" fmla="*/ 693 h 823"/>
                <a:gd name="T70" fmla="*/ 859 w 1175"/>
                <a:gd name="T71" fmla="*/ 733 h 823"/>
                <a:gd name="T72" fmla="*/ 859 w 1175"/>
                <a:gd name="T73" fmla="*/ 657 h 823"/>
                <a:gd name="T74" fmla="*/ 897 w 1175"/>
                <a:gd name="T75" fmla="*/ 686 h 823"/>
                <a:gd name="T76" fmla="*/ 888 w 1175"/>
                <a:gd name="T77" fmla="*/ 614 h 823"/>
                <a:gd name="T78" fmla="*/ 981 w 1175"/>
                <a:gd name="T79" fmla="*/ 585 h 823"/>
                <a:gd name="T80" fmla="*/ 1034 w 1175"/>
                <a:gd name="T81" fmla="*/ 585 h 823"/>
                <a:gd name="T82" fmla="*/ 1006 w 1175"/>
                <a:gd name="T83" fmla="*/ 547 h 823"/>
                <a:gd name="T84" fmla="*/ 1015 w 1175"/>
                <a:gd name="T85" fmla="*/ 490 h 823"/>
                <a:gd name="T86" fmla="*/ 991 w 1175"/>
                <a:gd name="T87" fmla="*/ 444 h 823"/>
                <a:gd name="T88" fmla="*/ 1023 w 1175"/>
                <a:gd name="T89" fmla="*/ 412 h 823"/>
                <a:gd name="T90" fmla="*/ 1175 w 1175"/>
                <a:gd name="T91" fmla="*/ 273 h 823"/>
                <a:gd name="T92" fmla="*/ 850 w 1175"/>
                <a:gd name="T93" fmla="*/ 159 h 823"/>
                <a:gd name="T94" fmla="*/ 428 w 1175"/>
                <a:gd name="T95" fmla="*/ 0 h 823"/>
                <a:gd name="T96" fmla="*/ 0 w 1175"/>
                <a:gd name="T97" fmla="*/ 180 h 823"/>
                <a:gd name="T98" fmla="*/ 57 w 1175"/>
                <a:gd name="T99" fmla="*/ 321 h 823"/>
                <a:gd name="T100" fmla="*/ 95 w 1175"/>
                <a:gd name="T101" fmla="*/ 462 h 823"/>
                <a:gd name="T102" fmla="*/ 175 w 1175"/>
                <a:gd name="T103" fmla="*/ 363 h 823"/>
                <a:gd name="T104" fmla="*/ 175 w 1175"/>
                <a:gd name="T105" fmla="*/ 36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5" h="823">
                  <a:moveTo>
                    <a:pt x="175" y="363"/>
                  </a:moveTo>
                  <a:lnTo>
                    <a:pt x="190" y="410"/>
                  </a:lnTo>
                  <a:lnTo>
                    <a:pt x="262" y="412"/>
                  </a:lnTo>
                  <a:lnTo>
                    <a:pt x="261" y="374"/>
                  </a:lnTo>
                  <a:lnTo>
                    <a:pt x="342" y="378"/>
                  </a:lnTo>
                  <a:lnTo>
                    <a:pt x="319" y="336"/>
                  </a:lnTo>
                  <a:lnTo>
                    <a:pt x="323" y="283"/>
                  </a:lnTo>
                  <a:lnTo>
                    <a:pt x="346" y="249"/>
                  </a:lnTo>
                  <a:lnTo>
                    <a:pt x="428" y="254"/>
                  </a:lnTo>
                  <a:lnTo>
                    <a:pt x="432" y="213"/>
                  </a:lnTo>
                  <a:lnTo>
                    <a:pt x="511" y="258"/>
                  </a:lnTo>
                  <a:lnTo>
                    <a:pt x="508" y="340"/>
                  </a:lnTo>
                  <a:lnTo>
                    <a:pt x="546" y="296"/>
                  </a:lnTo>
                  <a:lnTo>
                    <a:pt x="603" y="287"/>
                  </a:lnTo>
                  <a:lnTo>
                    <a:pt x="593" y="346"/>
                  </a:lnTo>
                  <a:lnTo>
                    <a:pt x="631" y="336"/>
                  </a:lnTo>
                  <a:lnTo>
                    <a:pt x="692" y="296"/>
                  </a:lnTo>
                  <a:lnTo>
                    <a:pt x="745" y="325"/>
                  </a:lnTo>
                  <a:lnTo>
                    <a:pt x="736" y="378"/>
                  </a:lnTo>
                  <a:lnTo>
                    <a:pt x="711" y="420"/>
                  </a:lnTo>
                  <a:lnTo>
                    <a:pt x="764" y="391"/>
                  </a:lnTo>
                  <a:lnTo>
                    <a:pt x="793" y="412"/>
                  </a:lnTo>
                  <a:lnTo>
                    <a:pt x="835" y="500"/>
                  </a:lnTo>
                  <a:lnTo>
                    <a:pt x="895" y="477"/>
                  </a:lnTo>
                  <a:lnTo>
                    <a:pt x="966" y="538"/>
                  </a:lnTo>
                  <a:lnTo>
                    <a:pt x="895" y="566"/>
                  </a:lnTo>
                  <a:lnTo>
                    <a:pt x="835" y="576"/>
                  </a:lnTo>
                  <a:lnTo>
                    <a:pt x="829" y="646"/>
                  </a:lnTo>
                  <a:lnTo>
                    <a:pt x="793" y="661"/>
                  </a:lnTo>
                  <a:lnTo>
                    <a:pt x="743" y="714"/>
                  </a:lnTo>
                  <a:lnTo>
                    <a:pt x="650" y="771"/>
                  </a:lnTo>
                  <a:lnTo>
                    <a:pt x="603" y="823"/>
                  </a:lnTo>
                  <a:lnTo>
                    <a:pt x="673" y="798"/>
                  </a:lnTo>
                  <a:lnTo>
                    <a:pt x="749" y="766"/>
                  </a:lnTo>
                  <a:lnTo>
                    <a:pt x="816" y="693"/>
                  </a:lnTo>
                  <a:lnTo>
                    <a:pt x="859" y="733"/>
                  </a:lnTo>
                  <a:lnTo>
                    <a:pt x="859" y="657"/>
                  </a:lnTo>
                  <a:lnTo>
                    <a:pt x="897" y="686"/>
                  </a:lnTo>
                  <a:lnTo>
                    <a:pt x="888" y="614"/>
                  </a:lnTo>
                  <a:lnTo>
                    <a:pt x="981" y="585"/>
                  </a:lnTo>
                  <a:lnTo>
                    <a:pt x="1034" y="585"/>
                  </a:lnTo>
                  <a:lnTo>
                    <a:pt x="1006" y="547"/>
                  </a:lnTo>
                  <a:lnTo>
                    <a:pt x="1015" y="490"/>
                  </a:lnTo>
                  <a:lnTo>
                    <a:pt x="991" y="444"/>
                  </a:lnTo>
                  <a:lnTo>
                    <a:pt x="1023" y="412"/>
                  </a:lnTo>
                  <a:lnTo>
                    <a:pt x="1175" y="273"/>
                  </a:lnTo>
                  <a:lnTo>
                    <a:pt x="850" y="159"/>
                  </a:lnTo>
                  <a:lnTo>
                    <a:pt x="428" y="0"/>
                  </a:lnTo>
                  <a:lnTo>
                    <a:pt x="0" y="180"/>
                  </a:lnTo>
                  <a:lnTo>
                    <a:pt x="57" y="321"/>
                  </a:lnTo>
                  <a:lnTo>
                    <a:pt x="95" y="462"/>
                  </a:lnTo>
                  <a:lnTo>
                    <a:pt x="175" y="363"/>
                  </a:lnTo>
                  <a:lnTo>
                    <a:pt x="175" y="3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83"/>
            <p:cNvSpPr>
              <a:spLocks/>
            </p:cNvSpPr>
            <p:nvPr/>
          </p:nvSpPr>
          <p:spPr bwMode="auto">
            <a:xfrm>
              <a:off x="3445" y="1818"/>
              <a:ext cx="258" cy="260"/>
            </a:xfrm>
            <a:custGeom>
              <a:avLst/>
              <a:gdLst>
                <a:gd name="T0" fmla="*/ 602 w 610"/>
                <a:gd name="T1" fmla="*/ 416 h 608"/>
                <a:gd name="T2" fmla="*/ 591 w 610"/>
                <a:gd name="T3" fmla="*/ 608 h 608"/>
                <a:gd name="T4" fmla="*/ 555 w 610"/>
                <a:gd name="T5" fmla="*/ 534 h 608"/>
                <a:gd name="T6" fmla="*/ 513 w 610"/>
                <a:gd name="T7" fmla="*/ 502 h 608"/>
                <a:gd name="T8" fmla="*/ 483 w 610"/>
                <a:gd name="T9" fmla="*/ 464 h 608"/>
                <a:gd name="T10" fmla="*/ 469 w 610"/>
                <a:gd name="T11" fmla="*/ 492 h 608"/>
                <a:gd name="T12" fmla="*/ 437 w 610"/>
                <a:gd name="T13" fmla="*/ 473 h 608"/>
                <a:gd name="T14" fmla="*/ 399 w 610"/>
                <a:gd name="T15" fmla="*/ 468 h 608"/>
                <a:gd name="T16" fmla="*/ 355 w 610"/>
                <a:gd name="T17" fmla="*/ 401 h 608"/>
                <a:gd name="T18" fmla="*/ 352 w 610"/>
                <a:gd name="T19" fmla="*/ 340 h 608"/>
                <a:gd name="T20" fmla="*/ 285 w 610"/>
                <a:gd name="T21" fmla="*/ 306 h 608"/>
                <a:gd name="T22" fmla="*/ 279 w 610"/>
                <a:gd name="T23" fmla="*/ 264 h 608"/>
                <a:gd name="T24" fmla="*/ 213 w 610"/>
                <a:gd name="T25" fmla="*/ 232 h 608"/>
                <a:gd name="T26" fmla="*/ 199 w 610"/>
                <a:gd name="T27" fmla="*/ 162 h 608"/>
                <a:gd name="T28" fmla="*/ 167 w 610"/>
                <a:gd name="T29" fmla="*/ 232 h 608"/>
                <a:gd name="T30" fmla="*/ 161 w 610"/>
                <a:gd name="T31" fmla="*/ 279 h 608"/>
                <a:gd name="T32" fmla="*/ 89 w 610"/>
                <a:gd name="T33" fmla="*/ 264 h 608"/>
                <a:gd name="T34" fmla="*/ 0 w 610"/>
                <a:gd name="T35" fmla="*/ 29 h 608"/>
                <a:gd name="T36" fmla="*/ 426 w 610"/>
                <a:gd name="T37" fmla="*/ 0 h 608"/>
                <a:gd name="T38" fmla="*/ 507 w 610"/>
                <a:gd name="T39" fmla="*/ 207 h 608"/>
                <a:gd name="T40" fmla="*/ 610 w 610"/>
                <a:gd name="T41" fmla="*/ 306 h 608"/>
                <a:gd name="T42" fmla="*/ 602 w 610"/>
                <a:gd name="T43" fmla="*/ 416 h 608"/>
                <a:gd name="T44" fmla="*/ 602 w 610"/>
                <a:gd name="T45" fmla="*/ 4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0" h="608">
                  <a:moveTo>
                    <a:pt x="602" y="416"/>
                  </a:moveTo>
                  <a:lnTo>
                    <a:pt x="591" y="608"/>
                  </a:lnTo>
                  <a:lnTo>
                    <a:pt x="555" y="534"/>
                  </a:lnTo>
                  <a:lnTo>
                    <a:pt x="513" y="502"/>
                  </a:lnTo>
                  <a:lnTo>
                    <a:pt x="483" y="464"/>
                  </a:lnTo>
                  <a:lnTo>
                    <a:pt x="469" y="492"/>
                  </a:lnTo>
                  <a:lnTo>
                    <a:pt x="437" y="473"/>
                  </a:lnTo>
                  <a:lnTo>
                    <a:pt x="399" y="468"/>
                  </a:lnTo>
                  <a:lnTo>
                    <a:pt x="355" y="401"/>
                  </a:lnTo>
                  <a:lnTo>
                    <a:pt x="352" y="340"/>
                  </a:lnTo>
                  <a:lnTo>
                    <a:pt x="285" y="306"/>
                  </a:lnTo>
                  <a:lnTo>
                    <a:pt x="279" y="264"/>
                  </a:lnTo>
                  <a:lnTo>
                    <a:pt x="213" y="232"/>
                  </a:lnTo>
                  <a:lnTo>
                    <a:pt x="199" y="162"/>
                  </a:lnTo>
                  <a:lnTo>
                    <a:pt x="167" y="232"/>
                  </a:lnTo>
                  <a:lnTo>
                    <a:pt x="161" y="279"/>
                  </a:lnTo>
                  <a:lnTo>
                    <a:pt x="89" y="264"/>
                  </a:lnTo>
                  <a:lnTo>
                    <a:pt x="0" y="29"/>
                  </a:lnTo>
                  <a:lnTo>
                    <a:pt x="426" y="0"/>
                  </a:lnTo>
                  <a:lnTo>
                    <a:pt x="507" y="207"/>
                  </a:lnTo>
                  <a:lnTo>
                    <a:pt x="610" y="306"/>
                  </a:lnTo>
                  <a:lnTo>
                    <a:pt x="602" y="416"/>
                  </a:lnTo>
                  <a:lnTo>
                    <a:pt x="602" y="4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84"/>
            <p:cNvSpPr>
              <a:spLocks/>
            </p:cNvSpPr>
            <p:nvPr/>
          </p:nvSpPr>
          <p:spPr bwMode="auto">
            <a:xfrm>
              <a:off x="3101" y="1164"/>
              <a:ext cx="890" cy="902"/>
            </a:xfrm>
            <a:custGeom>
              <a:avLst/>
              <a:gdLst>
                <a:gd name="T0" fmla="*/ 1352 w 2109"/>
                <a:gd name="T1" fmla="*/ 220 h 2110"/>
                <a:gd name="T2" fmla="*/ 1285 w 2109"/>
                <a:gd name="T3" fmla="*/ 357 h 2110"/>
                <a:gd name="T4" fmla="*/ 1221 w 2109"/>
                <a:gd name="T5" fmla="*/ 47 h 2110"/>
                <a:gd name="T6" fmla="*/ 917 w 2109"/>
                <a:gd name="T7" fmla="*/ 4 h 2110"/>
                <a:gd name="T8" fmla="*/ 877 w 2109"/>
                <a:gd name="T9" fmla="*/ 220 h 2110"/>
                <a:gd name="T10" fmla="*/ 569 w 2109"/>
                <a:gd name="T11" fmla="*/ 76 h 2110"/>
                <a:gd name="T12" fmla="*/ 97 w 2109"/>
                <a:gd name="T13" fmla="*/ 217 h 2110"/>
                <a:gd name="T14" fmla="*/ 122 w 2109"/>
                <a:gd name="T15" fmla="*/ 302 h 2110"/>
                <a:gd name="T16" fmla="*/ 12 w 2109"/>
                <a:gd name="T17" fmla="*/ 348 h 2110"/>
                <a:gd name="T18" fmla="*/ 21 w 2109"/>
                <a:gd name="T19" fmla="*/ 492 h 2110"/>
                <a:gd name="T20" fmla="*/ 63 w 2109"/>
                <a:gd name="T21" fmla="*/ 1861 h 2110"/>
                <a:gd name="T22" fmla="*/ 173 w 2109"/>
                <a:gd name="T23" fmla="*/ 1847 h 2110"/>
                <a:gd name="T24" fmla="*/ 297 w 2109"/>
                <a:gd name="T25" fmla="*/ 1806 h 2110"/>
                <a:gd name="T26" fmla="*/ 377 w 2109"/>
                <a:gd name="T27" fmla="*/ 1800 h 2110"/>
                <a:gd name="T28" fmla="*/ 487 w 2109"/>
                <a:gd name="T29" fmla="*/ 1806 h 2110"/>
                <a:gd name="T30" fmla="*/ 631 w 2109"/>
                <a:gd name="T31" fmla="*/ 1838 h 2110"/>
                <a:gd name="T32" fmla="*/ 603 w 2109"/>
                <a:gd name="T33" fmla="*/ 1903 h 2110"/>
                <a:gd name="T34" fmla="*/ 708 w 2109"/>
                <a:gd name="T35" fmla="*/ 1937 h 2110"/>
                <a:gd name="T36" fmla="*/ 666 w 2109"/>
                <a:gd name="T37" fmla="*/ 1796 h 2110"/>
                <a:gd name="T38" fmla="*/ 814 w 2109"/>
                <a:gd name="T39" fmla="*/ 1806 h 2110"/>
                <a:gd name="T40" fmla="*/ 920 w 2109"/>
                <a:gd name="T41" fmla="*/ 1796 h 2110"/>
                <a:gd name="T42" fmla="*/ 920 w 2109"/>
                <a:gd name="T43" fmla="*/ 1690 h 2110"/>
                <a:gd name="T44" fmla="*/ 968 w 2109"/>
                <a:gd name="T45" fmla="*/ 1617 h 2110"/>
                <a:gd name="T46" fmla="*/ 1044 w 2109"/>
                <a:gd name="T47" fmla="*/ 1572 h 2110"/>
                <a:gd name="T48" fmla="*/ 1099 w 2109"/>
                <a:gd name="T49" fmla="*/ 1669 h 2110"/>
                <a:gd name="T50" fmla="*/ 1076 w 2109"/>
                <a:gd name="T51" fmla="*/ 1711 h 2110"/>
                <a:gd name="T52" fmla="*/ 1171 w 2109"/>
                <a:gd name="T53" fmla="*/ 1745 h 2110"/>
                <a:gd name="T54" fmla="*/ 1166 w 2109"/>
                <a:gd name="T55" fmla="*/ 1796 h 2110"/>
                <a:gd name="T56" fmla="*/ 1247 w 2109"/>
                <a:gd name="T57" fmla="*/ 1796 h 2110"/>
                <a:gd name="T58" fmla="*/ 1285 w 2109"/>
                <a:gd name="T59" fmla="*/ 1838 h 2110"/>
                <a:gd name="T60" fmla="*/ 1289 w 2109"/>
                <a:gd name="T61" fmla="*/ 1920 h 2110"/>
                <a:gd name="T62" fmla="*/ 1369 w 2109"/>
                <a:gd name="T63" fmla="*/ 1944 h 2110"/>
                <a:gd name="T64" fmla="*/ 1417 w 2109"/>
                <a:gd name="T65" fmla="*/ 2110 h 2110"/>
                <a:gd name="T66" fmla="*/ 1506 w 2109"/>
                <a:gd name="T67" fmla="*/ 1982 h 2110"/>
                <a:gd name="T68" fmla="*/ 1612 w 2109"/>
                <a:gd name="T69" fmla="*/ 1979 h 2110"/>
                <a:gd name="T70" fmla="*/ 1706 w 2109"/>
                <a:gd name="T71" fmla="*/ 2060 h 2110"/>
                <a:gd name="T72" fmla="*/ 1782 w 2109"/>
                <a:gd name="T73" fmla="*/ 2043 h 2110"/>
                <a:gd name="T74" fmla="*/ 1744 w 2109"/>
                <a:gd name="T75" fmla="*/ 1992 h 2110"/>
                <a:gd name="T76" fmla="*/ 1793 w 2109"/>
                <a:gd name="T77" fmla="*/ 1855 h 2110"/>
                <a:gd name="T78" fmla="*/ 1723 w 2109"/>
                <a:gd name="T79" fmla="*/ 1851 h 2110"/>
                <a:gd name="T80" fmla="*/ 1717 w 2109"/>
                <a:gd name="T81" fmla="*/ 1796 h 2110"/>
                <a:gd name="T82" fmla="*/ 1713 w 2109"/>
                <a:gd name="T83" fmla="*/ 1720 h 2110"/>
                <a:gd name="T84" fmla="*/ 1768 w 2109"/>
                <a:gd name="T85" fmla="*/ 1707 h 2110"/>
                <a:gd name="T86" fmla="*/ 1820 w 2109"/>
                <a:gd name="T87" fmla="*/ 1635 h 2110"/>
                <a:gd name="T88" fmla="*/ 1858 w 2109"/>
                <a:gd name="T89" fmla="*/ 1606 h 2110"/>
                <a:gd name="T90" fmla="*/ 1810 w 2109"/>
                <a:gd name="T91" fmla="*/ 1562 h 2110"/>
                <a:gd name="T92" fmla="*/ 1875 w 2109"/>
                <a:gd name="T93" fmla="*/ 1566 h 2110"/>
                <a:gd name="T94" fmla="*/ 1941 w 2109"/>
                <a:gd name="T95" fmla="*/ 1555 h 2110"/>
                <a:gd name="T96" fmla="*/ 2053 w 2109"/>
                <a:gd name="T97" fmla="*/ 1511 h 2110"/>
                <a:gd name="T98" fmla="*/ 2074 w 2109"/>
                <a:gd name="T99" fmla="*/ 926 h 2110"/>
                <a:gd name="T100" fmla="*/ 1789 w 2109"/>
                <a:gd name="T101" fmla="*/ 217 h 2110"/>
                <a:gd name="T102" fmla="*/ 1361 w 2109"/>
                <a:gd name="T103" fmla="*/ 49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9" h="2110">
                  <a:moveTo>
                    <a:pt x="1361" y="492"/>
                  </a:moveTo>
                  <a:lnTo>
                    <a:pt x="1352" y="220"/>
                  </a:lnTo>
                  <a:lnTo>
                    <a:pt x="1306" y="217"/>
                  </a:lnTo>
                  <a:lnTo>
                    <a:pt x="1285" y="357"/>
                  </a:lnTo>
                  <a:lnTo>
                    <a:pt x="1234" y="340"/>
                  </a:lnTo>
                  <a:lnTo>
                    <a:pt x="1221" y="47"/>
                  </a:lnTo>
                  <a:lnTo>
                    <a:pt x="1099" y="0"/>
                  </a:lnTo>
                  <a:lnTo>
                    <a:pt x="917" y="4"/>
                  </a:lnTo>
                  <a:lnTo>
                    <a:pt x="869" y="47"/>
                  </a:lnTo>
                  <a:lnTo>
                    <a:pt x="877" y="220"/>
                  </a:lnTo>
                  <a:lnTo>
                    <a:pt x="823" y="209"/>
                  </a:lnTo>
                  <a:lnTo>
                    <a:pt x="569" y="76"/>
                  </a:lnTo>
                  <a:lnTo>
                    <a:pt x="190" y="127"/>
                  </a:lnTo>
                  <a:lnTo>
                    <a:pt x="97" y="217"/>
                  </a:lnTo>
                  <a:lnTo>
                    <a:pt x="114" y="264"/>
                  </a:lnTo>
                  <a:lnTo>
                    <a:pt x="122" y="302"/>
                  </a:lnTo>
                  <a:lnTo>
                    <a:pt x="46" y="348"/>
                  </a:lnTo>
                  <a:lnTo>
                    <a:pt x="12" y="348"/>
                  </a:lnTo>
                  <a:lnTo>
                    <a:pt x="0" y="454"/>
                  </a:lnTo>
                  <a:lnTo>
                    <a:pt x="21" y="492"/>
                  </a:lnTo>
                  <a:lnTo>
                    <a:pt x="69" y="492"/>
                  </a:lnTo>
                  <a:lnTo>
                    <a:pt x="63" y="1861"/>
                  </a:lnTo>
                  <a:lnTo>
                    <a:pt x="114" y="1882"/>
                  </a:lnTo>
                  <a:lnTo>
                    <a:pt x="173" y="1847"/>
                  </a:lnTo>
                  <a:lnTo>
                    <a:pt x="276" y="1868"/>
                  </a:lnTo>
                  <a:lnTo>
                    <a:pt x="297" y="1806"/>
                  </a:lnTo>
                  <a:lnTo>
                    <a:pt x="365" y="1827"/>
                  </a:lnTo>
                  <a:lnTo>
                    <a:pt x="377" y="1800"/>
                  </a:lnTo>
                  <a:lnTo>
                    <a:pt x="453" y="1800"/>
                  </a:lnTo>
                  <a:lnTo>
                    <a:pt x="487" y="1806"/>
                  </a:lnTo>
                  <a:lnTo>
                    <a:pt x="559" y="1792"/>
                  </a:lnTo>
                  <a:lnTo>
                    <a:pt x="631" y="1838"/>
                  </a:lnTo>
                  <a:lnTo>
                    <a:pt x="628" y="1885"/>
                  </a:lnTo>
                  <a:lnTo>
                    <a:pt x="603" y="1903"/>
                  </a:lnTo>
                  <a:lnTo>
                    <a:pt x="645" y="1944"/>
                  </a:lnTo>
                  <a:lnTo>
                    <a:pt x="708" y="1937"/>
                  </a:lnTo>
                  <a:lnTo>
                    <a:pt x="717" y="1882"/>
                  </a:lnTo>
                  <a:lnTo>
                    <a:pt x="666" y="1796"/>
                  </a:lnTo>
                  <a:lnTo>
                    <a:pt x="725" y="1754"/>
                  </a:lnTo>
                  <a:lnTo>
                    <a:pt x="814" y="1806"/>
                  </a:lnTo>
                  <a:lnTo>
                    <a:pt x="882" y="1754"/>
                  </a:lnTo>
                  <a:lnTo>
                    <a:pt x="920" y="1796"/>
                  </a:lnTo>
                  <a:lnTo>
                    <a:pt x="951" y="1741"/>
                  </a:lnTo>
                  <a:lnTo>
                    <a:pt x="920" y="1690"/>
                  </a:lnTo>
                  <a:lnTo>
                    <a:pt x="934" y="1644"/>
                  </a:lnTo>
                  <a:lnTo>
                    <a:pt x="968" y="1617"/>
                  </a:lnTo>
                  <a:lnTo>
                    <a:pt x="1044" y="1617"/>
                  </a:lnTo>
                  <a:lnTo>
                    <a:pt x="1044" y="1572"/>
                  </a:lnTo>
                  <a:lnTo>
                    <a:pt x="1111" y="1610"/>
                  </a:lnTo>
                  <a:lnTo>
                    <a:pt x="1099" y="1669"/>
                  </a:lnTo>
                  <a:lnTo>
                    <a:pt x="1065" y="1678"/>
                  </a:lnTo>
                  <a:lnTo>
                    <a:pt x="1076" y="1711"/>
                  </a:lnTo>
                  <a:lnTo>
                    <a:pt x="1145" y="1720"/>
                  </a:lnTo>
                  <a:lnTo>
                    <a:pt x="1171" y="1745"/>
                  </a:lnTo>
                  <a:lnTo>
                    <a:pt x="1145" y="1762"/>
                  </a:lnTo>
                  <a:lnTo>
                    <a:pt x="1166" y="1796"/>
                  </a:lnTo>
                  <a:lnTo>
                    <a:pt x="1204" y="1762"/>
                  </a:lnTo>
                  <a:lnTo>
                    <a:pt x="1247" y="1796"/>
                  </a:lnTo>
                  <a:lnTo>
                    <a:pt x="1276" y="1800"/>
                  </a:lnTo>
                  <a:lnTo>
                    <a:pt x="1285" y="1838"/>
                  </a:lnTo>
                  <a:lnTo>
                    <a:pt x="1251" y="1868"/>
                  </a:lnTo>
                  <a:lnTo>
                    <a:pt x="1289" y="1920"/>
                  </a:lnTo>
                  <a:lnTo>
                    <a:pt x="1335" y="1927"/>
                  </a:lnTo>
                  <a:lnTo>
                    <a:pt x="1369" y="1944"/>
                  </a:lnTo>
                  <a:lnTo>
                    <a:pt x="1417" y="1962"/>
                  </a:lnTo>
                  <a:lnTo>
                    <a:pt x="1417" y="2110"/>
                  </a:lnTo>
                  <a:lnTo>
                    <a:pt x="1462" y="2110"/>
                  </a:lnTo>
                  <a:lnTo>
                    <a:pt x="1506" y="1982"/>
                  </a:lnTo>
                  <a:lnTo>
                    <a:pt x="1555" y="1962"/>
                  </a:lnTo>
                  <a:lnTo>
                    <a:pt x="1612" y="1979"/>
                  </a:lnTo>
                  <a:lnTo>
                    <a:pt x="1658" y="2013"/>
                  </a:lnTo>
                  <a:lnTo>
                    <a:pt x="1706" y="2060"/>
                  </a:lnTo>
                  <a:lnTo>
                    <a:pt x="1734" y="2043"/>
                  </a:lnTo>
                  <a:lnTo>
                    <a:pt x="1782" y="2043"/>
                  </a:lnTo>
                  <a:lnTo>
                    <a:pt x="1785" y="2005"/>
                  </a:lnTo>
                  <a:lnTo>
                    <a:pt x="1744" y="1992"/>
                  </a:lnTo>
                  <a:lnTo>
                    <a:pt x="1782" y="1923"/>
                  </a:lnTo>
                  <a:lnTo>
                    <a:pt x="1793" y="1855"/>
                  </a:lnTo>
                  <a:lnTo>
                    <a:pt x="1744" y="1872"/>
                  </a:lnTo>
                  <a:lnTo>
                    <a:pt x="1723" y="1851"/>
                  </a:lnTo>
                  <a:lnTo>
                    <a:pt x="1730" y="1817"/>
                  </a:lnTo>
                  <a:lnTo>
                    <a:pt x="1717" y="1796"/>
                  </a:lnTo>
                  <a:lnTo>
                    <a:pt x="1717" y="1771"/>
                  </a:lnTo>
                  <a:lnTo>
                    <a:pt x="1713" y="1720"/>
                  </a:lnTo>
                  <a:lnTo>
                    <a:pt x="1747" y="1686"/>
                  </a:lnTo>
                  <a:lnTo>
                    <a:pt x="1768" y="1707"/>
                  </a:lnTo>
                  <a:lnTo>
                    <a:pt x="1840" y="1686"/>
                  </a:lnTo>
                  <a:lnTo>
                    <a:pt x="1820" y="1635"/>
                  </a:lnTo>
                  <a:lnTo>
                    <a:pt x="1858" y="1627"/>
                  </a:lnTo>
                  <a:lnTo>
                    <a:pt x="1858" y="1606"/>
                  </a:lnTo>
                  <a:lnTo>
                    <a:pt x="1816" y="1589"/>
                  </a:lnTo>
                  <a:lnTo>
                    <a:pt x="1810" y="1562"/>
                  </a:lnTo>
                  <a:lnTo>
                    <a:pt x="1854" y="1551"/>
                  </a:lnTo>
                  <a:lnTo>
                    <a:pt x="1875" y="1566"/>
                  </a:lnTo>
                  <a:lnTo>
                    <a:pt x="1903" y="1545"/>
                  </a:lnTo>
                  <a:lnTo>
                    <a:pt x="1941" y="1555"/>
                  </a:lnTo>
                  <a:lnTo>
                    <a:pt x="1975" y="1511"/>
                  </a:lnTo>
                  <a:lnTo>
                    <a:pt x="2053" y="1511"/>
                  </a:lnTo>
                  <a:lnTo>
                    <a:pt x="2109" y="1486"/>
                  </a:lnTo>
                  <a:lnTo>
                    <a:pt x="2074" y="926"/>
                  </a:lnTo>
                  <a:lnTo>
                    <a:pt x="1896" y="602"/>
                  </a:lnTo>
                  <a:lnTo>
                    <a:pt x="1789" y="217"/>
                  </a:lnTo>
                  <a:lnTo>
                    <a:pt x="1361" y="492"/>
                  </a:lnTo>
                  <a:lnTo>
                    <a:pt x="1361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85"/>
            <p:cNvSpPr>
              <a:spLocks/>
            </p:cNvSpPr>
            <p:nvPr/>
          </p:nvSpPr>
          <p:spPr bwMode="auto">
            <a:xfrm>
              <a:off x="3834" y="1532"/>
              <a:ext cx="458" cy="416"/>
            </a:xfrm>
            <a:custGeom>
              <a:avLst/>
              <a:gdLst>
                <a:gd name="T0" fmla="*/ 112 w 1085"/>
                <a:gd name="T1" fmla="*/ 4 h 973"/>
                <a:gd name="T2" fmla="*/ 129 w 1085"/>
                <a:gd name="T3" fmla="*/ 302 h 973"/>
                <a:gd name="T4" fmla="*/ 4 w 1085"/>
                <a:gd name="T5" fmla="*/ 310 h 973"/>
                <a:gd name="T6" fmla="*/ 44 w 1085"/>
                <a:gd name="T7" fmla="*/ 342 h 973"/>
                <a:gd name="T8" fmla="*/ 0 w 1085"/>
                <a:gd name="T9" fmla="*/ 390 h 973"/>
                <a:gd name="T10" fmla="*/ 101 w 1085"/>
                <a:gd name="T11" fmla="*/ 403 h 973"/>
                <a:gd name="T12" fmla="*/ 80 w 1085"/>
                <a:gd name="T13" fmla="*/ 717 h 973"/>
                <a:gd name="T14" fmla="*/ 116 w 1085"/>
                <a:gd name="T15" fmla="*/ 692 h 973"/>
                <a:gd name="T16" fmla="*/ 144 w 1085"/>
                <a:gd name="T17" fmla="*/ 709 h 973"/>
                <a:gd name="T18" fmla="*/ 181 w 1085"/>
                <a:gd name="T19" fmla="*/ 680 h 973"/>
                <a:gd name="T20" fmla="*/ 209 w 1085"/>
                <a:gd name="T21" fmla="*/ 688 h 973"/>
                <a:gd name="T22" fmla="*/ 245 w 1085"/>
                <a:gd name="T23" fmla="*/ 631 h 973"/>
                <a:gd name="T24" fmla="*/ 353 w 1085"/>
                <a:gd name="T25" fmla="*/ 641 h 973"/>
                <a:gd name="T26" fmla="*/ 430 w 1085"/>
                <a:gd name="T27" fmla="*/ 635 h 973"/>
                <a:gd name="T28" fmla="*/ 490 w 1085"/>
                <a:gd name="T29" fmla="*/ 675 h 973"/>
                <a:gd name="T30" fmla="*/ 523 w 1085"/>
                <a:gd name="T31" fmla="*/ 713 h 973"/>
                <a:gd name="T32" fmla="*/ 574 w 1085"/>
                <a:gd name="T33" fmla="*/ 703 h 973"/>
                <a:gd name="T34" fmla="*/ 595 w 1085"/>
                <a:gd name="T35" fmla="*/ 749 h 973"/>
                <a:gd name="T36" fmla="*/ 635 w 1085"/>
                <a:gd name="T37" fmla="*/ 756 h 973"/>
                <a:gd name="T38" fmla="*/ 667 w 1085"/>
                <a:gd name="T39" fmla="*/ 785 h 973"/>
                <a:gd name="T40" fmla="*/ 631 w 1085"/>
                <a:gd name="T41" fmla="*/ 821 h 973"/>
                <a:gd name="T42" fmla="*/ 631 w 1085"/>
                <a:gd name="T43" fmla="*/ 844 h 973"/>
                <a:gd name="T44" fmla="*/ 671 w 1085"/>
                <a:gd name="T45" fmla="*/ 876 h 973"/>
                <a:gd name="T46" fmla="*/ 682 w 1085"/>
                <a:gd name="T47" fmla="*/ 829 h 973"/>
                <a:gd name="T48" fmla="*/ 699 w 1085"/>
                <a:gd name="T49" fmla="*/ 857 h 973"/>
                <a:gd name="T50" fmla="*/ 739 w 1085"/>
                <a:gd name="T51" fmla="*/ 880 h 973"/>
                <a:gd name="T52" fmla="*/ 768 w 1085"/>
                <a:gd name="T53" fmla="*/ 836 h 973"/>
                <a:gd name="T54" fmla="*/ 823 w 1085"/>
                <a:gd name="T55" fmla="*/ 844 h 973"/>
                <a:gd name="T56" fmla="*/ 844 w 1085"/>
                <a:gd name="T57" fmla="*/ 793 h 973"/>
                <a:gd name="T58" fmla="*/ 867 w 1085"/>
                <a:gd name="T59" fmla="*/ 796 h 973"/>
                <a:gd name="T60" fmla="*/ 912 w 1085"/>
                <a:gd name="T61" fmla="*/ 777 h 973"/>
                <a:gd name="T62" fmla="*/ 935 w 1085"/>
                <a:gd name="T63" fmla="*/ 812 h 973"/>
                <a:gd name="T64" fmla="*/ 899 w 1085"/>
                <a:gd name="T65" fmla="*/ 844 h 973"/>
                <a:gd name="T66" fmla="*/ 863 w 1085"/>
                <a:gd name="T67" fmla="*/ 865 h 973"/>
                <a:gd name="T68" fmla="*/ 855 w 1085"/>
                <a:gd name="T69" fmla="*/ 890 h 973"/>
                <a:gd name="T70" fmla="*/ 812 w 1085"/>
                <a:gd name="T71" fmla="*/ 926 h 973"/>
                <a:gd name="T72" fmla="*/ 852 w 1085"/>
                <a:gd name="T73" fmla="*/ 948 h 973"/>
                <a:gd name="T74" fmla="*/ 872 w 1085"/>
                <a:gd name="T75" fmla="*/ 973 h 973"/>
                <a:gd name="T76" fmla="*/ 928 w 1085"/>
                <a:gd name="T77" fmla="*/ 929 h 973"/>
                <a:gd name="T78" fmla="*/ 948 w 1085"/>
                <a:gd name="T79" fmla="*/ 929 h 973"/>
                <a:gd name="T80" fmla="*/ 960 w 1085"/>
                <a:gd name="T81" fmla="*/ 865 h 973"/>
                <a:gd name="T82" fmla="*/ 981 w 1085"/>
                <a:gd name="T83" fmla="*/ 872 h 973"/>
                <a:gd name="T84" fmla="*/ 1000 w 1085"/>
                <a:gd name="T85" fmla="*/ 812 h 973"/>
                <a:gd name="T86" fmla="*/ 1085 w 1085"/>
                <a:gd name="T87" fmla="*/ 880 h 973"/>
                <a:gd name="T88" fmla="*/ 1068 w 1085"/>
                <a:gd name="T89" fmla="*/ 226 h 973"/>
                <a:gd name="T90" fmla="*/ 836 w 1085"/>
                <a:gd name="T91" fmla="*/ 181 h 973"/>
                <a:gd name="T92" fmla="*/ 791 w 1085"/>
                <a:gd name="T93" fmla="*/ 116 h 973"/>
                <a:gd name="T94" fmla="*/ 300 w 1085"/>
                <a:gd name="T95" fmla="*/ 101 h 973"/>
                <a:gd name="T96" fmla="*/ 264 w 1085"/>
                <a:gd name="T97" fmla="*/ 76 h 973"/>
                <a:gd name="T98" fmla="*/ 270 w 1085"/>
                <a:gd name="T99" fmla="*/ 21 h 973"/>
                <a:gd name="T100" fmla="*/ 152 w 1085"/>
                <a:gd name="T101" fmla="*/ 0 h 973"/>
                <a:gd name="T102" fmla="*/ 112 w 1085"/>
                <a:gd name="T103" fmla="*/ 4 h 973"/>
                <a:gd name="T104" fmla="*/ 112 w 1085"/>
                <a:gd name="T105" fmla="*/ 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5" h="973">
                  <a:moveTo>
                    <a:pt x="112" y="4"/>
                  </a:moveTo>
                  <a:lnTo>
                    <a:pt x="129" y="302"/>
                  </a:lnTo>
                  <a:lnTo>
                    <a:pt x="4" y="310"/>
                  </a:lnTo>
                  <a:lnTo>
                    <a:pt x="44" y="342"/>
                  </a:lnTo>
                  <a:lnTo>
                    <a:pt x="0" y="390"/>
                  </a:lnTo>
                  <a:lnTo>
                    <a:pt x="101" y="403"/>
                  </a:lnTo>
                  <a:lnTo>
                    <a:pt x="80" y="717"/>
                  </a:lnTo>
                  <a:lnTo>
                    <a:pt x="116" y="692"/>
                  </a:lnTo>
                  <a:lnTo>
                    <a:pt x="144" y="709"/>
                  </a:lnTo>
                  <a:lnTo>
                    <a:pt x="181" y="680"/>
                  </a:lnTo>
                  <a:lnTo>
                    <a:pt x="209" y="688"/>
                  </a:lnTo>
                  <a:lnTo>
                    <a:pt x="245" y="631"/>
                  </a:lnTo>
                  <a:lnTo>
                    <a:pt x="353" y="641"/>
                  </a:lnTo>
                  <a:lnTo>
                    <a:pt x="430" y="635"/>
                  </a:lnTo>
                  <a:lnTo>
                    <a:pt x="490" y="675"/>
                  </a:lnTo>
                  <a:lnTo>
                    <a:pt x="523" y="713"/>
                  </a:lnTo>
                  <a:lnTo>
                    <a:pt x="574" y="703"/>
                  </a:lnTo>
                  <a:lnTo>
                    <a:pt x="595" y="749"/>
                  </a:lnTo>
                  <a:lnTo>
                    <a:pt x="635" y="756"/>
                  </a:lnTo>
                  <a:lnTo>
                    <a:pt x="667" y="785"/>
                  </a:lnTo>
                  <a:lnTo>
                    <a:pt x="631" y="821"/>
                  </a:lnTo>
                  <a:lnTo>
                    <a:pt x="631" y="844"/>
                  </a:lnTo>
                  <a:lnTo>
                    <a:pt x="671" y="876"/>
                  </a:lnTo>
                  <a:lnTo>
                    <a:pt x="682" y="829"/>
                  </a:lnTo>
                  <a:lnTo>
                    <a:pt x="699" y="857"/>
                  </a:lnTo>
                  <a:lnTo>
                    <a:pt x="739" y="880"/>
                  </a:lnTo>
                  <a:lnTo>
                    <a:pt x="768" y="836"/>
                  </a:lnTo>
                  <a:lnTo>
                    <a:pt x="823" y="844"/>
                  </a:lnTo>
                  <a:lnTo>
                    <a:pt x="844" y="793"/>
                  </a:lnTo>
                  <a:lnTo>
                    <a:pt x="867" y="796"/>
                  </a:lnTo>
                  <a:lnTo>
                    <a:pt x="912" y="777"/>
                  </a:lnTo>
                  <a:lnTo>
                    <a:pt x="935" y="812"/>
                  </a:lnTo>
                  <a:lnTo>
                    <a:pt x="899" y="844"/>
                  </a:lnTo>
                  <a:lnTo>
                    <a:pt x="863" y="865"/>
                  </a:lnTo>
                  <a:lnTo>
                    <a:pt x="855" y="890"/>
                  </a:lnTo>
                  <a:lnTo>
                    <a:pt x="812" y="926"/>
                  </a:lnTo>
                  <a:lnTo>
                    <a:pt x="852" y="948"/>
                  </a:lnTo>
                  <a:lnTo>
                    <a:pt x="872" y="973"/>
                  </a:lnTo>
                  <a:lnTo>
                    <a:pt x="928" y="929"/>
                  </a:lnTo>
                  <a:lnTo>
                    <a:pt x="948" y="929"/>
                  </a:lnTo>
                  <a:lnTo>
                    <a:pt x="960" y="865"/>
                  </a:lnTo>
                  <a:lnTo>
                    <a:pt x="981" y="872"/>
                  </a:lnTo>
                  <a:lnTo>
                    <a:pt x="1000" y="812"/>
                  </a:lnTo>
                  <a:lnTo>
                    <a:pt x="1085" y="880"/>
                  </a:lnTo>
                  <a:lnTo>
                    <a:pt x="1068" y="226"/>
                  </a:lnTo>
                  <a:lnTo>
                    <a:pt x="836" y="181"/>
                  </a:lnTo>
                  <a:lnTo>
                    <a:pt x="791" y="116"/>
                  </a:lnTo>
                  <a:lnTo>
                    <a:pt x="300" y="101"/>
                  </a:lnTo>
                  <a:lnTo>
                    <a:pt x="264" y="76"/>
                  </a:lnTo>
                  <a:lnTo>
                    <a:pt x="270" y="21"/>
                  </a:lnTo>
                  <a:lnTo>
                    <a:pt x="152" y="0"/>
                  </a:lnTo>
                  <a:lnTo>
                    <a:pt x="112" y="4"/>
                  </a:lnTo>
                  <a:lnTo>
                    <a:pt x="112" y="4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6"/>
            <p:cNvSpPr>
              <a:spLocks/>
            </p:cNvSpPr>
            <p:nvPr/>
          </p:nvSpPr>
          <p:spPr bwMode="auto">
            <a:xfrm>
              <a:off x="3547" y="1164"/>
              <a:ext cx="70" cy="298"/>
            </a:xfrm>
            <a:custGeom>
              <a:avLst/>
              <a:gdLst>
                <a:gd name="T0" fmla="*/ 15 w 168"/>
                <a:gd name="T1" fmla="*/ 0 h 696"/>
                <a:gd name="T2" fmla="*/ 0 w 168"/>
                <a:gd name="T3" fmla="*/ 696 h 696"/>
                <a:gd name="T4" fmla="*/ 168 w 168"/>
                <a:gd name="T5" fmla="*/ 504 h 696"/>
                <a:gd name="T6" fmla="*/ 160 w 168"/>
                <a:gd name="T7" fmla="*/ 49 h 696"/>
                <a:gd name="T8" fmla="*/ 109 w 168"/>
                <a:gd name="T9" fmla="*/ 7 h 696"/>
                <a:gd name="T10" fmla="*/ 15 w 168"/>
                <a:gd name="T11" fmla="*/ 0 h 696"/>
                <a:gd name="T12" fmla="*/ 15 w 168"/>
                <a:gd name="T1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96">
                  <a:moveTo>
                    <a:pt x="15" y="0"/>
                  </a:moveTo>
                  <a:lnTo>
                    <a:pt x="0" y="696"/>
                  </a:lnTo>
                  <a:lnTo>
                    <a:pt x="168" y="504"/>
                  </a:lnTo>
                  <a:lnTo>
                    <a:pt x="160" y="49"/>
                  </a:lnTo>
                  <a:lnTo>
                    <a:pt x="109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87"/>
            <p:cNvSpPr>
              <a:spLocks/>
            </p:cNvSpPr>
            <p:nvPr/>
          </p:nvSpPr>
          <p:spPr bwMode="auto">
            <a:xfrm>
              <a:off x="3644" y="1558"/>
              <a:ext cx="109" cy="448"/>
            </a:xfrm>
            <a:custGeom>
              <a:avLst/>
              <a:gdLst>
                <a:gd name="T0" fmla="*/ 4 w 259"/>
                <a:gd name="T1" fmla="*/ 70 h 1047"/>
                <a:gd name="T2" fmla="*/ 29 w 259"/>
                <a:gd name="T3" fmla="*/ 355 h 1047"/>
                <a:gd name="T4" fmla="*/ 19 w 259"/>
                <a:gd name="T5" fmla="*/ 481 h 1047"/>
                <a:gd name="T6" fmla="*/ 0 w 259"/>
                <a:gd name="T7" fmla="*/ 1007 h 1047"/>
                <a:gd name="T8" fmla="*/ 29 w 259"/>
                <a:gd name="T9" fmla="*/ 1000 h 1047"/>
                <a:gd name="T10" fmla="*/ 52 w 259"/>
                <a:gd name="T11" fmla="*/ 1028 h 1047"/>
                <a:gd name="T12" fmla="*/ 82 w 259"/>
                <a:gd name="T13" fmla="*/ 1028 h 1047"/>
                <a:gd name="T14" fmla="*/ 114 w 259"/>
                <a:gd name="T15" fmla="*/ 1047 h 1047"/>
                <a:gd name="T16" fmla="*/ 141 w 259"/>
                <a:gd name="T17" fmla="*/ 1007 h 1047"/>
                <a:gd name="T18" fmla="*/ 95 w 259"/>
                <a:gd name="T19" fmla="*/ 863 h 1047"/>
                <a:gd name="T20" fmla="*/ 90 w 259"/>
                <a:gd name="T21" fmla="*/ 410 h 1047"/>
                <a:gd name="T22" fmla="*/ 78 w 259"/>
                <a:gd name="T23" fmla="*/ 104 h 1047"/>
                <a:gd name="T24" fmla="*/ 259 w 259"/>
                <a:gd name="T25" fmla="*/ 55 h 1047"/>
                <a:gd name="T26" fmla="*/ 259 w 259"/>
                <a:gd name="T27" fmla="*/ 0 h 1047"/>
                <a:gd name="T28" fmla="*/ 4 w 259"/>
                <a:gd name="T29" fmla="*/ 70 h 1047"/>
                <a:gd name="T30" fmla="*/ 4 w 259"/>
                <a:gd name="T31" fmla="*/ 7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1047">
                  <a:moveTo>
                    <a:pt x="4" y="70"/>
                  </a:moveTo>
                  <a:lnTo>
                    <a:pt x="29" y="355"/>
                  </a:lnTo>
                  <a:lnTo>
                    <a:pt x="19" y="481"/>
                  </a:lnTo>
                  <a:lnTo>
                    <a:pt x="0" y="1007"/>
                  </a:lnTo>
                  <a:lnTo>
                    <a:pt x="29" y="1000"/>
                  </a:lnTo>
                  <a:lnTo>
                    <a:pt x="52" y="1028"/>
                  </a:lnTo>
                  <a:lnTo>
                    <a:pt x="82" y="1028"/>
                  </a:lnTo>
                  <a:lnTo>
                    <a:pt x="114" y="1047"/>
                  </a:lnTo>
                  <a:lnTo>
                    <a:pt x="141" y="1007"/>
                  </a:lnTo>
                  <a:lnTo>
                    <a:pt x="95" y="863"/>
                  </a:lnTo>
                  <a:lnTo>
                    <a:pt x="90" y="410"/>
                  </a:lnTo>
                  <a:lnTo>
                    <a:pt x="78" y="104"/>
                  </a:lnTo>
                  <a:lnTo>
                    <a:pt x="259" y="55"/>
                  </a:lnTo>
                  <a:lnTo>
                    <a:pt x="259" y="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88"/>
            <p:cNvSpPr>
              <a:spLocks/>
            </p:cNvSpPr>
            <p:nvPr/>
          </p:nvSpPr>
          <p:spPr bwMode="auto">
            <a:xfrm>
              <a:off x="3151" y="1171"/>
              <a:ext cx="520" cy="822"/>
            </a:xfrm>
            <a:custGeom>
              <a:avLst/>
              <a:gdLst>
                <a:gd name="T0" fmla="*/ 0 w 1230"/>
                <a:gd name="T1" fmla="*/ 241 h 1926"/>
                <a:gd name="T2" fmla="*/ 141 w 1230"/>
                <a:gd name="T3" fmla="*/ 188 h 1926"/>
                <a:gd name="T4" fmla="*/ 255 w 1230"/>
                <a:gd name="T5" fmla="*/ 184 h 1926"/>
                <a:gd name="T6" fmla="*/ 359 w 1230"/>
                <a:gd name="T7" fmla="*/ 181 h 1926"/>
                <a:gd name="T8" fmla="*/ 466 w 1230"/>
                <a:gd name="T9" fmla="*/ 192 h 1926"/>
                <a:gd name="T10" fmla="*/ 477 w 1230"/>
                <a:gd name="T11" fmla="*/ 259 h 1926"/>
                <a:gd name="T12" fmla="*/ 473 w 1230"/>
                <a:gd name="T13" fmla="*/ 329 h 1926"/>
                <a:gd name="T14" fmla="*/ 515 w 1230"/>
                <a:gd name="T15" fmla="*/ 333 h 1926"/>
                <a:gd name="T16" fmla="*/ 508 w 1230"/>
                <a:gd name="T17" fmla="*/ 388 h 1926"/>
                <a:gd name="T18" fmla="*/ 445 w 1230"/>
                <a:gd name="T19" fmla="*/ 403 h 1926"/>
                <a:gd name="T20" fmla="*/ 422 w 1230"/>
                <a:gd name="T21" fmla="*/ 485 h 1926"/>
                <a:gd name="T22" fmla="*/ 449 w 1230"/>
                <a:gd name="T23" fmla="*/ 1051 h 1926"/>
                <a:gd name="T24" fmla="*/ 548 w 1230"/>
                <a:gd name="T25" fmla="*/ 555 h 1926"/>
                <a:gd name="T26" fmla="*/ 536 w 1230"/>
                <a:gd name="T27" fmla="*/ 1739 h 1926"/>
                <a:gd name="T28" fmla="*/ 536 w 1230"/>
                <a:gd name="T29" fmla="*/ 1781 h 1926"/>
                <a:gd name="T30" fmla="*/ 523 w 1230"/>
                <a:gd name="T31" fmla="*/ 1844 h 1926"/>
                <a:gd name="T32" fmla="*/ 496 w 1230"/>
                <a:gd name="T33" fmla="*/ 1895 h 1926"/>
                <a:gd name="T34" fmla="*/ 511 w 1230"/>
                <a:gd name="T35" fmla="*/ 1926 h 1926"/>
                <a:gd name="T36" fmla="*/ 589 w 1230"/>
                <a:gd name="T37" fmla="*/ 1926 h 1926"/>
                <a:gd name="T38" fmla="*/ 610 w 1230"/>
                <a:gd name="T39" fmla="*/ 1891 h 1926"/>
                <a:gd name="T40" fmla="*/ 570 w 1230"/>
                <a:gd name="T41" fmla="*/ 1817 h 1926"/>
                <a:gd name="T42" fmla="*/ 555 w 1230"/>
                <a:gd name="T43" fmla="*/ 1785 h 1926"/>
                <a:gd name="T44" fmla="*/ 574 w 1230"/>
                <a:gd name="T45" fmla="*/ 1766 h 1926"/>
                <a:gd name="T46" fmla="*/ 626 w 1230"/>
                <a:gd name="T47" fmla="*/ 1751 h 1926"/>
                <a:gd name="T48" fmla="*/ 675 w 1230"/>
                <a:gd name="T49" fmla="*/ 1781 h 1926"/>
                <a:gd name="T50" fmla="*/ 734 w 1230"/>
                <a:gd name="T51" fmla="*/ 1781 h 1926"/>
                <a:gd name="T52" fmla="*/ 759 w 1230"/>
                <a:gd name="T53" fmla="*/ 1747 h 1926"/>
                <a:gd name="T54" fmla="*/ 800 w 1230"/>
                <a:gd name="T55" fmla="*/ 1781 h 1926"/>
                <a:gd name="T56" fmla="*/ 785 w 1230"/>
                <a:gd name="T57" fmla="*/ 1511 h 1926"/>
                <a:gd name="T58" fmla="*/ 797 w 1230"/>
                <a:gd name="T59" fmla="*/ 855 h 1926"/>
                <a:gd name="T60" fmla="*/ 895 w 1230"/>
                <a:gd name="T61" fmla="*/ 800 h 1926"/>
                <a:gd name="T62" fmla="*/ 886 w 1230"/>
                <a:gd name="T63" fmla="*/ 1122 h 1926"/>
                <a:gd name="T64" fmla="*/ 882 w 1230"/>
                <a:gd name="T65" fmla="*/ 1595 h 1926"/>
                <a:gd name="T66" fmla="*/ 930 w 1230"/>
                <a:gd name="T67" fmla="*/ 1551 h 1926"/>
                <a:gd name="T68" fmla="*/ 992 w 1230"/>
                <a:gd name="T69" fmla="*/ 1606 h 1926"/>
                <a:gd name="T70" fmla="*/ 1019 w 1230"/>
                <a:gd name="T71" fmla="*/ 852 h 1926"/>
                <a:gd name="T72" fmla="*/ 1183 w 1230"/>
                <a:gd name="T73" fmla="*/ 833 h 1926"/>
                <a:gd name="T74" fmla="*/ 1230 w 1230"/>
                <a:gd name="T75" fmla="*/ 722 h 1926"/>
                <a:gd name="T76" fmla="*/ 926 w 1230"/>
                <a:gd name="T77" fmla="*/ 770 h 1926"/>
                <a:gd name="T78" fmla="*/ 859 w 1230"/>
                <a:gd name="T79" fmla="*/ 774 h 1926"/>
                <a:gd name="T80" fmla="*/ 734 w 1230"/>
                <a:gd name="T81" fmla="*/ 793 h 1926"/>
                <a:gd name="T82" fmla="*/ 785 w 1230"/>
                <a:gd name="T83" fmla="*/ 707 h 1926"/>
                <a:gd name="T84" fmla="*/ 857 w 1230"/>
                <a:gd name="T85" fmla="*/ 709 h 1926"/>
                <a:gd name="T86" fmla="*/ 863 w 1230"/>
                <a:gd name="T87" fmla="*/ 297 h 1926"/>
                <a:gd name="T88" fmla="*/ 825 w 1230"/>
                <a:gd name="T89" fmla="*/ 0 h 1926"/>
                <a:gd name="T90" fmla="*/ 774 w 1230"/>
                <a:gd name="T91" fmla="*/ 27 h 1926"/>
                <a:gd name="T92" fmla="*/ 759 w 1230"/>
                <a:gd name="T93" fmla="*/ 207 h 1926"/>
                <a:gd name="T94" fmla="*/ 696 w 1230"/>
                <a:gd name="T95" fmla="*/ 207 h 1926"/>
                <a:gd name="T96" fmla="*/ 696 w 1230"/>
                <a:gd name="T97" fmla="*/ 251 h 1926"/>
                <a:gd name="T98" fmla="*/ 637 w 1230"/>
                <a:gd name="T99" fmla="*/ 219 h 1926"/>
                <a:gd name="T100" fmla="*/ 578 w 1230"/>
                <a:gd name="T101" fmla="*/ 171 h 1926"/>
                <a:gd name="T102" fmla="*/ 477 w 1230"/>
                <a:gd name="T103" fmla="*/ 129 h 1926"/>
                <a:gd name="T104" fmla="*/ 337 w 1230"/>
                <a:gd name="T105" fmla="*/ 129 h 1926"/>
                <a:gd name="T106" fmla="*/ 181 w 1230"/>
                <a:gd name="T107" fmla="*/ 141 h 1926"/>
                <a:gd name="T108" fmla="*/ 82 w 1230"/>
                <a:gd name="T109" fmla="*/ 181 h 1926"/>
                <a:gd name="T110" fmla="*/ 17 w 1230"/>
                <a:gd name="T111" fmla="*/ 207 h 1926"/>
                <a:gd name="T112" fmla="*/ 0 w 1230"/>
                <a:gd name="T113" fmla="*/ 241 h 1926"/>
                <a:gd name="T114" fmla="*/ 0 w 1230"/>
                <a:gd name="T115" fmla="*/ 241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0" h="1926">
                  <a:moveTo>
                    <a:pt x="0" y="241"/>
                  </a:moveTo>
                  <a:lnTo>
                    <a:pt x="141" y="188"/>
                  </a:lnTo>
                  <a:lnTo>
                    <a:pt x="255" y="184"/>
                  </a:lnTo>
                  <a:lnTo>
                    <a:pt x="359" y="181"/>
                  </a:lnTo>
                  <a:lnTo>
                    <a:pt x="466" y="192"/>
                  </a:lnTo>
                  <a:lnTo>
                    <a:pt x="477" y="259"/>
                  </a:lnTo>
                  <a:lnTo>
                    <a:pt x="473" y="329"/>
                  </a:lnTo>
                  <a:lnTo>
                    <a:pt x="515" y="333"/>
                  </a:lnTo>
                  <a:lnTo>
                    <a:pt x="508" y="388"/>
                  </a:lnTo>
                  <a:lnTo>
                    <a:pt x="445" y="403"/>
                  </a:lnTo>
                  <a:lnTo>
                    <a:pt x="422" y="485"/>
                  </a:lnTo>
                  <a:lnTo>
                    <a:pt x="449" y="1051"/>
                  </a:lnTo>
                  <a:lnTo>
                    <a:pt x="548" y="555"/>
                  </a:lnTo>
                  <a:lnTo>
                    <a:pt x="536" y="1739"/>
                  </a:lnTo>
                  <a:lnTo>
                    <a:pt x="536" y="1781"/>
                  </a:lnTo>
                  <a:lnTo>
                    <a:pt x="523" y="1844"/>
                  </a:lnTo>
                  <a:lnTo>
                    <a:pt x="496" y="1895"/>
                  </a:lnTo>
                  <a:lnTo>
                    <a:pt x="511" y="1926"/>
                  </a:lnTo>
                  <a:lnTo>
                    <a:pt x="589" y="1926"/>
                  </a:lnTo>
                  <a:lnTo>
                    <a:pt x="610" y="1891"/>
                  </a:lnTo>
                  <a:lnTo>
                    <a:pt x="570" y="1817"/>
                  </a:lnTo>
                  <a:lnTo>
                    <a:pt x="555" y="1785"/>
                  </a:lnTo>
                  <a:lnTo>
                    <a:pt x="574" y="1766"/>
                  </a:lnTo>
                  <a:lnTo>
                    <a:pt x="626" y="1751"/>
                  </a:lnTo>
                  <a:lnTo>
                    <a:pt x="675" y="1781"/>
                  </a:lnTo>
                  <a:lnTo>
                    <a:pt x="734" y="1781"/>
                  </a:lnTo>
                  <a:lnTo>
                    <a:pt x="759" y="1747"/>
                  </a:lnTo>
                  <a:lnTo>
                    <a:pt x="800" y="1781"/>
                  </a:lnTo>
                  <a:lnTo>
                    <a:pt x="785" y="1511"/>
                  </a:lnTo>
                  <a:lnTo>
                    <a:pt x="797" y="855"/>
                  </a:lnTo>
                  <a:lnTo>
                    <a:pt x="895" y="800"/>
                  </a:lnTo>
                  <a:lnTo>
                    <a:pt x="886" y="1122"/>
                  </a:lnTo>
                  <a:lnTo>
                    <a:pt x="882" y="1595"/>
                  </a:lnTo>
                  <a:lnTo>
                    <a:pt x="930" y="1551"/>
                  </a:lnTo>
                  <a:lnTo>
                    <a:pt x="992" y="1606"/>
                  </a:lnTo>
                  <a:lnTo>
                    <a:pt x="1019" y="852"/>
                  </a:lnTo>
                  <a:lnTo>
                    <a:pt x="1183" y="833"/>
                  </a:lnTo>
                  <a:lnTo>
                    <a:pt x="1230" y="722"/>
                  </a:lnTo>
                  <a:lnTo>
                    <a:pt x="926" y="770"/>
                  </a:lnTo>
                  <a:lnTo>
                    <a:pt x="859" y="774"/>
                  </a:lnTo>
                  <a:lnTo>
                    <a:pt x="734" y="793"/>
                  </a:lnTo>
                  <a:lnTo>
                    <a:pt x="785" y="707"/>
                  </a:lnTo>
                  <a:lnTo>
                    <a:pt x="857" y="709"/>
                  </a:lnTo>
                  <a:lnTo>
                    <a:pt x="863" y="297"/>
                  </a:lnTo>
                  <a:lnTo>
                    <a:pt x="825" y="0"/>
                  </a:lnTo>
                  <a:lnTo>
                    <a:pt x="774" y="27"/>
                  </a:lnTo>
                  <a:lnTo>
                    <a:pt x="759" y="207"/>
                  </a:lnTo>
                  <a:lnTo>
                    <a:pt x="696" y="207"/>
                  </a:lnTo>
                  <a:lnTo>
                    <a:pt x="696" y="251"/>
                  </a:lnTo>
                  <a:lnTo>
                    <a:pt x="637" y="219"/>
                  </a:lnTo>
                  <a:lnTo>
                    <a:pt x="578" y="171"/>
                  </a:lnTo>
                  <a:lnTo>
                    <a:pt x="477" y="129"/>
                  </a:lnTo>
                  <a:lnTo>
                    <a:pt x="337" y="129"/>
                  </a:lnTo>
                  <a:lnTo>
                    <a:pt x="181" y="141"/>
                  </a:lnTo>
                  <a:lnTo>
                    <a:pt x="82" y="181"/>
                  </a:lnTo>
                  <a:lnTo>
                    <a:pt x="17" y="207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89"/>
            <p:cNvSpPr>
              <a:spLocks/>
            </p:cNvSpPr>
            <p:nvPr/>
          </p:nvSpPr>
          <p:spPr bwMode="auto">
            <a:xfrm>
              <a:off x="4740" y="1219"/>
              <a:ext cx="562" cy="931"/>
            </a:xfrm>
            <a:custGeom>
              <a:avLst/>
              <a:gdLst>
                <a:gd name="T0" fmla="*/ 6 w 1333"/>
                <a:gd name="T1" fmla="*/ 1783 h 2179"/>
                <a:gd name="T2" fmla="*/ 21 w 1333"/>
                <a:gd name="T3" fmla="*/ 1838 h 2179"/>
                <a:gd name="T4" fmla="*/ 107 w 1333"/>
                <a:gd name="T5" fmla="*/ 1810 h 2179"/>
                <a:gd name="T6" fmla="*/ 137 w 1333"/>
                <a:gd name="T7" fmla="*/ 1878 h 2179"/>
                <a:gd name="T8" fmla="*/ 154 w 1333"/>
                <a:gd name="T9" fmla="*/ 1819 h 2179"/>
                <a:gd name="T10" fmla="*/ 175 w 1333"/>
                <a:gd name="T11" fmla="*/ 1777 h 2179"/>
                <a:gd name="T12" fmla="*/ 344 w 1333"/>
                <a:gd name="T13" fmla="*/ 1646 h 2179"/>
                <a:gd name="T14" fmla="*/ 405 w 1333"/>
                <a:gd name="T15" fmla="*/ 1694 h 2179"/>
                <a:gd name="T16" fmla="*/ 449 w 1333"/>
                <a:gd name="T17" fmla="*/ 1625 h 2179"/>
                <a:gd name="T18" fmla="*/ 582 w 1333"/>
                <a:gd name="T19" fmla="*/ 1610 h 2179"/>
                <a:gd name="T20" fmla="*/ 650 w 1333"/>
                <a:gd name="T21" fmla="*/ 1622 h 2179"/>
                <a:gd name="T22" fmla="*/ 736 w 1333"/>
                <a:gd name="T23" fmla="*/ 1625 h 2179"/>
                <a:gd name="T24" fmla="*/ 848 w 1333"/>
                <a:gd name="T25" fmla="*/ 1625 h 2179"/>
                <a:gd name="T26" fmla="*/ 913 w 1333"/>
                <a:gd name="T27" fmla="*/ 1614 h 2179"/>
                <a:gd name="T28" fmla="*/ 966 w 1333"/>
                <a:gd name="T29" fmla="*/ 1690 h 2179"/>
                <a:gd name="T30" fmla="*/ 856 w 1333"/>
                <a:gd name="T31" fmla="*/ 1783 h 2179"/>
                <a:gd name="T32" fmla="*/ 890 w 1333"/>
                <a:gd name="T33" fmla="*/ 1842 h 2179"/>
                <a:gd name="T34" fmla="*/ 945 w 1333"/>
                <a:gd name="T35" fmla="*/ 1827 h 2179"/>
                <a:gd name="T36" fmla="*/ 1091 w 1333"/>
                <a:gd name="T37" fmla="*/ 1747 h 2179"/>
                <a:gd name="T38" fmla="*/ 1127 w 1333"/>
                <a:gd name="T39" fmla="*/ 1842 h 2179"/>
                <a:gd name="T40" fmla="*/ 1106 w 1333"/>
                <a:gd name="T41" fmla="*/ 1931 h 2179"/>
                <a:gd name="T42" fmla="*/ 1027 w 1333"/>
                <a:gd name="T43" fmla="*/ 1964 h 2179"/>
                <a:gd name="T44" fmla="*/ 1160 w 1333"/>
                <a:gd name="T45" fmla="*/ 2004 h 2179"/>
                <a:gd name="T46" fmla="*/ 1196 w 1333"/>
                <a:gd name="T47" fmla="*/ 2072 h 2179"/>
                <a:gd name="T48" fmla="*/ 1200 w 1333"/>
                <a:gd name="T49" fmla="*/ 2141 h 2179"/>
                <a:gd name="T50" fmla="*/ 1297 w 1333"/>
                <a:gd name="T51" fmla="*/ 2179 h 2179"/>
                <a:gd name="T52" fmla="*/ 1297 w 1333"/>
                <a:gd name="T53" fmla="*/ 1734 h 2179"/>
                <a:gd name="T54" fmla="*/ 1281 w 1333"/>
                <a:gd name="T55" fmla="*/ 1371 h 2179"/>
                <a:gd name="T56" fmla="*/ 1289 w 1333"/>
                <a:gd name="T57" fmla="*/ 521 h 2179"/>
                <a:gd name="T58" fmla="*/ 1333 w 1333"/>
                <a:gd name="T59" fmla="*/ 335 h 2179"/>
                <a:gd name="T60" fmla="*/ 1179 w 1333"/>
                <a:gd name="T61" fmla="*/ 331 h 2179"/>
                <a:gd name="T62" fmla="*/ 1006 w 1333"/>
                <a:gd name="T63" fmla="*/ 259 h 2179"/>
                <a:gd name="T64" fmla="*/ 510 w 1333"/>
                <a:gd name="T65" fmla="*/ 263 h 2179"/>
                <a:gd name="T66" fmla="*/ 664 w 1333"/>
                <a:gd name="T67" fmla="*/ 508 h 2179"/>
                <a:gd name="T68" fmla="*/ 133 w 1333"/>
                <a:gd name="T69" fmla="*/ 323 h 2179"/>
                <a:gd name="T70" fmla="*/ 0 w 1333"/>
                <a:gd name="T71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3" h="2179">
                  <a:moveTo>
                    <a:pt x="0" y="0"/>
                  </a:moveTo>
                  <a:lnTo>
                    <a:pt x="6" y="1783"/>
                  </a:lnTo>
                  <a:lnTo>
                    <a:pt x="36" y="1779"/>
                  </a:lnTo>
                  <a:lnTo>
                    <a:pt x="21" y="1838"/>
                  </a:lnTo>
                  <a:lnTo>
                    <a:pt x="89" y="1779"/>
                  </a:lnTo>
                  <a:lnTo>
                    <a:pt x="107" y="1810"/>
                  </a:lnTo>
                  <a:lnTo>
                    <a:pt x="97" y="1848"/>
                  </a:lnTo>
                  <a:lnTo>
                    <a:pt x="137" y="1878"/>
                  </a:lnTo>
                  <a:lnTo>
                    <a:pt x="154" y="1842"/>
                  </a:lnTo>
                  <a:lnTo>
                    <a:pt x="154" y="1819"/>
                  </a:lnTo>
                  <a:lnTo>
                    <a:pt x="158" y="1791"/>
                  </a:lnTo>
                  <a:lnTo>
                    <a:pt x="175" y="1777"/>
                  </a:lnTo>
                  <a:lnTo>
                    <a:pt x="179" y="1682"/>
                  </a:lnTo>
                  <a:lnTo>
                    <a:pt x="344" y="1646"/>
                  </a:lnTo>
                  <a:lnTo>
                    <a:pt x="384" y="1669"/>
                  </a:lnTo>
                  <a:lnTo>
                    <a:pt x="405" y="1694"/>
                  </a:lnTo>
                  <a:lnTo>
                    <a:pt x="437" y="1658"/>
                  </a:lnTo>
                  <a:lnTo>
                    <a:pt x="449" y="1625"/>
                  </a:lnTo>
                  <a:lnTo>
                    <a:pt x="542" y="1601"/>
                  </a:lnTo>
                  <a:lnTo>
                    <a:pt x="582" y="1610"/>
                  </a:lnTo>
                  <a:lnTo>
                    <a:pt x="626" y="1608"/>
                  </a:lnTo>
                  <a:lnTo>
                    <a:pt x="650" y="1622"/>
                  </a:lnTo>
                  <a:lnTo>
                    <a:pt x="690" y="1605"/>
                  </a:lnTo>
                  <a:lnTo>
                    <a:pt x="736" y="1625"/>
                  </a:lnTo>
                  <a:lnTo>
                    <a:pt x="783" y="1608"/>
                  </a:lnTo>
                  <a:lnTo>
                    <a:pt x="848" y="1625"/>
                  </a:lnTo>
                  <a:lnTo>
                    <a:pt x="873" y="1614"/>
                  </a:lnTo>
                  <a:lnTo>
                    <a:pt x="913" y="1614"/>
                  </a:lnTo>
                  <a:lnTo>
                    <a:pt x="909" y="1658"/>
                  </a:lnTo>
                  <a:lnTo>
                    <a:pt x="966" y="1690"/>
                  </a:lnTo>
                  <a:lnTo>
                    <a:pt x="918" y="1762"/>
                  </a:lnTo>
                  <a:lnTo>
                    <a:pt x="856" y="1783"/>
                  </a:lnTo>
                  <a:lnTo>
                    <a:pt x="848" y="1814"/>
                  </a:lnTo>
                  <a:lnTo>
                    <a:pt x="890" y="1842"/>
                  </a:lnTo>
                  <a:lnTo>
                    <a:pt x="909" y="1823"/>
                  </a:lnTo>
                  <a:lnTo>
                    <a:pt x="945" y="1827"/>
                  </a:lnTo>
                  <a:lnTo>
                    <a:pt x="1051" y="1705"/>
                  </a:lnTo>
                  <a:lnTo>
                    <a:pt x="1091" y="1747"/>
                  </a:lnTo>
                  <a:lnTo>
                    <a:pt x="1103" y="1795"/>
                  </a:lnTo>
                  <a:lnTo>
                    <a:pt x="1127" y="1842"/>
                  </a:lnTo>
                  <a:lnTo>
                    <a:pt x="1099" y="1852"/>
                  </a:lnTo>
                  <a:lnTo>
                    <a:pt x="1106" y="1931"/>
                  </a:lnTo>
                  <a:lnTo>
                    <a:pt x="1055" y="1952"/>
                  </a:lnTo>
                  <a:lnTo>
                    <a:pt x="1027" y="1964"/>
                  </a:lnTo>
                  <a:lnTo>
                    <a:pt x="1051" y="2000"/>
                  </a:lnTo>
                  <a:lnTo>
                    <a:pt x="1160" y="2004"/>
                  </a:lnTo>
                  <a:lnTo>
                    <a:pt x="1135" y="2061"/>
                  </a:lnTo>
                  <a:lnTo>
                    <a:pt x="1196" y="2072"/>
                  </a:lnTo>
                  <a:lnTo>
                    <a:pt x="1171" y="2122"/>
                  </a:lnTo>
                  <a:lnTo>
                    <a:pt x="1200" y="2141"/>
                  </a:lnTo>
                  <a:lnTo>
                    <a:pt x="1236" y="2179"/>
                  </a:lnTo>
                  <a:lnTo>
                    <a:pt x="1297" y="2179"/>
                  </a:lnTo>
                  <a:lnTo>
                    <a:pt x="1300" y="2040"/>
                  </a:lnTo>
                  <a:lnTo>
                    <a:pt x="1297" y="1734"/>
                  </a:lnTo>
                  <a:lnTo>
                    <a:pt x="1279" y="1677"/>
                  </a:lnTo>
                  <a:lnTo>
                    <a:pt x="1281" y="1371"/>
                  </a:lnTo>
                  <a:lnTo>
                    <a:pt x="1297" y="1338"/>
                  </a:lnTo>
                  <a:lnTo>
                    <a:pt x="1289" y="521"/>
                  </a:lnTo>
                  <a:lnTo>
                    <a:pt x="1314" y="517"/>
                  </a:lnTo>
                  <a:lnTo>
                    <a:pt x="1333" y="335"/>
                  </a:lnTo>
                  <a:lnTo>
                    <a:pt x="1253" y="266"/>
                  </a:lnTo>
                  <a:lnTo>
                    <a:pt x="1179" y="331"/>
                  </a:lnTo>
                  <a:lnTo>
                    <a:pt x="1078" y="323"/>
                  </a:lnTo>
                  <a:lnTo>
                    <a:pt x="1006" y="259"/>
                  </a:lnTo>
                  <a:lnTo>
                    <a:pt x="567" y="255"/>
                  </a:lnTo>
                  <a:lnTo>
                    <a:pt x="510" y="263"/>
                  </a:lnTo>
                  <a:lnTo>
                    <a:pt x="715" y="504"/>
                  </a:lnTo>
                  <a:lnTo>
                    <a:pt x="664" y="508"/>
                  </a:lnTo>
                  <a:lnTo>
                    <a:pt x="268" y="340"/>
                  </a:lnTo>
                  <a:lnTo>
                    <a:pt x="133" y="323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90"/>
            <p:cNvSpPr>
              <a:spLocks/>
            </p:cNvSpPr>
            <p:nvPr/>
          </p:nvSpPr>
          <p:spPr bwMode="auto">
            <a:xfrm>
              <a:off x="4991" y="1901"/>
              <a:ext cx="410" cy="278"/>
            </a:xfrm>
            <a:custGeom>
              <a:avLst/>
              <a:gdLst>
                <a:gd name="T0" fmla="*/ 36 w 969"/>
                <a:gd name="T1" fmla="*/ 72 h 650"/>
                <a:gd name="T2" fmla="*/ 72 w 969"/>
                <a:gd name="T3" fmla="*/ 112 h 650"/>
                <a:gd name="T4" fmla="*/ 154 w 969"/>
                <a:gd name="T5" fmla="*/ 184 h 650"/>
                <a:gd name="T6" fmla="*/ 213 w 969"/>
                <a:gd name="T7" fmla="*/ 291 h 650"/>
                <a:gd name="T8" fmla="*/ 133 w 969"/>
                <a:gd name="T9" fmla="*/ 416 h 650"/>
                <a:gd name="T10" fmla="*/ 137 w 969"/>
                <a:gd name="T11" fmla="*/ 452 h 650"/>
                <a:gd name="T12" fmla="*/ 219 w 969"/>
                <a:gd name="T13" fmla="*/ 393 h 650"/>
                <a:gd name="T14" fmla="*/ 279 w 969"/>
                <a:gd name="T15" fmla="*/ 401 h 650"/>
                <a:gd name="T16" fmla="*/ 333 w 969"/>
                <a:gd name="T17" fmla="*/ 300 h 650"/>
                <a:gd name="T18" fmla="*/ 386 w 969"/>
                <a:gd name="T19" fmla="*/ 418 h 650"/>
                <a:gd name="T20" fmla="*/ 466 w 969"/>
                <a:gd name="T21" fmla="*/ 494 h 650"/>
                <a:gd name="T22" fmla="*/ 506 w 969"/>
                <a:gd name="T23" fmla="*/ 574 h 650"/>
                <a:gd name="T24" fmla="*/ 555 w 969"/>
                <a:gd name="T25" fmla="*/ 650 h 650"/>
                <a:gd name="T26" fmla="*/ 969 w 969"/>
                <a:gd name="T27" fmla="*/ 479 h 650"/>
                <a:gd name="T28" fmla="*/ 857 w 969"/>
                <a:gd name="T29" fmla="*/ 485 h 650"/>
                <a:gd name="T30" fmla="*/ 760 w 969"/>
                <a:gd name="T31" fmla="*/ 521 h 650"/>
                <a:gd name="T32" fmla="*/ 682 w 969"/>
                <a:gd name="T33" fmla="*/ 582 h 650"/>
                <a:gd name="T34" fmla="*/ 603 w 969"/>
                <a:gd name="T35" fmla="*/ 540 h 650"/>
                <a:gd name="T36" fmla="*/ 595 w 969"/>
                <a:gd name="T37" fmla="*/ 477 h 650"/>
                <a:gd name="T38" fmla="*/ 572 w 969"/>
                <a:gd name="T39" fmla="*/ 382 h 650"/>
                <a:gd name="T40" fmla="*/ 428 w 969"/>
                <a:gd name="T41" fmla="*/ 357 h 650"/>
                <a:gd name="T42" fmla="*/ 509 w 969"/>
                <a:gd name="T43" fmla="*/ 304 h 650"/>
                <a:gd name="T44" fmla="*/ 536 w 969"/>
                <a:gd name="T45" fmla="*/ 258 h 650"/>
                <a:gd name="T46" fmla="*/ 479 w 969"/>
                <a:gd name="T47" fmla="*/ 116 h 650"/>
                <a:gd name="T48" fmla="*/ 439 w 969"/>
                <a:gd name="T49" fmla="*/ 122 h 650"/>
                <a:gd name="T50" fmla="*/ 357 w 969"/>
                <a:gd name="T51" fmla="*/ 215 h 650"/>
                <a:gd name="T52" fmla="*/ 255 w 969"/>
                <a:gd name="T53" fmla="*/ 203 h 650"/>
                <a:gd name="T54" fmla="*/ 317 w 969"/>
                <a:gd name="T55" fmla="*/ 163 h 650"/>
                <a:gd name="T56" fmla="*/ 373 w 969"/>
                <a:gd name="T57" fmla="*/ 91 h 650"/>
                <a:gd name="T58" fmla="*/ 302 w 969"/>
                <a:gd name="T59" fmla="*/ 21 h 650"/>
                <a:gd name="T60" fmla="*/ 234 w 969"/>
                <a:gd name="T61" fmla="*/ 25 h 650"/>
                <a:gd name="T62" fmla="*/ 162 w 969"/>
                <a:gd name="T63" fmla="*/ 11 h 650"/>
                <a:gd name="T64" fmla="*/ 106 w 969"/>
                <a:gd name="T65" fmla="*/ 11 h 650"/>
                <a:gd name="T66" fmla="*/ 19 w 969"/>
                <a:gd name="T67" fmla="*/ 0 h 650"/>
                <a:gd name="T68" fmla="*/ 4 w 969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9" h="650">
                  <a:moveTo>
                    <a:pt x="4" y="15"/>
                  </a:moveTo>
                  <a:lnTo>
                    <a:pt x="36" y="72"/>
                  </a:lnTo>
                  <a:lnTo>
                    <a:pt x="0" y="116"/>
                  </a:lnTo>
                  <a:lnTo>
                    <a:pt x="72" y="112"/>
                  </a:lnTo>
                  <a:lnTo>
                    <a:pt x="152" y="131"/>
                  </a:lnTo>
                  <a:lnTo>
                    <a:pt x="154" y="184"/>
                  </a:lnTo>
                  <a:lnTo>
                    <a:pt x="184" y="224"/>
                  </a:lnTo>
                  <a:lnTo>
                    <a:pt x="213" y="291"/>
                  </a:lnTo>
                  <a:lnTo>
                    <a:pt x="188" y="367"/>
                  </a:lnTo>
                  <a:lnTo>
                    <a:pt x="133" y="416"/>
                  </a:lnTo>
                  <a:lnTo>
                    <a:pt x="80" y="477"/>
                  </a:lnTo>
                  <a:lnTo>
                    <a:pt x="137" y="452"/>
                  </a:lnTo>
                  <a:lnTo>
                    <a:pt x="203" y="431"/>
                  </a:lnTo>
                  <a:lnTo>
                    <a:pt x="219" y="393"/>
                  </a:lnTo>
                  <a:lnTo>
                    <a:pt x="228" y="464"/>
                  </a:lnTo>
                  <a:lnTo>
                    <a:pt x="279" y="401"/>
                  </a:lnTo>
                  <a:lnTo>
                    <a:pt x="270" y="334"/>
                  </a:lnTo>
                  <a:lnTo>
                    <a:pt x="333" y="300"/>
                  </a:lnTo>
                  <a:lnTo>
                    <a:pt x="342" y="365"/>
                  </a:lnTo>
                  <a:lnTo>
                    <a:pt x="386" y="418"/>
                  </a:lnTo>
                  <a:lnTo>
                    <a:pt x="397" y="479"/>
                  </a:lnTo>
                  <a:lnTo>
                    <a:pt x="466" y="494"/>
                  </a:lnTo>
                  <a:lnTo>
                    <a:pt x="445" y="555"/>
                  </a:lnTo>
                  <a:lnTo>
                    <a:pt x="506" y="574"/>
                  </a:lnTo>
                  <a:lnTo>
                    <a:pt x="483" y="620"/>
                  </a:lnTo>
                  <a:lnTo>
                    <a:pt x="555" y="650"/>
                  </a:lnTo>
                  <a:lnTo>
                    <a:pt x="952" y="650"/>
                  </a:lnTo>
                  <a:lnTo>
                    <a:pt x="969" y="479"/>
                  </a:lnTo>
                  <a:lnTo>
                    <a:pt x="909" y="494"/>
                  </a:lnTo>
                  <a:lnTo>
                    <a:pt x="857" y="485"/>
                  </a:lnTo>
                  <a:lnTo>
                    <a:pt x="804" y="515"/>
                  </a:lnTo>
                  <a:lnTo>
                    <a:pt x="760" y="521"/>
                  </a:lnTo>
                  <a:lnTo>
                    <a:pt x="743" y="570"/>
                  </a:lnTo>
                  <a:lnTo>
                    <a:pt x="682" y="582"/>
                  </a:lnTo>
                  <a:lnTo>
                    <a:pt x="610" y="580"/>
                  </a:lnTo>
                  <a:lnTo>
                    <a:pt x="603" y="540"/>
                  </a:lnTo>
                  <a:lnTo>
                    <a:pt x="585" y="534"/>
                  </a:lnTo>
                  <a:lnTo>
                    <a:pt x="595" y="477"/>
                  </a:lnTo>
                  <a:lnTo>
                    <a:pt x="546" y="473"/>
                  </a:lnTo>
                  <a:lnTo>
                    <a:pt x="572" y="382"/>
                  </a:lnTo>
                  <a:lnTo>
                    <a:pt x="460" y="407"/>
                  </a:lnTo>
                  <a:lnTo>
                    <a:pt x="428" y="357"/>
                  </a:lnTo>
                  <a:lnTo>
                    <a:pt x="494" y="350"/>
                  </a:lnTo>
                  <a:lnTo>
                    <a:pt x="509" y="304"/>
                  </a:lnTo>
                  <a:lnTo>
                    <a:pt x="504" y="264"/>
                  </a:lnTo>
                  <a:lnTo>
                    <a:pt x="536" y="258"/>
                  </a:lnTo>
                  <a:lnTo>
                    <a:pt x="511" y="179"/>
                  </a:lnTo>
                  <a:lnTo>
                    <a:pt x="479" y="116"/>
                  </a:lnTo>
                  <a:lnTo>
                    <a:pt x="454" y="91"/>
                  </a:lnTo>
                  <a:lnTo>
                    <a:pt x="439" y="122"/>
                  </a:lnTo>
                  <a:lnTo>
                    <a:pt x="409" y="177"/>
                  </a:lnTo>
                  <a:lnTo>
                    <a:pt x="357" y="215"/>
                  </a:lnTo>
                  <a:lnTo>
                    <a:pt x="336" y="236"/>
                  </a:lnTo>
                  <a:lnTo>
                    <a:pt x="255" y="203"/>
                  </a:lnTo>
                  <a:lnTo>
                    <a:pt x="260" y="179"/>
                  </a:lnTo>
                  <a:lnTo>
                    <a:pt x="317" y="163"/>
                  </a:lnTo>
                  <a:lnTo>
                    <a:pt x="346" y="137"/>
                  </a:lnTo>
                  <a:lnTo>
                    <a:pt x="373" y="91"/>
                  </a:lnTo>
                  <a:lnTo>
                    <a:pt x="331" y="76"/>
                  </a:lnTo>
                  <a:lnTo>
                    <a:pt x="302" y="21"/>
                  </a:lnTo>
                  <a:lnTo>
                    <a:pt x="274" y="11"/>
                  </a:lnTo>
                  <a:lnTo>
                    <a:pt x="234" y="25"/>
                  </a:lnTo>
                  <a:lnTo>
                    <a:pt x="213" y="11"/>
                  </a:lnTo>
                  <a:lnTo>
                    <a:pt x="162" y="11"/>
                  </a:lnTo>
                  <a:lnTo>
                    <a:pt x="133" y="49"/>
                  </a:lnTo>
                  <a:lnTo>
                    <a:pt x="106" y="11"/>
                  </a:lnTo>
                  <a:lnTo>
                    <a:pt x="49" y="21"/>
                  </a:lnTo>
                  <a:lnTo>
                    <a:pt x="19" y="0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91"/>
            <p:cNvSpPr>
              <a:spLocks/>
            </p:cNvSpPr>
            <p:nvPr/>
          </p:nvSpPr>
          <p:spPr bwMode="auto">
            <a:xfrm>
              <a:off x="4252" y="1885"/>
              <a:ext cx="142" cy="238"/>
            </a:xfrm>
            <a:custGeom>
              <a:avLst/>
              <a:gdLst>
                <a:gd name="T0" fmla="*/ 15 w 335"/>
                <a:gd name="T1" fmla="*/ 0 h 557"/>
                <a:gd name="T2" fmla="*/ 40 w 335"/>
                <a:gd name="T3" fmla="*/ 53 h 557"/>
                <a:gd name="T4" fmla="*/ 10 w 335"/>
                <a:gd name="T5" fmla="*/ 114 h 557"/>
                <a:gd name="T6" fmla="*/ 38 w 335"/>
                <a:gd name="T7" fmla="*/ 114 h 557"/>
                <a:gd name="T8" fmla="*/ 0 w 335"/>
                <a:gd name="T9" fmla="*/ 207 h 557"/>
                <a:gd name="T10" fmla="*/ 44 w 335"/>
                <a:gd name="T11" fmla="*/ 165 h 557"/>
                <a:gd name="T12" fmla="*/ 86 w 335"/>
                <a:gd name="T13" fmla="*/ 226 h 557"/>
                <a:gd name="T14" fmla="*/ 63 w 335"/>
                <a:gd name="T15" fmla="*/ 298 h 557"/>
                <a:gd name="T16" fmla="*/ 91 w 335"/>
                <a:gd name="T17" fmla="*/ 378 h 557"/>
                <a:gd name="T18" fmla="*/ 101 w 335"/>
                <a:gd name="T19" fmla="*/ 473 h 557"/>
                <a:gd name="T20" fmla="*/ 38 w 335"/>
                <a:gd name="T21" fmla="*/ 540 h 557"/>
                <a:gd name="T22" fmla="*/ 135 w 335"/>
                <a:gd name="T23" fmla="*/ 496 h 557"/>
                <a:gd name="T24" fmla="*/ 209 w 335"/>
                <a:gd name="T25" fmla="*/ 557 h 557"/>
                <a:gd name="T26" fmla="*/ 335 w 335"/>
                <a:gd name="T27" fmla="*/ 557 h 557"/>
                <a:gd name="T28" fmla="*/ 230 w 335"/>
                <a:gd name="T29" fmla="*/ 534 h 557"/>
                <a:gd name="T30" fmla="*/ 183 w 335"/>
                <a:gd name="T31" fmla="*/ 467 h 557"/>
                <a:gd name="T32" fmla="*/ 183 w 335"/>
                <a:gd name="T33" fmla="*/ 416 h 557"/>
                <a:gd name="T34" fmla="*/ 183 w 335"/>
                <a:gd name="T35" fmla="*/ 365 h 557"/>
                <a:gd name="T36" fmla="*/ 139 w 335"/>
                <a:gd name="T37" fmla="*/ 372 h 557"/>
                <a:gd name="T38" fmla="*/ 129 w 335"/>
                <a:gd name="T39" fmla="*/ 312 h 557"/>
                <a:gd name="T40" fmla="*/ 124 w 335"/>
                <a:gd name="T41" fmla="*/ 264 h 557"/>
                <a:gd name="T42" fmla="*/ 154 w 335"/>
                <a:gd name="T43" fmla="*/ 203 h 557"/>
                <a:gd name="T44" fmla="*/ 97 w 335"/>
                <a:gd name="T45" fmla="*/ 175 h 557"/>
                <a:gd name="T46" fmla="*/ 97 w 335"/>
                <a:gd name="T47" fmla="*/ 93 h 557"/>
                <a:gd name="T48" fmla="*/ 88 w 335"/>
                <a:gd name="T49" fmla="*/ 32 h 557"/>
                <a:gd name="T50" fmla="*/ 15 w 335"/>
                <a:gd name="T51" fmla="*/ 0 h 557"/>
                <a:gd name="T52" fmla="*/ 15 w 335"/>
                <a:gd name="T5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57">
                  <a:moveTo>
                    <a:pt x="15" y="0"/>
                  </a:moveTo>
                  <a:lnTo>
                    <a:pt x="40" y="53"/>
                  </a:lnTo>
                  <a:lnTo>
                    <a:pt x="10" y="114"/>
                  </a:lnTo>
                  <a:lnTo>
                    <a:pt x="38" y="114"/>
                  </a:lnTo>
                  <a:lnTo>
                    <a:pt x="0" y="207"/>
                  </a:lnTo>
                  <a:lnTo>
                    <a:pt x="44" y="165"/>
                  </a:lnTo>
                  <a:lnTo>
                    <a:pt x="86" y="226"/>
                  </a:lnTo>
                  <a:lnTo>
                    <a:pt x="63" y="298"/>
                  </a:lnTo>
                  <a:lnTo>
                    <a:pt x="91" y="378"/>
                  </a:lnTo>
                  <a:lnTo>
                    <a:pt x="101" y="473"/>
                  </a:lnTo>
                  <a:lnTo>
                    <a:pt x="38" y="540"/>
                  </a:lnTo>
                  <a:lnTo>
                    <a:pt x="135" y="496"/>
                  </a:lnTo>
                  <a:lnTo>
                    <a:pt x="209" y="557"/>
                  </a:lnTo>
                  <a:lnTo>
                    <a:pt x="335" y="557"/>
                  </a:lnTo>
                  <a:lnTo>
                    <a:pt x="230" y="534"/>
                  </a:lnTo>
                  <a:lnTo>
                    <a:pt x="183" y="467"/>
                  </a:lnTo>
                  <a:lnTo>
                    <a:pt x="183" y="416"/>
                  </a:lnTo>
                  <a:lnTo>
                    <a:pt x="183" y="365"/>
                  </a:lnTo>
                  <a:lnTo>
                    <a:pt x="139" y="372"/>
                  </a:lnTo>
                  <a:lnTo>
                    <a:pt x="129" y="312"/>
                  </a:lnTo>
                  <a:lnTo>
                    <a:pt x="124" y="264"/>
                  </a:lnTo>
                  <a:lnTo>
                    <a:pt x="154" y="203"/>
                  </a:lnTo>
                  <a:lnTo>
                    <a:pt x="97" y="175"/>
                  </a:lnTo>
                  <a:lnTo>
                    <a:pt x="97" y="93"/>
                  </a:lnTo>
                  <a:lnTo>
                    <a:pt x="88" y="3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92"/>
            <p:cNvSpPr>
              <a:spLocks/>
            </p:cNvSpPr>
            <p:nvPr/>
          </p:nvSpPr>
          <p:spPr bwMode="auto">
            <a:xfrm>
              <a:off x="3758" y="2005"/>
              <a:ext cx="105" cy="78"/>
            </a:xfrm>
            <a:custGeom>
              <a:avLst/>
              <a:gdLst>
                <a:gd name="T0" fmla="*/ 0 w 251"/>
                <a:gd name="T1" fmla="*/ 0 h 185"/>
                <a:gd name="T2" fmla="*/ 4 w 251"/>
                <a:gd name="T3" fmla="*/ 99 h 185"/>
                <a:gd name="T4" fmla="*/ 48 w 251"/>
                <a:gd name="T5" fmla="*/ 118 h 185"/>
                <a:gd name="T6" fmla="*/ 33 w 251"/>
                <a:gd name="T7" fmla="*/ 65 h 185"/>
                <a:gd name="T8" fmla="*/ 99 w 251"/>
                <a:gd name="T9" fmla="*/ 95 h 185"/>
                <a:gd name="T10" fmla="*/ 103 w 251"/>
                <a:gd name="T11" fmla="*/ 131 h 185"/>
                <a:gd name="T12" fmla="*/ 141 w 251"/>
                <a:gd name="T13" fmla="*/ 133 h 185"/>
                <a:gd name="T14" fmla="*/ 141 w 251"/>
                <a:gd name="T15" fmla="*/ 185 h 185"/>
                <a:gd name="T16" fmla="*/ 204 w 251"/>
                <a:gd name="T17" fmla="*/ 128 h 185"/>
                <a:gd name="T18" fmla="*/ 251 w 251"/>
                <a:gd name="T19" fmla="*/ 90 h 185"/>
                <a:gd name="T20" fmla="*/ 232 w 251"/>
                <a:gd name="T21" fmla="*/ 38 h 185"/>
                <a:gd name="T22" fmla="*/ 200 w 251"/>
                <a:gd name="T23" fmla="*/ 74 h 185"/>
                <a:gd name="T24" fmla="*/ 170 w 251"/>
                <a:gd name="T25" fmla="*/ 99 h 185"/>
                <a:gd name="T26" fmla="*/ 143 w 251"/>
                <a:gd name="T27" fmla="*/ 95 h 185"/>
                <a:gd name="T28" fmla="*/ 131 w 251"/>
                <a:gd name="T29" fmla="*/ 55 h 185"/>
                <a:gd name="T30" fmla="*/ 90 w 251"/>
                <a:gd name="T31" fmla="*/ 57 h 185"/>
                <a:gd name="T32" fmla="*/ 84 w 251"/>
                <a:gd name="T33" fmla="*/ 23 h 185"/>
                <a:gd name="T34" fmla="*/ 0 w 251"/>
                <a:gd name="T35" fmla="*/ 0 h 185"/>
                <a:gd name="T36" fmla="*/ 0 w 251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85">
                  <a:moveTo>
                    <a:pt x="0" y="0"/>
                  </a:moveTo>
                  <a:lnTo>
                    <a:pt x="4" y="99"/>
                  </a:lnTo>
                  <a:lnTo>
                    <a:pt x="48" y="118"/>
                  </a:lnTo>
                  <a:lnTo>
                    <a:pt x="33" y="65"/>
                  </a:lnTo>
                  <a:lnTo>
                    <a:pt x="99" y="95"/>
                  </a:lnTo>
                  <a:lnTo>
                    <a:pt x="103" y="131"/>
                  </a:lnTo>
                  <a:lnTo>
                    <a:pt x="141" y="133"/>
                  </a:lnTo>
                  <a:lnTo>
                    <a:pt x="141" y="185"/>
                  </a:lnTo>
                  <a:lnTo>
                    <a:pt x="204" y="128"/>
                  </a:lnTo>
                  <a:lnTo>
                    <a:pt x="251" y="90"/>
                  </a:lnTo>
                  <a:lnTo>
                    <a:pt x="232" y="38"/>
                  </a:lnTo>
                  <a:lnTo>
                    <a:pt x="200" y="74"/>
                  </a:lnTo>
                  <a:lnTo>
                    <a:pt x="170" y="99"/>
                  </a:lnTo>
                  <a:lnTo>
                    <a:pt x="143" y="95"/>
                  </a:lnTo>
                  <a:lnTo>
                    <a:pt x="131" y="55"/>
                  </a:lnTo>
                  <a:lnTo>
                    <a:pt x="90" y="57"/>
                  </a:lnTo>
                  <a:lnTo>
                    <a:pt x="8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93"/>
            <p:cNvSpPr>
              <a:spLocks/>
            </p:cNvSpPr>
            <p:nvPr/>
          </p:nvSpPr>
          <p:spPr bwMode="auto">
            <a:xfrm>
              <a:off x="3229" y="1928"/>
              <a:ext cx="225" cy="167"/>
            </a:xfrm>
            <a:custGeom>
              <a:avLst/>
              <a:gdLst>
                <a:gd name="T0" fmla="*/ 534 w 534"/>
                <a:gd name="T1" fmla="*/ 364 h 389"/>
                <a:gd name="T2" fmla="*/ 418 w 534"/>
                <a:gd name="T3" fmla="*/ 250 h 389"/>
                <a:gd name="T4" fmla="*/ 425 w 534"/>
                <a:gd name="T5" fmla="*/ 180 h 389"/>
                <a:gd name="T6" fmla="*/ 368 w 534"/>
                <a:gd name="T7" fmla="*/ 152 h 389"/>
                <a:gd name="T8" fmla="*/ 321 w 534"/>
                <a:gd name="T9" fmla="*/ 142 h 389"/>
                <a:gd name="T10" fmla="*/ 304 w 534"/>
                <a:gd name="T11" fmla="*/ 104 h 389"/>
                <a:gd name="T12" fmla="*/ 332 w 534"/>
                <a:gd name="T13" fmla="*/ 66 h 389"/>
                <a:gd name="T14" fmla="*/ 262 w 534"/>
                <a:gd name="T15" fmla="*/ 0 h 389"/>
                <a:gd name="T16" fmla="*/ 180 w 534"/>
                <a:gd name="T17" fmla="*/ 11 h 389"/>
                <a:gd name="T18" fmla="*/ 146 w 534"/>
                <a:gd name="T19" fmla="*/ 9 h 389"/>
                <a:gd name="T20" fmla="*/ 98 w 534"/>
                <a:gd name="T21" fmla="*/ 19 h 389"/>
                <a:gd name="T22" fmla="*/ 57 w 534"/>
                <a:gd name="T23" fmla="*/ 39 h 389"/>
                <a:gd name="T24" fmla="*/ 0 w 534"/>
                <a:gd name="T25" fmla="*/ 30 h 389"/>
                <a:gd name="T26" fmla="*/ 51 w 534"/>
                <a:gd name="T27" fmla="*/ 85 h 389"/>
                <a:gd name="T28" fmla="*/ 76 w 534"/>
                <a:gd name="T29" fmla="*/ 85 h 389"/>
                <a:gd name="T30" fmla="*/ 53 w 534"/>
                <a:gd name="T31" fmla="*/ 161 h 389"/>
                <a:gd name="T32" fmla="*/ 108 w 534"/>
                <a:gd name="T33" fmla="*/ 155 h 389"/>
                <a:gd name="T34" fmla="*/ 142 w 534"/>
                <a:gd name="T35" fmla="*/ 106 h 389"/>
                <a:gd name="T36" fmla="*/ 195 w 534"/>
                <a:gd name="T37" fmla="*/ 96 h 389"/>
                <a:gd name="T38" fmla="*/ 167 w 534"/>
                <a:gd name="T39" fmla="*/ 114 h 389"/>
                <a:gd name="T40" fmla="*/ 237 w 534"/>
                <a:gd name="T41" fmla="*/ 119 h 389"/>
                <a:gd name="T42" fmla="*/ 205 w 534"/>
                <a:gd name="T43" fmla="*/ 157 h 389"/>
                <a:gd name="T44" fmla="*/ 275 w 534"/>
                <a:gd name="T45" fmla="*/ 203 h 389"/>
                <a:gd name="T46" fmla="*/ 307 w 534"/>
                <a:gd name="T47" fmla="*/ 271 h 389"/>
                <a:gd name="T48" fmla="*/ 252 w 534"/>
                <a:gd name="T49" fmla="*/ 260 h 389"/>
                <a:gd name="T50" fmla="*/ 326 w 534"/>
                <a:gd name="T51" fmla="*/ 313 h 389"/>
                <a:gd name="T52" fmla="*/ 361 w 534"/>
                <a:gd name="T53" fmla="*/ 389 h 389"/>
                <a:gd name="T54" fmla="*/ 364 w 534"/>
                <a:gd name="T55" fmla="*/ 349 h 389"/>
                <a:gd name="T56" fmla="*/ 330 w 534"/>
                <a:gd name="T57" fmla="*/ 247 h 389"/>
                <a:gd name="T58" fmla="*/ 389 w 534"/>
                <a:gd name="T59" fmla="*/ 279 h 389"/>
                <a:gd name="T60" fmla="*/ 450 w 534"/>
                <a:gd name="T61" fmla="*/ 349 h 389"/>
                <a:gd name="T62" fmla="*/ 534 w 534"/>
                <a:gd name="T63" fmla="*/ 364 h 389"/>
                <a:gd name="T64" fmla="*/ 534 w 534"/>
                <a:gd name="T65" fmla="*/ 3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4" h="389">
                  <a:moveTo>
                    <a:pt x="534" y="364"/>
                  </a:moveTo>
                  <a:lnTo>
                    <a:pt x="418" y="250"/>
                  </a:lnTo>
                  <a:lnTo>
                    <a:pt x="425" y="180"/>
                  </a:lnTo>
                  <a:lnTo>
                    <a:pt x="368" y="152"/>
                  </a:lnTo>
                  <a:lnTo>
                    <a:pt x="321" y="142"/>
                  </a:lnTo>
                  <a:lnTo>
                    <a:pt x="304" y="104"/>
                  </a:lnTo>
                  <a:lnTo>
                    <a:pt x="332" y="66"/>
                  </a:lnTo>
                  <a:lnTo>
                    <a:pt x="262" y="0"/>
                  </a:lnTo>
                  <a:lnTo>
                    <a:pt x="180" y="11"/>
                  </a:lnTo>
                  <a:lnTo>
                    <a:pt x="146" y="9"/>
                  </a:lnTo>
                  <a:lnTo>
                    <a:pt x="98" y="19"/>
                  </a:lnTo>
                  <a:lnTo>
                    <a:pt x="57" y="39"/>
                  </a:lnTo>
                  <a:lnTo>
                    <a:pt x="0" y="30"/>
                  </a:lnTo>
                  <a:lnTo>
                    <a:pt x="51" y="85"/>
                  </a:lnTo>
                  <a:lnTo>
                    <a:pt x="76" y="85"/>
                  </a:lnTo>
                  <a:lnTo>
                    <a:pt x="53" y="161"/>
                  </a:lnTo>
                  <a:lnTo>
                    <a:pt x="108" y="155"/>
                  </a:lnTo>
                  <a:lnTo>
                    <a:pt x="142" y="106"/>
                  </a:lnTo>
                  <a:lnTo>
                    <a:pt x="195" y="96"/>
                  </a:lnTo>
                  <a:lnTo>
                    <a:pt x="167" y="114"/>
                  </a:lnTo>
                  <a:lnTo>
                    <a:pt x="237" y="119"/>
                  </a:lnTo>
                  <a:lnTo>
                    <a:pt x="205" y="157"/>
                  </a:lnTo>
                  <a:lnTo>
                    <a:pt x="275" y="203"/>
                  </a:lnTo>
                  <a:lnTo>
                    <a:pt x="307" y="271"/>
                  </a:lnTo>
                  <a:lnTo>
                    <a:pt x="252" y="260"/>
                  </a:lnTo>
                  <a:lnTo>
                    <a:pt x="326" y="313"/>
                  </a:lnTo>
                  <a:lnTo>
                    <a:pt x="361" y="389"/>
                  </a:lnTo>
                  <a:lnTo>
                    <a:pt x="364" y="349"/>
                  </a:lnTo>
                  <a:lnTo>
                    <a:pt x="330" y="247"/>
                  </a:lnTo>
                  <a:lnTo>
                    <a:pt x="389" y="279"/>
                  </a:lnTo>
                  <a:lnTo>
                    <a:pt x="450" y="349"/>
                  </a:lnTo>
                  <a:lnTo>
                    <a:pt x="534" y="364"/>
                  </a:lnTo>
                  <a:lnTo>
                    <a:pt x="534" y="3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94"/>
            <p:cNvSpPr>
              <a:spLocks/>
            </p:cNvSpPr>
            <p:nvPr/>
          </p:nvSpPr>
          <p:spPr bwMode="auto">
            <a:xfrm>
              <a:off x="3451" y="1949"/>
              <a:ext cx="179" cy="150"/>
            </a:xfrm>
            <a:custGeom>
              <a:avLst/>
              <a:gdLst>
                <a:gd name="T0" fmla="*/ 232 w 424"/>
                <a:gd name="T1" fmla="*/ 6 h 350"/>
                <a:gd name="T2" fmla="*/ 314 w 424"/>
                <a:gd name="T3" fmla="*/ 97 h 350"/>
                <a:gd name="T4" fmla="*/ 318 w 424"/>
                <a:gd name="T5" fmla="*/ 194 h 350"/>
                <a:gd name="T6" fmla="*/ 301 w 424"/>
                <a:gd name="T7" fmla="*/ 238 h 350"/>
                <a:gd name="T8" fmla="*/ 424 w 424"/>
                <a:gd name="T9" fmla="*/ 350 h 350"/>
                <a:gd name="T10" fmla="*/ 177 w 424"/>
                <a:gd name="T11" fmla="*/ 228 h 350"/>
                <a:gd name="T12" fmla="*/ 181 w 424"/>
                <a:gd name="T13" fmla="*/ 167 h 350"/>
                <a:gd name="T14" fmla="*/ 135 w 424"/>
                <a:gd name="T15" fmla="*/ 162 h 350"/>
                <a:gd name="T16" fmla="*/ 63 w 424"/>
                <a:gd name="T17" fmla="*/ 152 h 350"/>
                <a:gd name="T18" fmla="*/ 72 w 424"/>
                <a:gd name="T19" fmla="*/ 76 h 350"/>
                <a:gd name="T20" fmla="*/ 0 w 424"/>
                <a:gd name="T21" fmla="*/ 34 h 350"/>
                <a:gd name="T22" fmla="*/ 63 w 424"/>
                <a:gd name="T23" fmla="*/ 34 h 350"/>
                <a:gd name="T24" fmla="*/ 48 w 424"/>
                <a:gd name="T25" fmla="*/ 0 h 350"/>
                <a:gd name="T26" fmla="*/ 110 w 424"/>
                <a:gd name="T27" fmla="*/ 10 h 350"/>
                <a:gd name="T28" fmla="*/ 164 w 424"/>
                <a:gd name="T29" fmla="*/ 11 h 350"/>
                <a:gd name="T30" fmla="*/ 232 w 424"/>
                <a:gd name="T31" fmla="*/ 6 h 350"/>
                <a:gd name="T32" fmla="*/ 232 w 424"/>
                <a:gd name="T33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4" h="350">
                  <a:moveTo>
                    <a:pt x="232" y="6"/>
                  </a:moveTo>
                  <a:lnTo>
                    <a:pt x="314" y="97"/>
                  </a:lnTo>
                  <a:lnTo>
                    <a:pt x="318" y="194"/>
                  </a:lnTo>
                  <a:lnTo>
                    <a:pt x="301" y="238"/>
                  </a:lnTo>
                  <a:lnTo>
                    <a:pt x="424" y="350"/>
                  </a:lnTo>
                  <a:lnTo>
                    <a:pt x="177" y="228"/>
                  </a:lnTo>
                  <a:lnTo>
                    <a:pt x="181" y="167"/>
                  </a:lnTo>
                  <a:lnTo>
                    <a:pt x="135" y="162"/>
                  </a:lnTo>
                  <a:lnTo>
                    <a:pt x="63" y="152"/>
                  </a:lnTo>
                  <a:lnTo>
                    <a:pt x="72" y="76"/>
                  </a:lnTo>
                  <a:lnTo>
                    <a:pt x="0" y="34"/>
                  </a:lnTo>
                  <a:lnTo>
                    <a:pt x="63" y="34"/>
                  </a:lnTo>
                  <a:lnTo>
                    <a:pt x="48" y="0"/>
                  </a:lnTo>
                  <a:lnTo>
                    <a:pt x="110" y="10"/>
                  </a:lnTo>
                  <a:lnTo>
                    <a:pt x="164" y="11"/>
                  </a:lnTo>
                  <a:lnTo>
                    <a:pt x="232" y="6"/>
                  </a:lnTo>
                  <a:lnTo>
                    <a:pt x="2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95"/>
            <p:cNvSpPr>
              <a:spLocks/>
            </p:cNvSpPr>
            <p:nvPr/>
          </p:nvSpPr>
          <p:spPr bwMode="auto">
            <a:xfrm>
              <a:off x="4862" y="1132"/>
              <a:ext cx="66" cy="130"/>
            </a:xfrm>
            <a:custGeom>
              <a:avLst/>
              <a:gdLst>
                <a:gd name="T0" fmla="*/ 0 w 156"/>
                <a:gd name="T1" fmla="*/ 146 h 304"/>
                <a:gd name="T2" fmla="*/ 13 w 156"/>
                <a:gd name="T3" fmla="*/ 32 h 304"/>
                <a:gd name="T4" fmla="*/ 38 w 156"/>
                <a:gd name="T5" fmla="*/ 0 h 304"/>
                <a:gd name="T6" fmla="*/ 61 w 156"/>
                <a:gd name="T7" fmla="*/ 0 h 304"/>
                <a:gd name="T8" fmla="*/ 91 w 156"/>
                <a:gd name="T9" fmla="*/ 28 h 304"/>
                <a:gd name="T10" fmla="*/ 95 w 156"/>
                <a:gd name="T11" fmla="*/ 133 h 304"/>
                <a:gd name="T12" fmla="*/ 127 w 156"/>
                <a:gd name="T13" fmla="*/ 133 h 304"/>
                <a:gd name="T14" fmla="*/ 156 w 156"/>
                <a:gd name="T15" fmla="*/ 165 h 304"/>
                <a:gd name="T16" fmla="*/ 139 w 156"/>
                <a:gd name="T17" fmla="*/ 304 h 304"/>
                <a:gd name="T18" fmla="*/ 85 w 156"/>
                <a:gd name="T19" fmla="*/ 194 h 304"/>
                <a:gd name="T20" fmla="*/ 0 w 156"/>
                <a:gd name="T21" fmla="*/ 146 h 304"/>
                <a:gd name="T22" fmla="*/ 0 w 156"/>
                <a:gd name="T23" fmla="*/ 1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304">
                  <a:moveTo>
                    <a:pt x="0" y="146"/>
                  </a:moveTo>
                  <a:lnTo>
                    <a:pt x="13" y="32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91" y="28"/>
                  </a:lnTo>
                  <a:lnTo>
                    <a:pt x="95" y="133"/>
                  </a:lnTo>
                  <a:lnTo>
                    <a:pt x="127" y="133"/>
                  </a:lnTo>
                  <a:lnTo>
                    <a:pt x="156" y="165"/>
                  </a:lnTo>
                  <a:lnTo>
                    <a:pt x="139" y="304"/>
                  </a:lnTo>
                  <a:lnTo>
                    <a:pt x="85" y="194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96"/>
            <p:cNvSpPr>
              <a:spLocks/>
            </p:cNvSpPr>
            <p:nvPr/>
          </p:nvSpPr>
          <p:spPr bwMode="auto">
            <a:xfrm>
              <a:off x="5021" y="1076"/>
              <a:ext cx="35" cy="210"/>
            </a:xfrm>
            <a:custGeom>
              <a:avLst/>
              <a:gdLst>
                <a:gd name="T0" fmla="*/ 86 w 86"/>
                <a:gd name="T1" fmla="*/ 492 h 492"/>
                <a:gd name="T2" fmla="*/ 80 w 86"/>
                <a:gd name="T3" fmla="*/ 0 h 492"/>
                <a:gd name="T4" fmla="*/ 33 w 86"/>
                <a:gd name="T5" fmla="*/ 0 h 492"/>
                <a:gd name="T6" fmla="*/ 37 w 86"/>
                <a:gd name="T7" fmla="*/ 49 h 492"/>
                <a:gd name="T8" fmla="*/ 21 w 86"/>
                <a:gd name="T9" fmla="*/ 239 h 492"/>
                <a:gd name="T10" fmla="*/ 0 w 86"/>
                <a:gd name="T11" fmla="*/ 247 h 492"/>
                <a:gd name="T12" fmla="*/ 12 w 86"/>
                <a:gd name="T13" fmla="*/ 482 h 492"/>
                <a:gd name="T14" fmla="*/ 86 w 86"/>
                <a:gd name="T15" fmla="*/ 492 h 492"/>
                <a:gd name="T16" fmla="*/ 86 w 86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92">
                  <a:moveTo>
                    <a:pt x="86" y="492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37" y="49"/>
                  </a:lnTo>
                  <a:lnTo>
                    <a:pt x="21" y="239"/>
                  </a:lnTo>
                  <a:lnTo>
                    <a:pt x="0" y="247"/>
                  </a:lnTo>
                  <a:lnTo>
                    <a:pt x="12" y="482"/>
                  </a:lnTo>
                  <a:lnTo>
                    <a:pt x="86" y="492"/>
                  </a:lnTo>
                  <a:lnTo>
                    <a:pt x="86" y="492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7"/>
            <p:cNvSpPr>
              <a:spLocks/>
            </p:cNvSpPr>
            <p:nvPr/>
          </p:nvSpPr>
          <p:spPr bwMode="auto">
            <a:xfrm>
              <a:off x="4741" y="1128"/>
              <a:ext cx="299" cy="316"/>
            </a:xfrm>
            <a:custGeom>
              <a:avLst/>
              <a:gdLst>
                <a:gd name="T0" fmla="*/ 28 w 705"/>
                <a:gd name="T1" fmla="*/ 107 h 740"/>
                <a:gd name="T2" fmla="*/ 122 w 705"/>
                <a:gd name="T3" fmla="*/ 122 h 740"/>
                <a:gd name="T4" fmla="*/ 165 w 705"/>
                <a:gd name="T5" fmla="*/ 0 h 740"/>
                <a:gd name="T6" fmla="*/ 203 w 705"/>
                <a:gd name="T7" fmla="*/ 118 h 740"/>
                <a:gd name="T8" fmla="*/ 376 w 705"/>
                <a:gd name="T9" fmla="*/ 200 h 740"/>
                <a:gd name="T10" fmla="*/ 580 w 705"/>
                <a:gd name="T11" fmla="*/ 561 h 740"/>
                <a:gd name="T12" fmla="*/ 690 w 705"/>
                <a:gd name="T13" fmla="*/ 698 h 740"/>
                <a:gd name="T14" fmla="*/ 705 w 705"/>
                <a:gd name="T15" fmla="*/ 740 h 740"/>
                <a:gd name="T16" fmla="*/ 276 w 705"/>
                <a:gd name="T17" fmla="*/ 569 h 740"/>
                <a:gd name="T18" fmla="*/ 133 w 705"/>
                <a:gd name="T19" fmla="*/ 536 h 740"/>
                <a:gd name="T20" fmla="*/ 36 w 705"/>
                <a:gd name="T21" fmla="*/ 264 h 740"/>
                <a:gd name="T22" fmla="*/ 4 w 705"/>
                <a:gd name="T23" fmla="*/ 251 h 740"/>
                <a:gd name="T24" fmla="*/ 0 w 705"/>
                <a:gd name="T25" fmla="*/ 103 h 740"/>
                <a:gd name="T26" fmla="*/ 28 w 705"/>
                <a:gd name="T27" fmla="*/ 107 h 740"/>
                <a:gd name="T28" fmla="*/ 28 w 705"/>
                <a:gd name="T29" fmla="*/ 10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5" h="740">
                  <a:moveTo>
                    <a:pt x="28" y="107"/>
                  </a:moveTo>
                  <a:lnTo>
                    <a:pt x="122" y="122"/>
                  </a:lnTo>
                  <a:lnTo>
                    <a:pt x="165" y="0"/>
                  </a:lnTo>
                  <a:lnTo>
                    <a:pt x="203" y="118"/>
                  </a:lnTo>
                  <a:lnTo>
                    <a:pt x="376" y="200"/>
                  </a:lnTo>
                  <a:lnTo>
                    <a:pt x="580" y="561"/>
                  </a:lnTo>
                  <a:lnTo>
                    <a:pt x="690" y="698"/>
                  </a:lnTo>
                  <a:lnTo>
                    <a:pt x="705" y="740"/>
                  </a:lnTo>
                  <a:lnTo>
                    <a:pt x="276" y="569"/>
                  </a:lnTo>
                  <a:lnTo>
                    <a:pt x="133" y="536"/>
                  </a:lnTo>
                  <a:lnTo>
                    <a:pt x="36" y="264"/>
                  </a:lnTo>
                  <a:lnTo>
                    <a:pt x="4" y="251"/>
                  </a:lnTo>
                  <a:lnTo>
                    <a:pt x="0" y="103"/>
                  </a:lnTo>
                  <a:lnTo>
                    <a:pt x="28" y="10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98"/>
            <p:cNvSpPr>
              <a:spLocks/>
            </p:cNvSpPr>
            <p:nvPr/>
          </p:nvSpPr>
          <p:spPr bwMode="auto">
            <a:xfrm>
              <a:off x="4630" y="640"/>
              <a:ext cx="57" cy="273"/>
            </a:xfrm>
            <a:custGeom>
              <a:avLst/>
              <a:gdLst>
                <a:gd name="T0" fmla="*/ 15 w 135"/>
                <a:gd name="T1" fmla="*/ 629 h 640"/>
                <a:gd name="T2" fmla="*/ 0 w 135"/>
                <a:gd name="T3" fmla="*/ 350 h 640"/>
                <a:gd name="T4" fmla="*/ 17 w 135"/>
                <a:gd name="T5" fmla="*/ 287 h 640"/>
                <a:gd name="T6" fmla="*/ 11 w 135"/>
                <a:gd name="T7" fmla="*/ 11 h 640"/>
                <a:gd name="T8" fmla="*/ 57 w 135"/>
                <a:gd name="T9" fmla="*/ 0 h 640"/>
                <a:gd name="T10" fmla="*/ 110 w 135"/>
                <a:gd name="T11" fmla="*/ 11 h 640"/>
                <a:gd name="T12" fmla="*/ 102 w 135"/>
                <a:gd name="T13" fmla="*/ 260 h 640"/>
                <a:gd name="T14" fmla="*/ 106 w 135"/>
                <a:gd name="T15" fmla="*/ 308 h 640"/>
                <a:gd name="T16" fmla="*/ 135 w 135"/>
                <a:gd name="T17" fmla="*/ 344 h 640"/>
                <a:gd name="T18" fmla="*/ 118 w 135"/>
                <a:gd name="T19" fmla="*/ 361 h 640"/>
                <a:gd name="T20" fmla="*/ 114 w 135"/>
                <a:gd name="T21" fmla="*/ 640 h 640"/>
                <a:gd name="T22" fmla="*/ 15 w 135"/>
                <a:gd name="T23" fmla="*/ 629 h 640"/>
                <a:gd name="T24" fmla="*/ 15 w 135"/>
                <a:gd name="T25" fmla="*/ 62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640">
                  <a:moveTo>
                    <a:pt x="15" y="629"/>
                  </a:moveTo>
                  <a:lnTo>
                    <a:pt x="0" y="350"/>
                  </a:lnTo>
                  <a:lnTo>
                    <a:pt x="17" y="287"/>
                  </a:lnTo>
                  <a:lnTo>
                    <a:pt x="11" y="11"/>
                  </a:lnTo>
                  <a:lnTo>
                    <a:pt x="57" y="0"/>
                  </a:lnTo>
                  <a:lnTo>
                    <a:pt x="110" y="11"/>
                  </a:lnTo>
                  <a:lnTo>
                    <a:pt x="102" y="260"/>
                  </a:lnTo>
                  <a:lnTo>
                    <a:pt x="106" y="308"/>
                  </a:lnTo>
                  <a:lnTo>
                    <a:pt x="135" y="344"/>
                  </a:lnTo>
                  <a:lnTo>
                    <a:pt x="118" y="361"/>
                  </a:lnTo>
                  <a:lnTo>
                    <a:pt x="114" y="640"/>
                  </a:lnTo>
                  <a:lnTo>
                    <a:pt x="15" y="629"/>
                  </a:lnTo>
                  <a:lnTo>
                    <a:pt x="15" y="62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9"/>
            <p:cNvSpPr>
              <a:spLocks/>
            </p:cNvSpPr>
            <p:nvPr/>
          </p:nvSpPr>
          <p:spPr bwMode="auto">
            <a:xfrm>
              <a:off x="3460" y="1228"/>
              <a:ext cx="558" cy="285"/>
            </a:xfrm>
            <a:custGeom>
              <a:avLst/>
              <a:gdLst>
                <a:gd name="T0" fmla="*/ 433 w 1319"/>
                <a:gd name="T1" fmla="*/ 194 h 665"/>
                <a:gd name="T2" fmla="*/ 357 w 1319"/>
                <a:gd name="T3" fmla="*/ 376 h 665"/>
                <a:gd name="T4" fmla="*/ 179 w 1319"/>
                <a:gd name="T5" fmla="*/ 568 h 665"/>
                <a:gd name="T6" fmla="*/ 59 w 1319"/>
                <a:gd name="T7" fmla="*/ 572 h 665"/>
                <a:gd name="T8" fmla="*/ 0 w 1319"/>
                <a:gd name="T9" fmla="*/ 662 h 665"/>
                <a:gd name="T10" fmla="*/ 144 w 1319"/>
                <a:gd name="T11" fmla="*/ 644 h 665"/>
                <a:gd name="T12" fmla="*/ 182 w 1319"/>
                <a:gd name="T13" fmla="*/ 665 h 665"/>
                <a:gd name="T14" fmla="*/ 492 w 1319"/>
                <a:gd name="T15" fmla="*/ 597 h 665"/>
                <a:gd name="T16" fmla="*/ 572 w 1319"/>
                <a:gd name="T17" fmla="*/ 397 h 665"/>
                <a:gd name="T18" fmla="*/ 585 w 1319"/>
                <a:gd name="T19" fmla="*/ 603 h 665"/>
                <a:gd name="T20" fmla="*/ 648 w 1319"/>
                <a:gd name="T21" fmla="*/ 576 h 665"/>
                <a:gd name="T22" fmla="*/ 654 w 1319"/>
                <a:gd name="T23" fmla="*/ 317 h 665"/>
                <a:gd name="T24" fmla="*/ 827 w 1319"/>
                <a:gd name="T25" fmla="*/ 241 h 665"/>
                <a:gd name="T26" fmla="*/ 871 w 1319"/>
                <a:gd name="T27" fmla="*/ 241 h 665"/>
                <a:gd name="T28" fmla="*/ 871 w 1319"/>
                <a:gd name="T29" fmla="*/ 335 h 665"/>
                <a:gd name="T30" fmla="*/ 950 w 1319"/>
                <a:gd name="T31" fmla="*/ 335 h 665"/>
                <a:gd name="T32" fmla="*/ 988 w 1319"/>
                <a:gd name="T33" fmla="*/ 186 h 665"/>
                <a:gd name="T34" fmla="*/ 1019 w 1319"/>
                <a:gd name="T35" fmla="*/ 198 h 665"/>
                <a:gd name="T36" fmla="*/ 1051 w 1319"/>
                <a:gd name="T37" fmla="*/ 449 h 665"/>
                <a:gd name="T38" fmla="*/ 1133 w 1319"/>
                <a:gd name="T39" fmla="*/ 452 h 665"/>
                <a:gd name="T40" fmla="*/ 1298 w 1319"/>
                <a:gd name="T41" fmla="*/ 420 h 665"/>
                <a:gd name="T42" fmla="*/ 1289 w 1319"/>
                <a:gd name="T43" fmla="*/ 84 h 665"/>
                <a:gd name="T44" fmla="*/ 1319 w 1319"/>
                <a:gd name="T45" fmla="*/ 0 h 665"/>
                <a:gd name="T46" fmla="*/ 506 w 1319"/>
                <a:gd name="T47" fmla="*/ 169 h 665"/>
                <a:gd name="T48" fmla="*/ 513 w 1319"/>
                <a:gd name="T49" fmla="*/ 355 h 665"/>
                <a:gd name="T50" fmla="*/ 483 w 1319"/>
                <a:gd name="T51" fmla="*/ 403 h 665"/>
                <a:gd name="T52" fmla="*/ 437 w 1319"/>
                <a:gd name="T53" fmla="*/ 403 h 665"/>
                <a:gd name="T54" fmla="*/ 433 w 1319"/>
                <a:gd name="T55" fmla="*/ 194 h 665"/>
                <a:gd name="T56" fmla="*/ 433 w 1319"/>
                <a:gd name="T57" fmla="*/ 19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9" h="665">
                  <a:moveTo>
                    <a:pt x="433" y="194"/>
                  </a:moveTo>
                  <a:lnTo>
                    <a:pt x="357" y="376"/>
                  </a:lnTo>
                  <a:lnTo>
                    <a:pt x="179" y="568"/>
                  </a:lnTo>
                  <a:lnTo>
                    <a:pt x="59" y="572"/>
                  </a:lnTo>
                  <a:lnTo>
                    <a:pt x="0" y="662"/>
                  </a:lnTo>
                  <a:lnTo>
                    <a:pt x="144" y="644"/>
                  </a:lnTo>
                  <a:lnTo>
                    <a:pt x="182" y="665"/>
                  </a:lnTo>
                  <a:lnTo>
                    <a:pt x="492" y="597"/>
                  </a:lnTo>
                  <a:lnTo>
                    <a:pt x="572" y="397"/>
                  </a:lnTo>
                  <a:lnTo>
                    <a:pt x="585" y="603"/>
                  </a:lnTo>
                  <a:lnTo>
                    <a:pt x="648" y="576"/>
                  </a:lnTo>
                  <a:lnTo>
                    <a:pt x="654" y="317"/>
                  </a:lnTo>
                  <a:lnTo>
                    <a:pt x="827" y="241"/>
                  </a:lnTo>
                  <a:lnTo>
                    <a:pt x="871" y="241"/>
                  </a:lnTo>
                  <a:lnTo>
                    <a:pt x="871" y="335"/>
                  </a:lnTo>
                  <a:lnTo>
                    <a:pt x="950" y="335"/>
                  </a:lnTo>
                  <a:lnTo>
                    <a:pt x="988" y="186"/>
                  </a:lnTo>
                  <a:lnTo>
                    <a:pt x="1019" y="198"/>
                  </a:lnTo>
                  <a:lnTo>
                    <a:pt x="1051" y="449"/>
                  </a:lnTo>
                  <a:lnTo>
                    <a:pt x="1133" y="452"/>
                  </a:lnTo>
                  <a:lnTo>
                    <a:pt x="1298" y="420"/>
                  </a:lnTo>
                  <a:lnTo>
                    <a:pt x="1289" y="84"/>
                  </a:lnTo>
                  <a:lnTo>
                    <a:pt x="1319" y="0"/>
                  </a:lnTo>
                  <a:lnTo>
                    <a:pt x="506" y="169"/>
                  </a:lnTo>
                  <a:lnTo>
                    <a:pt x="513" y="355"/>
                  </a:lnTo>
                  <a:lnTo>
                    <a:pt x="483" y="403"/>
                  </a:lnTo>
                  <a:lnTo>
                    <a:pt x="437" y="403"/>
                  </a:lnTo>
                  <a:lnTo>
                    <a:pt x="433" y="194"/>
                  </a:lnTo>
                  <a:lnTo>
                    <a:pt x="433" y="194"/>
                  </a:lnTo>
                  <a:close/>
                </a:path>
              </a:pathLst>
            </a:custGeom>
            <a:solidFill>
              <a:srgbClr val="FF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3908" y="1427"/>
              <a:ext cx="281" cy="158"/>
            </a:xfrm>
            <a:custGeom>
              <a:avLst/>
              <a:gdLst>
                <a:gd name="T0" fmla="*/ 93 w 665"/>
                <a:gd name="T1" fmla="*/ 272 h 368"/>
                <a:gd name="T2" fmla="*/ 89 w 665"/>
                <a:gd name="T3" fmla="*/ 327 h 368"/>
                <a:gd name="T4" fmla="*/ 203 w 665"/>
                <a:gd name="T5" fmla="*/ 330 h 368"/>
                <a:gd name="T6" fmla="*/ 623 w 665"/>
                <a:gd name="T7" fmla="*/ 368 h 368"/>
                <a:gd name="T8" fmla="*/ 665 w 665"/>
                <a:gd name="T9" fmla="*/ 258 h 368"/>
                <a:gd name="T10" fmla="*/ 465 w 665"/>
                <a:gd name="T11" fmla="*/ 209 h 368"/>
                <a:gd name="T12" fmla="*/ 365 w 665"/>
                <a:gd name="T13" fmla="*/ 64 h 368"/>
                <a:gd name="T14" fmla="*/ 0 w 665"/>
                <a:gd name="T15" fmla="*/ 0 h 368"/>
                <a:gd name="T16" fmla="*/ 135 w 665"/>
                <a:gd name="T17" fmla="*/ 264 h 368"/>
                <a:gd name="T18" fmla="*/ 93 w 665"/>
                <a:gd name="T19" fmla="*/ 272 h 368"/>
                <a:gd name="T20" fmla="*/ 93 w 665"/>
                <a:gd name="T21" fmla="*/ 2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68">
                  <a:moveTo>
                    <a:pt x="93" y="272"/>
                  </a:moveTo>
                  <a:lnTo>
                    <a:pt x="89" y="327"/>
                  </a:lnTo>
                  <a:lnTo>
                    <a:pt x="203" y="330"/>
                  </a:lnTo>
                  <a:lnTo>
                    <a:pt x="623" y="368"/>
                  </a:lnTo>
                  <a:lnTo>
                    <a:pt x="665" y="258"/>
                  </a:lnTo>
                  <a:lnTo>
                    <a:pt x="465" y="209"/>
                  </a:lnTo>
                  <a:lnTo>
                    <a:pt x="365" y="64"/>
                  </a:lnTo>
                  <a:lnTo>
                    <a:pt x="0" y="0"/>
                  </a:lnTo>
                  <a:lnTo>
                    <a:pt x="135" y="264"/>
                  </a:lnTo>
                  <a:lnTo>
                    <a:pt x="93" y="272"/>
                  </a:lnTo>
                  <a:lnTo>
                    <a:pt x="93" y="272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01"/>
            <p:cNvSpPr>
              <a:spLocks/>
            </p:cNvSpPr>
            <p:nvPr/>
          </p:nvSpPr>
          <p:spPr bwMode="auto">
            <a:xfrm>
              <a:off x="3943" y="1440"/>
              <a:ext cx="252" cy="149"/>
            </a:xfrm>
            <a:custGeom>
              <a:avLst/>
              <a:gdLst>
                <a:gd name="T0" fmla="*/ 223 w 595"/>
                <a:gd name="T1" fmla="*/ 251 h 348"/>
                <a:gd name="T2" fmla="*/ 341 w 595"/>
                <a:gd name="T3" fmla="*/ 272 h 348"/>
                <a:gd name="T4" fmla="*/ 348 w 595"/>
                <a:gd name="T5" fmla="*/ 156 h 348"/>
                <a:gd name="T6" fmla="*/ 99 w 595"/>
                <a:gd name="T7" fmla="*/ 0 h 348"/>
                <a:gd name="T8" fmla="*/ 303 w 595"/>
                <a:gd name="T9" fmla="*/ 42 h 348"/>
                <a:gd name="T10" fmla="*/ 392 w 595"/>
                <a:gd name="T11" fmla="*/ 162 h 348"/>
                <a:gd name="T12" fmla="*/ 582 w 595"/>
                <a:gd name="T13" fmla="*/ 221 h 348"/>
                <a:gd name="T14" fmla="*/ 595 w 595"/>
                <a:gd name="T15" fmla="*/ 348 h 348"/>
                <a:gd name="T16" fmla="*/ 57 w 595"/>
                <a:gd name="T17" fmla="*/ 321 h 348"/>
                <a:gd name="T18" fmla="*/ 0 w 595"/>
                <a:gd name="T19" fmla="*/ 280 h 348"/>
                <a:gd name="T20" fmla="*/ 61 w 595"/>
                <a:gd name="T21" fmla="*/ 238 h 348"/>
                <a:gd name="T22" fmla="*/ 223 w 595"/>
                <a:gd name="T23" fmla="*/ 251 h 348"/>
                <a:gd name="T24" fmla="*/ 223 w 595"/>
                <a:gd name="T2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348">
                  <a:moveTo>
                    <a:pt x="223" y="251"/>
                  </a:moveTo>
                  <a:lnTo>
                    <a:pt x="341" y="272"/>
                  </a:lnTo>
                  <a:lnTo>
                    <a:pt x="348" y="156"/>
                  </a:lnTo>
                  <a:lnTo>
                    <a:pt x="99" y="0"/>
                  </a:lnTo>
                  <a:lnTo>
                    <a:pt x="303" y="42"/>
                  </a:lnTo>
                  <a:lnTo>
                    <a:pt x="392" y="162"/>
                  </a:lnTo>
                  <a:lnTo>
                    <a:pt x="582" y="221"/>
                  </a:lnTo>
                  <a:lnTo>
                    <a:pt x="595" y="348"/>
                  </a:lnTo>
                  <a:lnTo>
                    <a:pt x="57" y="321"/>
                  </a:lnTo>
                  <a:lnTo>
                    <a:pt x="0" y="280"/>
                  </a:lnTo>
                  <a:lnTo>
                    <a:pt x="61" y="238"/>
                  </a:lnTo>
                  <a:lnTo>
                    <a:pt x="223" y="251"/>
                  </a:lnTo>
                  <a:lnTo>
                    <a:pt x="223" y="251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3905" y="1299"/>
              <a:ext cx="98" cy="134"/>
            </a:xfrm>
            <a:custGeom>
              <a:avLst/>
              <a:gdLst>
                <a:gd name="T0" fmla="*/ 0 w 234"/>
                <a:gd name="T1" fmla="*/ 194 h 314"/>
                <a:gd name="T2" fmla="*/ 110 w 234"/>
                <a:gd name="T3" fmla="*/ 183 h 314"/>
                <a:gd name="T4" fmla="*/ 120 w 234"/>
                <a:gd name="T5" fmla="*/ 94 h 314"/>
                <a:gd name="T6" fmla="*/ 234 w 234"/>
                <a:gd name="T7" fmla="*/ 0 h 314"/>
                <a:gd name="T8" fmla="*/ 230 w 234"/>
                <a:gd name="T9" fmla="*/ 259 h 314"/>
                <a:gd name="T10" fmla="*/ 23 w 234"/>
                <a:gd name="T11" fmla="*/ 314 h 314"/>
                <a:gd name="T12" fmla="*/ 0 w 234"/>
                <a:gd name="T13" fmla="*/ 194 h 314"/>
                <a:gd name="T14" fmla="*/ 0 w 234"/>
                <a:gd name="T15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314">
                  <a:moveTo>
                    <a:pt x="0" y="194"/>
                  </a:moveTo>
                  <a:lnTo>
                    <a:pt x="110" y="183"/>
                  </a:lnTo>
                  <a:lnTo>
                    <a:pt x="120" y="94"/>
                  </a:lnTo>
                  <a:lnTo>
                    <a:pt x="234" y="0"/>
                  </a:lnTo>
                  <a:lnTo>
                    <a:pt x="230" y="259"/>
                  </a:lnTo>
                  <a:lnTo>
                    <a:pt x="23" y="31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03"/>
            <p:cNvSpPr>
              <a:spLocks/>
            </p:cNvSpPr>
            <p:nvPr/>
          </p:nvSpPr>
          <p:spPr bwMode="auto">
            <a:xfrm>
              <a:off x="3454" y="1306"/>
              <a:ext cx="196" cy="207"/>
            </a:xfrm>
            <a:custGeom>
              <a:avLst/>
              <a:gdLst>
                <a:gd name="T0" fmla="*/ 26 w 464"/>
                <a:gd name="T1" fmla="*/ 483 h 483"/>
                <a:gd name="T2" fmla="*/ 106 w 464"/>
                <a:gd name="T3" fmla="*/ 421 h 483"/>
                <a:gd name="T4" fmla="*/ 182 w 464"/>
                <a:gd name="T5" fmla="*/ 415 h 483"/>
                <a:gd name="T6" fmla="*/ 129 w 464"/>
                <a:gd name="T7" fmla="*/ 462 h 483"/>
                <a:gd name="T8" fmla="*/ 213 w 464"/>
                <a:gd name="T9" fmla="*/ 470 h 483"/>
                <a:gd name="T10" fmla="*/ 464 w 464"/>
                <a:gd name="T11" fmla="*/ 160 h 483"/>
                <a:gd name="T12" fmla="*/ 446 w 464"/>
                <a:gd name="T13" fmla="*/ 0 h 483"/>
                <a:gd name="T14" fmla="*/ 386 w 464"/>
                <a:gd name="T15" fmla="*/ 118 h 483"/>
                <a:gd name="T16" fmla="*/ 382 w 464"/>
                <a:gd name="T17" fmla="*/ 173 h 483"/>
                <a:gd name="T18" fmla="*/ 332 w 464"/>
                <a:gd name="T19" fmla="*/ 229 h 483"/>
                <a:gd name="T20" fmla="*/ 192 w 464"/>
                <a:gd name="T21" fmla="*/ 377 h 483"/>
                <a:gd name="T22" fmla="*/ 61 w 464"/>
                <a:gd name="T23" fmla="*/ 394 h 483"/>
                <a:gd name="T24" fmla="*/ 0 w 464"/>
                <a:gd name="T25" fmla="*/ 466 h 483"/>
                <a:gd name="T26" fmla="*/ 26 w 464"/>
                <a:gd name="T27" fmla="*/ 483 h 483"/>
                <a:gd name="T28" fmla="*/ 26 w 464"/>
                <a:gd name="T2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483">
                  <a:moveTo>
                    <a:pt x="26" y="483"/>
                  </a:moveTo>
                  <a:lnTo>
                    <a:pt x="106" y="421"/>
                  </a:lnTo>
                  <a:lnTo>
                    <a:pt x="182" y="415"/>
                  </a:lnTo>
                  <a:lnTo>
                    <a:pt x="129" y="462"/>
                  </a:lnTo>
                  <a:lnTo>
                    <a:pt x="213" y="470"/>
                  </a:lnTo>
                  <a:lnTo>
                    <a:pt x="464" y="160"/>
                  </a:lnTo>
                  <a:lnTo>
                    <a:pt x="446" y="0"/>
                  </a:lnTo>
                  <a:lnTo>
                    <a:pt x="386" y="118"/>
                  </a:lnTo>
                  <a:lnTo>
                    <a:pt x="382" y="173"/>
                  </a:lnTo>
                  <a:lnTo>
                    <a:pt x="332" y="229"/>
                  </a:lnTo>
                  <a:lnTo>
                    <a:pt x="192" y="377"/>
                  </a:lnTo>
                  <a:lnTo>
                    <a:pt x="61" y="394"/>
                  </a:lnTo>
                  <a:lnTo>
                    <a:pt x="0" y="466"/>
                  </a:lnTo>
                  <a:lnTo>
                    <a:pt x="26" y="483"/>
                  </a:lnTo>
                  <a:lnTo>
                    <a:pt x="26" y="483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3622" y="1306"/>
              <a:ext cx="343" cy="285"/>
            </a:xfrm>
            <a:custGeom>
              <a:avLst/>
              <a:gdLst>
                <a:gd name="T0" fmla="*/ 0 w 814"/>
                <a:gd name="T1" fmla="*/ 666 h 666"/>
                <a:gd name="T2" fmla="*/ 69 w 814"/>
                <a:gd name="T3" fmla="*/ 531 h 666"/>
                <a:gd name="T4" fmla="*/ 131 w 814"/>
                <a:gd name="T5" fmla="*/ 360 h 666"/>
                <a:gd name="T6" fmla="*/ 169 w 814"/>
                <a:gd name="T7" fmla="*/ 221 h 666"/>
                <a:gd name="T8" fmla="*/ 196 w 814"/>
                <a:gd name="T9" fmla="*/ 229 h 666"/>
                <a:gd name="T10" fmla="*/ 207 w 814"/>
                <a:gd name="T11" fmla="*/ 331 h 666"/>
                <a:gd name="T12" fmla="*/ 224 w 814"/>
                <a:gd name="T13" fmla="*/ 441 h 666"/>
                <a:gd name="T14" fmla="*/ 245 w 814"/>
                <a:gd name="T15" fmla="*/ 497 h 666"/>
                <a:gd name="T16" fmla="*/ 300 w 814"/>
                <a:gd name="T17" fmla="*/ 462 h 666"/>
                <a:gd name="T18" fmla="*/ 458 w 814"/>
                <a:gd name="T19" fmla="*/ 441 h 666"/>
                <a:gd name="T20" fmla="*/ 548 w 814"/>
                <a:gd name="T21" fmla="*/ 270 h 666"/>
                <a:gd name="T22" fmla="*/ 586 w 814"/>
                <a:gd name="T23" fmla="*/ 111 h 666"/>
                <a:gd name="T24" fmla="*/ 599 w 814"/>
                <a:gd name="T25" fmla="*/ 4 h 666"/>
                <a:gd name="T26" fmla="*/ 631 w 814"/>
                <a:gd name="T27" fmla="*/ 0 h 666"/>
                <a:gd name="T28" fmla="*/ 652 w 814"/>
                <a:gd name="T29" fmla="*/ 246 h 666"/>
                <a:gd name="T30" fmla="*/ 724 w 814"/>
                <a:gd name="T31" fmla="*/ 365 h 666"/>
                <a:gd name="T32" fmla="*/ 814 w 814"/>
                <a:gd name="T33" fmla="*/ 556 h 666"/>
                <a:gd name="T34" fmla="*/ 644 w 814"/>
                <a:gd name="T35" fmla="*/ 531 h 666"/>
                <a:gd name="T36" fmla="*/ 517 w 814"/>
                <a:gd name="T37" fmla="*/ 531 h 666"/>
                <a:gd name="T38" fmla="*/ 451 w 814"/>
                <a:gd name="T39" fmla="*/ 535 h 666"/>
                <a:gd name="T40" fmla="*/ 386 w 814"/>
                <a:gd name="T41" fmla="*/ 573 h 666"/>
                <a:gd name="T42" fmla="*/ 338 w 814"/>
                <a:gd name="T43" fmla="*/ 603 h 666"/>
                <a:gd name="T44" fmla="*/ 266 w 814"/>
                <a:gd name="T45" fmla="*/ 603 h 666"/>
                <a:gd name="T46" fmla="*/ 127 w 814"/>
                <a:gd name="T47" fmla="*/ 645 h 666"/>
                <a:gd name="T48" fmla="*/ 55 w 814"/>
                <a:gd name="T49" fmla="*/ 662 h 666"/>
                <a:gd name="T50" fmla="*/ 0 w 814"/>
                <a:gd name="T51" fmla="*/ 666 h 666"/>
                <a:gd name="T52" fmla="*/ 0 w 814"/>
                <a:gd name="T5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4" h="666">
                  <a:moveTo>
                    <a:pt x="0" y="666"/>
                  </a:moveTo>
                  <a:lnTo>
                    <a:pt x="69" y="531"/>
                  </a:lnTo>
                  <a:lnTo>
                    <a:pt x="131" y="360"/>
                  </a:lnTo>
                  <a:lnTo>
                    <a:pt x="169" y="221"/>
                  </a:lnTo>
                  <a:lnTo>
                    <a:pt x="196" y="229"/>
                  </a:lnTo>
                  <a:lnTo>
                    <a:pt x="207" y="331"/>
                  </a:lnTo>
                  <a:lnTo>
                    <a:pt x="224" y="441"/>
                  </a:lnTo>
                  <a:lnTo>
                    <a:pt x="245" y="497"/>
                  </a:lnTo>
                  <a:lnTo>
                    <a:pt x="300" y="462"/>
                  </a:lnTo>
                  <a:lnTo>
                    <a:pt x="458" y="441"/>
                  </a:lnTo>
                  <a:lnTo>
                    <a:pt x="548" y="270"/>
                  </a:lnTo>
                  <a:lnTo>
                    <a:pt x="586" y="111"/>
                  </a:lnTo>
                  <a:lnTo>
                    <a:pt x="599" y="4"/>
                  </a:lnTo>
                  <a:lnTo>
                    <a:pt x="631" y="0"/>
                  </a:lnTo>
                  <a:lnTo>
                    <a:pt x="652" y="246"/>
                  </a:lnTo>
                  <a:lnTo>
                    <a:pt x="724" y="365"/>
                  </a:lnTo>
                  <a:lnTo>
                    <a:pt x="814" y="556"/>
                  </a:lnTo>
                  <a:lnTo>
                    <a:pt x="644" y="531"/>
                  </a:lnTo>
                  <a:lnTo>
                    <a:pt x="517" y="531"/>
                  </a:lnTo>
                  <a:lnTo>
                    <a:pt x="451" y="535"/>
                  </a:lnTo>
                  <a:lnTo>
                    <a:pt x="386" y="573"/>
                  </a:lnTo>
                  <a:lnTo>
                    <a:pt x="338" y="603"/>
                  </a:lnTo>
                  <a:lnTo>
                    <a:pt x="266" y="603"/>
                  </a:lnTo>
                  <a:lnTo>
                    <a:pt x="127" y="645"/>
                  </a:lnTo>
                  <a:lnTo>
                    <a:pt x="55" y="662"/>
                  </a:lnTo>
                  <a:lnTo>
                    <a:pt x="0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05"/>
            <p:cNvSpPr>
              <a:spLocks/>
            </p:cNvSpPr>
            <p:nvPr/>
          </p:nvSpPr>
          <p:spPr bwMode="auto">
            <a:xfrm>
              <a:off x="3879" y="1306"/>
              <a:ext cx="86" cy="236"/>
            </a:xfrm>
            <a:custGeom>
              <a:avLst/>
              <a:gdLst>
                <a:gd name="T0" fmla="*/ 10 w 204"/>
                <a:gd name="T1" fmla="*/ 527 h 552"/>
                <a:gd name="T2" fmla="*/ 4 w 204"/>
                <a:gd name="T3" fmla="*/ 331 h 552"/>
                <a:gd name="T4" fmla="*/ 0 w 204"/>
                <a:gd name="T5" fmla="*/ 198 h 552"/>
                <a:gd name="T6" fmla="*/ 0 w 204"/>
                <a:gd name="T7" fmla="*/ 0 h 552"/>
                <a:gd name="T8" fmla="*/ 21 w 204"/>
                <a:gd name="T9" fmla="*/ 33 h 552"/>
                <a:gd name="T10" fmla="*/ 59 w 204"/>
                <a:gd name="T11" fmla="*/ 293 h 552"/>
                <a:gd name="T12" fmla="*/ 114 w 204"/>
                <a:gd name="T13" fmla="*/ 373 h 552"/>
                <a:gd name="T14" fmla="*/ 204 w 204"/>
                <a:gd name="T15" fmla="*/ 552 h 552"/>
                <a:gd name="T16" fmla="*/ 73 w 204"/>
                <a:gd name="T17" fmla="*/ 527 h 552"/>
                <a:gd name="T18" fmla="*/ 10 w 204"/>
                <a:gd name="T19" fmla="*/ 527 h 552"/>
                <a:gd name="T20" fmla="*/ 10 w 204"/>
                <a:gd name="T21" fmla="*/ 52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552">
                  <a:moveTo>
                    <a:pt x="10" y="527"/>
                  </a:moveTo>
                  <a:lnTo>
                    <a:pt x="4" y="331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21" y="33"/>
                  </a:lnTo>
                  <a:lnTo>
                    <a:pt x="59" y="293"/>
                  </a:lnTo>
                  <a:lnTo>
                    <a:pt x="114" y="373"/>
                  </a:lnTo>
                  <a:lnTo>
                    <a:pt x="204" y="552"/>
                  </a:lnTo>
                  <a:lnTo>
                    <a:pt x="73" y="527"/>
                  </a:lnTo>
                  <a:lnTo>
                    <a:pt x="10" y="527"/>
                  </a:lnTo>
                  <a:lnTo>
                    <a:pt x="10" y="527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3664" y="1408"/>
              <a:ext cx="138" cy="170"/>
            </a:xfrm>
            <a:custGeom>
              <a:avLst/>
              <a:gdLst>
                <a:gd name="T0" fmla="*/ 82 w 327"/>
                <a:gd name="T1" fmla="*/ 0 h 397"/>
                <a:gd name="T2" fmla="*/ 68 w 327"/>
                <a:gd name="T3" fmla="*/ 221 h 397"/>
                <a:gd name="T4" fmla="*/ 0 w 327"/>
                <a:gd name="T5" fmla="*/ 397 h 397"/>
                <a:gd name="T6" fmla="*/ 327 w 327"/>
                <a:gd name="T7" fmla="*/ 217 h 397"/>
                <a:gd name="T8" fmla="*/ 205 w 327"/>
                <a:gd name="T9" fmla="*/ 217 h 397"/>
                <a:gd name="T10" fmla="*/ 137 w 327"/>
                <a:gd name="T11" fmla="*/ 249 h 397"/>
                <a:gd name="T12" fmla="*/ 82 w 327"/>
                <a:gd name="T13" fmla="*/ 0 h 397"/>
                <a:gd name="T14" fmla="*/ 82 w 327"/>
                <a:gd name="T1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397">
                  <a:moveTo>
                    <a:pt x="82" y="0"/>
                  </a:moveTo>
                  <a:lnTo>
                    <a:pt x="68" y="221"/>
                  </a:lnTo>
                  <a:lnTo>
                    <a:pt x="0" y="397"/>
                  </a:lnTo>
                  <a:lnTo>
                    <a:pt x="327" y="217"/>
                  </a:lnTo>
                  <a:lnTo>
                    <a:pt x="205" y="217"/>
                  </a:lnTo>
                  <a:lnTo>
                    <a:pt x="137" y="24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3147" y="863"/>
              <a:ext cx="331" cy="408"/>
            </a:xfrm>
            <a:custGeom>
              <a:avLst/>
              <a:gdLst>
                <a:gd name="T0" fmla="*/ 0 w 783"/>
                <a:gd name="T1" fmla="*/ 937 h 954"/>
                <a:gd name="T2" fmla="*/ 410 w 783"/>
                <a:gd name="T3" fmla="*/ 117 h 954"/>
                <a:gd name="T4" fmla="*/ 444 w 783"/>
                <a:gd name="T5" fmla="*/ 0 h 954"/>
                <a:gd name="T6" fmla="*/ 503 w 783"/>
                <a:gd name="T7" fmla="*/ 169 h 954"/>
                <a:gd name="T8" fmla="*/ 631 w 783"/>
                <a:gd name="T9" fmla="*/ 444 h 954"/>
                <a:gd name="T10" fmla="*/ 720 w 783"/>
                <a:gd name="T11" fmla="*/ 720 h 954"/>
                <a:gd name="T12" fmla="*/ 775 w 783"/>
                <a:gd name="T13" fmla="*/ 775 h 954"/>
                <a:gd name="T14" fmla="*/ 783 w 783"/>
                <a:gd name="T15" fmla="*/ 923 h 954"/>
                <a:gd name="T16" fmla="*/ 699 w 783"/>
                <a:gd name="T17" fmla="*/ 912 h 954"/>
                <a:gd name="T18" fmla="*/ 699 w 783"/>
                <a:gd name="T19" fmla="*/ 954 h 954"/>
                <a:gd name="T20" fmla="*/ 623 w 783"/>
                <a:gd name="T21" fmla="*/ 923 h 954"/>
                <a:gd name="T22" fmla="*/ 558 w 783"/>
                <a:gd name="T23" fmla="*/ 874 h 954"/>
                <a:gd name="T24" fmla="*/ 462 w 783"/>
                <a:gd name="T25" fmla="*/ 853 h 954"/>
                <a:gd name="T26" fmla="*/ 169 w 783"/>
                <a:gd name="T27" fmla="*/ 857 h 954"/>
                <a:gd name="T28" fmla="*/ 0 w 783"/>
                <a:gd name="T29" fmla="*/ 937 h 954"/>
                <a:gd name="T30" fmla="*/ 0 w 783"/>
                <a:gd name="T31" fmla="*/ 93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3" h="954">
                  <a:moveTo>
                    <a:pt x="0" y="937"/>
                  </a:moveTo>
                  <a:lnTo>
                    <a:pt x="410" y="117"/>
                  </a:lnTo>
                  <a:lnTo>
                    <a:pt x="444" y="0"/>
                  </a:lnTo>
                  <a:lnTo>
                    <a:pt x="503" y="169"/>
                  </a:lnTo>
                  <a:lnTo>
                    <a:pt x="631" y="444"/>
                  </a:lnTo>
                  <a:lnTo>
                    <a:pt x="720" y="720"/>
                  </a:lnTo>
                  <a:lnTo>
                    <a:pt x="775" y="775"/>
                  </a:lnTo>
                  <a:lnTo>
                    <a:pt x="783" y="923"/>
                  </a:lnTo>
                  <a:lnTo>
                    <a:pt x="699" y="912"/>
                  </a:lnTo>
                  <a:lnTo>
                    <a:pt x="699" y="954"/>
                  </a:lnTo>
                  <a:lnTo>
                    <a:pt x="623" y="923"/>
                  </a:lnTo>
                  <a:lnTo>
                    <a:pt x="558" y="874"/>
                  </a:lnTo>
                  <a:lnTo>
                    <a:pt x="462" y="853"/>
                  </a:lnTo>
                  <a:lnTo>
                    <a:pt x="169" y="857"/>
                  </a:lnTo>
                  <a:lnTo>
                    <a:pt x="0" y="937"/>
                  </a:lnTo>
                  <a:lnTo>
                    <a:pt x="0" y="937"/>
                  </a:lnTo>
                  <a:close/>
                </a:path>
              </a:pathLst>
            </a:custGeom>
            <a:solidFill>
              <a:srgbClr val="F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8"/>
            <p:cNvSpPr>
              <a:spLocks/>
            </p:cNvSpPr>
            <p:nvPr/>
          </p:nvSpPr>
          <p:spPr bwMode="auto">
            <a:xfrm>
              <a:off x="3342" y="895"/>
              <a:ext cx="133" cy="382"/>
            </a:xfrm>
            <a:custGeom>
              <a:avLst/>
              <a:gdLst>
                <a:gd name="T0" fmla="*/ 0 w 313"/>
                <a:gd name="T1" fmla="*/ 0 h 891"/>
                <a:gd name="T2" fmla="*/ 38 w 313"/>
                <a:gd name="T3" fmla="*/ 781 h 891"/>
                <a:gd name="T4" fmla="*/ 182 w 313"/>
                <a:gd name="T5" fmla="*/ 861 h 891"/>
                <a:gd name="T6" fmla="*/ 241 w 313"/>
                <a:gd name="T7" fmla="*/ 891 h 891"/>
                <a:gd name="T8" fmla="*/ 237 w 313"/>
                <a:gd name="T9" fmla="*/ 844 h 891"/>
                <a:gd name="T10" fmla="*/ 309 w 313"/>
                <a:gd name="T11" fmla="*/ 844 h 891"/>
                <a:gd name="T12" fmla="*/ 313 w 313"/>
                <a:gd name="T13" fmla="*/ 691 h 891"/>
                <a:gd name="T14" fmla="*/ 245 w 313"/>
                <a:gd name="T15" fmla="*/ 623 h 891"/>
                <a:gd name="T16" fmla="*/ 216 w 313"/>
                <a:gd name="T17" fmla="*/ 496 h 891"/>
                <a:gd name="T18" fmla="*/ 0 w 313"/>
                <a:gd name="T19" fmla="*/ 0 h 891"/>
                <a:gd name="T20" fmla="*/ 0 w 313"/>
                <a:gd name="T21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891">
                  <a:moveTo>
                    <a:pt x="0" y="0"/>
                  </a:moveTo>
                  <a:lnTo>
                    <a:pt x="38" y="781"/>
                  </a:lnTo>
                  <a:lnTo>
                    <a:pt x="182" y="861"/>
                  </a:lnTo>
                  <a:lnTo>
                    <a:pt x="241" y="891"/>
                  </a:lnTo>
                  <a:lnTo>
                    <a:pt x="237" y="844"/>
                  </a:lnTo>
                  <a:lnTo>
                    <a:pt x="309" y="844"/>
                  </a:lnTo>
                  <a:lnTo>
                    <a:pt x="313" y="691"/>
                  </a:lnTo>
                  <a:lnTo>
                    <a:pt x="245" y="623"/>
                  </a:lnTo>
                  <a:lnTo>
                    <a:pt x="216" y="4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09"/>
            <p:cNvSpPr>
              <a:spLocks/>
            </p:cNvSpPr>
            <p:nvPr/>
          </p:nvSpPr>
          <p:spPr bwMode="auto">
            <a:xfrm>
              <a:off x="4231" y="390"/>
              <a:ext cx="569" cy="713"/>
            </a:xfrm>
            <a:custGeom>
              <a:avLst/>
              <a:gdLst>
                <a:gd name="T0" fmla="*/ 40 w 1346"/>
                <a:gd name="T1" fmla="*/ 1371 h 1667"/>
                <a:gd name="T2" fmla="*/ 211 w 1346"/>
                <a:gd name="T3" fmla="*/ 1224 h 1667"/>
                <a:gd name="T4" fmla="*/ 245 w 1346"/>
                <a:gd name="T5" fmla="*/ 1082 h 1667"/>
                <a:gd name="T6" fmla="*/ 593 w 1346"/>
                <a:gd name="T7" fmla="*/ 202 h 1667"/>
                <a:gd name="T8" fmla="*/ 650 w 1346"/>
                <a:gd name="T9" fmla="*/ 82 h 1667"/>
                <a:gd name="T10" fmla="*/ 331 w 1346"/>
                <a:gd name="T11" fmla="*/ 1042 h 1667"/>
                <a:gd name="T12" fmla="*/ 277 w 1346"/>
                <a:gd name="T13" fmla="*/ 1139 h 1667"/>
                <a:gd name="T14" fmla="*/ 281 w 1346"/>
                <a:gd name="T15" fmla="*/ 1171 h 1667"/>
                <a:gd name="T16" fmla="*/ 142 w 1346"/>
                <a:gd name="T17" fmla="*/ 1338 h 1667"/>
                <a:gd name="T18" fmla="*/ 464 w 1346"/>
                <a:gd name="T19" fmla="*/ 1245 h 1667"/>
                <a:gd name="T20" fmla="*/ 585 w 1346"/>
                <a:gd name="T21" fmla="*/ 557 h 1667"/>
                <a:gd name="T22" fmla="*/ 629 w 1346"/>
                <a:gd name="T23" fmla="*/ 384 h 1667"/>
                <a:gd name="T24" fmla="*/ 562 w 1346"/>
                <a:gd name="T25" fmla="*/ 1032 h 1667"/>
                <a:gd name="T26" fmla="*/ 1080 w 1346"/>
                <a:gd name="T27" fmla="*/ 1261 h 1667"/>
                <a:gd name="T28" fmla="*/ 1298 w 1346"/>
                <a:gd name="T29" fmla="*/ 1485 h 1667"/>
                <a:gd name="T30" fmla="*/ 1272 w 1346"/>
                <a:gd name="T31" fmla="*/ 1616 h 1667"/>
                <a:gd name="T32" fmla="*/ 1275 w 1346"/>
                <a:gd name="T33" fmla="*/ 1414 h 1667"/>
                <a:gd name="T34" fmla="*/ 1218 w 1346"/>
                <a:gd name="T35" fmla="*/ 1433 h 1667"/>
                <a:gd name="T36" fmla="*/ 1199 w 1346"/>
                <a:gd name="T37" fmla="*/ 1365 h 1667"/>
                <a:gd name="T38" fmla="*/ 1146 w 1346"/>
                <a:gd name="T39" fmla="*/ 1405 h 1667"/>
                <a:gd name="T40" fmla="*/ 1125 w 1346"/>
                <a:gd name="T41" fmla="*/ 1325 h 1667"/>
                <a:gd name="T42" fmla="*/ 1078 w 1346"/>
                <a:gd name="T43" fmla="*/ 1348 h 1667"/>
                <a:gd name="T44" fmla="*/ 1042 w 1346"/>
                <a:gd name="T45" fmla="*/ 1295 h 1667"/>
                <a:gd name="T46" fmla="*/ 1015 w 1346"/>
                <a:gd name="T47" fmla="*/ 1359 h 1667"/>
                <a:gd name="T48" fmla="*/ 950 w 1346"/>
                <a:gd name="T49" fmla="*/ 1287 h 1667"/>
                <a:gd name="T50" fmla="*/ 916 w 1346"/>
                <a:gd name="T51" fmla="*/ 1321 h 1667"/>
                <a:gd name="T52" fmla="*/ 846 w 1346"/>
                <a:gd name="T53" fmla="*/ 1276 h 1667"/>
                <a:gd name="T54" fmla="*/ 802 w 1346"/>
                <a:gd name="T55" fmla="*/ 1354 h 1667"/>
                <a:gd name="T56" fmla="*/ 713 w 1346"/>
                <a:gd name="T57" fmla="*/ 1280 h 1667"/>
                <a:gd name="T58" fmla="*/ 671 w 1346"/>
                <a:gd name="T59" fmla="*/ 1312 h 1667"/>
                <a:gd name="T60" fmla="*/ 602 w 1346"/>
                <a:gd name="T61" fmla="*/ 1276 h 1667"/>
                <a:gd name="T62" fmla="*/ 551 w 1346"/>
                <a:gd name="T63" fmla="*/ 1342 h 1667"/>
                <a:gd name="T64" fmla="*/ 458 w 1346"/>
                <a:gd name="T65" fmla="*/ 1291 h 1667"/>
                <a:gd name="T66" fmla="*/ 418 w 1346"/>
                <a:gd name="T67" fmla="*/ 1338 h 1667"/>
                <a:gd name="T68" fmla="*/ 369 w 1346"/>
                <a:gd name="T69" fmla="*/ 1314 h 1667"/>
                <a:gd name="T70" fmla="*/ 325 w 1346"/>
                <a:gd name="T71" fmla="*/ 1386 h 1667"/>
                <a:gd name="T72" fmla="*/ 247 w 1346"/>
                <a:gd name="T73" fmla="*/ 1348 h 1667"/>
                <a:gd name="T74" fmla="*/ 209 w 1346"/>
                <a:gd name="T75" fmla="*/ 1394 h 1667"/>
                <a:gd name="T76" fmla="*/ 163 w 1346"/>
                <a:gd name="T77" fmla="*/ 1371 h 1667"/>
                <a:gd name="T78" fmla="*/ 121 w 1346"/>
                <a:gd name="T79" fmla="*/ 1443 h 1667"/>
                <a:gd name="T80" fmla="*/ 85 w 1346"/>
                <a:gd name="T81" fmla="*/ 1627 h 1667"/>
                <a:gd name="T82" fmla="*/ 36 w 1346"/>
                <a:gd name="T83" fmla="*/ 1576 h 1667"/>
                <a:gd name="T84" fmla="*/ 0 w 1346"/>
                <a:gd name="T85" fmla="*/ 1536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6" h="1667">
                  <a:moveTo>
                    <a:pt x="0" y="1536"/>
                  </a:moveTo>
                  <a:lnTo>
                    <a:pt x="40" y="1371"/>
                  </a:lnTo>
                  <a:lnTo>
                    <a:pt x="131" y="1304"/>
                  </a:lnTo>
                  <a:lnTo>
                    <a:pt x="211" y="1224"/>
                  </a:lnTo>
                  <a:lnTo>
                    <a:pt x="251" y="1145"/>
                  </a:lnTo>
                  <a:lnTo>
                    <a:pt x="245" y="1082"/>
                  </a:lnTo>
                  <a:lnTo>
                    <a:pt x="304" y="1023"/>
                  </a:lnTo>
                  <a:lnTo>
                    <a:pt x="593" y="202"/>
                  </a:lnTo>
                  <a:lnTo>
                    <a:pt x="639" y="0"/>
                  </a:lnTo>
                  <a:lnTo>
                    <a:pt x="650" y="82"/>
                  </a:lnTo>
                  <a:lnTo>
                    <a:pt x="612" y="219"/>
                  </a:lnTo>
                  <a:lnTo>
                    <a:pt x="331" y="1042"/>
                  </a:lnTo>
                  <a:lnTo>
                    <a:pt x="274" y="1086"/>
                  </a:lnTo>
                  <a:lnTo>
                    <a:pt x="277" y="1139"/>
                  </a:lnTo>
                  <a:lnTo>
                    <a:pt x="317" y="1086"/>
                  </a:lnTo>
                  <a:lnTo>
                    <a:pt x="281" y="1171"/>
                  </a:lnTo>
                  <a:lnTo>
                    <a:pt x="222" y="1268"/>
                  </a:lnTo>
                  <a:lnTo>
                    <a:pt x="142" y="1338"/>
                  </a:lnTo>
                  <a:lnTo>
                    <a:pt x="234" y="1327"/>
                  </a:lnTo>
                  <a:lnTo>
                    <a:pt x="464" y="1245"/>
                  </a:lnTo>
                  <a:lnTo>
                    <a:pt x="540" y="935"/>
                  </a:lnTo>
                  <a:lnTo>
                    <a:pt x="585" y="557"/>
                  </a:lnTo>
                  <a:lnTo>
                    <a:pt x="616" y="255"/>
                  </a:lnTo>
                  <a:lnTo>
                    <a:pt x="629" y="384"/>
                  </a:lnTo>
                  <a:lnTo>
                    <a:pt x="602" y="717"/>
                  </a:lnTo>
                  <a:lnTo>
                    <a:pt x="562" y="1032"/>
                  </a:lnTo>
                  <a:lnTo>
                    <a:pt x="504" y="1249"/>
                  </a:lnTo>
                  <a:lnTo>
                    <a:pt x="1080" y="1261"/>
                  </a:lnTo>
                  <a:lnTo>
                    <a:pt x="1346" y="1401"/>
                  </a:lnTo>
                  <a:lnTo>
                    <a:pt x="1298" y="1485"/>
                  </a:lnTo>
                  <a:lnTo>
                    <a:pt x="1296" y="1667"/>
                  </a:lnTo>
                  <a:lnTo>
                    <a:pt x="1272" y="1616"/>
                  </a:lnTo>
                  <a:lnTo>
                    <a:pt x="1272" y="1487"/>
                  </a:lnTo>
                  <a:lnTo>
                    <a:pt x="1275" y="1414"/>
                  </a:lnTo>
                  <a:lnTo>
                    <a:pt x="1256" y="1454"/>
                  </a:lnTo>
                  <a:lnTo>
                    <a:pt x="1218" y="1433"/>
                  </a:lnTo>
                  <a:lnTo>
                    <a:pt x="1216" y="1371"/>
                  </a:lnTo>
                  <a:lnTo>
                    <a:pt x="1199" y="1365"/>
                  </a:lnTo>
                  <a:lnTo>
                    <a:pt x="1186" y="1437"/>
                  </a:lnTo>
                  <a:lnTo>
                    <a:pt x="1146" y="1405"/>
                  </a:lnTo>
                  <a:lnTo>
                    <a:pt x="1146" y="1335"/>
                  </a:lnTo>
                  <a:lnTo>
                    <a:pt x="1125" y="1325"/>
                  </a:lnTo>
                  <a:lnTo>
                    <a:pt x="1118" y="1365"/>
                  </a:lnTo>
                  <a:lnTo>
                    <a:pt x="1078" y="1348"/>
                  </a:lnTo>
                  <a:lnTo>
                    <a:pt x="1074" y="1297"/>
                  </a:lnTo>
                  <a:lnTo>
                    <a:pt x="1042" y="1295"/>
                  </a:lnTo>
                  <a:lnTo>
                    <a:pt x="1040" y="1371"/>
                  </a:lnTo>
                  <a:lnTo>
                    <a:pt x="1015" y="1359"/>
                  </a:lnTo>
                  <a:lnTo>
                    <a:pt x="952" y="1357"/>
                  </a:lnTo>
                  <a:lnTo>
                    <a:pt x="950" y="1287"/>
                  </a:lnTo>
                  <a:lnTo>
                    <a:pt x="920" y="1287"/>
                  </a:lnTo>
                  <a:lnTo>
                    <a:pt x="916" y="1321"/>
                  </a:lnTo>
                  <a:lnTo>
                    <a:pt x="846" y="1318"/>
                  </a:lnTo>
                  <a:lnTo>
                    <a:pt x="846" y="1276"/>
                  </a:lnTo>
                  <a:lnTo>
                    <a:pt x="808" y="1276"/>
                  </a:lnTo>
                  <a:lnTo>
                    <a:pt x="802" y="1354"/>
                  </a:lnTo>
                  <a:lnTo>
                    <a:pt x="715" y="1354"/>
                  </a:lnTo>
                  <a:lnTo>
                    <a:pt x="713" y="1280"/>
                  </a:lnTo>
                  <a:lnTo>
                    <a:pt x="673" y="1280"/>
                  </a:lnTo>
                  <a:lnTo>
                    <a:pt x="671" y="1312"/>
                  </a:lnTo>
                  <a:lnTo>
                    <a:pt x="602" y="1310"/>
                  </a:lnTo>
                  <a:lnTo>
                    <a:pt x="602" y="1276"/>
                  </a:lnTo>
                  <a:lnTo>
                    <a:pt x="557" y="1274"/>
                  </a:lnTo>
                  <a:lnTo>
                    <a:pt x="551" y="1342"/>
                  </a:lnTo>
                  <a:lnTo>
                    <a:pt x="456" y="1344"/>
                  </a:lnTo>
                  <a:lnTo>
                    <a:pt x="458" y="1291"/>
                  </a:lnTo>
                  <a:lnTo>
                    <a:pt x="416" y="1293"/>
                  </a:lnTo>
                  <a:lnTo>
                    <a:pt x="418" y="1338"/>
                  </a:lnTo>
                  <a:lnTo>
                    <a:pt x="367" y="1346"/>
                  </a:lnTo>
                  <a:lnTo>
                    <a:pt x="369" y="1314"/>
                  </a:lnTo>
                  <a:lnTo>
                    <a:pt x="329" y="1327"/>
                  </a:lnTo>
                  <a:lnTo>
                    <a:pt x="325" y="1386"/>
                  </a:lnTo>
                  <a:lnTo>
                    <a:pt x="247" y="1411"/>
                  </a:lnTo>
                  <a:lnTo>
                    <a:pt x="247" y="1348"/>
                  </a:lnTo>
                  <a:lnTo>
                    <a:pt x="215" y="1352"/>
                  </a:lnTo>
                  <a:lnTo>
                    <a:pt x="209" y="1394"/>
                  </a:lnTo>
                  <a:lnTo>
                    <a:pt x="165" y="1407"/>
                  </a:lnTo>
                  <a:lnTo>
                    <a:pt x="163" y="1371"/>
                  </a:lnTo>
                  <a:lnTo>
                    <a:pt x="125" y="1378"/>
                  </a:lnTo>
                  <a:lnTo>
                    <a:pt x="121" y="1443"/>
                  </a:lnTo>
                  <a:lnTo>
                    <a:pt x="87" y="1445"/>
                  </a:lnTo>
                  <a:lnTo>
                    <a:pt x="85" y="1627"/>
                  </a:lnTo>
                  <a:lnTo>
                    <a:pt x="76" y="1576"/>
                  </a:lnTo>
                  <a:lnTo>
                    <a:pt x="36" y="1576"/>
                  </a:lnTo>
                  <a:lnTo>
                    <a:pt x="0" y="1536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4627" y="795"/>
              <a:ext cx="27" cy="113"/>
            </a:xfrm>
            <a:custGeom>
              <a:avLst/>
              <a:gdLst>
                <a:gd name="T0" fmla="*/ 67 w 67"/>
                <a:gd name="T1" fmla="*/ 264 h 264"/>
                <a:gd name="T2" fmla="*/ 25 w 67"/>
                <a:gd name="T3" fmla="*/ 177 h 264"/>
                <a:gd name="T4" fmla="*/ 25 w 67"/>
                <a:gd name="T5" fmla="*/ 2 h 264"/>
                <a:gd name="T6" fmla="*/ 0 w 67"/>
                <a:gd name="T7" fmla="*/ 0 h 264"/>
                <a:gd name="T8" fmla="*/ 2 w 67"/>
                <a:gd name="T9" fmla="*/ 180 h 264"/>
                <a:gd name="T10" fmla="*/ 25 w 67"/>
                <a:gd name="T11" fmla="*/ 255 h 264"/>
                <a:gd name="T12" fmla="*/ 67 w 67"/>
                <a:gd name="T13" fmla="*/ 264 h 264"/>
                <a:gd name="T14" fmla="*/ 67 w 67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64">
                  <a:moveTo>
                    <a:pt x="67" y="264"/>
                  </a:moveTo>
                  <a:lnTo>
                    <a:pt x="25" y="177"/>
                  </a:lnTo>
                  <a:lnTo>
                    <a:pt x="25" y="2"/>
                  </a:lnTo>
                  <a:lnTo>
                    <a:pt x="0" y="0"/>
                  </a:lnTo>
                  <a:lnTo>
                    <a:pt x="2" y="180"/>
                  </a:lnTo>
                  <a:lnTo>
                    <a:pt x="25" y="255"/>
                  </a:lnTo>
                  <a:lnTo>
                    <a:pt x="67" y="264"/>
                  </a:lnTo>
                  <a:lnTo>
                    <a:pt x="67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4334" y="1084"/>
              <a:ext cx="155" cy="464"/>
            </a:xfrm>
            <a:custGeom>
              <a:avLst/>
              <a:gdLst>
                <a:gd name="T0" fmla="*/ 344 w 369"/>
                <a:gd name="T1" fmla="*/ 1079 h 1085"/>
                <a:gd name="T2" fmla="*/ 352 w 369"/>
                <a:gd name="T3" fmla="*/ 26 h 1085"/>
                <a:gd name="T4" fmla="*/ 369 w 369"/>
                <a:gd name="T5" fmla="*/ 0 h 1085"/>
                <a:gd name="T6" fmla="*/ 276 w 369"/>
                <a:gd name="T7" fmla="*/ 3 h 1085"/>
                <a:gd name="T8" fmla="*/ 0 w 369"/>
                <a:gd name="T9" fmla="*/ 93 h 1085"/>
                <a:gd name="T10" fmla="*/ 50 w 369"/>
                <a:gd name="T11" fmla="*/ 99 h 1085"/>
                <a:gd name="T12" fmla="*/ 282 w 369"/>
                <a:gd name="T13" fmla="*/ 34 h 1085"/>
                <a:gd name="T14" fmla="*/ 312 w 369"/>
                <a:gd name="T15" fmla="*/ 34 h 1085"/>
                <a:gd name="T16" fmla="*/ 306 w 369"/>
                <a:gd name="T17" fmla="*/ 1081 h 1085"/>
                <a:gd name="T18" fmla="*/ 325 w 369"/>
                <a:gd name="T19" fmla="*/ 1085 h 1085"/>
                <a:gd name="T20" fmla="*/ 344 w 369"/>
                <a:gd name="T21" fmla="*/ 1079 h 1085"/>
                <a:gd name="T22" fmla="*/ 344 w 369"/>
                <a:gd name="T23" fmla="*/ 1079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9" h="1085">
                  <a:moveTo>
                    <a:pt x="344" y="1079"/>
                  </a:moveTo>
                  <a:lnTo>
                    <a:pt x="352" y="26"/>
                  </a:lnTo>
                  <a:lnTo>
                    <a:pt x="369" y="0"/>
                  </a:lnTo>
                  <a:lnTo>
                    <a:pt x="276" y="3"/>
                  </a:lnTo>
                  <a:lnTo>
                    <a:pt x="0" y="93"/>
                  </a:lnTo>
                  <a:lnTo>
                    <a:pt x="50" y="99"/>
                  </a:lnTo>
                  <a:lnTo>
                    <a:pt x="282" y="34"/>
                  </a:lnTo>
                  <a:lnTo>
                    <a:pt x="312" y="34"/>
                  </a:lnTo>
                  <a:lnTo>
                    <a:pt x="306" y="1081"/>
                  </a:lnTo>
                  <a:lnTo>
                    <a:pt x="325" y="1085"/>
                  </a:lnTo>
                  <a:lnTo>
                    <a:pt x="344" y="1079"/>
                  </a:lnTo>
                  <a:lnTo>
                    <a:pt x="344" y="1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12"/>
            <p:cNvSpPr>
              <a:spLocks/>
            </p:cNvSpPr>
            <p:nvPr/>
          </p:nvSpPr>
          <p:spPr bwMode="auto">
            <a:xfrm>
              <a:off x="4300" y="1143"/>
              <a:ext cx="14" cy="429"/>
            </a:xfrm>
            <a:custGeom>
              <a:avLst/>
              <a:gdLst>
                <a:gd name="T0" fmla="*/ 35 w 35"/>
                <a:gd name="T1" fmla="*/ 0 h 1004"/>
                <a:gd name="T2" fmla="*/ 31 w 35"/>
                <a:gd name="T3" fmla="*/ 1000 h 1004"/>
                <a:gd name="T4" fmla="*/ 0 w 35"/>
                <a:gd name="T5" fmla="*/ 1004 h 1004"/>
                <a:gd name="T6" fmla="*/ 8 w 35"/>
                <a:gd name="T7" fmla="*/ 40 h 1004"/>
                <a:gd name="T8" fmla="*/ 35 w 35"/>
                <a:gd name="T9" fmla="*/ 0 h 1004"/>
                <a:gd name="T10" fmla="*/ 35 w 35"/>
                <a:gd name="T1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04">
                  <a:moveTo>
                    <a:pt x="35" y="0"/>
                  </a:moveTo>
                  <a:lnTo>
                    <a:pt x="31" y="1000"/>
                  </a:lnTo>
                  <a:lnTo>
                    <a:pt x="0" y="1004"/>
                  </a:lnTo>
                  <a:lnTo>
                    <a:pt x="8" y="4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13"/>
            <p:cNvSpPr>
              <a:spLocks/>
            </p:cNvSpPr>
            <p:nvPr/>
          </p:nvSpPr>
          <p:spPr bwMode="auto">
            <a:xfrm>
              <a:off x="4258" y="1015"/>
              <a:ext cx="46" cy="585"/>
            </a:xfrm>
            <a:custGeom>
              <a:avLst/>
              <a:gdLst>
                <a:gd name="T0" fmla="*/ 72 w 108"/>
                <a:gd name="T1" fmla="*/ 1315 h 1369"/>
                <a:gd name="T2" fmla="*/ 68 w 108"/>
                <a:gd name="T3" fmla="*/ 297 h 1369"/>
                <a:gd name="T4" fmla="*/ 26 w 108"/>
                <a:gd name="T5" fmla="*/ 230 h 1369"/>
                <a:gd name="T6" fmla="*/ 26 w 108"/>
                <a:gd name="T7" fmla="*/ 0 h 1369"/>
                <a:gd name="T8" fmla="*/ 0 w 108"/>
                <a:gd name="T9" fmla="*/ 44 h 1369"/>
                <a:gd name="T10" fmla="*/ 0 w 108"/>
                <a:gd name="T11" fmla="*/ 243 h 1369"/>
                <a:gd name="T12" fmla="*/ 43 w 108"/>
                <a:gd name="T13" fmla="*/ 316 h 1369"/>
                <a:gd name="T14" fmla="*/ 45 w 108"/>
                <a:gd name="T15" fmla="*/ 1332 h 1369"/>
                <a:gd name="T16" fmla="*/ 68 w 108"/>
                <a:gd name="T17" fmla="*/ 1369 h 1369"/>
                <a:gd name="T18" fmla="*/ 108 w 108"/>
                <a:gd name="T19" fmla="*/ 1348 h 1369"/>
                <a:gd name="T20" fmla="*/ 72 w 108"/>
                <a:gd name="T21" fmla="*/ 1315 h 1369"/>
                <a:gd name="T22" fmla="*/ 72 w 108"/>
                <a:gd name="T23" fmla="*/ 1315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369">
                  <a:moveTo>
                    <a:pt x="72" y="1315"/>
                  </a:moveTo>
                  <a:lnTo>
                    <a:pt x="68" y="297"/>
                  </a:lnTo>
                  <a:lnTo>
                    <a:pt x="26" y="230"/>
                  </a:lnTo>
                  <a:lnTo>
                    <a:pt x="26" y="0"/>
                  </a:lnTo>
                  <a:lnTo>
                    <a:pt x="0" y="44"/>
                  </a:lnTo>
                  <a:lnTo>
                    <a:pt x="0" y="243"/>
                  </a:lnTo>
                  <a:lnTo>
                    <a:pt x="43" y="316"/>
                  </a:lnTo>
                  <a:lnTo>
                    <a:pt x="45" y="1332"/>
                  </a:lnTo>
                  <a:lnTo>
                    <a:pt x="68" y="1369"/>
                  </a:lnTo>
                  <a:lnTo>
                    <a:pt x="108" y="1348"/>
                  </a:lnTo>
                  <a:lnTo>
                    <a:pt x="72" y="1315"/>
                  </a:lnTo>
                  <a:lnTo>
                    <a:pt x="72" y="1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14"/>
            <p:cNvSpPr>
              <a:spLocks/>
            </p:cNvSpPr>
            <p:nvPr/>
          </p:nvSpPr>
          <p:spPr bwMode="auto">
            <a:xfrm>
              <a:off x="4317" y="1566"/>
              <a:ext cx="112" cy="29"/>
            </a:xfrm>
            <a:custGeom>
              <a:avLst/>
              <a:gdLst>
                <a:gd name="T0" fmla="*/ 10 w 266"/>
                <a:gd name="T1" fmla="*/ 66 h 66"/>
                <a:gd name="T2" fmla="*/ 228 w 266"/>
                <a:gd name="T3" fmla="*/ 23 h 66"/>
                <a:gd name="T4" fmla="*/ 266 w 266"/>
                <a:gd name="T5" fmla="*/ 0 h 66"/>
                <a:gd name="T6" fmla="*/ 0 w 266"/>
                <a:gd name="T7" fmla="*/ 45 h 66"/>
                <a:gd name="T8" fmla="*/ 10 w 266"/>
                <a:gd name="T9" fmla="*/ 66 h 66"/>
                <a:gd name="T10" fmla="*/ 10 w 2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66">
                  <a:moveTo>
                    <a:pt x="10" y="66"/>
                  </a:moveTo>
                  <a:lnTo>
                    <a:pt x="228" y="23"/>
                  </a:lnTo>
                  <a:lnTo>
                    <a:pt x="266" y="0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15"/>
            <p:cNvSpPr>
              <a:spLocks/>
            </p:cNvSpPr>
            <p:nvPr/>
          </p:nvSpPr>
          <p:spPr bwMode="auto">
            <a:xfrm>
              <a:off x="4488" y="1561"/>
              <a:ext cx="150" cy="13"/>
            </a:xfrm>
            <a:custGeom>
              <a:avLst/>
              <a:gdLst>
                <a:gd name="T0" fmla="*/ 0 w 358"/>
                <a:gd name="T1" fmla="*/ 0 h 33"/>
                <a:gd name="T2" fmla="*/ 33 w 358"/>
                <a:gd name="T3" fmla="*/ 19 h 33"/>
                <a:gd name="T4" fmla="*/ 291 w 358"/>
                <a:gd name="T5" fmla="*/ 33 h 33"/>
                <a:gd name="T6" fmla="*/ 358 w 358"/>
                <a:gd name="T7" fmla="*/ 10 h 33"/>
                <a:gd name="T8" fmla="*/ 0 w 358"/>
                <a:gd name="T9" fmla="*/ 0 h 33"/>
                <a:gd name="T10" fmla="*/ 0 w 35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33">
                  <a:moveTo>
                    <a:pt x="0" y="0"/>
                  </a:moveTo>
                  <a:lnTo>
                    <a:pt x="33" y="19"/>
                  </a:lnTo>
                  <a:lnTo>
                    <a:pt x="291" y="33"/>
                  </a:lnTo>
                  <a:lnTo>
                    <a:pt x="35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16"/>
            <p:cNvSpPr>
              <a:spLocks/>
            </p:cNvSpPr>
            <p:nvPr/>
          </p:nvSpPr>
          <p:spPr bwMode="auto">
            <a:xfrm>
              <a:off x="4475" y="1804"/>
              <a:ext cx="269" cy="34"/>
            </a:xfrm>
            <a:custGeom>
              <a:avLst/>
              <a:gdLst>
                <a:gd name="T0" fmla="*/ 0 w 635"/>
                <a:gd name="T1" fmla="*/ 2 h 80"/>
                <a:gd name="T2" fmla="*/ 224 w 635"/>
                <a:gd name="T3" fmla="*/ 0 h 80"/>
                <a:gd name="T4" fmla="*/ 418 w 635"/>
                <a:gd name="T5" fmla="*/ 9 h 80"/>
                <a:gd name="T6" fmla="*/ 498 w 635"/>
                <a:gd name="T7" fmla="*/ 11 h 80"/>
                <a:gd name="T8" fmla="*/ 635 w 635"/>
                <a:gd name="T9" fmla="*/ 63 h 80"/>
                <a:gd name="T10" fmla="*/ 602 w 635"/>
                <a:gd name="T11" fmla="*/ 80 h 80"/>
                <a:gd name="T12" fmla="*/ 456 w 635"/>
                <a:gd name="T13" fmla="*/ 49 h 80"/>
                <a:gd name="T14" fmla="*/ 28 w 635"/>
                <a:gd name="T15" fmla="*/ 38 h 80"/>
                <a:gd name="T16" fmla="*/ 0 w 635"/>
                <a:gd name="T17" fmla="*/ 2 h 80"/>
                <a:gd name="T18" fmla="*/ 0 w 635"/>
                <a:gd name="T1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5" h="80">
                  <a:moveTo>
                    <a:pt x="0" y="2"/>
                  </a:moveTo>
                  <a:lnTo>
                    <a:pt x="224" y="0"/>
                  </a:lnTo>
                  <a:lnTo>
                    <a:pt x="418" y="9"/>
                  </a:lnTo>
                  <a:lnTo>
                    <a:pt x="498" y="11"/>
                  </a:lnTo>
                  <a:lnTo>
                    <a:pt x="635" y="63"/>
                  </a:lnTo>
                  <a:lnTo>
                    <a:pt x="602" y="80"/>
                  </a:lnTo>
                  <a:lnTo>
                    <a:pt x="456" y="49"/>
                  </a:lnTo>
                  <a:lnTo>
                    <a:pt x="28" y="3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17"/>
            <p:cNvSpPr>
              <a:spLocks/>
            </p:cNvSpPr>
            <p:nvPr/>
          </p:nvSpPr>
          <p:spPr bwMode="auto">
            <a:xfrm>
              <a:off x="4463" y="1562"/>
              <a:ext cx="15" cy="230"/>
            </a:xfrm>
            <a:custGeom>
              <a:avLst/>
              <a:gdLst>
                <a:gd name="T0" fmla="*/ 36 w 36"/>
                <a:gd name="T1" fmla="*/ 15 h 538"/>
                <a:gd name="T2" fmla="*/ 34 w 36"/>
                <a:gd name="T3" fmla="*/ 506 h 538"/>
                <a:gd name="T4" fmla="*/ 0 w 36"/>
                <a:gd name="T5" fmla="*/ 538 h 538"/>
                <a:gd name="T6" fmla="*/ 0 w 36"/>
                <a:gd name="T7" fmla="*/ 0 h 538"/>
                <a:gd name="T8" fmla="*/ 36 w 36"/>
                <a:gd name="T9" fmla="*/ 15 h 538"/>
                <a:gd name="T10" fmla="*/ 36 w 36"/>
                <a:gd name="T11" fmla="*/ 1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8">
                  <a:moveTo>
                    <a:pt x="36" y="15"/>
                  </a:moveTo>
                  <a:lnTo>
                    <a:pt x="34" y="506"/>
                  </a:lnTo>
                  <a:lnTo>
                    <a:pt x="0" y="538"/>
                  </a:lnTo>
                  <a:lnTo>
                    <a:pt x="0" y="0"/>
                  </a:lnTo>
                  <a:lnTo>
                    <a:pt x="36" y="15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18"/>
            <p:cNvSpPr>
              <a:spLocks/>
            </p:cNvSpPr>
            <p:nvPr/>
          </p:nvSpPr>
          <p:spPr bwMode="auto">
            <a:xfrm>
              <a:off x="4288" y="1804"/>
              <a:ext cx="171" cy="44"/>
            </a:xfrm>
            <a:custGeom>
              <a:avLst/>
              <a:gdLst>
                <a:gd name="T0" fmla="*/ 0 w 407"/>
                <a:gd name="T1" fmla="*/ 91 h 102"/>
                <a:gd name="T2" fmla="*/ 199 w 407"/>
                <a:gd name="T3" fmla="*/ 13 h 102"/>
                <a:gd name="T4" fmla="*/ 372 w 407"/>
                <a:gd name="T5" fmla="*/ 0 h 102"/>
                <a:gd name="T6" fmla="*/ 407 w 407"/>
                <a:gd name="T7" fmla="*/ 32 h 102"/>
                <a:gd name="T8" fmla="*/ 218 w 407"/>
                <a:gd name="T9" fmla="*/ 43 h 102"/>
                <a:gd name="T10" fmla="*/ 36 w 407"/>
                <a:gd name="T11" fmla="*/ 102 h 102"/>
                <a:gd name="T12" fmla="*/ 0 w 407"/>
                <a:gd name="T13" fmla="*/ 91 h 102"/>
                <a:gd name="T14" fmla="*/ 0 w 407"/>
                <a:gd name="T15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102">
                  <a:moveTo>
                    <a:pt x="0" y="91"/>
                  </a:moveTo>
                  <a:lnTo>
                    <a:pt x="199" y="13"/>
                  </a:lnTo>
                  <a:lnTo>
                    <a:pt x="372" y="0"/>
                  </a:lnTo>
                  <a:lnTo>
                    <a:pt x="407" y="32"/>
                  </a:lnTo>
                  <a:lnTo>
                    <a:pt x="218" y="43"/>
                  </a:lnTo>
                  <a:lnTo>
                    <a:pt x="36" y="10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19"/>
            <p:cNvSpPr>
              <a:spLocks/>
            </p:cNvSpPr>
            <p:nvPr/>
          </p:nvSpPr>
          <p:spPr bwMode="auto">
            <a:xfrm>
              <a:off x="4366" y="1690"/>
              <a:ext cx="38" cy="87"/>
            </a:xfrm>
            <a:custGeom>
              <a:avLst/>
              <a:gdLst>
                <a:gd name="T0" fmla="*/ 91 w 91"/>
                <a:gd name="T1" fmla="*/ 201 h 203"/>
                <a:gd name="T2" fmla="*/ 90 w 91"/>
                <a:gd name="T3" fmla="*/ 0 h 203"/>
                <a:gd name="T4" fmla="*/ 2 w 91"/>
                <a:gd name="T5" fmla="*/ 5 h 203"/>
                <a:gd name="T6" fmla="*/ 0 w 91"/>
                <a:gd name="T7" fmla="*/ 68 h 203"/>
                <a:gd name="T8" fmla="*/ 23 w 91"/>
                <a:gd name="T9" fmla="*/ 72 h 203"/>
                <a:gd name="T10" fmla="*/ 31 w 91"/>
                <a:gd name="T11" fmla="*/ 42 h 203"/>
                <a:gd name="T12" fmla="*/ 38 w 91"/>
                <a:gd name="T13" fmla="*/ 42 h 203"/>
                <a:gd name="T14" fmla="*/ 36 w 91"/>
                <a:gd name="T15" fmla="*/ 203 h 203"/>
                <a:gd name="T16" fmla="*/ 91 w 91"/>
                <a:gd name="T17" fmla="*/ 201 h 203"/>
                <a:gd name="T18" fmla="*/ 91 w 91"/>
                <a:gd name="T1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03">
                  <a:moveTo>
                    <a:pt x="91" y="201"/>
                  </a:moveTo>
                  <a:lnTo>
                    <a:pt x="90" y="0"/>
                  </a:lnTo>
                  <a:lnTo>
                    <a:pt x="2" y="5"/>
                  </a:lnTo>
                  <a:lnTo>
                    <a:pt x="0" y="68"/>
                  </a:lnTo>
                  <a:lnTo>
                    <a:pt x="23" y="72"/>
                  </a:lnTo>
                  <a:lnTo>
                    <a:pt x="31" y="42"/>
                  </a:lnTo>
                  <a:lnTo>
                    <a:pt x="38" y="42"/>
                  </a:lnTo>
                  <a:lnTo>
                    <a:pt x="36" y="203"/>
                  </a:lnTo>
                  <a:lnTo>
                    <a:pt x="91" y="201"/>
                  </a:lnTo>
                  <a:lnTo>
                    <a:pt x="91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20"/>
            <p:cNvSpPr>
              <a:spLocks/>
            </p:cNvSpPr>
            <p:nvPr/>
          </p:nvSpPr>
          <p:spPr bwMode="auto">
            <a:xfrm>
              <a:off x="4375" y="1641"/>
              <a:ext cx="29" cy="34"/>
            </a:xfrm>
            <a:custGeom>
              <a:avLst/>
              <a:gdLst>
                <a:gd name="T0" fmla="*/ 4 w 70"/>
                <a:gd name="T1" fmla="*/ 79 h 79"/>
                <a:gd name="T2" fmla="*/ 69 w 70"/>
                <a:gd name="T3" fmla="*/ 78 h 79"/>
                <a:gd name="T4" fmla="*/ 70 w 70"/>
                <a:gd name="T5" fmla="*/ 0 h 79"/>
                <a:gd name="T6" fmla="*/ 0 w 70"/>
                <a:gd name="T7" fmla="*/ 7 h 79"/>
                <a:gd name="T8" fmla="*/ 4 w 70"/>
                <a:gd name="T9" fmla="*/ 79 h 79"/>
                <a:gd name="T10" fmla="*/ 4 w 70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4" y="79"/>
                  </a:moveTo>
                  <a:lnTo>
                    <a:pt x="69" y="78"/>
                  </a:lnTo>
                  <a:lnTo>
                    <a:pt x="70" y="0"/>
                  </a:lnTo>
                  <a:lnTo>
                    <a:pt x="0" y="7"/>
                  </a:lnTo>
                  <a:lnTo>
                    <a:pt x="4" y="79"/>
                  </a:lnTo>
                  <a:lnTo>
                    <a:pt x="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21"/>
            <p:cNvSpPr>
              <a:spLocks/>
            </p:cNvSpPr>
            <p:nvPr/>
          </p:nvSpPr>
          <p:spPr bwMode="auto">
            <a:xfrm>
              <a:off x="4736" y="1108"/>
              <a:ext cx="165" cy="169"/>
            </a:xfrm>
            <a:custGeom>
              <a:avLst/>
              <a:gdLst>
                <a:gd name="T0" fmla="*/ 91 w 391"/>
                <a:gd name="T1" fmla="*/ 15 h 393"/>
                <a:gd name="T2" fmla="*/ 102 w 391"/>
                <a:gd name="T3" fmla="*/ 121 h 393"/>
                <a:gd name="T4" fmla="*/ 138 w 391"/>
                <a:gd name="T5" fmla="*/ 127 h 393"/>
                <a:gd name="T6" fmla="*/ 140 w 391"/>
                <a:gd name="T7" fmla="*/ 154 h 393"/>
                <a:gd name="T8" fmla="*/ 78 w 391"/>
                <a:gd name="T9" fmla="*/ 157 h 393"/>
                <a:gd name="T10" fmla="*/ 78 w 391"/>
                <a:gd name="T11" fmla="*/ 133 h 393"/>
                <a:gd name="T12" fmla="*/ 1 w 391"/>
                <a:gd name="T13" fmla="*/ 138 h 393"/>
                <a:gd name="T14" fmla="*/ 0 w 391"/>
                <a:gd name="T15" fmla="*/ 161 h 393"/>
                <a:gd name="T16" fmla="*/ 53 w 391"/>
                <a:gd name="T17" fmla="*/ 161 h 393"/>
                <a:gd name="T18" fmla="*/ 51 w 391"/>
                <a:gd name="T19" fmla="*/ 211 h 393"/>
                <a:gd name="T20" fmla="*/ 74 w 391"/>
                <a:gd name="T21" fmla="*/ 211 h 393"/>
                <a:gd name="T22" fmla="*/ 78 w 391"/>
                <a:gd name="T23" fmla="*/ 176 h 393"/>
                <a:gd name="T24" fmla="*/ 117 w 391"/>
                <a:gd name="T25" fmla="*/ 182 h 393"/>
                <a:gd name="T26" fmla="*/ 114 w 391"/>
                <a:gd name="T27" fmla="*/ 190 h 393"/>
                <a:gd name="T28" fmla="*/ 110 w 391"/>
                <a:gd name="T29" fmla="*/ 199 h 393"/>
                <a:gd name="T30" fmla="*/ 104 w 391"/>
                <a:gd name="T31" fmla="*/ 209 h 393"/>
                <a:gd name="T32" fmla="*/ 98 w 391"/>
                <a:gd name="T33" fmla="*/ 220 h 393"/>
                <a:gd name="T34" fmla="*/ 91 w 391"/>
                <a:gd name="T35" fmla="*/ 231 h 393"/>
                <a:gd name="T36" fmla="*/ 83 w 391"/>
                <a:gd name="T37" fmla="*/ 245 h 393"/>
                <a:gd name="T38" fmla="*/ 76 w 391"/>
                <a:gd name="T39" fmla="*/ 258 h 393"/>
                <a:gd name="T40" fmla="*/ 68 w 391"/>
                <a:gd name="T41" fmla="*/ 271 h 393"/>
                <a:gd name="T42" fmla="*/ 60 w 391"/>
                <a:gd name="T43" fmla="*/ 285 h 393"/>
                <a:gd name="T44" fmla="*/ 53 w 391"/>
                <a:gd name="T45" fmla="*/ 296 h 393"/>
                <a:gd name="T46" fmla="*/ 47 w 391"/>
                <a:gd name="T47" fmla="*/ 308 h 393"/>
                <a:gd name="T48" fmla="*/ 41 w 391"/>
                <a:gd name="T49" fmla="*/ 317 h 393"/>
                <a:gd name="T50" fmla="*/ 38 w 391"/>
                <a:gd name="T51" fmla="*/ 323 h 393"/>
                <a:gd name="T52" fmla="*/ 34 w 391"/>
                <a:gd name="T53" fmla="*/ 330 h 393"/>
                <a:gd name="T54" fmla="*/ 72 w 391"/>
                <a:gd name="T55" fmla="*/ 321 h 393"/>
                <a:gd name="T56" fmla="*/ 186 w 391"/>
                <a:gd name="T57" fmla="*/ 95 h 393"/>
                <a:gd name="T58" fmla="*/ 245 w 391"/>
                <a:gd name="T59" fmla="*/ 385 h 393"/>
                <a:gd name="T60" fmla="*/ 281 w 391"/>
                <a:gd name="T61" fmla="*/ 393 h 393"/>
                <a:gd name="T62" fmla="*/ 226 w 391"/>
                <a:gd name="T63" fmla="*/ 182 h 393"/>
                <a:gd name="T64" fmla="*/ 380 w 391"/>
                <a:gd name="T65" fmla="*/ 252 h 393"/>
                <a:gd name="T66" fmla="*/ 391 w 391"/>
                <a:gd name="T67" fmla="*/ 239 h 393"/>
                <a:gd name="T68" fmla="*/ 228 w 391"/>
                <a:gd name="T69" fmla="*/ 144 h 393"/>
                <a:gd name="T70" fmla="*/ 195 w 391"/>
                <a:gd name="T71" fmla="*/ 3 h 393"/>
                <a:gd name="T72" fmla="*/ 182 w 391"/>
                <a:gd name="T73" fmla="*/ 0 h 393"/>
                <a:gd name="T74" fmla="*/ 142 w 391"/>
                <a:gd name="T75" fmla="*/ 102 h 393"/>
                <a:gd name="T76" fmla="*/ 133 w 391"/>
                <a:gd name="T77" fmla="*/ 100 h 393"/>
                <a:gd name="T78" fmla="*/ 117 w 391"/>
                <a:gd name="T79" fmla="*/ 7 h 393"/>
                <a:gd name="T80" fmla="*/ 91 w 391"/>
                <a:gd name="T81" fmla="*/ 15 h 393"/>
                <a:gd name="T82" fmla="*/ 91 w 391"/>
                <a:gd name="T83" fmla="*/ 1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393">
                  <a:moveTo>
                    <a:pt x="91" y="15"/>
                  </a:moveTo>
                  <a:lnTo>
                    <a:pt x="102" y="121"/>
                  </a:lnTo>
                  <a:lnTo>
                    <a:pt x="138" y="127"/>
                  </a:lnTo>
                  <a:lnTo>
                    <a:pt x="140" y="154"/>
                  </a:lnTo>
                  <a:lnTo>
                    <a:pt x="78" y="157"/>
                  </a:lnTo>
                  <a:lnTo>
                    <a:pt x="78" y="133"/>
                  </a:lnTo>
                  <a:lnTo>
                    <a:pt x="1" y="138"/>
                  </a:lnTo>
                  <a:lnTo>
                    <a:pt x="0" y="161"/>
                  </a:lnTo>
                  <a:lnTo>
                    <a:pt x="53" y="161"/>
                  </a:lnTo>
                  <a:lnTo>
                    <a:pt x="51" y="211"/>
                  </a:lnTo>
                  <a:lnTo>
                    <a:pt x="74" y="211"/>
                  </a:lnTo>
                  <a:lnTo>
                    <a:pt x="78" y="176"/>
                  </a:lnTo>
                  <a:lnTo>
                    <a:pt x="117" y="182"/>
                  </a:lnTo>
                  <a:lnTo>
                    <a:pt x="114" y="190"/>
                  </a:lnTo>
                  <a:lnTo>
                    <a:pt x="110" y="199"/>
                  </a:lnTo>
                  <a:lnTo>
                    <a:pt x="104" y="209"/>
                  </a:lnTo>
                  <a:lnTo>
                    <a:pt x="98" y="220"/>
                  </a:lnTo>
                  <a:lnTo>
                    <a:pt x="91" y="231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8" y="271"/>
                  </a:lnTo>
                  <a:lnTo>
                    <a:pt x="60" y="285"/>
                  </a:lnTo>
                  <a:lnTo>
                    <a:pt x="53" y="296"/>
                  </a:lnTo>
                  <a:lnTo>
                    <a:pt x="47" y="308"/>
                  </a:lnTo>
                  <a:lnTo>
                    <a:pt x="41" y="317"/>
                  </a:lnTo>
                  <a:lnTo>
                    <a:pt x="38" y="323"/>
                  </a:lnTo>
                  <a:lnTo>
                    <a:pt x="34" y="330"/>
                  </a:lnTo>
                  <a:lnTo>
                    <a:pt x="72" y="321"/>
                  </a:lnTo>
                  <a:lnTo>
                    <a:pt x="186" y="95"/>
                  </a:lnTo>
                  <a:lnTo>
                    <a:pt x="245" y="385"/>
                  </a:lnTo>
                  <a:lnTo>
                    <a:pt x="281" y="393"/>
                  </a:lnTo>
                  <a:lnTo>
                    <a:pt x="226" y="182"/>
                  </a:lnTo>
                  <a:lnTo>
                    <a:pt x="380" y="252"/>
                  </a:lnTo>
                  <a:lnTo>
                    <a:pt x="391" y="239"/>
                  </a:lnTo>
                  <a:lnTo>
                    <a:pt x="228" y="144"/>
                  </a:lnTo>
                  <a:lnTo>
                    <a:pt x="195" y="3"/>
                  </a:lnTo>
                  <a:lnTo>
                    <a:pt x="182" y="0"/>
                  </a:lnTo>
                  <a:lnTo>
                    <a:pt x="142" y="102"/>
                  </a:lnTo>
                  <a:lnTo>
                    <a:pt x="133" y="100"/>
                  </a:lnTo>
                  <a:lnTo>
                    <a:pt x="117" y="7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22"/>
            <p:cNvSpPr>
              <a:spLocks/>
            </p:cNvSpPr>
            <p:nvPr/>
          </p:nvSpPr>
          <p:spPr bwMode="auto">
            <a:xfrm>
              <a:off x="4746" y="1226"/>
              <a:ext cx="132" cy="740"/>
            </a:xfrm>
            <a:custGeom>
              <a:avLst/>
              <a:gdLst>
                <a:gd name="T0" fmla="*/ 37 w 314"/>
                <a:gd name="T1" fmla="*/ 36 h 1732"/>
                <a:gd name="T2" fmla="*/ 37 w 314"/>
                <a:gd name="T3" fmla="*/ 401 h 1732"/>
                <a:gd name="T4" fmla="*/ 0 w 314"/>
                <a:gd name="T5" fmla="*/ 251 h 1732"/>
                <a:gd name="T6" fmla="*/ 2 w 314"/>
                <a:gd name="T7" fmla="*/ 818 h 1732"/>
                <a:gd name="T8" fmla="*/ 33 w 314"/>
                <a:gd name="T9" fmla="*/ 582 h 1732"/>
                <a:gd name="T10" fmla="*/ 44 w 314"/>
                <a:gd name="T11" fmla="*/ 647 h 1732"/>
                <a:gd name="T12" fmla="*/ 189 w 314"/>
                <a:gd name="T13" fmla="*/ 816 h 1732"/>
                <a:gd name="T14" fmla="*/ 128 w 314"/>
                <a:gd name="T15" fmla="*/ 833 h 1732"/>
                <a:gd name="T16" fmla="*/ 128 w 314"/>
                <a:gd name="T17" fmla="*/ 1059 h 1732"/>
                <a:gd name="T18" fmla="*/ 116 w 314"/>
                <a:gd name="T19" fmla="*/ 1422 h 1732"/>
                <a:gd name="T20" fmla="*/ 135 w 314"/>
                <a:gd name="T21" fmla="*/ 1494 h 1732"/>
                <a:gd name="T22" fmla="*/ 109 w 314"/>
                <a:gd name="T23" fmla="*/ 1525 h 1732"/>
                <a:gd name="T24" fmla="*/ 116 w 314"/>
                <a:gd name="T25" fmla="*/ 1677 h 1732"/>
                <a:gd name="T26" fmla="*/ 156 w 314"/>
                <a:gd name="T27" fmla="*/ 1703 h 1732"/>
                <a:gd name="T28" fmla="*/ 223 w 314"/>
                <a:gd name="T29" fmla="*/ 1700 h 1732"/>
                <a:gd name="T30" fmla="*/ 255 w 314"/>
                <a:gd name="T31" fmla="*/ 1732 h 1732"/>
                <a:gd name="T32" fmla="*/ 314 w 314"/>
                <a:gd name="T33" fmla="*/ 1648 h 1732"/>
                <a:gd name="T34" fmla="*/ 303 w 314"/>
                <a:gd name="T35" fmla="*/ 413 h 1732"/>
                <a:gd name="T36" fmla="*/ 248 w 314"/>
                <a:gd name="T37" fmla="*/ 322 h 1732"/>
                <a:gd name="T38" fmla="*/ 244 w 314"/>
                <a:gd name="T39" fmla="*/ 230 h 1732"/>
                <a:gd name="T40" fmla="*/ 291 w 314"/>
                <a:gd name="T41" fmla="*/ 270 h 1732"/>
                <a:gd name="T42" fmla="*/ 223 w 314"/>
                <a:gd name="T43" fmla="*/ 0 h 1732"/>
                <a:gd name="T44" fmla="*/ 219 w 314"/>
                <a:gd name="T45" fmla="*/ 156 h 1732"/>
                <a:gd name="T46" fmla="*/ 175 w 314"/>
                <a:gd name="T47" fmla="*/ 234 h 1732"/>
                <a:gd name="T48" fmla="*/ 196 w 314"/>
                <a:gd name="T49" fmla="*/ 285 h 1732"/>
                <a:gd name="T50" fmla="*/ 156 w 314"/>
                <a:gd name="T51" fmla="*/ 266 h 1732"/>
                <a:gd name="T52" fmla="*/ 37 w 314"/>
                <a:gd name="T53" fmla="*/ 36 h 1732"/>
                <a:gd name="T54" fmla="*/ 37 w 314"/>
                <a:gd name="T55" fmla="*/ 36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4" h="1732">
                  <a:moveTo>
                    <a:pt x="37" y="36"/>
                  </a:moveTo>
                  <a:lnTo>
                    <a:pt x="37" y="401"/>
                  </a:lnTo>
                  <a:lnTo>
                    <a:pt x="0" y="251"/>
                  </a:lnTo>
                  <a:lnTo>
                    <a:pt x="2" y="818"/>
                  </a:lnTo>
                  <a:lnTo>
                    <a:pt x="33" y="582"/>
                  </a:lnTo>
                  <a:lnTo>
                    <a:pt x="44" y="647"/>
                  </a:lnTo>
                  <a:lnTo>
                    <a:pt x="189" y="816"/>
                  </a:lnTo>
                  <a:lnTo>
                    <a:pt x="128" y="833"/>
                  </a:lnTo>
                  <a:lnTo>
                    <a:pt x="128" y="1059"/>
                  </a:lnTo>
                  <a:lnTo>
                    <a:pt x="116" y="1422"/>
                  </a:lnTo>
                  <a:lnTo>
                    <a:pt x="135" y="1494"/>
                  </a:lnTo>
                  <a:lnTo>
                    <a:pt x="109" y="1525"/>
                  </a:lnTo>
                  <a:lnTo>
                    <a:pt x="116" y="1677"/>
                  </a:lnTo>
                  <a:lnTo>
                    <a:pt x="156" y="1703"/>
                  </a:lnTo>
                  <a:lnTo>
                    <a:pt x="223" y="1700"/>
                  </a:lnTo>
                  <a:lnTo>
                    <a:pt x="255" y="1732"/>
                  </a:lnTo>
                  <a:lnTo>
                    <a:pt x="314" y="1648"/>
                  </a:lnTo>
                  <a:lnTo>
                    <a:pt x="303" y="413"/>
                  </a:lnTo>
                  <a:lnTo>
                    <a:pt x="248" y="322"/>
                  </a:lnTo>
                  <a:lnTo>
                    <a:pt x="244" y="230"/>
                  </a:lnTo>
                  <a:lnTo>
                    <a:pt x="291" y="270"/>
                  </a:lnTo>
                  <a:lnTo>
                    <a:pt x="223" y="0"/>
                  </a:lnTo>
                  <a:lnTo>
                    <a:pt x="219" y="156"/>
                  </a:lnTo>
                  <a:lnTo>
                    <a:pt x="175" y="234"/>
                  </a:lnTo>
                  <a:lnTo>
                    <a:pt x="196" y="285"/>
                  </a:lnTo>
                  <a:lnTo>
                    <a:pt x="156" y="266"/>
                  </a:lnTo>
                  <a:lnTo>
                    <a:pt x="37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23"/>
            <p:cNvSpPr>
              <a:spLocks/>
            </p:cNvSpPr>
            <p:nvPr/>
          </p:nvSpPr>
          <p:spPr bwMode="auto">
            <a:xfrm>
              <a:off x="4746" y="1469"/>
              <a:ext cx="61" cy="200"/>
            </a:xfrm>
            <a:custGeom>
              <a:avLst/>
              <a:gdLst>
                <a:gd name="T0" fmla="*/ 21 w 147"/>
                <a:gd name="T1" fmla="*/ 79 h 467"/>
                <a:gd name="T2" fmla="*/ 147 w 147"/>
                <a:gd name="T3" fmla="*/ 230 h 467"/>
                <a:gd name="T4" fmla="*/ 101 w 147"/>
                <a:gd name="T5" fmla="*/ 233 h 467"/>
                <a:gd name="T6" fmla="*/ 99 w 147"/>
                <a:gd name="T7" fmla="*/ 467 h 467"/>
                <a:gd name="T8" fmla="*/ 0 w 147"/>
                <a:gd name="T9" fmla="*/ 437 h 467"/>
                <a:gd name="T10" fmla="*/ 0 w 147"/>
                <a:gd name="T11" fmla="*/ 285 h 467"/>
                <a:gd name="T12" fmla="*/ 29 w 147"/>
                <a:gd name="T13" fmla="*/ 288 h 467"/>
                <a:gd name="T14" fmla="*/ 29 w 147"/>
                <a:gd name="T15" fmla="*/ 245 h 467"/>
                <a:gd name="T16" fmla="*/ 0 w 147"/>
                <a:gd name="T17" fmla="*/ 247 h 467"/>
                <a:gd name="T18" fmla="*/ 0 w 147"/>
                <a:gd name="T19" fmla="*/ 0 h 467"/>
                <a:gd name="T20" fmla="*/ 21 w 147"/>
                <a:gd name="T21" fmla="*/ 79 h 467"/>
                <a:gd name="T22" fmla="*/ 21 w 147"/>
                <a:gd name="T23" fmla="*/ 7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467">
                  <a:moveTo>
                    <a:pt x="21" y="79"/>
                  </a:moveTo>
                  <a:lnTo>
                    <a:pt x="147" y="230"/>
                  </a:lnTo>
                  <a:lnTo>
                    <a:pt x="101" y="233"/>
                  </a:lnTo>
                  <a:lnTo>
                    <a:pt x="99" y="467"/>
                  </a:lnTo>
                  <a:lnTo>
                    <a:pt x="0" y="437"/>
                  </a:lnTo>
                  <a:lnTo>
                    <a:pt x="0" y="285"/>
                  </a:lnTo>
                  <a:lnTo>
                    <a:pt x="29" y="288"/>
                  </a:lnTo>
                  <a:lnTo>
                    <a:pt x="29" y="245"/>
                  </a:lnTo>
                  <a:lnTo>
                    <a:pt x="0" y="247"/>
                  </a:lnTo>
                  <a:lnTo>
                    <a:pt x="0" y="0"/>
                  </a:lnTo>
                  <a:lnTo>
                    <a:pt x="21" y="79"/>
                  </a:lnTo>
                  <a:lnTo>
                    <a:pt x="2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24"/>
            <p:cNvSpPr>
              <a:spLocks/>
            </p:cNvSpPr>
            <p:nvPr/>
          </p:nvSpPr>
          <p:spPr bwMode="auto">
            <a:xfrm>
              <a:off x="4744" y="1592"/>
              <a:ext cx="29" cy="242"/>
            </a:xfrm>
            <a:custGeom>
              <a:avLst/>
              <a:gdLst>
                <a:gd name="T0" fmla="*/ 0 w 68"/>
                <a:gd name="T1" fmla="*/ 127 h 566"/>
                <a:gd name="T2" fmla="*/ 0 w 68"/>
                <a:gd name="T3" fmla="*/ 551 h 566"/>
                <a:gd name="T4" fmla="*/ 17 w 68"/>
                <a:gd name="T5" fmla="*/ 555 h 566"/>
                <a:gd name="T6" fmla="*/ 24 w 68"/>
                <a:gd name="T7" fmla="*/ 522 h 566"/>
                <a:gd name="T8" fmla="*/ 57 w 68"/>
                <a:gd name="T9" fmla="*/ 566 h 566"/>
                <a:gd name="T10" fmla="*/ 68 w 68"/>
                <a:gd name="T11" fmla="*/ 534 h 566"/>
                <a:gd name="T12" fmla="*/ 64 w 68"/>
                <a:gd name="T13" fmla="*/ 439 h 566"/>
                <a:gd name="T14" fmla="*/ 40 w 68"/>
                <a:gd name="T15" fmla="*/ 412 h 566"/>
                <a:gd name="T16" fmla="*/ 17 w 68"/>
                <a:gd name="T17" fmla="*/ 420 h 566"/>
                <a:gd name="T18" fmla="*/ 24 w 68"/>
                <a:gd name="T19" fmla="*/ 332 h 566"/>
                <a:gd name="T20" fmla="*/ 49 w 68"/>
                <a:gd name="T21" fmla="*/ 387 h 566"/>
                <a:gd name="T22" fmla="*/ 68 w 68"/>
                <a:gd name="T23" fmla="*/ 380 h 566"/>
                <a:gd name="T24" fmla="*/ 68 w 68"/>
                <a:gd name="T25" fmla="*/ 273 h 566"/>
                <a:gd name="T26" fmla="*/ 24 w 68"/>
                <a:gd name="T27" fmla="*/ 252 h 566"/>
                <a:gd name="T28" fmla="*/ 24 w 68"/>
                <a:gd name="T29" fmla="*/ 116 h 566"/>
                <a:gd name="T30" fmla="*/ 0 w 68"/>
                <a:gd name="T31" fmla="*/ 0 h 566"/>
                <a:gd name="T32" fmla="*/ 0 w 68"/>
                <a:gd name="T33" fmla="*/ 127 h 566"/>
                <a:gd name="T34" fmla="*/ 0 w 68"/>
                <a:gd name="T35" fmla="*/ 12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566">
                  <a:moveTo>
                    <a:pt x="0" y="127"/>
                  </a:moveTo>
                  <a:lnTo>
                    <a:pt x="0" y="551"/>
                  </a:lnTo>
                  <a:lnTo>
                    <a:pt x="17" y="555"/>
                  </a:lnTo>
                  <a:lnTo>
                    <a:pt x="24" y="522"/>
                  </a:lnTo>
                  <a:lnTo>
                    <a:pt x="57" y="566"/>
                  </a:lnTo>
                  <a:lnTo>
                    <a:pt x="68" y="534"/>
                  </a:lnTo>
                  <a:lnTo>
                    <a:pt x="64" y="439"/>
                  </a:lnTo>
                  <a:lnTo>
                    <a:pt x="40" y="412"/>
                  </a:lnTo>
                  <a:lnTo>
                    <a:pt x="17" y="420"/>
                  </a:lnTo>
                  <a:lnTo>
                    <a:pt x="24" y="332"/>
                  </a:lnTo>
                  <a:lnTo>
                    <a:pt x="49" y="387"/>
                  </a:lnTo>
                  <a:lnTo>
                    <a:pt x="68" y="380"/>
                  </a:lnTo>
                  <a:lnTo>
                    <a:pt x="68" y="273"/>
                  </a:lnTo>
                  <a:lnTo>
                    <a:pt x="24" y="252"/>
                  </a:lnTo>
                  <a:lnTo>
                    <a:pt x="24" y="116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25"/>
            <p:cNvSpPr>
              <a:spLocks/>
            </p:cNvSpPr>
            <p:nvPr/>
          </p:nvSpPr>
          <p:spPr bwMode="auto">
            <a:xfrm>
              <a:off x="4761" y="1669"/>
              <a:ext cx="27" cy="29"/>
            </a:xfrm>
            <a:custGeom>
              <a:avLst/>
              <a:gdLst>
                <a:gd name="T0" fmla="*/ 0 w 64"/>
                <a:gd name="T1" fmla="*/ 0 h 67"/>
                <a:gd name="T2" fmla="*/ 3 w 64"/>
                <a:gd name="T3" fmla="*/ 44 h 67"/>
                <a:gd name="T4" fmla="*/ 28 w 64"/>
                <a:gd name="T5" fmla="*/ 67 h 67"/>
                <a:gd name="T6" fmla="*/ 64 w 64"/>
                <a:gd name="T7" fmla="*/ 51 h 67"/>
                <a:gd name="T8" fmla="*/ 62 w 64"/>
                <a:gd name="T9" fmla="*/ 21 h 67"/>
                <a:gd name="T10" fmla="*/ 0 w 64"/>
                <a:gd name="T11" fmla="*/ 0 h 67"/>
                <a:gd name="T12" fmla="*/ 0 w 6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7">
                  <a:moveTo>
                    <a:pt x="0" y="0"/>
                  </a:moveTo>
                  <a:lnTo>
                    <a:pt x="3" y="44"/>
                  </a:lnTo>
                  <a:lnTo>
                    <a:pt x="28" y="67"/>
                  </a:lnTo>
                  <a:lnTo>
                    <a:pt x="64" y="51"/>
                  </a:lnTo>
                  <a:lnTo>
                    <a:pt x="6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26"/>
            <p:cNvSpPr>
              <a:spLocks/>
            </p:cNvSpPr>
            <p:nvPr/>
          </p:nvSpPr>
          <p:spPr bwMode="auto">
            <a:xfrm>
              <a:off x="4744" y="1851"/>
              <a:ext cx="34" cy="120"/>
            </a:xfrm>
            <a:custGeom>
              <a:avLst/>
              <a:gdLst>
                <a:gd name="T0" fmla="*/ 79 w 79"/>
                <a:gd name="T1" fmla="*/ 202 h 281"/>
                <a:gd name="T2" fmla="*/ 79 w 79"/>
                <a:gd name="T3" fmla="*/ 63 h 281"/>
                <a:gd name="T4" fmla="*/ 0 w 79"/>
                <a:gd name="T5" fmla="*/ 0 h 281"/>
                <a:gd name="T6" fmla="*/ 0 w 79"/>
                <a:gd name="T7" fmla="*/ 281 h 281"/>
                <a:gd name="T8" fmla="*/ 28 w 79"/>
                <a:gd name="T9" fmla="*/ 230 h 281"/>
                <a:gd name="T10" fmla="*/ 49 w 79"/>
                <a:gd name="T11" fmla="*/ 260 h 281"/>
                <a:gd name="T12" fmla="*/ 68 w 79"/>
                <a:gd name="T13" fmla="*/ 219 h 281"/>
                <a:gd name="T14" fmla="*/ 79 w 79"/>
                <a:gd name="T15" fmla="*/ 202 h 281"/>
                <a:gd name="T16" fmla="*/ 79 w 79"/>
                <a:gd name="T17" fmla="*/ 20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81">
                  <a:moveTo>
                    <a:pt x="79" y="202"/>
                  </a:moveTo>
                  <a:lnTo>
                    <a:pt x="79" y="63"/>
                  </a:lnTo>
                  <a:lnTo>
                    <a:pt x="0" y="0"/>
                  </a:lnTo>
                  <a:lnTo>
                    <a:pt x="0" y="281"/>
                  </a:lnTo>
                  <a:lnTo>
                    <a:pt x="28" y="230"/>
                  </a:lnTo>
                  <a:lnTo>
                    <a:pt x="49" y="260"/>
                  </a:lnTo>
                  <a:lnTo>
                    <a:pt x="68" y="219"/>
                  </a:lnTo>
                  <a:lnTo>
                    <a:pt x="79" y="202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327"/>
            <p:cNvSpPr>
              <a:spLocks/>
            </p:cNvSpPr>
            <p:nvPr/>
          </p:nvSpPr>
          <p:spPr bwMode="auto">
            <a:xfrm>
              <a:off x="4834" y="1360"/>
              <a:ext cx="283" cy="539"/>
            </a:xfrm>
            <a:custGeom>
              <a:avLst/>
              <a:gdLst>
                <a:gd name="T0" fmla="*/ 0 w 670"/>
                <a:gd name="T1" fmla="*/ 11 h 1262"/>
                <a:gd name="T2" fmla="*/ 73 w 670"/>
                <a:gd name="T3" fmla="*/ 0 h 1262"/>
                <a:gd name="T4" fmla="*/ 548 w 670"/>
                <a:gd name="T5" fmla="*/ 201 h 1262"/>
                <a:gd name="T6" fmla="*/ 508 w 670"/>
                <a:gd name="T7" fmla="*/ 222 h 1262"/>
                <a:gd name="T8" fmla="*/ 504 w 670"/>
                <a:gd name="T9" fmla="*/ 1045 h 1262"/>
                <a:gd name="T10" fmla="*/ 670 w 670"/>
                <a:gd name="T11" fmla="*/ 1218 h 1262"/>
                <a:gd name="T12" fmla="*/ 662 w 670"/>
                <a:gd name="T13" fmla="*/ 1243 h 1262"/>
                <a:gd name="T14" fmla="*/ 599 w 670"/>
                <a:gd name="T15" fmla="*/ 1196 h 1262"/>
                <a:gd name="T16" fmla="*/ 497 w 670"/>
                <a:gd name="T17" fmla="*/ 1262 h 1262"/>
                <a:gd name="T18" fmla="*/ 483 w 670"/>
                <a:gd name="T19" fmla="*/ 296 h 1262"/>
                <a:gd name="T20" fmla="*/ 457 w 670"/>
                <a:gd name="T21" fmla="*/ 277 h 1262"/>
                <a:gd name="T22" fmla="*/ 453 w 670"/>
                <a:gd name="T23" fmla="*/ 213 h 1262"/>
                <a:gd name="T24" fmla="*/ 398 w 670"/>
                <a:gd name="T25" fmla="*/ 190 h 1262"/>
                <a:gd name="T26" fmla="*/ 392 w 670"/>
                <a:gd name="T27" fmla="*/ 270 h 1262"/>
                <a:gd name="T28" fmla="*/ 227 w 670"/>
                <a:gd name="T29" fmla="*/ 186 h 1262"/>
                <a:gd name="T30" fmla="*/ 219 w 670"/>
                <a:gd name="T31" fmla="*/ 114 h 1262"/>
                <a:gd name="T32" fmla="*/ 162 w 670"/>
                <a:gd name="T33" fmla="*/ 91 h 1262"/>
                <a:gd name="T34" fmla="*/ 154 w 670"/>
                <a:gd name="T35" fmla="*/ 201 h 1262"/>
                <a:gd name="T36" fmla="*/ 118 w 670"/>
                <a:gd name="T37" fmla="*/ 175 h 1262"/>
                <a:gd name="T38" fmla="*/ 114 w 670"/>
                <a:gd name="T39" fmla="*/ 114 h 1262"/>
                <a:gd name="T40" fmla="*/ 52 w 670"/>
                <a:gd name="T41" fmla="*/ 99 h 1262"/>
                <a:gd name="T42" fmla="*/ 0 w 670"/>
                <a:gd name="T43" fmla="*/ 11 h 1262"/>
                <a:gd name="T44" fmla="*/ 0 w 670"/>
                <a:gd name="T45" fmla="*/ 11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0" h="1262">
                  <a:moveTo>
                    <a:pt x="0" y="11"/>
                  </a:moveTo>
                  <a:lnTo>
                    <a:pt x="73" y="0"/>
                  </a:lnTo>
                  <a:lnTo>
                    <a:pt x="548" y="201"/>
                  </a:lnTo>
                  <a:lnTo>
                    <a:pt x="508" y="222"/>
                  </a:lnTo>
                  <a:lnTo>
                    <a:pt x="504" y="1045"/>
                  </a:lnTo>
                  <a:lnTo>
                    <a:pt x="670" y="1218"/>
                  </a:lnTo>
                  <a:lnTo>
                    <a:pt x="662" y="1243"/>
                  </a:lnTo>
                  <a:lnTo>
                    <a:pt x="599" y="1196"/>
                  </a:lnTo>
                  <a:lnTo>
                    <a:pt x="497" y="1262"/>
                  </a:lnTo>
                  <a:lnTo>
                    <a:pt x="483" y="296"/>
                  </a:lnTo>
                  <a:lnTo>
                    <a:pt x="457" y="277"/>
                  </a:lnTo>
                  <a:lnTo>
                    <a:pt x="453" y="213"/>
                  </a:lnTo>
                  <a:lnTo>
                    <a:pt x="398" y="190"/>
                  </a:lnTo>
                  <a:lnTo>
                    <a:pt x="392" y="270"/>
                  </a:lnTo>
                  <a:lnTo>
                    <a:pt x="227" y="186"/>
                  </a:lnTo>
                  <a:lnTo>
                    <a:pt x="219" y="114"/>
                  </a:lnTo>
                  <a:lnTo>
                    <a:pt x="162" y="91"/>
                  </a:lnTo>
                  <a:lnTo>
                    <a:pt x="154" y="201"/>
                  </a:lnTo>
                  <a:lnTo>
                    <a:pt x="118" y="175"/>
                  </a:lnTo>
                  <a:lnTo>
                    <a:pt x="114" y="114"/>
                  </a:lnTo>
                  <a:lnTo>
                    <a:pt x="52" y="9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328"/>
            <p:cNvSpPr>
              <a:spLocks/>
            </p:cNvSpPr>
            <p:nvPr/>
          </p:nvSpPr>
          <p:spPr bwMode="auto">
            <a:xfrm>
              <a:off x="4907" y="1416"/>
              <a:ext cx="13" cy="46"/>
            </a:xfrm>
            <a:custGeom>
              <a:avLst/>
              <a:gdLst>
                <a:gd name="T0" fmla="*/ 0 w 31"/>
                <a:gd name="T1" fmla="*/ 0 h 107"/>
                <a:gd name="T2" fmla="*/ 0 w 31"/>
                <a:gd name="T3" fmla="*/ 88 h 107"/>
                <a:gd name="T4" fmla="*/ 31 w 31"/>
                <a:gd name="T5" fmla="*/ 107 h 107"/>
                <a:gd name="T6" fmla="*/ 27 w 31"/>
                <a:gd name="T7" fmla="*/ 15 h 107"/>
                <a:gd name="T8" fmla="*/ 0 w 31"/>
                <a:gd name="T9" fmla="*/ 0 h 107"/>
                <a:gd name="T10" fmla="*/ 0 w 3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7">
                  <a:moveTo>
                    <a:pt x="0" y="0"/>
                  </a:moveTo>
                  <a:lnTo>
                    <a:pt x="0" y="88"/>
                  </a:lnTo>
                  <a:lnTo>
                    <a:pt x="31" y="107"/>
                  </a:lnTo>
                  <a:lnTo>
                    <a:pt x="2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329"/>
            <p:cNvSpPr>
              <a:spLocks/>
            </p:cNvSpPr>
            <p:nvPr/>
          </p:nvSpPr>
          <p:spPr bwMode="auto">
            <a:xfrm>
              <a:off x="5008" y="1456"/>
              <a:ext cx="15" cy="40"/>
            </a:xfrm>
            <a:custGeom>
              <a:avLst/>
              <a:gdLst>
                <a:gd name="T0" fmla="*/ 0 w 32"/>
                <a:gd name="T1" fmla="*/ 0 h 91"/>
                <a:gd name="T2" fmla="*/ 0 w 32"/>
                <a:gd name="T3" fmla="*/ 78 h 91"/>
                <a:gd name="T4" fmla="*/ 32 w 32"/>
                <a:gd name="T5" fmla="*/ 91 h 91"/>
                <a:gd name="T6" fmla="*/ 27 w 32"/>
                <a:gd name="T7" fmla="*/ 12 h 91"/>
                <a:gd name="T8" fmla="*/ 0 w 32"/>
                <a:gd name="T9" fmla="*/ 0 h 91"/>
                <a:gd name="T10" fmla="*/ 0 w 32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1">
                  <a:moveTo>
                    <a:pt x="0" y="0"/>
                  </a:moveTo>
                  <a:lnTo>
                    <a:pt x="0" y="78"/>
                  </a:lnTo>
                  <a:lnTo>
                    <a:pt x="32" y="91"/>
                  </a:lnTo>
                  <a:lnTo>
                    <a:pt x="2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330"/>
            <p:cNvSpPr>
              <a:spLocks/>
            </p:cNvSpPr>
            <p:nvPr/>
          </p:nvSpPr>
          <p:spPr bwMode="auto">
            <a:xfrm>
              <a:off x="4928" y="1574"/>
              <a:ext cx="24" cy="183"/>
            </a:xfrm>
            <a:custGeom>
              <a:avLst/>
              <a:gdLst>
                <a:gd name="T0" fmla="*/ 0 w 55"/>
                <a:gd name="T1" fmla="*/ 0 h 427"/>
                <a:gd name="T2" fmla="*/ 0 w 55"/>
                <a:gd name="T3" fmla="*/ 412 h 427"/>
                <a:gd name="T4" fmla="*/ 47 w 55"/>
                <a:gd name="T5" fmla="*/ 427 h 427"/>
                <a:gd name="T6" fmla="*/ 55 w 55"/>
                <a:gd name="T7" fmla="*/ 186 h 427"/>
                <a:gd name="T8" fmla="*/ 32 w 55"/>
                <a:gd name="T9" fmla="*/ 262 h 427"/>
                <a:gd name="T10" fmla="*/ 30 w 55"/>
                <a:gd name="T11" fmla="*/ 148 h 427"/>
                <a:gd name="T12" fmla="*/ 51 w 55"/>
                <a:gd name="T13" fmla="*/ 156 h 427"/>
                <a:gd name="T14" fmla="*/ 44 w 55"/>
                <a:gd name="T15" fmla="*/ 17 h 427"/>
                <a:gd name="T16" fmla="*/ 0 w 55"/>
                <a:gd name="T17" fmla="*/ 0 h 427"/>
                <a:gd name="T18" fmla="*/ 0 w 55"/>
                <a:gd name="T1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27">
                  <a:moveTo>
                    <a:pt x="0" y="0"/>
                  </a:moveTo>
                  <a:lnTo>
                    <a:pt x="0" y="412"/>
                  </a:lnTo>
                  <a:lnTo>
                    <a:pt x="47" y="427"/>
                  </a:lnTo>
                  <a:lnTo>
                    <a:pt x="55" y="186"/>
                  </a:lnTo>
                  <a:lnTo>
                    <a:pt x="32" y="262"/>
                  </a:lnTo>
                  <a:lnTo>
                    <a:pt x="30" y="148"/>
                  </a:lnTo>
                  <a:lnTo>
                    <a:pt x="51" y="156"/>
                  </a:lnTo>
                  <a:lnTo>
                    <a:pt x="4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331"/>
            <p:cNvSpPr>
              <a:spLocks/>
            </p:cNvSpPr>
            <p:nvPr/>
          </p:nvSpPr>
          <p:spPr bwMode="auto">
            <a:xfrm>
              <a:off x="4978" y="1590"/>
              <a:ext cx="22" cy="174"/>
            </a:xfrm>
            <a:custGeom>
              <a:avLst/>
              <a:gdLst>
                <a:gd name="T0" fmla="*/ 0 w 51"/>
                <a:gd name="T1" fmla="*/ 0 h 409"/>
                <a:gd name="T2" fmla="*/ 0 w 51"/>
                <a:gd name="T3" fmla="*/ 399 h 409"/>
                <a:gd name="T4" fmla="*/ 36 w 51"/>
                <a:gd name="T5" fmla="*/ 409 h 409"/>
                <a:gd name="T6" fmla="*/ 36 w 51"/>
                <a:gd name="T7" fmla="*/ 391 h 409"/>
                <a:gd name="T8" fmla="*/ 11 w 51"/>
                <a:gd name="T9" fmla="*/ 369 h 409"/>
                <a:gd name="T10" fmla="*/ 21 w 51"/>
                <a:gd name="T11" fmla="*/ 344 h 409"/>
                <a:gd name="T12" fmla="*/ 47 w 51"/>
                <a:gd name="T13" fmla="*/ 340 h 409"/>
                <a:gd name="T14" fmla="*/ 51 w 51"/>
                <a:gd name="T15" fmla="*/ 110 h 409"/>
                <a:gd name="T16" fmla="*/ 28 w 51"/>
                <a:gd name="T17" fmla="*/ 296 h 409"/>
                <a:gd name="T18" fmla="*/ 13 w 51"/>
                <a:gd name="T19" fmla="*/ 317 h 409"/>
                <a:gd name="T20" fmla="*/ 21 w 51"/>
                <a:gd name="T21" fmla="*/ 120 h 409"/>
                <a:gd name="T22" fmla="*/ 40 w 51"/>
                <a:gd name="T23" fmla="*/ 84 h 409"/>
                <a:gd name="T24" fmla="*/ 40 w 51"/>
                <a:gd name="T25" fmla="*/ 25 h 409"/>
                <a:gd name="T26" fmla="*/ 0 w 51"/>
                <a:gd name="T27" fmla="*/ 0 h 409"/>
                <a:gd name="T28" fmla="*/ 0 w 51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09">
                  <a:moveTo>
                    <a:pt x="0" y="0"/>
                  </a:moveTo>
                  <a:lnTo>
                    <a:pt x="0" y="399"/>
                  </a:lnTo>
                  <a:lnTo>
                    <a:pt x="36" y="409"/>
                  </a:lnTo>
                  <a:lnTo>
                    <a:pt x="36" y="391"/>
                  </a:lnTo>
                  <a:lnTo>
                    <a:pt x="11" y="369"/>
                  </a:lnTo>
                  <a:lnTo>
                    <a:pt x="21" y="344"/>
                  </a:lnTo>
                  <a:lnTo>
                    <a:pt x="47" y="340"/>
                  </a:lnTo>
                  <a:lnTo>
                    <a:pt x="51" y="110"/>
                  </a:lnTo>
                  <a:lnTo>
                    <a:pt x="28" y="296"/>
                  </a:lnTo>
                  <a:lnTo>
                    <a:pt x="13" y="317"/>
                  </a:lnTo>
                  <a:lnTo>
                    <a:pt x="21" y="120"/>
                  </a:lnTo>
                  <a:lnTo>
                    <a:pt x="40" y="84"/>
                  </a:lnTo>
                  <a:lnTo>
                    <a:pt x="40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332"/>
            <p:cNvSpPr>
              <a:spLocks/>
            </p:cNvSpPr>
            <p:nvPr/>
          </p:nvSpPr>
          <p:spPr bwMode="auto">
            <a:xfrm>
              <a:off x="4872" y="1197"/>
              <a:ext cx="170" cy="246"/>
            </a:xfrm>
            <a:custGeom>
              <a:avLst/>
              <a:gdLst>
                <a:gd name="T0" fmla="*/ 51 w 405"/>
                <a:gd name="T1" fmla="*/ 36 h 574"/>
                <a:gd name="T2" fmla="*/ 114 w 405"/>
                <a:gd name="T3" fmla="*/ 169 h 574"/>
                <a:gd name="T4" fmla="*/ 182 w 405"/>
                <a:gd name="T5" fmla="*/ 296 h 574"/>
                <a:gd name="T6" fmla="*/ 256 w 405"/>
                <a:gd name="T7" fmla="*/ 416 h 574"/>
                <a:gd name="T8" fmla="*/ 310 w 405"/>
                <a:gd name="T9" fmla="*/ 471 h 574"/>
                <a:gd name="T10" fmla="*/ 376 w 405"/>
                <a:gd name="T11" fmla="*/ 538 h 574"/>
                <a:gd name="T12" fmla="*/ 376 w 405"/>
                <a:gd name="T13" fmla="*/ 570 h 574"/>
                <a:gd name="T14" fmla="*/ 405 w 405"/>
                <a:gd name="T15" fmla="*/ 574 h 574"/>
                <a:gd name="T16" fmla="*/ 405 w 405"/>
                <a:gd name="T17" fmla="*/ 530 h 574"/>
                <a:gd name="T18" fmla="*/ 285 w 405"/>
                <a:gd name="T19" fmla="*/ 407 h 574"/>
                <a:gd name="T20" fmla="*/ 161 w 405"/>
                <a:gd name="T21" fmla="*/ 205 h 574"/>
                <a:gd name="T22" fmla="*/ 83 w 405"/>
                <a:gd name="T23" fmla="*/ 40 h 574"/>
                <a:gd name="T24" fmla="*/ 0 w 405"/>
                <a:gd name="T25" fmla="*/ 0 h 574"/>
                <a:gd name="T26" fmla="*/ 51 w 405"/>
                <a:gd name="T27" fmla="*/ 36 h 574"/>
                <a:gd name="T28" fmla="*/ 51 w 405"/>
                <a:gd name="T29" fmla="*/ 3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5" h="574">
                  <a:moveTo>
                    <a:pt x="51" y="36"/>
                  </a:moveTo>
                  <a:lnTo>
                    <a:pt x="114" y="169"/>
                  </a:lnTo>
                  <a:lnTo>
                    <a:pt x="182" y="296"/>
                  </a:lnTo>
                  <a:lnTo>
                    <a:pt x="256" y="416"/>
                  </a:lnTo>
                  <a:lnTo>
                    <a:pt x="310" y="471"/>
                  </a:lnTo>
                  <a:lnTo>
                    <a:pt x="376" y="538"/>
                  </a:lnTo>
                  <a:lnTo>
                    <a:pt x="376" y="570"/>
                  </a:lnTo>
                  <a:lnTo>
                    <a:pt x="405" y="574"/>
                  </a:lnTo>
                  <a:lnTo>
                    <a:pt x="405" y="530"/>
                  </a:lnTo>
                  <a:lnTo>
                    <a:pt x="285" y="407"/>
                  </a:lnTo>
                  <a:lnTo>
                    <a:pt x="161" y="205"/>
                  </a:lnTo>
                  <a:lnTo>
                    <a:pt x="83" y="40"/>
                  </a:lnTo>
                  <a:lnTo>
                    <a:pt x="0" y="0"/>
                  </a:lnTo>
                  <a:lnTo>
                    <a:pt x="51" y="36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333"/>
            <p:cNvSpPr>
              <a:spLocks/>
            </p:cNvSpPr>
            <p:nvPr/>
          </p:nvSpPr>
          <p:spPr bwMode="auto">
            <a:xfrm>
              <a:off x="5000" y="1805"/>
              <a:ext cx="12" cy="49"/>
            </a:xfrm>
            <a:custGeom>
              <a:avLst/>
              <a:gdLst>
                <a:gd name="T0" fmla="*/ 0 w 29"/>
                <a:gd name="T1" fmla="*/ 0 h 114"/>
                <a:gd name="T2" fmla="*/ 4 w 29"/>
                <a:gd name="T3" fmla="*/ 114 h 114"/>
                <a:gd name="T4" fmla="*/ 29 w 29"/>
                <a:gd name="T5" fmla="*/ 114 h 114"/>
                <a:gd name="T6" fmla="*/ 29 w 29"/>
                <a:gd name="T7" fmla="*/ 15 h 114"/>
                <a:gd name="T8" fmla="*/ 0 w 29"/>
                <a:gd name="T9" fmla="*/ 0 h 114"/>
                <a:gd name="T10" fmla="*/ 0 w 29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4">
                  <a:moveTo>
                    <a:pt x="0" y="0"/>
                  </a:moveTo>
                  <a:lnTo>
                    <a:pt x="4" y="114"/>
                  </a:lnTo>
                  <a:lnTo>
                    <a:pt x="29" y="114"/>
                  </a:lnTo>
                  <a:lnTo>
                    <a:pt x="2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34"/>
            <p:cNvSpPr>
              <a:spLocks/>
            </p:cNvSpPr>
            <p:nvPr/>
          </p:nvSpPr>
          <p:spPr bwMode="auto">
            <a:xfrm>
              <a:off x="4947" y="1796"/>
              <a:ext cx="10" cy="51"/>
            </a:xfrm>
            <a:custGeom>
              <a:avLst/>
              <a:gdLst>
                <a:gd name="T0" fmla="*/ 22 w 22"/>
                <a:gd name="T1" fmla="*/ 0 h 119"/>
                <a:gd name="T2" fmla="*/ 22 w 22"/>
                <a:gd name="T3" fmla="*/ 116 h 119"/>
                <a:gd name="T4" fmla="*/ 0 w 22"/>
                <a:gd name="T5" fmla="*/ 119 h 119"/>
                <a:gd name="T6" fmla="*/ 0 w 22"/>
                <a:gd name="T7" fmla="*/ 28 h 119"/>
                <a:gd name="T8" fmla="*/ 22 w 22"/>
                <a:gd name="T9" fmla="*/ 0 h 119"/>
                <a:gd name="T10" fmla="*/ 22 w 22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9">
                  <a:moveTo>
                    <a:pt x="22" y="0"/>
                  </a:moveTo>
                  <a:lnTo>
                    <a:pt x="22" y="116"/>
                  </a:lnTo>
                  <a:lnTo>
                    <a:pt x="0" y="119"/>
                  </a:lnTo>
                  <a:lnTo>
                    <a:pt x="0" y="28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35"/>
            <p:cNvSpPr>
              <a:spLocks/>
            </p:cNvSpPr>
            <p:nvPr/>
          </p:nvSpPr>
          <p:spPr bwMode="auto">
            <a:xfrm>
              <a:off x="4903" y="1779"/>
              <a:ext cx="10" cy="45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04 h 104"/>
                <a:gd name="T4" fmla="*/ 0 w 25"/>
                <a:gd name="T5" fmla="*/ 102 h 104"/>
                <a:gd name="T6" fmla="*/ 0 w 25"/>
                <a:gd name="T7" fmla="*/ 5 h 104"/>
                <a:gd name="T8" fmla="*/ 25 w 25"/>
                <a:gd name="T9" fmla="*/ 0 h 104"/>
                <a:gd name="T10" fmla="*/ 25 w 25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4">
                  <a:moveTo>
                    <a:pt x="25" y="0"/>
                  </a:moveTo>
                  <a:lnTo>
                    <a:pt x="21" y="104"/>
                  </a:lnTo>
                  <a:lnTo>
                    <a:pt x="0" y="102"/>
                  </a:lnTo>
                  <a:lnTo>
                    <a:pt x="0" y="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36"/>
            <p:cNvSpPr>
              <a:spLocks/>
            </p:cNvSpPr>
            <p:nvPr/>
          </p:nvSpPr>
          <p:spPr bwMode="auto">
            <a:xfrm>
              <a:off x="4360" y="1465"/>
              <a:ext cx="42" cy="79"/>
            </a:xfrm>
            <a:custGeom>
              <a:avLst/>
              <a:gdLst>
                <a:gd name="T0" fmla="*/ 0 w 101"/>
                <a:gd name="T1" fmla="*/ 29 h 186"/>
                <a:gd name="T2" fmla="*/ 101 w 101"/>
                <a:gd name="T3" fmla="*/ 0 h 186"/>
                <a:gd name="T4" fmla="*/ 93 w 101"/>
                <a:gd name="T5" fmla="*/ 167 h 186"/>
                <a:gd name="T6" fmla="*/ 36 w 101"/>
                <a:gd name="T7" fmla="*/ 186 h 186"/>
                <a:gd name="T8" fmla="*/ 46 w 101"/>
                <a:gd name="T9" fmla="*/ 80 h 186"/>
                <a:gd name="T10" fmla="*/ 2 w 101"/>
                <a:gd name="T11" fmla="*/ 89 h 186"/>
                <a:gd name="T12" fmla="*/ 0 w 101"/>
                <a:gd name="T13" fmla="*/ 29 h 186"/>
                <a:gd name="T14" fmla="*/ 0 w 101"/>
                <a:gd name="T15" fmla="*/ 2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86">
                  <a:moveTo>
                    <a:pt x="0" y="29"/>
                  </a:moveTo>
                  <a:lnTo>
                    <a:pt x="101" y="0"/>
                  </a:lnTo>
                  <a:lnTo>
                    <a:pt x="93" y="167"/>
                  </a:lnTo>
                  <a:lnTo>
                    <a:pt x="36" y="186"/>
                  </a:lnTo>
                  <a:lnTo>
                    <a:pt x="46" y="80"/>
                  </a:lnTo>
                  <a:lnTo>
                    <a:pt x="2" y="8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37"/>
            <p:cNvSpPr>
              <a:spLocks/>
            </p:cNvSpPr>
            <p:nvPr/>
          </p:nvSpPr>
          <p:spPr bwMode="auto">
            <a:xfrm>
              <a:off x="4345" y="1542"/>
              <a:ext cx="60" cy="24"/>
            </a:xfrm>
            <a:custGeom>
              <a:avLst/>
              <a:gdLst>
                <a:gd name="T0" fmla="*/ 15 w 140"/>
                <a:gd name="T1" fmla="*/ 30 h 57"/>
                <a:gd name="T2" fmla="*/ 133 w 140"/>
                <a:gd name="T3" fmla="*/ 0 h 57"/>
                <a:gd name="T4" fmla="*/ 140 w 140"/>
                <a:gd name="T5" fmla="*/ 21 h 57"/>
                <a:gd name="T6" fmla="*/ 0 w 140"/>
                <a:gd name="T7" fmla="*/ 57 h 57"/>
                <a:gd name="T8" fmla="*/ 15 w 140"/>
                <a:gd name="T9" fmla="*/ 30 h 57"/>
                <a:gd name="T10" fmla="*/ 15 w 140"/>
                <a:gd name="T1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7">
                  <a:moveTo>
                    <a:pt x="15" y="30"/>
                  </a:moveTo>
                  <a:lnTo>
                    <a:pt x="133" y="0"/>
                  </a:lnTo>
                  <a:lnTo>
                    <a:pt x="140" y="21"/>
                  </a:lnTo>
                  <a:lnTo>
                    <a:pt x="0" y="57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38"/>
            <p:cNvSpPr>
              <a:spLocks/>
            </p:cNvSpPr>
            <p:nvPr/>
          </p:nvSpPr>
          <p:spPr bwMode="auto">
            <a:xfrm>
              <a:off x="4862" y="1130"/>
              <a:ext cx="69" cy="132"/>
            </a:xfrm>
            <a:custGeom>
              <a:avLst/>
              <a:gdLst>
                <a:gd name="T0" fmla="*/ 17 w 163"/>
                <a:gd name="T1" fmla="*/ 152 h 310"/>
                <a:gd name="T2" fmla="*/ 13 w 163"/>
                <a:gd name="T3" fmla="*/ 68 h 310"/>
                <a:gd name="T4" fmla="*/ 70 w 163"/>
                <a:gd name="T5" fmla="*/ 65 h 310"/>
                <a:gd name="T6" fmla="*/ 80 w 163"/>
                <a:gd name="T7" fmla="*/ 76 h 310"/>
                <a:gd name="T8" fmla="*/ 85 w 163"/>
                <a:gd name="T9" fmla="*/ 139 h 310"/>
                <a:gd name="T10" fmla="*/ 131 w 163"/>
                <a:gd name="T11" fmla="*/ 144 h 310"/>
                <a:gd name="T12" fmla="*/ 143 w 163"/>
                <a:gd name="T13" fmla="*/ 171 h 310"/>
                <a:gd name="T14" fmla="*/ 95 w 163"/>
                <a:gd name="T15" fmla="*/ 173 h 310"/>
                <a:gd name="T16" fmla="*/ 91 w 163"/>
                <a:gd name="T17" fmla="*/ 211 h 310"/>
                <a:gd name="T18" fmla="*/ 108 w 163"/>
                <a:gd name="T19" fmla="*/ 234 h 310"/>
                <a:gd name="T20" fmla="*/ 108 w 163"/>
                <a:gd name="T21" fmla="*/ 192 h 310"/>
                <a:gd name="T22" fmla="*/ 129 w 163"/>
                <a:gd name="T23" fmla="*/ 192 h 310"/>
                <a:gd name="T24" fmla="*/ 131 w 163"/>
                <a:gd name="T25" fmla="*/ 276 h 310"/>
                <a:gd name="T26" fmla="*/ 152 w 163"/>
                <a:gd name="T27" fmla="*/ 310 h 310"/>
                <a:gd name="T28" fmla="*/ 148 w 163"/>
                <a:gd name="T29" fmla="*/ 192 h 310"/>
                <a:gd name="T30" fmla="*/ 163 w 163"/>
                <a:gd name="T31" fmla="*/ 186 h 310"/>
                <a:gd name="T32" fmla="*/ 163 w 163"/>
                <a:gd name="T33" fmla="*/ 160 h 310"/>
                <a:gd name="T34" fmla="*/ 135 w 163"/>
                <a:gd name="T35" fmla="*/ 131 h 310"/>
                <a:gd name="T36" fmla="*/ 104 w 163"/>
                <a:gd name="T37" fmla="*/ 127 h 310"/>
                <a:gd name="T38" fmla="*/ 103 w 163"/>
                <a:gd name="T39" fmla="*/ 30 h 310"/>
                <a:gd name="T40" fmla="*/ 76 w 163"/>
                <a:gd name="T41" fmla="*/ 0 h 310"/>
                <a:gd name="T42" fmla="*/ 27 w 163"/>
                <a:gd name="T43" fmla="*/ 0 h 310"/>
                <a:gd name="T44" fmla="*/ 27 w 163"/>
                <a:gd name="T45" fmla="*/ 19 h 310"/>
                <a:gd name="T46" fmla="*/ 65 w 163"/>
                <a:gd name="T47" fmla="*/ 19 h 310"/>
                <a:gd name="T48" fmla="*/ 80 w 163"/>
                <a:gd name="T49" fmla="*/ 34 h 310"/>
                <a:gd name="T50" fmla="*/ 82 w 163"/>
                <a:gd name="T51" fmla="*/ 49 h 310"/>
                <a:gd name="T52" fmla="*/ 0 w 163"/>
                <a:gd name="T53" fmla="*/ 48 h 310"/>
                <a:gd name="T54" fmla="*/ 0 w 163"/>
                <a:gd name="T55" fmla="*/ 152 h 310"/>
                <a:gd name="T56" fmla="*/ 17 w 163"/>
                <a:gd name="T57" fmla="*/ 152 h 310"/>
                <a:gd name="T58" fmla="*/ 17 w 163"/>
                <a:gd name="T59" fmla="*/ 15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310">
                  <a:moveTo>
                    <a:pt x="17" y="152"/>
                  </a:moveTo>
                  <a:lnTo>
                    <a:pt x="13" y="68"/>
                  </a:lnTo>
                  <a:lnTo>
                    <a:pt x="70" y="65"/>
                  </a:lnTo>
                  <a:lnTo>
                    <a:pt x="80" y="76"/>
                  </a:lnTo>
                  <a:lnTo>
                    <a:pt x="85" y="139"/>
                  </a:lnTo>
                  <a:lnTo>
                    <a:pt x="131" y="144"/>
                  </a:lnTo>
                  <a:lnTo>
                    <a:pt x="143" y="171"/>
                  </a:lnTo>
                  <a:lnTo>
                    <a:pt x="95" y="173"/>
                  </a:lnTo>
                  <a:lnTo>
                    <a:pt x="91" y="211"/>
                  </a:lnTo>
                  <a:lnTo>
                    <a:pt x="108" y="234"/>
                  </a:lnTo>
                  <a:lnTo>
                    <a:pt x="108" y="192"/>
                  </a:lnTo>
                  <a:lnTo>
                    <a:pt x="129" y="192"/>
                  </a:lnTo>
                  <a:lnTo>
                    <a:pt x="131" y="276"/>
                  </a:lnTo>
                  <a:lnTo>
                    <a:pt x="152" y="310"/>
                  </a:lnTo>
                  <a:lnTo>
                    <a:pt x="148" y="192"/>
                  </a:lnTo>
                  <a:lnTo>
                    <a:pt x="163" y="186"/>
                  </a:lnTo>
                  <a:lnTo>
                    <a:pt x="163" y="160"/>
                  </a:lnTo>
                  <a:lnTo>
                    <a:pt x="135" y="131"/>
                  </a:lnTo>
                  <a:lnTo>
                    <a:pt x="104" y="127"/>
                  </a:lnTo>
                  <a:lnTo>
                    <a:pt x="103" y="30"/>
                  </a:lnTo>
                  <a:lnTo>
                    <a:pt x="76" y="0"/>
                  </a:lnTo>
                  <a:lnTo>
                    <a:pt x="27" y="0"/>
                  </a:lnTo>
                  <a:lnTo>
                    <a:pt x="27" y="19"/>
                  </a:lnTo>
                  <a:lnTo>
                    <a:pt x="65" y="19"/>
                  </a:lnTo>
                  <a:lnTo>
                    <a:pt x="80" y="34"/>
                  </a:lnTo>
                  <a:lnTo>
                    <a:pt x="82" y="49"/>
                  </a:lnTo>
                  <a:lnTo>
                    <a:pt x="0" y="48"/>
                  </a:lnTo>
                  <a:lnTo>
                    <a:pt x="0" y="152"/>
                  </a:lnTo>
                  <a:lnTo>
                    <a:pt x="17" y="152"/>
                  </a:lnTo>
                  <a:lnTo>
                    <a:pt x="1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39"/>
            <p:cNvSpPr>
              <a:spLocks/>
            </p:cNvSpPr>
            <p:nvPr/>
          </p:nvSpPr>
          <p:spPr bwMode="auto">
            <a:xfrm>
              <a:off x="4861" y="1131"/>
              <a:ext cx="18" cy="30"/>
            </a:xfrm>
            <a:custGeom>
              <a:avLst/>
              <a:gdLst>
                <a:gd name="T0" fmla="*/ 44 w 44"/>
                <a:gd name="T1" fmla="*/ 6 h 72"/>
                <a:gd name="T2" fmla="*/ 19 w 44"/>
                <a:gd name="T3" fmla="*/ 53 h 72"/>
                <a:gd name="T4" fmla="*/ 6 w 44"/>
                <a:gd name="T5" fmla="*/ 72 h 72"/>
                <a:gd name="T6" fmla="*/ 0 w 44"/>
                <a:gd name="T7" fmla="*/ 40 h 72"/>
                <a:gd name="T8" fmla="*/ 29 w 44"/>
                <a:gd name="T9" fmla="*/ 0 h 72"/>
                <a:gd name="T10" fmla="*/ 44 w 44"/>
                <a:gd name="T11" fmla="*/ 6 h 72"/>
                <a:gd name="T12" fmla="*/ 44 w 44"/>
                <a:gd name="T1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2">
                  <a:moveTo>
                    <a:pt x="44" y="6"/>
                  </a:moveTo>
                  <a:lnTo>
                    <a:pt x="19" y="53"/>
                  </a:lnTo>
                  <a:lnTo>
                    <a:pt x="6" y="72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40"/>
            <p:cNvSpPr>
              <a:spLocks/>
            </p:cNvSpPr>
            <p:nvPr/>
          </p:nvSpPr>
          <p:spPr bwMode="auto">
            <a:xfrm>
              <a:off x="4974" y="1090"/>
              <a:ext cx="99" cy="225"/>
            </a:xfrm>
            <a:custGeom>
              <a:avLst/>
              <a:gdLst>
                <a:gd name="T0" fmla="*/ 14 w 238"/>
                <a:gd name="T1" fmla="*/ 524 h 524"/>
                <a:gd name="T2" fmla="*/ 92 w 238"/>
                <a:gd name="T3" fmla="*/ 429 h 524"/>
                <a:gd name="T4" fmla="*/ 107 w 238"/>
                <a:gd name="T5" fmla="*/ 431 h 524"/>
                <a:gd name="T6" fmla="*/ 109 w 238"/>
                <a:gd name="T7" fmla="*/ 454 h 524"/>
                <a:gd name="T8" fmla="*/ 158 w 238"/>
                <a:gd name="T9" fmla="*/ 458 h 524"/>
                <a:gd name="T10" fmla="*/ 160 w 238"/>
                <a:gd name="T11" fmla="*/ 437 h 524"/>
                <a:gd name="T12" fmla="*/ 131 w 238"/>
                <a:gd name="T13" fmla="*/ 433 h 524"/>
                <a:gd name="T14" fmla="*/ 122 w 238"/>
                <a:gd name="T15" fmla="*/ 222 h 524"/>
                <a:gd name="T16" fmla="*/ 145 w 238"/>
                <a:gd name="T17" fmla="*/ 203 h 524"/>
                <a:gd name="T18" fmla="*/ 149 w 238"/>
                <a:gd name="T19" fmla="*/ 26 h 524"/>
                <a:gd name="T20" fmla="*/ 185 w 238"/>
                <a:gd name="T21" fmla="*/ 24 h 524"/>
                <a:gd name="T22" fmla="*/ 188 w 238"/>
                <a:gd name="T23" fmla="*/ 336 h 524"/>
                <a:gd name="T24" fmla="*/ 209 w 238"/>
                <a:gd name="T25" fmla="*/ 298 h 524"/>
                <a:gd name="T26" fmla="*/ 217 w 238"/>
                <a:gd name="T27" fmla="*/ 224 h 524"/>
                <a:gd name="T28" fmla="*/ 238 w 238"/>
                <a:gd name="T29" fmla="*/ 114 h 524"/>
                <a:gd name="T30" fmla="*/ 207 w 238"/>
                <a:gd name="T31" fmla="*/ 83 h 524"/>
                <a:gd name="T32" fmla="*/ 204 w 238"/>
                <a:gd name="T33" fmla="*/ 0 h 524"/>
                <a:gd name="T34" fmla="*/ 133 w 238"/>
                <a:gd name="T35" fmla="*/ 4 h 524"/>
                <a:gd name="T36" fmla="*/ 133 w 238"/>
                <a:gd name="T37" fmla="*/ 190 h 524"/>
                <a:gd name="T38" fmla="*/ 107 w 238"/>
                <a:gd name="T39" fmla="*/ 213 h 524"/>
                <a:gd name="T40" fmla="*/ 107 w 238"/>
                <a:gd name="T41" fmla="*/ 401 h 524"/>
                <a:gd name="T42" fmla="*/ 84 w 238"/>
                <a:gd name="T43" fmla="*/ 403 h 524"/>
                <a:gd name="T44" fmla="*/ 0 w 238"/>
                <a:gd name="T45" fmla="*/ 502 h 524"/>
                <a:gd name="T46" fmla="*/ 14 w 238"/>
                <a:gd name="T47" fmla="*/ 524 h 524"/>
                <a:gd name="T48" fmla="*/ 14 w 238"/>
                <a:gd name="T4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524">
                  <a:moveTo>
                    <a:pt x="14" y="524"/>
                  </a:moveTo>
                  <a:lnTo>
                    <a:pt x="92" y="429"/>
                  </a:lnTo>
                  <a:lnTo>
                    <a:pt x="107" y="431"/>
                  </a:lnTo>
                  <a:lnTo>
                    <a:pt x="109" y="454"/>
                  </a:lnTo>
                  <a:lnTo>
                    <a:pt x="158" y="458"/>
                  </a:lnTo>
                  <a:lnTo>
                    <a:pt x="160" y="437"/>
                  </a:lnTo>
                  <a:lnTo>
                    <a:pt x="131" y="433"/>
                  </a:lnTo>
                  <a:lnTo>
                    <a:pt x="122" y="222"/>
                  </a:lnTo>
                  <a:lnTo>
                    <a:pt x="145" y="203"/>
                  </a:lnTo>
                  <a:lnTo>
                    <a:pt x="149" y="26"/>
                  </a:lnTo>
                  <a:lnTo>
                    <a:pt x="185" y="24"/>
                  </a:lnTo>
                  <a:lnTo>
                    <a:pt x="188" y="336"/>
                  </a:lnTo>
                  <a:lnTo>
                    <a:pt x="209" y="298"/>
                  </a:lnTo>
                  <a:lnTo>
                    <a:pt x="217" y="224"/>
                  </a:lnTo>
                  <a:lnTo>
                    <a:pt x="238" y="114"/>
                  </a:lnTo>
                  <a:lnTo>
                    <a:pt x="207" y="83"/>
                  </a:lnTo>
                  <a:lnTo>
                    <a:pt x="204" y="0"/>
                  </a:lnTo>
                  <a:lnTo>
                    <a:pt x="133" y="4"/>
                  </a:lnTo>
                  <a:lnTo>
                    <a:pt x="133" y="190"/>
                  </a:lnTo>
                  <a:lnTo>
                    <a:pt x="107" y="213"/>
                  </a:lnTo>
                  <a:lnTo>
                    <a:pt x="107" y="401"/>
                  </a:lnTo>
                  <a:lnTo>
                    <a:pt x="84" y="403"/>
                  </a:lnTo>
                  <a:lnTo>
                    <a:pt x="0" y="502"/>
                  </a:lnTo>
                  <a:lnTo>
                    <a:pt x="14" y="524"/>
                  </a:lnTo>
                  <a:lnTo>
                    <a:pt x="14" y="5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341"/>
            <p:cNvSpPr>
              <a:spLocks/>
            </p:cNvSpPr>
            <p:nvPr/>
          </p:nvSpPr>
          <p:spPr bwMode="auto">
            <a:xfrm>
              <a:off x="5063" y="1071"/>
              <a:ext cx="66" cy="195"/>
            </a:xfrm>
            <a:custGeom>
              <a:avLst/>
              <a:gdLst>
                <a:gd name="T0" fmla="*/ 0 w 156"/>
                <a:gd name="T1" fmla="*/ 456 h 456"/>
                <a:gd name="T2" fmla="*/ 156 w 156"/>
                <a:gd name="T3" fmla="*/ 451 h 456"/>
                <a:gd name="T4" fmla="*/ 112 w 156"/>
                <a:gd name="T5" fmla="*/ 320 h 456"/>
                <a:gd name="T6" fmla="*/ 88 w 156"/>
                <a:gd name="T7" fmla="*/ 207 h 456"/>
                <a:gd name="T8" fmla="*/ 59 w 156"/>
                <a:gd name="T9" fmla="*/ 63 h 456"/>
                <a:gd name="T10" fmla="*/ 57 w 156"/>
                <a:gd name="T11" fmla="*/ 2 h 456"/>
                <a:gd name="T12" fmla="*/ 40 w 156"/>
                <a:gd name="T13" fmla="*/ 0 h 456"/>
                <a:gd name="T14" fmla="*/ 36 w 156"/>
                <a:gd name="T15" fmla="*/ 48 h 456"/>
                <a:gd name="T16" fmla="*/ 4 w 156"/>
                <a:gd name="T17" fmla="*/ 57 h 456"/>
                <a:gd name="T18" fmla="*/ 8 w 156"/>
                <a:gd name="T19" fmla="*/ 72 h 456"/>
                <a:gd name="T20" fmla="*/ 38 w 156"/>
                <a:gd name="T21" fmla="*/ 72 h 456"/>
                <a:gd name="T22" fmla="*/ 67 w 156"/>
                <a:gd name="T23" fmla="*/ 245 h 456"/>
                <a:gd name="T24" fmla="*/ 93 w 156"/>
                <a:gd name="T25" fmla="*/ 373 h 456"/>
                <a:gd name="T26" fmla="*/ 110 w 156"/>
                <a:gd name="T27" fmla="*/ 430 h 456"/>
                <a:gd name="T28" fmla="*/ 12 w 156"/>
                <a:gd name="T29" fmla="*/ 436 h 456"/>
                <a:gd name="T30" fmla="*/ 0 w 156"/>
                <a:gd name="T31" fmla="*/ 456 h 456"/>
                <a:gd name="T32" fmla="*/ 0 w 156"/>
                <a:gd name="T3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456">
                  <a:moveTo>
                    <a:pt x="0" y="456"/>
                  </a:moveTo>
                  <a:lnTo>
                    <a:pt x="156" y="451"/>
                  </a:lnTo>
                  <a:lnTo>
                    <a:pt x="112" y="320"/>
                  </a:lnTo>
                  <a:lnTo>
                    <a:pt x="88" y="207"/>
                  </a:lnTo>
                  <a:lnTo>
                    <a:pt x="59" y="63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36" y="48"/>
                  </a:lnTo>
                  <a:lnTo>
                    <a:pt x="4" y="57"/>
                  </a:lnTo>
                  <a:lnTo>
                    <a:pt x="8" y="72"/>
                  </a:lnTo>
                  <a:lnTo>
                    <a:pt x="38" y="72"/>
                  </a:lnTo>
                  <a:lnTo>
                    <a:pt x="67" y="245"/>
                  </a:lnTo>
                  <a:lnTo>
                    <a:pt x="93" y="373"/>
                  </a:lnTo>
                  <a:lnTo>
                    <a:pt x="110" y="430"/>
                  </a:lnTo>
                  <a:lnTo>
                    <a:pt x="12" y="436"/>
                  </a:lnTo>
                  <a:lnTo>
                    <a:pt x="0" y="456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342"/>
            <p:cNvSpPr>
              <a:spLocks/>
            </p:cNvSpPr>
            <p:nvPr/>
          </p:nvSpPr>
          <p:spPr bwMode="auto">
            <a:xfrm>
              <a:off x="5031" y="1072"/>
              <a:ext cx="27" cy="28"/>
            </a:xfrm>
            <a:custGeom>
              <a:avLst/>
              <a:gdLst>
                <a:gd name="T0" fmla="*/ 0 w 65"/>
                <a:gd name="T1" fmla="*/ 46 h 65"/>
                <a:gd name="T2" fmla="*/ 0 w 65"/>
                <a:gd name="T3" fmla="*/ 0 h 65"/>
                <a:gd name="T4" fmla="*/ 65 w 65"/>
                <a:gd name="T5" fmla="*/ 2 h 65"/>
                <a:gd name="T6" fmla="*/ 65 w 65"/>
                <a:gd name="T7" fmla="*/ 59 h 65"/>
                <a:gd name="T8" fmla="*/ 46 w 65"/>
                <a:gd name="T9" fmla="*/ 49 h 65"/>
                <a:gd name="T10" fmla="*/ 46 w 65"/>
                <a:gd name="T11" fmla="*/ 19 h 65"/>
                <a:gd name="T12" fmla="*/ 19 w 65"/>
                <a:gd name="T13" fmla="*/ 15 h 65"/>
                <a:gd name="T14" fmla="*/ 19 w 65"/>
                <a:gd name="T15" fmla="*/ 65 h 65"/>
                <a:gd name="T16" fmla="*/ 0 w 65"/>
                <a:gd name="T17" fmla="*/ 46 h 65"/>
                <a:gd name="T18" fmla="*/ 0 w 65"/>
                <a:gd name="T19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46"/>
                  </a:moveTo>
                  <a:lnTo>
                    <a:pt x="0" y="0"/>
                  </a:lnTo>
                  <a:lnTo>
                    <a:pt x="65" y="2"/>
                  </a:lnTo>
                  <a:lnTo>
                    <a:pt x="65" y="59"/>
                  </a:lnTo>
                  <a:lnTo>
                    <a:pt x="46" y="49"/>
                  </a:lnTo>
                  <a:lnTo>
                    <a:pt x="46" y="19"/>
                  </a:lnTo>
                  <a:lnTo>
                    <a:pt x="19" y="15"/>
                  </a:lnTo>
                  <a:lnTo>
                    <a:pt x="19" y="65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343"/>
            <p:cNvSpPr>
              <a:spLocks/>
            </p:cNvSpPr>
            <p:nvPr/>
          </p:nvSpPr>
          <p:spPr bwMode="auto">
            <a:xfrm>
              <a:off x="5081" y="938"/>
              <a:ext cx="163" cy="315"/>
            </a:xfrm>
            <a:custGeom>
              <a:avLst/>
              <a:gdLst>
                <a:gd name="T0" fmla="*/ 13 w 386"/>
                <a:gd name="T1" fmla="*/ 324 h 736"/>
                <a:gd name="T2" fmla="*/ 59 w 386"/>
                <a:gd name="T3" fmla="*/ 206 h 736"/>
                <a:gd name="T4" fmla="*/ 84 w 386"/>
                <a:gd name="T5" fmla="*/ 206 h 736"/>
                <a:gd name="T6" fmla="*/ 120 w 386"/>
                <a:gd name="T7" fmla="*/ 297 h 736"/>
                <a:gd name="T8" fmla="*/ 165 w 386"/>
                <a:gd name="T9" fmla="*/ 415 h 736"/>
                <a:gd name="T10" fmla="*/ 241 w 386"/>
                <a:gd name="T11" fmla="*/ 580 h 736"/>
                <a:gd name="T12" fmla="*/ 319 w 386"/>
                <a:gd name="T13" fmla="*/ 725 h 736"/>
                <a:gd name="T14" fmla="*/ 335 w 386"/>
                <a:gd name="T15" fmla="*/ 711 h 736"/>
                <a:gd name="T16" fmla="*/ 373 w 386"/>
                <a:gd name="T17" fmla="*/ 736 h 736"/>
                <a:gd name="T18" fmla="*/ 386 w 386"/>
                <a:gd name="T19" fmla="*/ 725 h 736"/>
                <a:gd name="T20" fmla="*/ 359 w 386"/>
                <a:gd name="T21" fmla="*/ 694 h 736"/>
                <a:gd name="T22" fmla="*/ 325 w 386"/>
                <a:gd name="T23" fmla="*/ 687 h 736"/>
                <a:gd name="T24" fmla="*/ 143 w 386"/>
                <a:gd name="T25" fmla="*/ 299 h 736"/>
                <a:gd name="T26" fmla="*/ 137 w 386"/>
                <a:gd name="T27" fmla="*/ 242 h 736"/>
                <a:gd name="T28" fmla="*/ 95 w 386"/>
                <a:gd name="T29" fmla="*/ 189 h 736"/>
                <a:gd name="T30" fmla="*/ 80 w 386"/>
                <a:gd name="T31" fmla="*/ 0 h 736"/>
                <a:gd name="T32" fmla="*/ 68 w 386"/>
                <a:gd name="T33" fmla="*/ 0 h 736"/>
                <a:gd name="T34" fmla="*/ 61 w 386"/>
                <a:gd name="T35" fmla="*/ 181 h 736"/>
                <a:gd name="T36" fmla="*/ 42 w 386"/>
                <a:gd name="T37" fmla="*/ 194 h 736"/>
                <a:gd name="T38" fmla="*/ 0 w 386"/>
                <a:gd name="T39" fmla="*/ 320 h 736"/>
                <a:gd name="T40" fmla="*/ 13 w 386"/>
                <a:gd name="T41" fmla="*/ 324 h 736"/>
                <a:gd name="T42" fmla="*/ 13 w 386"/>
                <a:gd name="T43" fmla="*/ 32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6" h="736">
                  <a:moveTo>
                    <a:pt x="13" y="324"/>
                  </a:moveTo>
                  <a:lnTo>
                    <a:pt x="59" y="206"/>
                  </a:lnTo>
                  <a:lnTo>
                    <a:pt x="84" y="206"/>
                  </a:lnTo>
                  <a:lnTo>
                    <a:pt x="120" y="297"/>
                  </a:lnTo>
                  <a:lnTo>
                    <a:pt x="165" y="415"/>
                  </a:lnTo>
                  <a:lnTo>
                    <a:pt x="241" y="580"/>
                  </a:lnTo>
                  <a:lnTo>
                    <a:pt x="319" y="725"/>
                  </a:lnTo>
                  <a:lnTo>
                    <a:pt x="335" y="711"/>
                  </a:lnTo>
                  <a:lnTo>
                    <a:pt x="373" y="736"/>
                  </a:lnTo>
                  <a:lnTo>
                    <a:pt x="386" y="725"/>
                  </a:lnTo>
                  <a:lnTo>
                    <a:pt x="359" y="694"/>
                  </a:lnTo>
                  <a:lnTo>
                    <a:pt x="325" y="687"/>
                  </a:lnTo>
                  <a:lnTo>
                    <a:pt x="143" y="299"/>
                  </a:lnTo>
                  <a:lnTo>
                    <a:pt x="137" y="242"/>
                  </a:lnTo>
                  <a:lnTo>
                    <a:pt x="95" y="189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181"/>
                  </a:lnTo>
                  <a:lnTo>
                    <a:pt x="42" y="194"/>
                  </a:lnTo>
                  <a:lnTo>
                    <a:pt x="0" y="320"/>
                  </a:lnTo>
                  <a:lnTo>
                    <a:pt x="13" y="324"/>
                  </a:lnTo>
                  <a:lnTo>
                    <a:pt x="13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344"/>
            <p:cNvSpPr>
              <a:spLocks/>
            </p:cNvSpPr>
            <p:nvPr/>
          </p:nvSpPr>
          <p:spPr bwMode="auto">
            <a:xfrm>
              <a:off x="5098" y="1040"/>
              <a:ext cx="39" cy="36"/>
            </a:xfrm>
            <a:custGeom>
              <a:avLst/>
              <a:gdLst>
                <a:gd name="T0" fmla="*/ 0 w 91"/>
                <a:gd name="T1" fmla="*/ 84 h 84"/>
                <a:gd name="T2" fmla="*/ 55 w 91"/>
                <a:gd name="T3" fmla="*/ 84 h 84"/>
                <a:gd name="T4" fmla="*/ 91 w 91"/>
                <a:gd name="T5" fmla="*/ 38 h 84"/>
                <a:gd name="T6" fmla="*/ 57 w 91"/>
                <a:gd name="T7" fmla="*/ 0 h 84"/>
                <a:gd name="T8" fmla="*/ 49 w 91"/>
                <a:gd name="T9" fmla="*/ 57 h 84"/>
                <a:gd name="T10" fmla="*/ 0 w 91"/>
                <a:gd name="T11" fmla="*/ 84 h 84"/>
                <a:gd name="T12" fmla="*/ 0 w 91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4">
                  <a:moveTo>
                    <a:pt x="0" y="84"/>
                  </a:moveTo>
                  <a:lnTo>
                    <a:pt x="55" y="84"/>
                  </a:lnTo>
                  <a:lnTo>
                    <a:pt x="91" y="38"/>
                  </a:lnTo>
                  <a:lnTo>
                    <a:pt x="57" y="0"/>
                  </a:lnTo>
                  <a:lnTo>
                    <a:pt x="49" y="5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45"/>
            <p:cNvSpPr>
              <a:spLocks/>
            </p:cNvSpPr>
            <p:nvPr/>
          </p:nvSpPr>
          <p:spPr bwMode="auto">
            <a:xfrm>
              <a:off x="4981" y="1068"/>
              <a:ext cx="357" cy="355"/>
            </a:xfrm>
            <a:custGeom>
              <a:avLst/>
              <a:gdLst>
                <a:gd name="T0" fmla="*/ 316 w 844"/>
                <a:gd name="T1" fmla="*/ 60 h 830"/>
                <a:gd name="T2" fmla="*/ 350 w 844"/>
                <a:gd name="T3" fmla="*/ 230 h 830"/>
                <a:gd name="T4" fmla="*/ 371 w 844"/>
                <a:gd name="T5" fmla="*/ 469 h 830"/>
                <a:gd name="T6" fmla="*/ 318 w 844"/>
                <a:gd name="T7" fmla="*/ 450 h 830"/>
                <a:gd name="T8" fmla="*/ 418 w 844"/>
                <a:gd name="T9" fmla="*/ 576 h 830"/>
                <a:gd name="T10" fmla="*/ 0 w 844"/>
                <a:gd name="T11" fmla="*/ 627 h 830"/>
                <a:gd name="T12" fmla="*/ 420 w 844"/>
                <a:gd name="T13" fmla="*/ 739 h 830"/>
                <a:gd name="T14" fmla="*/ 443 w 844"/>
                <a:gd name="T15" fmla="*/ 790 h 830"/>
                <a:gd name="T16" fmla="*/ 476 w 844"/>
                <a:gd name="T17" fmla="*/ 739 h 830"/>
                <a:gd name="T18" fmla="*/ 504 w 844"/>
                <a:gd name="T19" fmla="*/ 830 h 830"/>
                <a:gd name="T20" fmla="*/ 538 w 844"/>
                <a:gd name="T21" fmla="*/ 724 h 830"/>
                <a:gd name="T22" fmla="*/ 700 w 844"/>
                <a:gd name="T23" fmla="*/ 750 h 830"/>
                <a:gd name="T24" fmla="*/ 668 w 844"/>
                <a:gd name="T25" fmla="*/ 665 h 830"/>
                <a:gd name="T26" fmla="*/ 715 w 844"/>
                <a:gd name="T27" fmla="*/ 663 h 830"/>
                <a:gd name="T28" fmla="*/ 690 w 844"/>
                <a:gd name="T29" fmla="*/ 688 h 830"/>
                <a:gd name="T30" fmla="*/ 711 w 844"/>
                <a:gd name="T31" fmla="*/ 716 h 830"/>
                <a:gd name="T32" fmla="*/ 736 w 844"/>
                <a:gd name="T33" fmla="*/ 688 h 830"/>
                <a:gd name="T34" fmla="*/ 744 w 844"/>
                <a:gd name="T35" fmla="*/ 733 h 830"/>
                <a:gd name="T36" fmla="*/ 766 w 844"/>
                <a:gd name="T37" fmla="*/ 667 h 830"/>
                <a:gd name="T38" fmla="*/ 643 w 844"/>
                <a:gd name="T39" fmla="*/ 543 h 830"/>
                <a:gd name="T40" fmla="*/ 607 w 844"/>
                <a:gd name="T41" fmla="*/ 452 h 830"/>
                <a:gd name="T42" fmla="*/ 584 w 844"/>
                <a:gd name="T43" fmla="*/ 471 h 830"/>
                <a:gd name="T44" fmla="*/ 671 w 844"/>
                <a:gd name="T45" fmla="*/ 614 h 830"/>
                <a:gd name="T46" fmla="*/ 531 w 844"/>
                <a:gd name="T47" fmla="*/ 648 h 830"/>
                <a:gd name="T48" fmla="*/ 382 w 844"/>
                <a:gd name="T49" fmla="*/ 496 h 830"/>
                <a:gd name="T50" fmla="*/ 430 w 844"/>
                <a:gd name="T51" fmla="*/ 384 h 830"/>
                <a:gd name="T52" fmla="*/ 495 w 844"/>
                <a:gd name="T53" fmla="*/ 471 h 830"/>
                <a:gd name="T54" fmla="*/ 394 w 844"/>
                <a:gd name="T55" fmla="*/ 125 h 830"/>
                <a:gd name="T56" fmla="*/ 401 w 844"/>
                <a:gd name="T57" fmla="*/ 233 h 830"/>
                <a:gd name="T58" fmla="*/ 348 w 844"/>
                <a:gd name="T59" fmla="*/ 47 h 830"/>
                <a:gd name="T60" fmla="*/ 308 w 844"/>
                <a:gd name="T61" fmla="*/ 7 h 830"/>
                <a:gd name="T62" fmla="*/ 246 w 844"/>
                <a:gd name="T63" fmla="*/ 47 h 830"/>
                <a:gd name="T64" fmla="*/ 251 w 844"/>
                <a:gd name="T65" fmla="*/ 6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4" h="830">
                  <a:moveTo>
                    <a:pt x="251" y="60"/>
                  </a:moveTo>
                  <a:lnTo>
                    <a:pt x="316" y="60"/>
                  </a:lnTo>
                  <a:lnTo>
                    <a:pt x="325" y="266"/>
                  </a:lnTo>
                  <a:lnTo>
                    <a:pt x="350" y="230"/>
                  </a:lnTo>
                  <a:lnTo>
                    <a:pt x="365" y="435"/>
                  </a:lnTo>
                  <a:lnTo>
                    <a:pt x="371" y="469"/>
                  </a:lnTo>
                  <a:lnTo>
                    <a:pt x="329" y="420"/>
                  </a:lnTo>
                  <a:lnTo>
                    <a:pt x="318" y="450"/>
                  </a:lnTo>
                  <a:lnTo>
                    <a:pt x="418" y="553"/>
                  </a:lnTo>
                  <a:lnTo>
                    <a:pt x="418" y="576"/>
                  </a:lnTo>
                  <a:lnTo>
                    <a:pt x="8" y="581"/>
                  </a:lnTo>
                  <a:lnTo>
                    <a:pt x="0" y="627"/>
                  </a:lnTo>
                  <a:lnTo>
                    <a:pt x="415" y="619"/>
                  </a:lnTo>
                  <a:lnTo>
                    <a:pt x="420" y="739"/>
                  </a:lnTo>
                  <a:lnTo>
                    <a:pt x="447" y="745"/>
                  </a:lnTo>
                  <a:lnTo>
                    <a:pt x="443" y="790"/>
                  </a:lnTo>
                  <a:lnTo>
                    <a:pt x="477" y="790"/>
                  </a:lnTo>
                  <a:lnTo>
                    <a:pt x="476" y="739"/>
                  </a:lnTo>
                  <a:lnTo>
                    <a:pt x="506" y="745"/>
                  </a:lnTo>
                  <a:lnTo>
                    <a:pt x="504" y="830"/>
                  </a:lnTo>
                  <a:lnTo>
                    <a:pt x="529" y="806"/>
                  </a:lnTo>
                  <a:lnTo>
                    <a:pt x="538" y="724"/>
                  </a:lnTo>
                  <a:lnTo>
                    <a:pt x="607" y="752"/>
                  </a:lnTo>
                  <a:lnTo>
                    <a:pt x="700" y="750"/>
                  </a:lnTo>
                  <a:lnTo>
                    <a:pt x="666" y="703"/>
                  </a:lnTo>
                  <a:lnTo>
                    <a:pt x="668" y="665"/>
                  </a:lnTo>
                  <a:lnTo>
                    <a:pt x="687" y="644"/>
                  </a:lnTo>
                  <a:lnTo>
                    <a:pt x="715" y="663"/>
                  </a:lnTo>
                  <a:lnTo>
                    <a:pt x="709" y="682"/>
                  </a:lnTo>
                  <a:lnTo>
                    <a:pt x="690" y="688"/>
                  </a:lnTo>
                  <a:lnTo>
                    <a:pt x="694" y="707"/>
                  </a:lnTo>
                  <a:lnTo>
                    <a:pt x="711" y="716"/>
                  </a:lnTo>
                  <a:lnTo>
                    <a:pt x="723" y="701"/>
                  </a:lnTo>
                  <a:lnTo>
                    <a:pt x="736" y="688"/>
                  </a:lnTo>
                  <a:lnTo>
                    <a:pt x="753" y="710"/>
                  </a:lnTo>
                  <a:lnTo>
                    <a:pt x="744" y="733"/>
                  </a:lnTo>
                  <a:lnTo>
                    <a:pt x="844" y="735"/>
                  </a:lnTo>
                  <a:lnTo>
                    <a:pt x="766" y="667"/>
                  </a:lnTo>
                  <a:lnTo>
                    <a:pt x="694" y="598"/>
                  </a:lnTo>
                  <a:lnTo>
                    <a:pt x="643" y="543"/>
                  </a:lnTo>
                  <a:lnTo>
                    <a:pt x="609" y="475"/>
                  </a:lnTo>
                  <a:lnTo>
                    <a:pt x="607" y="452"/>
                  </a:lnTo>
                  <a:lnTo>
                    <a:pt x="576" y="446"/>
                  </a:lnTo>
                  <a:lnTo>
                    <a:pt x="584" y="471"/>
                  </a:lnTo>
                  <a:lnTo>
                    <a:pt x="622" y="543"/>
                  </a:lnTo>
                  <a:lnTo>
                    <a:pt x="671" y="614"/>
                  </a:lnTo>
                  <a:lnTo>
                    <a:pt x="576" y="627"/>
                  </a:lnTo>
                  <a:lnTo>
                    <a:pt x="531" y="648"/>
                  </a:lnTo>
                  <a:lnTo>
                    <a:pt x="457" y="564"/>
                  </a:lnTo>
                  <a:lnTo>
                    <a:pt x="382" y="496"/>
                  </a:lnTo>
                  <a:lnTo>
                    <a:pt x="365" y="203"/>
                  </a:lnTo>
                  <a:lnTo>
                    <a:pt x="430" y="384"/>
                  </a:lnTo>
                  <a:lnTo>
                    <a:pt x="434" y="338"/>
                  </a:lnTo>
                  <a:lnTo>
                    <a:pt x="495" y="471"/>
                  </a:lnTo>
                  <a:lnTo>
                    <a:pt x="445" y="309"/>
                  </a:lnTo>
                  <a:lnTo>
                    <a:pt x="394" y="125"/>
                  </a:lnTo>
                  <a:lnTo>
                    <a:pt x="386" y="146"/>
                  </a:lnTo>
                  <a:lnTo>
                    <a:pt x="401" y="233"/>
                  </a:lnTo>
                  <a:lnTo>
                    <a:pt x="363" y="142"/>
                  </a:lnTo>
                  <a:lnTo>
                    <a:pt x="348" y="47"/>
                  </a:lnTo>
                  <a:lnTo>
                    <a:pt x="323" y="0"/>
                  </a:lnTo>
                  <a:lnTo>
                    <a:pt x="308" y="7"/>
                  </a:lnTo>
                  <a:lnTo>
                    <a:pt x="308" y="38"/>
                  </a:lnTo>
                  <a:lnTo>
                    <a:pt x="246" y="47"/>
                  </a:lnTo>
                  <a:lnTo>
                    <a:pt x="251" y="60"/>
                  </a:lnTo>
                  <a:lnTo>
                    <a:pt x="2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46"/>
            <p:cNvSpPr>
              <a:spLocks/>
            </p:cNvSpPr>
            <p:nvPr/>
          </p:nvSpPr>
          <p:spPr bwMode="auto">
            <a:xfrm>
              <a:off x="5008" y="1383"/>
              <a:ext cx="140" cy="17"/>
            </a:xfrm>
            <a:custGeom>
              <a:avLst/>
              <a:gdLst>
                <a:gd name="T0" fmla="*/ 0 w 331"/>
                <a:gd name="T1" fmla="*/ 23 h 42"/>
                <a:gd name="T2" fmla="*/ 108 w 331"/>
                <a:gd name="T3" fmla="*/ 27 h 42"/>
                <a:gd name="T4" fmla="*/ 106 w 331"/>
                <a:gd name="T5" fmla="*/ 10 h 42"/>
                <a:gd name="T6" fmla="*/ 143 w 331"/>
                <a:gd name="T7" fmla="*/ 8 h 42"/>
                <a:gd name="T8" fmla="*/ 162 w 331"/>
                <a:gd name="T9" fmla="*/ 27 h 42"/>
                <a:gd name="T10" fmla="*/ 207 w 331"/>
                <a:gd name="T11" fmla="*/ 27 h 42"/>
                <a:gd name="T12" fmla="*/ 200 w 331"/>
                <a:gd name="T13" fmla="*/ 0 h 42"/>
                <a:gd name="T14" fmla="*/ 241 w 331"/>
                <a:gd name="T15" fmla="*/ 0 h 42"/>
                <a:gd name="T16" fmla="*/ 243 w 331"/>
                <a:gd name="T17" fmla="*/ 23 h 42"/>
                <a:gd name="T18" fmla="*/ 331 w 331"/>
                <a:gd name="T19" fmla="*/ 23 h 42"/>
                <a:gd name="T20" fmla="*/ 308 w 331"/>
                <a:gd name="T21" fmla="*/ 40 h 42"/>
                <a:gd name="T22" fmla="*/ 17 w 331"/>
                <a:gd name="T23" fmla="*/ 42 h 42"/>
                <a:gd name="T24" fmla="*/ 0 w 331"/>
                <a:gd name="T25" fmla="*/ 23 h 42"/>
                <a:gd name="T26" fmla="*/ 0 w 331"/>
                <a:gd name="T2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42">
                  <a:moveTo>
                    <a:pt x="0" y="23"/>
                  </a:moveTo>
                  <a:lnTo>
                    <a:pt x="108" y="27"/>
                  </a:lnTo>
                  <a:lnTo>
                    <a:pt x="106" y="10"/>
                  </a:lnTo>
                  <a:lnTo>
                    <a:pt x="143" y="8"/>
                  </a:lnTo>
                  <a:lnTo>
                    <a:pt x="162" y="27"/>
                  </a:lnTo>
                  <a:lnTo>
                    <a:pt x="207" y="27"/>
                  </a:lnTo>
                  <a:lnTo>
                    <a:pt x="200" y="0"/>
                  </a:lnTo>
                  <a:lnTo>
                    <a:pt x="241" y="0"/>
                  </a:lnTo>
                  <a:lnTo>
                    <a:pt x="243" y="23"/>
                  </a:lnTo>
                  <a:lnTo>
                    <a:pt x="331" y="23"/>
                  </a:lnTo>
                  <a:lnTo>
                    <a:pt x="308" y="40"/>
                  </a:lnTo>
                  <a:lnTo>
                    <a:pt x="17" y="4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47"/>
            <p:cNvSpPr>
              <a:spLocks/>
            </p:cNvSpPr>
            <p:nvPr/>
          </p:nvSpPr>
          <p:spPr bwMode="auto">
            <a:xfrm>
              <a:off x="5117" y="1371"/>
              <a:ext cx="52" cy="66"/>
            </a:xfrm>
            <a:custGeom>
              <a:avLst/>
              <a:gdLst>
                <a:gd name="T0" fmla="*/ 121 w 121"/>
                <a:gd name="T1" fmla="*/ 22 h 154"/>
                <a:gd name="T2" fmla="*/ 60 w 121"/>
                <a:gd name="T3" fmla="*/ 154 h 154"/>
                <a:gd name="T4" fmla="*/ 3 w 121"/>
                <a:gd name="T5" fmla="*/ 154 h 154"/>
                <a:gd name="T6" fmla="*/ 0 w 121"/>
                <a:gd name="T7" fmla="*/ 119 h 154"/>
                <a:gd name="T8" fmla="*/ 55 w 121"/>
                <a:gd name="T9" fmla="*/ 119 h 154"/>
                <a:gd name="T10" fmla="*/ 104 w 121"/>
                <a:gd name="T11" fmla="*/ 0 h 154"/>
                <a:gd name="T12" fmla="*/ 121 w 121"/>
                <a:gd name="T13" fmla="*/ 22 h 154"/>
                <a:gd name="T14" fmla="*/ 121 w 121"/>
                <a:gd name="T15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4">
                  <a:moveTo>
                    <a:pt x="121" y="22"/>
                  </a:moveTo>
                  <a:lnTo>
                    <a:pt x="60" y="154"/>
                  </a:lnTo>
                  <a:lnTo>
                    <a:pt x="3" y="154"/>
                  </a:lnTo>
                  <a:lnTo>
                    <a:pt x="0" y="119"/>
                  </a:lnTo>
                  <a:lnTo>
                    <a:pt x="55" y="119"/>
                  </a:lnTo>
                  <a:lnTo>
                    <a:pt x="104" y="0"/>
                  </a:lnTo>
                  <a:lnTo>
                    <a:pt x="121" y="22"/>
                  </a:lnTo>
                  <a:lnTo>
                    <a:pt x="1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48"/>
            <p:cNvSpPr>
              <a:spLocks/>
            </p:cNvSpPr>
            <p:nvPr/>
          </p:nvSpPr>
          <p:spPr bwMode="auto">
            <a:xfrm>
              <a:off x="5115" y="1403"/>
              <a:ext cx="23" cy="10"/>
            </a:xfrm>
            <a:custGeom>
              <a:avLst/>
              <a:gdLst>
                <a:gd name="T0" fmla="*/ 51 w 53"/>
                <a:gd name="T1" fmla="*/ 23 h 23"/>
                <a:gd name="T2" fmla="*/ 2 w 53"/>
                <a:gd name="T3" fmla="*/ 23 h 23"/>
                <a:gd name="T4" fmla="*/ 0 w 53"/>
                <a:gd name="T5" fmla="*/ 0 h 23"/>
                <a:gd name="T6" fmla="*/ 53 w 53"/>
                <a:gd name="T7" fmla="*/ 2 h 23"/>
                <a:gd name="T8" fmla="*/ 51 w 53"/>
                <a:gd name="T9" fmla="*/ 23 h 23"/>
                <a:gd name="T10" fmla="*/ 51 w 53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3">
                  <a:moveTo>
                    <a:pt x="51" y="23"/>
                  </a:moveTo>
                  <a:lnTo>
                    <a:pt x="2" y="23"/>
                  </a:lnTo>
                  <a:lnTo>
                    <a:pt x="0" y="0"/>
                  </a:lnTo>
                  <a:lnTo>
                    <a:pt x="53" y="2"/>
                  </a:lnTo>
                  <a:lnTo>
                    <a:pt x="51" y="23"/>
                  </a:lnTo>
                  <a:lnTo>
                    <a:pt x="5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49"/>
            <p:cNvSpPr>
              <a:spLocks/>
            </p:cNvSpPr>
            <p:nvPr/>
          </p:nvSpPr>
          <p:spPr bwMode="auto">
            <a:xfrm>
              <a:off x="5072" y="1409"/>
              <a:ext cx="28" cy="23"/>
            </a:xfrm>
            <a:custGeom>
              <a:avLst/>
              <a:gdLst>
                <a:gd name="T0" fmla="*/ 55 w 65"/>
                <a:gd name="T1" fmla="*/ 2 h 55"/>
                <a:gd name="T2" fmla="*/ 65 w 65"/>
                <a:gd name="T3" fmla="*/ 21 h 55"/>
                <a:gd name="T4" fmla="*/ 31 w 65"/>
                <a:gd name="T5" fmla="*/ 21 h 55"/>
                <a:gd name="T6" fmla="*/ 32 w 65"/>
                <a:gd name="T7" fmla="*/ 55 h 55"/>
                <a:gd name="T8" fmla="*/ 0 w 65"/>
                <a:gd name="T9" fmla="*/ 55 h 55"/>
                <a:gd name="T10" fmla="*/ 4 w 65"/>
                <a:gd name="T11" fmla="*/ 0 h 55"/>
                <a:gd name="T12" fmla="*/ 55 w 65"/>
                <a:gd name="T13" fmla="*/ 2 h 55"/>
                <a:gd name="T14" fmla="*/ 55 w 65"/>
                <a:gd name="T15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5">
                  <a:moveTo>
                    <a:pt x="55" y="2"/>
                  </a:moveTo>
                  <a:lnTo>
                    <a:pt x="65" y="21"/>
                  </a:lnTo>
                  <a:lnTo>
                    <a:pt x="31" y="21"/>
                  </a:lnTo>
                  <a:lnTo>
                    <a:pt x="32" y="55"/>
                  </a:lnTo>
                  <a:lnTo>
                    <a:pt x="0" y="55"/>
                  </a:lnTo>
                  <a:lnTo>
                    <a:pt x="4" y="0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50"/>
            <p:cNvSpPr>
              <a:spLocks/>
            </p:cNvSpPr>
            <p:nvPr/>
          </p:nvSpPr>
          <p:spPr bwMode="auto">
            <a:xfrm>
              <a:off x="5036" y="1405"/>
              <a:ext cx="20" cy="10"/>
            </a:xfrm>
            <a:custGeom>
              <a:avLst/>
              <a:gdLst>
                <a:gd name="T0" fmla="*/ 45 w 45"/>
                <a:gd name="T1" fmla="*/ 4 h 23"/>
                <a:gd name="T2" fmla="*/ 43 w 45"/>
                <a:gd name="T3" fmla="*/ 23 h 23"/>
                <a:gd name="T4" fmla="*/ 0 w 45"/>
                <a:gd name="T5" fmla="*/ 19 h 23"/>
                <a:gd name="T6" fmla="*/ 0 w 45"/>
                <a:gd name="T7" fmla="*/ 0 h 23"/>
                <a:gd name="T8" fmla="*/ 45 w 45"/>
                <a:gd name="T9" fmla="*/ 4 h 23"/>
                <a:gd name="T10" fmla="*/ 45 w 45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3">
                  <a:moveTo>
                    <a:pt x="45" y="4"/>
                  </a:moveTo>
                  <a:lnTo>
                    <a:pt x="43" y="23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51"/>
            <p:cNvSpPr>
              <a:spLocks/>
            </p:cNvSpPr>
            <p:nvPr/>
          </p:nvSpPr>
          <p:spPr bwMode="auto">
            <a:xfrm>
              <a:off x="5130" y="1447"/>
              <a:ext cx="42" cy="466"/>
            </a:xfrm>
            <a:custGeom>
              <a:avLst/>
              <a:gdLst>
                <a:gd name="T0" fmla="*/ 0 w 101"/>
                <a:gd name="T1" fmla="*/ 0 h 1091"/>
                <a:gd name="T2" fmla="*/ 0 w 101"/>
                <a:gd name="T3" fmla="*/ 1036 h 1091"/>
                <a:gd name="T4" fmla="*/ 27 w 101"/>
                <a:gd name="T5" fmla="*/ 1044 h 1091"/>
                <a:gd name="T6" fmla="*/ 27 w 101"/>
                <a:gd name="T7" fmla="*/ 574 h 1091"/>
                <a:gd name="T8" fmla="*/ 47 w 101"/>
                <a:gd name="T9" fmla="*/ 624 h 1091"/>
                <a:gd name="T10" fmla="*/ 51 w 101"/>
                <a:gd name="T11" fmla="*/ 1044 h 1091"/>
                <a:gd name="T12" fmla="*/ 70 w 101"/>
                <a:gd name="T13" fmla="*/ 1057 h 1091"/>
                <a:gd name="T14" fmla="*/ 68 w 101"/>
                <a:gd name="T15" fmla="*/ 1090 h 1091"/>
                <a:gd name="T16" fmla="*/ 89 w 101"/>
                <a:gd name="T17" fmla="*/ 1091 h 1091"/>
                <a:gd name="T18" fmla="*/ 101 w 101"/>
                <a:gd name="T19" fmla="*/ 285 h 1091"/>
                <a:gd name="T20" fmla="*/ 87 w 101"/>
                <a:gd name="T21" fmla="*/ 310 h 1091"/>
                <a:gd name="T22" fmla="*/ 78 w 101"/>
                <a:gd name="T23" fmla="*/ 624 h 1091"/>
                <a:gd name="T24" fmla="*/ 53 w 101"/>
                <a:gd name="T25" fmla="*/ 584 h 1091"/>
                <a:gd name="T26" fmla="*/ 66 w 101"/>
                <a:gd name="T27" fmla="*/ 63 h 1091"/>
                <a:gd name="T28" fmla="*/ 47 w 101"/>
                <a:gd name="T29" fmla="*/ 109 h 1091"/>
                <a:gd name="T30" fmla="*/ 46 w 101"/>
                <a:gd name="T31" fmla="*/ 409 h 1091"/>
                <a:gd name="T32" fmla="*/ 25 w 101"/>
                <a:gd name="T33" fmla="*/ 392 h 1091"/>
                <a:gd name="T34" fmla="*/ 28 w 101"/>
                <a:gd name="T35" fmla="*/ 14 h 1091"/>
                <a:gd name="T36" fmla="*/ 0 w 101"/>
                <a:gd name="T37" fmla="*/ 0 h 1091"/>
                <a:gd name="T38" fmla="*/ 0 w 101"/>
                <a:gd name="T3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091">
                  <a:moveTo>
                    <a:pt x="0" y="0"/>
                  </a:moveTo>
                  <a:lnTo>
                    <a:pt x="0" y="1036"/>
                  </a:lnTo>
                  <a:lnTo>
                    <a:pt x="27" y="1044"/>
                  </a:lnTo>
                  <a:lnTo>
                    <a:pt x="27" y="574"/>
                  </a:lnTo>
                  <a:lnTo>
                    <a:pt x="47" y="624"/>
                  </a:lnTo>
                  <a:lnTo>
                    <a:pt x="51" y="1044"/>
                  </a:lnTo>
                  <a:lnTo>
                    <a:pt x="70" y="1057"/>
                  </a:lnTo>
                  <a:lnTo>
                    <a:pt x="68" y="1090"/>
                  </a:lnTo>
                  <a:lnTo>
                    <a:pt x="89" y="1091"/>
                  </a:lnTo>
                  <a:lnTo>
                    <a:pt x="101" y="285"/>
                  </a:lnTo>
                  <a:lnTo>
                    <a:pt x="87" y="310"/>
                  </a:lnTo>
                  <a:lnTo>
                    <a:pt x="78" y="624"/>
                  </a:lnTo>
                  <a:lnTo>
                    <a:pt x="53" y="584"/>
                  </a:lnTo>
                  <a:lnTo>
                    <a:pt x="66" y="63"/>
                  </a:lnTo>
                  <a:lnTo>
                    <a:pt x="47" y="109"/>
                  </a:lnTo>
                  <a:lnTo>
                    <a:pt x="46" y="409"/>
                  </a:lnTo>
                  <a:lnTo>
                    <a:pt x="25" y="392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52"/>
            <p:cNvSpPr>
              <a:spLocks/>
            </p:cNvSpPr>
            <p:nvPr/>
          </p:nvSpPr>
          <p:spPr bwMode="auto">
            <a:xfrm>
              <a:off x="5152" y="1374"/>
              <a:ext cx="92" cy="240"/>
            </a:xfrm>
            <a:custGeom>
              <a:avLst/>
              <a:gdLst>
                <a:gd name="T0" fmla="*/ 54 w 219"/>
                <a:gd name="T1" fmla="*/ 50 h 561"/>
                <a:gd name="T2" fmla="*/ 10 w 219"/>
                <a:gd name="T3" fmla="*/ 103 h 561"/>
                <a:gd name="T4" fmla="*/ 14 w 219"/>
                <a:gd name="T5" fmla="*/ 143 h 561"/>
                <a:gd name="T6" fmla="*/ 0 w 219"/>
                <a:gd name="T7" fmla="*/ 164 h 561"/>
                <a:gd name="T8" fmla="*/ 0 w 219"/>
                <a:gd name="T9" fmla="*/ 312 h 561"/>
                <a:gd name="T10" fmla="*/ 12 w 219"/>
                <a:gd name="T11" fmla="*/ 373 h 561"/>
                <a:gd name="T12" fmla="*/ 17 w 219"/>
                <a:gd name="T13" fmla="*/ 234 h 561"/>
                <a:gd name="T14" fmla="*/ 34 w 219"/>
                <a:gd name="T15" fmla="*/ 236 h 561"/>
                <a:gd name="T16" fmla="*/ 33 w 219"/>
                <a:gd name="T17" fmla="*/ 561 h 561"/>
                <a:gd name="T18" fmla="*/ 52 w 219"/>
                <a:gd name="T19" fmla="*/ 451 h 561"/>
                <a:gd name="T20" fmla="*/ 63 w 219"/>
                <a:gd name="T21" fmla="*/ 451 h 561"/>
                <a:gd name="T22" fmla="*/ 73 w 219"/>
                <a:gd name="T23" fmla="*/ 483 h 561"/>
                <a:gd name="T24" fmla="*/ 99 w 219"/>
                <a:gd name="T25" fmla="*/ 483 h 561"/>
                <a:gd name="T26" fmla="*/ 103 w 219"/>
                <a:gd name="T27" fmla="*/ 367 h 561"/>
                <a:gd name="T28" fmla="*/ 179 w 219"/>
                <a:gd name="T29" fmla="*/ 445 h 561"/>
                <a:gd name="T30" fmla="*/ 183 w 219"/>
                <a:gd name="T31" fmla="*/ 416 h 561"/>
                <a:gd name="T32" fmla="*/ 171 w 219"/>
                <a:gd name="T33" fmla="*/ 384 h 561"/>
                <a:gd name="T34" fmla="*/ 168 w 219"/>
                <a:gd name="T35" fmla="*/ 211 h 561"/>
                <a:gd name="T36" fmla="*/ 147 w 219"/>
                <a:gd name="T37" fmla="*/ 175 h 561"/>
                <a:gd name="T38" fmla="*/ 112 w 219"/>
                <a:gd name="T39" fmla="*/ 177 h 561"/>
                <a:gd name="T40" fmla="*/ 112 w 219"/>
                <a:gd name="T41" fmla="*/ 145 h 561"/>
                <a:gd name="T42" fmla="*/ 196 w 219"/>
                <a:gd name="T43" fmla="*/ 148 h 561"/>
                <a:gd name="T44" fmla="*/ 219 w 219"/>
                <a:gd name="T45" fmla="*/ 109 h 561"/>
                <a:gd name="T46" fmla="*/ 215 w 219"/>
                <a:gd name="T47" fmla="*/ 17 h 561"/>
                <a:gd name="T48" fmla="*/ 183 w 219"/>
                <a:gd name="T49" fmla="*/ 12 h 561"/>
                <a:gd name="T50" fmla="*/ 190 w 219"/>
                <a:gd name="T51" fmla="*/ 129 h 561"/>
                <a:gd name="T52" fmla="*/ 124 w 219"/>
                <a:gd name="T53" fmla="*/ 124 h 561"/>
                <a:gd name="T54" fmla="*/ 128 w 219"/>
                <a:gd name="T55" fmla="*/ 0 h 561"/>
                <a:gd name="T56" fmla="*/ 101 w 219"/>
                <a:gd name="T57" fmla="*/ 88 h 561"/>
                <a:gd name="T58" fmla="*/ 103 w 219"/>
                <a:gd name="T59" fmla="*/ 133 h 561"/>
                <a:gd name="T60" fmla="*/ 80 w 219"/>
                <a:gd name="T61" fmla="*/ 126 h 561"/>
                <a:gd name="T62" fmla="*/ 84 w 219"/>
                <a:gd name="T63" fmla="*/ 181 h 561"/>
                <a:gd name="T64" fmla="*/ 52 w 219"/>
                <a:gd name="T65" fmla="*/ 200 h 561"/>
                <a:gd name="T66" fmla="*/ 19 w 219"/>
                <a:gd name="T67" fmla="*/ 194 h 561"/>
                <a:gd name="T68" fmla="*/ 29 w 219"/>
                <a:gd name="T69" fmla="*/ 133 h 561"/>
                <a:gd name="T70" fmla="*/ 59 w 219"/>
                <a:gd name="T71" fmla="*/ 101 h 561"/>
                <a:gd name="T72" fmla="*/ 54 w 219"/>
                <a:gd name="T73" fmla="*/ 50 h 561"/>
                <a:gd name="T74" fmla="*/ 54 w 219"/>
                <a:gd name="T75" fmla="*/ 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561">
                  <a:moveTo>
                    <a:pt x="54" y="50"/>
                  </a:moveTo>
                  <a:lnTo>
                    <a:pt x="10" y="103"/>
                  </a:lnTo>
                  <a:lnTo>
                    <a:pt x="14" y="143"/>
                  </a:lnTo>
                  <a:lnTo>
                    <a:pt x="0" y="164"/>
                  </a:lnTo>
                  <a:lnTo>
                    <a:pt x="0" y="312"/>
                  </a:lnTo>
                  <a:lnTo>
                    <a:pt x="12" y="373"/>
                  </a:lnTo>
                  <a:lnTo>
                    <a:pt x="17" y="234"/>
                  </a:lnTo>
                  <a:lnTo>
                    <a:pt x="34" y="236"/>
                  </a:lnTo>
                  <a:lnTo>
                    <a:pt x="33" y="561"/>
                  </a:lnTo>
                  <a:lnTo>
                    <a:pt x="52" y="451"/>
                  </a:lnTo>
                  <a:lnTo>
                    <a:pt x="63" y="451"/>
                  </a:lnTo>
                  <a:lnTo>
                    <a:pt x="73" y="483"/>
                  </a:lnTo>
                  <a:lnTo>
                    <a:pt x="99" y="483"/>
                  </a:lnTo>
                  <a:lnTo>
                    <a:pt x="103" y="367"/>
                  </a:lnTo>
                  <a:lnTo>
                    <a:pt x="179" y="445"/>
                  </a:lnTo>
                  <a:lnTo>
                    <a:pt x="183" y="416"/>
                  </a:lnTo>
                  <a:lnTo>
                    <a:pt x="171" y="384"/>
                  </a:lnTo>
                  <a:lnTo>
                    <a:pt x="168" y="211"/>
                  </a:lnTo>
                  <a:lnTo>
                    <a:pt x="147" y="175"/>
                  </a:lnTo>
                  <a:lnTo>
                    <a:pt x="112" y="177"/>
                  </a:lnTo>
                  <a:lnTo>
                    <a:pt x="112" y="145"/>
                  </a:lnTo>
                  <a:lnTo>
                    <a:pt x="196" y="148"/>
                  </a:lnTo>
                  <a:lnTo>
                    <a:pt x="219" y="109"/>
                  </a:lnTo>
                  <a:lnTo>
                    <a:pt x="215" y="17"/>
                  </a:lnTo>
                  <a:lnTo>
                    <a:pt x="183" y="12"/>
                  </a:lnTo>
                  <a:lnTo>
                    <a:pt x="190" y="129"/>
                  </a:lnTo>
                  <a:lnTo>
                    <a:pt x="124" y="124"/>
                  </a:lnTo>
                  <a:lnTo>
                    <a:pt x="128" y="0"/>
                  </a:lnTo>
                  <a:lnTo>
                    <a:pt x="101" y="88"/>
                  </a:lnTo>
                  <a:lnTo>
                    <a:pt x="103" y="133"/>
                  </a:lnTo>
                  <a:lnTo>
                    <a:pt x="80" y="126"/>
                  </a:lnTo>
                  <a:lnTo>
                    <a:pt x="84" y="181"/>
                  </a:lnTo>
                  <a:lnTo>
                    <a:pt x="52" y="200"/>
                  </a:lnTo>
                  <a:lnTo>
                    <a:pt x="19" y="194"/>
                  </a:lnTo>
                  <a:lnTo>
                    <a:pt x="29" y="133"/>
                  </a:lnTo>
                  <a:lnTo>
                    <a:pt x="59" y="101"/>
                  </a:lnTo>
                  <a:lnTo>
                    <a:pt x="54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53"/>
            <p:cNvSpPr>
              <a:spLocks/>
            </p:cNvSpPr>
            <p:nvPr/>
          </p:nvSpPr>
          <p:spPr bwMode="auto">
            <a:xfrm>
              <a:off x="5161" y="1410"/>
              <a:ext cx="29" cy="57"/>
            </a:xfrm>
            <a:custGeom>
              <a:avLst/>
              <a:gdLst>
                <a:gd name="T0" fmla="*/ 0 w 69"/>
                <a:gd name="T1" fmla="*/ 38 h 133"/>
                <a:gd name="T2" fmla="*/ 15 w 69"/>
                <a:gd name="T3" fmla="*/ 74 h 133"/>
                <a:gd name="T4" fmla="*/ 15 w 69"/>
                <a:gd name="T5" fmla="*/ 127 h 133"/>
                <a:gd name="T6" fmla="*/ 27 w 69"/>
                <a:gd name="T7" fmla="*/ 133 h 133"/>
                <a:gd name="T8" fmla="*/ 23 w 69"/>
                <a:gd name="T9" fmla="*/ 66 h 133"/>
                <a:gd name="T10" fmla="*/ 65 w 69"/>
                <a:gd name="T11" fmla="*/ 108 h 133"/>
                <a:gd name="T12" fmla="*/ 69 w 69"/>
                <a:gd name="T13" fmla="*/ 49 h 133"/>
                <a:gd name="T14" fmla="*/ 29 w 69"/>
                <a:gd name="T15" fmla="*/ 0 h 133"/>
                <a:gd name="T16" fmla="*/ 0 w 69"/>
                <a:gd name="T17" fmla="*/ 38 h 133"/>
                <a:gd name="T18" fmla="*/ 0 w 69"/>
                <a:gd name="T19" fmla="*/ 3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33">
                  <a:moveTo>
                    <a:pt x="0" y="38"/>
                  </a:moveTo>
                  <a:lnTo>
                    <a:pt x="15" y="74"/>
                  </a:lnTo>
                  <a:lnTo>
                    <a:pt x="15" y="127"/>
                  </a:lnTo>
                  <a:lnTo>
                    <a:pt x="27" y="133"/>
                  </a:lnTo>
                  <a:lnTo>
                    <a:pt x="23" y="66"/>
                  </a:lnTo>
                  <a:lnTo>
                    <a:pt x="65" y="108"/>
                  </a:lnTo>
                  <a:lnTo>
                    <a:pt x="69" y="49"/>
                  </a:lnTo>
                  <a:lnTo>
                    <a:pt x="29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54"/>
            <p:cNvSpPr>
              <a:spLocks/>
            </p:cNvSpPr>
            <p:nvPr/>
          </p:nvSpPr>
          <p:spPr bwMode="auto">
            <a:xfrm>
              <a:off x="5233" y="1416"/>
              <a:ext cx="35" cy="72"/>
            </a:xfrm>
            <a:custGeom>
              <a:avLst/>
              <a:gdLst>
                <a:gd name="T0" fmla="*/ 17 w 86"/>
                <a:gd name="T1" fmla="*/ 0 h 169"/>
                <a:gd name="T2" fmla="*/ 86 w 86"/>
                <a:gd name="T3" fmla="*/ 6 h 169"/>
                <a:gd name="T4" fmla="*/ 80 w 86"/>
                <a:gd name="T5" fmla="*/ 25 h 169"/>
                <a:gd name="T6" fmla="*/ 63 w 86"/>
                <a:gd name="T7" fmla="*/ 25 h 169"/>
                <a:gd name="T8" fmla="*/ 55 w 86"/>
                <a:gd name="T9" fmla="*/ 42 h 169"/>
                <a:gd name="T10" fmla="*/ 76 w 86"/>
                <a:gd name="T11" fmla="*/ 42 h 169"/>
                <a:gd name="T12" fmla="*/ 74 w 86"/>
                <a:gd name="T13" fmla="*/ 61 h 169"/>
                <a:gd name="T14" fmla="*/ 52 w 86"/>
                <a:gd name="T15" fmla="*/ 61 h 169"/>
                <a:gd name="T16" fmla="*/ 42 w 86"/>
                <a:gd name="T17" fmla="*/ 84 h 169"/>
                <a:gd name="T18" fmla="*/ 65 w 86"/>
                <a:gd name="T19" fmla="*/ 88 h 169"/>
                <a:gd name="T20" fmla="*/ 63 w 86"/>
                <a:gd name="T21" fmla="*/ 103 h 169"/>
                <a:gd name="T22" fmla="*/ 27 w 86"/>
                <a:gd name="T23" fmla="*/ 103 h 169"/>
                <a:gd name="T24" fmla="*/ 27 w 86"/>
                <a:gd name="T25" fmla="*/ 169 h 169"/>
                <a:gd name="T26" fmla="*/ 4 w 86"/>
                <a:gd name="T27" fmla="*/ 165 h 169"/>
                <a:gd name="T28" fmla="*/ 0 w 86"/>
                <a:gd name="T29" fmla="*/ 93 h 169"/>
                <a:gd name="T30" fmla="*/ 34 w 86"/>
                <a:gd name="T31" fmla="*/ 27 h 169"/>
                <a:gd name="T32" fmla="*/ 8 w 86"/>
                <a:gd name="T33" fmla="*/ 23 h 169"/>
                <a:gd name="T34" fmla="*/ 17 w 86"/>
                <a:gd name="T35" fmla="*/ 0 h 169"/>
                <a:gd name="T36" fmla="*/ 17 w 86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69">
                  <a:moveTo>
                    <a:pt x="17" y="0"/>
                  </a:moveTo>
                  <a:lnTo>
                    <a:pt x="86" y="6"/>
                  </a:lnTo>
                  <a:lnTo>
                    <a:pt x="80" y="25"/>
                  </a:lnTo>
                  <a:lnTo>
                    <a:pt x="63" y="25"/>
                  </a:lnTo>
                  <a:lnTo>
                    <a:pt x="55" y="42"/>
                  </a:lnTo>
                  <a:lnTo>
                    <a:pt x="76" y="42"/>
                  </a:lnTo>
                  <a:lnTo>
                    <a:pt x="74" y="61"/>
                  </a:lnTo>
                  <a:lnTo>
                    <a:pt x="52" y="61"/>
                  </a:lnTo>
                  <a:lnTo>
                    <a:pt x="42" y="84"/>
                  </a:lnTo>
                  <a:lnTo>
                    <a:pt x="65" y="88"/>
                  </a:lnTo>
                  <a:lnTo>
                    <a:pt x="63" y="103"/>
                  </a:lnTo>
                  <a:lnTo>
                    <a:pt x="27" y="103"/>
                  </a:lnTo>
                  <a:lnTo>
                    <a:pt x="27" y="169"/>
                  </a:lnTo>
                  <a:lnTo>
                    <a:pt x="4" y="165"/>
                  </a:lnTo>
                  <a:lnTo>
                    <a:pt x="0" y="93"/>
                  </a:lnTo>
                  <a:lnTo>
                    <a:pt x="34" y="27"/>
                  </a:lnTo>
                  <a:lnTo>
                    <a:pt x="8" y="2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55"/>
            <p:cNvSpPr>
              <a:spLocks/>
            </p:cNvSpPr>
            <p:nvPr/>
          </p:nvSpPr>
          <p:spPr bwMode="auto">
            <a:xfrm>
              <a:off x="5202" y="1368"/>
              <a:ext cx="111" cy="758"/>
            </a:xfrm>
            <a:custGeom>
              <a:avLst/>
              <a:gdLst>
                <a:gd name="T0" fmla="*/ 188 w 264"/>
                <a:gd name="T1" fmla="*/ 78 h 1771"/>
                <a:gd name="T2" fmla="*/ 186 w 264"/>
                <a:gd name="T3" fmla="*/ 160 h 1771"/>
                <a:gd name="T4" fmla="*/ 215 w 264"/>
                <a:gd name="T5" fmla="*/ 158 h 1771"/>
                <a:gd name="T6" fmla="*/ 221 w 264"/>
                <a:gd name="T7" fmla="*/ 23 h 1771"/>
                <a:gd name="T8" fmla="*/ 240 w 264"/>
                <a:gd name="T9" fmla="*/ 0 h 1771"/>
                <a:gd name="T10" fmla="*/ 264 w 264"/>
                <a:gd name="T11" fmla="*/ 17 h 1771"/>
                <a:gd name="T12" fmla="*/ 243 w 264"/>
                <a:gd name="T13" fmla="*/ 25 h 1771"/>
                <a:gd name="T14" fmla="*/ 242 w 264"/>
                <a:gd name="T15" fmla="*/ 179 h 1771"/>
                <a:gd name="T16" fmla="*/ 213 w 264"/>
                <a:gd name="T17" fmla="*/ 179 h 1771"/>
                <a:gd name="T18" fmla="*/ 215 w 264"/>
                <a:gd name="T19" fmla="*/ 1003 h 1771"/>
                <a:gd name="T20" fmla="*/ 200 w 264"/>
                <a:gd name="T21" fmla="*/ 1021 h 1771"/>
                <a:gd name="T22" fmla="*/ 198 w 264"/>
                <a:gd name="T23" fmla="*/ 1340 h 1771"/>
                <a:gd name="T24" fmla="*/ 221 w 264"/>
                <a:gd name="T25" fmla="*/ 1380 h 1771"/>
                <a:gd name="T26" fmla="*/ 219 w 264"/>
                <a:gd name="T27" fmla="*/ 1756 h 1771"/>
                <a:gd name="T28" fmla="*/ 192 w 264"/>
                <a:gd name="T29" fmla="*/ 1771 h 1771"/>
                <a:gd name="T30" fmla="*/ 194 w 264"/>
                <a:gd name="T31" fmla="*/ 1389 h 1771"/>
                <a:gd name="T32" fmla="*/ 171 w 264"/>
                <a:gd name="T33" fmla="*/ 1351 h 1771"/>
                <a:gd name="T34" fmla="*/ 27 w 264"/>
                <a:gd name="T35" fmla="*/ 1351 h 1771"/>
                <a:gd name="T36" fmla="*/ 0 w 264"/>
                <a:gd name="T37" fmla="*/ 1330 h 1771"/>
                <a:gd name="T38" fmla="*/ 179 w 264"/>
                <a:gd name="T39" fmla="*/ 1330 h 1771"/>
                <a:gd name="T40" fmla="*/ 175 w 264"/>
                <a:gd name="T41" fmla="*/ 1038 h 1771"/>
                <a:gd name="T42" fmla="*/ 167 w 264"/>
                <a:gd name="T43" fmla="*/ 1021 h 1771"/>
                <a:gd name="T44" fmla="*/ 86 w 264"/>
                <a:gd name="T45" fmla="*/ 1017 h 1771"/>
                <a:gd name="T46" fmla="*/ 116 w 264"/>
                <a:gd name="T47" fmla="*/ 996 h 1771"/>
                <a:gd name="T48" fmla="*/ 192 w 264"/>
                <a:gd name="T49" fmla="*/ 996 h 1771"/>
                <a:gd name="T50" fmla="*/ 188 w 264"/>
                <a:gd name="T51" fmla="*/ 209 h 1771"/>
                <a:gd name="T52" fmla="*/ 166 w 264"/>
                <a:gd name="T53" fmla="*/ 190 h 1771"/>
                <a:gd name="T54" fmla="*/ 188 w 264"/>
                <a:gd name="T55" fmla="*/ 78 h 1771"/>
                <a:gd name="T56" fmla="*/ 188 w 264"/>
                <a:gd name="T57" fmla="*/ 78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1771">
                  <a:moveTo>
                    <a:pt x="188" y="78"/>
                  </a:moveTo>
                  <a:lnTo>
                    <a:pt x="186" y="160"/>
                  </a:lnTo>
                  <a:lnTo>
                    <a:pt x="215" y="158"/>
                  </a:lnTo>
                  <a:lnTo>
                    <a:pt x="221" y="23"/>
                  </a:lnTo>
                  <a:lnTo>
                    <a:pt x="240" y="0"/>
                  </a:lnTo>
                  <a:lnTo>
                    <a:pt x="264" y="17"/>
                  </a:lnTo>
                  <a:lnTo>
                    <a:pt x="243" y="25"/>
                  </a:lnTo>
                  <a:lnTo>
                    <a:pt x="242" y="179"/>
                  </a:lnTo>
                  <a:lnTo>
                    <a:pt x="213" y="179"/>
                  </a:lnTo>
                  <a:lnTo>
                    <a:pt x="215" y="1003"/>
                  </a:lnTo>
                  <a:lnTo>
                    <a:pt x="200" y="1021"/>
                  </a:lnTo>
                  <a:lnTo>
                    <a:pt x="198" y="1340"/>
                  </a:lnTo>
                  <a:lnTo>
                    <a:pt x="221" y="1380"/>
                  </a:lnTo>
                  <a:lnTo>
                    <a:pt x="219" y="1756"/>
                  </a:lnTo>
                  <a:lnTo>
                    <a:pt x="192" y="1771"/>
                  </a:lnTo>
                  <a:lnTo>
                    <a:pt x="194" y="1389"/>
                  </a:lnTo>
                  <a:lnTo>
                    <a:pt x="171" y="1351"/>
                  </a:lnTo>
                  <a:lnTo>
                    <a:pt x="27" y="1351"/>
                  </a:lnTo>
                  <a:lnTo>
                    <a:pt x="0" y="1330"/>
                  </a:lnTo>
                  <a:lnTo>
                    <a:pt x="179" y="1330"/>
                  </a:lnTo>
                  <a:lnTo>
                    <a:pt x="175" y="1038"/>
                  </a:lnTo>
                  <a:lnTo>
                    <a:pt x="167" y="1021"/>
                  </a:lnTo>
                  <a:lnTo>
                    <a:pt x="86" y="1017"/>
                  </a:lnTo>
                  <a:lnTo>
                    <a:pt x="116" y="996"/>
                  </a:lnTo>
                  <a:lnTo>
                    <a:pt x="192" y="996"/>
                  </a:lnTo>
                  <a:lnTo>
                    <a:pt x="188" y="209"/>
                  </a:lnTo>
                  <a:lnTo>
                    <a:pt x="166" y="190"/>
                  </a:lnTo>
                  <a:lnTo>
                    <a:pt x="188" y="78"/>
                  </a:lnTo>
                  <a:lnTo>
                    <a:pt x="1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56"/>
            <p:cNvSpPr>
              <a:spLocks/>
            </p:cNvSpPr>
            <p:nvPr/>
          </p:nvSpPr>
          <p:spPr bwMode="auto">
            <a:xfrm>
              <a:off x="4068" y="1273"/>
              <a:ext cx="41" cy="23"/>
            </a:xfrm>
            <a:custGeom>
              <a:avLst/>
              <a:gdLst>
                <a:gd name="T0" fmla="*/ 99 w 99"/>
                <a:gd name="T1" fmla="*/ 0 h 52"/>
                <a:gd name="T2" fmla="*/ 4 w 99"/>
                <a:gd name="T3" fmla="*/ 21 h 52"/>
                <a:gd name="T4" fmla="*/ 0 w 99"/>
                <a:gd name="T5" fmla="*/ 52 h 52"/>
                <a:gd name="T6" fmla="*/ 89 w 99"/>
                <a:gd name="T7" fmla="*/ 27 h 52"/>
                <a:gd name="T8" fmla="*/ 99 w 99"/>
                <a:gd name="T9" fmla="*/ 0 h 52"/>
                <a:gd name="T10" fmla="*/ 99 w 99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52">
                  <a:moveTo>
                    <a:pt x="99" y="0"/>
                  </a:moveTo>
                  <a:lnTo>
                    <a:pt x="4" y="21"/>
                  </a:lnTo>
                  <a:lnTo>
                    <a:pt x="0" y="52"/>
                  </a:lnTo>
                  <a:lnTo>
                    <a:pt x="89" y="27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57"/>
            <p:cNvSpPr>
              <a:spLocks/>
            </p:cNvSpPr>
            <p:nvPr/>
          </p:nvSpPr>
          <p:spPr bwMode="auto">
            <a:xfrm>
              <a:off x="4230" y="1342"/>
              <a:ext cx="53" cy="153"/>
            </a:xfrm>
            <a:custGeom>
              <a:avLst/>
              <a:gdLst>
                <a:gd name="T0" fmla="*/ 0 w 125"/>
                <a:gd name="T1" fmla="*/ 357 h 357"/>
                <a:gd name="T2" fmla="*/ 6 w 125"/>
                <a:gd name="T3" fmla="*/ 78 h 357"/>
                <a:gd name="T4" fmla="*/ 25 w 125"/>
                <a:gd name="T5" fmla="*/ 78 h 357"/>
                <a:gd name="T6" fmla="*/ 29 w 125"/>
                <a:gd name="T7" fmla="*/ 101 h 357"/>
                <a:gd name="T8" fmla="*/ 46 w 125"/>
                <a:gd name="T9" fmla="*/ 101 h 357"/>
                <a:gd name="T10" fmla="*/ 53 w 125"/>
                <a:gd name="T11" fmla="*/ 12 h 357"/>
                <a:gd name="T12" fmla="*/ 125 w 125"/>
                <a:gd name="T13" fmla="*/ 0 h 357"/>
                <a:gd name="T14" fmla="*/ 125 w 125"/>
                <a:gd name="T15" fmla="*/ 131 h 357"/>
                <a:gd name="T16" fmla="*/ 91 w 125"/>
                <a:gd name="T17" fmla="*/ 108 h 357"/>
                <a:gd name="T18" fmla="*/ 76 w 125"/>
                <a:gd name="T19" fmla="*/ 112 h 357"/>
                <a:gd name="T20" fmla="*/ 82 w 125"/>
                <a:gd name="T21" fmla="*/ 183 h 357"/>
                <a:gd name="T22" fmla="*/ 124 w 125"/>
                <a:gd name="T23" fmla="*/ 183 h 357"/>
                <a:gd name="T24" fmla="*/ 124 w 125"/>
                <a:gd name="T25" fmla="*/ 209 h 357"/>
                <a:gd name="T26" fmla="*/ 57 w 125"/>
                <a:gd name="T27" fmla="*/ 205 h 357"/>
                <a:gd name="T28" fmla="*/ 53 w 125"/>
                <a:gd name="T29" fmla="*/ 141 h 357"/>
                <a:gd name="T30" fmla="*/ 25 w 125"/>
                <a:gd name="T31" fmla="*/ 137 h 357"/>
                <a:gd name="T32" fmla="*/ 30 w 125"/>
                <a:gd name="T33" fmla="*/ 342 h 357"/>
                <a:gd name="T34" fmla="*/ 0 w 125"/>
                <a:gd name="T35" fmla="*/ 357 h 357"/>
                <a:gd name="T36" fmla="*/ 0 w 125"/>
                <a:gd name="T3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357">
                  <a:moveTo>
                    <a:pt x="0" y="357"/>
                  </a:moveTo>
                  <a:lnTo>
                    <a:pt x="6" y="78"/>
                  </a:lnTo>
                  <a:lnTo>
                    <a:pt x="25" y="78"/>
                  </a:lnTo>
                  <a:lnTo>
                    <a:pt x="29" y="101"/>
                  </a:lnTo>
                  <a:lnTo>
                    <a:pt x="46" y="101"/>
                  </a:lnTo>
                  <a:lnTo>
                    <a:pt x="53" y="12"/>
                  </a:lnTo>
                  <a:lnTo>
                    <a:pt x="125" y="0"/>
                  </a:lnTo>
                  <a:lnTo>
                    <a:pt x="125" y="131"/>
                  </a:lnTo>
                  <a:lnTo>
                    <a:pt x="91" y="108"/>
                  </a:lnTo>
                  <a:lnTo>
                    <a:pt x="76" y="112"/>
                  </a:lnTo>
                  <a:lnTo>
                    <a:pt x="82" y="183"/>
                  </a:lnTo>
                  <a:lnTo>
                    <a:pt x="124" y="183"/>
                  </a:lnTo>
                  <a:lnTo>
                    <a:pt x="124" y="209"/>
                  </a:lnTo>
                  <a:lnTo>
                    <a:pt x="57" y="205"/>
                  </a:lnTo>
                  <a:lnTo>
                    <a:pt x="53" y="141"/>
                  </a:lnTo>
                  <a:lnTo>
                    <a:pt x="25" y="137"/>
                  </a:lnTo>
                  <a:lnTo>
                    <a:pt x="30" y="342"/>
                  </a:lnTo>
                  <a:lnTo>
                    <a:pt x="0" y="357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58"/>
            <p:cNvSpPr>
              <a:spLocks/>
            </p:cNvSpPr>
            <p:nvPr/>
          </p:nvSpPr>
          <p:spPr bwMode="auto">
            <a:xfrm>
              <a:off x="4254" y="1525"/>
              <a:ext cx="25" cy="96"/>
            </a:xfrm>
            <a:custGeom>
              <a:avLst/>
              <a:gdLst>
                <a:gd name="T0" fmla="*/ 59 w 59"/>
                <a:gd name="T1" fmla="*/ 106 h 226"/>
                <a:gd name="T2" fmla="*/ 29 w 59"/>
                <a:gd name="T3" fmla="*/ 78 h 226"/>
                <a:gd name="T4" fmla="*/ 25 w 59"/>
                <a:gd name="T5" fmla="*/ 226 h 226"/>
                <a:gd name="T6" fmla="*/ 0 w 59"/>
                <a:gd name="T7" fmla="*/ 218 h 226"/>
                <a:gd name="T8" fmla="*/ 0 w 59"/>
                <a:gd name="T9" fmla="*/ 28 h 226"/>
                <a:gd name="T10" fmla="*/ 25 w 59"/>
                <a:gd name="T11" fmla="*/ 4 h 226"/>
                <a:gd name="T12" fmla="*/ 59 w 59"/>
                <a:gd name="T13" fmla="*/ 0 h 226"/>
                <a:gd name="T14" fmla="*/ 59 w 59"/>
                <a:gd name="T15" fmla="*/ 106 h 226"/>
                <a:gd name="T16" fmla="*/ 59 w 59"/>
                <a:gd name="T17" fmla="*/ 10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26">
                  <a:moveTo>
                    <a:pt x="59" y="106"/>
                  </a:moveTo>
                  <a:lnTo>
                    <a:pt x="29" y="78"/>
                  </a:lnTo>
                  <a:lnTo>
                    <a:pt x="25" y="226"/>
                  </a:lnTo>
                  <a:lnTo>
                    <a:pt x="0" y="218"/>
                  </a:lnTo>
                  <a:lnTo>
                    <a:pt x="0" y="28"/>
                  </a:lnTo>
                  <a:lnTo>
                    <a:pt x="25" y="4"/>
                  </a:lnTo>
                  <a:lnTo>
                    <a:pt x="59" y="0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59"/>
            <p:cNvSpPr>
              <a:spLocks/>
            </p:cNvSpPr>
            <p:nvPr/>
          </p:nvSpPr>
          <p:spPr bwMode="auto">
            <a:xfrm>
              <a:off x="4220" y="1536"/>
              <a:ext cx="22" cy="83"/>
            </a:xfrm>
            <a:custGeom>
              <a:avLst/>
              <a:gdLst>
                <a:gd name="T0" fmla="*/ 52 w 52"/>
                <a:gd name="T1" fmla="*/ 6 h 194"/>
                <a:gd name="T2" fmla="*/ 46 w 52"/>
                <a:gd name="T3" fmla="*/ 194 h 194"/>
                <a:gd name="T4" fmla="*/ 17 w 52"/>
                <a:gd name="T5" fmla="*/ 185 h 194"/>
                <a:gd name="T6" fmla="*/ 25 w 52"/>
                <a:gd name="T7" fmla="*/ 29 h 194"/>
                <a:gd name="T8" fmla="*/ 0 w 52"/>
                <a:gd name="T9" fmla="*/ 0 h 194"/>
                <a:gd name="T10" fmla="*/ 52 w 52"/>
                <a:gd name="T11" fmla="*/ 6 h 194"/>
                <a:gd name="T12" fmla="*/ 52 w 52"/>
                <a:gd name="T13" fmla="*/ 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4">
                  <a:moveTo>
                    <a:pt x="52" y="6"/>
                  </a:moveTo>
                  <a:lnTo>
                    <a:pt x="46" y="194"/>
                  </a:lnTo>
                  <a:lnTo>
                    <a:pt x="17" y="185"/>
                  </a:lnTo>
                  <a:lnTo>
                    <a:pt x="25" y="29"/>
                  </a:lnTo>
                  <a:lnTo>
                    <a:pt x="0" y="0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60"/>
            <p:cNvSpPr>
              <a:spLocks/>
            </p:cNvSpPr>
            <p:nvPr/>
          </p:nvSpPr>
          <p:spPr bwMode="auto">
            <a:xfrm>
              <a:off x="4052" y="1388"/>
              <a:ext cx="28" cy="44"/>
            </a:xfrm>
            <a:custGeom>
              <a:avLst/>
              <a:gdLst>
                <a:gd name="T0" fmla="*/ 0 w 69"/>
                <a:gd name="T1" fmla="*/ 6 h 101"/>
                <a:gd name="T2" fmla="*/ 2 w 69"/>
                <a:gd name="T3" fmla="*/ 97 h 101"/>
                <a:gd name="T4" fmla="*/ 61 w 69"/>
                <a:gd name="T5" fmla="*/ 101 h 101"/>
                <a:gd name="T6" fmla="*/ 69 w 69"/>
                <a:gd name="T7" fmla="*/ 0 h 101"/>
                <a:gd name="T8" fmla="*/ 0 w 69"/>
                <a:gd name="T9" fmla="*/ 6 h 101"/>
                <a:gd name="T10" fmla="*/ 0 w 69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0" y="6"/>
                  </a:moveTo>
                  <a:lnTo>
                    <a:pt x="2" y="97"/>
                  </a:lnTo>
                  <a:lnTo>
                    <a:pt x="61" y="101"/>
                  </a:lnTo>
                  <a:lnTo>
                    <a:pt x="6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61"/>
            <p:cNvSpPr>
              <a:spLocks/>
            </p:cNvSpPr>
            <p:nvPr/>
          </p:nvSpPr>
          <p:spPr bwMode="auto">
            <a:xfrm>
              <a:off x="4066" y="1103"/>
              <a:ext cx="26" cy="168"/>
            </a:xfrm>
            <a:custGeom>
              <a:avLst/>
              <a:gdLst>
                <a:gd name="T0" fmla="*/ 59 w 63"/>
                <a:gd name="T1" fmla="*/ 0 h 394"/>
                <a:gd name="T2" fmla="*/ 63 w 63"/>
                <a:gd name="T3" fmla="*/ 198 h 394"/>
                <a:gd name="T4" fmla="*/ 27 w 63"/>
                <a:gd name="T5" fmla="*/ 284 h 394"/>
                <a:gd name="T6" fmla="*/ 27 w 63"/>
                <a:gd name="T7" fmla="*/ 329 h 394"/>
                <a:gd name="T8" fmla="*/ 12 w 63"/>
                <a:gd name="T9" fmla="*/ 394 h 394"/>
                <a:gd name="T10" fmla="*/ 0 w 63"/>
                <a:gd name="T11" fmla="*/ 325 h 394"/>
                <a:gd name="T12" fmla="*/ 31 w 63"/>
                <a:gd name="T13" fmla="*/ 207 h 394"/>
                <a:gd name="T14" fmla="*/ 40 w 63"/>
                <a:gd name="T15" fmla="*/ 147 h 394"/>
                <a:gd name="T16" fmla="*/ 42 w 63"/>
                <a:gd name="T17" fmla="*/ 6 h 394"/>
                <a:gd name="T18" fmla="*/ 59 w 63"/>
                <a:gd name="T19" fmla="*/ 0 h 394"/>
                <a:gd name="T20" fmla="*/ 59 w 63"/>
                <a:gd name="T2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4">
                  <a:moveTo>
                    <a:pt x="59" y="0"/>
                  </a:moveTo>
                  <a:lnTo>
                    <a:pt x="63" y="198"/>
                  </a:lnTo>
                  <a:lnTo>
                    <a:pt x="27" y="284"/>
                  </a:lnTo>
                  <a:lnTo>
                    <a:pt x="27" y="329"/>
                  </a:lnTo>
                  <a:lnTo>
                    <a:pt x="12" y="394"/>
                  </a:lnTo>
                  <a:lnTo>
                    <a:pt x="0" y="325"/>
                  </a:lnTo>
                  <a:lnTo>
                    <a:pt x="31" y="207"/>
                  </a:lnTo>
                  <a:lnTo>
                    <a:pt x="40" y="147"/>
                  </a:lnTo>
                  <a:lnTo>
                    <a:pt x="42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62"/>
            <p:cNvSpPr>
              <a:spLocks/>
            </p:cNvSpPr>
            <p:nvPr/>
          </p:nvSpPr>
          <p:spPr bwMode="auto">
            <a:xfrm>
              <a:off x="4000" y="1113"/>
              <a:ext cx="79" cy="306"/>
            </a:xfrm>
            <a:custGeom>
              <a:avLst/>
              <a:gdLst>
                <a:gd name="T0" fmla="*/ 130 w 187"/>
                <a:gd name="T1" fmla="*/ 0 h 715"/>
                <a:gd name="T2" fmla="*/ 135 w 187"/>
                <a:gd name="T3" fmla="*/ 162 h 715"/>
                <a:gd name="T4" fmla="*/ 175 w 187"/>
                <a:gd name="T5" fmla="*/ 241 h 715"/>
                <a:gd name="T6" fmla="*/ 175 w 187"/>
                <a:gd name="T7" fmla="*/ 255 h 715"/>
                <a:gd name="T8" fmla="*/ 151 w 187"/>
                <a:gd name="T9" fmla="*/ 238 h 715"/>
                <a:gd name="T10" fmla="*/ 122 w 187"/>
                <a:gd name="T11" fmla="*/ 266 h 715"/>
                <a:gd name="T12" fmla="*/ 151 w 187"/>
                <a:gd name="T13" fmla="*/ 390 h 715"/>
                <a:gd name="T14" fmla="*/ 187 w 187"/>
                <a:gd name="T15" fmla="*/ 401 h 715"/>
                <a:gd name="T16" fmla="*/ 158 w 187"/>
                <a:gd name="T17" fmla="*/ 426 h 715"/>
                <a:gd name="T18" fmla="*/ 132 w 187"/>
                <a:gd name="T19" fmla="*/ 426 h 715"/>
                <a:gd name="T20" fmla="*/ 99 w 187"/>
                <a:gd name="T21" fmla="*/ 260 h 715"/>
                <a:gd name="T22" fmla="*/ 124 w 187"/>
                <a:gd name="T23" fmla="*/ 215 h 715"/>
                <a:gd name="T24" fmla="*/ 105 w 187"/>
                <a:gd name="T25" fmla="*/ 175 h 715"/>
                <a:gd name="T26" fmla="*/ 111 w 187"/>
                <a:gd name="T27" fmla="*/ 27 h 715"/>
                <a:gd name="T28" fmla="*/ 65 w 187"/>
                <a:gd name="T29" fmla="*/ 34 h 715"/>
                <a:gd name="T30" fmla="*/ 61 w 187"/>
                <a:gd name="T31" fmla="*/ 226 h 715"/>
                <a:gd name="T32" fmla="*/ 42 w 187"/>
                <a:gd name="T33" fmla="*/ 276 h 715"/>
                <a:gd name="T34" fmla="*/ 29 w 187"/>
                <a:gd name="T35" fmla="*/ 414 h 715"/>
                <a:gd name="T36" fmla="*/ 94 w 187"/>
                <a:gd name="T37" fmla="*/ 409 h 715"/>
                <a:gd name="T38" fmla="*/ 122 w 187"/>
                <a:gd name="T39" fmla="*/ 437 h 715"/>
                <a:gd name="T40" fmla="*/ 118 w 187"/>
                <a:gd name="T41" fmla="*/ 515 h 715"/>
                <a:gd name="T42" fmla="*/ 105 w 187"/>
                <a:gd name="T43" fmla="*/ 540 h 715"/>
                <a:gd name="T44" fmla="*/ 105 w 187"/>
                <a:gd name="T45" fmla="*/ 603 h 715"/>
                <a:gd name="T46" fmla="*/ 78 w 187"/>
                <a:gd name="T47" fmla="*/ 603 h 715"/>
                <a:gd name="T48" fmla="*/ 71 w 187"/>
                <a:gd name="T49" fmla="*/ 534 h 715"/>
                <a:gd name="T50" fmla="*/ 99 w 187"/>
                <a:gd name="T51" fmla="*/ 483 h 715"/>
                <a:gd name="T52" fmla="*/ 99 w 187"/>
                <a:gd name="T53" fmla="*/ 441 h 715"/>
                <a:gd name="T54" fmla="*/ 38 w 187"/>
                <a:gd name="T55" fmla="*/ 449 h 715"/>
                <a:gd name="T56" fmla="*/ 37 w 187"/>
                <a:gd name="T57" fmla="*/ 498 h 715"/>
                <a:gd name="T58" fmla="*/ 38 w 187"/>
                <a:gd name="T59" fmla="*/ 715 h 715"/>
                <a:gd name="T60" fmla="*/ 4 w 187"/>
                <a:gd name="T61" fmla="*/ 703 h 715"/>
                <a:gd name="T62" fmla="*/ 0 w 187"/>
                <a:gd name="T63" fmla="*/ 401 h 715"/>
                <a:gd name="T64" fmla="*/ 19 w 187"/>
                <a:gd name="T65" fmla="*/ 278 h 715"/>
                <a:gd name="T66" fmla="*/ 44 w 187"/>
                <a:gd name="T67" fmla="*/ 209 h 715"/>
                <a:gd name="T68" fmla="*/ 44 w 187"/>
                <a:gd name="T69" fmla="*/ 13 h 715"/>
                <a:gd name="T70" fmla="*/ 130 w 187"/>
                <a:gd name="T71" fmla="*/ 0 h 715"/>
                <a:gd name="T72" fmla="*/ 130 w 187"/>
                <a:gd name="T73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715">
                  <a:moveTo>
                    <a:pt x="130" y="0"/>
                  </a:moveTo>
                  <a:lnTo>
                    <a:pt x="135" y="162"/>
                  </a:lnTo>
                  <a:lnTo>
                    <a:pt x="175" y="241"/>
                  </a:lnTo>
                  <a:lnTo>
                    <a:pt x="175" y="255"/>
                  </a:lnTo>
                  <a:lnTo>
                    <a:pt x="151" y="238"/>
                  </a:lnTo>
                  <a:lnTo>
                    <a:pt x="122" y="266"/>
                  </a:lnTo>
                  <a:lnTo>
                    <a:pt x="151" y="390"/>
                  </a:lnTo>
                  <a:lnTo>
                    <a:pt x="187" y="401"/>
                  </a:lnTo>
                  <a:lnTo>
                    <a:pt x="158" y="426"/>
                  </a:lnTo>
                  <a:lnTo>
                    <a:pt x="132" y="426"/>
                  </a:lnTo>
                  <a:lnTo>
                    <a:pt x="99" y="260"/>
                  </a:lnTo>
                  <a:lnTo>
                    <a:pt x="124" y="215"/>
                  </a:lnTo>
                  <a:lnTo>
                    <a:pt x="105" y="175"/>
                  </a:lnTo>
                  <a:lnTo>
                    <a:pt x="111" y="27"/>
                  </a:lnTo>
                  <a:lnTo>
                    <a:pt x="65" y="34"/>
                  </a:lnTo>
                  <a:lnTo>
                    <a:pt x="61" y="226"/>
                  </a:lnTo>
                  <a:lnTo>
                    <a:pt x="42" y="276"/>
                  </a:lnTo>
                  <a:lnTo>
                    <a:pt x="29" y="414"/>
                  </a:lnTo>
                  <a:lnTo>
                    <a:pt x="94" y="409"/>
                  </a:lnTo>
                  <a:lnTo>
                    <a:pt x="122" y="437"/>
                  </a:lnTo>
                  <a:lnTo>
                    <a:pt x="118" y="515"/>
                  </a:lnTo>
                  <a:lnTo>
                    <a:pt x="105" y="540"/>
                  </a:lnTo>
                  <a:lnTo>
                    <a:pt x="105" y="603"/>
                  </a:lnTo>
                  <a:lnTo>
                    <a:pt x="78" y="603"/>
                  </a:lnTo>
                  <a:lnTo>
                    <a:pt x="71" y="534"/>
                  </a:lnTo>
                  <a:lnTo>
                    <a:pt x="99" y="483"/>
                  </a:lnTo>
                  <a:lnTo>
                    <a:pt x="99" y="441"/>
                  </a:lnTo>
                  <a:lnTo>
                    <a:pt x="38" y="449"/>
                  </a:lnTo>
                  <a:lnTo>
                    <a:pt x="37" y="498"/>
                  </a:lnTo>
                  <a:lnTo>
                    <a:pt x="38" y="715"/>
                  </a:lnTo>
                  <a:lnTo>
                    <a:pt x="4" y="703"/>
                  </a:lnTo>
                  <a:lnTo>
                    <a:pt x="0" y="401"/>
                  </a:lnTo>
                  <a:lnTo>
                    <a:pt x="19" y="278"/>
                  </a:lnTo>
                  <a:lnTo>
                    <a:pt x="44" y="209"/>
                  </a:lnTo>
                  <a:lnTo>
                    <a:pt x="44" y="13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63"/>
            <p:cNvSpPr>
              <a:spLocks/>
            </p:cNvSpPr>
            <p:nvPr/>
          </p:nvSpPr>
          <p:spPr bwMode="auto">
            <a:xfrm>
              <a:off x="3688" y="1220"/>
              <a:ext cx="328" cy="81"/>
            </a:xfrm>
            <a:custGeom>
              <a:avLst/>
              <a:gdLst>
                <a:gd name="T0" fmla="*/ 775 w 775"/>
                <a:gd name="T1" fmla="*/ 0 h 188"/>
                <a:gd name="T2" fmla="*/ 0 w 775"/>
                <a:gd name="T3" fmla="*/ 177 h 188"/>
                <a:gd name="T4" fmla="*/ 26 w 775"/>
                <a:gd name="T5" fmla="*/ 188 h 188"/>
                <a:gd name="T6" fmla="*/ 764 w 775"/>
                <a:gd name="T7" fmla="*/ 34 h 188"/>
                <a:gd name="T8" fmla="*/ 775 w 775"/>
                <a:gd name="T9" fmla="*/ 0 h 188"/>
                <a:gd name="T10" fmla="*/ 775 w 775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88">
                  <a:moveTo>
                    <a:pt x="775" y="0"/>
                  </a:moveTo>
                  <a:lnTo>
                    <a:pt x="0" y="177"/>
                  </a:lnTo>
                  <a:lnTo>
                    <a:pt x="26" y="188"/>
                  </a:lnTo>
                  <a:lnTo>
                    <a:pt x="764" y="34"/>
                  </a:lnTo>
                  <a:lnTo>
                    <a:pt x="775" y="0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64"/>
            <p:cNvSpPr>
              <a:spLocks/>
            </p:cNvSpPr>
            <p:nvPr/>
          </p:nvSpPr>
          <p:spPr bwMode="auto">
            <a:xfrm>
              <a:off x="3921" y="1229"/>
              <a:ext cx="25" cy="20"/>
            </a:xfrm>
            <a:custGeom>
              <a:avLst/>
              <a:gdLst>
                <a:gd name="T0" fmla="*/ 0 w 59"/>
                <a:gd name="T1" fmla="*/ 46 h 46"/>
                <a:gd name="T2" fmla="*/ 0 w 59"/>
                <a:gd name="T3" fmla="*/ 0 h 46"/>
                <a:gd name="T4" fmla="*/ 59 w 59"/>
                <a:gd name="T5" fmla="*/ 0 h 46"/>
                <a:gd name="T6" fmla="*/ 57 w 59"/>
                <a:gd name="T7" fmla="*/ 34 h 46"/>
                <a:gd name="T8" fmla="*/ 0 w 59"/>
                <a:gd name="T9" fmla="*/ 46 h 46"/>
                <a:gd name="T10" fmla="*/ 0 w 5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6">
                  <a:moveTo>
                    <a:pt x="0" y="46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7" y="3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65"/>
            <p:cNvSpPr>
              <a:spLocks/>
            </p:cNvSpPr>
            <p:nvPr/>
          </p:nvSpPr>
          <p:spPr bwMode="auto">
            <a:xfrm>
              <a:off x="3921" y="1202"/>
              <a:ext cx="33" cy="18"/>
            </a:xfrm>
            <a:custGeom>
              <a:avLst/>
              <a:gdLst>
                <a:gd name="T0" fmla="*/ 0 w 80"/>
                <a:gd name="T1" fmla="*/ 40 h 40"/>
                <a:gd name="T2" fmla="*/ 80 w 80"/>
                <a:gd name="T3" fmla="*/ 34 h 40"/>
                <a:gd name="T4" fmla="*/ 76 w 80"/>
                <a:gd name="T5" fmla="*/ 2 h 40"/>
                <a:gd name="T6" fmla="*/ 2 w 80"/>
                <a:gd name="T7" fmla="*/ 0 h 40"/>
                <a:gd name="T8" fmla="*/ 0 w 80"/>
                <a:gd name="T9" fmla="*/ 40 h 40"/>
                <a:gd name="T10" fmla="*/ 0 w 8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80" y="34"/>
                  </a:lnTo>
                  <a:lnTo>
                    <a:pt x="76" y="2"/>
                  </a:lnTo>
                  <a:lnTo>
                    <a:pt x="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66"/>
            <p:cNvSpPr>
              <a:spLocks/>
            </p:cNvSpPr>
            <p:nvPr/>
          </p:nvSpPr>
          <p:spPr bwMode="auto">
            <a:xfrm>
              <a:off x="3940" y="1400"/>
              <a:ext cx="73" cy="27"/>
            </a:xfrm>
            <a:custGeom>
              <a:avLst/>
              <a:gdLst>
                <a:gd name="T0" fmla="*/ 173 w 173"/>
                <a:gd name="T1" fmla="*/ 44 h 63"/>
                <a:gd name="T2" fmla="*/ 2 w 173"/>
                <a:gd name="T3" fmla="*/ 63 h 63"/>
                <a:gd name="T4" fmla="*/ 0 w 173"/>
                <a:gd name="T5" fmla="*/ 38 h 63"/>
                <a:gd name="T6" fmla="*/ 159 w 173"/>
                <a:gd name="T7" fmla="*/ 0 h 63"/>
                <a:gd name="T8" fmla="*/ 173 w 173"/>
                <a:gd name="T9" fmla="*/ 44 h 63"/>
                <a:gd name="T10" fmla="*/ 173 w 173"/>
                <a:gd name="T1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63">
                  <a:moveTo>
                    <a:pt x="173" y="44"/>
                  </a:moveTo>
                  <a:lnTo>
                    <a:pt x="2" y="63"/>
                  </a:lnTo>
                  <a:lnTo>
                    <a:pt x="0" y="38"/>
                  </a:lnTo>
                  <a:lnTo>
                    <a:pt x="159" y="0"/>
                  </a:lnTo>
                  <a:lnTo>
                    <a:pt x="173" y="44"/>
                  </a:lnTo>
                  <a:lnTo>
                    <a:pt x="17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367"/>
            <p:cNvSpPr>
              <a:spLocks/>
            </p:cNvSpPr>
            <p:nvPr/>
          </p:nvSpPr>
          <p:spPr bwMode="auto">
            <a:xfrm>
              <a:off x="3909" y="1407"/>
              <a:ext cx="302" cy="212"/>
            </a:xfrm>
            <a:custGeom>
              <a:avLst/>
              <a:gdLst>
                <a:gd name="T0" fmla="*/ 81 w 714"/>
                <a:gd name="T1" fmla="*/ 52 h 496"/>
                <a:gd name="T2" fmla="*/ 393 w 714"/>
                <a:gd name="T3" fmla="*/ 109 h 496"/>
                <a:gd name="T4" fmla="*/ 458 w 714"/>
                <a:gd name="T5" fmla="*/ 205 h 496"/>
                <a:gd name="T6" fmla="*/ 627 w 714"/>
                <a:gd name="T7" fmla="*/ 264 h 496"/>
                <a:gd name="T8" fmla="*/ 674 w 714"/>
                <a:gd name="T9" fmla="*/ 301 h 496"/>
                <a:gd name="T10" fmla="*/ 714 w 714"/>
                <a:gd name="T11" fmla="*/ 496 h 496"/>
                <a:gd name="T12" fmla="*/ 598 w 714"/>
                <a:gd name="T13" fmla="*/ 494 h 496"/>
                <a:gd name="T14" fmla="*/ 593 w 714"/>
                <a:gd name="T15" fmla="*/ 418 h 496"/>
                <a:gd name="T16" fmla="*/ 655 w 714"/>
                <a:gd name="T17" fmla="*/ 314 h 496"/>
                <a:gd name="T18" fmla="*/ 627 w 714"/>
                <a:gd name="T19" fmla="*/ 297 h 496"/>
                <a:gd name="T20" fmla="*/ 473 w 714"/>
                <a:gd name="T21" fmla="*/ 276 h 496"/>
                <a:gd name="T22" fmla="*/ 424 w 714"/>
                <a:gd name="T23" fmla="*/ 388 h 496"/>
                <a:gd name="T24" fmla="*/ 444 w 714"/>
                <a:gd name="T25" fmla="*/ 242 h 496"/>
                <a:gd name="T26" fmla="*/ 366 w 714"/>
                <a:gd name="T27" fmla="*/ 128 h 496"/>
                <a:gd name="T28" fmla="*/ 62 w 714"/>
                <a:gd name="T29" fmla="*/ 91 h 496"/>
                <a:gd name="T30" fmla="*/ 62 w 714"/>
                <a:gd name="T31" fmla="*/ 71 h 496"/>
                <a:gd name="T32" fmla="*/ 17 w 714"/>
                <a:gd name="T33" fmla="*/ 65 h 496"/>
                <a:gd name="T34" fmla="*/ 0 w 714"/>
                <a:gd name="T35" fmla="*/ 36 h 496"/>
                <a:gd name="T36" fmla="*/ 45 w 714"/>
                <a:gd name="T37" fmla="*/ 36 h 496"/>
                <a:gd name="T38" fmla="*/ 45 w 714"/>
                <a:gd name="T39" fmla="*/ 23 h 496"/>
                <a:gd name="T40" fmla="*/ 169 w 714"/>
                <a:gd name="T41" fmla="*/ 0 h 496"/>
                <a:gd name="T42" fmla="*/ 81 w 714"/>
                <a:gd name="T43" fmla="*/ 52 h 496"/>
                <a:gd name="T44" fmla="*/ 81 w 714"/>
                <a:gd name="T45" fmla="*/ 5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4" h="496">
                  <a:moveTo>
                    <a:pt x="81" y="52"/>
                  </a:moveTo>
                  <a:lnTo>
                    <a:pt x="393" y="109"/>
                  </a:lnTo>
                  <a:lnTo>
                    <a:pt x="458" y="205"/>
                  </a:lnTo>
                  <a:lnTo>
                    <a:pt x="627" y="264"/>
                  </a:lnTo>
                  <a:lnTo>
                    <a:pt x="674" y="301"/>
                  </a:lnTo>
                  <a:lnTo>
                    <a:pt x="714" y="496"/>
                  </a:lnTo>
                  <a:lnTo>
                    <a:pt x="598" y="494"/>
                  </a:lnTo>
                  <a:lnTo>
                    <a:pt x="593" y="418"/>
                  </a:lnTo>
                  <a:lnTo>
                    <a:pt x="655" y="314"/>
                  </a:lnTo>
                  <a:lnTo>
                    <a:pt x="627" y="297"/>
                  </a:lnTo>
                  <a:lnTo>
                    <a:pt x="473" y="276"/>
                  </a:lnTo>
                  <a:lnTo>
                    <a:pt x="424" y="388"/>
                  </a:lnTo>
                  <a:lnTo>
                    <a:pt x="444" y="242"/>
                  </a:lnTo>
                  <a:lnTo>
                    <a:pt x="366" y="128"/>
                  </a:lnTo>
                  <a:lnTo>
                    <a:pt x="62" y="91"/>
                  </a:lnTo>
                  <a:lnTo>
                    <a:pt x="62" y="71"/>
                  </a:lnTo>
                  <a:lnTo>
                    <a:pt x="17" y="65"/>
                  </a:lnTo>
                  <a:lnTo>
                    <a:pt x="0" y="36"/>
                  </a:lnTo>
                  <a:lnTo>
                    <a:pt x="45" y="36"/>
                  </a:lnTo>
                  <a:lnTo>
                    <a:pt x="45" y="23"/>
                  </a:lnTo>
                  <a:lnTo>
                    <a:pt x="169" y="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368"/>
            <p:cNvSpPr>
              <a:spLocks/>
            </p:cNvSpPr>
            <p:nvPr/>
          </p:nvSpPr>
          <p:spPr bwMode="auto">
            <a:xfrm>
              <a:off x="3772" y="1300"/>
              <a:ext cx="394" cy="545"/>
            </a:xfrm>
            <a:custGeom>
              <a:avLst/>
              <a:gdLst>
                <a:gd name="T0" fmla="*/ 306 w 935"/>
                <a:gd name="T1" fmla="*/ 160 h 1278"/>
                <a:gd name="T2" fmla="*/ 429 w 935"/>
                <a:gd name="T3" fmla="*/ 485 h 1278"/>
                <a:gd name="T4" fmla="*/ 475 w 935"/>
                <a:gd name="T5" fmla="*/ 590 h 1278"/>
                <a:gd name="T6" fmla="*/ 433 w 935"/>
                <a:gd name="T7" fmla="*/ 622 h 1278"/>
                <a:gd name="T8" fmla="*/ 923 w 935"/>
                <a:gd name="T9" fmla="*/ 683 h 1278"/>
                <a:gd name="T10" fmla="*/ 617 w 935"/>
                <a:gd name="T11" fmla="*/ 865 h 1278"/>
                <a:gd name="T12" fmla="*/ 655 w 935"/>
                <a:gd name="T13" fmla="*/ 939 h 1278"/>
                <a:gd name="T14" fmla="*/ 600 w 935"/>
                <a:gd name="T15" fmla="*/ 981 h 1278"/>
                <a:gd name="T16" fmla="*/ 669 w 935"/>
                <a:gd name="T17" fmla="*/ 1224 h 1278"/>
                <a:gd name="T18" fmla="*/ 633 w 935"/>
                <a:gd name="T19" fmla="*/ 1278 h 1278"/>
                <a:gd name="T20" fmla="*/ 583 w 935"/>
                <a:gd name="T21" fmla="*/ 1207 h 1278"/>
                <a:gd name="T22" fmla="*/ 513 w 935"/>
                <a:gd name="T23" fmla="*/ 1230 h 1278"/>
                <a:gd name="T24" fmla="*/ 486 w 935"/>
                <a:gd name="T25" fmla="*/ 1192 h 1278"/>
                <a:gd name="T26" fmla="*/ 465 w 935"/>
                <a:gd name="T27" fmla="*/ 1209 h 1278"/>
                <a:gd name="T28" fmla="*/ 452 w 935"/>
                <a:gd name="T29" fmla="*/ 1027 h 1278"/>
                <a:gd name="T30" fmla="*/ 418 w 935"/>
                <a:gd name="T31" fmla="*/ 1145 h 1278"/>
                <a:gd name="T32" fmla="*/ 376 w 935"/>
                <a:gd name="T33" fmla="*/ 993 h 1278"/>
                <a:gd name="T34" fmla="*/ 258 w 935"/>
                <a:gd name="T35" fmla="*/ 951 h 1278"/>
                <a:gd name="T36" fmla="*/ 290 w 935"/>
                <a:gd name="T37" fmla="*/ 934 h 1278"/>
                <a:gd name="T38" fmla="*/ 406 w 935"/>
                <a:gd name="T39" fmla="*/ 970 h 1278"/>
                <a:gd name="T40" fmla="*/ 441 w 935"/>
                <a:gd name="T41" fmla="*/ 947 h 1278"/>
                <a:gd name="T42" fmla="*/ 338 w 935"/>
                <a:gd name="T43" fmla="*/ 901 h 1278"/>
                <a:gd name="T44" fmla="*/ 188 w 935"/>
                <a:gd name="T45" fmla="*/ 890 h 1278"/>
                <a:gd name="T46" fmla="*/ 144 w 935"/>
                <a:gd name="T47" fmla="*/ 877 h 1278"/>
                <a:gd name="T48" fmla="*/ 319 w 935"/>
                <a:gd name="T49" fmla="*/ 873 h 1278"/>
                <a:gd name="T50" fmla="*/ 370 w 935"/>
                <a:gd name="T51" fmla="*/ 854 h 1278"/>
                <a:gd name="T52" fmla="*/ 393 w 935"/>
                <a:gd name="T53" fmla="*/ 673 h 1278"/>
                <a:gd name="T54" fmla="*/ 422 w 935"/>
                <a:gd name="T55" fmla="*/ 837 h 1278"/>
                <a:gd name="T56" fmla="*/ 384 w 935"/>
                <a:gd name="T57" fmla="*/ 620 h 1278"/>
                <a:gd name="T58" fmla="*/ 361 w 935"/>
                <a:gd name="T59" fmla="*/ 567 h 1278"/>
                <a:gd name="T60" fmla="*/ 207 w 935"/>
                <a:gd name="T61" fmla="*/ 561 h 1278"/>
                <a:gd name="T62" fmla="*/ 98 w 935"/>
                <a:gd name="T63" fmla="*/ 567 h 1278"/>
                <a:gd name="T64" fmla="*/ 57 w 935"/>
                <a:gd name="T65" fmla="*/ 555 h 1278"/>
                <a:gd name="T66" fmla="*/ 275 w 935"/>
                <a:gd name="T67" fmla="*/ 531 h 1278"/>
                <a:gd name="T68" fmla="*/ 429 w 935"/>
                <a:gd name="T69" fmla="*/ 538 h 1278"/>
                <a:gd name="T70" fmla="*/ 344 w 935"/>
                <a:gd name="T71" fmla="*/ 373 h 1278"/>
                <a:gd name="T72" fmla="*/ 338 w 935"/>
                <a:gd name="T73" fmla="*/ 411 h 1278"/>
                <a:gd name="T74" fmla="*/ 376 w 935"/>
                <a:gd name="T75" fmla="*/ 496 h 1278"/>
                <a:gd name="T76" fmla="*/ 306 w 935"/>
                <a:gd name="T77" fmla="*/ 388 h 1278"/>
                <a:gd name="T78" fmla="*/ 275 w 935"/>
                <a:gd name="T79" fmla="*/ 194 h 1278"/>
                <a:gd name="T80" fmla="*/ 262 w 935"/>
                <a:gd name="T81" fmla="*/ 35 h 1278"/>
                <a:gd name="T82" fmla="*/ 245 w 935"/>
                <a:gd name="T83" fmla="*/ 120 h 1278"/>
                <a:gd name="T84" fmla="*/ 211 w 935"/>
                <a:gd name="T85" fmla="*/ 257 h 1278"/>
                <a:gd name="T86" fmla="*/ 154 w 935"/>
                <a:gd name="T87" fmla="*/ 396 h 1278"/>
                <a:gd name="T88" fmla="*/ 81 w 935"/>
                <a:gd name="T89" fmla="*/ 519 h 1278"/>
                <a:gd name="T90" fmla="*/ 93 w 935"/>
                <a:gd name="T91" fmla="*/ 451 h 1278"/>
                <a:gd name="T92" fmla="*/ 190 w 935"/>
                <a:gd name="T93" fmla="*/ 247 h 1278"/>
                <a:gd name="T94" fmla="*/ 224 w 935"/>
                <a:gd name="T95" fmla="*/ 63 h 1278"/>
                <a:gd name="T96" fmla="*/ 281 w 935"/>
                <a:gd name="T97" fmla="*/ 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278">
                  <a:moveTo>
                    <a:pt x="281" y="2"/>
                  </a:moveTo>
                  <a:lnTo>
                    <a:pt x="306" y="160"/>
                  </a:lnTo>
                  <a:lnTo>
                    <a:pt x="342" y="287"/>
                  </a:lnTo>
                  <a:lnTo>
                    <a:pt x="429" y="485"/>
                  </a:lnTo>
                  <a:lnTo>
                    <a:pt x="473" y="555"/>
                  </a:lnTo>
                  <a:lnTo>
                    <a:pt x="475" y="590"/>
                  </a:lnTo>
                  <a:lnTo>
                    <a:pt x="435" y="593"/>
                  </a:lnTo>
                  <a:lnTo>
                    <a:pt x="433" y="622"/>
                  </a:lnTo>
                  <a:lnTo>
                    <a:pt x="935" y="654"/>
                  </a:lnTo>
                  <a:lnTo>
                    <a:pt x="923" y="683"/>
                  </a:lnTo>
                  <a:lnTo>
                    <a:pt x="503" y="679"/>
                  </a:lnTo>
                  <a:lnTo>
                    <a:pt x="617" y="865"/>
                  </a:lnTo>
                  <a:lnTo>
                    <a:pt x="657" y="911"/>
                  </a:lnTo>
                  <a:lnTo>
                    <a:pt x="655" y="939"/>
                  </a:lnTo>
                  <a:lnTo>
                    <a:pt x="606" y="934"/>
                  </a:lnTo>
                  <a:lnTo>
                    <a:pt x="600" y="981"/>
                  </a:lnTo>
                  <a:lnTo>
                    <a:pt x="640" y="993"/>
                  </a:lnTo>
                  <a:lnTo>
                    <a:pt x="669" y="1224"/>
                  </a:lnTo>
                  <a:lnTo>
                    <a:pt x="680" y="1255"/>
                  </a:lnTo>
                  <a:lnTo>
                    <a:pt x="633" y="1278"/>
                  </a:lnTo>
                  <a:lnTo>
                    <a:pt x="615" y="1221"/>
                  </a:lnTo>
                  <a:lnTo>
                    <a:pt x="583" y="1207"/>
                  </a:lnTo>
                  <a:lnTo>
                    <a:pt x="566" y="1230"/>
                  </a:lnTo>
                  <a:lnTo>
                    <a:pt x="513" y="1230"/>
                  </a:lnTo>
                  <a:lnTo>
                    <a:pt x="513" y="1196"/>
                  </a:lnTo>
                  <a:lnTo>
                    <a:pt x="486" y="1192"/>
                  </a:lnTo>
                  <a:lnTo>
                    <a:pt x="486" y="1219"/>
                  </a:lnTo>
                  <a:lnTo>
                    <a:pt x="465" y="1209"/>
                  </a:lnTo>
                  <a:lnTo>
                    <a:pt x="463" y="1082"/>
                  </a:lnTo>
                  <a:lnTo>
                    <a:pt x="452" y="1027"/>
                  </a:lnTo>
                  <a:lnTo>
                    <a:pt x="416" y="1015"/>
                  </a:lnTo>
                  <a:lnTo>
                    <a:pt x="418" y="1145"/>
                  </a:lnTo>
                  <a:lnTo>
                    <a:pt x="382" y="1150"/>
                  </a:lnTo>
                  <a:lnTo>
                    <a:pt x="376" y="993"/>
                  </a:lnTo>
                  <a:lnTo>
                    <a:pt x="342" y="964"/>
                  </a:lnTo>
                  <a:lnTo>
                    <a:pt x="258" y="951"/>
                  </a:lnTo>
                  <a:lnTo>
                    <a:pt x="178" y="941"/>
                  </a:lnTo>
                  <a:lnTo>
                    <a:pt x="290" y="934"/>
                  </a:lnTo>
                  <a:lnTo>
                    <a:pt x="355" y="945"/>
                  </a:lnTo>
                  <a:lnTo>
                    <a:pt x="406" y="970"/>
                  </a:lnTo>
                  <a:lnTo>
                    <a:pt x="437" y="985"/>
                  </a:lnTo>
                  <a:lnTo>
                    <a:pt x="441" y="947"/>
                  </a:lnTo>
                  <a:lnTo>
                    <a:pt x="393" y="911"/>
                  </a:lnTo>
                  <a:lnTo>
                    <a:pt x="338" y="901"/>
                  </a:lnTo>
                  <a:lnTo>
                    <a:pt x="285" y="890"/>
                  </a:lnTo>
                  <a:lnTo>
                    <a:pt x="188" y="890"/>
                  </a:lnTo>
                  <a:lnTo>
                    <a:pt x="116" y="894"/>
                  </a:lnTo>
                  <a:lnTo>
                    <a:pt x="144" y="877"/>
                  </a:lnTo>
                  <a:lnTo>
                    <a:pt x="241" y="873"/>
                  </a:lnTo>
                  <a:lnTo>
                    <a:pt x="319" y="873"/>
                  </a:lnTo>
                  <a:lnTo>
                    <a:pt x="327" y="856"/>
                  </a:lnTo>
                  <a:lnTo>
                    <a:pt x="370" y="854"/>
                  </a:lnTo>
                  <a:lnTo>
                    <a:pt x="370" y="645"/>
                  </a:lnTo>
                  <a:lnTo>
                    <a:pt x="393" y="673"/>
                  </a:lnTo>
                  <a:lnTo>
                    <a:pt x="399" y="844"/>
                  </a:lnTo>
                  <a:lnTo>
                    <a:pt x="422" y="837"/>
                  </a:lnTo>
                  <a:lnTo>
                    <a:pt x="422" y="648"/>
                  </a:lnTo>
                  <a:lnTo>
                    <a:pt x="384" y="620"/>
                  </a:lnTo>
                  <a:lnTo>
                    <a:pt x="404" y="580"/>
                  </a:lnTo>
                  <a:lnTo>
                    <a:pt x="361" y="567"/>
                  </a:lnTo>
                  <a:lnTo>
                    <a:pt x="279" y="561"/>
                  </a:lnTo>
                  <a:lnTo>
                    <a:pt x="207" y="561"/>
                  </a:lnTo>
                  <a:lnTo>
                    <a:pt x="155" y="561"/>
                  </a:lnTo>
                  <a:lnTo>
                    <a:pt x="98" y="567"/>
                  </a:lnTo>
                  <a:lnTo>
                    <a:pt x="51" y="582"/>
                  </a:lnTo>
                  <a:lnTo>
                    <a:pt x="57" y="555"/>
                  </a:lnTo>
                  <a:lnTo>
                    <a:pt x="154" y="531"/>
                  </a:lnTo>
                  <a:lnTo>
                    <a:pt x="275" y="531"/>
                  </a:lnTo>
                  <a:lnTo>
                    <a:pt x="365" y="533"/>
                  </a:lnTo>
                  <a:lnTo>
                    <a:pt x="429" y="538"/>
                  </a:lnTo>
                  <a:lnTo>
                    <a:pt x="372" y="451"/>
                  </a:lnTo>
                  <a:lnTo>
                    <a:pt x="344" y="373"/>
                  </a:lnTo>
                  <a:lnTo>
                    <a:pt x="336" y="348"/>
                  </a:lnTo>
                  <a:lnTo>
                    <a:pt x="338" y="411"/>
                  </a:lnTo>
                  <a:lnTo>
                    <a:pt x="361" y="464"/>
                  </a:lnTo>
                  <a:lnTo>
                    <a:pt x="376" y="496"/>
                  </a:lnTo>
                  <a:lnTo>
                    <a:pt x="344" y="475"/>
                  </a:lnTo>
                  <a:lnTo>
                    <a:pt x="306" y="388"/>
                  </a:lnTo>
                  <a:lnTo>
                    <a:pt x="292" y="293"/>
                  </a:lnTo>
                  <a:lnTo>
                    <a:pt x="275" y="194"/>
                  </a:lnTo>
                  <a:lnTo>
                    <a:pt x="268" y="133"/>
                  </a:lnTo>
                  <a:lnTo>
                    <a:pt x="262" y="35"/>
                  </a:lnTo>
                  <a:lnTo>
                    <a:pt x="245" y="35"/>
                  </a:lnTo>
                  <a:lnTo>
                    <a:pt x="245" y="120"/>
                  </a:lnTo>
                  <a:lnTo>
                    <a:pt x="230" y="188"/>
                  </a:lnTo>
                  <a:lnTo>
                    <a:pt x="211" y="257"/>
                  </a:lnTo>
                  <a:lnTo>
                    <a:pt x="184" y="337"/>
                  </a:lnTo>
                  <a:lnTo>
                    <a:pt x="154" y="396"/>
                  </a:lnTo>
                  <a:lnTo>
                    <a:pt x="119" y="462"/>
                  </a:lnTo>
                  <a:lnTo>
                    <a:pt x="81" y="519"/>
                  </a:lnTo>
                  <a:lnTo>
                    <a:pt x="0" y="584"/>
                  </a:lnTo>
                  <a:lnTo>
                    <a:pt x="93" y="451"/>
                  </a:lnTo>
                  <a:lnTo>
                    <a:pt x="148" y="361"/>
                  </a:lnTo>
                  <a:lnTo>
                    <a:pt x="190" y="247"/>
                  </a:lnTo>
                  <a:lnTo>
                    <a:pt x="218" y="137"/>
                  </a:lnTo>
                  <a:lnTo>
                    <a:pt x="224" y="63"/>
                  </a:lnTo>
                  <a:lnTo>
                    <a:pt x="228" y="0"/>
                  </a:lnTo>
                  <a:lnTo>
                    <a:pt x="28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369"/>
            <p:cNvSpPr>
              <a:spLocks/>
            </p:cNvSpPr>
            <p:nvPr/>
          </p:nvSpPr>
          <p:spPr bwMode="auto">
            <a:xfrm>
              <a:off x="3844" y="1551"/>
              <a:ext cx="20" cy="38"/>
            </a:xfrm>
            <a:custGeom>
              <a:avLst/>
              <a:gdLst>
                <a:gd name="T0" fmla="*/ 47 w 47"/>
                <a:gd name="T1" fmla="*/ 3 h 87"/>
                <a:gd name="T2" fmla="*/ 47 w 47"/>
                <a:gd name="T3" fmla="*/ 87 h 87"/>
                <a:gd name="T4" fmla="*/ 19 w 47"/>
                <a:gd name="T5" fmla="*/ 51 h 87"/>
                <a:gd name="T6" fmla="*/ 5 w 47"/>
                <a:gd name="T7" fmla="*/ 79 h 87"/>
                <a:gd name="T8" fmla="*/ 0 w 47"/>
                <a:gd name="T9" fmla="*/ 0 h 87"/>
                <a:gd name="T10" fmla="*/ 47 w 47"/>
                <a:gd name="T11" fmla="*/ 3 h 87"/>
                <a:gd name="T12" fmla="*/ 47 w 47"/>
                <a:gd name="T1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7">
                  <a:moveTo>
                    <a:pt x="47" y="3"/>
                  </a:moveTo>
                  <a:lnTo>
                    <a:pt x="47" y="87"/>
                  </a:lnTo>
                  <a:lnTo>
                    <a:pt x="19" y="51"/>
                  </a:lnTo>
                  <a:lnTo>
                    <a:pt x="5" y="79"/>
                  </a:lnTo>
                  <a:lnTo>
                    <a:pt x="0" y="0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370"/>
            <p:cNvSpPr>
              <a:spLocks/>
            </p:cNvSpPr>
            <p:nvPr/>
          </p:nvSpPr>
          <p:spPr bwMode="auto">
            <a:xfrm>
              <a:off x="3755" y="1503"/>
              <a:ext cx="166" cy="192"/>
            </a:xfrm>
            <a:custGeom>
              <a:avLst/>
              <a:gdLst>
                <a:gd name="T0" fmla="*/ 34 w 393"/>
                <a:gd name="T1" fmla="*/ 449 h 449"/>
                <a:gd name="T2" fmla="*/ 125 w 393"/>
                <a:gd name="T3" fmla="*/ 426 h 449"/>
                <a:gd name="T4" fmla="*/ 131 w 393"/>
                <a:gd name="T5" fmla="*/ 398 h 449"/>
                <a:gd name="T6" fmla="*/ 165 w 393"/>
                <a:gd name="T7" fmla="*/ 386 h 449"/>
                <a:gd name="T8" fmla="*/ 251 w 393"/>
                <a:gd name="T9" fmla="*/ 381 h 449"/>
                <a:gd name="T10" fmla="*/ 393 w 393"/>
                <a:gd name="T11" fmla="*/ 386 h 449"/>
                <a:gd name="T12" fmla="*/ 365 w 393"/>
                <a:gd name="T13" fmla="*/ 369 h 449"/>
                <a:gd name="T14" fmla="*/ 173 w 393"/>
                <a:gd name="T15" fmla="*/ 358 h 449"/>
                <a:gd name="T16" fmla="*/ 119 w 393"/>
                <a:gd name="T17" fmla="*/ 379 h 449"/>
                <a:gd name="T18" fmla="*/ 91 w 393"/>
                <a:gd name="T19" fmla="*/ 396 h 449"/>
                <a:gd name="T20" fmla="*/ 97 w 393"/>
                <a:gd name="T21" fmla="*/ 413 h 449"/>
                <a:gd name="T22" fmla="*/ 30 w 393"/>
                <a:gd name="T23" fmla="*/ 430 h 449"/>
                <a:gd name="T24" fmla="*/ 24 w 393"/>
                <a:gd name="T25" fmla="*/ 156 h 449"/>
                <a:gd name="T26" fmla="*/ 87 w 393"/>
                <a:gd name="T27" fmla="*/ 124 h 449"/>
                <a:gd name="T28" fmla="*/ 91 w 393"/>
                <a:gd name="T29" fmla="*/ 288 h 449"/>
                <a:gd name="T30" fmla="*/ 104 w 393"/>
                <a:gd name="T31" fmla="*/ 225 h 449"/>
                <a:gd name="T32" fmla="*/ 108 w 393"/>
                <a:gd name="T33" fmla="*/ 96 h 449"/>
                <a:gd name="T34" fmla="*/ 87 w 393"/>
                <a:gd name="T35" fmla="*/ 90 h 449"/>
                <a:gd name="T36" fmla="*/ 144 w 393"/>
                <a:gd name="T37" fmla="*/ 0 h 449"/>
                <a:gd name="T38" fmla="*/ 45 w 393"/>
                <a:gd name="T39" fmla="*/ 96 h 449"/>
                <a:gd name="T40" fmla="*/ 40 w 393"/>
                <a:gd name="T41" fmla="*/ 120 h 449"/>
                <a:gd name="T42" fmla="*/ 5 w 393"/>
                <a:gd name="T43" fmla="*/ 132 h 449"/>
                <a:gd name="T44" fmla="*/ 0 w 393"/>
                <a:gd name="T45" fmla="*/ 392 h 449"/>
                <a:gd name="T46" fmla="*/ 2 w 393"/>
                <a:gd name="T47" fmla="*/ 421 h 449"/>
                <a:gd name="T48" fmla="*/ 34 w 393"/>
                <a:gd name="T49" fmla="*/ 449 h 449"/>
                <a:gd name="T50" fmla="*/ 34 w 393"/>
                <a:gd name="T5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449">
                  <a:moveTo>
                    <a:pt x="34" y="449"/>
                  </a:moveTo>
                  <a:lnTo>
                    <a:pt x="125" y="426"/>
                  </a:lnTo>
                  <a:lnTo>
                    <a:pt x="131" y="398"/>
                  </a:lnTo>
                  <a:lnTo>
                    <a:pt x="165" y="386"/>
                  </a:lnTo>
                  <a:lnTo>
                    <a:pt x="251" y="381"/>
                  </a:lnTo>
                  <a:lnTo>
                    <a:pt x="393" y="386"/>
                  </a:lnTo>
                  <a:lnTo>
                    <a:pt x="365" y="369"/>
                  </a:lnTo>
                  <a:lnTo>
                    <a:pt x="173" y="358"/>
                  </a:lnTo>
                  <a:lnTo>
                    <a:pt x="119" y="379"/>
                  </a:lnTo>
                  <a:lnTo>
                    <a:pt x="91" y="396"/>
                  </a:lnTo>
                  <a:lnTo>
                    <a:pt x="97" y="413"/>
                  </a:lnTo>
                  <a:lnTo>
                    <a:pt x="30" y="430"/>
                  </a:lnTo>
                  <a:lnTo>
                    <a:pt x="24" y="156"/>
                  </a:lnTo>
                  <a:lnTo>
                    <a:pt x="87" y="124"/>
                  </a:lnTo>
                  <a:lnTo>
                    <a:pt x="91" y="288"/>
                  </a:lnTo>
                  <a:lnTo>
                    <a:pt x="104" y="225"/>
                  </a:lnTo>
                  <a:lnTo>
                    <a:pt x="108" y="96"/>
                  </a:lnTo>
                  <a:lnTo>
                    <a:pt x="87" y="90"/>
                  </a:lnTo>
                  <a:lnTo>
                    <a:pt x="144" y="0"/>
                  </a:lnTo>
                  <a:lnTo>
                    <a:pt x="45" y="96"/>
                  </a:lnTo>
                  <a:lnTo>
                    <a:pt x="40" y="120"/>
                  </a:lnTo>
                  <a:lnTo>
                    <a:pt x="5" y="132"/>
                  </a:lnTo>
                  <a:lnTo>
                    <a:pt x="0" y="392"/>
                  </a:lnTo>
                  <a:lnTo>
                    <a:pt x="2" y="421"/>
                  </a:lnTo>
                  <a:lnTo>
                    <a:pt x="34" y="449"/>
                  </a:lnTo>
                  <a:lnTo>
                    <a:pt x="34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371"/>
            <p:cNvSpPr>
              <a:spLocks/>
            </p:cNvSpPr>
            <p:nvPr/>
          </p:nvSpPr>
          <p:spPr bwMode="auto">
            <a:xfrm>
              <a:off x="3811" y="1558"/>
              <a:ext cx="9" cy="53"/>
            </a:xfrm>
            <a:custGeom>
              <a:avLst/>
              <a:gdLst>
                <a:gd name="T0" fmla="*/ 0 w 21"/>
                <a:gd name="T1" fmla="*/ 19 h 123"/>
                <a:gd name="T2" fmla="*/ 0 w 21"/>
                <a:gd name="T3" fmla="*/ 123 h 123"/>
                <a:gd name="T4" fmla="*/ 21 w 21"/>
                <a:gd name="T5" fmla="*/ 81 h 123"/>
                <a:gd name="T6" fmla="*/ 15 w 21"/>
                <a:gd name="T7" fmla="*/ 0 h 123"/>
                <a:gd name="T8" fmla="*/ 0 w 21"/>
                <a:gd name="T9" fmla="*/ 19 h 123"/>
                <a:gd name="T10" fmla="*/ 0 w 21"/>
                <a:gd name="T11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3">
                  <a:moveTo>
                    <a:pt x="0" y="19"/>
                  </a:moveTo>
                  <a:lnTo>
                    <a:pt x="0" y="123"/>
                  </a:lnTo>
                  <a:lnTo>
                    <a:pt x="21" y="8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372"/>
            <p:cNvSpPr>
              <a:spLocks/>
            </p:cNvSpPr>
            <p:nvPr/>
          </p:nvSpPr>
          <p:spPr bwMode="auto">
            <a:xfrm>
              <a:off x="3898" y="1563"/>
              <a:ext cx="11" cy="53"/>
            </a:xfrm>
            <a:custGeom>
              <a:avLst/>
              <a:gdLst>
                <a:gd name="T0" fmla="*/ 0 w 27"/>
                <a:gd name="T1" fmla="*/ 0 h 126"/>
                <a:gd name="T2" fmla="*/ 4 w 27"/>
                <a:gd name="T3" fmla="*/ 97 h 126"/>
                <a:gd name="T4" fmla="*/ 23 w 27"/>
                <a:gd name="T5" fmla="*/ 126 h 126"/>
                <a:gd name="T6" fmla="*/ 27 w 27"/>
                <a:gd name="T7" fmla="*/ 6 h 126"/>
                <a:gd name="T8" fmla="*/ 0 w 27"/>
                <a:gd name="T9" fmla="*/ 0 h 126"/>
                <a:gd name="T10" fmla="*/ 0 w 2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26">
                  <a:moveTo>
                    <a:pt x="0" y="0"/>
                  </a:moveTo>
                  <a:lnTo>
                    <a:pt x="4" y="97"/>
                  </a:lnTo>
                  <a:lnTo>
                    <a:pt x="23" y="12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373"/>
            <p:cNvSpPr>
              <a:spLocks/>
            </p:cNvSpPr>
            <p:nvPr/>
          </p:nvSpPr>
          <p:spPr bwMode="auto">
            <a:xfrm>
              <a:off x="3782" y="1585"/>
              <a:ext cx="14" cy="34"/>
            </a:xfrm>
            <a:custGeom>
              <a:avLst/>
              <a:gdLst>
                <a:gd name="T0" fmla="*/ 27 w 34"/>
                <a:gd name="T1" fmla="*/ 0 h 80"/>
                <a:gd name="T2" fmla="*/ 0 w 34"/>
                <a:gd name="T3" fmla="*/ 6 h 80"/>
                <a:gd name="T4" fmla="*/ 4 w 34"/>
                <a:gd name="T5" fmla="*/ 80 h 80"/>
                <a:gd name="T6" fmla="*/ 34 w 34"/>
                <a:gd name="T7" fmla="*/ 19 h 80"/>
                <a:gd name="T8" fmla="*/ 27 w 34"/>
                <a:gd name="T9" fmla="*/ 0 h 80"/>
                <a:gd name="T10" fmla="*/ 27 w 3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27" y="0"/>
                  </a:moveTo>
                  <a:lnTo>
                    <a:pt x="0" y="6"/>
                  </a:lnTo>
                  <a:lnTo>
                    <a:pt x="4" y="80"/>
                  </a:lnTo>
                  <a:lnTo>
                    <a:pt x="34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374"/>
            <p:cNvSpPr>
              <a:spLocks/>
            </p:cNvSpPr>
            <p:nvPr/>
          </p:nvSpPr>
          <p:spPr bwMode="auto">
            <a:xfrm>
              <a:off x="4076" y="1607"/>
              <a:ext cx="11" cy="82"/>
            </a:xfrm>
            <a:custGeom>
              <a:avLst/>
              <a:gdLst>
                <a:gd name="T0" fmla="*/ 27 w 27"/>
                <a:gd name="T1" fmla="*/ 0 h 192"/>
                <a:gd name="T2" fmla="*/ 27 w 27"/>
                <a:gd name="T3" fmla="*/ 192 h 192"/>
                <a:gd name="T4" fmla="*/ 2 w 27"/>
                <a:gd name="T5" fmla="*/ 154 h 192"/>
                <a:gd name="T6" fmla="*/ 0 w 27"/>
                <a:gd name="T7" fmla="*/ 32 h 192"/>
                <a:gd name="T8" fmla="*/ 27 w 27"/>
                <a:gd name="T9" fmla="*/ 0 h 192"/>
                <a:gd name="T10" fmla="*/ 27 w 2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2">
                  <a:moveTo>
                    <a:pt x="27" y="0"/>
                  </a:moveTo>
                  <a:lnTo>
                    <a:pt x="27" y="192"/>
                  </a:lnTo>
                  <a:lnTo>
                    <a:pt x="2" y="154"/>
                  </a:lnTo>
                  <a:lnTo>
                    <a:pt x="0" y="32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375"/>
            <p:cNvSpPr>
              <a:spLocks/>
            </p:cNvSpPr>
            <p:nvPr/>
          </p:nvSpPr>
          <p:spPr bwMode="auto">
            <a:xfrm>
              <a:off x="4106" y="1630"/>
              <a:ext cx="56" cy="222"/>
            </a:xfrm>
            <a:custGeom>
              <a:avLst/>
              <a:gdLst>
                <a:gd name="T0" fmla="*/ 0 w 131"/>
                <a:gd name="T1" fmla="*/ 91 h 519"/>
                <a:gd name="T2" fmla="*/ 82 w 131"/>
                <a:gd name="T3" fmla="*/ 91 h 519"/>
                <a:gd name="T4" fmla="*/ 82 w 131"/>
                <a:gd name="T5" fmla="*/ 23 h 519"/>
                <a:gd name="T6" fmla="*/ 131 w 131"/>
                <a:gd name="T7" fmla="*/ 0 h 519"/>
                <a:gd name="T8" fmla="*/ 128 w 131"/>
                <a:gd name="T9" fmla="*/ 445 h 519"/>
                <a:gd name="T10" fmla="*/ 80 w 131"/>
                <a:gd name="T11" fmla="*/ 519 h 519"/>
                <a:gd name="T12" fmla="*/ 84 w 131"/>
                <a:gd name="T13" fmla="*/ 133 h 519"/>
                <a:gd name="T14" fmla="*/ 23 w 131"/>
                <a:gd name="T15" fmla="*/ 122 h 519"/>
                <a:gd name="T16" fmla="*/ 0 w 131"/>
                <a:gd name="T17" fmla="*/ 91 h 519"/>
                <a:gd name="T18" fmla="*/ 0 w 131"/>
                <a:gd name="T19" fmla="*/ 9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519">
                  <a:moveTo>
                    <a:pt x="0" y="91"/>
                  </a:moveTo>
                  <a:lnTo>
                    <a:pt x="82" y="91"/>
                  </a:lnTo>
                  <a:lnTo>
                    <a:pt x="82" y="23"/>
                  </a:lnTo>
                  <a:lnTo>
                    <a:pt x="131" y="0"/>
                  </a:lnTo>
                  <a:lnTo>
                    <a:pt x="128" y="445"/>
                  </a:lnTo>
                  <a:lnTo>
                    <a:pt x="80" y="519"/>
                  </a:lnTo>
                  <a:lnTo>
                    <a:pt x="84" y="133"/>
                  </a:lnTo>
                  <a:lnTo>
                    <a:pt x="23" y="122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376"/>
            <p:cNvSpPr>
              <a:spLocks/>
            </p:cNvSpPr>
            <p:nvPr/>
          </p:nvSpPr>
          <p:spPr bwMode="auto">
            <a:xfrm>
              <a:off x="4156" y="1636"/>
              <a:ext cx="121" cy="13"/>
            </a:xfrm>
            <a:custGeom>
              <a:avLst/>
              <a:gdLst>
                <a:gd name="T0" fmla="*/ 0 w 285"/>
                <a:gd name="T1" fmla="*/ 23 h 31"/>
                <a:gd name="T2" fmla="*/ 266 w 285"/>
                <a:gd name="T3" fmla="*/ 31 h 31"/>
                <a:gd name="T4" fmla="*/ 285 w 285"/>
                <a:gd name="T5" fmla="*/ 10 h 31"/>
                <a:gd name="T6" fmla="*/ 4 w 285"/>
                <a:gd name="T7" fmla="*/ 0 h 31"/>
                <a:gd name="T8" fmla="*/ 0 w 285"/>
                <a:gd name="T9" fmla="*/ 23 h 31"/>
                <a:gd name="T10" fmla="*/ 0 w 28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">
                  <a:moveTo>
                    <a:pt x="0" y="23"/>
                  </a:moveTo>
                  <a:lnTo>
                    <a:pt x="266" y="31"/>
                  </a:lnTo>
                  <a:lnTo>
                    <a:pt x="285" y="1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377"/>
            <p:cNvSpPr>
              <a:spLocks/>
            </p:cNvSpPr>
            <p:nvPr/>
          </p:nvSpPr>
          <p:spPr bwMode="auto">
            <a:xfrm>
              <a:off x="4280" y="1614"/>
              <a:ext cx="15" cy="119"/>
            </a:xfrm>
            <a:custGeom>
              <a:avLst/>
              <a:gdLst>
                <a:gd name="T0" fmla="*/ 4 w 32"/>
                <a:gd name="T1" fmla="*/ 0 h 281"/>
                <a:gd name="T2" fmla="*/ 0 w 32"/>
                <a:gd name="T3" fmla="*/ 240 h 281"/>
                <a:gd name="T4" fmla="*/ 23 w 32"/>
                <a:gd name="T5" fmla="*/ 281 h 281"/>
                <a:gd name="T6" fmla="*/ 32 w 32"/>
                <a:gd name="T7" fmla="*/ 40 h 281"/>
                <a:gd name="T8" fmla="*/ 4 w 32"/>
                <a:gd name="T9" fmla="*/ 0 h 281"/>
                <a:gd name="T10" fmla="*/ 4 w 32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1">
                  <a:moveTo>
                    <a:pt x="4" y="0"/>
                  </a:moveTo>
                  <a:lnTo>
                    <a:pt x="0" y="240"/>
                  </a:lnTo>
                  <a:lnTo>
                    <a:pt x="23" y="281"/>
                  </a:lnTo>
                  <a:lnTo>
                    <a:pt x="32" y="4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378"/>
            <p:cNvSpPr>
              <a:spLocks/>
            </p:cNvSpPr>
            <p:nvPr/>
          </p:nvSpPr>
          <p:spPr bwMode="auto">
            <a:xfrm>
              <a:off x="4303" y="1627"/>
              <a:ext cx="14" cy="104"/>
            </a:xfrm>
            <a:custGeom>
              <a:avLst/>
              <a:gdLst>
                <a:gd name="T0" fmla="*/ 0 w 32"/>
                <a:gd name="T1" fmla="*/ 4 h 246"/>
                <a:gd name="T2" fmla="*/ 8 w 32"/>
                <a:gd name="T3" fmla="*/ 246 h 246"/>
                <a:gd name="T4" fmla="*/ 17 w 32"/>
                <a:gd name="T5" fmla="*/ 171 h 246"/>
                <a:gd name="T6" fmla="*/ 32 w 32"/>
                <a:gd name="T7" fmla="*/ 0 h 246"/>
                <a:gd name="T8" fmla="*/ 0 w 32"/>
                <a:gd name="T9" fmla="*/ 4 h 246"/>
                <a:gd name="T10" fmla="*/ 0 w 32"/>
                <a:gd name="T11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6">
                  <a:moveTo>
                    <a:pt x="0" y="4"/>
                  </a:moveTo>
                  <a:lnTo>
                    <a:pt x="8" y="246"/>
                  </a:lnTo>
                  <a:lnTo>
                    <a:pt x="17" y="171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379"/>
            <p:cNvSpPr>
              <a:spLocks/>
            </p:cNvSpPr>
            <p:nvPr/>
          </p:nvSpPr>
          <p:spPr bwMode="auto">
            <a:xfrm>
              <a:off x="4248" y="1738"/>
              <a:ext cx="43" cy="102"/>
            </a:xfrm>
            <a:custGeom>
              <a:avLst/>
              <a:gdLst>
                <a:gd name="T0" fmla="*/ 83 w 100"/>
                <a:gd name="T1" fmla="*/ 11 h 239"/>
                <a:gd name="T2" fmla="*/ 76 w 100"/>
                <a:gd name="T3" fmla="*/ 139 h 239"/>
                <a:gd name="T4" fmla="*/ 100 w 100"/>
                <a:gd name="T5" fmla="*/ 144 h 239"/>
                <a:gd name="T6" fmla="*/ 93 w 100"/>
                <a:gd name="T7" fmla="*/ 239 h 239"/>
                <a:gd name="T8" fmla="*/ 76 w 100"/>
                <a:gd name="T9" fmla="*/ 167 h 239"/>
                <a:gd name="T10" fmla="*/ 0 w 100"/>
                <a:gd name="T11" fmla="*/ 156 h 239"/>
                <a:gd name="T12" fmla="*/ 5 w 100"/>
                <a:gd name="T13" fmla="*/ 0 h 239"/>
                <a:gd name="T14" fmla="*/ 83 w 100"/>
                <a:gd name="T15" fmla="*/ 11 h 239"/>
                <a:gd name="T16" fmla="*/ 83 w 100"/>
                <a:gd name="T17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9">
                  <a:moveTo>
                    <a:pt x="83" y="11"/>
                  </a:moveTo>
                  <a:lnTo>
                    <a:pt x="76" y="139"/>
                  </a:lnTo>
                  <a:lnTo>
                    <a:pt x="100" y="144"/>
                  </a:lnTo>
                  <a:lnTo>
                    <a:pt x="93" y="239"/>
                  </a:lnTo>
                  <a:lnTo>
                    <a:pt x="76" y="167"/>
                  </a:lnTo>
                  <a:lnTo>
                    <a:pt x="0" y="156"/>
                  </a:lnTo>
                  <a:lnTo>
                    <a:pt x="5" y="0"/>
                  </a:lnTo>
                  <a:lnTo>
                    <a:pt x="83" y="11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380"/>
            <p:cNvSpPr>
              <a:spLocks/>
            </p:cNvSpPr>
            <p:nvPr/>
          </p:nvSpPr>
          <p:spPr bwMode="auto">
            <a:xfrm>
              <a:off x="3666" y="1508"/>
              <a:ext cx="99" cy="159"/>
            </a:xfrm>
            <a:custGeom>
              <a:avLst/>
              <a:gdLst>
                <a:gd name="T0" fmla="*/ 235 w 235"/>
                <a:gd name="T1" fmla="*/ 123 h 372"/>
                <a:gd name="T2" fmla="*/ 201 w 235"/>
                <a:gd name="T3" fmla="*/ 106 h 372"/>
                <a:gd name="T4" fmla="*/ 22 w 235"/>
                <a:gd name="T5" fmla="*/ 161 h 372"/>
                <a:gd name="T6" fmla="*/ 156 w 235"/>
                <a:gd name="T7" fmla="*/ 27 h 372"/>
                <a:gd name="T8" fmla="*/ 150 w 235"/>
                <a:gd name="T9" fmla="*/ 0 h 372"/>
                <a:gd name="T10" fmla="*/ 0 w 235"/>
                <a:gd name="T11" fmla="*/ 144 h 372"/>
                <a:gd name="T12" fmla="*/ 0 w 235"/>
                <a:gd name="T13" fmla="*/ 190 h 372"/>
                <a:gd name="T14" fmla="*/ 195 w 235"/>
                <a:gd name="T15" fmla="*/ 137 h 372"/>
                <a:gd name="T16" fmla="*/ 213 w 235"/>
                <a:gd name="T17" fmla="*/ 372 h 372"/>
                <a:gd name="T18" fmla="*/ 235 w 235"/>
                <a:gd name="T19" fmla="*/ 123 h 372"/>
                <a:gd name="T20" fmla="*/ 235 w 235"/>
                <a:gd name="T2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372">
                  <a:moveTo>
                    <a:pt x="235" y="123"/>
                  </a:moveTo>
                  <a:lnTo>
                    <a:pt x="201" y="106"/>
                  </a:lnTo>
                  <a:lnTo>
                    <a:pt x="22" y="161"/>
                  </a:lnTo>
                  <a:lnTo>
                    <a:pt x="156" y="27"/>
                  </a:lnTo>
                  <a:lnTo>
                    <a:pt x="150" y="0"/>
                  </a:lnTo>
                  <a:lnTo>
                    <a:pt x="0" y="144"/>
                  </a:lnTo>
                  <a:lnTo>
                    <a:pt x="0" y="190"/>
                  </a:lnTo>
                  <a:lnTo>
                    <a:pt x="195" y="137"/>
                  </a:lnTo>
                  <a:lnTo>
                    <a:pt x="213" y="372"/>
                  </a:lnTo>
                  <a:lnTo>
                    <a:pt x="235" y="123"/>
                  </a:lnTo>
                  <a:lnTo>
                    <a:pt x="235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381"/>
            <p:cNvSpPr>
              <a:spLocks/>
            </p:cNvSpPr>
            <p:nvPr/>
          </p:nvSpPr>
          <p:spPr bwMode="auto">
            <a:xfrm>
              <a:off x="3685" y="1675"/>
              <a:ext cx="75" cy="24"/>
            </a:xfrm>
            <a:custGeom>
              <a:avLst/>
              <a:gdLst>
                <a:gd name="T0" fmla="*/ 168 w 179"/>
                <a:gd name="T1" fmla="*/ 0 h 57"/>
                <a:gd name="T2" fmla="*/ 0 w 179"/>
                <a:gd name="T3" fmla="*/ 56 h 57"/>
                <a:gd name="T4" fmla="*/ 29 w 179"/>
                <a:gd name="T5" fmla="*/ 57 h 57"/>
                <a:gd name="T6" fmla="*/ 179 w 179"/>
                <a:gd name="T7" fmla="*/ 21 h 57"/>
                <a:gd name="T8" fmla="*/ 168 w 179"/>
                <a:gd name="T9" fmla="*/ 0 h 57"/>
                <a:gd name="T10" fmla="*/ 168 w 17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57">
                  <a:moveTo>
                    <a:pt x="168" y="0"/>
                  </a:moveTo>
                  <a:lnTo>
                    <a:pt x="0" y="56"/>
                  </a:lnTo>
                  <a:lnTo>
                    <a:pt x="29" y="57"/>
                  </a:lnTo>
                  <a:lnTo>
                    <a:pt x="179" y="2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382"/>
            <p:cNvSpPr>
              <a:spLocks/>
            </p:cNvSpPr>
            <p:nvPr/>
          </p:nvSpPr>
          <p:spPr bwMode="auto">
            <a:xfrm>
              <a:off x="3668" y="1580"/>
              <a:ext cx="12" cy="114"/>
            </a:xfrm>
            <a:custGeom>
              <a:avLst/>
              <a:gdLst>
                <a:gd name="T0" fmla="*/ 29 w 29"/>
                <a:gd name="T1" fmla="*/ 6 h 266"/>
                <a:gd name="T2" fmla="*/ 29 w 29"/>
                <a:gd name="T3" fmla="*/ 243 h 266"/>
                <a:gd name="T4" fmla="*/ 14 w 29"/>
                <a:gd name="T5" fmla="*/ 266 h 266"/>
                <a:gd name="T6" fmla="*/ 0 w 29"/>
                <a:gd name="T7" fmla="*/ 0 h 266"/>
                <a:gd name="T8" fmla="*/ 29 w 29"/>
                <a:gd name="T9" fmla="*/ 6 h 266"/>
                <a:gd name="T10" fmla="*/ 29 w 29"/>
                <a:gd name="T11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6"/>
                  </a:moveTo>
                  <a:lnTo>
                    <a:pt x="29" y="243"/>
                  </a:lnTo>
                  <a:lnTo>
                    <a:pt x="14" y="26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383"/>
            <p:cNvSpPr>
              <a:spLocks/>
            </p:cNvSpPr>
            <p:nvPr/>
          </p:nvSpPr>
          <p:spPr bwMode="auto">
            <a:xfrm>
              <a:off x="3702" y="1592"/>
              <a:ext cx="14" cy="44"/>
            </a:xfrm>
            <a:custGeom>
              <a:avLst/>
              <a:gdLst>
                <a:gd name="T0" fmla="*/ 0 w 34"/>
                <a:gd name="T1" fmla="*/ 0 h 102"/>
                <a:gd name="T2" fmla="*/ 0 w 34"/>
                <a:gd name="T3" fmla="*/ 102 h 102"/>
                <a:gd name="T4" fmla="*/ 31 w 34"/>
                <a:gd name="T5" fmla="*/ 91 h 102"/>
                <a:gd name="T6" fmla="*/ 34 w 34"/>
                <a:gd name="T7" fmla="*/ 0 h 102"/>
                <a:gd name="T8" fmla="*/ 0 w 34"/>
                <a:gd name="T9" fmla="*/ 0 h 102"/>
                <a:gd name="T10" fmla="*/ 0 w 34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2">
                  <a:moveTo>
                    <a:pt x="0" y="0"/>
                  </a:moveTo>
                  <a:lnTo>
                    <a:pt x="0" y="102"/>
                  </a:lnTo>
                  <a:lnTo>
                    <a:pt x="31" y="9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384"/>
            <p:cNvSpPr>
              <a:spLocks/>
            </p:cNvSpPr>
            <p:nvPr/>
          </p:nvSpPr>
          <p:spPr bwMode="auto">
            <a:xfrm>
              <a:off x="3728" y="1586"/>
              <a:ext cx="10" cy="45"/>
            </a:xfrm>
            <a:custGeom>
              <a:avLst/>
              <a:gdLst>
                <a:gd name="T0" fmla="*/ 0 w 23"/>
                <a:gd name="T1" fmla="*/ 10 h 107"/>
                <a:gd name="T2" fmla="*/ 0 w 23"/>
                <a:gd name="T3" fmla="*/ 107 h 107"/>
                <a:gd name="T4" fmla="*/ 23 w 23"/>
                <a:gd name="T5" fmla="*/ 99 h 107"/>
                <a:gd name="T6" fmla="*/ 19 w 23"/>
                <a:gd name="T7" fmla="*/ 0 h 107"/>
                <a:gd name="T8" fmla="*/ 0 w 23"/>
                <a:gd name="T9" fmla="*/ 10 h 107"/>
                <a:gd name="T10" fmla="*/ 0 w 23"/>
                <a:gd name="T11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7">
                  <a:moveTo>
                    <a:pt x="0" y="10"/>
                  </a:moveTo>
                  <a:lnTo>
                    <a:pt x="0" y="107"/>
                  </a:lnTo>
                  <a:lnTo>
                    <a:pt x="23" y="9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385"/>
            <p:cNvSpPr>
              <a:spLocks/>
            </p:cNvSpPr>
            <p:nvPr/>
          </p:nvSpPr>
          <p:spPr bwMode="auto">
            <a:xfrm>
              <a:off x="3655" y="1606"/>
              <a:ext cx="24" cy="29"/>
            </a:xfrm>
            <a:custGeom>
              <a:avLst/>
              <a:gdLst>
                <a:gd name="T0" fmla="*/ 0 w 57"/>
                <a:gd name="T1" fmla="*/ 4 h 68"/>
                <a:gd name="T2" fmla="*/ 4 w 57"/>
                <a:gd name="T3" fmla="*/ 68 h 68"/>
                <a:gd name="T4" fmla="*/ 57 w 57"/>
                <a:gd name="T5" fmla="*/ 65 h 68"/>
                <a:gd name="T6" fmla="*/ 46 w 57"/>
                <a:gd name="T7" fmla="*/ 0 h 68"/>
                <a:gd name="T8" fmla="*/ 0 w 57"/>
                <a:gd name="T9" fmla="*/ 4 h 68"/>
                <a:gd name="T10" fmla="*/ 0 w 57"/>
                <a:gd name="T11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0" y="4"/>
                  </a:moveTo>
                  <a:lnTo>
                    <a:pt x="4" y="68"/>
                  </a:lnTo>
                  <a:lnTo>
                    <a:pt x="57" y="65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386"/>
            <p:cNvSpPr>
              <a:spLocks/>
            </p:cNvSpPr>
            <p:nvPr/>
          </p:nvSpPr>
          <p:spPr bwMode="auto">
            <a:xfrm>
              <a:off x="3611" y="1390"/>
              <a:ext cx="122" cy="323"/>
            </a:xfrm>
            <a:custGeom>
              <a:avLst/>
              <a:gdLst>
                <a:gd name="T0" fmla="*/ 151 w 291"/>
                <a:gd name="T1" fmla="*/ 472 h 757"/>
                <a:gd name="T2" fmla="*/ 82 w 291"/>
                <a:gd name="T3" fmla="*/ 468 h 757"/>
                <a:gd name="T4" fmla="*/ 48 w 291"/>
                <a:gd name="T5" fmla="*/ 481 h 757"/>
                <a:gd name="T6" fmla="*/ 37 w 291"/>
                <a:gd name="T7" fmla="*/ 508 h 757"/>
                <a:gd name="T8" fmla="*/ 46 w 291"/>
                <a:gd name="T9" fmla="*/ 751 h 757"/>
                <a:gd name="T10" fmla="*/ 23 w 291"/>
                <a:gd name="T11" fmla="*/ 757 h 757"/>
                <a:gd name="T12" fmla="*/ 23 w 291"/>
                <a:gd name="T13" fmla="*/ 519 h 757"/>
                <a:gd name="T14" fmla="*/ 0 w 291"/>
                <a:gd name="T15" fmla="*/ 496 h 757"/>
                <a:gd name="T16" fmla="*/ 25 w 291"/>
                <a:gd name="T17" fmla="*/ 443 h 757"/>
                <a:gd name="T18" fmla="*/ 94 w 291"/>
                <a:gd name="T19" fmla="*/ 304 h 757"/>
                <a:gd name="T20" fmla="*/ 151 w 291"/>
                <a:gd name="T21" fmla="*/ 166 h 757"/>
                <a:gd name="T22" fmla="*/ 183 w 291"/>
                <a:gd name="T23" fmla="*/ 71 h 757"/>
                <a:gd name="T24" fmla="*/ 196 w 291"/>
                <a:gd name="T25" fmla="*/ 6 h 757"/>
                <a:gd name="T26" fmla="*/ 229 w 291"/>
                <a:gd name="T27" fmla="*/ 0 h 757"/>
                <a:gd name="T28" fmla="*/ 236 w 291"/>
                <a:gd name="T29" fmla="*/ 76 h 757"/>
                <a:gd name="T30" fmla="*/ 248 w 291"/>
                <a:gd name="T31" fmla="*/ 177 h 757"/>
                <a:gd name="T32" fmla="*/ 291 w 291"/>
                <a:gd name="T33" fmla="*/ 299 h 757"/>
                <a:gd name="T34" fmla="*/ 268 w 291"/>
                <a:gd name="T35" fmla="*/ 308 h 757"/>
                <a:gd name="T36" fmla="*/ 242 w 291"/>
                <a:gd name="T37" fmla="*/ 259 h 757"/>
                <a:gd name="T38" fmla="*/ 236 w 291"/>
                <a:gd name="T39" fmla="*/ 287 h 757"/>
                <a:gd name="T40" fmla="*/ 223 w 291"/>
                <a:gd name="T41" fmla="*/ 320 h 757"/>
                <a:gd name="T42" fmla="*/ 202 w 291"/>
                <a:gd name="T43" fmla="*/ 304 h 757"/>
                <a:gd name="T44" fmla="*/ 213 w 291"/>
                <a:gd name="T45" fmla="*/ 211 h 757"/>
                <a:gd name="T46" fmla="*/ 217 w 291"/>
                <a:gd name="T47" fmla="*/ 111 h 757"/>
                <a:gd name="T48" fmla="*/ 219 w 291"/>
                <a:gd name="T49" fmla="*/ 46 h 757"/>
                <a:gd name="T50" fmla="*/ 206 w 291"/>
                <a:gd name="T51" fmla="*/ 40 h 757"/>
                <a:gd name="T52" fmla="*/ 183 w 291"/>
                <a:gd name="T53" fmla="*/ 133 h 757"/>
                <a:gd name="T54" fmla="*/ 154 w 291"/>
                <a:gd name="T55" fmla="*/ 223 h 757"/>
                <a:gd name="T56" fmla="*/ 120 w 291"/>
                <a:gd name="T57" fmla="*/ 320 h 757"/>
                <a:gd name="T58" fmla="*/ 75 w 291"/>
                <a:gd name="T59" fmla="*/ 405 h 757"/>
                <a:gd name="T60" fmla="*/ 42 w 291"/>
                <a:gd name="T61" fmla="*/ 456 h 757"/>
                <a:gd name="T62" fmla="*/ 94 w 291"/>
                <a:gd name="T63" fmla="*/ 443 h 757"/>
                <a:gd name="T64" fmla="*/ 143 w 291"/>
                <a:gd name="T65" fmla="*/ 443 h 757"/>
                <a:gd name="T66" fmla="*/ 151 w 291"/>
                <a:gd name="T67" fmla="*/ 472 h 757"/>
                <a:gd name="T68" fmla="*/ 151 w 291"/>
                <a:gd name="T69" fmla="*/ 47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757">
                  <a:moveTo>
                    <a:pt x="151" y="472"/>
                  </a:moveTo>
                  <a:lnTo>
                    <a:pt x="82" y="468"/>
                  </a:lnTo>
                  <a:lnTo>
                    <a:pt x="48" y="481"/>
                  </a:lnTo>
                  <a:lnTo>
                    <a:pt x="37" y="508"/>
                  </a:lnTo>
                  <a:lnTo>
                    <a:pt x="46" y="751"/>
                  </a:lnTo>
                  <a:lnTo>
                    <a:pt x="23" y="757"/>
                  </a:lnTo>
                  <a:lnTo>
                    <a:pt x="23" y="519"/>
                  </a:lnTo>
                  <a:lnTo>
                    <a:pt x="0" y="496"/>
                  </a:lnTo>
                  <a:lnTo>
                    <a:pt x="25" y="443"/>
                  </a:lnTo>
                  <a:lnTo>
                    <a:pt x="94" y="304"/>
                  </a:lnTo>
                  <a:lnTo>
                    <a:pt x="151" y="166"/>
                  </a:lnTo>
                  <a:lnTo>
                    <a:pt x="183" y="71"/>
                  </a:lnTo>
                  <a:lnTo>
                    <a:pt x="196" y="6"/>
                  </a:lnTo>
                  <a:lnTo>
                    <a:pt x="229" y="0"/>
                  </a:lnTo>
                  <a:lnTo>
                    <a:pt x="236" y="76"/>
                  </a:lnTo>
                  <a:lnTo>
                    <a:pt x="248" y="177"/>
                  </a:lnTo>
                  <a:lnTo>
                    <a:pt x="291" y="299"/>
                  </a:lnTo>
                  <a:lnTo>
                    <a:pt x="268" y="308"/>
                  </a:lnTo>
                  <a:lnTo>
                    <a:pt x="242" y="259"/>
                  </a:lnTo>
                  <a:lnTo>
                    <a:pt x="236" y="287"/>
                  </a:lnTo>
                  <a:lnTo>
                    <a:pt x="223" y="320"/>
                  </a:lnTo>
                  <a:lnTo>
                    <a:pt x="202" y="304"/>
                  </a:lnTo>
                  <a:lnTo>
                    <a:pt x="213" y="211"/>
                  </a:lnTo>
                  <a:lnTo>
                    <a:pt x="217" y="111"/>
                  </a:lnTo>
                  <a:lnTo>
                    <a:pt x="219" y="46"/>
                  </a:lnTo>
                  <a:lnTo>
                    <a:pt x="206" y="40"/>
                  </a:lnTo>
                  <a:lnTo>
                    <a:pt x="183" y="133"/>
                  </a:lnTo>
                  <a:lnTo>
                    <a:pt x="154" y="223"/>
                  </a:lnTo>
                  <a:lnTo>
                    <a:pt x="120" y="320"/>
                  </a:lnTo>
                  <a:lnTo>
                    <a:pt x="75" y="405"/>
                  </a:lnTo>
                  <a:lnTo>
                    <a:pt x="42" y="456"/>
                  </a:lnTo>
                  <a:lnTo>
                    <a:pt x="94" y="443"/>
                  </a:lnTo>
                  <a:lnTo>
                    <a:pt x="143" y="443"/>
                  </a:lnTo>
                  <a:lnTo>
                    <a:pt x="151" y="472"/>
                  </a:lnTo>
                  <a:lnTo>
                    <a:pt x="15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87"/>
            <p:cNvSpPr>
              <a:spLocks/>
            </p:cNvSpPr>
            <p:nvPr/>
          </p:nvSpPr>
          <p:spPr bwMode="auto">
            <a:xfrm>
              <a:off x="3743" y="1470"/>
              <a:ext cx="75" cy="49"/>
            </a:xfrm>
            <a:custGeom>
              <a:avLst/>
              <a:gdLst>
                <a:gd name="T0" fmla="*/ 0 w 179"/>
                <a:gd name="T1" fmla="*/ 92 h 115"/>
                <a:gd name="T2" fmla="*/ 48 w 179"/>
                <a:gd name="T3" fmla="*/ 82 h 115"/>
                <a:gd name="T4" fmla="*/ 120 w 179"/>
                <a:gd name="T5" fmla="*/ 69 h 115"/>
                <a:gd name="T6" fmla="*/ 131 w 179"/>
                <a:gd name="T7" fmla="*/ 115 h 115"/>
                <a:gd name="T8" fmla="*/ 179 w 179"/>
                <a:gd name="T9" fmla="*/ 52 h 115"/>
                <a:gd name="T10" fmla="*/ 167 w 179"/>
                <a:gd name="T11" fmla="*/ 18 h 115"/>
                <a:gd name="T12" fmla="*/ 145 w 179"/>
                <a:gd name="T13" fmla="*/ 29 h 115"/>
                <a:gd name="T14" fmla="*/ 137 w 179"/>
                <a:gd name="T15" fmla="*/ 2 h 115"/>
                <a:gd name="T16" fmla="*/ 105 w 179"/>
                <a:gd name="T17" fmla="*/ 0 h 115"/>
                <a:gd name="T18" fmla="*/ 80 w 179"/>
                <a:gd name="T19" fmla="*/ 18 h 115"/>
                <a:gd name="T20" fmla="*/ 88 w 179"/>
                <a:gd name="T21" fmla="*/ 48 h 115"/>
                <a:gd name="T22" fmla="*/ 51 w 179"/>
                <a:gd name="T23" fmla="*/ 59 h 115"/>
                <a:gd name="T24" fmla="*/ 6 w 179"/>
                <a:gd name="T25" fmla="*/ 71 h 115"/>
                <a:gd name="T26" fmla="*/ 0 w 179"/>
                <a:gd name="T27" fmla="*/ 92 h 115"/>
                <a:gd name="T28" fmla="*/ 0 w 179"/>
                <a:gd name="T29" fmla="*/ 9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15">
                  <a:moveTo>
                    <a:pt x="0" y="92"/>
                  </a:moveTo>
                  <a:lnTo>
                    <a:pt x="48" y="82"/>
                  </a:lnTo>
                  <a:lnTo>
                    <a:pt x="120" y="69"/>
                  </a:lnTo>
                  <a:lnTo>
                    <a:pt x="131" y="115"/>
                  </a:lnTo>
                  <a:lnTo>
                    <a:pt x="179" y="52"/>
                  </a:lnTo>
                  <a:lnTo>
                    <a:pt x="167" y="18"/>
                  </a:lnTo>
                  <a:lnTo>
                    <a:pt x="145" y="29"/>
                  </a:lnTo>
                  <a:lnTo>
                    <a:pt x="137" y="2"/>
                  </a:lnTo>
                  <a:lnTo>
                    <a:pt x="105" y="0"/>
                  </a:lnTo>
                  <a:lnTo>
                    <a:pt x="80" y="18"/>
                  </a:lnTo>
                  <a:lnTo>
                    <a:pt x="88" y="48"/>
                  </a:lnTo>
                  <a:lnTo>
                    <a:pt x="51" y="59"/>
                  </a:lnTo>
                  <a:lnTo>
                    <a:pt x="6" y="71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88"/>
            <p:cNvSpPr>
              <a:spLocks/>
            </p:cNvSpPr>
            <p:nvPr/>
          </p:nvSpPr>
          <p:spPr bwMode="auto">
            <a:xfrm>
              <a:off x="3769" y="1436"/>
              <a:ext cx="49" cy="32"/>
            </a:xfrm>
            <a:custGeom>
              <a:avLst/>
              <a:gdLst>
                <a:gd name="T0" fmla="*/ 6 w 114"/>
                <a:gd name="T1" fmla="*/ 64 h 76"/>
                <a:gd name="T2" fmla="*/ 30 w 114"/>
                <a:gd name="T3" fmla="*/ 36 h 76"/>
                <a:gd name="T4" fmla="*/ 57 w 114"/>
                <a:gd name="T5" fmla="*/ 30 h 76"/>
                <a:gd name="T6" fmla="*/ 76 w 114"/>
                <a:gd name="T7" fmla="*/ 30 h 76"/>
                <a:gd name="T8" fmla="*/ 93 w 114"/>
                <a:gd name="T9" fmla="*/ 51 h 76"/>
                <a:gd name="T10" fmla="*/ 93 w 114"/>
                <a:gd name="T11" fmla="*/ 76 h 76"/>
                <a:gd name="T12" fmla="*/ 114 w 114"/>
                <a:gd name="T13" fmla="*/ 76 h 76"/>
                <a:gd name="T14" fmla="*/ 108 w 114"/>
                <a:gd name="T15" fmla="*/ 30 h 76"/>
                <a:gd name="T16" fmla="*/ 87 w 114"/>
                <a:gd name="T17" fmla="*/ 7 h 76"/>
                <a:gd name="T18" fmla="*/ 51 w 114"/>
                <a:gd name="T19" fmla="*/ 0 h 76"/>
                <a:gd name="T20" fmla="*/ 13 w 114"/>
                <a:gd name="T21" fmla="*/ 13 h 76"/>
                <a:gd name="T22" fmla="*/ 0 w 114"/>
                <a:gd name="T23" fmla="*/ 34 h 76"/>
                <a:gd name="T24" fmla="*/ 6 w 114"/>
                <a:gd name="T25" fmla="*/ 64 h 76"/>
                <a:gd name="T26" fmla="*/ 6 w 114"/>
                <a:gd name="T2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76">
                  <a:moveTo>
                    <a:pt x="6" y="64"/>
                  </a:moveTo>
                  <a:lnTo>
                    <a:pt x="30" y="36"/>
                  </a:lnTo>
                  <a:lnTo>
                    <a:pt x="57" y="30"/>
                  </a:lnTo>
                  <a:lnTo>
                    <a:pt x="76" y="30"/>
                  </a:lnTo>
                  <a:lnTo>
                    <a:pt x="93" y="51"/>
                  </a:lnTo>
                  <a:lnTo>
                    <a:pt x="93" y="76"/>
                  </a:lnTo>
                  <a:lnTo>
                    <a:pt x="114" y="76"/>
                  </a:lnTo>
                  <a:lnTo>
                    <a:pt x="108" y="30"/>
                  </a:lnTo>
                  <a:lnTo>
                    <a:pt x="87" y="7"/>
                  </a:lnTo>
                  <a:lnTo>
                    <a:pt x="51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6" y="64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89"/>
            <p:cNvSpPr>
              <a:spLocks/>
            </p:cNvSpPr>
            <p:nvPr/>
          </p:nvSpPr>
          <p:spPr bwMode="auto">
            <a:xfrm>
              <a:off x="3807" y="1388"/>
              <a:ext cx="52" cy="26"/>
            </a:xfrm>
            <a:custGeom>
              <a:avLst/>
              <a:gdLst>
                <a:gd name="T0" fmla="*/ 10 w 126"/>
                <a:gd name="T1" fmla="*/ 61 h 61"/>
                <a:gd name="T2" fmla="*/ 69 w 126"/>
                <a:gd name="T3" fmla="*/ 33 h 61"/>
                <a:gd name="T4" fmla="*/ 112 w 126"/>
                <a:gd name="T5" fmla="*/ 27 h 61"/>
                <a:gd name="T6" fmla="*/ 126 w 126"/>
                <a:gd name="T7" fmla="*/ 0 h 61"/>
                <a:gd name="T8" fmla="*/ 78 w 126"/>
                <a:gd name="T9" fmla="*/ 0 h 61"/>
                <a:gd name="T10" fmla="*/ 35 w 126"/>
                <a:gd name="T11" fmla="*/ 18 h 61"/>
                <a:gd name="T12" fmla="*/ 0 w 126"/>
                <a:gd name="T13" fmla="*/ 44 h 61"/>
                <a:gd name="T14" fmla="*/ 10 w 126"/>
                <a:gd name="T15" fmla="*/ 61 h 61"/>
                <a:gd name="T16" fmla="*/ 10 w 126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61">
                  <a:moveTo>
                    <a:pt x="10" y="61"/>
                  </a:moveTo>
                  <a:lnTo>
                    <a:pt x="69" y="33"/>
                  </a:lnTo>
                  <a:lnTo>
                    <a:pt x="112" y="27"/>
                  </a:lnTo>
                  <a:lnTo>
                    <a:pt x="126" y="0"/>
                  </a:lnTo>
                  <a:lnTo>
                    <a:pt x="78" y="0"/>
                  </a:lnTo>
                  <a:lnTo>
                    <a:pt x="35" y="18"/>
                  </a:lnTo>
                  <a:lnTo>
                    <a:pt x="0" y="44"/>
                  </a:lnTo>
                  <a:lnTo>
                    <a:pt x="10" y="61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90"/>
            <p:cNvSpPr>
              <a:spLocks/>
            </p:cNvSpPr>
            <p:nvPr/>
          </p:nvSpPr>
          <p:spPr bwMode="auto">
            <a:xfrm>
              <a:off x="3731" y="1326"/>
              <a:ext cx="118" cy="169"/>
            </a:xfrm>
            <a:custGeom>
              <a:avLst/>
              <a:gdLst>
                <a:gd name="T0" fmla="*/ 220 w 277"/>
                <a:gd name="T1" fmla="*/ 120 h 393"/>
                <a:gd name="T2" fmla="*/ 216 w 277"/>
                <a:gd name="T3" fmla="*/ 25 h 393"/>
                <a:gd name="T4" fmla="*/ 193 w 277"/>
                <a:gd name="T5" fmla="*/ 13 h 393"/>
                <a:gd name="T6" fmla="*/ 148 w 277"/>
                <a:gd name="T7" fmla="*/ 29 h 393"/>
                <a:gd name="T8" fmla="*/ 60 w 277"/>
                <a:gd name="T9" fmla="*/ 70 h 393"/>
                <a:gd name="T10" fmla="*/ 77 w 277"/>
                <a:gd name="T11" fmla="*/ 103 h 393"/>
                <a:gd name="T12" fmla="*/ 74 w 277"/>
                <a:gd name="T13" fmla="*/ 230 h 393"/>
                <a:gd name="T14" fmla="*/ 22 w 277"/>
                <a:gd name="T15" fmla="*/ 241 h 393"/>
                <a:gd name="T16" fmla="*/ 17 w 277"/>
                <a:gd name="T17" fmla="*/ 393 h 393"/>
                <a:gd name="T18" fmla="*/ 0 w 277"/>
                <a:gd name="T19" fmla="*/ 384 h 393"/>
                <a:gd name="T20" fmla="*/ 0 w 277"/>
                <a:gd name="T21" fmla="*/ 80 h 393"/>
                <a:gd name="T22" fmla="*/ 17 w 277"/>
                <a:gd name="T23" fmla="*/ 120 h 393"/>
                <a:gd name="T24" fmla="*/ 17 w 277"/>
                <a:gd name="T25" fmla="*/ 224 h 393"/>
                <a:gd name="T26" fmla="*/ 55 w 277"/>
                <a:gd name="T27" fmla="*/ 219 h 393"/>
                <a:gd name="T28" fmla="*/ 55 w 277"/>
                <a:gd name="T29" fmla="*/ 184 h 393"/>
                <a:gd name="T30" fmla="*/ 38 w 277"/>
                <a:gd name="T31" fmla="*/ 179 h 393"/>
                <a:gd name="T32" fmla="*/ 39 w 277"/>
                <a:gd name="T33" fmla="*/ 68 h 393"/>
                <a:gd name="T34" fmla="*/ 176 w 277"/>
                <a:gd name="T35" fmla="*/ 2 h 393"/>
                <a:gd name="T36" fmla="*/ 216 w 277"/>
                <a:gd name="T37" fmla="*/ 0 h 393"/>
                <a:gd name="T38" fmla="*/ 239 w 277"/>
                <a:gd name="T39" fmla="*/ 13 h 393"/>
                <a:gd name="T40" fmla="*/ 237 w 277"/>
                <a:gd name="T41" fmla="*/ 99 h 393"/>
                <a:gd name="T42" fmla="*/ 277 w 277"/>
                <a:gd name="T43" fmla="*/ 99 h 393"/>
                <a:gd name="T44" fmla="*/ 268 w 277"/>
                <a:gd name="T45" fmla="*/ 122 h 393"/>
                <a:gd name="T46" fmla="*/ 220 w 277"/>
                <a:gd name="T47" fmla="*/ 120 h 393"/>
                <a:gd name="T48" fmla="*/ 220 w 277"/>
                <a:gd name="T49" fmla="*/ 1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93">
                  <a:moveTo>
                    <a:pt x="220" y="120"/>
                  </a:moveTo>
                  <a:lnTo>
                    <a:pt x="216" y="25"/>
                  </a:lnTo>
                  <a:lnTo>
                    <a:pt x="193" y="13"/>
                  </a:lnTo>
                  <a:lnTo>
                    <a:pt x="148" y="29"/>
                  </a:lnTo>
                  <a:lnTo>
                    <a:pt x="60" y="70"/>
                  </a:lnTo>
                  <a:lnTo>
                    <a:pt x="77" y="103"/>
                  </a:lnTo>
                  <a:lnTo>
                    <a:pt x="74" y="230"/>
                  </a:lnTo>
                  <a:lnTo>
                    <a:pt x="22" y="241"/>
                  </a:lnTo>
                  <a:lnTo>
                    <a:pt x="17" y="393"/>
                  </a:lnTo>
                  <a:lnTo>
                    <a:pt x="0" y="384"/>
                  </a:lnTo>
                  <a:lnTo>
                    <a:pt x="0" y="80"/>
                  </a:lnTo>
                  <a:lnTo>
                    <a:pt x="17" y="120"/>
                  </a:lnTo>
                  <a:lnTo>
                    <a:pt x="17" y="224"/>
                  </a:lnTo>
                  <a:lnTo>
                    <a:pt x="55" y="219"/>
                  </a:lnTo>
                  <a:lnTo>
                    <a:pt x="55" y="184"/>
                  </a:lnTo>
                  <a:lnTo>
                    <a:pt x="38" y="179"/>
                  </a:lnTo>
                  <a:lnTo>
                    <a:pt x="39" y="68"/>
                  </a:lnTo>
                  <a:lnTo>
                    <a:pt x="176" y="2"/>
                  </a:lnTo>
                  <a:lnTo>
                    <a:pt x="216" y="0"/>
                  </a:lnTo>
                  <a:lnTo>
                    <a:pt x="239" y="13"/>
                  </a:lnTo>
                  <a:lnTo>
                    <a:pt x="237" y="99"/>
                  </a:lnTo>
                  <a:lnTo>
                    <a:pt x="277" y="99"/>
                  </a:lnTo>
                  <a:lnTo>
                    <a:pt x="268" y="122"/>
                  </a:lnTo>
                  <a:lnTo>
                    <a:pt x="220" y="120"/>
                  </a:lnTo>
                  <a:lnTo>
                    <a:pt x="22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91"/>
            <p:cNvSpPr>
              <a:spLocks/>
            </p:cNvSpPr>
            <p:nvPr/>
          </p:nvSpPr>
          <p:spPr bwMode="auto">
            <a:xfrm>
              <a:off x="3760" y="1347"/>
              <a:ext cx="48" cy="32"/>
            </a:xfrm>
            <a:custGeom>
              <a:avLst/>
              <a:gdLst>
                <a:gd name="T0" fmla="*/ 116 w 116"/>
                <a:gd name="T1" fmla="*/ 62 h 74"/>
                <a:gd name="T2" fmla="*/ 114 w 116"/>
                <a:gd name="T3" fmla="*/ 0 h 74"/>
                <a:gd name="T4" fmla="*/ 76 w 116"/>
                <a:gd name="T5" fmla="*/ 5 h 74"/>
                <a:gd name="T6" fmla="*/ 2 w 116"/>
                <a:gd name="T7" fmla="*/ 43 h 74"/>
                <a:gd name="T8" fmla="*/ 0 w 116"/>
                <a:gd name="T9" fmla="*/ 68 h 74"/>
                <a:gd name="T10" fmla="*/ 91 w 116"/>
                <a:gd name="T11" fmla="*/ 26 h 74"/>
                <a:gd name="T12" fmla="*/ 91 w 116"/>
                <a:gd name="T13" fmla="*/ 74 h 74"/>
                <a:gd name="T14" fmla="*/ 116 w 116"/>
                <a:gd name="T15" fmla="*/ 62 h 74"/>
                <a:gd name="T16" fmla="*/ 116 w 116"/>
                <a:gd name="T17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4">
                  <a:moveTo>
                    <a:pt x="116" y="62"/>
                  </a:moveTo>
                  <a:lnTo>
                    <a:pt x="114" y="0"/>
                  </a:lnTo>
                  <a:lnTo>
                    <a:pt x="76" y="5"/>
                  </a:lnTo>
                  <a:lnTo>
                    <a:pt x="2" y="43"/>
                  </a:lnTo>
                  <a:lnTo>
                    <a:pt x="0" y="68"/>
                  </a:lnTo>
                  <a:lnTo>
                    <a:pt x="91" y="26"/>
                  </a:lnTo>
                  <a:lnTo>
                    <a:pt x="91" y="74"/>
                  </a:lnTo>
                  <a:lnTo>
                    <a:pt x="116" y="62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92"/>
            <p:cNvSpPr>
              <a:spLocks/>
            </p:cNvSpPr>
            <p:nvPr/>
          </p:nvSpPr>
          <p:spPr bwMode="auto">
            <a:xfrm>
              <a:off x="3733" y="1354"/>
              <a:ext cx="22" cy="19"/>
            </a:xfrm>
            <a:custGeom>
              <a:avLst/>
              <a:gdLst>
                <a:gd name="T0" fmla="*/ 48 w 52"/>
                <a:gd name="T1" fmla="*/ 15 h 45"/>
                <a:gd name="T2" fmla="*/ 2 w 52"/>
                <a:gd name="T3" fmla="*/ 45 h 45"/>
                <a:gd name="T4" fmla="*/ 0 w 52"/>
                <a:gd name="T5" fmla="*/ 15 h 45"/>
                <a:gd name="T6" fmla="*/ 52 w 52"/>
                <a:gd name="T7" fmla="*/ 0 h 45"/>
                <a:gd name="T8" fmla="*/ 48 w 52"/>
                <a:gd name="T9" fmla="*/ 15 h 45"/>
                <a:gd name="T10" fmla="*/ 48 w 52"/>
                <a:gd name="T11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8" y="15"/>
                  </a:moveTo>
                  <a:lnTo>
                    <a:pt x="2" y="45"/>
                  </a:lnTo>
                  <a:lnTo>
                    <a:pt x="0" y="15"/>
                  </a:lnTo>
                  <a:lnTo>
                    <a:pt x="52" y="0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93"/>
            <p:cNvSpPr>
              <a:spLocks/>
            </p:cNvSpPr>
            <p:nvPr/>
          </p:nvSpPr>
          <p:spPr bwMode="auto">
            <a:xfrm>
              <a:off x="3470" y="1473"/>
              <a:ext cx="206" cy="201"/>
            </a:xfrm>
            <a:custGeom>
              <a:avLst/>
              <a:gdLst>
                <a:gd name="T0" fmla="*/ 467 w 484"/>
                <a:gd name="T1" fmla="*/ 57 h 470"/>
                <a:gd name="T2" fmla="*/ 275 w 484"/>
                <a:gd name="T3" fmla="*/ 89 h 470"/>
                <a:gd name="T4" fmla="*/ 264 w 484"/>
                <a:gd name="T5" fmla="*/ 283 h 470"/>
                <a:gd name="T6" fmla="*/ 245 w 484"/>
                <a:gd name="T7" fmla="*/ 241 h 470"/>
                <a:gd name="T8" fmla="*/ 241 w 484"/>
                <a:gd name="T9" fmla="*/ 91 h 470"/>
                <a:gd name="T10" fmla="*/ 154 w 484"/>
                <a:gd name="T11" fmla="*/ 101 h 470"/>
                <a:gd name="T12" fmla="*/ 154 w 484"/>
                <a:gd name="T13" fmla="*/ 350 h 470"/>
                <a:gd name="T14" fmla="*/ 161 w 484"/>
                <a:gd name="T15" fmla="*/ 378 h 470"/>
                <a:gd name="T16" fmla="*/ 148 w 484"/>
                <a:gd name="T17" fmla="*/ 401 h 470"/>
                <a:gd name="T18" fmla="*/ 144 w 484"/>
                <a:gd name="T19" fmla="*/ 437 h 470"/>
                <a:gd name="T20" fmla="*/ 156 w 484"/>
                <a:gd name="T21" fmla="*/ 458 h 470"/>
                <a:gd name="T22" fmla="*/ 131 w 484"/>
                <a:gd name="T23" fmla="*/ 470 h 470"/>
                <a:gd name="T24" fmla="*/ 104 w 484"/>
                <a:gd name="T25" fmla="*/ 466 h 470"/>
                <a:gd name="T26" fmla="*/ 119 w 484"/>
                <a:gd name="T27" fmla="*/ 435 h 470"/>
                <a:gd name="T28" fmla="*/ 104 w 484"/>
                <a:gd name="T29" fmla="*/ 420 h 470"/>
                <a:gd name="T30" fmla="*/ 93 w 484"/>
                <a:gd name="T31" fmla="*/ 397 h 470"/>
                <a:gd name="T32" fmla="*/ 125 w 484"/>
                <a:gd name="T33" fmla="*/ 380 h 470"/>
                <a:gd name="T34" fmla="*/ 127 w 484"/>
                <a:gd name="T35" fmla="*/ 321 h 470"/>
                <a:gd name="T36" fmla="*/ 127 w 484"/>
                <a:gd name="T37" fmla="*/ 74 h 470"/>
                <a:gd name="T38" fmla="*/ 42 w 484"/>
                <a:gd name="T39" fmla="*/ 91 h 470"/>
                <a:gd name="T40" fmla="*/ 0 w 484"/>
                <a:gd name="T41" fmla="*/ 107 h 470"/>
                <a:gd name="T42" fmla="*/ 0 w 484"/>
                <a:gd name="T43" fmla="*/ 78 h 470"/>
                <a:gd name="T44" fmla="*/ 131 w 484"/>
                <a:gd name="T45" fmla="*/ 51 h 470"/>
                <a:gd name="T46" fmla="*/ 156 w 484"/>
                <a:gd name="T47" fmla="*/ 68 h 470"/>
                <a:gd name="T48" fmla="*/ 484 w 484"/>
                <a:gd name="T49" fmla="*/ 0 h 470"/>
                <a:gd name="T50" fmla="*/ 467 w 484"/>
                <a:gd name="T51" fmla="*/ 57 h 470"/>
                <a:gd name="T52" fmla="*/ 467 w 484"/>
                <a:gd name="T53" fmla="*/ 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4" h="470">
                  <a:moveTo>
                    <a:pt x="467" y="57"/>
                  </a:moveTo>
                  <a:lnTo>
                    <a:pt x="275" y="89"/>
                  </a:lnTo>
                  <a:lnTo>
                    <a:pt x="264" y="283"/>
                  </a:lnTo>
                  <a:lnTo>
                    <a:pt x="245" y="241"/>
                  </a:lnTo>
                  <a:lnTo>
                    <a:pt x="241" y="91"/>
                  </a:lnTo>
                  <a:lnTo>
                    <a:pt x="154" y="101"/>
                  </a:lnTo>
                  <a:lnTo>
                    <a:pt x="154" y="350"/>
                  </a:lnTo>
                  <a:lnTo>
                    <a:pt x="161" y="378"/>
                  </a:lnTo>
                  <a:lnTo>
                    <a:pt x="148" y="401"/>
                  </a:lnTo>
                  <a:lnTo>
                    <a:pt x="144" y="437"/>
                  </a:lnTo>
                  <a:lnTo>
                    <a:pt x="156" y="458"/>
                  </a:lnTo>
                  <a:lnTo>
                    <a:pt x="131" y="470"/>
                  </a:lnTo>
                  <a:lnTo>
                    <a:pt x="104" y="466"/>
                  </a:lnTo>
                  <a:lnTo>
                    <a:pt x="119" y="435"/>
                  </a:lnTo>
                  <a:lnTo>
                    <a:pt x="104" y="420"/>
                  </a:lnTo>
                  <a:lnTo>
                    <a:pt x="93" y="397"/>
                  </a:lnTo>
                  <a:lnTo>
                    <a:pt x="125" y="380"/>
                  </a:lnTo>
                  <a:lnTo>
                    <a:pt x="127" y="321"/>
                  </a:lnTo>
                  <a:lnTo>
                    <a:pt x="127" y="74"/>
                  </a:lnTo>
                  <a:lnTo>
                    <a:pt x="42" y="91"/>
                  </a:lnTo>
                  <a:lnTo>
                    <a:pt x="0" y="107"/>
                  </a:lnTo>
                  <a:lnTo>
                    <a:pt x="0" y="78"/>
                  </a:lnTo>
                  <a:lnTo>
                    <a:pt x="131" y="51"/>
                  </a:lnTo>
                  <a:lnTo>
                    <a:pt x="156" y="68"/>
                  </a:lnTo>
                  <a:lnTo>
                    <a:pt x="484" y="0"/>
                  </a:lnTo>
                  <a:lnTo>
                    <a:pt x="467" y="57"/>
                  </a:lnTo>
                  <a:lnTo>
                    <a:pt x="46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94"/>
            <p:cNvSpPr>
              <a:spLocks/>
            </p:cNvSpPr>
            <p:nvPr/>
          </p:nvSpPr>
          <p:spPr bwMode="auto">
            <a:xfrm>
              <a:off x="3555" y="1527"/>
              <a:ext cx="13" cy="32"/>
            </a:xfrm>
            <a:custGeom>
              <a:avLst/>
              <a:gdLst>
                <a:gd name="T0" fmla="*/ 29 w 31"/>
                <a:gd name="T1" fmla="*/ 11 h 74"/>
                <a:gd name="T2" fmla="*/ 31 w 31"/>
                <a:gd name="T3" fmla="*/ 74 h 74"/>
                <a:gd name="T4" fmla="*/ 0 w 31"/>
                <a:gd name="T5" fmla="*/ 70 h 74"/>
                <a:gd name="T6" fmla="*/ 2 w 31"/>
                <a:gd name="T7" fmla="*/ 0 h 74"/>
                <a:gd name="T8" fmla="*/ 29 w 31"/>
                <a:gd name="T9" fmla="*/ 11 h 74"/>
                <a:gd name="T10" fmla="*/ 29 w 31"/>
                <a:gd name="T1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4">
                  <a:moveTo>
                    <a:pt x="29" y="11"/>
                  </a:moveTo>
                  <a:lnTo>
                    <a:pt x="31" y="74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95"/>
            <p:cNvSpPr>
              <a:spLocks/>
            </p:cNvSpPr>
            <p:nvPr/>
          </p:nvSpPr>
          <p:spPr bwMode="auto">
            <a:xfrm>
              <a:off x="3541" y="1609"/>
              <a:ext cx="26" cy="14"/>
            </a:xfrm>
            <a:custGeom>
              <a:avLst/>
              <a:gdLst>
                <a:gd name="T0" fmla="*/ 11 w 61"/>
                <a:gd name="T1" fmla="*/ 3 h 32"/>
                <a:gd name="T2" fmla="*/ 61 w 61"/>
                <a:gd name="T3" fmla="*/ 0 h 32"/>
                <a:gd name="T4" fmla="*/ 38 w 61"/>
                <a:gd name="T5" fmla="*/ 32 h 32"/>
                <a:gd name="T6" fmla="*/ 0 w 61"/>
                <a:gd name="T7" fmla="*/ 32 h 32"/>
                <a:gd name="T8" fmla="*/ 11 w 61"/>
                <a:gd name="T9" fmla="*/ 3 h 32"/>
                <a:gd name="T10" fmla="*/ 11 w 61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2">
                  <a:moveTo>
                    <a:pt x="11" y="3"/>
                  </a:moveTo>
                  <a:lnTo>
                    <a:pt x="61" y="0"/>
                  </a:lnTo>
                  <a:lnTo>
                    <a:pt x="38" y="32"/>
                  </a:lnTo>
                  <a:lnTo>
                    <a:pt x="0" y="32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96"/>
            <p:cNvSpPr>
              <a:spLocks/>
            </p:cNvSpPr>
            <p:nvPr/>
          </p:nvSpPr>
          <p:spPr bwMode="auto">
            <a:xfrm>
              <a:off x="3454" y="1468"/>
              <a:ext cx="51" cy="210"/>
            </a:xfrm>
            <a:custGeom>
              <a:avLst/>
              <a:gdLst>
                <a:gd name="T0" fmla="*/ 57 w 121"/>
                <a:gd name="T1" fmla="*/ 100 h 488"/>
                <a:gd name="T2" fmla="*/ 57 w 121"/>
                <a:gd name="T3" fmla="*/ 378 h 488"/>
                <a:gd name="T4" fmla="*/ 80 w 121"/>
                <a:gd name="T5" fmla="*/ 329 h 488"/>
                <a:gd name="T6" fmla="*/ 110 w 121"/>
                <a:gd name="T7" fmla="*/ 338 h 488"/>
                <a:gd name="T8" fmla="*/ 116 w 121"/>
                <a:gd name="T9" fmla="*/ 363 h 488"/>
                <a:gd name="T10" fmla="*/ 110 w 121"/>
                <a:gd name="T11" fmla="*/ 384 h 488"/>
                <a:gd name="T12" fmla="*/ 97 w 121"/>
                <a:gd name="T13" fmla="*/ 386 h 488"/>
                <a:gd name="T14" fmla="*/ 76 w 121"/>
                <a:gd name="T15" fmla="*/ 422 h 488"/>
                <a:gd name="T16" fmla="*/ 121 w 121"/>
                <a:gd name="T17" fmla="*/ 488 h 488"/>
                <a:gd name="T18" fmla="*/ 80 w 121"/>
                <a:gd name="T19" fmla="*/ 477 h 488"/>
                <a:gd name="T20" fmla="*/ 53 w 121"/>
                <a:gd name="T21" fmla="*/ 418 h 488"/>
                <a:gd name="T22" fmla="*/ 70 w 121"/>
                <a:gd name="T23" fmla="*/ 389 h 488"/>
                <a:gd name="T24" fmla="*/ 36 w 121"/>
                <a:gd name="T25" fmla="*/ 403 h 488"/>
                <a:gd name="T26" fmla="*/ 28 w 121"/>
                <a:gd name="T27" fmla="*/ 114 h 488"/>
                <a:gd name="T28" fmla="*/ 0 w 121"/>
                <a:gd name="T29" fmla="*/ 89 h 488"/>
                <a:gd name="T30" fmla="*/ 70 w 121"/>
                <a:gd name="T31" fmla="*/ 3 h 488"/>
                <a:gd name="T32" fmla="*/ 104 w 121"/>
                <a:gd name="T33" fmla="*/ 0 h 488"/>
                <a:gd name="T34" fmla="*/ 30 w 121"/>
                <a:gd name="T35" fmla="*/ 89 h 488"/>
                <a:gd name="T36" fmla="*/ 57 w 121"/>
                <a:gd name="T37" fmla="*/ 100 h 488"/>
                <a:gd name="T38" fmla="*/ 57 w 121"/>
                <a:gd name="T39" fmla="*/ 10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488">
                  <a:moveTo>
                    <a:pt x="57" y="100"/>
                  </a:moveTo>
                  <a:lnTo>
                    <a:pt x="57" y="378"/>
                  </a:lnTo>
                  <a:lnTo>
                    <a:pt x="80" y="329"/>
                  </a:lnTo>
                  <a:lnTo>
                    <a:pt x="110" y="338"/>
                  </a:lnTo>
                  <a:lnTo>
                    <a:pt x="116" y="363"/>
                  </a:lnTo>
                  <a:lnTo>
                    <a:pt x="110" y="384"/>
                  </a:lnTo>
                  <a:lnTo>
                    <a:pt x="97" y="386"/>
                  </a:lnTo>
                  <a:lnTo>
                    <a:pt x="76" y="422"/>
                  </a:lnTo>
                  <a:lnTo>
                    <a:pt x="121" y="488"/>
                  </a:lnTo>
                  <a:lnTo>
                    <a:pt x="80" y="477"/>
                  </a:lnTo>
                  <a:lnTo>
                    <a:pt x="53" y="418"/>
                  </a:lnTo>
                  <a:lnTo>
                    <a:pt x="70" y="389"/>
                  </a:lnTo>
                  <a:lnTo>
                    <a:pt x="36" y="403"/>
                  </a:lnTo>
                  <a:lnTo>
                    <a:pt x="28" y="114"/>
                  </a:lnTo>
                  <a:lnTo>
                    <a:pt x="0" y="89"/>
                  </a:lnTo>
                  <a:lnTo>
                    <a:pt x="70" y="3"/>
                  </a:lnTo>
                  <a:lnTo>
                    <a:pt x="104" y="0"/>
                  </a:lnTo>
                  <a:lnTo>
                    <a:pt x="30" y="89"/>
                  </a:lnTo>
                  <a:lnTo>
                    <a:pt x="57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7"/>
            <p:cNvSpPr>
              <a:spLocks/>
            </p:cNvSpPr>
            <p:nvPr/>
          </p:nvSpPr>
          <p:spPr bwMode="auto">
            <a:xfrm>
              <a:off x="3555" y="1670"/>
              <a:ext cx="15" cy="32"/>
            </a:xfrm>
            <a:custGeom>
              <a:avLst/>
              <a:gdLst>
                <a:gd name="T0" fmla="*/ 0 w 36"/>
                <a:gd name="T1" fmla="*/ 0 h 74"/>
                <a:gd name="T2" fmla="*/ 0 w 36"/>
                <a:gd name="T3" fmla="*/ 72 h 74"/>
                <a:gd name="T4" fmla="*/ 35 w 36"/>
                <a:gd name="T5" fmla="*/ 74 h 74"/>
                <a:gd name="T6" fmla="*/ 36 w 36"/>
                <a:gd name="T7" fmla="*/ 4 h 74"/>
                <a:gd name="T8" fmla="*/ 0 w 36"/>
                <a:gd name="T9" fmla="*/ 0 h 74"/>
                <a:gd name="T10" fmla="*/ 0 w 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4">
                  <a:moveTo>
                    <a:pt x="0" y="0"/>
                  </a:moveTo>
                  <a:lnTo>
                    <a:pt x="0" y="72"/>
                  </a:lnTo>
                  <a:lnTo>
                    <a:pt x="35" y="74"/>
                  </a:lnTo>
                  <a:lnTo>
                    <a:pt x="3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398"/>
            <p:cNvSpPr>
              <a:spLocks/>
            </p:cNvSpPr>
            <p:nvPr/>
          </p:nvSpPr>
          <p:spPr bwMode="auto">
            <a:xfrm>
              <a:off x="3553" y="1756"/>
              <a:ext cx="20" cy="28"/>
            </a:xfrm>
            <a:custGeom>
              <a:avLst/>
              <a:gdLst>
                <a:gd name="T0" fmla="*/ 0 w 46"/>
                <a:gd name="T1" fmla="*/ 5 h 66"/>
                <a:gd name="T2" fmla="*/ 4 w 46"/>
                <a:gd name="T3" fmla="*/ 66 h 66"/>
                <a:gd name="T4" fmla="*/ 46 w 46"/>
                <a:gd name="T5" fmla="*/ 66 h 66"/>
                <a:gd name="T6" fmla="*/ 39 w 46"/>
                <a:gd name="T7" fmla="*/ 0 h 66"/>
                <a:gd name="T8" fmla="*/ 0 w 46"/>
                <a:gd name="T9" fmla="*/ 5 h 66"/>
                <a:gd name="T10" fmla="*/ 0 w 46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0" y="5"/>
                  </a:moveTo>
                  <a:lnTo>
                    <a:pt x="4" y="66"/>
                  </a:lnTo>
                  <a:lnTo>
                    <a:pt x="46" y="66"/>
                  </a:lnTo>
                  <a:lnTo>
                    <a:pt x="3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399"/>
            <p:cNvSpPr>
              <a:spLocks/>
            </p:cNvSpPr>
            <p:nvPr/>
          </p:nvSpPr>
          <p:spPr bwMode="auto">
            <a:xfrm>
              <a:off x="3688" y="1713"/>
              <a:ext cx="105" cy="132"/>
            </a:xfrm>
            <a:custGeom>
              <a:avLst/>
              <a:gdLst>
                <a:gd name="T0" fmla="*/ 17 w 251"/>
                <a:gd name="T1" fmla="*/ 68 h 310"/>
                <a:gd name="T2" fmla="*/ 82 w 251"/>
                <a:gd name="T3" fmla="*/ 42 h 310"/>
                <a:gd name="T4" fmla="*/ 156 w 251"/>
                <a:gd name="T5" fmla="*/ 42 h 310"/>
                <a:gd name="T6" fmla="*/ 156 w 251"/>
                <a:gd name="T7" fmla="*/ 211 h 310"/>
                <a:gd name="T8" fmla="*/ 167 w 251"/>
                <a:gd name="T9" fmla="*/ 308 h 310"/>
                <a:gd name="T10" fmla="*/ 194 w 251"/>
                <a:gd name="T11" fmla="*/ 310 h 310"/>
                <a:gd name="T12" fmla="*/ 188 w 251"/>
                <a:gd name="T13" fmla="*/ 47 h 310"/>
                <a:gd name="T14" fmla="*/ 245 w 251"/>
                <a:gd name="T15" fmla="*/ 25 h 310"/>
                <a:gd name="T16" fmla="*/ 251 w 251"/>
                <a:gd name="T17" fmla="*/ 0 h 310"/>
                <a:gd name="T18" fmla="*/ 194 w 251"/>
                <a:gd name="T19" fmla="*/ 25 h 310"/>
                <a:gd name="T20" fmla="*/ 103 w 251"/>
                <a:gd name="T21" fmla="*/ 17 h 310"/>
                <a:gd name="T22" fmla="*/ 47 w 251"/>
                <a:gd name="T23" fmla="*/ 25 h 310"/>
                <a:gd name="T24" fmla="*/ 2 w 251"/>
                <a:gd name="T25" fmla="*/ 47 h 310"/>
                <a:gd name="T26" fmla="*/ 0 w 251"/>
                <a:gd name="T27" fmla="*/ 76 h 310"/>
                <a:gd name="T28" fmla="*/ 17 w 251"/>
                <a:gd name="T29" fmla="*/ 68 h 310"/>
                <a:gd name="T30" fmla="*/ 17 w 251"/>
                <a:gd name="T31" fmla="*/ 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10">
                  <a:moveTo>
                    <a:pt x="17" y="68"/>
                  </a:moveTo>
                  <a:lnTo>
                    <a:pt x="82" y="42"/>
                  </a:lnTo>
                  <a:lnTo>
                    <a:pt x="156" y="42"/>
                  </a:lnTo>
                  <a:lnTo>
                    <a:pt x="156" y="211"/>
                  </a:lnTo>
                  <a:lnTo>
                    <a:pt x="167" y="308"/>
                  </a:lnTo>
                  <a:lnTo>
                    <a:pt x="194" y="310"/>
                  </a:lnTo>
                  <a:lnTo>
                    <a:pt x="188" y="47"/>
                  </a:lnTo>
                  <a:lnTo>
                    <a:pt x="245" y="25"/>
                  </a:lnTo>
                  <a:lnTo>
                    <a:pt x="251" y="0"/>
                  </a:lnTo>
                  <a:lnTo>
                    <a:pt x="194" y="25"/>
                  </a:lnTo>
                  <a:lnTo>
                    <a:pt x="103" y="17"/>
                  </a:lnTo>
                  <a:lnTo>
                    <a:pt x="47" y="25"/>
                  </a:lnTo>
                  <a:lnTo>
                    <a:pt x="2" y="47"/>
                  </a:lnTo>
                  <a:lnTo>
                    <a:pt x="0" y="76"/>
                  </a:lnTo>
                  <a:lnTo>
                    <a:pt x="17" y="68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400"/>
            <p:cNvSpPr>
              <a:spLocks/>
            </p:cNvSpPr>
            <p:nvPr/>
          </p:nvSpPr>
          <p:spPr bwMode="auto">
            <a:xfrm>
              <a:off x="3695" y="1673"/>
              <a:ext cx="101" cy="39"/>
            </a:xfrm>
            <a:custGeom>
              <a:avLst/>
              <a:gdLst>
                <a:gd name="T0" fmla="*/ 9 w 238"/>
                <a:gd name="T1" fmla="*/ 91 h 91"/>
                <a:gd name="T2" fmla="*/ 80 w 238"/>
                <a:gd name="T3" fmla="*/ 78 h 91"/>
                <a:gd name="T4" fmla="*/ 137 w 238"/>
                <a:gd name="T5" fmla="*/ 78 h 91"/>
                <a:gd name="T6" fmla="*/ 165 w 238"/>
                <a:gd name="T7" fmla="*/ 85 h 91"/>
                <a:gd name="T8" fmla="*/ 234 w 238"/>
                <a:gd name="T9" fmla="*/ 66 h 91"/>
                <a:gd name="T10" fmla="*/ 238 w 238"/>
                <a:gd name="T11" fmla="*/ 51 h 91"/>
                <a:gd name="T12" fmla="*/ 165 w 238"/>
                <a:gd name="T13" fmla="*/ 66 h 91"/>
                <a:gd name="T14" fmla="*/ 171 w 238"/>
                <a:gd name="T15" fmla="*/ 23 h 91"/>
                <a:gd name="T16" fmla="*/ 152 w 238"/>
                <a:gd name="T17" fmla="*/ 0 h 91"/>
                <a:gd name="T18" fmla="*/ 141 w 238"/>
                <a:gd name="T19" fmla="*/ 66 h 91"/>
                <a:gd name="T20" fmla="*/ 97 w 238"/>
                <a:gd name="T21" fmla="*/ 61 h 91"/>
                <a:gd name="T22" fmla="*/ 57 w 238"/>
                <a:gd name="T23" fmla="*/ 62 h 91"/>
                <a:gd name="T24" fmla="*/ 0 w 238"/>
                <a:gd name="T25" fmla="*/ 78 h 91"/>
                <a:gd name="T26" fmla="*/ 9 w 238"/>
                <a:gd name="T27" fmla="*/ 91 h 91"/>
                <a:gd name="T28" fmla="*/ 9 w 2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91">
                  <a:moveTo>
                    <a:pt x="9" y="91"/>
                  </a:moveTo>
                  <a:lnTo>
                    <a:pt x="80" y="78"/>
                  </a:lnTo>
                  <a:lnTo>
                    <a:pt x="137" y="78"/>
                  </a:lnTo>
                  <a:lnTo>
                    <a:pt x="165" y="85"/>
                  </a:lnTo>
                  <a:lnTo>
                    <a:pt x="234" y="66"/>
                  </a:lnTo>
                  <a:lnTo>
                    <a:pt x="238" y="51"/>
                  </a:lnTo>
                  <a:lnTo>
                    <a:pt x="165" y="66"/>
                  </a:lnTo>
                  <a:lnTo>
                    <a:pt x="171" y="23"/>
                  </a:lnTo>
                  <a:lnTo>
                    <a:pt x="152" y="0"/>
                  </a:lnTo>
                  <a:lnTo>
                    <a:pt x="141" y="66"/>
                  </a:lnTo>
                  <a:lnTo>
                    <a:pt x="97" y="61"/>
                  </a:lnTo>
                  <a:lnTo>
                    <a:pt x="57" y="62"/>
                  </a:lnTo>
                  <a:lnTo>
                    <a:pt x="0" y="78"/>
                  </a:lnTo>
                  <a:lnTo>
                    <a:pt x="9" y="91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401"/>
            <p:cNvSpPr>
              <a:spLocks/>
            </p:cNvSpPr>
            <p:nvPr/>
          </p:nvSpPr>
          <p:spPr bwMode="auto">
            <a:xfrm>
              <a:off x="3807" y="1697"/>
              <a:ext cx="121" cy="30"/>
            </a:xfrm>
            <a:custGeom>
              <a:avLst/>
              <a:gdLst>
                <a:gd name="T0" fmla="*/ 0 w 289"/>
                <a:gd name="T1" fmla="*/ 68 h 68"/>
                <a:gd name="T2" fmla="*/ 4 w 289"/>
                <a:gd name="T3" fmla="*/ 26 h 68"/>
                <a:gd name="T4" fmla="*/ 50 w 289"/>
                <a:gd name="T5" fmla="*/ 5 h 68"/>
                <a:gd name="T6" fmla="*/ 107 w 289"/>
                <a:gd name="T7" fmla="*/ 0 h 68"/>
                <a:gd name="T8" fmla="*/ 238 w 289"/>
                <a:gd name="T9" fmla="*/ 0 h 68"/>
                <a:gd name="T10" fmla="*/ 289 w 289"/>
                <a:gd name="T11" fmla="*/ 26 h 68"/>
                <a:gd name="T12" fmla="*/ 177 w 289"/>
                <a:gd name="T13" fmla="*/ 23 h 68"/>
                <a:gd name="T14" fmla="*/ 67 w 289"/>
                <a:gd name="T15" fmla="*/ 26 h 68"/>
                <a:gd name="T16" fmla="*/ 27 w 289"/>
                <a:gd name="T17" fmla="*/ 49 h 68"/>
                <a:gd name="T18" fmla="*/ 0 w 289"/>
                <a:gd name="T19" fmla="*/ 68 h 68"/>
                <a:gd name="T20" fmla="*/ 0 w 289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8">
                  <a:moveTo>
                    <a:pt x="0" y="68"/>
                  </a:moveTo>
                  <a:lnTo>
                    <a:pt x="4" y="26"/>
                  </a:lnTo>
                  <a:lnTo>
                    <a:pt x="50" y="5"/>
                  </a:lnTo>
                  <a:lnTo>
                    <a:pt x="107" y="0"/>
                  </a:lnTo>
                  <a:lnTo>
                    <a:pt x="238" y="0"/>
                  </a:lnTo>
                  <a:lnTo>
                    <a:pt x="289" y="26"/>
                  </a:lnTo>
                  <a:lnTo>
                    <a:pt x="177" y="23"/>
                  </a:lnTo>
                  <a:lnTo>
                    <a:pt x="67" y="26"/>
                  </a:lnTo>
                  <a:lnTo>
                    <a:pt x="27" y="4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402"/>
            <p:cNvSpPr>
              <a:spLocks/>
            </p:cNvSpPr>
            <p:nvPr/>
          </p:nvSpPr>
          <p:spPr bwMode="auto">
            <a:xfrm>
              <a:off x="3808" y="1726"/>
              <a:ext cx="51" cy="26"/>
            </a:xfrm>
            <a:custGeom>
              <a:avLst/>
              <a:gdLst>
                <a:gd name="T0" fmla="*/ 0 w 120"/>
                <a:gd name="T1" fmla="*/ 35 h 63"/>
                <a:gd name="T2" fmla="*/ 46 w 120"/>
                <a:gd name="T3" fmla="*/ 0 h 63"/>
                <a:gd name="T4" fmla="*/ 120 w 120"/>
                <a:gd name="T5" fmla="*/ 0 h 63"/>
                <a:gd name="T6" fmla="*/ 112 w 120"/>
                <a:gd name="T7" fmla="*/ 19 h 63"/>
                <a:gd name="T8" fmla="*/ 46 w 120"/>
                <a:gd name="T9" fmla="*/ 25 h 63"/>
                <a:gd name="T10" fmla="*/ 4 w 120"/>
                <a:gd name="T11" fmla="*/ 63 h 63"/>
                <a:gd name="T12" fmla="*/ 0 w 120"/>
                <a:gd name="T13" fmla="*/ 35 h 63"/>
                <a:gd name="T14" fmla="*/ 0 w 120"/>
                <a:gd name="T1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3">
                  <a:moveTo>
                    <a:pt x="0" y="35"/>
                  </a:moveTo>
                  <a:lnTo>
                    <a:pt x="46" y="0"/>
                  </a:lnTo>
                  <a:lnTo>
                    <a:pt x="120" y="0"/>
                  </a:lnTo>
                  <a:lnTo>
                    <a:pt x="112" y="19"/>
                  </a:lnTo>
                  <a:lnTo>
                    <a:pt x="46" y="25"/>
                  </a:lnTo>
                  <a:lnTo>
                    <a:pt x="4" y="6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403"/>
            <p:cNvSpPr>
              <a:spLocks/>
            </p:cNvSpPr>
            <p:nvPr/>
          </p:nvSpPr>
          <p:spPr bwMode="auto">
            <a:xfrm>
              <a:off x="3867" y="1716"/>
              <a:ext cx="56" cy="107"/>
            </a:xfrm>
            <a:custGeom>
              <a:avLst/>
              <a:gdLst>
                <a:gd name="T0" fmla="*/ 0 w 135"/>
                <a:gd name="T1" fmla="*/ 13 h 250"/>
                <a:gd name="T2" fmla="*/ 0 w 135"/>
                <a:gd name="T3" fmla="*/ 250 h 250"/>
                <a:gd name="T4" fmla="*/ 23 w 135"/>
                <a:gd name="T5" fmla="*/ 212 h 250"/>
                <a:gd name="T6" fmla="*/ 26 w 135"/>
                <a:gd name="T7" fmla="*/ 51 h 250"/>
                <a:gd name="T8" fmla="*/ 135 w 135"/>
                <a:gd name="T9" fmla="*/ 47 h 250"/>
                <a:gd name="T10" fmla="*/ 108 w 135"/>
                <a:gd name="T11" fmla="*/ 28 h 250"/>
                <a:gd name="T12" fmla="*/ 23 w 135"/>
                <a:gd name="T13" fmla="*/ 24 h 250"/>
                <a:gd name="T14" fmla="*/ 23 w 135"/>
                <a:gd name="T15" fmla="*/ 0 h 250"/>
                <a:gd name="T16" fmla="*/ 0 w 135"/>
                <a:gd name="T17" fmla="*/ 13 h 250"/>
                <a:gd name="T18" fmla="*/ 0 w 135"/>
                <a:gd name="T19" fmla="*/ 1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50">
                  <a:moveTo>
                    <a:pt x="0" y="13"/>
                  </a:moveTo>
                  <a:lnTo>
                    <a:pt x="0" y="250"/>
                  </a:lnTo>
                  <a:lnTo>
                    <a:pt x="23" y="212"/>
                  </a:lnTo>
                  <a:lnTo>
                    <a:pt x="26" y="51"/>
                  </a:lnTo>
                  <a:lnTo>
                    <a:pt x="135" y="47"/>
                  </a:lnTo>
                  <a:lnTo>
                    <a:pt x="108" y="28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404"/>
            <p:cNvSpPr>
              <a:spLocks/>
            </p:cNvSpPr>
            <p:nvPr/>
          </p:nvSpPr>
          <p:spPr bwMode="auto">
            <a:xfrm>
              <a:off x="3892" y="1745"/>
              <a:ext cx="13" cy="16"/>
            </a:xfrm>
            <a:custGeom>
              <a:avLst/>
              <a:gdLst>
                <a:gd name="T0" fmla="*/ 0 w 30"/>
                <a:gd name="T1" fmla="*/ 4 h 34"/>
                <a:gd name="T2" fmla="*/ 0 w 30"/>
                <a:gd name="T3" fmla="*/ 21 h 34"/>
                <a:gd name="T4" fmla="*/ 30 w 30"/>
                <a:gd name="T5" fmla="*/ 34 h 34"/>
                <a:gd name="T6" fmla="*/ 30 w 30"/>
                <a:gd name="T7" fmla="*/ 0 h 34"/>
                <a:gd name="T8" fmla="*/ 0 w 30"/>
                <a:gd name="T9" fmla="*/ 4 h 34"/>
                <a:gd name="T10" fmla="*/ 0 w 30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4"/>
                  </a:moveTo>
                  <a:lnTo>
                    <a:pt x="0" y="21"/>
                  </a:lnTo>
                  <a:lnTo>
                    <a:pt x="30" y="34"/>
                  </a:lnTo>
                  <a:lnTo>
                    <a:pt x="3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405"/>
            <p:cNvSpPr>
              <a:spLocks/>
            </p:cNvSpPr>
            <p:nvPr/>
          </p:nvSpPr>
          <p:spPr bwMode="auto">
            <a:xfrm>
              <a:off x="3811" y="1763"/>
              <a:ext cx="43" cy="24"/>
            </a:xfrm>
            <a:custGeom>
              <a:avLst/>
              <a:gdLst>
                <a:gd name="T0" fmla="*/ 0 w 100"/>
                <a:gd name="T1" fmla="*/ 28 h 57"/>
                <a:gd name="T2" fmla="*/ 40 w 100"/>
                <a:gd name="T3" fmla="*/ 0 h 57"/>
                <a:gd name="T4" fmla="*/ 100 w 100"/>
                <a:gd name="T5" fmla="*/ 0 h 57"/>
                <a:gd name="T6" fmla="*/ 83 w 100"/>
                <a:gd name="T7" fmla="*/ 23 h 57"/>
                <a:gd name="T8" fmla="*/ 45 w 100"/>
                <a:gd name="T9" fmla="*/ 26 h 57"/>
                <a:gd name="T10" fmla="*/ 9 w 100"/>
                <a:gd name="T11" fmla="*/ 57 h 57"/>
                <a:gd name="T12" fmla="*/ 0 w 100"/>
                <a:gd name="T13" fmla="*/ 28 h 57"/>
                <a:gd name="T14" fmla="*/ 0 w 100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7">
                  <a:moveTo>
                    <a:pt x="0" y="28"/>
                  </a:moveTo>
                  <a:lnTo>
                    <a:pt x="40" y="0"/>
                  </a:lnTo>
                  <a:lnTo>
                    <a:pt x="100" y="0"/>
                  </a:lnTo>
                  <a:lnTo>
                    <a:pt x="83" y="23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406"/>
            <p:cNvSpPr>
              <a:spLocks/>
            </p:cNvSpPr>
            <p:nvPr/>
          </p:nvSpPr>
          <p:spPr bwMode="auto">
            <a:xfrm>
              <a:off x="3815" y="1792"/>
              <a:ext cx="41" cy="15"/>
            </a:xfrm>
            <a:custGeom>
              <a:avLst/>
              <a:gdLst>
                <a:gd name="T0" fmla="*/ 2 w 97"/>
                <a:gd name="T1" fmla="*/ 34 h 34"/>
                <a:gd name="T2" fmla="*/ 0 w 97"/>
                <a:gd name="T3" fmla="*/ 12 h 34"/>
                <a:gd name="T4" fmla="*/ 59 w 97"/>
                <a:gd name="T5" fmla="*/ 0 h 34"/>
                <a:gd name="T6" fmla="*/ 97 w 97"/>
                <a:gd name="T7" fmla="*/ 0 h 34"/>
                <a:gd name="T8" fmla="*/ 97 w 97"/>
                <a:gd name="T9" fmla="*/ 17 h 34"/>
                <a:gd name="T10" fmla="*/ 31 w 97"/>
                <a:gd name="T11" fmla="*/ 21 h 34"/>
                <a:gd name="T12" fmla="*/ 2 w 97"/>
                <a:gd name="T13" fmla="*/ 34 h 34"/>
                <a:gd name="T14" fmla="*/ 2 w 97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34">
                  <a:moveTo>
                    <a:pt x="2" y="34"/>
                  </a:moveTo>
                  <a:lnTo>
                    <a:pt x="0" y="12"/>
                  </a:lnTo>
                  <a:lnTo>
                    <a:pt x="59" y="0"/>
                  </a:lnTo>
                  <a:lnTo>
                    <a:pt x="97" y="0"/>
                  </a:lnTo>
                  <a:lnTo>
                    <a:pt x="97" y="17"/>
                  </a:lnTo>
                  <a:lnTo>
                    <a:pt x="31" y="21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407"/>
            <p:cNvSpPr>
              <a:spLocks/>
            </p:cNvSpPr>
            <p:nvPr/>
          </p:nvSpPr>
          <p:spPr bwMode="auto">
            <a:xfrm>
              <a:off x="3825" y="1811"/>
              <a:ext cx="27" cy="30"/>
            </a:xfrm>
            <a:custGeom>
              <a:avLst/>
              <a:gdLst>
                <a:gd name="T0" fmla="*/ 0 w 63"/>
                <a:gd name="T1" fmla="*/ 15 h 68"/>
                <a:gd name="T2" fmla="*/ 0 w 63"/>
                <a:gd name="T3" fmla="*/ 34 h 68"/>
                <a:gd name="T4" fmla="*/ 27 w 63"/>
                <a:gd name="T5" fmla="*/ 57 h 68"/>
                <a:gd name="T6" fmla="*/ 51 w 63"/>
                <a:gd name="T7" fmla="*/ 68 h 68"/>
                <a:gd name="T8" fmla="*/ 63 w 63"/>
                <a:gd name="T9" fmla="*/ 17 h 68"/>
                <a:gd name="T10" fmla="*/ 21 w 63"/>
                <a:gd name="T11" fmla="*/ 26 h 68"/>
                <a:gd name="T12" fmla="*/ 21 w 63"/>
                <a:gd name="T13" fmla="*/ 0 h 68"/>
                <a:gd name="T14" fmla="*/ 0 w 63"/>
                <a:gd name="T15" fmla="*/ 15 h 68"/>
                <a:gd name="T16" fmla="*/ 0 w 63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8">
                  <a:moveTo>
                    <a:pt x="0" y="15"/>
                  </a:moveTo>
                  <a:lnTo>
                    <a:pt x="0" y="34"/>
                  </a:lnTo>
                  <a:lnTo>
                    <a:pt x="27" y="57"/>
                  </a:lnTo>
                  <a:lnTo>
                    <a:pt x="51" y="68"/>
                  </a:lnTo>
                  <a:lnTo>
                    <a:pt x="63" y="17"/>
                  </a:lnTo>
                  <a:lnTo>
                    <a:pt x="21" y="26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408"/>
            <p:cNvSpPr>
              <a:spLocks/>
            </p:cNvSpPr>
            <p:nvPr/>
          </p:nvSpPr>
          <p:spPr bwMode="auto">
            <a:xfrm>
              <a:off x="3470" y="1157"/>
              <a:ext cx="250" cy="333"/>
            </a:xfrm>
            <a:custGeom>
              <a:avLst/>
              <a:gdLst>
                <a:gd name="T0" fmla="*/ 34 w 591"/>
                <a:gd name="T1" fmla="*/ 750 h 777"/>
                <a:gd name="T2" fmla="*/ 171 w 591"/>
                <a:gd name="T3" fmla="*/ 745 h 777"/>
                <a:gd name="T4" fmla="*/ 353 w 591"/>
                <a:gd name="T5" fmla="*/ 543 h 777"/>
                <a:gd name="T6" fmla="*/ 370 w 591"/>
                <a:gd name="T7" fmla="*/ 465 h 777"/>
                <a:gd name="T8" fmla="*/ 407 w 591"/>
                <a:gd name="T9" fmla="*/ 418 h 777"/>
                <a:gd name="T10" fmla="*/ 405 w 591"/>
                <a:gd name="T11" fmla="*/ 589 h 777"/>
                <a:gd name="T12" fmla="*/ 448 w 591"/>
                <a:gd name="T13" fmla="*/ 595 h 777"/>
                <a:gd name="T14" fmla="*/ 483 w 591"/>
                <a:gd name="T15" fmla="*/ 566 h 777"/>
                <a:gd name="T16" fmla="*/ 591 w 591"/>
                <a:gd name="T17" fmla="*/ 403 h 777"/>
                <a:gd name="T18" fmla="*/ 543 w 591"/>
                <a:gd name="T19" fmla="*/ 405 h 777"/>
                <a:gd name="T20" fmla="*/ 498 w 591"/>
                <a:gd name="T21" fmla="*/ 458 h 777"/>
                <a:gd name="T22" fmla="*/ 486 w 591"/>
                <a:gd name="T23" fmla="*/ 536 h 777"/>
                <a:gd name="T24" fmla="*/ 462 w 591"/>
                <a:gd name="T25" fmla="*/ 570 h 777"/>
                <a:gd name="T26" fmla="*/ 435 w 591"/>
                <a:gd name="T27" fmla="*/ 577 h 777"/>
                <a:gd name="T28" fmla="*/ 431 w 591"/>
                <a:gd name="T29" fmla="*/ 416 h 777"/>
                <a:gd name="T30" fmla="*/ 420 w 591"/>
                <a:gd name="T31" fmla="*/ 389 h 777"/>
                <a:gd name="T32" fmla="*/ 418 w 591"/>
                <a:gd name="T33" fmla="*/ 344 h 777"/>
                <a:gd name="T34" fmla="*/ 369 w 591"/>
                <a:gd name="T35" fmla="*/ 347 h 777"/>
                <a:gd name="T36" fmla="*/ 363 w 591"/>
                <a:gd name="T37" fmla="*/ 66 h 777"/>
                <a:gd name="T38" fmla="*/ 312 w 591"/>
                <a:gd name="T39" fmla="*/ 24 h 777"/>
                <a:gd name="T40" fmla="*/ 270 w 591"/>
                <a:gd name="T41" fmla="*/ 9 h 777"/>
                <a:gd name="T42" fmla="*/ 216 w 591"/>
                <a:gd name="T43" fmla="*/ 0 h 777"/>
                <a:gd name="T44" fmla="*/ 156 w 591"/>
                <a:gd name="T45" fmla="*/ 0 h 777"/>
                <a:gd name="T46" fmla="*/ 101 w 591"/>
                <a:gd name="T47" fmla="*/ 3 h 777"/>
                <a:gd name="T48" fmla="*/ 61 w 591"/>
                <a:gd name="T49" fmla="*/ 13 h 777"/>
                <a:gd name="T50" fmla="*/ 25 w 591"/>
                <a:gd name="T51" fmla="*/ 22 h 777"/>
                <a:gd name="T52" fmla="*/ 2 w 591"/>
                <a:gd name="T53" fmla="*/ 51 h 777"/>
                <a:gd name="T54" fmla="*/ 0 w 591"/>
                <a:gd name="T55" fmla="*/ 252 h 777"/>
                <a:gd name="T56" fmla="*/ 11 w 591"/>
                <a:gd name="T57" fmla="*/ 243 h 777"/>
                <a:gd name="T58" fmla="*/ 21 w 591"/>
                <a:gd name="T59" fmla="*/ 226 h 777"/>
                <a:gd name="T60" fmla="*/ 21 w 591"/>
                <a:gd name="T61" fmla="*/ 62 h 777"/>
                <a:gd name="T62" fmla="*/ 61 w 591"/>
                <a:gd name="T63" fmla="*/ 34 h 777"/>
                <a:gd name="T64" fmla="*/ 114 w 591"/>
                <a:gd name="T65" fmla="*/ 26 h 777"/>
                <a:gd name="T66" fmla="*/ 197 w 591"/>
                <a:gd name="T67" fmla="*/ 19 h 777"/>
                <a:gd name="T68" fmla="*/ 245 w 591"/>
                <a:gd name="T69" fmla="*/ 26 h 777"/>
                <a:gd name="T70" fmla="*/ 293 w 591"/>
                <a:gd name="T71" fmla="*/ 40 h 777"/>
                <a:gd name="T72" fmla="*/ 329 w 591"/>
                <a:gd name="T73" fmla="*/ 70 h 777"/>
                <a:gd name="T74" fmla="*/ 327 w 591"/>
                <a:gd name="T75" fmla="*/ 97 h 777"/>
                <a:gd name="T76" fmla="*/ 293 w 591"/>
                <a:gd name="T77" fmla="*/ 62 h 777"/>
                <a:gd name="T78" fmla="*/ 237 w 591"/>
                <a:gd name="T79" fmla="*/ 55 h 777"/>
                <a:gd name="T80" fmla="*/ 216 w 591"/>
                <a:gd name="T81" fmla="*/ 59 h 777"/>
                <a:gd name="T82" fmla="*/ 213 w 591"/>
                <a:gd name="T83" fmla="*/ 85 h 777"/>
                <a:gd name="T84" fmla="*/ 255 w 591"/>
                <a:gd name="T85" fmla="*/ 85 h 777"/>
                <a:gd name="T86" fmla="*/ 277 w 591"/>
                <a:gd name="T87" fmla="*/ 87 h 777"/>
                <a:gd name="T88" fmla="*/ 281 w 591"/>
                <a:gd name="T89" fmla="*/ 163 h 777"/>
                <a:gd name="T90" fmla="*/ 327 w 591"/>
                <a:gd name="T91" fmla="*/ 167 h 777"/>
                <a:gd name="T92" fmla="*/ 336 w 591"/>
                <a:gd name="T93" fmla="*/ 178 h 777"/>
                <a:gd name="T94" fmla="*/ 340 w 591"/>
                <a:gd name="T95" fmla="*/ 528 h 777"/>
                <a:gd name="T96" fmla="*/ 325 w 591"/>
                <a:gd name="T97" fmla="*/ 528 h 777"/>
                <a:gd name="T98" fmla="*/ 313 w 591"/>
                <a:gd name="T99" fmla="*/ 209 h 777"/>
                <a:gd name="T100" fmla="*/ 285 w 591"/>
                <a:gd name="T101" fmla="*/ 194 h 777"/>
                <a:gd name="T102" fmla="*/ 300 w 591"/>
                <a:gd name="T103" fmla="*/ 490 h 777"/>
                <a:gd name="T104" fmla="*/ 277 w 591"/>
                <a:gd name="T105" fmla="*/ 492 h 777"/>
                <a:gd name="T106" fmla="*/ 279 w 591"/>
                <a:gd name="T107" fmla="*/ 555 h 777"/>
                <a:gd name="T108" fmla="*/ 264 w 591"/>
                <a:gd name="T109" fmla="*/ 560 h 777"/>
                <a:gd name="T110" fmla="*/ 262 w 591"/>
                <a:gd name="T111" fmla="*/ 612 h 777"/>
                <a:gd name="T112" fmla="*/ 154 w 591"/>
                <a:gd name="T113" fmla="*/ 718 h 777"/>
                <a:gd name="T114" fmla="*/ 32 w 591"/>
                <a:gd name="T115" fmla="*/ 722 h 777"/>
                <a:gd name="T116" fmla="*/ 28 w 591"/>
                <a:gd name="T117" fmla="*/ 530 h 777"/>
                <a:gd name="T118" fmla="*/ 2 w 591"/>
                <a:gd name="T119" fmla="*/ 566 h 777"/>
                <a:gd name="T120" fmla="*/ 2 w 591"/>
                <a:gd name="T121" fmla="*/ 777 h 777"/>
                <a:gd name="T122" fmla="*/ 34 w 591"/>
                <a:gd name="T123" fmla="*/ 750 h 777"/>
                <a:gd name="T124" fmla="*/ 34 w 591"/>
                <a:gd name="T125" fmla="*/ 75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1" h="777">
                  <a:moveTo>
                    <a:pt x="34" y="750"/>
                  </a:moveTo>
                  <a:lnTo>
                    <a:pt x="171" y="745"/>
                  </a:lnTo>
                  <a:lnTo>
                    <a:pt x="353" y="543"/>
                  </a:lnTo>
                  <a:lnTo>
                    <a:pt x="370" y="465"/>
                  </a:lnTo>
                  <a:lnTo>
                    <a:pt x="407" y="418"/>
                  </a:lnTo>
                  <a:lnTo>
                    <a:pt x="405" y="589"/>
                  </a:lnTo>
                  <a:lnTo>
                    <a:pt x="448" y="595"/>
                  </a:lnTo>
                  <a:lnTo>
                    <a:pt x="483" y="566"/>
                  </a:lnTo>
                  <a:lnTo>
                    <a:pt x="591" y="403"/>
                  </a:lnTo>
                  <a:lnTo>
                    <a:pt x="543" y="405"/>
                  </a:lnTo>
                  <a:lnTo>
                    <a:pt x="498" y="458"/>
                  </a:lnTo>
                  <a:lnTo>
                    <a:pt x="486" y="536"/>
                  </a:lnTo>
                  <a:lnTo>
                    <a:pt x="462" y="570"/>
                  </a:lnTo>
                  <a:lnTo>
                    <a:pt x="435" y="577"/>
                  </a:lnTo>
                  <a:lnTo>
                    <a:pt x="431" y="416"/>
                  </a:lnTo>
                  <a:lnTo>
                    <a:pt x="420" y="389"/>
                  </a:lnTo>
                  <a:lnTo>
                    <a:pt x="418" y="344"/>
                  </a:lnTo>
                  <a:lnTo>
                    <a:pt x="369" y="347"/>
                  </a:lnTo>
                  <a:lnTo>
                    <a:pt x="363" y="66"/>
                  </a:lnTo>
                  <a:lnTo>
                    <a:pt x="312" y="24"/>
                  </a:lnTo>
                  <a:lnTo>
                    <a:pt x="270" y="9"/>
                  </a:lnTo>
                  <a:lnTo>
                    <a:pt x="216" y="0"/>
                  </a:lnTo>
                  <a:lnTo>
                    <a:pt x="156" y="0"/>
                  </a:lnTo>
                  <a:lnTo>
                    <a:pt x="101" y="3"/>
                  </a:lnTo>
                  <a:lnTo>
                    <a:pt x="61" y="13"/>
                  </a:lnTo>
                  <a:lnTo>
                    <a:pt x="25" y="22"/>
                  </a:lnTo>
                  <a:lnTo>
                    <a:pt x="2" y="51"/>
                  </a:lnTo>
                  <a:lnTo>
                    <a:pt x="0" y="252"/>
                  </a:lnTo>
                  <a:lnTo>
                    <a:pt x="11" y="243"/>
                  </a:lnTo>
                  <a:lnTo>
                    <a:pt x="21" y="226"/>
                  </a:lnTo>
                  <a:lnTo>
                    <a:pt x="21" y="62"/>
                  </a:lnTo>
                  <a:lnTo>
                    <a:pt x="61" y="34"/>
                  </a:lnTo>
                  <a:lnTo>
                    <a:pt x="114" y="26"/>
                  </a:lnTo>
                  <a:lnTo>
                    <a:pt x="197" y="19"/>
                  </a:lnTo>
                  <a:lnTo>
                    <a:pt x="245" y="26"/>
                  </a:lnTo>
                  <a:lnTo>
                    <a:pt x="293" y="40"/>
                  </a:lnTo>
                  <a:lnTo>
                    <a:pt x="329" y="70"/>
                  </a:lnTo>
                  <a:lnTo>
                    <a:pt x="327" y="97"/>
                  </a:lnTo>
                  <a:lnTo>
                    <a:pt x="293" y="62"/>
                  </a:lnTo>
                  <a:lnTo>
                    <a:pt x="237" y="55"/>
                  </a:lnTo>
                  <a:lnTo>
                    <a:pt x="216" y="59"/>
                  </a:lnTo>
                  <a:lnTo>
                    <a:pt x="213" y="85"/>
                  </a:lnTo>
                  <a:lnTo>
                    <a:pt x="255" y="85"/>
                  </a:lnTo>
                  <a:lnTo>
                    <a:pt x="277" y="87"/>
                  </a:lnTo>
                  <a:lnTo>
                    <a:pt x="281" y="163"/>
                  </a:lnTo>
                  <a:lnTo>
                    <a:pt x="327" y="167"/>
                  </a:lnTo>
                  <a:lnTo>
                    <a:pt x="336" y="178"/>
                  </a:lnTo>
                  <a:lnTo>
                    <a:pt x="340" y="528"/>
                  </a:lnTo>
                  <a:lnTo>
                    <a:pt x="325" y="528"/>
                  </a:lnTo>
                  <a:lnTo>
                    <a:pt x="313" y="209"/>
                  </a:lnTo>
                  <a:lnTo>
                    <a:pt x="285" y="194"/>
                  </a:lnTo>
                  <a:lnTo>
                    <a:pt x="300" y="490"/>
                  </a:lnTo>
                  <a:lnTo>
                    <a:pt x="277" y="492"/>
                  </a:lnTo>
                  <a:lnTo>
                    <a:pt x="279" y="555"/>
                  </a:lnTo>
                  <a:lnTo>
                    <a:pt x="264" y="560"/>
                  </a:lnTo>
                  <a:lnTo>
                    <a:pt x="262" y="612"/>
                  </a:lnTo>
                  <a:lnTo>
                    <a:pt x="154" y="718"/>
                  </a:lnTo>
                  <a:lnTo>
                    <a:pt x="32" y="722"/>
                  </a:lnTo>
                  <a:lnTo>
                    <a:pt x="28" y="530"/>
                  </a:lnTo>
                  <a:lnTo>
                    <a:pt x="2" y="566"/>
                  </a:lnTo>
                  <a:lnTo>
                    <a:pt x="2" y="777"/>
                  </a:lnTo>
                  <a:lnTo>
                    <a:pt x="34" y="750"/>
                  </a:lnTo>
                  <a:lnTo>
                    <a:pt x="34" y="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Freeform 409"/>
            <p:cNvSpPr>
              <a:spLocks/>
            </p:cNvSpPr>
            <p:nvPr/>
          </p:nvSpPr>
          <p:spPr bwMode="auto">
            <a:xfrm>
              <a:off x="3491" y="1405"/>
              <a:ext cx="12" cy="52"/>
            </a:xfrm>
            <a:custGeom>
              <a:avLst/>
              <a:gdLst>
                <a:gd name="T0" fmla="*/ 2 w 29"/>
                <a:gd name="T1" fmla="*/ 122 h 122"/>
                <a:gd name="T2" fmla="*/ 0 w 29"/>
                <a:gd name="T3" fmla="*/ 0 h 122"/>
                <a:gd name="T4" fmla="*/ 29 w 29"/>
                <a:gd name="T5" fmla="*/ 23 h 122"/>
                <a:gd name="T6" fmla="*/ 27 w 29"/>
                <a:gd name="T7" fmla="*/ 101 h 122"/>
                <a:gd name="T8" fmla="*/ 2 w 29"/>
                <a:gd name="T9" fmla="*/ 122 h 122"/>
                <a:gd name="T10" fmla="*/ 2 w 2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2">
                  <a:moveTo>
                    <a:pt x="2" y="122"/>
                  </a:moveTo>
                  <a:lnTo>
                    <a:pt x="0" y="0"/>
                  </a:lnTo>
                  <a:lnTo>
                    <a:pt x="29" y="23"/>
                  </a:lnTo>
                  <a:lnTo>
                    <a:pt x="27" y="101"/>
                  </a:lnTo>
                  <a:lnTo>
                    <a:pt x="2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Freeform 410"/>
            <p:cNvSpPr>
              <a:spLocks/>
            </p:cNvSpPr>
            <p:nvPr/>
          </p:nvSpPr>
          <p:spPr bwMode="auto">
            <a:xfrm>
              <a:off x="3524" y="1251"/>
              <a:ext cx="11" cy="34"/>
            </a:xfrm>
            <a:custGeom>
              <a:avLst/>
              <a:gdLst>
                <a:gd name="T0" fmla="*/ 2 w 27"/>
                <a:gd name="T1" fmla="*/ 0 h 82"/>
                <a:gd name="T2" fmla="*/ 0 w 27"/>
                <a:gd name="T3" fmla="*/ 82 h 82"/>
                <a:gd name="T4" fmla="*/ 25 w 27"/>
                <a:gd name="T5" fmla="*/ 72 h 82"/>
                <a:gd name="T6" fmla="*/ 27 w 27"/>
                <a:gd name="T7" fmla="*/ 0 h 82"/>
                <a:gd name="T8" fmla="*/ 2 w 27"/>
                <a:gd name="T9" fmla="*/ 0 h 82"/>
                <a:gd name="T10" fmla="*/ 2 w 27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2">
                  <a:moveTo>
                    <a:pt x="2" y="0"/>
                  </a:moveTo>
                  <a:lnTo>
                    <a:pt x="0" y="82"/>
                  </a:lnTo>
                  <a:lnTo>
                    <a:pt x="25" y="72"/>
                  </a:lnTo>
                  <a:lnTo>
                    <a:pt x="2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411"/>
            <p:cNvSpPr>
              <a:spLocks/>
            </p:cNvSpPr>
            <p:nvPr/>
          </p:nvSpPr>
          <p:spPr bwMode="auto">
            <a:xfrm>
              <a:off x="3645" y="1245"/>
              <a:ext cx="35" cy="147"/>
            </a:xfrm>
            <a:custGeom>
              <a:avLst/>
              <a:gdLst>
                <a:gd name="T0" fmla="*/ 2 w 84"/>
                <a:gd name="T1" fmla="*/ 127 h 344"/>
                <a:gd name="T2" fmla="*/ 0 w 84"/>
                <a:gd name="T3" fmla="*/ 13 h 344"/>
                <a:gd name="T4" fmla="*/ 25 w 84"/>
                <a:gd name="T5" fmla="*/ 0 h 344"/>
                <a:gd name="T6" fmla="*/ 53 w 84"/>
                <a:gd name="T7" fmla="*/ 0 h 344"/>
                <a:gd name="T8" fmla="*/ 82 w 84"/>
                <a:gd name="T9" fmla="*/ 13 h 344"/>
                <a:gd name="T10" fmla="*/ 84 w 84"/>
                <a:gd name="T11" fmla="*/ 296 h 344"/>
                <a:gd name="T12" fmla="*/ 67 w 84"/>
                <a:gd name="T13" fmla="*/ 344 h 344"/>
                <a:gd name="T14" fmla="*/ 65 w 84"/>
                <a:gd name="T15" fmla="*/ 245 h 344"/>
                <a:gd name="T16" fmla="*/ 52 w 84"/>
                <a:gd name="T17" fmla="*/ 249 h 344"/>
                <a:gd name="T18" fmla="*/ 46 w 84"/>
                <a:gd name="T19" fmla="*/ 65 h 344"/>
                <a:gd name="T20" fmla="*/ 25 w 84"/>
                <a:gd name="T21" fmla="*/ 63 h 344"/>
                <a:gd name="T22" fmla="*/ 25 w 84"/>
                <a:gd name="T23" fmla="*/ 133 h 344"/>
                <a:gd name="T24" fmla="*/ 2 w 84"/>
                <a:gd name="T25" fmla="*/ 127 h 344"/>
                <a:gd name="T26" fmla="*/ 2 w 84"/>
                <a:gd name="T27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44">
                  <a:moveTo>
                    <a:pt x="2" y="127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82" y="13"/>
                  </a:lnTo>
                  <a:lnTo>
                    <a:pt x="84" y="296"/>
                  </a:lnTo>
                  <a:lnTo>
                    <a:pt x="67" y="344"/>
                  </a:lnTo>
                  <a:lnTo>
                    <a:pt x="65" y="245"/>
                  </a:lnTo>
                  <a:lnTo>
                    <a:pt x="52" y="249"/>
                  </a:lnTo>
                  <a:lnTo>
                    <a:pt x="46" y="65"/>
                  </a:lnTo>
                  <a:lnTo>
                    <a:pt x="25" y="63"/>
                  </a:lnTo>
                  <a:lnTo>
                    <a:pt x="25" y="133"/>
                  </a:lnTo>
                  <a:lnTo>
                    <a:pt x="2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412"/>
            <p:cNvSpPr>
              <a:spLocks/>
            </p:cNvSpPr>
            <p:nvPr/>
          </p:nvSpPr>
          <p:spPr bwMode="auto">
            <a:xfrm>
              <a:off x="3130" y="790"/>
              <a:ext cx="344" cy="492"/>
            </a:xfrm>
            <a:custGeom>
              <a:avLst/>
              <a:gdLst>
                <a:gd name="T0" fmla="*/ 0 w 813"/>
                <a:gd name="T1" fmla="*/ 1124 h 1150"/>
                <a:gd name="T2" fmla="*/ 156 w 813"/>
                <a:gd name="T3" fmla="*/ 867 h 1150"/>
                <a:gd name="T4" fmla="*/ 285 w 813"/>
                <a:gd name="T5" fmla="*/ 618 h 1150"/>
                <a:gd name="T6" fmla="*/ 389 w 813"/>
                <a:gd name="T7" fmla="*/ 384 h 1150"/>
                <a:gd name="T8" fmla="*/ 473 w 813"/>
                <a:gd name="T9" fmla="*/ 200 h 1150"/>
                <a:gd name="T10" fmla="*/ 488 w 813"/>
                <a:gd name="T11" fmla="*/ 0 h 1150"/>
                <a:gd name="T12" fmla="*/ 505 w 813"/>
                <a:gd name="T13" fmla="*/ 4 h 1150"/>
                <a:gd name="T14" fmla="*/ 519 w 813"/>
                <a:gd name="T15" fmla="*/ 215 h 1150"/>
                <a:gd name="T16" fmla="*/ 789 w 813"/>
                <a:gd name="T17" fmla="*/ 900 h 1150"/>
                <a:gd name="T18" fmla="*/ 813 w 813"/>
                <a:gd name="T19" fmla="*/ 926 h 1150"/>
                <a:gd name="T20" fmla="*/ 809 w 813"/>
                <a:gd name="T21" fmla="*/ 970 h 1150"/>
                <a:gd name="T22" fmla="*/ 764 w 813"/>
                <a:gd name="T23" fmla="*/ 909 h 1150"/>
                <a:gd name="T24" fmla="*/ 680 w 813"/>
                <a:gd name="T25" fmla="*/ 690 h 1150"/>
                <a:gd name="T26" fmla="*/ 669 w 813"/>
                <a:gd name="T27" fmla="*/ 624 h 1150"/>
                <a:gd name="T28" fmla="*/ 638 w 813"/>
                <a:gd name="T29" fmla="*/ 611 h 1150"/>
                <a:gd name="T30" fmla="*/ 524 w 813"/>
                <a:gd name="T31" fmla="*/ 331 h 1150"/>
                <a:gd name="T32" fmla="*/ 540 w 813"/>
                <a:gd name="T33" fmla="*/ 666 h 1150"/>
                <a:gd name="T34" fmla="*/ 559 w 813"/>
                <a:gd name="T35" fmla="*/ 1023 h 1150"/>
                <a:gd name="T36" fmla="*/ 614 w 813"/>
                <a:gd name="T37" fmla="*/ 1046 h 1150"/>
                <a:gd name="T38" fmla="*/ 602 w 813"/>
                <a:gd name="T39" fmla="*/ 1061 h 1150"/>
                <a:gd name="T40" fmla="*/ 524 w 813"/>
                <a:gd name="T41" fmla="*/ 1031 h 1150"/>
                <a:gd name="T42" fmla="*/ 209 w 813"/>
                <a:gd name="T43" fmla="*/ 1052 h 1150"/>
                <a:gd name="T44" fmla="*/ 83 w 813"/>
                <a:gd name="T45" fmla="*/ 1120 h 1150"/>
                <a:gd name="T46" fmla="*/ 108 w 813"/>
                <a:gd name="T47" fmla="*/ 1073 h 1150"/>
                <a:gd name="T48" fmla="*/ 199 w 813"/>
                <a:gd name="T49" fmla="*/ 1023 h 1150"/>
                <a:gd name="T50" fmla="*/ 502 w 813"/>
                <a:gd name="T51" fmla="*/ 1014 h 1150"/>
                <a:gd name="T52" fmla="*/ 494 w 813"/>
                <a:gd name="T53" fmla="*/ 238 h 1150"/>
                <a:gd name="T54" fmla="*/ 439 w 813"/>
                <a:gd name="T55" fmla="*/ 369 h 1150"/>
                <a:gd name="T56" fmla="*/ 406 w 813"/>
                <a:gd name="T57" fmla="*/ 474 h 1150"/>
                <a:gd name="T58" fmla="*/ 298 w 813"/>
                <a:gd name="T59" fmla="*/ 797 h 1150"/>
                <a:gd name="T60" fmla="*/ 230 w 813"/>
                <a:gd name="T61" fmla="*/ 976 h 1150"/>
                <a:gd name="T62" fmla="*/ 230 w 813"/>
                <a:gd name="T63" fmla="*/ 922 h 1150"/>
                <a:gd name="T64" fmla="*/ 346 w 813"/>
                <a:gd name="T65" fmla="*/ 584 h 1150"/>
                <a:gd name="T66" fmla="*/ 395 w 813"/>
                <a:gd name="T67" fmla="*/ 426 h 1150"/>
                <a:gd name="T68" fmla="*/ 344 w 813"/>
                <a:gd name="T69" fmla="*/ 527 h 1150"/>
                <a:gd name="T70" fmla="*/ 272 w 813"/>
                <a:gd name="T71" fmla="*/ 706 h 1150"/>
                <a:gd name="T72" fmla="*/ 203 w 813"/>
                <a:gd name="T73" fmla="*/ 844 h 1150"/>
                <a:gd name="T74" fmla="*/ 152 w 813"/>
                <a:gd name="T75" fmla="*/ 949 h 1150"/>
                <a:gd name="T76" fmla="*/ 89 w 813"/>
                <a:gd name="T77" fmla="*/ 1059 h 1150"/>
                <a:gd name="T78" fmla="*/ 66 w 813"/>
                <a:gd name="T79" fmla="*/ 1093 h 1150"/>
                <a:gd name="T80" fmla="*/ 43 w 813"/>
                <a:gd name="T81" fmla="*/ 1150 h 1150"/>
                <a:gd name="T82" fmla="*/ 19 w 813"/>
                <a:gd name="T83" fmla="*/ 1145 h 1150"/>
                <a:gd name="T84" fmla="*/ 0 w 813"/>
                <a:gd name="T85" fmla="*/ 1124 h 1150"/>
                <a:gd name="T86" fmla="*/ 0 w 813"/>
                <a:gd name="T87" fmla="*/ 1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3" h="1150">
                  <a:moveTo>
                    <a:pt x="0" y="1124"/>
                  </a:moveTo>
                  <a:lnTo>
                    <a:pt x="156" y="867"/>
                  </a:lnTo>
                  <a:lnTo>
                    <a:pt x="285" y="618"/>
                  </a:lnTo>
                  <a:lnTo>
                    <a:pt x="389" y="384"/>
                  </a:lnTo>
                  <a:lnTo>
                    <a:pt x="473" y="200"/>
                  </a:lnTo>
                  <a:lnTo>
                    <a:pt x="488" y="0"/>
                  </a:lnTo>
                  <a:lnTo>
                    <a:pt x="505" y="4"/>
                  </a:lnTo>
                  <a:lnTo>
                    <a:pt x="519" y="215"/>
                  </a:lnTo>
                  <a:lnTo>
                    <a:pt x="789" y="900"/>
                  </a:lnTo>
                  <a:lnTo>
                    <a:pt x="813" y="926"/>
                  </a:lnTo>
                  <a:lnTo>
                    <a:pt x="809" y="970"/>
                  </a:lnTo>
                  <a:lnTo>
                    <a:pt x="764" y="909"/>
                  </a:lnTo>
                  <a:lnTo>
                    <a:pt x="680" y="690"/>
                  </a:lnTo>
                  <a:lnTo>
                    <a:pt x="669" y="624"/>
                  </a:lnTo>
                  <a:lnTo>
                    <a:pt x="638" y="611"/>
                  </a:lnTo>
                  <a:lnTo>
                    <a:pt x="524" y="331"/>
                  </a:lnTo>
                  <a:lnTo>
                    <a:pt x="540" y="666"/>
                  </a:lnTo>
                  <a:lnTo>
                    <a:pt x="559" y="1023"/>
                  </a:lnTo>
                  <a:lnTo>
                    <a:pt x="614" y="1046"/>
                  </a:lnTo>
                  <a:lnTo>
                    <a:pt x="602" y="1061"/>
                  </a:lnTo>
                  <a:lnTo>
                    <a:pt x="524" y="1031"/>
                  </a:lnTo>
                  <a:lnTo>
                    <a:pt x="209" y="1052"/>
                  </a:lnTo>
                  <a:lnTo>
                    <a:pt x="83" y="1120"/>
                  </a:lnTo>
                  <a:lnTo>
                    <a:pt x="108" y="1073"/>
                  </a:lnTo>
                  <a:lnTo>
                    <a:pt x="199" y="1023"/>
                  </a:lnTo>
                  <a:lnTo>
                    <a:pt x="502" y="1014"/>
                  </a:lnTo>
                  <a:lnTo>
                    <a:pt x="494" y="238"/>
                  </a:lnTo>
                  <a:lnTo>
                    <a:pt x="439" y="369"/>
                  </a:lnTo>
                  <a:lnTo>
                    <a:pt x="406" y="474"/>
                  </a:lnTo>
                  <a:lnTo>
                    <a:pt x="298" y="797"/>
                  </a:lnTo>
                  <a:lnTo>
                    <a:pt x="230" y="976"/>
                  </a:lnTo>
                  <a:lnTo>
                    <a:pt x="230" y="922"/>
                  </a:lnTo>
                  <a:lnTo>
                    <a:pt x="346" y="584"/>
                  </a:lnTo>
                  <a:lnTo>
                    <a:pt x="395" y="426"/>
                  </a:lnTo>
                  <a:lnTo>
                    <a:pt x="344" y="527"/>
                  </a:lnTo>
                  <a:lnTo>
                    <a:pt x="272" y="706"/>
                  </a:lnTo>
                  <a:lnTo>
                    <a:pt x="203" y="844"/>
                  </a:lnTo>
                  <a:lnTo>
                    <a:pt x="152" y="949"/>
                  </a:lnTo>
                  <a:lnTo>
                    <a:pt x="89" y="1059"/>
                  </a:lnTo>
                  <a:lnTo>
                    <a:pt x="66" y="1093"/>
                  </a:lnTo>
                  <a:lnTo>
                    <a:pt x="43" y="1150"/>
                  </a:lnTo>
                  <a:lnTo>
                    <a:pt x="19" y="1145"/>
                  </a:lnTo>
                  <a:lnTo>
                    <a:pt x="0" y="1124"/>
                  </a:lnTo>
                  <a:lnTo>
                    <a:pt x="0" y="1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Freeform 413"/>
            <p:cNvSpPr>
              <a:spLocks/>
            </p:cNvSpPr>
            <p:nvPr/>
          </p:nvSpPr>
          <p:spPr bwMode="auto">
            <a:xfrm>
              <a:off x="3133" y="1248"/>
              <a:ext cx="50" cy="65"/>
            </a:xfrm>
            <a:custGeom>
              <a:avLst/>
              <a:gdLst>
                <a:gd name="T0" fmla="*/ 25 w 118"/>
                <a:gd name="T1" fmla="*/ 72 h 152"/>
                <a:gd name="T2" fmla="*/ 37 w 118"/>
                <a:gd name="T3" fmla="*/ 87 h 152"/>
                <a:gd name="T4" fmla="*/ 35 w 118"/>
                <a:gd name="T5" fmla="*/ 108 h 152"/>
                <a:gd name="T6" fmla="*/ 8 w 118"/>
                <a:gd name="T7" fmla="*/ 119 h 152"/>
                <a:gd name="T8" fmla="*/ 0 w 118"/>
                <a:gd name="T9" fmla="*/ 152 h 152"/>
                <a:gd name="T10" fmla="*/ 71 w 118"/>
                <a:gd name="T11" fmla="*/ 116 h 152"/>
                <a:gd name="T12" fmla="*/ 67 w 118"/>
                <a:gd name="T13" fmla="*/ 72 h 152"/>
                <a:gd name="T14" fmla="*/ 118 w 118"/>
                <a:gd name="T15" fmla="*/ 0 h 152"/>
                <a:gd name="T16" fmla="*/ 59 w 118"/>
                <a:gd name="T17" fmla="*/ 2 h 152"/>
                <a:gd name="T18" fmla="*/ 16 w 118"/>
                <a:gd name="T19" fmla="*/ 68 h 152"/>
                <a:gd name="T20" fmla="*/ 25 w 118"/>
                <a:gd name="T21" fmla="*/ 72 h 152"/>
                <a:gd name="T22" fmla="*/ 25 w 118"/>
                <a:gd name="T23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52">
                  <a:moveTo>
                    <a:pt x="25" y="72"/>
                  </a:moveTo>
                  <a:lnTo>
                    <a:pt x="37" y="87"/>
                  </a:lnTo>
                  <a:lnTo>
                    <a:pt x="35" y="108"/>
                  </a:lnTo>
                  <a:lnTo>
                    <a:pt x="8" y="119"/>
                  </a:lnTo>
                  <a:lnTo>
                    <a:pt x="0" y="152"/>
                  </a:lnTo>
                  <a:lnTo>
                    <a:pt x="71" y="116"/>
                  </a:lnTo>
                  <a:lnTo>
                    <a:pt x="67" y="72"/>
                  </a:lnTo>
                  <a:lnTo>
                    <a:pt x="118" y="0"/>
                  </a:lnTo>
                  <a:lnTo>
                    <a:pt x="59" y="2"/>
                  </a:lnTo>
                  <a:lnTo>
                    <a:pt x="16" y="68"/>
                  </a:lnTo>
                  <a:lnTo>
                    <a:pt x="25" y="72"/>
                  </a:lnTo>
                  <a:lnTo>
                    <a:pt x="2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Freeform 414"/>
            <p:cNvSpPr>
              <a:spLocks/>
            </p:cNvSpPr>
            <p:nvPr/>
          </p:nvSpPr>
          <p:spPr bwMode="auto">
            <a:xfrm>
              <a:off x="3203" y="1136"/>
              <a:ext cx="43" cy="101"/>
            </a:xfrm>
            <a:custGeom>
              <a:avLst/>
              <a:gdLst>
                <a:gd name="T0" fmla="*/ 0 w 102"/>
                <a:gd name="T1" fmla="*/ 238 h 238"/>
                <a:gd name="T2" fmla="*/ 102 w 102"/>
                <a:gd name="T3" fmla="*/ 0 h 238"/>
                <a:gd name="T4" fmla="*/ 95 w 102"/>
                <a:gd name="T5" fmla="*/ 65 h 238"/>
                <a:gd name="T6" fmla="*/ 45 w 102"/>
                <a:gd name="T7" fmla="*/ 227 h 238"/>
                <a:gd name="T8" fmla="*/ 0 w 102"/>
                <a:gd name="T9" fmla="*/ 238 h 238"/>
                <a:gd name="T10" fmla="*/ 0 w 102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8">
                  <a:moveTo>
                    <a:pt x="0" y="238"/>
                  </a:moveTo>
                  <a:lnTo>
                    <a:pt x="102" y="0"/>
                  </a:lnTo>
                  <a:lnTo>
                    <a:pt x="95" y="65"/>
                  </a:lnTo>
                  <a:lnTo>
                    <a:pt x="45" y="227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Freeform 415"/>
            <p:cNvSpPr>
              <a:spLocks/>
            </p:cNvSpPr>
            <p:nvPr/>
          </p:nvSpPr>
          <p:spPr bwMode="auto">
            <a:xfrm>
              <a:off x="3378" y="1048"/>
              <a:ext cx="53" cy="243"/>
            </a:xfrm>
            <a:custGeom>
              <a:avLst/>
              <a:gdLst>
                <a:gd name="T0" fmla="*/ 32 w 126"/>
                <a:gd name="T1" fmla="*/ 420 h 568"/>
                <a:gd name="T2" fmla="*/ 0 w 126"/>
                <a:gd name="T3" fmla="*/ 331 h 568"/>
                <a:gd name="T4" fmla="*/ 0 w 126"/>
                <a:gd name="T5" fmla="*/ 2 h 568"/>
                <a:gd name="T6" fmla="*/ 63 w 126"/>
                <a:gd name="T7" fmla="*/ 0 h 568"/>
                <a:gd name="T8" fmla="*/ 91 w 126"/>
                <a:gd name="T9" fmla="*/ 21 h 568"/>
                <a:gd name="T10" fmla="*/ 29 w 126"/>
                <a:gd name="T11" fmla="*/ 25 h 568"/>
                <a:gd name="T12" fmla="*/ 29 w 126"/>
                <a:gd name="T13" fmla="*/ 238 h 568"/>
                <a:gd name="T14" fmla="*/ 80 w 126"/>
                <a:gd name="T15" fmla="*/ 238 h 568"/>
                <a:gd name="T16" fmla="*/ 84 w 126"/>
                <a:gd name="T17" fmla="*/ 84 h 568"/>
                <a:gd name="T18" fmla="*/ 95 w 126"/>
                <a:gd name="T19" fmla="*/ 44 h 568"/>
                <a:gd name="T20" fmla="*/ 107 w 126"/>
                <a:gd name="T21" fmla="*/ 108 h 568"/>
                <a:gd name="T22" fmla="*/ 107 w 126"/>
                <a:gd name="T23" fmla="*/ 258 h 568"/>
                <a:gd name="T24" fmla="*/ 116 w 126"/>
                <a:gd name="T25" fmla="*/ 293 h 568"/>
                <a:gd name="T26" fmla="*/ 126 w 126"/>
                <a:gd name="T27" fmla="*/ 566 h 568"/>
                <a:gd name="T28" fmla="*/ 88 w 126"/>
                <a:gd name="T29" fmla="*/ 568 h 568"/>
                <a:gd name="T30" fmla="*/ 91 w 126"/>
                <a:gd name="T31" fmla="*/ 277 h 568"/>
                <a:gd name="T32" fmla="*/ 67 w 126"/>
                <a:gd name="T33" fmla="*/ 260 h 568"/>
                <a:gd name="T34" fmla="*/ 61 w 126"/>
                <a:gd name="T35" fmla="*/ 350 h 568"/>
                <a:gd name="T36" fmla="*/ 46 w 126"/>
                <a:gd name="T37" fmla="*/ 327 h 568"/>
                <a:gd name="T38" fmla="*/ 40 w 126"/>
                <a:gd name="T39" fmla="*/ 268 h 568"/>
                <a:gd name="T40" fmla="*/ 15 w 126"/>
                <a:gd name="T41" fmla="*/ 262 h 568"/>
                <a:gd name="T42" fmla="*/ 21 w 126"/>
                <a:gd name="T43" fmla="*/ 329 h 568"/>
                <a:gd name="T44" fmla="*/ 50 w 126"/>
                <a:gd name="T45" fmla="*/ 422 h 568"/>
                <a:gd name="T46" fmla="*/ 32 w 126"/>
                <a:gd name="T47" fmla="*/ 420 h 568"/>
                <a:gd name="T48" fmla="*/ 32 w 126"/>
                <a:gd name="T49" fmla="*/ 42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68">
                  <a:moveTo>
                    <a:pt x="32" y="420"/>
                  </a:moveTo>
                  <a:lnTo>
                    <a:pt x="0" y="331"/>
                  </a:lnTo>
                  <a:lnTo>
                    <a:pt x="0" y="2"/>
                  </a:lnTo>
                  <a:lnTo>
                    <a:pt x="63" y="0"/>
                  </a:lnTo>
                  <a:lnTo>
                    <a:pt x="91" y="21"/>
                  </a:lnTo>
                  <a:lnTo>
                    <a:pt x="29" y="25"/>
                  </a:lnTo>
                  <a:lnTo>
                    <a:pt x="29" y="238"/>
                  </a:lnTo>
                  <a:lnTo>
                    <a:pt x="80" y="238"/>
                  </a:lnTo>
                  <a:lnTo>
                    <a:pt x="84" y="84"/>
                  </a:lnTo>
                  <a:lnTo>
                    <a:pt x="95" y="44"/>
                  </a:lnTo>
                  <a:lnTo>
                    <a:pt x="107" y="108"/>
                  </a:lnTo>
                  <a:lnTo>
                    <a:pt x="107" y="258"/>
                  </a:lnTo>
                  <a:lnTo>
                    <a:pt x="116" y="293"/>
                  </a:lnTo>
                  <a:lnTo>
                    <a:pt x="126" y="566"/>
                  </a:lnTo>
                  <a:lnTo>
                    <a:pt x="88" y="568"/>
                  </a:lnTo>
                  <a:lnTo>
                    <a:pt x="91" y="277"/>
                  </a:lnTo>
                  <a:lnTo>
                    <a:pt x="67" y="260"/>
                  </a:lnTo>
                  <a:lnTo>
                    <a:pt x="61" y="350"/>
                  </a:lnTo>
                  <a:lnTo>
                    <a:pt x="46" y="327"/>
                  </a:lnTo>
                  <a:lnTo>
                    <a:pt x="40" y="268"/>
                  </a:lnTo>
                  <a:lnTo>
                    <a:pt x="15" y="262"/>
                  </a:lnTo>
                  <a:lnTo>
                    <a:pt x="21" y="329"/>
                  </a:lnTo>
                  <a:lnTo>
                    <a:pt x="50" y="422"/>
                  </a:lnTo>
                  <a:lnTo>
                    <a:pt x="32" y="420"/>
                  </a:lnTo>
                  <a:lnTo>
                    <a:pt x="32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8" name="Freeform 416"/>
            <p:cNvSpPr>
              <a:spLocks/>
            </p:cNvSpPr>
            <p:nvPr/>
          </p:nvSpPr>
          <p:spPr bwMode="auto">
            <a:xfrm>
              <a:off x="3427" y="1101"/>
              <a:ext cx="43" cy="126"/>
            </a:xfrm>
            <a:custGeom>
              <a:avLst/>
              <a:gdLst>
                <a:gd name="T0" fmla="*/ 8 w 101"/>
                <a:gd name="T1" fmla="*/ 155 h 296"/>
                <a:gd name="T2" fmla="*/ 23 w 101"/>
                <a:gd name="T3" fmla="*/ 233 h 296"/>
                <a:gd name="T4" fmla="*/ 49 w 101"/>
                <a:gd name="T5" fmla="*/ 296 h 296"/>
                <a:gd name="T6" fmla="*/ 51 w 101"/>
                <a:gd name="T7" fmla="*/ 237 h 296"/>
                <a:gd name="T8" fmla="*/ 32 w 101"/>
                <a:gd name="T9" fmla="*/ 159 h 296"/>
                <a:gd name="T10" fmla="*/ 68 w 101"/>
                <a:gd name="T11" fmla="*/ 237 h 296"/>
                <a:gd name="T12" fmla="*/ 101 w 101"/>
                <a:gd name="T13" fmla="*/ 233 h 296"/>
                <a:gd name="T14" fmla="*/ 0 w 101"/>
                <a:gd name="T15" fmla="*/ 0 h 296"/>
                <a:gd name="T16" fmla="*/ 8 w 101"/>
                <a:gd name="T17" fmla="*/ 155 h 296"/>
                <a:gd name="T18" fmla="*/ 8 w 101"/>
                <a:gd name="T19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96">
                  <a:moveTo>
                    <a:pt x="8" y="155"/>
                  </a:moveTo>
                  <a:lnTo>
                    <a:pt x="23" y="233"/>
                  </a:lnTo>
                  <a:lnTo>
                    <a:pt x="49" y="296"/>
                  </a:lnTo>
                  <a:lnTo>
                    <a:pt x="51" y="237"/>
                  </a:lnTo>
                  <a:lnTo>
                    <a:pt x="32" y="159"/>
                  </a:lnTo>
                  <a:lnTo>
                    <a:pt x="68" y="237"/>
                  </a:lnTo>
                  <a:lnTo>
                    <a:pt x="101" y="233"/>
                  </a:lnTo>
                  <a:lnTo>
                    <a:pt x="0" y="0"/>
                  </a:lnTo>
                  <a:lnTo>
                    <a:pt x="8" y="155"/>
                  </a:lnTo>
                  <a:lnTo>
                    <a:pt x="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9" name="Freeform 417"/>
            <p:cNvSpPr>
              <a:spLocks/>
            </p:cNvSpPr>
            <p:nvPr/>
          </p:nvSpPr>
          <p:spPr bwMode="auto">
            <a:xfrm>
              <a:off x="3097" y="1285"/>
              <a:ext cx="32" cy="85"/>
            </a:xfrm>
            <a:custGeom>
              <a:avLst/>
              <a:gdLst>
                <a:gd name="T0" fmla="*/ 0 w 76"/>
                <a:gd name="T1" fmla="*/ 19 h 200"/>
                <a:gd name="T2" fmla="*/ 2 w 76"/>
                <a:gd name="T3" fmla="*/ 200 h 200"/>
                <a:gd name="T4" fmla="*/ 26 w 76"/>
                <a:gd name="T5" fmla="*/ 198 h 200"/>
                <a:gd name="T6" fmla="*/ 21 w 76"/>
                <a:gd name="T7" fmla="*/ 88 h 200"/>
                <a:gd name="T8" fmla="*/ 38 w 76"/>
                <a:gd name="T9" fmla="*/ 82 h 200"/>
                <a:gd name="T10" fmla="*/ 38 w 76"/>
                <a:gd name="T11" fmla="*/ 101 h 200"/>
                <a:gd name="T12" fmla="*/ 76 w 76"/>
                <a:gd name="T13" fmla="*/ 84 h 200"/>
                <a:gd name="T14" fmla="*/ 76 w 76"/>
                <a:gd name="T15" fmla="*/ 55 h 200"/>
                <a:gd name="T16" fmla="*/ 43 w 76"/>
                <a:gd name="T17" fmla="*/ 55 h 200"/>
                <a:gd name="T18" fmla="*/ 45 w 76"/>
                <a:gd name="T19" fmla="*/ 0 h 200"/>
                <a:gd name="T20" fmla="*/ 2 w 76"/>
                <a:gd name="T21" fmla="*/ 8 h 200"/>
                <a:gd name="T22" fmla="*/ 0 w 76"/>
                <a:gd name="T23" fmla="*/ 19 h 200"/>
                <a:gd name="T24" fmla="*/ 0 w 76"/>
                <a:gd name="T2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200">
                  <a:moveTo>
                    <a:pt x="0" y="19"/>
                  </a:moveTo>
                  <a:lnTo>
                    <a:pt x="2" y="200"/>
                  </a:lnTo>
                  <a:lnTo>
                    <a:pt x="26" y="198"/>
                  </a:lnTo>
                  <a:lnTo>
                    <a:pt x="21" y="88"/>
                  </a:lnTo>
                  <a:lnTo>
                    <a:pt x="38" y="82"/>
                  </a:lnTo>
                  <a:lnTo>
                    <a:pt x="38" y="101"/>
                  </a:lnTo>
                  <a:lnTo>
                    <a:pt x="76" y="84"/>
                  </a:lnTo>
                  <a:lnTo>
                    <a:pt x="76" y="55"/>
                  </a:lnTo>
                  <a:lnTo>
                    <a:pt x="43" y="55"/>
                  </a:lnTo>
                  <a:lnTo>
                    <a:pt x="45" y="0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Freeform 418"/>
            <p:cNvSpPr>
              <a:spLocks/>
            </p:cNvSpPr>
            <p:nvPr/>
          </p:nvSpPr>
          <p:spPr bwMode="auto">
            <a:xfrm>
              <a:off x="3178" y="1274"/>
              <a:ext cx="17" cy="18"/>
            </a:xfrm>
            <a:custGeom>
              <a:avLst/>
              <a:gdLst>
                <a:gd name="T0" fmla="*/ 0 w 40"/>
                <a:gd name="T1" fmla="*/ 42 h 42"/>
                <a:gd name="T2" fmla="*/ 0 w 40"/>
                <a:gd name="T3" fmla="*/ 8 h 42"/>
                <a:gd name="T4" fmla="*/ 40 w 40"/>
                <a:gd name="T5" fmla="*/ 0 h 42"/>
                <a:gd name="T6" fmla="*/ 40 w 40"/>
                <a:gd name="T7" fmla="*/ 27 h 42"/>
                <a:gd name="T8" fmla="*/ 0 w 40"/>
                <a:gd name="T9" fmla="*/ 42 h 42"/>
                <a:gd name="T10" fmla="*/ 0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40" y="27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1" name="Freeform 419"/>
            <p:cNvSpPr>
              <a:spLocks/>
            </p:cNvSpPr>
            <p:nvPr/>
          </p:nvSpPr>
          <p:spPr bwMode="auto">
            <a:xfrm>
              <a:off x="3193" y="1252"/>
              <a:ext cx="91" cy="37"/>
            </a:xfrm>
            <a:custGeom>
              <a:avLst/>
              <a:gdLst>
                <a:gd name="T0" fmla="*/ 21 w 215"/>
                <a:gd name="T1" fmla="*/ 55 h 88"/>
                <a:gd name="T2" fmla="*/ 25 w 215"/>
                <a:gd name="T3" fmla="*/ 88 h 88"/>
                <a:gd name="T4" fmla="*/ 125 w 215"/>
                <a:gd name="T5" fmla="*/ 86 h 88"/>
                <a:gd name="T6" fmla="*/ 152 w 215"/>
                <a:gd name="T7" fmla="*/ 70 h 88"/>
                <a:gd name="T8" fmla="*/ 154 w 215"/>
                <a:gd name="T9" fmla="*/ 27 h 88"/>
                <a:gd name="T10" fmla="*/ 213 w 215"/>
                <a:gd name="T11" fmla="*/ 23 h 88"/>
                <a:gd name="T12" fmla="*/ 215 w 215"/>
                <a:gd name="T13" fmla="*/ 0 h 88"/>
                <a:gd name="T14" fmla="*/ 131 w 215"/>
                <a:gd name="T15" fmla="*/ 0 h 88"/>
                <a:gd name="T16" fmla="*/ 127 w 215"/>
                <a:gd name="T17" fmla="*/ 59 h 88"/>
                <a:gd name="T18" fmla="*/ 57 w 215"/>
                <a:gd name="T19" fmla="*/ 63 h 88"/>
                <a:gd name="T20" fmla="*/ 46 w 215"/>
                <a:gd name="T21" fmla="*/ 19 h 88"/>
                <a:gd name="T22" fmla="*/ 0 w 215"/>
                <a:gd name="T23" fmla="*/ 19 h 88"/>
                <a:gd name="T24" fmla="*/ 21 w 215"/>
                <a:gd name="T25" fmla="*/ 32 h 88"/>
                <a:gd name="T26" fmla="*/ 21 w 215"/>
                <a:gd name="T27" fmla="*/ 55 h 88"/>
                <a:gd name="T28" fmla="*/ 21 w 215"/>
                <a:gd name="T2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88">
                  <a:moveTo>
                    <a:pt x="21" y="55"/>
                  </a:moveTo>
                  <a:lnTo>
                    <a:pt x="25" y="88"/>
                  </a:lnTo>
                  <a:lnTo>
                    <a:pt x="125" y="86"/>
                  </a:lnTo>
                  <a:lnTo>
                    <a:pt x="152" y="70"/>
                  </a:lnTo>
                  <a:lnTo>
                    <a:pt x="154" y="27"/>
                  </a:lnTo>
                  <a:lnTo>
                    <a:pt x="213" y="23"/>
                  </a:lnTo>
                  <a:lnTo>
                    <a:pt x="215" y="0"/>
                  </a:lnTo>
                  <a:lnTo>
                    <a:pt x="131" y="0"/>
                  </a:lnTo>
                  <a:lnTo>
                    <a:pt x="127" y="59"/>
                  </a:lnTo>
                  <a:lnTo>
                    <a:pt x="57" y="63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21" y="32"/>
                  </a:lnTo>
                  <a:lnTo>
                    <a:pt x="21" y="55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2" name="Freeform 420"/>
            <p:cNvSpPr>
              <a:spLocks/>
            </p:cNvSpPr>
            <p:nvPr/>
          </p:nvSpPr>
          <p:spPr bwMode="auto">
            <a:xfrm>
              <a:off x="3225" y="1236"/>
              <a:ext cx="23" cy="35"/>
            </a:xfrm>
            <a:custGeom>
              <a:avLst/>
              <a:gdLst>
                <a:gd name="T0" fmla="*/ 2 w 57"/>
                <a:gd name="T1" fmla="*/ 10 h 84"/>
                <a:gd name="T2" fmla="*/ 0 w 57"/>
                <a:gd name="T3" fmla="*/ 84 h 84"/>
                <a:gd name="T4" fmla="*/ 31 w 57"/>
                <a:gd name="T5" fmla="*/ 84 h 84"/>
                <a:gd name="T6" fmla="*/ 32 w 57"/>
                <a:gd name="T7" fmla="*/ 61 h 84"/>
                <a:gd name="T8" fmla="*/ 17 w 57"/>
                <a:gd name="T9" fmla="*/ 59 h 84"/>
                <a:gd name="T10" fmla="*/ 17 w 57"/>
                <a:gd name="T11" fmla="*/ 25 h 84"/>
                <a:gd name="T12" fmla="*/ 57 w 57"/>
                <a:gd name="T13" fmla="*/ 19 h 84"/>
                <a:gd name="T14" fmla="*/ 53 w 57"/>
                <a:gd name="T15" fmla="*/ 0 h 84"/>
                <a:gd name="T16" fmla="*/ 4 w 57"/>
                <a:gd name="T17" fmla="*/ 0 h 84"/>
                <a:gd name="T18" fmla="*/ 2 w 57"/>
                <a:gd name="T19" fmla="*/ 10 h 84"/>
                <a:gd name="T20" fmla="*/ 2 w 57"/>
                <a:gd name="T21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84">
                  <a:moveTo>
                    <a:pt x="2" y="10"/>
                  </a:moveTo>
                  <a:lnTo>
                    <a:pt x="0" y="84"/>
                  </a:lnTo>
                  <a:lnTo>
                    <a:pt x="31" y="84"/>
                  </a:lnTo>
                  <a:lnTo>
                    <a:pt x="32" y="61"/>
                  </a:lnTo>
                  <a:lnTo>
                    <a:pt x="17" y="59"/>
                  </a:lnTo>
                  <a:lnTo>
                    <a:pt x="17" y="25"/>
                  </a:lnTo>
                  <a:lnTo>
                    <a:pt x="57" y="19"/>
                  </a:lnTo>
                  <a:lnTo>
                    <a:pt x="53" y="0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Freeform 421"/>
            <p:cNvSpPr>
              <a:spLocks/>
            </p:cNvSpPr>
            <p:nvPr/>
          </p:nvSpPr>
          <p:spPr bwMode="auto">
            <a:xfrm>
              <a:off x="3294" y="1231"/>
              <a:ext cx="25" cy="42"/>
            </a:xfrm>
            <a:custGeom>
              <a:avLst/>
              <a:gdLst>
                <a:gd name="T0" fmla="*/ 0 w 59"/>
                <a:gd name="T1" fmla="*/ 9 h 98"/>
                <a:gd name="T2" fmla="*/ 6 w 59"/>
                <a:gd name="T3" fmla="*/ 95 h 98"/>
                <a:gd name="T4" fmla="*/ 56 w 59"/>
                <a:gd name="T5" fmla="*/ 98 h 98"/>
                <a:gd name="T6" fmla="*/ 56 w 59"/>
                <a:gd name="T7" fmla="*/ 68 h 98"/>
                <a:gd name="T8" fmla="*/ 33 w 59"/>
                <a:gd name="T9" fmla="*/ 68 h 98"/>
                <a:gd name="T10" fmla="*/ 33 w 59"/>
                <a:gd name="T11" fmla="*/ 36 h 98"/>
                <a:gd name="T12" fmla="*/ 56 w 59"/>
                <a:gd name="T13" fmla="*/ 34 h 98"/>
                <a:gd name="T14" fmla="*/ 59 w 59"/>
                <a:gd name="T15" fmla="*/ 0 h 98"/>
                <a:gd name="T16" fmla="*/ 4 w 59"/>
                <a:gd name="T17" fmla="*/ 0 h 98"/>
                <a:gd name="T18" fmla="*/ 0 w 59"/>
                <a:gd name="T19" fmla="*/ 9 h 98"/>
                <a:gd name="T20" fmla="*/ 0 w 59"/>
                <a:gd name="T21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98">
                  <a:moveTo>
                    <a:pt x="0" y="9"/>
                  </a:moveTo>
                  <a:lnTo>
                    <a:pt x="6" y="95"/>
                  </a:lnTo>
                  <a:lnTo>
                    <a:pt x="56" y="98"/>
                  </a:lnTo>
                  <a:lnTo>
                    <a:pt x="56" y="68"/>
                  </a:lnTo>
                  <a:lnTo>
                    <a:pt x="33" y="68"/>
                  </a:lnTo>
                  <a:lnTo>
                    <a:pt x="33" y="36"/>
                  </a:lnTo>
                  <a:lnTo>
                    <a:pt x="56" y="34"/>
                  </a:lnTo>
                  <a:lnTo>
                    <a:pt x="59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Freeform 422"/>
            <p:cNvSpPr>
              <a:spLocks/>
            </p:cNvSpPr>
            <p:nvPr/>
          </p:nvSpPr>
          <p:spPr bwMode="auto">
            <a:xfrm>
              <a:off x="3286" y="1252"/>
              <a:ext cx="135" cy="39"/>
            </a:xfrm>
            <a:custGeom>
              <a:avLst/>
              <a:gdLst>
                <a:gd name="T0" fmla="*/ 0 w 321"/>
                <a:gd name="T1" fmla="*/ 69 h 93"/>
                <a:gd name="T2" fmla="*/ 95 w 321"/>
                <a:gd name="T3" fmla="*/ 67 h 93"/>
                <a:gd name="T4" fmla="*/ 98 w 321"/>
                <a:gd name="T5" fmla="*/ 0 h 93"/>
                <a:gd name="T6" fmla="*/ 262 w 321"/>
                <a:gd name="T7" fmla="*/ 0 h 93"/>
                <a:gd name="T8" fmla="*/ 317 w 321"/>
                <a:gd name="T9" fmla="*/ 19 h 93"/>
                <a:gd name="T10" fmla="*/ 321 w 321"/>
                <a:gd name="T11" fmla="*/ 59 h 93"/>
                <a:gd name="T12" fmla="*/ 249 w 321"/>
                <a:gd name="T13" fmla="*/ 19 h 93"/>
                <a:gd name="T14" fmla="*/ 180 w 321"/>
                <a:gd name="T15" fmla="*/ 17 h 93"/>
                <a:gd name="T16" fmla="*/ 180 w 321"/>
                <a:gd name="T17" fmla="*/ 89 h 93"/>
                <a:gd name="T18" fmla="*/ 155 w 321"/>
                <a:gd name="T19" fmla="*/ 91 h 93"/>
                <a:gd name="T20" fmla="*/ 150 w 321"/>
                <a:gd name="T21" fmla="*/ 19 h 93"/>
                <a:gd name="T22" fmla="*/ 119 w 321"/>
                <a:gd name="T23" fmla="*/ 17 h 93"/>
                <a:gd name="T24" fmla="*/ 117 w 321"/>
                <a:gd name="T25" fmla="*/ 93 h 93"/>
                <a:gd name="T26" fmla="*/ 11 w 321"/>
                <a:gd name="T27" fmla="*/ 84 h 93"/>
                <a:gd name="T28" fmla="*/ 0 w 321"/>
                <a:gd name="T29" fmla="*/ 69 h 93"/>
                <a:gd name="T30" fmla="*/ 0 w 321"/>
                <a:gd name="T3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93">
                  <a:moveTo>
                    <a:pt x="0" y="69"/>
                  </a:moveTo>
                  <a:lnTo>
                    <a:pt x="95" y="67"/>
                  </a:lnTo>
                  <a:lnTo>
                    <a:pt x="98" y="0"/>
                  </a:lnTo>
                  <a:lnTo>
                    <a:pt x="262" y="0"/>
                  </a:lnTo>
                  <a:lnTo>
                    <a:pt x="317" y="19"/>
                  </a:lnTo>
                  <a:lnTo>
                    <a:pt x="321" y="59"/>
                  </a:lnTo>
                  <a:lnTo>
                    <a:pt x="249" y="19"/>
                  </a:lnTo>
                  <a:lnTo>
                    <a:pt x="180" y="17"/>
                  </a:lnTo>
                  <a:lnTo>
                    <a:pt x="180" y="89"/>
                  </a:lnTo>
                  <a:lnTo>
                    <a:pt x="155" y="91"/>
                  </a:lnTo>
                  <a:lnTo>
                    <a:pt x="150" y="19"/>
                  </a:lnTo>
                  <a:lnTo>
                    <a:pt x="119" y="17"/>
                  </a:lnTo>
                  <a:lnTo>
                    <a:pt x="117" y="93"/>
                  </a:lnTo>
                  <a:lnTo>
                    <a:pt x="11" y="84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Freeform 423"/>
            <p:cNvSpPr>
              <a:spLocks/>
            </p:cNvSpPr>
            <p:nvPr/>
          </p:nvSpPr>
          <p:spPr bwMode="auto">
            <a:xfrm>
              <a:off x="3440" y="1245"/>
              <a:ext cx="70" cy="208"/>
            </a:xfrm>
            <a:custGeom>
              <a:avLst/>
              <a:gdLst>
                <a:gd name="T0" fmla="*/ 0 w 166"/>
                <a:gd name="T1" fmla="*/ 78 h 487"/>
                <a:gd name="T2" fmla="*/ 2 w 166"/>
                <a:gd name="T3" fmla="*/ 15 h 487"/>
                <a:gd name="T4" fmla="*/ 75 w 166"/>
                <a:gd name="T5" fmla="*/ 13 h 487"/>
                <a:gd name="T6" fmla="*/ 90 w 166"/>
                <a:gd name="T7" fmla="*/ 0 h 487"/>
                <a:gd name="T8" fmla="*/ 90 w 166"/>
                <a:gd name="T9" fmla="*/ 65 h 487"/>
                <a:gd name="T10" fmla="*/ 134 w 166"/>
                <a:gd name="T11" fmla="*/ 65 h 487"/>
                <a:gd name="T12" fmla="*/ 162 w 166"/>
                <a:gd name="T13" fmla="*/ 91 h 487"/>
                <a:gd name="T14" fmla="*/ 166 w 166"/>
                <a:gd name="T15" fmla="*/ 253 h 487"/>
                <a:gd name="T16" fmla="*/ 126 w 166"/>
                <a:gd name="T17" fmla="*/ 333 h 487"/>
                <a:gd name="T18" fmla="*/ 92 w 166"/>
                <a:gd name="T19" fmla="*/ 334 h 487"/>
                <a:gd name="T20" fmla="*/ 76 w 166"/>
                <a:gd name="T21" fmla="*/ 487 h 487"/>
                <a:gd name="T22" fmla="*/ 31 w 166"/>
                <a:gd name="T23" fmla="*/ 445 h 487"/>
                <a:gd name="T24" fmla="*/ 31 w 166"/>
                <a:gd name="T25" fmla="*/ 359 h 487"/>
                <a:gd name="T26" fmla="*/ 63 w 166"/>
                <a:gd name="T27" fmla="*/ 329 h 487"/>
                <a:gd name="T28" fmla="*/ 80 w 166"/>
                <a:gd name="T29" fmla="*/ 300 h 487"/>
                <a:gd name="T30" fmla="*/ 75 w 166"/>
                <a:gd name="T31" fmla="*/ 186 h 487"/>
                <a:gd name="T32" fmla="*/ 122 w 166"/>
                <a:gd name="T33" fmla="*/ 190 h 487"/>
                <a:gd name="T34" fmla="*/ 126 w 166"/>
                <a:gd name="T35" fmla="*/ 213 h 487"/>
                <a:gd name="T36" fmla="*/ 103 w 166"/>
                <a:gd name="T37" fmla="*/ 213 h 487"/>
                <a:gd name="T38" fmla="*/ 105 w 166"/>
                <a:gd name="T39" fmla="*/ 232 h 487"/>
                <a:gd name="T40" fmla="*/ 122 w 166"/>
                <a:gd name="T41" fmla="*/ 232 h 487"/>
                <a:gd name="T42" fmla="*/ 120 w 166"/>
                <a:gd name="T43" fmla="*/ 266 h 487"/>
                <a:gd name="T44" fmla="*/ 103 w 166"/>
                <a:gd name="T45" fmla="*/ 266 h 487"/>
                <a:gd name="T46" fmla="*/ 101 w 166"/>
                <a:gd name="T47" fmla="*/ 293 h 487"/>
                <a:gd name="T48" fmla="*/ 116 w 166"/>
                <a:gd name="T49" fmla="*/ 293 h 487"/>
                <a:gd name="T50" fmla="*/ 149 w 166"/>
                <a:gd name="T51" fmla="*/ 247 h 487"/>
                <a:gd name="T52" fmla="*/ 143 w 166"/>
                <a:gd name="T53" fmla="*/ 104 h 487"/>
                <a:gd name="T54" fmla="*/ 126 w 166"/>
                <a:gd name="T55" fmla="*/ 93 h 487"/>
                <a:gd name="T56" fmla="*/ 97 w 166"/>
                <a:gd name="T57" fmla="*/ 93 h 487"/>
                <a:gd name="T58" fmla="*/ 97 w 166"/>
                <a:gd name="T59" fmla="*/ 131 h 487"/>
                <a:gd name="T60" fmla="*/ 73 w 166"/>
                <a:gd name="T61" fmla="*/ 131 h 487"/>
                <a:gd name="T62" fmla="*/ 73 w 166"/>
                <a:gd name="T63" fmla="*/ 97 h 487"/>
                <a:gd name="T64" fmla="*/ 54 w 166"/>
                <a:gd name="T65" fmla="*/ 93 h 487"/>
                <a:gd name="T66" fmla="*/ 54 w 166"/>
                <a:gd name="T67" fmla="*/ 40 h 487"/>
                <a:gd name="T68" fmla="*/ 23 w 166"/>
                <a:gd name="T69" fmla="*/ 40 h 487"/>
                <a:gd name="T70" fmla="*/ 23 w 166"/>
                <a:gd name="T71" fmla="*/ 89 h 487"/>
                <a:gd name="T72" fmla="*/ 0 w 166"/>
                <a:gd name="T73" fmla="*/ 78 h 487"/>
                <a:gd name="T74" fmla="*/ 0 w 166"/>
                <a:gd name="T75" fmla="*/ 7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487">
                  <a:moveTo>
                    <a:pt x="0" y="78"/>
                  </a:moveTo>
                  <a:lnTo>
                    <a:pt x="2" y="15"/>
                  </a:lnTo>
                  <a:lnTo>
                    <a:pt x="75" y="13"/>
                  </a:lnTo>
                  <a:lnTo>
                    <a:pt x="90" y="0"/>
                  </a:lnTo>
                  <a:lnTo>
                    <a:pt x="90" y="65"/>
                  </a:lnTo>
                  <a:lnTo>
                    <a:pt x="134" y="65"/>
                  </a:lnTo>
                  <a:lnTo>
                    <a:pt x="162" y="91"/>
                  </a:lnTo>
                  <a:lnTo>
                    <a:pt x="166" y="253"/>
                  </a:lnTo>
                  <a:lnTo>
                    <a:pt x="126" y="333"/>
                  </a:lnTo>
                  <a:lnTo>
                    <a:pt x="92" y="334"/>
                  </a:lnTo>
                  <a:lnTo>
                    <a:pt x="76" y="487"/>
                  </a:lnTo>
                  <a:lnTo>
                    <a:pt x="31" y="445"/>
                  </a:lnTo>
                  <a:lnTo>
                    <a:pt x="31" y="359"/>
                  </a:lnTo>
                  <a:lnTo>
                    <a:pt x="63" y="329"/>
                  </a:lnTo>
                  <a:lnTo>
                    <a:pt x="80" y="300"/>
                  </a:lnTo>
                  <a:lnTo>
                    <a:pt x="75" y="186"/>
                  </a:lnTo>
                  <a:lnTo>
                    <a:pt x="122" y="190"/>
                  </a:lnTo>
                  <a:lnTo>
                    <a:pt x="126" y="213"/>
                  </a:lnTo>
                  <a:lnTo>
                    <a:pt x="103" y="213"/>
                  </a:lnTo>
                  <a:lnTo>
                    <a:pt x="105" y="232"/>
                  </a:lnTo>
                  <a:lnTo>
                    <a:pt x="122" y="232"/>
                  </a:lnTo>
                  <a:lnTo>
                    <a:pt x="120" y="266"/>
                  </a:lnTo>
                  <a:lnTo>
                    <a:pt x="103" y="266"/>
                  </a:lnTo>
                  <a:lnTo>
                    <a:pt x="101" y="293"/>
                  </a:lnTo>
                  <a:lnTo>
                    <a:pt x="116" y="293"/>
                  </a:lnTo>
                  <a:lnTo>
                    <a:pt x="149" y="247"/>
                  </a:lnTo>
                  <a:lnTo>
                    <a:pt x="143" y="104"/>
                  </a:lnTo>
                  <a:lnTo>
                    <a:pt x="126" y="93"/>
                  </a:lnTo>
                  <a:lnTo>
                    <a:pt x="97" y="93"/>
                  </a:lnTo>
                  <a:lnTo>
                    <a:pt x="97" y="131"/>
                  </a:lnTo>
                  <a:lnTo>
                    <a:pt x="73" y="131"/>
                  </a:lnTo>
                  <a:lnTo>
                    <a:pt x="73" y="97"/>
                  </a:lnTo>
                  <a:lnTo>
                    <a:pt x="54" y="93"/>
                  </a:lnTo>
                  <a:lnTo>
                    <a:pt x="54" y="40"/>
                  </a:lnTo>
                  <a:lnTo>
                    <a:pt x="23" y="40"/>
                  </a:lnTo>
                  <a:lnTo>
                    <a:pt x="23" y="8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Freeform 424"/>
            <p:cNvSpPr>
              <a:spLocks/>
            </p:cNvSpPr>
            <p:nvPr/>
          </p:nvSpPr>
          <p:spPr bwMode="auto">
            <a:xfrm>
              <a:off x="3415" y="1260"/>
              <a:ext cx="43" cy="44"/>
            </a:xfrm>
            <a:custGeom>
              <a:avLst/>
              <a:gdLst>
                <a:gd name="T0" fmla="*/ 0 w 102"/>
                <a:gd name="T1" fmla="*/ 63 h 105"/>
                <a:gd name="T2" fmla="*/ 2 w 102"/>
                <a:gd name="T3" fmla="*/ 89 h 105"/>
                <a:gd name="T4" fmla="*/ 41 w 102"/>
                <a:gd name="T5" fmla="*/ 95 h 105"/>
                <a:gd name="T6" fmla="*/ 41 w 102"/>
                <a:gd name="T7" fmla="*/ 103 h 105"/>
                <a:gd name="T8" fmla="*/ 102 w 102"/>
                <a:gd name="T9" fmla="*/ 105 h 105"/>
                <a:gd name="T10" fmla="*/ 102 w 102"/>
                <a:gd name="T11" fmla="*/ 78 h 105"/>
                <a:gd name="T12" fmla="*/ 43 w 102"/>
                <a:gd name="T13" fmla="*/ 74 h 105"/>
                <a:gd name="T14" fmla="*/ 32 w 102"/>
                <a:gd name="T15" fmla="*/ 0 h 105"/>
                <a:gd name="T16" fmla="*/ 0 w 102"/>
                <a:gd name="T17" fmla="*/ 63 h 105"/>
                <a:gd name="T18" fmla="*/ 0 w 102"/>
                <a:gd name="T19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5">
                  <a:moveTo>
                    <a:pt x="0" y="63"/>
                  </a:moveTo>
                  <a:lnTo>
                    <a:pt x="2" y="89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102" y="105"/>
                  </a:lnTo>
                  <a:lnTo>
                    <a:pt x="102" y="78"/>
                  </a:lnTo>
                  <a:lnTo>
                    <a:pt x="43" y="74"/>
                  </a:lnTo>
                  <a:lnTo>
                    <a:pt x="32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Freeform 425"/>
            <p:cNvSpPr>
              <a:spLocks/>
            </p:cNvSpPr>
            <p:nvPr/>
          </p:nvSpPr>
          <p:spPr bwMode="auto">
            <a:xfrm>
              <a:off x="3108" y="1304"/>
              <a:ext cx="364" cy="624"/>
            </a:xfrm>
            <a:custGeom>
              <a:avLst/>
              <a:gdLst>
                <a:gd name="T0" fmla="*/ 42 w 863"/>
                <a:gd name="T1" fmla="*/ 129 h 1458"/>
                <a:gd name="T2" fmla="*/ 84 w 863"/>
                <a:gd name="T3" fmla="*/ 110 h 1458"/>
                <a:gd name="T4" fmla="*/ 137 w 863"/>
                <a:gd name="T5" fmla="*/ 76 h 1458"/>
                <a:gd name="T6" fmla="*/ 238 w 863"/>
                <a:gd name="T7" fmla="*/ 49 h 1458"/>
                <a:gd name="T8" fmla="*/ 301 w 863"/>
                <a:gd name="T9" fmla="*/ 74 h 1458"/>
                <a:gd name="T10" fmla="*/ 360 w 863"/>
                <a:gd name="T11" fmla="*/ 0 h 1458"/>
                <a:gd name="T12" fmla="*/ 424 w 863"/>
                <a:gd name="T13" fmla="*/ 24 h 1458"/>
                <a:gd name="T14" fmla="*/ 381 w 863"/>
                <a:gd name="T15" fmla="*/ 49 h 1458"/>
                <a:gd name="T16" fmla="*/ 413 w 863"/>
                <a:gd name="T17" fmla="*/ 68 h 1458"/>
                <a:gd name="T18" fmla="*/ 478 w 863"/>
                <a:gd name="T19" fmla="*/ 2 h 1458"/>
                <a:gd name="T20" fmla="*/ 542 w 863"/>
                <a:gd name="T21" fmla="*/ 24 h 1458"/>
                <a:gd name="T22" fmla="*/ 506 w 863"/>
                <a:gd name="T23" fmla="*/ 47 h 1458"/>
                <a:gd name="T24" fmla="*/ 537 w 863"/>
                <a:gd name="T25" fmla="*/ 72 h 1458"/>
                <a:gd name="T26" fmla="*/ 637 w 863"/>
                <a:gd name="T27" fmla="*/ 9 h 1458"/>
                <a:gd name="T28" fmla="*/ 692 w 863"/>
                <a:gd name="T29" fmla="*/ 38 h 1458"/>
                <a:gd name="T30" fmla="*/ 670 w 863"/>
                <a:gd name="T31" fmla="*/ 70 h 1458"/>
                <a:gd name="T32" fmla="*/ 692 w 863"/>
                <a:gd name="T33" fmla="*/ 125 h 1458"/>
                <a:gd name="T34" fmla="*/ 719 w 863"/>
                <a:gd name="T35" fmla="*/ 81 h 1458"/>
                <a:gd name="T36" fmla="*/ 755 w 863"/>
                <a:gd name="T37" fmla="*/ 28 h 1458"/>
                <a:gd name="T38" fmla="*/ 810 w 863"/>
                <a:gd name="T39" fmla="*/ 74 h 1458"/>
                <a:gd name="T40" fmla="*/ 787 w 863"/>
                <a:gd name="T41" fmla="*/ 83 h 1458"/>
                <a:gd name="T42" fmla="*/ 806 w 863"/>
                <a:gd name="T43" fmla="*/ 125 h 1458"/>
                <a:gd name="T44" fmla="*/ 863 w 863"/>
                <a:gd name="T45" fmla="*/ 192 h 1458"/>
                <a:gd name="T46" fmla="*/ 776 w 863"/>
                <a:gd name="T47" fmla="*/ 195 h 1458"/>
                <a:gd name="T48" fmla="*/ 746 w 863"/>
                <a:gd name="T49" fmla="*/ 114 h 1458"/>
                <a:gd name="T50" fmla="*/ 715 w 863"/>
                <a:gd name="T51" fmla="*/ 144 h 1458"/>
                <a:gd name="T52" fmla="*/ 679 w 863"/>
                <a:gd name="T53" fmla="*/ 175 h 1458"/>
                <a:gd name="T54" fmla="*/ 651 w 863"/>
                <a:gd name="T55" fmla="*/ 100 h 1458"/>
                <a:gd name="T56" fmla="*/ 628 w 863"/>
                <a:gd name="T57" fmla="*/ 146 h 1458"/>
                <a:gd name="T58" fmla="*/ 548 w 863"/>
                <a:gd name="T59" fmla="*/ 125 h 1458"/>
                <a:gd name="T60" fmla="*/ 584 w 863"/>
                <a:gd name="T61" fmla="*/ 106 h 1458"/>
                <a:gd name="T62" fmla="*/ 512 w 863"/>
                <a:gd name="T63" fmla="*/ 95 h 1458"/>
                <a:gd name="T64" fmla="*/ 449 w 863"/>
                <a:gd name="T65" fmla="*/ 180 h 1458"/>
                <a:gd name="T66" fmla="*/ 481 w 863"/>
                <a:gd name="T67" fmla="*/ 156 h 1458"/>
                <a:gd name="T68" fmla="*/ 428 w 863"/>
                <a:gd name="T69" fmla="*/ 144 h 1458"/>
                <a:gd name="T70" fmla="*/ 480 w 863"/>
                <a:gd name="T71" fmla="*/ 118 h 1458"/>
                <a:gd name="T72" fmla="*/ 403 w 863"/>
                <a:gd name="T73" fmla="*/ 93 h 1458"/>
                <a:gd name="T74" fmla="*/ 339 w 863"/>
                <a:gd name="T75" fmla="*/ 184 h 1458"/>
                <a:gd name="T76" fmla="*/ 373 w 863"/>
                <a:gd name="T77" fmla="*/ 157 h 1458"/>
                <a:gd name="T78" fmla="*/ 320 w 863"/>
                <a:gd name="T79" fmla="*/ 131 h 1458"/>
                <a:gd name="T80" fmla="*/ 375 w 863"/>
                <a:gd name="T81" fmla="*/ 112 h 1458"/>
                <a:gd name="T82" fmla="*/ 280 w 863"/>
                <a:gd name="T83" fmla="*/ 99 h 1458"/>
                <a:gd name="T84" fmla="*/ 244 w 863"/>
                <a:gd name="T85" fmla="*/ 1431 h 1458"/>
                <a:gd name="T86" fmla="*/ 158 w 863"/>
                <a:gd name="T87" fmla="*/ 97 h 1458"/>
                <a:gd name="T88" fmla="*/ 141 w 863"/>
                <a:gd name="T89" fmla="*/ 150 h 1458"/>
                <a:gd name="T90" fmla="*/ 118 w 863"/>
                <a:gd name="T91" fmla="*/ 119 h 1458"/>
                <a:gd name="T92" fmla="*/ 94 w 863"/>
                <a:gd name="T93" fmla="*/ 171 h 1458"/>
                <a:gd name="T94" fmla="*/ 71 w 863"/>
                <a:gd name="T95" fmla="*/ 144 h 1458"/>
                <a:gd name="T96" fmla="*/ 42 w 863"/>
                <a:gd name="T97" fmla="*/ 197 h 1458"/>
                <a:gd name="T98" fmla="*/ 0 w 863"/>
                <a:gd name="T99" fmla="*/ 167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3" h="1458">
                  <a:moveTo>
                    <a:pt x="0" y="167"/>
                  </a:moveTo>
                  <a:lnTo>
                    <a:pt x="42" y="129"/>
                  </a:lnTo>
                  <a:lnTo>
                    <a:pt x="67" y="131"/>
                  </a:lnTo>
                  <a:lnTo>
                    <a:pt x="84" y="110"/>
                  </a:lnTo>
                  <a:lnTo>
                    <a:pt x="109" y="110"/>
                  </a:lnTo>
                  <a:lnTo>
                    <a:pt x="137" y="76"/>
                  </a:lnTo>
                  <a:lnTo>
                    <a:pt x="240" y="78"/>
                  </a:lnTo>
                  <a:lnTo>
                    <a:pt x="238" y="49"/>
                  </a:lnTo>
                  <a:lnTo>
                    <a:pt x="301" y="51"/>
                  </a:lnTo>
                  <a:lnTo>
                    <a:pt x="301" y="74"/>
                  </a:lnTo>
                  <a:lnTo>
                    <a:pt x="358" y="68"/>
                  </a:lnTo>
                  <a:lnTo>
                    <a:pt x="360" y="0"/>
                  </a:lnTo>
                  <a:lnTo>
                    <a:pt x="424" y="3"/>
                  </a:lnTo>
                  <a:lnTo>
                    <a:pt x="424" y="24"/>
                  </a:lnTo>
                  <a:lnTo>
                    <a:pt x="383" y="26"/>
                  </a:lnTo>
                  <a:lnTo>
                    <a:pt x="381" y="49"/>
                  </a:lnTo>
                  <a:lnTo>
                    <a:pt x="413" y="51"/>
                  </a:lnTo>
                  <a:lnTo>
                    <a:pt x="413" y="68"/>
                  </a:lnTo>
                  <a:lnTo>
                    <a:pt x="476" y="68"/>
                  </a:lnTo>
                  <a:lnTo>
                    <a:pt x="478" y="2"/>
                  </a:lnTo>
                  <a:lnTo>
                    <a:pt x="544" y="3"/>
                  </a:lnTo>
                  <a:lnTo>
                    <a:pt x="542" y="24"/>
                  </a:lnTo>
                  <a:lnTo>
                    <a:pt x="510" y="23"/>
                  </a:lnTo>
                  <a:lnTo>
                    <a:pt x="506" y="47"/>
                  </a:lnTo>
                  <a:lnTo>
                    <a:pt x="535" y="49"/>
                  </a:lnTo>
                  <a:lnTo>
                    <a:pt x="537" y="72"/>
                  </a:lnTo>
                  <a:lnTo>
                    <a:pt x="637" y="68"/>
                  </a:lnTo>
                  <a:lnTo>
                    <a:pt x="637" y="9"/>
                  </a:lnTo>
                  <a:lnTo>
                    <a:pt x="691" y="17"/>
                  </a:lnTo>
                  <a:lnTo>
                    <a:pt x="692" y="38"/>
                  </a:lnTo>
                  <a:lnTo>
                    <a:pt x="668" y="43"/>
                  </a:lnTo>
                  <a:lnTo>
                    <a:pt x="670" y="70"/>
                  </a:lnTo>
                  <a:lnTo>
                    <a:pt x="694" y="72"/>
                  </a:lnTo>
                  <a:lnTo>
                    <a:pt x="692" y="125"/>
                  </a:lnTo>
                  <a:lnTo>
                    <a:pt x="717" y="125"/>
                  </a:lnTo>
                  <a:lnTo>
                    <a:pt x="719" y="81"/>
                  </a:lnTo>
                  <a:lnTo>
                    <a:pt x="753" y="89"/>
                  </a:lnTo>
                  <a:lnTo>
                    <a:pt x="755" y="28"/>
                  </a:lnTo>
                  <a:lnTo>
                    <a:pt x="810" y="49"/>
                  </a:lnTo>
                  <a:lnTo>
                    <a:pt x="810" y="74"/>
                  </a:lnTo>
                  <a:lnTo>
                    <a:pt x="791" y="61"/>
                  </a:lnTo>
                  <a:lnTo>
                    <a:pt x="787" y="83"/>
                  </a:lnTo>
                  <a:lnTo>
                    <a:pt x="810" y="97"/>
                  </a:lnTo>
                  <a:lnTo>
                    <a:pt x="806" y="125"/>
                  </a:lnTo>
                  <a:lnTo>
                    <a:pt x="803" y="186"/>
                  </a:lnTo>
                  <a:lnTo>
                    <a:pt x="863" y="192"/>
                  </a:lnTo>
                  <a:lnTo>
                    <a:pt x="827" y="232"/>
                  </a:lnTo>
                  <a:lnTo>
                    <a:pt x="776" y="195"/>
                  </a:lnTo>
                  <a:lnTo>
                    <a:pt x="776" y="119"/>
                  </a:lnTo>
                  <a:lnTo>
                    <a:pt x="746" y="114"/>
                  </a:lnTo>
                  <a:lnTo>
                    <a:pt x="746" y="146"/>
                  </a:lnTo>
                  <a:lnTo>
                    <a:pt x="715" y="144"/>
                  </a:lnTo>
                  <a:lnTo>
                    <a:pt x="717" y="175"/>
                  </a:lnTo>
                  <a:lnTo>
                    <a:pt x="679" y="175"/>
                  </a:lnTo>
                  <a:lnTo>
                    <a:pt x="670" y="102"/>
                  </a:lnTo>
                  <a:lnTo>
                    <a:pt x="651" y="100"/>
                  </a:lnTo>
                  <a:lnTo>
                    <a:pt x="647" y="140"/>
                  </a:lnTo>
                  <a:lnTo>
                    <a:pt x="628" y="146"/>
                  </a:lnTo>
                  <a:lnTo>
                    <a:pt x="622" y="123"/>
                  </a:lnTo>
                  <a:lnTo>
                    <a:pt x="548" y="125"/>
                  </a:lnTo>
                  <a:lnTo>
                    <a:pt x="546" y="106"/>
                  </a:lnTo>
                  <a:lnTo>
                    <a:pt x="584" y="106"/>
                  </a:lnTo>
                  <a:lnTo>
                    <a:pt x="580" y="91"/>
                  </a:lnTo>
                  <a:lnTo>
                    <a:pt x="512" y="95"/>
                  </a:lnTo>
                  <a:lnTo>
                    <a:pt x="510" y="176"/>
                  </a:lnTo>
                  <a:lnTo>
                    <a:pt x="449" y="180"/>
                  </a:lnTo>
                  <a:lnTo>
                    <a:pt x="447" y="156"/>
                  </a:lnTo>
                  <a:lnTo>
                    <a:pt x="481" y="156"/>
                  </a:lnTo>
                  <a:lnTo>
                    <a:pt x="480" y="142"/>
                  </a:lnTo>
                  <a:lnTo>
                    <a:pt x="428" y="144"/>
                  </a:lnTo>
                  <a:lnTo>
                    <a:pt x="430" y="123"/>
                  </a:lnTo>
                  <a:lnTo>
                    <a:pt x="480" y="118"/>
                  </a:lnTo>
                  <a:lnTo>
                    <a:pt x="480" y="93"/>
                  </a:lnTo>
                  <a:lnTo>
                    <a:pt x="403" y="93"/>
                  </a:lnTo>
                  <a:lnTo>
                    <a:pt x="400" y="178"/>
                  </a:lnTo>
                  <a:lnTo>
                    <a:pt x="339" y="184"/>
                  </a:lnTo>
                  <a:lnTo>
                    <a:pt x="327" y="159"/>
                  </a:lnTo>
                  <a:lnTo>
                    <a:pt x="373" y="157"/>
                  </a:lnTo>
                  <a:lnTo>
                    <a:pt x="367" y="133"/>
                  </a:lnTo>
                  <a:lnTo>
                    <a:pt x="320" y="131"/>
                  </a:lnTo>
                  <a:lnTo>
                    <a:pt x="320" y="112"/>
                  </a:lnTo>
                  <a:lnTo>
                    <a:pt x="375" y="112"/>
                  </a:lnTo>
                  <a:lnTo>
                    <a:pt x="373" y="91"/>
                  </a:lnTo>
                  <a:lnTo>
                    <a:pt x="280" y="99"/>
                  </a:lnTo>
                  <a:lnTo>
                    <a:pt x="280" y="1458"/>
                  </a:lnTo>
                  <a:lnTo>
                    <a:pt x="244" y="1431"/>
                  </a:lnTo>
                  <a:lnTo>
                    <a:pt x="232" y="102"/>
                  </a:lnTo>
                  <a:lnTo>
                    <a:pt x="158" y="97"/>
                  </a:lnTo>
                  <a:lnTo>
                    <a:pt x="162" y="135"/>
                  </a:lnTo>
                  <a:lnTo>
                    <a:pt x="141" y="150"/>
                  </a:lnTo>
                  <a:lnTo>
                    <a:pt x="141" y="104"/>
                  </a:lnTo>
                  <a:lnTo>
                    <a:pt x="118" y="119"/>
                  </a:lnTo>
                  <a:lnTo>
                    <a:pt x="116" y="150"/>
                  </a:lnTo>
                  <a:lnTo>
                    <a:pt x="94" y="171"/>
                  </a:lnTo>
                  <a:lnTo>
                    <a:pt x="90" y="140"/>
                  </a:lnTo>
                  <a:lnTo>
                    <a:pt x="71" y="144"/>
                  </a:lnTo>
                  <a:lnTo>
                    <a:pt x="73" y="182"/>
                  </a:lnTo>
                  <a:lnTo>
                    <a:pt x="42" y="197"/>
                  </a:lnTo>
                  <a:lnTo>
                    <a:pt x="37" y="169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Freeform 426"/>
            <p:cNvSpPr>
              <a:spLocks/>
            </p:cNvSpPr>
            <p:nvPr/>
          </p:nvSpPr>
          <p:spPr bwMode="auto">
            <a:xfrm>
              <a:off x="3117" y="1340"/>
              <a:ext cx="87" cy="78"/>
            </a:xfrm>
            <a:custGeom>
              <a:avLst/>
              <a:gdLst>
                <a:gd name="T0" fmla="*/ 27 w 204"/>
                <a:gd name="T1" fmla="*/ 97 h 183"/>
                <a:gd name="T2" fmla="*/ 0 w 204"/>
                <a:gd name="T3" fmla="*/ 122 h 183"/>
                <a:gd name="T4" fmla="*/ 0 w 204"/>
                <a:gd name="T5" fmla="*/ 162 h 183"/>
                <a:gd name="T6" fmla="*/ 27 w 204"/>
                <a:gd name="T7" fmla="*/ 183 h 183"/>
                <a:gd name="T8" fmla="*/ 57 w 204"/>
                <a:gd name="T9" fmla="*/ 162 h 183"/>
                <a:gd name="T10" fmla="*/ 54 w 204"/>
                <a:gd name="T11" fmla="*/ 111 h 183"/>
                <a:gd name="T12" fmla="*/ 90 w 204"/>
                <a:gd name="T13" fmla="*/ 103 h 183"/>
                <a:gd name="T14" fmla="*/ 90 w 204"/>
                <a:gd name="T15" fmla="*/ 141 h 183"/>
                <a:gd name="T16" fmla="*/ 112 w 204"/>
                <a:gd name="T17" fmla="*/ 124 h 183"/>
                <a:gd name="T18" fmla="*/ 114 w 204"/>
                <a:gd name="T19" fmla="*/ 90 h 183"/>
                <a:gd name="T20" fmla="*/ 154 w 204"/>
                <a:gd name="T21" fmla="*/ 65 h 183"/>
                <a:gd name="T22" fmla="*/ 152 w 204"/>
                <a:gd name="T23" fmla="*/ 97 h 183"/>
                <a:gd name="T24" fmla="*/ 198 w 204"/>
                <a:gd name="T25" fmla="*/ 76 h 183"/>
                <a:gd name="T26" fmla="*/ 204 w 204"/>
                <a:gd name="T27" fmla="*/ 59 h 183"/>
                <a:gd name="T28" fmla="*/ 158 w 204"/>
                <a:gd name="T29" fmla="*/ 50 h 183"/>
                <a:gd name="T30" fmla="*/ 158 w 204"/>
                <a:gd name="T31" fmla="*/ 0 h 183"/>
                <a:gd name="T32" fmla="*/ 131 w 204"/>
                <a:gd name="T33" fmla="*/ 4 h 183"/>
                <a:gd name="T34" fmla="*/ 124 w 204"/>
                <a:gd name="T35" fmla="*/ 57 h 183"/>
                <a:gd name="T36" fmla="*/ 27 w 204"/>
                <a:gd name="T37" fmla="*/ 97 h 183"/>
                <a:gd name="T38" fmla="*/ 27 w 204"/>
                <a:gd name="T39" fmla="*/ 9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3">
                  <a:moveTo>
                    <a:pt x="27" y="97"/>
                  </a:moveTo>
                  <a:lnTo>
                    <a:pt x="0" y="122"/>
                  </a:lnTo>
                  <a:lnTo>
                    <a:pt x="0" y="162"/>
                  </a:lnTo>
                  <a:lnTo>
                    <a:pt x="27" y="183"/>
                  </a:lnTo>
                  <a:lnTo>
                    <a:pt x="57" y="162"/>
                  </a:lnTo>
                  <a:lnTo>
                    <a:pt x="54" y="111"/>
                  </a:lnTo>
                  <a:lnTo>
                    <a:pt x="90" y="103"/>
                  </a:lnTo>
                  <a:lnTo>
                    <a:pt x="90" y="141"/>
                  </a:lnTo>
                  <a:lnTo>
                    <a:pt x="112" y="124"/>
                  </a:lnTo>
                  <a:lnTo>
                    <a:pt x="114" y="90"/>
                  </a:lnTo>
                  <a:lnTo>
                    <a:pt x="154" y="65"/>
                  </a:lnTo>
                  <a:lnTo>
                    <a:pt x="152" y="97"/>
                  </a:lnTo>
                  <a:lnTo>
                    <a:pt x="198" y="76"/>
                  </a:lnTo>
                  <a:lnTo>
                    <a:pt x="204" y="59"/>
                  </a:lnTo>
                  <a:lnTo>
                    <a:pt x="158" y="50"/>
                  </a:lnTo>
                  <a:lnTo>
                    <a:pt x="158" y="0"/>
                  </a:lnTo>
                  <a:lnTo>
                    <a:pt x="131" y="4"/>
                  </a:lnTo>
                  <a:lnTo>
                    <a:pt x="124" y="57"/>
                  </a:lnTo>
                  <a:lnTo>
                    <a:pt x="27" y="97"/>
                  </a:lnTo>
                  <a:lnTo>
                    <a:pt x="27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Freeform 427"/>
            <p:cNvSpPr>
              <a:spLocks/>
            </p:cNvSpPr>
            <p:nvPr/>
          </p:nvSpPr>
          <p:spPr bwMode="auto">
            <a:xfrm>
              <a:off x="3127" y="1406"/>
              <a:ext cx="14" cy="529"/>
            </a:xfrm>
            <a:custGeom>
              <a:avLst/>
              <a:gdLst>
                <a:gd name="T0" fmla="*/ 34 w 34"/>
                <a:gd name="T1" fmla="*/ 0 h 1238"/>
                <a:gd name="T2" fmla="*/ 34 w 34"/>
                <a:gd name="T3" fmla="*/ 1238 h 1238"/>
                <a:gd name="T4" fmla="*/ 0 w 34"/>
                <a:gd name="T5" fmla="*/ 1202 h 1238"/>
                <a:gd name="T6" fmla="*/ 0 w 34"/>
                <a:gd name="T7" fmla="*/ 2 h 1238"/>
                <a:gd name="T8" fmla="*/ 34 w 34"/>
                <a:gd name="T9" fmla="*/ 0 h 1238"/>
                <a:gd name="T10" fmla="*/ 34 w 34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38">
                  <a:moveTo>
                    <a:pt x="34" y="0"/>
                  </a:moveTo>
                  <a:lnTo>
                    <a:pt x="34" y="1238"/>
                  </a:lnTo>
                  <a:lnTo>
                    <a:pt x="0" y="1202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Freeform 428"/>
            <p:cNvSpPr>
              <a:spLocks/>
            </p:cNvSpPr>
            <p:nvPr/>
          </p:nvSpPr>
          <p:spPr bwMode="auto">
            <a:xfrm>
              <a:off x="3117" y="1332"/>
              <a:ext cx="11" cy="12"/>
            </a:xfrm>
            <a:custGeom>
              <a:avLst/>
              <a:gdLst>
                <a:gd name="T0" fmla="*/ 0 w 25"/>
                <a:gd name="T1" fmla="*/ 8 h 29"/>
                <a:gd name="T2" fmla="*/ 0 w 25"/>
                <a:gd name="T3" fmla="*/ 29 h 29"/>
                <a:gd name="T4" fmla="*/ 23 w 25"/>
                <a:gd name="T5" fmla="*/ 23 h 29"/>
                <a:gd name="T6" fmla="*/ 25 w 25"/>
                <a:gd name="T7" fmla="*/ 0 h 29"/>
                <a:gd name="T8" fmla="*/ 0 w 25"/>
                <a:gd name="T9" fmla="*/ 8 h 29"/>
                <a:gd name="T10" fmla="*/ 0 w 25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8"/>
                  </a:moveTo>
                  <a:lnTo>
                    <a:pt x="0" y="29"/>
                  </a:lnTo>
                  <a:lnTo>
                    <a:pt x="23" y="23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429"/>
            <p:cNvSpPr>
              <a:spLocks/>
            </p:cNvSpPr>
            <p:nvPr/>
          </p:nvSpPr>
          <p:spPr bwMode="auto">
            <a:xfrm>
              <a:off x="3139" y="1320"/>
              <a:ext cx="11" cy="12"/>
            </a:xfrm>
            <a:custGeom>
              <a:avLst/>
              <a:gdLst>
                <a:gd name="T0" fmla="*/ 0 w 26"/>
                <a:gd name="T1" fmla="*/ 9 h 28"/>
                <a:gd name="T2" fmla="*/ 0 w 26"/>
                <a:gd name="T3" fmla="*/ 28 h 28"/>
                <a:gd name="T4" fmla="*/ 23 w 26"/>
                <a:gd name="T5" fmla="*/ 25 h 28"/>
                <a:gd name="T6" fmla="*/ 26 w 26"/>
                <a:gd name="T7" fmla="*/ 0 h 28"/>
                <a:gd name="T8" fmla="*/ 0 w 26"/>
                <a:gd name="T9" fmla="*/ 9 h 28"/>
                <a:gd name="T10" fmla="*/ 0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0" y="9"/>
                  </a:moveTo>
                  <a:lnTo>
                    <a:pt x="0" y="28"/>
                  </a:lnTo>
                  <a:lnTo>
                    <a:pt x="23" y="25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430"/>
            <p:cNvSpPr>
              <a:spLocks/>
            </p:cNvSpPr>
            <p:nvPr/>
          </p:nvSpPr>
          <p:spPr bwMode="auto">
            <a:xfrm>
              <a:off x="3160" y="1309"/>
              <a:ext cx="11" cy="12"/>
            </a:xfrm>
            <a:custGeom>
              <a:avLst/>
              <a:gdLst>
                <a:gd name="T0" fmla="*/ 0 w 27"/>
                <a:gd name="T1" fmla="*/ 10 h 29"/>
                <a:gd name="T2" fmla="*/ 0 w 27"/>
                <a:gd name="T3" fmla="*/ 29 h 29"/>
                <a:gd name="T4" fmla="*/ 25 w 27"/>
                <a:gd name="T5" fmla="*/ 23 h 29"/>
                <a:gd name="T6" fmla="*/ 27 w 27"/>
                <a:gd name="T7" fmla="*/ 0 h 29"/>
                <a:gd name="T8" fmla="*/ 0 w 27"/>
                <a:gd name="T9" fmla="*/ 10 h 29"/>
                <a:gd name="T10" fmla="*/ 0 w 27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10"/>
                  </a:moveTo>
                  <a:lnTo>
                    <a:pt x="0" y="29"/>
                  </a:lnTo>
                  <a:lnTo>
                    <a:pt x="25" y="23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431"/>
            <p:cNvSpPr>
              <a:spLocks/>
            </p:cNvSpPr>
            <p:nvPr/>
          </p:nvSpPr>
          <p:spPr bwMode="auto">
            <a:xfrm>
              <a:off x="3208" y="1306"/>
              <a:ext cx="28" cy="8"/>
            </a:xfrm>
            <a:custGeom>
              <a:avLst/>
              <a:gdLst>
                <a:gd name="T0" fmla="*/ 2 w 67"/>
                <a:gd name="T1" fmla="*/ 0 h 18"/>
                <a:gd name="T2" fmla="*/ 0 w 67"/>
                <a:gd name="T3" fmla="*/ 18 h 18"/>
                <a:gd name="T4" fmla="*/ 67 w 67"/>
                <a:gd name="T5" fmla="*/ 18 h 18"/>
                <a:gd name="T6" fmla="*/ 65 w 67"/>
                <a:gd name="T7" fmla="*/ 0 h 18"/>
                <a:gd name="T8" fmla="*/ 2 w 67"/>
                <a:gd name="T9" fmla="*/ 0 h 18"/>
                <a:gd name="T10" fmla="*/ 2 w 6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8">
                  <a:moveTo>
                    <a:pt x="2" y="0"/>
                  </a:moveTo>
                  <a:lnTo>
                    <a:pt x="0" y="18"/>
                  </a:lnTo>
                  <a:lnTo>
                    <a:pt x="67" y="18"/>
                  </a:lnTo>
                  <a:lnTo>
                    <a:pt x="6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432"/>
            <p:cNvSpPr>
              <a:spLocks/>
            </p:cNvSpPr>
            <p:nvPr/>
          </p:nvSpPr>
          <p:spPr bwMode="auto">
            <a:xfrm>
              <a:off x="3253" y="1437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433"/>
            <p:cNvSpPr>
              <a:spLocks/>
            </p:cNvSpPr>
            <p:nvPr/>
          </p:nvSpPr>
          <p:spPr bwMode="auto">
            <a:xfrm>
              <a:off x="3253" y="1489"/>
              <a:ext cx="56" cy="65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434"/>
            <p:cNvSpPr>
              <a:spLocks/>
            </p:cNvSpPr>
            <p:nvPr/>
          </p:nvSpPr>
          <p:spPr bwMode="auto">
            <a:xfrm>
              <a:off x="3252" y="1561"/>
              <a:ext cx="62" cy="10"/>
            </a:xfrm>
            <a:custGeom>
              <a:avLst/>
              <a:gdLst>
                <a:gd name="T0" fmla="*/ 0 w 148"/>
                <a:gd name="T1" fmla="*/ 7 h 24"/>
                <a:gd name="T2" fmla="*/ 148 w 148"/>
                <a:gd name="T3" fmla="*/ 0 h 24"/>
                <a:gd name="T4" fmla="*/ 131 w 148"/>
                <a:gd name="T5" fmla="*/ 22 h 24"/>
                <a:gd name="T6" fmla="*/ 0 w 148"/>
                <a:gd name="T7" fmla="*/ 24 h 24"/>
                <a:gd name="T8" fmla="*/ 0 w 148"/>
                <a:gd name="T9" fmla="*/ 7 h 24"/>
                <a:gd name="T10" fmla="*/ 0 w 148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">
                  <a:moveTo>
                    <a:pt x="0" y="7"/>
                  </a:moveTo>
                  <a:lnTo>
                    <a:pt x="148" y="0"/>
                  </a:lnTo>
                  <a:lnTo>
                    <a:pt x="131" y="22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435"/>
            <p:cNvSpPr>
              <a:spLocks/>
            </p:cNvSpPr>
            <p:nvPr/>
          </p:nvSpPr>
          <p:spPr bwMode="auto">
            <a:xfrm>
              <a:off x="3213" y="1367"/>
              <a:ext cx="262" cy="403"/>
            </a:xfrm>
            <a:custGeom>
              <a:avLst/>
              <a:gdLst>
                <a:gd name="T0" fmla="*/ 383 w 620"/>
                <a:gd name="T1" fmla="*/ 19 h 945"/>
                <a:gd name="T2" fmla="*/ 388 w 620"/>
                <a:gd name="T3" fmla="*/ 897 h 945"/>
                <a:gd name="T4" fmla="*/ 6 w 620"/>
                <a:gd name="T5" fmla="*/ 897 h 945"/>
                <a:gd name="T6" fmla="*/ 0 w 620"/>
                <a:gd name="T7" fmla="*/ 928 h 945"/>
                <a:gd name="T8" fmla="*/ 358 w 620"/>
                <a:gd name="T9" fmla="*/ 920 h 945"/>
                <a:gd name="T10" fmla="*/ 417 w 620"/>
                <a:gd name="T11" fmla="*/ 922 h 945"/>
                <a:gd name="T12" fmla="*/ 620 w 620"/>
                <a:gd name="T13" fmla="*/ 945 h 945"/>
                <a:gd name="T14" fmla="*/ 616 w 620"/>
                <a:gd name="T15" fmla="*/ 922 h 945"/>
                <a:gd name="T16" fmla="*/ 415 w 620"/>
                <a:gd name="T17" fmla="*/ 888 h 945"/>
                <a:gd name="T18" fmla="*/ 417 w 620"/>
                <a:gd name="T19" fmla="*/ 152 h 945"/>
                <a:gd name="T20" fmla="*/ 491 w 620"/>
                <a:gd name="T21" fmla="*/ 209 h 945"/>
                <a:gd name="T22" fmla="*/ 495 w 620"/>
                <a:gd name="T23" fmla="*/ 23 h 945"/>
                <a:gd name="T24" fmla="*/ 455 w 620"/>
                <a:gd name="T25" fmla="*/ 13 h 945"/>
                <a:gd name="T26" fmla="*/ 451 w 620"/>
                <a:gd name="T27" fmla="*/ 70 h 945"/>
                <a:gd name="T28" fmla="*/ 422 w 620"/>
                <a:gd name="T29" fmla="*/ 70 h 945"/>
                <a:gd name="T30" fmla="*/ 440 w 620"/>
                <a:gd name="T31" fmla="*/ 0 h 945"/>
                <a:gd name="T32" fmla="*/ 415 w 620"/>
                <a:gd name="T33" fmla="*/ 29 h 945"/>
                <a:gd name="T34" fmla="*/ 383 w 620"/>
                <a:gd name="T35" fmla="*/ 19 h 945"/>
                <a:gd name="T36" fmla="*/ 383 w 620"/>
                <a:gd name="T37" fmla="*/ 19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945">
                  <a:moveTo>
                    <a:pt x="383" y="19"/>
                  </a:moveTo>
                  <a:lnTo>
                    <a:pt x="388" y="897"/>
                  </a:lnTo>
                  <a:lnTo>
                    <a:pt x="6" y="897"/>
                  </a:lnTo>
                  <a:lnTo>
                    <a:pt x="0" y="928"/>
                  </a:lnTo>
                  <a:lnTo>
                    <a:pt x="358" y="920"/>
                  </a:lnTo>
                  <a:lnTo>
                    <a:pt x="417" y="922"/>
                  </a:lnTo>
                  <a:lnTo>
                    <a:pt x="620" y="945"/>
                  </a:lnTo>
                  <a:lnTo>
                    <a:pt x="616" y="922"/>
                  </a:lnTo>
                  <a:lnTo>
                    <a:pt x="415" y="888"/>
                  </a:lnTo>
                  <a:lnTo>
                    <a:pt x="417" y="152"/>
                  </a:lnTo>
                  <a:lnTo>
                    <a:pt x="491" y="209"/>
                  </a:lnTo>
                  <a:lnTo>
                    <a:pt x="495" y="23"/>
                  </a:lnTo>
                  <a:lnTo>
                    <a:pt x="455" y="13"/>
                  </a:lnTo>
                  <a:lnTo>
                    <a:pt x="451" y="70"/>
                  </a:lnTo>
                  <a:lnTo>
                    <a:pt x="422" y="70"/>
                  </a:lnTo>
                  <a:lnTo>
                    <a:pt x="440" y="0"/>
                  </a:lnTo>
                  <a:lnTo>
                    <a:pt x="415" y="29"/>
                  </a:lnTo>
                  <a:lnTo>
                    <a:pt x="383" y="19"/>
                  </a:lnTo>
                  <a:lnTo>
                    <a:pt x="38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436"/>
            <p:cNvSpPr>
              <a:spLocks/>
            </p:cNvSpPr>
            <p:nvPr/>
          </p:nvSpPr>
          <p:spPr bwMode="auto">
            <a:xfrm>
              <a:off x="3463" y="1636"/>
              <a:ext cx="10" cy="115"/>
            </a:xfrm>
            <a:custGeom>
              <a:avLst/>
              <a:gdLst>
                <a:gd name="T0" fmla="*/ 0 w 24"/>
                <a:gd name="T1" fmla="*/ 0 h 268"/>
                <a:gd name="T2" fmla="*/ 0 w 24"/>
                <a:gd name="T3" fmla="*/ 268 h 268"/>
                <a:gd name="T4" fmla="*/ 24 w 24"/>
                <a:gd name="T5" fmla="*/ 263 h 268"/>
                <a:gd name="T6" fmla="*/ 19 w 24"/>
                <a:gd name="T7" fmla="*/ 46 h 268"/>
                <a:gd name="T8" fmla="*/ 0 w 24"/>
                <a:gd name="T9" fmla="*/ 0 h 268"/>
                <a:gd name="T10" fmla="*/ 0 w 24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8">
                  <a:moveTo>
                    <a:pt x="0" y="0"/>
                  </a:moveTo>
                  <a:lnTo>
                    <a:pt x="0" y="268"/>
                  </a:lnTo>
                  <a:lnTo>
                    <a:pt x="24" y="263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437"/>
            <p:cNvSpPr>
              <a:spLocks/>
            </p:cNvSpPr>
            <p:nvPr/>
          </p:nvSpPr>
          <p:spPr bwMode="auto">
            <a:xfrm>
              <a:off x="3485" y="1685"/>
              <a:ext cx="13" cy="65"/>
            </a:xfrm>
            <a:custGeom>
              <a:avLst/>
              <a:gdLst>
                <a:gd name="T0" fmla="*/ 2 w 30"/>
                <a:gd name="T1" fmla="*/ 46 h 152"/>
                <a:gd name="T2" fmla="*/ 0 w 30"/>
                <a:gd name="T3" fmla="*/ 152 h 152"/>
                <a:gd name="T4" fmla="*/ 30 w 30"/>
                <a:gd name="T5" fmla="*/ 118 h 152"/>
                <a:gd name="T6" fmla="*/ 19 w 30"/>
                <a:gd name="T7" fmla="*/ 0 h 152"/>
                <a:gd name="T8" fmla="*/ 2 w 30"/>
                <a:gd name="T9" fmla="*/ 46 h 152"/>
                <a:gd name="T10" fmla="*/ 2 w 30"/>
                <a:gd name="T11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2">
                  <a:moveTo>
                    <a:pt x="2" y="46"/>
                  </a:moveTo>
                  <a:lnTo>
                    <a:pt x="0" y="152"/>
                  </a:lnTo>
                  <a:lnTo>
                    <a:pt x="30" y="118"/>
                  </a:lnTo>
                  <a:lnTo>
                    <a:pt x="19" y="0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438"/>
            <p:cNvSpPr>
              <a:spLocks/>
            </p:cNvSpPr>
            <p:nvPr/>
          </p:nvSpPr>
          <p:spPr bwMode="auto">
            <a:xfrm>
              <a:off x="3148" y="1753"/>
              <a:ext cx="38" cy="20"/>
            </a:xfrm>
            <a:custGeom>
              <a:avLst/>
              <a:gdLst>
                <a:gd name="T0" fmla="*/ 0 w 89"/>
                <a:gd name="T1" fmla="*/ 46 h 46"/>
                <a:gd name="T2" fmla="*/ 89 w 89"/>
                <a:gd name="T3" fmla="*/ 17 h 46"/>
                <a:gd name="T4" fmla="*/ 89 w 89"/>
                <a:gd name="T5" fmla="*/ 0 h 46"/>
                <a:gd name="T6" fmla="*/ 17 w 89"/>
                <a:gd name="T7" fmla="*/ 21 h 46"/>
                <a:gd name="T8" fmla="*/ 0 w 89"/>
                <a:gd name="T9" fmla="*/ 46 h 46"/>
                <a:gd name="T10" fmla="*/ 0 w 8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6">
                  <a:moveTo>
                    <a:pt x="0" y="46"/>
                  </a:moveTo>
                  <a:lnTo>
                    <a:pt x="89" y="17"/>
                  </a:lnTo>
                  <a:lnTo>
                    <a:pt x="89" y="0"/>
                  </a:lnTo>
                  <a:lnTo>
                    <a:pt x="17" y="2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439"/>
            <p:cNvSpPr>
              <a:spLocks/>
            </p:cNvSpPr>
            <p:nvPr/>
          </p:nvSpPr>
          <p:spPr bwMode="auto">
            <a:xfrm>
              <a:off x="3240" y="1778"/>
              <a:ext cx="23" cy="50"/>
            </a:xfrm>
            <a:custGeom>
              <a:avLst/>
              <a:gdLst>
                <a:gd name="T0" fmla="*/ 0 w 55"/>
                <a:gd name="T1" fmla="*/ 4 h 120"/>
                <a:gd name="T2" fmla="*/ 4 w 55"/>
                <a:gd name="T3" fmla="*/ 120 h 120"/>
                <a:gd name="T4" fmla="*/ 52 w 55"/>
                <a:gd name="T5" fmla="*/ 97 h 120"/>
                <a:gd name="T6" fmla="*/ 55 w 55"/>
                <a:gd name="T7" fmla="*/ 0 h 120"/>
                <a:gd name="T8" fmla="*/ 0 w 55"/>
                <a:gd name="T9" fmla="*/ 4 h 120"/>
                <a:gd name="T10" fmla="*/ 0 w 55"/>
                <a:gd name="T11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0">
                  <a:moveTo>
                    <a:pt x="0" y="4"/>
                  </a:moveTo>
                  <a:lnTo>
                    <a:pt x="4" y="120"/>
                  </a:lnTo>
                  <a:lnTo>
                    <a:pt x="52" y="9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440"/>
            <p:cNvSpPr>
              <a:spLocks/>
            </p:cNvSpPr>
            <p:nvPr/>
          </p:nvSpPr>
          <p:spPr bwMode="auto">
            <a:xfrm>
              <a:off x="3275" y="1775"/>
              <a:ext cx="19" cy="39"/>
            </a:xfrm>
            <a:custGeom>
              <a:avLst/>
              <a:gdLst>
                <a:gd name="T0" fmla="*/ 6 w 45"/>
                <a:gd name="T1" fmla="*/ 0 h 94"/>
                <a:gd name="T2" fmla="*/ 0 w 45"/>
                <a:gd name="T3" fmla="*/ 94 h 94"/>
                <a:gd name="T4" fmla="*/ 45 w 45"/>
                <a:gd name="T5" fmla="*/ 92 h 94"/>
                <a:gd name="T6" fmla="*/ 45 w 45"/>
                <a:gd name="T7" fmla="*/ 2 h 94"/>
                <a:gd name="T8" fmla="*/ 6 w 45"/>
                <a:gd name="T9" fmla="*/ 0 h 94"/>
                <a:gd name="T10" fmla="*/ 6 w 4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4">
                  <a:moveTo>
                    <a:pt x="6" y="0"/>
                  </a:moveTo>
                  <a:lnTo>
                    <a:pt x="0" y="94"/>
                  </a:lnTo>
                  <a:lnTo>
                    <a:pt x="45" y="92"/>
                  </a:lnTo>
                  <a:lnTo>
                    <a:pt x="45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441"/>
            <p:cNvSpPr>
              <a:spLocks/>
            </p:cNvSpPr>
            <p:nvPr/>
          </p:nvSpPr>
          <p:spPr bwMode="auto">
            <a:xfrm>
              <a:off x="3240" y="1831"/>
              <a:ext cx="60" cy="85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442"/>
            <p:cNvSpPr>
              <a:spLocks/>
            </p:cNvSpPr>
            <p:nvPr/>
          </p:nvSpPr>
          <p:spPr bwMode="auto">
            <a:xfrm>
              <a:off x="3374" y="1755"/>
              <a:ext cx="31" cy="155"/>
            </a:xfrm>
            <a:custGeom>
              <a:avLst/>
              <a:gdLst>
                <a:gd name="T0" fmla="*/ 0 w 74"/>
                <a:gd name="T1" fmla="*/ 5 h 363"/>
                <a:gd name="T2" fmla="*/ 0 w 74"/>
                <a:gd name="T3" fmla="*/ 363 h 363"/>
                <a:gd name="T4" fmla="*/ 28 w 74"/>
                <a:gd name="T5" fmla="*/ 346 h 363"/>
                <a:gd name="T6" fmla="*/ 26 w 74"/>
                <a:gd name="T7" fmla="*/ 121 h 363"/>
                <a:gd name="T8" fmla="*/ 74 w 74"/>
                <a:gd name="T9" fmla="*/ 131 h 363"/>
                <a:gd name="T10" fmla="*/ 28 w 74"/>
                <a:gd name="T11" fmla="*/ 0 h 363"/>
                <a:gd name="T12" fmla="*/ 0 w 74"/>
                <a:gd name="T13" fmla="*/ 5 h 363"/>
                <a:gd name="T14" fmla="*/ 0 w 74"/>
                <a:gd name="T15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63">
                  <a:moveTo>
                    <a:pt x="0" y="5"/>
                  </a:moveTo>
                  <a:lnTo>
                    <a:pt x="0" y="363"/>
                  </a:lnTo>
                  <a:lnTo>
                    <a:pt x="28" y="346"/>
                  </a:lnTo>
                  <a:lnTo>
                    <a:pt x="26" y="121"/>
                  </a:lnTo>
                  <a:lnTo>
                    <a:pt x="74" y="131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443"/>
            <p:cNvSpPr>
              <a:spLocks/>
            </p:cNvSpPr>
            <p:nvPr/>
          </p:nvSpPr>
          <p:spPr bwMode="auto">
            <a:xfrm>
              <a:off x="3472" y="1760"/>
              <a:ext cx="15" cy="98"/>
            </a:xfrm>
            <a:custGeom>
              <a:avLst/>
              <a:gdLst>
                <a:gd name="T0" fmla="*/ 6 w 35"/>
                <a:gd name="T1" fmla="*/ 13 h 230"/>
                <a:gd name="T2" fmla="*/ 0 w 35"/>
                <a:gd name="T3" fmla="*/ 230 h 230"/>
                <a:gd name="T4" fmla="*/ 31 w 35"/>
                <a:gd name="T5" fmla="*/ 186 h 230"/>
                <a:gd name="T6" fmla="*/ 35 w 35"/>
                <a:gd name="T7" fmla="*/ 0 h 230"/>
                <a:gd name="T8" fmla="*/ 6 w 35"/>
                <a:gd name="T9" fmla="*/ 13 h 230"/>
                <a:gd name="T10" fmla="*/ 6 w 35"/>
                <a:gd name="T11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0">
                  <a:moveTo>
                    <a:pt x="6" y="13"/>
                  </a:moveTo>
                  <a:lnTo>
                    <a:pt x="0" y="230"/>
                  </a:lnTo>
                  <a:lnTo>
                    <a:pt x="31" y="186"/>
                  </a:lnTo>
                  <a:lnTo>
                    <a:pt x="35" y="0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444"/>
            <p:cNvSpPr>
              <a:spLocks/>
            </p:cNvSpPr>
            <p:nvPr/>
          </p:nvSpPr>
          <p:spPr bwMode="auto">
            <a:xfrm>
              <a:off x="3631" y="1712"/>
              <a:ext cx="38" cy="21"/>
            </a:xfrm>
            <a:custGeom>
              <a:avLst/>
              <a:gdLst>
                <a:gd name="T0" fmla="*/ 85 w 89"/>
                <a:gd name="T1" fmla="*/ 32 h 49"/>
                <a:gd name="T2" fmla="*/ 28 w 89"/>
                <a:gd name="T3" fmla="*/ 27 h 49"/>
                <a:gd name="T4" fmla="*/ 0 w 89"/>
                <a:gd name="T5" fmla="*/ 49 h 49"/>
                <a:gd name="T6" fmla="*/ 0 w 89"/>
                <a:gd name="T7" fmla="*/ 17 h 49"/>
                <a:gd name="T8" fmla="*/ 28 w 89"/>
                <a:gd name="T9" fmla="*/ 0 h 49"/>
                <a:gd name="T10" fmla="*/ 89 w 89"/>
                <a:gd name="T11" fmla="*/ 6 h 49"/>
                <a:gd name="T12" fmla="*/ 85 w 89"/>
                <a:gd name="T13" fmla="*/ 32 h 49"/>
                <a:gd name="T14" fmla="*/ 85 w 89"/>
                <a:gd name="T15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9">
                  <a:moveTo>
                    <a:pt x="85" y="32"/>
                  </a:moveTo>
                  <a:lnTo>
                    <a:pt x="28" y="27"/>
                  </a:lnTo>
                  <a:lnTo>
                    <a:pt x="0" y="49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89" y="6"/>
                  </a:lnTo>
                  <a:lnTo>
                    <a:pt x="85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445"/>
            <p:cNvSpPr>
              <a:spLocks/>
            </p:cNvSpPr>
            <p:nvPr/>
          </p:nvSpPr>
          <p:spPr bwMode="auto">
            <a:xfrm>
              <a:off x="3626" y="1745"/>
              <a:ext cx="51" cy="41"/>
            </a:xfrm>
            <a:custGeom>
              <a:avLst/>
              <a:gdLst>
                <a:gd name="T0" fmla="*/ 121 w 121"/>
                <a:gd name="T1" fmla="*/ 0 h 97"/>
                <a:gd name="T2" fmla="*/ 49 w 121"/>
                <a:gd name="T3" fmla="*/ 0 h 97"/>
                <a:gd name="T4" fmla="*/ 41 w 121"/>
                <a:gd name="T5" fmla="*/ 49 h 97"/>
                <a:gd name="T6" fmla="*/ 13 w 121"/>
                <a:gd name="T7" fmla="*/ 49 h 97"/>
                <a:gd name="T8" fmla="*/ 0 w 121"/>
                <a:gd name="T9" fmla="*/ 97 h 97"/>
                <a:gd name="T10" fmla="*/ 36 w 121"/>
                <a:gd name="T11" fmla="*/ 67 h 97"/>
                <a:gd name="T12" fmla="*/ 64 w 121"/>
                <a:gd name="T13" fmla="*/ 65 h 97"/>
                <a:gd name="T14" fmla="*/ 66 w 121"/>
                <a:gd name="T15" fmla="*/ 15 h 97"/>
                <a:gd name="T16" fmla="*/ 110 w 121"/>
                <a:gd name="T17" fmla="*/ 25 h 97"/>
                <a:gd name="T18" fmla="*/ 121 w 121"/>
                <a:gd name="T19" fmla="*/ 0 h 97"/>
                <a:gd name="T20" fmla="*/ 121 w 121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97">
                  <a:moveTo>
                    <a:pt x="121" y="0"/>
                  </a:moveTo>
                  <a:lnTo>
                    <a:pt x="49" y="0"/>
                  </a:lnTo>
                  <a:lnTo>
                    <a:pt x="41" y="49"/>
                  </a:lnTo>
                  <a:lnTo>
                    <a:pt x="13" y="49"/>
                  </a:lnTo>
                  <a:lnTo>
                    <a:pt x="0" y="97"/>
                  </a:lnTo>
                  <a:lnTo>
                    <a:pt x="36" y="67"/>
                  </a:lnTo>
                  <a:lnTo>
                    <a:pt x="64" y="65"/>
                  </a:lnTo>
                  <a:lnTo>
                    <a:pt x="66" y="15"/>
                  </a:lnTo>
                  <a:lnTo>
                    <a:pt x="110" y="25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Freeform 446"/>
            <p:cNvSpPr>
              <a:spLocks/>
            </p:cNvSpPr>
            <p:nvPr/>
          </p:nvSpPr>
          <p:spPr bwMode="auto">
            <a:xfrm>
              <a:off x="3700" y="1782"/>
              <a:ext cx="60" cy="80"/>
            </a:xfrm>
            <a:custGeom>
              <a:avLst/>
              <a:gdLst>
                <a:gd name="T0" fmla="*/ 19 w 141"/>
                <a:gd name="T1" fmla="*/ 187 h 187"/>
                <a:gd name="T2" fmla="*/ 0 w 141"/>
                <a:gd name="T3" fmla="*/ 65 h 187"/>
                <a:gd name="T4" fmla="*/ 14 w 141"/>
                <a:gd name="T5" fmla="*/ 27 h 187"/>
                <a:gd name="T6" fmla="*/ 33 w 141"/>
                <a:gd name="T7" fmla="*/ 44 h 187"/>
                <a:gd name="T8" fmla="*/ 55 w 141"/>
                <a:gd name="T9" fmla="*/ 16 h 187"/>
                <a:gd name="T10" fmla="*/ 67 w 141"/>
                <a:gd name="T11" fmla="*/ 42 h 187"/>
                <a:gd name="T12" fmla="*/ 90 w 141"/>
                <a:gd name="T13" fmla="*/ 10 h 187"/>
                <a:gd name="T14" fmla="*/ 99 w 141"/>
                <a:gd name="T15" fmla="*/ 36 h 187"/>
                <a:gd name="T16" fmla="*/ 130 w 141"/>
                <a:gd name="T17" fmla="*/ 0 h 187"/>
                <a:gd name="T18" fmla="*/ 141 w 141"/>
                <a:gd name="T19" fmla="*/ 109 h 187"/>
                <a:gd name="T20" fmla="*/ 132 w 141"/>
                <a:gd name="T21" fmla="*/ 154 h 187"/>
                <a:gd name="T22" fmla="*/ 109 w 141"/>
                <a:gd name="T23" fmla="*/ 158 h 187"/>
                <a:gd name="T24" fmla="*/ 107 w 141"/>
                <a:gd name="T25" fmla="*/ 50 h 187"/>
                <a:gd name="T26" fmla="*/ 101 w 141"/>
                <a:gd name="T27" fmla="*/ 71 h 187"/>
                <a:gd name="T28" fmla="*/ 94 w 141"/>
                <a:gd name="T29" fmla="*/ 170 h 187"/>
                <a:gd name="T30" fmla="*/ 78 w 141"/>
                <a:gd name="T31" fmla="*/ 71 h 187"/>
                <a:gd name="T32" fmla="*/ 71 w 141"/>
                <a:gd name="T33" fmla="*/ 90 h 187"/>
                <a:gd name="T34" fmla="*/ 67 w 141"/>
                <a:gd name="T35" fmla="*/ 185 h 187"/>
                <a:gd name="T36" fmla="*/ 50 w 141"/>
                <a:gd name="T37" fmla="*/ 185 h 187"/>
                <a:gd name="T38" fmla="*/ 44 w 141"/>
                <a:gd name="T39" fmla="*/ 78 h 187"/>
                <a:gd name="T40" fmla="*/ 36 w 141"/>
                <a:gd name="T41" fmla="*/ 187 h 187"/>
                <a:gd name="T42" fmla="*/ 19 w 141"/>
                <a:gd name="T43" fmla="*/ 187 h 187"/>
                <a:gd name="T44" fmla="*/ 19 w 141"/>
                <a:gd name="T4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187">
                  <a:moveTo>
                    <a:pt x="19" y="187"/>
                  </a:moveTo>
                  <a:lnTo>
                    <a:pt x="0" y="65"/>
                  </a:lnTo>
                  <a:lnTo>
                    <a:pt x="14" y="27"/>
                  </a:lnTo>
                  <a:lnTo>
                    <a:pt x="33" y="44"/>
                  </a:lnTo>
                  <a:lnTo>
                    <a:pt x="55" y="16"/>
                  </a:lnTo>
                  <a:lnTo>
                    <a:pt x="67" y="42"/>
                  </a:lnTo>
                  <a:lnTo>
                    <a:pt x="90" y="10"/>
                  </a:lnTo>
                  <a:lnTo>
                    <a:pt x="99" y="36"/>
                  </a:lnTo>
                  <a:lnTo>
                    <a:pt x="130" y="0"/>
                  </a:lnTo>
                  <a:lnTo>
                    <a:pt x="141" y="109"/>
                  </a:lnTo>
                  <a:lnTo>
                    <a:pt x="132" y="154"/>
                  </a:lnTo>
                  <a:lnTo>
                    <a:pt x="109" y="158"/>
                  </a:lnTo>
                  <a:lnTo>
                    <a:pt x="107" y="50"/>
                  </a:lnTo>
                  <a:lnTo>
                    <a:pt x="101" y="71"/>
                  </a:lnTo>
                  <a:lnTo>
                    <a:pt x="94" y="170"/>
                  </a:lnTo>
                  <a:lnTo>
                    <a:pt x="78" y="71"/>
                  </a:lnTo>
                  <a:lnTo>
                    <a:pt x="71" y="90"/>
                  </a:lnTo>
                  <a:lnTo>
                    <a:pt x="67" y="185"/>
                  </a:lnTo>
                  <a:lnTo>
                    <a:pt x="50" y="185"/>
                  </a:lnTo>
                  <a:lnTo>
                    <a:pt x="44" y="78"/>
                  </a:lnTo>
                  <a:lnTo>
                    <a:pt x="36" y="187"/>
                  </a:lnTo>
                  <a:lnTo>
                    <a:pt x="19" y="187"/>
                  </a:lnTo>
                  <a:lnTo>
                    <a:pt x="19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447"/>
            <p:cNvSpPr>
              <a:spLocks/>
            </p:cNvSpPr>
            <p:nvPr/>
          </p:nvSpPr>
          <p:spPr bwMode="auto">
            <a:xfrm>
              <a:off x="3628" y="1777"/>
              <a:ext cx="26" cy="45"/>
            </a:xfrm>
            <a:custGeom>
              <a:avLst/>
              <a:gdLst>
                <a:gd name="T0" fmla="*/ 61 w 63"/>
                <a:gd name="T1" fmla="*/ 34 h 107"/>
                <a:gd name="T2" fmla="*/ 63 w 63"/>
                <a:gd name="T3" fmla="*/ 101 h 107"/>
                <a:gd name="T4" fmla="*/ 6 w 63"/>
                <a:gd name="T5" fmla="*/ 107 h 107"/>
                <a:gd name="T6" fmla="*/ 0 w 63"/>
                <a:gd name="T7" fmla="*/ 86 h 107"/>
                <a:gd name="T8" fmla="*/ 33 w 63"/>
                <a:gd name="T9" fmla="*/ 84 h 107"/>
                <a:gd name="T10" fmla="*/ 52 w 63"/>
                <a:gd name="T11" fmla="*/ 0 h 107"/>
                <a:gd name="T12" fmla="*/ 61 w 63"/>
                <a:gd name="T13" fmla="*/ 34 h 107"/>
                <a:gd name="T14" fmla="*/ 61 w 63"/>
                <a:gd name="T1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7">
                  <a:moveTo>
                    <a:pt x="61" y="34"/>
                  </a:moveTo>
                  <a:lnTo>
                    <a:pt x="63" y="101"/>
                  </a:lnTo>
                  <a:lnTo>
                    <a:pt x="6" y="107"/>
                  </a:lnTo>
                  <a:lnTo>
                    <a:pt x="0" y="86"/>
                  </a:lnTo>
                  <a:lnTo>
                    <a:pt x="33" y="84"/>
                  </a:lnTo>
                  <a:lnTo>
                    <a:pt x="52" y="0"/>
                  </a:lnTo>
                  <a:lnTo>
                    <a:pt x="61" y="34"/>
                  </a:lnTo>
                  <a:lnTo>
                    <a:pt x="6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Freeform 448"/>
            <p:cNvSpPr>
              <a:spLocks/>
            </p:cNvSpPr>
            <p:nvPr/>
          </p:nvSpPr>
          <p:spPr bwMode="auto">
            <a:xfrm>
              <a:off x="3633" y="1834"/>
              <a:ext cx="28" cy="11"/>
            </a:xfrm>
            <a:custGeom>
              <a:avLst/>
              <a:gdLst>
                <a:gd name="T0" fmla="*/ 0 w 64"/>
                <a:gd name="T1" fmla="*/ 4 h 27"/>
                <a:gd name="T2" fmla="*/ 59 w 64"/>
                <a:gd name="T3" fmla="*/ 0 h 27"/>
                <a:gd name="T4" fmla="*/ 64 w 64"/>
                <a:gd name="T5" fmla="*/ 13 h 27"/>
                <a:gd name="T6" fmla="*/ 11 w 64"/>
                <a:gd name="T7" fmla="*/ 27 h 27"/>
                <a:gd name="T8" fmla="*/ 0 w 64"/>
                <a:gd name="T9" fmla="*/ 4 h 27"/>
                <a:gd name="T10" fmla="*/ 0 w 64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0" y="4"/>
                  </a:moveTo>
                  <a:lnTo>
                    <a:pt x="59" y="0"/>
                  </a:lnTo>
                  <a:lnTo>
                    <a:pt x="64" y="13"/>
                  </a:lnTo>
                  <a:lnTo>
                    <a:pt x="11" y="2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449"/>
            <p:cNvSpPr>
              <a:spLocks/>
            </p:cNvSpPr>
            <p:nvPr/>
          </p:nvSpPr>
          <p:spPr bwMode="auto">
            <a:xfrm>
              <a:off x="3645" y="1852"/>
              <a:ext cx="30" cy="10"/>
            </a:xfrm>
            <a:custGeom>
              <a:avLst/>
              <a:gdLst>
                <a:gd name="T0" fmla="*/ 0 w 71"/>
                <a:gd name="T1" fmla="*/ 0 h 23"/>
                <a:gd name="T2" fmla="*/ 48 w 71"/>
                <a:gd name="T3" fmla="*/ 0 h 23"/>
                <a:gd name="T4" fmla="*/ 71 w 71"/>
                <a:gd name="T5" fmla="*/ 23 h 23"/>
                <a:gd name="T6" fmla="*/ 8 w 71"/>
                <a:gd name="T7" fmla="*/ 23 h 23"/>
                <a:gd name="T8" fmla="*/ 0 w 71"/>
                <a:gd name="T9" fmla="*/ 0 h 23"/>
                <a:gd name="T10" fmla="*/ 0 w 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3">
                  <a:moveTo>
                    <a:pt x="0" y="0"/>
                  </a:moveTo>
                  <a:lnTo>
                    <a:pt x="48" y="0"/>
                  </a:lnTo>
                  <a:lnTo>
                    <a:pt x="71" y="23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Freeform 450"/>
            <p:cNvSpPr>
              <a:spLocks/>
            </p:cNvSpPr>
            <p:nvPr/>
          </p:nvSpPr>
          <p:spPr bwMode="auto">
            <a:xfrm>
              <a:off x="3055" y="1909"/>
              <a:ext cx="383" cy="208"/>
            </a:xfrm>
            <a:custGeom>
              <a:avLst/>
              <a:gdLst>
                <a:gd name="T0" fmla="*/ 143 w 909"/>
                <a:gd name="T1" fmla="*/ 409 h 487"/>
                <a:gd name="T2" fmla="*/ 93 w 909"/>
                <a:gd name="T3" fmla="*/ 393 h 487"/>
                <a:gd name="T4" fmla="*/ 38 w 909"/>
                <a:gd name="T5" fmla="*/ 390 h 487"/>
                <a:gd name="T6" fmla="*/ 67 w 909"/>
                <a:gd name="T7" fmla="*/ 316 h 487"/>
                <a:gd name="T8" fmla="*/ 23 w 909"/>
                <a:gd name="T9" fmla="*/ 289 h 487"/>
                <a:gd name="T10" fmla="*/ 59 w 909"/>
                <a:gd name="T11" fmla="*/ 207 h 487"/>
                <a:gd name="T12" fmla="*/ 82 w 909"/>
                <a:gd name="T13" fmla="*/ 238 h 487"/>
                <a:gd name="T14" fmla="*/ 129 w 909"/>
                <a:gd name="T15" fmla="*/ 228 h 487"/>
                <a:gd name="T16" fmla="*/ 122 w 909"/>
                <a:gd name="T17" fmla="*/ 162 h 487"/>
                <a:gd name="T18" fmla="*/ 165 w 909"/>
                <a:gd name="T19" fmla="*/ 213 h 487"/>
                <a:gd name="T20" fmla="*/ 163 w 909"/>
                <a:gd name="T21" fmla="*/ 124 h 487"/>
                <a:gd name="T22" fmla="*/ 217 w 909"/>
                <a:gd name="T23" fmla="*/ 175 h 487"/>
                <a:gd name="T24" fmla="*/ 283 w 909"/>
                <a:gd name="T25" fmla="*/ 118 h 487"/>
                <a:gd name="T26" fmla="*/ 278 w 909"/>
                <a:gd name="T27" fmla="*/ 139 h 487"/>
                <a:gd name="T28" fmla="*/ 329 w 909"/>
                <a:gd name="T29" fmla="*/ 144 h 487"/>
                <a:gd name="T30" fmla="*/ 374 w 909"/>
                <a:gd name="T31" fmla="*/ 143 h 487"/>
                <a:gd name="T32" fmla="*/ 411 w 909"/>
                <a:gd name="T33" fmla="*/ 89 h 487"/>
                <a:gd name="T34" fmla="*/ 473 w 909"/>
                <a:gd name="T35" fmla="*/ 114 h 487"/>
                <a:gd name="T36" fmla="*/ 494 w 909"/>
                <a:gd name="T37" fmla="*/ 93 h 487"/>
                <a:gd name="T38" fmla="*/ 532 w 909"/>
                <a:gd name="T39" fmla="*/ 97 h 487"/>
                <a:gd name="T40" fmla="*/ 519 w 909"/>
                <a:gd name="T41" fmla="*/ 175 h 487"/>
                <a:gd name="T42" fmla="*/ 546 w 909"/>
                <a:gd name="T43" fmla="*/ 91 h 487"/>
                <a:gd name="T44" fmla="*/ 576 w 909"/>
                <a:gd name="T45" fmla="*/ 65 h 487"/>
                <a:gd name="T46" fmla="*/ 591 w 909"/>
                <a:gd name="T47" fmla="*/ 120 h 487"/>
                <a:gd name="T48" fmla="*/ 629 w 909"/>
                <a:gd name="T49" fmla="*/ 65 h 487"/>
                <a:gd name="T50" fmla="*/ 700 w 909"/>
                <a:gd name="T51" fmla="*/ 84 h 487"/>
                <a:gd name="T52" fmla="*/ 700 w 909"/>
                <a:gd name="T53" fmla="*/ 135 h 487"/>
                <a:gd name="T54" fmla="*/ 732 w 909"/>
                <a:gd name="T55" fmla="*/ 215 h 487"/>
                <a:gd name="T56" fmla="*/ 760 w 909"/>
                <a:gd name="T57" fmla="*/ 228 h 487"/>
                <a:gd name="T58" fmla="*/ 814 w 909"/>
                <a:gd name="T59" fmla="*/ 207 h 487"/>
                <a:gd name="T60" fmla="*/ 836 w 909"/>
                <a:gd name="T61" fmla="*/ 125 h 487"/>
                <a:gd name="T62" fmla="*/ 825 w 909"/>
                <a:gd name="T63" fmla="*/ 93 h 487"/>
                <a:gd name="T64" fmla="*/ 783 w 909"/>
                <a:gd name="T65" fmla="*/ 46 h 487"/>
                <a:gd name="T66" fmla="*/ 836 w 909"/>
                <a:gd name="T67" fmla="*/ 30 h 487"/>
                <a:gd name="T68" fmla="*/ 909 w 909"/>
                <a:gd name="T69" fmla="*/ 68 h 487"/>
                <a:gd name="T70" fmla="*/ 821 w 909"/>
                <a:gd name="T71" fmla="*/ 0 h 487"/>
                <a:gd name="T72" fmla="*/ 760 w 909"/>
                <a:gd name="T73" fmla="*/ 38 h 487"/>
                <a:gd name="T74" fmla="*/ 795 w 909"/>
                <a:gd name="T75" fmla="*/ 103 h 487"/>
                <a:gd name="T76" fmla="*/ 816 w 909"/>
                <a:gd name="T77" fmla="*/ 139 h 487"/>
                <a:gd name="T78" fmla="*/ 757 w 909"/>
                <a:gd name="T79" fmla="*/ 190 h 487"/>
                <a:gd name="T80" fmla="*/ 772 w 909"/>
                <a:gd name="T81" fmla="*/ 124 h 487"/>
                <a:gd name="T82" fmla="*/ 667 w 909"/>
                <a:gd name="T83" fmla="*/ 30 h 487"/>
                <a:gd name="T84" fmla="*/ 561 w 909"/>
                <a:gd name="T85" fmla="*/ 36 h 487"/>
                <a:gd name="T86" fmla="*/ 479 w 909"/>
                <a:gd name="T87" fmla="*/ 51 h 487"/>
                <a:gd name="T88" fmla="*/ 449 w 909"/>
                <a:gd name="T89" fmla="*/ 57 h 487"/>
                <a:gd name="T90" fmla="*/ 382 w 909"/>
                <a:gd name="T91" fmla="*/ 108 h 487"/>
                <a:gd name="T92" fmla="*/ 278 w 909"/>
                <a:gd name="T93" fmla="*/ 91 h 487"/>
                <a:gd name="T94" fmla="*/ 154 w 909"/>
                <a:gd name="T95" fmla="*/ 93 h 487"/>
                <a:gd name="T96" fmla="*/ 143 w 909"/>
                <a:gd name="T97" fmla="*/ 150 h 487"/>
                <a:gd name="T98" fmla="*/ 87 w 909"/>
                <a:gd name="T99" fmla="*/ 144 h 487"/>
                <a:gd name="T100" fmla="*/ 76 w 909"/>
                <a:gd name="T101" fmla="*/ 179 h 487"/>
                <a:gd name="T102" fmla="*/ 34 w 909"/>
                <a:gd name="T103" fmla="*/ 259 h 487"/>
                <a:gd name="T104" fmla="*/ 0 w 909"/>
                <a:gd name="T105" fmla="*/ 310 h 487"/>
                <a:gd name="T106" fmla="*/ 17 w 909"/>
                <a:gd name="T107" fmla="*/ 399 h 487"/>
                <a:gd name="T108" fmla="*/ 95 w 909"/>
                <a:gd name="T109" fmla="*/ 407 h 487"/>
                <a:gd name="T110" fmla="*/ 97 w 909"/>
                <a:gd name="T111" fmla="*/ 458 h 487"/>
                <a:gd name="T112" fmla="*/ 59 w 909"/>
                <a:gd name="T113" fmla="*/ 487 h 487"/>
                <a:gd name="T114" fmla="*/ 124 w 909"/>
                <a:gd name="T115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9" h="487">
                  <a:moveTo>
                    <a:pt x="124" y="479"/>
                  </a:moveTo>
                  <a:lnTo>
                    <a:pt x="143" y="409"/>
                  </a:lnTo>
                  <a:lnTo>
                    <a:pt x="129" y="393"/>
                  </a:lnTo>
                  <a:lnTo>
                    <a:pt x="93" y="393"/>
                  </a:lnTo>
                  <a:lnTo>
                    <a:pt x="67" y="407"/>
                  </a:lnTo>
                  <a:lnTo>
                    <a:pt x="38" y="390"/>
                  </a:lnTo>
                  <a:lnTo>
                    <a:pt x="67" y="342"/>
                  </a:lnTo>
                  <a:lnTo>
                    <a:pt x="67" y="316"/>
                  </a:lnTo>
                  <a:lnTo>
                    <a:pt x="27" y="316"/>
                  </a:lnTo>
                  <a:lnTo>
                    <a:pt x="23" y="289"/>
                  </a:lnTo>
                  <a:lnTo>
                    <a:pt x="59" y="281"/>
                  </a:lnTo>
                  <a:lnTo>
                    <a:pt x="59" y="207"/>
                  </a:lnTo>
                  <a:lnTo>
                    <a:pt x="91" y="201"/>
                  </a:lnTo>
                  <a:lnTo>
                    <a:pt x="82" y="238"/>
                  </a:lnTo>
                  <a:lnTo>
                    <a:pt x="106" y="245"/>
                  </a:lnTo>
                  <a:lnTo>
                    <a:pt x="129" y="228"/>
                  </a:lnTo>
                  <a:lnTo>
                    <a:pt x="129" y="184"/>
                  </a:lnTo>
                  <a:lnTo>
                    <a:pt x="122" y="162"/>
                  </a:lnTo>
                  <a:lnTo>
                    <a:pt x="158" y="192"/>
                  </a:lnTo>
                  <a:lnTo>
                    <a:pt x="165" y="213"/>
                  </a:lnTo>
                  <a:lnTo>
                    <a:pt x="171" y="173"/>
                  </a:lnTo>
                  <a:lnTo>
                    <a:pt x="163" y="124"/>
                  </a:lnTo>
                  <a:lnTo>
                    <a:pt x="202" y="150"/>
                  </a:lnTo>
                  <a:lnTo>
                    <a:pt x="217" y="175"/>
                  </a:lnTo>
                  <a:lnTo>
                    <a:pt x="241" y="154"/>
                  </a:lnTo>
                  <a:lnTo>
                    <a:pt x="283" y="118"/>
                  </a:lnTo>
                  <a:lnTo>
                    <a:pt x="335" y="118"/>
                  </a:lnTo>
                  <a:lnTo>
                    <a:pt x="278" y="139"/>
                  </a:lnTo>
                  <a:lnTo>
                    <a:pt x="297" y="160"/>
                  </a:lnTo>
                  <a:lnTo>
                    <a:pt x="329" y="144"/>
                  </a:lnTo>
                  <a:lnTo>
                    <a:pt x="363" y="125"/>
                  </a:lnTo>
                  <a:lnTo>
                    <a:pt x="374" y="143"/>
                  </a:lnTo>
                  <a:lnTo>
                    <a:pt x="413" y="144"/>
                  </a:lnTo>
                  <a:lnTo>
                    <a:pt x="411" y="89"/>
                  </a:lnTo>
                  <a:lnTo>
                    <a:pt x="460" y="87"/>
                  </a:lnTo>
                  <a:lnTo>
                    <a:pt x="473" y="114"/>
                  </a:lnTo>
                  <a:lnTo>
                    <a:pt x="513" y="106"/>
                  </a:lnTo>
                  <a:lnTo>
                    <a:pt x="494" y="93"/>
                  </a:lnTo>
                  <a:lnTo>
                    <a:pt x="509" y="78"/>
                  </a:lnTo>
                  <a:lnTo>
                    <a:pt x="532" y="97"/>
                  </a:lnTo>
                  <a:lnTo>
                    <a:pt x="532" y="124"/>
                  </a:lnTo>
                  <a:lnTo>
                    <a:pt x="519" y="175"/>
                  </a:lnTo>
                  <a:lnTo>
                    <a:pt x="547" y="146"/>
                  </a:lnTo>
                  <a:lnTo>
                    <a:pt x="546" y="91"/>
                  </a:lnTo>
                  <a:lnTo>
                    <a:pt x="546" y="72"/>
                  </a:lnTo>
                  <a:lnTo>
                    <a:pt x="576" y="65"/>
                  </a:lnTo>
                  <a:lnTo>
                    <a:pt x="576" y="105"/>
                  </a:lnTo>
                  <a:lnTo>
                    <a:pt x="591" y="120"/>
                  </a:lnTo>
                  <a:lnTo>
                    <a:pt x="599" y="82"/>
                  </a:lnTo>
                  <a:lnTo>
                    <a:pt x="629" y="65"/>
                  </a:lnTo>
                  <a:lnTo>
                    <a:pt x="660" y="61"/>
                  </a:lnTo>
                  <a:lnTo>
                    <a:pt x="700" y="84"/>
                  </a:lnTo>
                  <a:lnTo>
                    <a:pt x="738" y="116"/>
                  </a:lnTo>
                  <a:lnTo>
                    <a:pt x="700" y="135"/>
                  </a:lnTo>
                  <a:lnTo>
                    <a:pt x="700" y="175"/>
                  </a:lnTo>
                  <a:lnTo>
                    <a:pt x="732" y="215"/>
                  </a:lnTo>
                  <a:lnTo>
                    <a:pt x="789" y="266"/>
                  </a:lnTo>
                  <a:lnTo>
                    <a:pt x="760" y="228"/>
                  </a:lnTo>
                  <a:lnTo>
                    <a:pt x="783" y="209"/>
                  </a:lnTo>
                  <a:lnTo>
                    <a:pt x="814" y="207"/>
                  </a:lnTo>
                  <a:lnTo>
                    <a:pt x="852" y="167"/>
                  </a:lnTo>
                  <a:lnTo>
                    <a:pt x="836" y="125"/>
                  </a:lnTo>
                  <a:lnTo>
                    <a:pt x="821" y="118"/>
                  </a:lnTo>
                  <a:lnTo>
                    <a:pt x="825" y="93"/>
                  </a:lnTo>
                  <a:lnTo>
                    <a:pt x="798" y="76"/>
                  </a:lnTo>
                  <a:lnTo>
                    <a:pt x="783" y="46"/>
                  </a:lnTo>
                  <a:lnTo>
                    <a:pt x="810" y="42"/>
                  </a:lnTo>
                  <a:lnTo>
                    <a:pt x="836" y="30"/>
                  </a:lnTo>
                  <a:lnTo>
                    <a:pt x="873" y="46"/>
                  </a:lnTo>
                  <a:lnTo>
                    <a:pt x="909" y="68"/>
                  </a:lnTo>
                  <a:lnTo>
                    <a:pt x="871" y="21"/>
                  </a:lnTo>
                  <a:lnTo>
                    <a:pt x="821" y="0"/>
                  </a:lnTo>
                  <a:lnTo>
                    <a:pt x="819" y="15"/>
                  </a:lnTo>
                  <a:lnTo>
                    <a:pt x="760" y="38"/>
                  </a:lnTo>
                  <a:lnTo>
                    <a:pt x="762" y="72"/>
                  </a:lnTo>
                  <a:lnTo>
                    <a:pt x="795" y="103"/>
                  </a:lnTo>
                  <a:lnTo>
                    <a:pt x="796" y="124"/>
                  </a:lnTo>
                  <a:lnTo>
                    <a:pt x="816" y="139"/>
                  </a:lnTo>
                  <a:lnTo>
                    <a:pt x="810" y="173"/>
                  </a:lnTo>
                  <a:lnTo>
                    <a:pt x="757" y="190"/>
                  </a:lnTo>
                  <a:lnTo>
                    <a:pt x="732" y="163"/>
                  </a:lnTo>
                  <a:lnTo>
                    <a:pt x="772" y="124"/>
                  </a:lnTo>
                  <a:lnTo>
                    <a:pt x="732" y="72"/>
                  </a:lnTo>
                  <a:lnTo>
                    <a:pt x="667" y="30"/>
                  </a:lnTo>
                  <a:lnTo>
                    <a:pt x="597" y="51"/>
                  </a:lnTo>
                  <a:lnTo>
                    <a:pt x="561" y="36"/>
                  </a:lnTo>
                  <a:lnTo>
                    <a:pt x="528" y="49"/>
                  </a:lnTo>
                  <a:lnTo>
                    <a:pt x="479" y="51"/>
                  </a:lnTo>
                  <a:lnTo>
                    <a:pt x="483" y="78"/>
                  </a:lnTo>
                  <a:lnTo>
                    <a:pt x="449" y="57"/>
                  </a:lnTo>
                  <a:lnTo>
                    <a:pt x="386" y="61"/>
                  </a:lnTo>
                  <a:lnTo>
                    <a:pt x="382" y="108"/>
                  </a:lnTo>
                  <a:lnTo>
                    <a:pt x="352" y="97"/>
                  </a:lnTo>
                  <a:lnTo>
                    <a:pt x="278" y="91"/>
                  </a:lnTo>
                  <a:lnTo>
                    <a:pt x="226" y="133"/>
                  </a:lnTo>
                  <a:lnTo>
                    <a:pt x="154" y="93"/>
                  </a:lnTo>
                  <a:lnTo>
                    <a:pt x="139" y="116"/>
                  </a:lnTo>
                  <a:lnTo>
                    <a:pt x="143" y="150"/>
                  </a:lnTo>
                  <a:lnTo>
                    <a:pt x="114" y="141"/>
                  </a:lnTo>
                  <a:lnTo>
                    <a:pt x="87" y="144"/>
                  </a:lnTo>
                  <a:lnTo>
                    <a:pt x="106" y="179"/>
                  </a:lnTo>
                  <a:lnTo>
                    <a:pt x="76" y="179"/>
                  </a:lnTo>
                  <a:lnTo>
                    <a:pt x="40" y="190"/>
                  </a:lnTo>
                  <a:lnTo>
                    <a:pt x="34" y="259"/>
                  </a:lnTo>
                  <a:lnTo>
                    <a:pt x="2" y="281"/>
                  </a:lnTo>
                  <a:lnTo>
                    <a:pt x="0" y="310"/>
                  </a:lnTo>
                  <a:lnTo>
                    <a:pt x="30" y="335"/>
                  </a:lnTo>
                  <a:lnTo>
                    <a:pt x="17" y="399"/>
                  </a:lnTo>
                  <a:lnTo>
                    <a:pt x="42" y="426"/>
                  </a:lnTo>
                  <a:lnTo>
                    <a:pt x="95" y="407"/>
                  </a:lnTo>
                  <a:lnTo>
                    <a:pt x="116" y="426"/>
                  </a:lnTo>
                  <a:lnTo>
                    <a:pt x="97" y="458"/>
                  </a:lnTo>
                  <a:lnTo>
                    <a:pt x="59" y="466"/>
                  </a:lnTo>
                  <a:lnTo>
                    <a:pt x="59" y="487"/>
                  </a:lnTo>
                  <a:lnTo>
                    <a:pt x="124" y="479"/>
                  </a:lnTo>
                  <a:lnTo>
                    <a:pt x="12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Freeform 451"/>
            <p:cNvSpPr>
              <a:spLocks/>
            </p:cNvSpPr>
            <p:nvPr/>
          </p:nvSpPr>
          <p:spPr bwMode="auto">
            <a:xfrm>
              <a:off x="3426" y="1908"/>
              <a:ext cx="73" cy="35"/>
            </a:xfrm>
            <a:custGeom>
              <a:avLst/>
              <a:gdLst>
                <a:gd name="T0" fmla="*/ 0 w 173"/>
                <a:gd name="T1" fmla="*/ 44 h 84"/>
                <a:gd name="T2" fmla="*/ 34 w 173"/>
                <a:gd name="T3" fmla="*/ 34 h 84"/>
                <a:gd name="T4" fmla="*/ 50 w 173"/>
                <a:gd name="T5" fmla="*/ 50 h 84"/>
                <a:gd name="T6" fmla="*/ 88 w 173"/>
                <a:gd name="T7" fmla="*/ 32 h 84"/>
                <a:gd name="T8" fmla="*/ 103 w 173"/>
                <a:gd name="T9" fmla="*/ 0 h 84"/>
                <a:gd name="T10" fmla="*/ 139 w 173"/>
                <a:gd name="T11" fmla="*/ 13 h 84"/>
                <a:gd name="T12" fmla="*/ 139 w 173"/>
                <a:gd name="T13" fmla="*/ 34 h 84"/>
                <a:gd name="T14" fmla="*/ 173 w 173"/>
                <a:gd name="T15" fmla="*/ 46 h 84"/>
                <a:gd name="T16" fmla="*/ 173 w 173"/>
                <a:gd name="T17" fmla="*/ 65 h 84"/>
                <a:gd name="T18" fmla="*/ 131 w 173"/>
                <a:gd name="T19" fmla="*/ 63 h 84"/>
                <a:gd name="T20" fmla="*/ 120 w 173"/>
                <a:gd name="T21" fmla="*/ 29 h 84"/>
                <a:gd name="T22" fmla="*/ 107 w 173"/>
                <a:gd name="T23" fmla="*/ 40 h 84"/>
                <a:gd name="T24" fmla="*/ 97 w 173"/>
                <a:gd name="T25" fmla="*/ 69 h 84"/>
                <a:gd name="T26" fmla="*/ 71 w 173"/>
                <a:gd name="T27" fmla="*/ 67 h 84"/>
                <a:gd name="T28" fmla="*/ 63 w 173"/>
                <a:gd name="T29" fmla="*/ 78 h 84"/>
                <a:gd name="T30" fmla="*/ 19 w 173"/>
                <a:gd name="T31" fmla="*/ 84 h 84"/>
                <a:gd name="T32" fmla="*/ 0 w 173"/>
                <a:gd name="T33" fmla="*/ 44 h 84"/>
                <a:gd name="T34" fmla="*/ 0 w 173"/>
                <a:gd name="T35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" h="84">
                  <a:moveTo>
                    <a:pt x="0" y="44"/>
                  </a:moveTo>
                  <a:lnTo>
                    <a:pt x="34" y="34"/>
                  </a:lnTo>
                  <a:lnTo>
                    <a:pt x="50" y="50"/>
                  </a:lnTo>
                  <a:lnTo>
                    <a:pt x="88" y="32"/>
                  </a:lnTo>
                  <a:lnTo>
                    <a:pt x="103" y="0"/>
                  </a:lnTo>
                  <a:lnTo>
                    <a:pt x="139" y="13"/>
                  </a:lnTo>
                  <a:lnTo>
                    <a:pt x="139" y="34"/>
                  </a:lnTo>
                  <a:lnTo>
                    <a:pt x="173" y="46"/>
                  </a:lnTo>
                  <a:lnTo>
                    <a:pt x="173" y="65"/>
                  </a:lnTo>
                  <a:lnTo>
                    <a:pt x="131" y="63"/>
                  </a:lnTo>
                  <a:lnTo>
                    <a:pt x="120" y="29"/>
                  </a:lnTo>
                  <a:lnTo>
                    <a:pt x="107" y="40"/>
                  </a:lnTo>
                  <a:lnTo>
                    <a:pt x="97" y="69"/>
                  </a:lnTo>
                  <a:lnTo>
                    <a:pt x="71" y="67"/>
                  </a:lnTo>
                  <a:lnTo>
                    <a:pt x="63" y="78"/>
                  </a:lnTo>
                  <a:lnTo>
                    <a:pt x="19" y="8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Freeform 452"/>
            <p:cNvSpPr>
              <a:spLocks/>
            </p:cNvSpPr>
            <p:nvPr/>
          </p:nvSpPr>
          <p:spPr bwMode="auto">
            <a:xfrm>
              <a:off x="3482" y="1830"/>
              <a:ext cx="208" cy="181"/>
            </a:xfrm>
            <a:custGeom>
              <a:avLst/>
              <a:gdLst>
                <a:gd name="T0" fmla="*/ 57 w 493"/>
                <a:gd name="T1" fmla="*/ 180 h 422"/>
                <a:gd name="T2" fmla="*/ 33 w 493"/>
                <a:gd name="T3" fmla="*/ 129 h 422"/>
                <a:gd name="T4" fmla="*/ 46 w 493"/>
                <a:gd name="T5" fmla="*/ 106 h 422"/>
                <a:gd name="T6" fmla="*/ 59 w 493"/>
                <a:gd name="T7" fmla="*/ 72 h 422"/>
                <a:gd name="T8" fmla="*/ 150 w 493"/>
                <a:gd name="T9" fmla="*/ 57 h 422"/>
                <a:gd name="T10" fmla="*/ 160 w 493"/>
                <a:gd name="T11" fmla="*/ 26 h 422"/>
                <a:gd name="T12" fmla="*/ 185 w 493"/>
                <a:gd name="T13" fmla="*/ 77 h 422"/>
                <a:gd name="T14" fmla="*/ 185 w 493"/>
                <a:gd name="T15" fmla="*/ 104 h 422"/>
                <a:gd name="T16" fmla="*/ 154 w 493"/>
                <a:gd name="T17" fmla="*/ 138 h 422"/>
                <a:gd name="T18" fmla="*/ 190 w 493"/>
                <a:gd name="T19" fmla="*/ 171 h 422"/>
                <a:gd name="T20" fmla="*/ 228 w 493"/>
                <a:gd name="T21" fmla="*/ 174 h 422"/>
                <a:gd name="T22" fmla="*/ 234 w 493"/>
                <a:gd name="T23" fmla="*/ 201 h 422"/>
                <a:gd name="T24" fmla="*/ 266 w 493"/>
                <a:gd name="T25" fmla="*/ 260 h 422"/>
                <a:gd name="T26" fmla="*/ 320 w 493"/>
                <a:gd name="T27" fmla="*/ 226 h 422"/>
                <a:gd name="T28" fmla="*/ 341 w 493"/>
                <a:gd name="T29" fmla="*/ 254 h 422"/>
                <a:gd name="T30" fmla="*/ 375 w 493"/>
                <a:gd name="T31" fmla="*/ 269 h 422"/>
                <a:gd name="T32" fmla="*/ 333 w 493"/>
                <a:gd name="T33" fmla="*/ 294 h 422"/>
                <a:gd name="T34" fmla="*/ 354 w 493"/>
                <a:gd name="T35" fmla="*/ 332 h 422"/>
                <a:gd name="T36" fmla="*/ 335 w 493"/>
                <a:gd name="T37" fmla="*/ 349 h 422"/>
                <a:gd name="T38" fmla="*/ 312 w 493"/>
                <a:gd name="T39" fmla="*/ 387 h 422"/>
                <a:gd name="T40" fmla="*/ 352 w 493"/>
                <a:gd name="T41" fmla="*/ 408 h 422"/>
                <a:gd name="T42" fmla="*/ 354 w 493"/>
                <a:gd name="T43" fmla="*/ 368 h 422"/>
                <a:gd name="T44" fmla="*/ 388 w 493"/>
                <a:gd name="T45" fmla="*/ 378 h 422"/>
                <a:gd name="T46" fmla="*/ 365 w 493"/>
                <a:gd name="T47" fmla="*/ 397 h 422"/>
                <a:gd name="T48" fmla="*/ 415 w 493"/>
                <a:gd name="T49" fmla="*/ 385 h 422"/>
                <a:gd name="T50" fmla="*/ 441 w 493"/>
                <a:gd name="T51" fmla="*/ 410 h 422"/>
                <a:gd name="T52" fmla="*/ 477 w 493"/>
                <a:gd name="T53" fmla="*/ 414 h 422"/>
                <a:gd name="T54" fmla="*/ 479 w 493"/>
                <a:gd name="T55" fmla="*/ 374 h 422"/>
                <a:gd name="T56" fmla="*/ 457 w 493"/>
                <a:gd name="T57" fmla="*/ 370 h 422"/>
                <a:gd name="T58" fmla="*/ 439 w 493"/>
                <a:gd name="T59" fmla="*/ 374 h 422"/>
                <a:gd name="T60" fmla="*/ 400 w 493"/>
                <a:gd name="T61" fmla="*/ 347 h 422"/>
                <a:gd name="T62" fmla="*/ 365 w 493"/>
                <a:gd name="T63" fmla="*/ 309 h 422"/>
                <a:gd name="T64" fmla="*/ 390 w 493"/>
                <a:gd name="T65" fmla="*/ 288 h 422"/>
                <a:gd name="T66" fmla="*/ 384 w 493"/>
                <a:gd name="T67" fmla="*/ 233 h 422"/>
                <a:gd name="T68" fmla="*/ 354 w 493"/>
                <a:gd name="T69" fmla="*/ 214 h 422"/>
                <a:gd name="T70" fmla="*/ 327 w 493"/>
                <a:gd name="T71" fmla="*/ 203 h 422"/>
                <a:gd name="T72" fmla="*/ 285 w 493"/>
                <a:gd name="T73" fmla="*/ 211 h 422"/>
                <a:gd name="T74" fmla="*/ 270 w 493"/>
                <a:gd name="T75" fmla="*/ 190 h 422"/>
                <a:gd name="T76" fmla="*/ 232 w 493"/>
                <a:gd name="T77" fmla="*/ 144 h 422"/>
                <a:gd name="T78" fmla="*/ 181 w 493"/>
                <a:gd name="T79" fmla="*/ 142 h 422"/>
                <a:gd name="T80" fmla="*/ 215 w 493"/>
                <a:gd name="T81" fmla="*/ 119 h 422"/>
                <a:gd name="T82" fmla="*/ 208 w 493"/>
                <a:gd name="T83" fmla="*/ 45 h 422"/>
                <a:gd name="T84" fmla="*/ 124 w 493"/>
                <a:gd name="T85" fmla="*/ 11 h 422"/>
                <a:gd name="T86" fmla="*/ 86 w 493"/>
                <a:gd name="T87" fmla="*/ 55 h 422"/>
                <a:gd name="T88" fmla="*/ 38 w 493"/>
                <a:gd name="T89" fmla="*/ 62 h 422"/>
                <a:gd name="T90" fmla="*/ 19 w 493"/>
                <a:gd name="T91" fmla="*/ 114 h 422"/>
                <a:gd name="T92" fmla="*/ 10 w 493"/>
                <a:gd name="T93" fmla="*/ 167 h 422"/>
                <a:gd name="T94" fmla="*/ 44 w 493"/>
                <a:gd name="T95" fmla="*/ 2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3" h="422">
                  <a:moveTo>
                    <a:pt x="44" y="209"/>
                  </a:moveTo>
                  <a:lnTo>
                    <a:pt x="57" y="180"/>
                  </a:lnTo>
                  <a:lnTo>
                    <a:pt x="21" y="142"/>
                  </a:lnTo>
                  <a:lnTo>
                    <a:pt x="33" y="129"/>
                  </a:lnTo>
                  <a:lnTo>
                    <a:pt x="52" y="127"/>
                  </a:lnTo>
                  <a:lnTo>
                    <a:pt x="46" y="106"/>
                  </a:lnTo>
                  <a:lnTo>
                    <a:pt x="38" y="89"/>
                  </a:lnTo>
                  <a:lnTo>
                    <a:pt x="59" y="72"/>
                  </a:lnTo>
                  <a:lnTo>
                    <a:pt x="141" y="76"/>
                  </a:lnTo>
                  <a:lnTo>
                    <a:pt x="150" y="57"/>
                  </a:lnTo>
                  <a:lnTo>
                    <a:pt x="145" y="30"/>
                  </a:lnTo>
                  <a:lnTo>
                    <a:pt x="160" y="26"/>
                  </a:lnTo>
                  <a:lnTo>
                    <a:pt x="190" y="58"/>
                  </a:lnTo>
                  <a:lnTo>
                    <a:pt x="185" y="77"/>
                  </a:lnTo>
                  <a:lnTo>
                    <a:pt x="192" y="93"/>
                  </a:lnTo>
                  <a:lnTo>
                    <a:pt x="185" y="104"/>
                  </a:lnTo>
                  <a:lnTo>
                    <a:pt x="152" y="108"/>
                  </a:lnTo>
                  <a:lnTo>
                    <a:pt x="154" y="138"/>
                  </a:lnTo>
                  <a:lnTo>
                    <a:pt x="160" y="171"/>
                  </a:lnTo>
                  <a:lnTo>
                    <a:pt x="190" y="171"/>
                  </a:lnTo>
                  <a:lnTo>
                    <a:pt x="200" y="190"/>
                  </a:lnTo>
                  <a:lnTo>
                    <a:pt x="228" y="174"/>
                  </a:lnTo>
                  <a:lnTo>
                    <a:pt x="253" y="188"/>
                  </a:lnTo>
                  <a:lnTo>
                    <a:pt x="234" y="201"/>
                  </a:lnTo>
                  <a:lnTo>
                    <a:pt x="230" y="226"/>
                  </a:lnTo>
                  <a:lnTo>
                    <a:pt x="266" y="260"/>
                  </a:lnTo>
                  <a:lnTo>
                    <a:pt x="303" y="220"/>
                  </a:lnTo>
                  <a:lnTo>
                    <a:pt x="320" y="226"/>
                  </a:lnTo>
                  <a:lnTo>
                    <a:pt x="314" y="249"/>
                  </a:lnTo>
                  <a:lnTo>
                    <a:pt x="341" y="254"/>
                  </a:lnTo>
                  <a:lnTo>
                    <a:pt x="367" y="252"/>
                  </a:lnTo>
                  <a:lnTo>
                    <a:pt x="375" y="269"/>
                  </a:lnTo>
                  <a:lnTo>
                    <a:pt x="361" y="285"/>
                  </a:lnTo>
                  <a:lnTo>
                    <a:pt x="333" y="294"/>
                  </a:lnTo>
                  <a:lnTo>
                    <a:pt x="331" y="317"/>
                  </a:lnTo>
                  <a:lnTo>
                    <a:pt x="354" y="332"/>
                  </a:lnTo>
                  <a:lnTo>
                    <a:pt x="361" y="344"/>
                  </a:lnTo>
                  <a:lnTo>
                    <a:pt x="335" y="349"/>
                  </a:lnTo>
                  <a:lnTo>
                    <a:pt x="318" y="357"/>
                  </a:lnTo>
                  <a:lnTo>
                    <a:pt x="312" y="387"/>
                  </a:lnTo>
                  <a:lnTo>
                    <a:pt x="331" y="422"/>
                  </a:lnTo>
                  <a:lnTo>
                    <a:pt x="352" y="408"/>
                  </a:lnTo>
                  <a:lnTo>
                    <a:pt x="339" y="383"/>
                  </a:lnTo>
                  <a:lnTo>
                    <a:pt x="354" y="368"/>
                  </a:lnTo>
                  <a:lnTo>
                    <a:pt x="384" y="366"/>
                  </a:lnTo>
                  <a:lnTo>
                    <a:pt x="388" y="378"/>
                  </a:lnTo>
                  <a:lnTo>
                    <a:pt x="363" y="380"/>
                  </a:lnTo>
                  <a:lnTo>
                    <a:pt x="365" y="397"/>
                  </a:lnTo>
                  <a:lnTo>
                    <a:pt x="400" y="397"/>
                  </a:lnTo>
                  <a:lnTo>
                    <a:pt x="415" y="385"/>
                  </a:lnTo>
                  <a:lnTo>
                    <a:pt x="424" y="404"/>
                  </a:lnTo>
                  <a:lnTo>
                    <a:pt x="441" y="410"/>
                  </a:lnTo>
                  <a:lnTo>
                    <a:pt x="457" y="393"/>
                  </a:lnTo>
                  <a:lnTo>
                    <a:pt x="477" y="414"/>
                  </a:lnTo>
                  <a:lnTo>
                    <a:pt x="493" y="410"/>
                  </a:lnTo>
                  <a:lnTo>
                    <a:pt x="479" y="374"/>
                  </a:lnTo>
                  <a:lnTo>
                    <a:pt x="466" y="357"/>
                  </a:lnTo>
                  <a:lnTo>
                    <a:pt x="457" y="370"/>
                  </a:lnTo>
                  <a:lnTo>
                    <a:pt x="451" y="382"/>
                  </a:lnTo>
                  <a:lnTo>
                    <a:pt x="439" y="374"/>
                  </a:lnTo>
                  <a:lnTo>
                    <a:pt x="432" y="353"/>
                  </a:lnTo>
                  <a:lnTo>
                    <a:pt x="400" y="347"/>
                  </a:lnTo>
                  <a:lnTo>
                    <a:pt x="375" y="328"/>
                  </a:lnTo>
                  <a:lnTo>
                    <a:pt x="365" y="309"/>
                  </a:lnTo>
                  <a:lnTo>
                    <a:pt x="348" y="307"/>
                  </a:lnTo>
                  <a:lnTo>
                    <a:pt x="390" y="288"/>
                  </a:lnTo>
                  <a:lnTo>
                    <a:pt x="396" y="271"/>
                  </a:lnTo>
                  <a:lnTo>
                    <a:pt x="384" y="233"/>
                  </a:lnTo>
                  <a:lnTo>
                    <a:pt x="375" y="212"/>
                  </a:lnTo>
                  <a:lnTo>
                    <a:pt x="354" y="214"/>
                  </a:lnTo>
                  <a:lnTo>
                    <a:pt x="331" y="222"/>
                  </a:lnTo>
                  <a:lnTo>
                    <a:pt x="327" y="203"/>
                  </a:lnTo>
                  <a:lnTo>
                    <a:pt x="306" y="197"/>
                  </a:lnTo>
                  <a:lnTo>
                    <a:pt x="285" y="211"/>
                  </a:lnTo>
                  <a:lnTo>
                    <a:pt x="265" y="216"/>
                  </a:lnTo>
                  <a:lnTo>
                    <a:pt x="270" y="190"/>
                  </a:lnTo>
                  <a:lnTo>
                    <a:pt x="266" y="167"/>
                  </a:lnTo>
                  <a:lnTo>
                    <a:pt x="232" y="144"/>
                  </a:lnTo>
                  <a:lnTo>
                    <a:pt x="204" y="150"/>
                  </a:lnTo>
                  <a:lnTo>
                    <a:pt x="181" y="142"/>
                  </a:lnTo>
                  <a:lnTo>
                    <a:pt x="179" y="123"/>
                  </a:lnTo>
                  <a:lnTo>
                    <a:pt x="215" y="119"/>
                  </a:lnTo>
                  <a:lnTo>
                    <a:pt x="213" y="81"/>
                  </a:lnTo>
                  <a:lnTo>
                    <a:pt x="208" y="45"/>
                  </a:lnTo>
                  <a:lnTo>
                    <a:pt x="143" y="0"/>
                  </a:lnTo>
                  <a:lnTo>
                    <a:pt x="124" y="11"/>
                  </a:lnTo>
                  <a:lnTo>
                    <a:pt x="130" y="53"/>
                  </a:lnTo>
                  <a:lnTo>
                    <a:pt x="86" y="55"/>
                  </a:lnTo>
                  <a:lnTo>
                    <a:pt x="73" y="45"/>
                  </a:lnTo>
                  <a:lnTo>
                    <a:pt x="38" y="62"/>
                  </a:lnTo>
                  <a:lnTo>
                    <a:pt x="10" y="77"/>
                  </a:lnTo>
                  <a:lnTo>
                    <a:pt x="19" y="114"/>
                  </a:lnTo>
                  <a:lnTo>
                    <a:pt x="0" y="138"/>
                  </a:lnTo>
                  <a:lnTo>
                    <a:pt x="10" y="167"/>
                  </a:lnTo>
                  <a:lnTo>
                    <a:pt x="44" y="209"/>
                  </a:lnTo>
                  <a:lnTo>
                    <a:pt x="4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5" name="Freeform 453"/>
            <p:cNvSpPr>
              <a:spLocks/>
            </p:cNvSpPr>
            <p:nvPr/>
          </p:nvSpPr>
          <p:spPr bwMode="auto">
            <a:xfrm>
              <a:off x="3490" y="1953"/>
              <a:ext cx="90" cy="87"/>
            </a:xfrm>
            <a:custGeom>
              <a:avLst/>
              <a:gdLst>
                <a:gd name="T0" fmla="*/ 0 w 213"/>
                <a:gd name="T1" fmla="*/ 112 h 201"/>
                <a:gd name="T2" fmla="*/ 17 w 213"/>
                <a:gd name="T3" fmla="*/ 96 h 201"/>
                <a:gd name="T4" fmla="*/ 10 w 213"/>
                <a:gd name="T5" fmla="*/ 57 h 201"/>
                <a:gd name="T6" fmla="*/ 35 w 213"/>
                <a:gd name="T7" fmla="*/ 17 h 201"/>
                <a:gd name="T8" fmla="*/ 74 w 213"/>
                <a:gd name="T9" fmla="*/ 24 h 201"/>
                <a:gd name="T10" fmla="*/ 99 w 213"/>
                <a:gd name="T11" fmla="*/ 0 h 201"/>
                <a:gd name="T12" fmla="*/ 133 w 213"/>
                <a:gd name="T13" fmla="*/ 7 h 201"/>
                <a:gd name="T14" fmla="*/ 141 w 213"/>
                <a:gd name="T15" fmla="*/ 28 h 201"/>
                <a:gd name="T16" fmla="*/ 109 w 213"/>
                <a:gd name="T17" fmla="*/ 34 h 201"/>
                <a:gd name="T18" fmla="*/ 105 w 213"/>
                <a:gd name="T19" fmla="*/ 60 h 201"/>
                <a:gd name="T20" fmla="*/ 124 w 213"/>
                <a:gd name="T21" fmla="*/ 76 h 201"/>
                <a:gd name="T22" fmla="*/ 141 w 213"/>
                <a:gd name="T23" fmla="*/ 70 h 201"/>
                <a:gd name="T24" fmla="*/ 145 w 213"/>
                <a:gd name="T25" fmla="*/ 51 h 201"/>
                <a:gd name="T26" fmla="*/ 166 w 213"/>
                <a:gd name="T27" fmla="*/ 57 h 201"/>
                <a:gd name="T28" fmla="*/ 171 w 213"/>
                <a:gd name="T29" fmla="*/ 81 h 201"/>
                <a:gd name="T30" fmla="*/ 194 w 213"/>
                <a:gd name="T31" fmla="*/ 95 h 201"/>
                <a:gd name="T32" fmla="*/ 189 w 213"/>
                <a:gd name="T33" fmla="*/ 112 h 201"/>
                <a:gd name="T34" fmla="*/ 204 w 213"/>
                <a:gd name="T35" fmla="*/ 119 h 201"/>
                <a:gd name="T36" fmla="*/ 213 w 213"/>
                <a:gd name="T37" fmla="*/ 148 h 201"/>
                <a:gd name="T38" fmla="*/ 209 w 213"/>
                <a:gd name="T39" fmla="*/ 167 h 201"/>
                <a:gd name="T40" fmla="*/ 189 w 213"/>
                <a:gd name="T41" fmla="*/ 169 h 201"/>
                <a:gd name="T42" fmla="*/ 187 w 213"/>
                <a:gd name="T43" fmla="*/ 150 h 201"/>
                <a:gd name="T44" fmla="*/ 160 w 213"/>
                <a:gd name="T45" fmla="*/ 148 h 201"/>
                <a:gd name="T46" fmla="*/ 158 w 213"/>
                <a:gd name="T47" fmla="*/ 180 h 201"/>
                <a:gd name="T48" fmla="*/ 147 w 213"/>
                <a:gd name="T49" fmla="*/ 201 h 201"/>
                <a:gd name="T50" fmla="*/ 120 w 213"/>
                <a:gd name="T51" fmla="*/ 201 h 201"/>
                <a:gd name="T52" fmla="*/ 112 w 213"/>
                <a:gd name="T53" fmla="*/ 184 h 201"/>
                <a:gd name="T54" fmla="*/ 131 w 213"/>
                <a:gd name="T55" fmla="*/ 171 h 201"/>
                <a:gd name="T56" fmla="*/ 126 w 213"/>
                <a:gd name="T57" fmla="*/ 142 h 201"/>
                <a:gd name="T58" fmla="*/ 152 w 213"/>
                <a:gd name="T59" fmla="*/ 123 h 201"/>
                <a:gd name="T60" fmla="*/ 152 w 213"/>
                <a:gd name="T61" fmla="*/ 96 h 201"/>
                <a:gd name="T62" fmla="*/ 131 w 213"/>
                <a:gd name="T63" fmla="*/ 93 h 201"/>
                <a:gd name="T64" fmla="*/ 131 w 213"/>
                <a:gd name="T65" fmla="*/ 114 h 201"/>
                <a:gd name="T66" fmla="*/ 111 w 213"/>
                <a:gd name="T67" fmla="*/ 121 h 201"/>
                <a:gd name="T68" fmla="*/ 101 w 213"/>
                <a:gd name="T69" fmla="*/ 112 h 201"/>
                <a:gd name="T70" fmla="*/ 84 w 213"/>
                <a:gd name="T71" fmla="*/ 79 h 201"/>
                <a:gd name="T72" fmla="*/ 73 w 213"/>
                <a:gd name="T73" fmla="*/ 57 h 201"/>
                <a:gd name="T74" fmla="*/ 46 w 213"/>
                <a:gd name="T75" fmla="*/ 39 h 201"/>
                <a:gd name="T76" fmla="*/ 33 w 213"/>
                <a:gd name="T77" fmla="*/ 64 h 201"/>
                <a:gd name="T78" fmla="*/ 73 w 213"/>
                <a:gd name="T79" fmla="*/ 85 h 201"/>
                <a:gd name="T80" fmla="*/ 63 w 213"/>
                <a:gd name="T81" fmla="*/ 116 h 201"/>
                <a:gd name="T82" fmla="*/ 38 w 213"/>
                <a:gd name="T83" fmla="*/ 104 h 201"/>
                <a:gd name="T84" fmla="*/ 23 w 213"/>
                <a:gd name="T85" fmla="*/ 135 h 201"/>
                <a:gd name="T86" fmla="*/ 0 w 213"/>
                <a:gd name="T87" fmla="*/ 112 h 201"/>
                <a:gd name="T88" fmla="*/ 0 w 213"/>
                <a:gd name="T89" fmla="*/ 11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201">
                  <a:moveTo>
                    <a:pt x="0" y="112"/>
                  </a:moveTo>
                  <a:lnTo>
                    <a:pt x="17" y="96"/>
                  </a:lnTo>
                  <a:lnTo>
                    <a:pt x="10" y="57"/>
                  </a:lnTo>
                  <a:lnTo>
                    <a:pt x="35" y="17"/>
                  </a:lnTo>
                  <a:lnTo>
                    <a:pt x="74" y="24"/>
                  </a:lnTo>
                  <a:lnTo>
                    <a:pt x="99" y="0"/>
                  </a:lnTo>
                  <a:lnTo>
                    <a:pt x="133" y="7"/>
                  </a:lnTo>
                  <a:lnTo>
                    <a:pt x="141" y="28"/>
                  </a:lnTo>
                  <a:lnTo>
                    <a:pt x="109" y="34"/>
                  </a:lnTo>
                  <a:lnTo>
                    <a:pt x="105" y="60"/>
                  </a:lnTo>
                  <a:lnTo>
                    <a:pt x="124" y="76"/>
                  </a:lnTo>
                  <a:lnTo>
                    <a:pt x="141" y="70"/>
                  </a:lnTo>
                  <a:lnTo>
                    <a:pt x="145" y="51"/>
                  </a:lnTo>
                  <a:lnTo>
                    <a:pt x="166" y="57"/>
                  </a:lnTo>
                  <a:lnTo>
                    <a:pt x="171" y="81"/>
                  </a:lnTo>
                  <a:lnTo>
                    <a:pt x="194" y="95"/>
                  </a:lnTo>
                  <a:lnTo>
                    <a:pt x="189" y="112"/>
                  </a:lnTo>
                  <a:lnTo>
                    <a:pt x="204" y="119"/>
                  </a:lnTo>
                  <a:lnTo>
                    <a:pt x="213" y="148"/>
                  </a:lnTo>
                  <a:lnTo>
                    <a:pt x="209" y="167"/>
                  </a:lnTo>
                  <a:lnTo>
                    <a:pt x="189" y="169"/>
                  </a:lnTo>
                  <a:lnTo>
                    <a:pt x="187" y="150"/>
                  </a:lnTo>
                  <a:lnTo>
                    <a:pt x="160" y="148"/>
                  </a:lnTo>
                  <a:lnTo>
                    <a:pt x="158" y="180"/>
                  </a:lnTo>
                  <a:lnTo>
                    <a:pt x="147" y="201"/>
                  </a:lnTo>
                  <a:lnTo>
                    <a:pt x="120" y="201"/>
                  </a:lnTo>
                  <a:lnTo>
                    <a:pt x="112" y="184"/>
                  </a:lnTo>
                  <a:lnTo>
                    <a:pt x="131" y="171"/>
                  </a:lnTo>
                  <a:lnTo>
                    <a:pt x="126" y="142"/>
                  </a:lnTo>
                  <a:lnTo>
                    <a:pt x="152" y="123"/>
                  </a:lnTo>
                  <a:lnTo>
                    <a:pt x="152" y="96"/>
                  </a:lnTo>
                  <a:lnTo>
                    <a:pt x="131" y="93"/>
                  </a:lnTo>
                  <a:lnTo>
                    <a:pt x="131" y="114"/>
                  </a:lnTo>
                  <a:lnTo>
                    <a:pt x="111" y="121"/>
                  </a:lnTo>
                  <a:lnTo>
                    <a:pt x="101" y="112"/>
                  </a:lnTo>
                  <a:lnTo>
                    <a:pt x="84" y="79"/>
                  </a:lnTo>
                  <a:lnTo>
                    <a:pt x="73" y="57"/>
                  </a:lnTo>
                  <a:lnTo>
                    <a:pt x="46" y="39"/>
                  </a:lnTo>
                  <a:lnTo>
                    <a:pt x="33" y="64"/>
                  </a:lnTo>
                  <a:lnTo>
                    <a:pt x="73" y="85"/>
                  </a:lnTo>
                  <a:lnTo>
                    <a:pt x="63" y="116"/>
                  </a:lnTo>
                  <a:lnTo>
                    <a:pt x="38" y="104"/>
                  </a:lnTo>
                  <a:lnTo>
                    <a:pt x="23" y="135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Freeform 454"/>
            <p:cNvSpPr>
              <a:spLocks/>
            </p:cNvSpPr>
            <p:nvPr/>
          </p:nvSpPr>
          <p:spPr bwMode="auto">
            <a:xfrm>
              <a:off x="3698" y="1915"/>
              <a:ext cx="81" cy="90"/>
            </a:xfrm>
            <a:custGeom>
              <a:avLst/>
              <a:gdLst>
                <a:gd name="T0" fmla="*/ 0 w 192"/>
                <a:gd name="T1" fmla="*/ 204 h 209"/>
                <a:gd name="T2" fmla="*/ 5 w 192"/>
                <a:gd name="T3" fmla="*/ 129 h 209"/>
                <a:gd name="T4" fmla="*/ 26 w 192"/>
                <a:gd name="T5" fmla="*/ 72 h 209"/>
                <a:gd name="T6" fmla="*/ 62 w 192"/>
                <a:gd name="T7" fmla="*/ 33 h 209"/>
                <a:gd name="T8" fmla="*/ 110 w 192"/>
                <a:gd name="T9" fmla="*/ 0 h 209"/>
                <a:gd name="T10" fmla="*/ 150 w 192"/>
                <a:gd name="T11" fmla="*/ 31 h 209"/>
                <a:gd name="T12" fmla="*/ 175 w 192"/>
                <a:gd name="T13" fmla="*/ 52 h 209"/>
                <a:gd name="T14" fmla="*/ 190 w 192"/>
                <a:gd name="T15" fmla="*/ 82 h 209"/>
                <a:gd name="T16" fmla="*/ 192 w 192"/>
                <a:gd name="T17" fmla="*/ 131 h 209"/>
                <a:gd name="T18" fmla="*/ 167 w 192"/>
                <a:gd name="T19" fmla="*/ 82 h 209"/>
                <a:gd name="T20" fmla="*/ 138 w 192"/>
                <a:gd name="T21" fmla="*/ 52 h 209"/>
                <a:gd name="T22" fmla="*/ 108 w 192"/>
                <a:gd name="T23" fmla="*/ 31 h 209"/>
                <a:gd name="T24" fmla="*/ 80 w 192"/>
                <a:gd name="T25" fmla="*/ 61 h 209"/>
                <a:gd name="T26" fmla="*/ 53 w 192"/>
                <a:gd name="T27" fmla="*/ 93 h 209"/>
                <a:gd name="T28" fmla="*/ 38 w 192"/>
                <a:gd name="T29" fmla="*/ 124 h 209"/>
                <a:gd name="T30" fmla="*/ 28 w 192"/>
                <a:gd name="T31" fmla="*/ 171 h 209"/>
                <a:gd name="T32" fmla="*/ 19 w 192"/>
                <a:gd name="T33" fmla="*/ 209 h 209"/>
                <a:gd name="T34" fmla="*/ 0 w 192"/>
                <a:gd name="T35" fmla="*/ 204 h 209"/>
                <a:gd name="T36" fmla="*/ 0 w 192"/>
                <a:gd name="T37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09">
                  <a:moveTo>
                    <a:pt x="0" y="204"/>
                  </a:moveTo>
                  <a:lnTo>
                    <a:pt x="5" y="129"/>
                  </a:lnTo>
                  <a:lnTo>
                    <a:pt x="26" y="72"/>
                  </a:lnTo>
                  <a:lnTo>
                    <a:pt x="62" y="33"/>
                  </a:lnTo>
                  <a:lnTo>
                    <a:pt x="110" y="0"/>
                  </a:lnTo>
                  <a:lnTo>
                    <a:pt x="150" y="31"/>
                  </a:lnTo>
                  <a:lnTo>
                    <a:pt x="175" y="52"/>
                  </a:lnTo>
                  <a:lnTo>
                    <a:pt x="190" y="82"/>
                  </a:lnTo>
                  <a:lnTo>
                    <a:pt x="192" y="131"/>
                  </a:lnTo>
                  <a:lnTo>
                    <a:pt x="167" y="82"/>
                  </a:lnTo>
                  <a:lnTo>
                    <a:pt x="138" y="52"/>
                  </a:lnTo>
                  <a:lnTo>
                    <a:pt x="108" y="31"/>
                  </a:lnTo>
                  <a:lnTo>
                    <a:pt x="80" y="61"/>
                  </a:lnTo>
                  <a:lnTo>
                    <a:pt x="53" y="93"/>
                  </a:lnTo>
                  <a:lnTo>
                    <a:pt x="38" y="124"/>
                  </a:lnTo>
                  <a:lnTo>
                    <a:pt x="28" y="171"/>
                  </a:lnTo>
                  <a:lnTo>
                    <a:pt x="19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7" name="Freeform 455"/>
            <p:cNvSpPr>
              <a:spLocks/>
            </p:cNvSpPr>
            <p:nvPr/>
          </p:nvSpPr>
          <p:spPr bwMode="auto">
            <a:xfrm>
              <a:off x="3718" y="1943"/>
              <a:ext cx="59" cy="128"/>
            </a:xfrm>
            <a:custGeom>
              <a:avLst/>
              <a:gdLst>
                <a:gd name="T0" fmla="*/ 0 w 141"/>
                <a:gd name="T1" fmla="*/ 296 h 298"/>
                <a:gd name="T2" fmla="*/ 0 w 141"/>
                <a:gd name="T3" fmla="*/ 100 h 298"/>
                <a:gd name="T4" fmla="*/ 10 w 141"/>
                <a:gd name="T5" fmla="*/ 57 h 298"/>
                <a:gd name="T6" fmla="*/ 33 w 141"/>
                <a:gd name="T7" fmla="*/ 26 h 298"/>
                <a:gd name="T8" fmla="*/ 61 w 141"/>
                <a:gd name="T9" fmla="*/ 0 h 298"/>
                <a:gd name="T10" fmla="*/ 97 w 141"/>
                <a:gd name="T11" fmla="*/ 30 h 298"/>
                <a:gd name="T12" fmla="*/ 126 w 141"/>
                <a:gd name="T13" fmla="*/ 70 h 298"/>
                <a:gd name="T14" fmla="*/ 139 w 141"/>
                <a:gd name="T15" fmla="*/ 116 h 298"/>
                <a:gd name="T16" fmla="*/ 141 w 141"/>
                <a:gd name="T17" fmla="*/ 184 h 298"/>
                <a:gd name="T18" fmla="*/ 99 w 141"/>
                <a:gd name="T19" fmla="*/ 197 h 298"/>
                <a:gd name="T20" fmla="*/ 93 w 141"/>
                <a:gd name="T21" fmla="*/ 167 h 298"/>
                <a:gd name="T22" fmla="*/ 59 w 141"/>
                <a:gd name="T23" fmla="*/ 163 h 298"/>
                <a:gd name="T24" fmla="*/ 55 w 141"/>
                <a:gd name="T25" fmla="*/ 201 h 298"/>
                <a:gd name="T26" fmla="*/ 33 w 141"/>
                <a:gd name="T27" fmla="*/ 235 h 298"/>
                <a:gd name="T28" fmla="*/ 29 w 141"/>
                <a:gd name="T29" fmla="*/ 298 h 298"/>
                <a:gd name="T30" fmla="*/ 0 w 141"/>
                <a:gd name="T31" fmla="*/ 296 h 298"/>
                <a:gd name="T32" fmla="*/ 0 w 141"/>
                <a:gd name="T33" fmla="*/ 29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98">
                  <a:moveTo>
                    <a:pt x="0" y="296"/>
                  </a:moveTo>
                  <a:lnTo>
                    <a:pt x="0" y="100"/>
                  </a:lnTo>
                  <a:lnTo>
                    <a:pt x="10" y="57"/>
                  </a:lnTo>
                  <a:lnTo>
                    <a:pt x="33" y="26"/>
                  </a:lnTo>
                  <a:lnTo>
                    <a:pt x="61" y="0"/>
                  </a:lnTo>
                  <a:lnTo>
                    <a:pt x="97" y="30"/>
                  </a:lnTo>
                  <a:lnTo>
                    <a:pt x="126" y="70"/>
                  </a:lnTo>
                  <a:lnTo>
                    <a:pt x="139" y="116"/>
                  </a:lnTo>
                  <a:lnTo>
                    <a:pt x="141" y="184"/>
                  </a:lnTo>
                  <a:lnTo>
                    <a:pt x="99" y="197"/>
                  </a:lnTo>
                  <a:lnTo>
                    <a:pt x="93" y="167"/>
                  </a:lnTo>
                  <a:lnTo>
                    <a:pt x="59" y="163"/>
                  </a:lnTo>
                  <a:lnTo>
                    <a:pt x="55" y="201"/>
                  </a:lnTo>
                  <a:lnTo>
                    <a:pt x="33" y="235"/>
                  </a:lnTo>
                  <a:lnTo>
                    <a:pt x="29" y="298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Freeform 456"/>
            <p:cNvSpPr>
              <a:spLocks/>
            </p:cNvSpPr>
            <p:nvPr/>
          </p:nvSpPr>
          <p:spPr bwMode="auto">
            <a:xfrm>
              <a:off x="3769" y="1979"/>
              <a:ext cx="92" cy="79"/>
            </a:xfrm>
            <a:custGeom>
              <a:avLst/>
              <a:gdLst>
                <a:gd name="T0" fmla="*/ 9 w 220"/>
                <a:gd name="T1" fmla="*/ 67 h 185"/>
                <a:gd name="T2" fmla="*/ 46 w 220"/>
                <a:gd name="T3" fmla="*/ 59 h 185"/>
                <a:gd name="T4" fmla="*/ 72 w 220"/>
                <a:gd name="T5" fmla="*/ 75 h 185"/>
                <a:gd name="T6" fmla="*/ 72 w 220"/>
                <a:gd name="T7" fmla="*/ 103 h 185"/>
                <a:gd name="T8" fmla="*/ 118 w 220"/>
                <a:gd name="T9" fmla="*/ 103 h 185"/>
                <a:gd name="T10" fmla="*/ 122 w 220"/>
                <a:gd name="T11" fmla="*/ 128 h 185"/>
                <a:gd name="T12" fmla="*/ 124 w 220"/>
                <a:gd name="T13" fmla="*/ 152 h 185"/>
                <a:gd name="T14" fmla="*/ 141 w 220"/>
                <a:gd name="T15" fmla="*/ 147 h 185"/>
                <a:gd name="T16" fmla="*/ 144 w 220"/>
                <a:gd name="T17" fmla="*/ 118 h 185"/>
                <a:gd name="T18" fmla="*/ 171 w 220"/>
                <a:gd name="T19" fmla="*/ 118 h 185"/>
                <a:gd name="T20" fmla="*/ 194 w 220"/>
                <a:gd name="T21" fmla="*/ 118 h 185"/>
                <a:gd name="T22" fmla="*/ 194 w 220"/>
                <a:gd name="T23" fmla="*/ 103 h 185"/>
                <a:gd name="T24" fmla="*/ 148 w 220"/>
                <a:gd name="T25" fmla="*/ 94 h 185"/>
                <a:gd name="T26" fmla="*/ 154 w 220"/>
                <a:gd name="T27" fmla="*/ 61 h 185"/>
                <a:gd name="T28" fmla="*/ 175 w 220"/>
                <a:gd name="T29" fmla="*/ 36 h 185"/>
                <a:gd name="T30" fmla="*/ 181 w 220"/>
                <a:gd name="T31" fmla="*/ 6 h 185"/>
                <a:gd name="T32" fmla="*/ 209 w 220"/>
                <a:gd name="T33" fmla="*/ 0 h 185"/>
                <a:gd name="T34" fmla="*/ 217 w 220"/>
                <a:gd name="T35" fmla="*/ 16 h 185"/>
                <a:gd name="T36" fmla="*/ 171 w 220"/>
                <a:gd name="T37" fmla="*/ 67 h 185"/>
                <a:gd name="T38" fmla="*/ 175 w 220"/>
                <a:gd name="T39" fmla="*/ 78 h 185"/>
                <a:gd name="T40" fmla="*/ 211 w 220"/>
                <a:gd name="T41" fmla="*/ 92 h 185"/>
                <a:gd name="T42" fmla="*/ 220 w 220"/>
                <a:gd name="T43" fmla="*/ 132 h 185"/>
                <a:gd name="T44" fmla="*/ 196 w 220"/>
                <a:gd name="T45" fmla="*/ 149 h 185"/>
                <a:gd name="T46" fmla="*/ 165 w 220"/>
                <a:gd name="T47" fmla="*/ 149 h 185"/>
                <a:gd name="T48" fmla="*/ 146 w 220"/>
                <a:gd name="T49" fmla="*/ 183 h 185"/>
                <a:gd name="T50" fmla="*/ 108 w 220"/>
                <a:gd name="T51" fmla="*/ 185 h 185"/>
                <a:gd name="T52" fmla="*/ 93 w 220"/>
                <a:gd name="T53" fmla="*/ 137 h 185"/>
                <a:gd name="T54" fmla="*/ 40 w 220"/>
                <a:gd name="T55" fmla="*/ 130 h 185"/>
                <a:gd name="T56" fmla="*/ 57 w 220"/>
                <a:gd name="T57" fmla="*/ 94 h 185"/>
                <a:gd name="T58" fmla="*/ 0 w 220"/>
                <a:gd name="T59" fmla="*/ 78 h 185"/>
                <a:gd name="T60" fmla="*/ 9 w 220"/>
                <a:gd name="T61" fmla="*/ 67 h 185"/>
                <a:gd name="T62" fmla="*/ 9 w 220"/>
                <a:gd name="T63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85">
                  <a:moveTo>
                    <a:pt x="9" y="67"/>
                  </a:moveTo>
                  <a:lnTo>
                    <a:pt x="46" y="59"/>
                  </a:lnTo>
                  <a:lnTo>
                    <a:pt x="72" y="75"/>
                  </a:lnTo>
                  <a:lnTo>
                    <a:pt x="72" y="103"/>
                  </a:lnTo>
                  <a:lnTo>
                    <a:pt x="118" y="103"/>
                  </a:lnTo>
                  <a:lnTo>
                    <a:pt x="122" y="128"/>
                  </a:lnTo>
                  <a:lnTo>
                    <a:pt x="124" y="152"/>
                  </a:lnTo>
                  <a:lnTo>
                    <a:pt x="141" y="147"/>
                  </a:lnTo>
                  <a:lnTo>
                    <a:pt x="144" y="118"/>
                  </a:lnTo>
                  <a:lnTo>
                    <a:pt x="171" y="118"/>
                  </a:lnTo>
                  <a:lnTo>
                    <a:pt x="194" y="118"/>
                  </a:lnTo>
                  <a:lnTo>
                    <a:pt x="194" y="103"/>
                  </a:lnTo>
                  <a:lnTo>
                    <a:pt x="148" y="94"/>
                  </a:lnTo>
                  <a:lnTo>
                    <a:pt x="154" y="61"/>
                  </a:lnTo>
                  <a:lnTo>
                    <a:pt x="175" y="36"/>
                  </a:lnTo>
                  <a:lnTo>
                    <a:pt x="181" y="6"/>
                  </a:lnTo>
                  <a:lnTo>
                    <a:pt x="209" y="0"/>
                  </a:lnTo>
                  <a:lnTo>
                    <a:pt x="217" y="16"/>
                  </a:lnTo>
                  <a:lnTo>
                    <a:pt x="171" y="67"/>
                  </a:lnTo>
                  <a:lnTo>
                    <a:pt x="175" y="78"/>
                  </a:lnTo>
                  <a:lnTo>
                    <a:pt x="211" y="92"/>
                  </a:lnTo>
                  <a:lnTo>
                    <a:pt x="220" y="132"/>
                  </a:lnTo>
                  <a:lnTo>
                    <a:pt x="196" y="149"/>
                  </a:lnTo>
                  <a:lnTo>
                    <a:pt x="165" y="149"/>
                  </a:lnTo>
                  <a:lnTo>
                    <a:pt x="146" y="183"/>
                  </a:lnTo>
                  <a:lnTo>
                    <a:pt x="108" y="185"/>
                  </a:lnTo>
                  <a:lnTo>
                    <a:pt x="93" y="137"/>
                  </a:lnTo>
                  <a:lnTo>
                    <a:pt x="40" y="130"/>
                  </a:lnTo>
                  <a:lnTo>
                    <a:pt x="57" y="94"/>
                  </a:lnTo>
                  <a:lnTo>
                    <a:pt x="0" y="78"/>
                  </a:lnTo>
                  <a:lnTo>
                    <a:pt x="9" y="67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Freeform 457"/>
            <p:cNvSpPr>
              <a:spLocks/>
            </p:cNvSpPr>
            <p:nvPr/>
          </p:nvSpPr>
          <p:spPr bwMode="auto">
            <a:xfrm>
              <a:off x="3814" y="1801"/>
              <a:ext cx="163" cy="173"/>
            </a:xfrm>
            <a:custGeom>
              <a:avLst/>
              <a:gdLst>
                <a:gd name="T0" fmla="*/ 88 w 386"/>
                <a:gd name="T1" fmla="*/ 376 h 403"/>
                <a:gd name="T2" fmla="*/ 31 w 386"/>
                <a:gd name="T3" fmla="*/ 394 h 403"/>
                <a:gd name="T4" fmla="*/ 25 w 386"/>
                <a:gd name="T5" fmla="*/ 335 h 403"/>
                <a:gd name="T6" fmla="*/ 0 w 386"/>
                <a:gd name="T7" fmla="*/ 297 h 403"/>
                <a:gd name="T8" fmla="*/ 2 w 386"/>
                <a:gd name="T9" fmla="*/ 240 h 403"/>
                <a:gd name="T10" fmla="*/ 57 w 386"/>
                <a:gd name="T11" fmla="*/ 188 h 403"/>
                <a:gd name="T12" fmla="*/ 105 w 386"/>
                <a:gd name="T13" fmla="*/ 188 h 403"/>
                <a:gd name="T14" fmla="*/ 137 w 386"/>
                <a:gd name="T15" fmla="*/ 177 h 403"/>
                <a:gd name="T16" fmla="*/ 122 w 386"/>
                <a:gd name="T17" fmla="*/ 135 h 403"/>
                <a:gd name="T18" fmla="*/ 158 w 386"/>
                <a:gd name="T19" fmla="*/ 120 h 403"/>
                <a:gd name="T20" fmla="*/ 109 w 386"/>
                <a:gd name="T21" fmla="*/ 80 h 403"/>
                <a:gd name="T22" fmla="*/ 175 w 386"/>
                <a:gd name="T23" fmla="*/ 48 h 403"/>
                <a:gd name="T24" fmla="*/ 206 w 386"/>
                <a:gd name="T25" fmla="*/ 44 h 403"/>
                <a:gd name="T26" fmla="*/ 249 w 386"/>
                <a:gd name="T27" fmla="*/ 48 h 403"/>
                <a:gd name="T28" fmla="*/ 310 w 386"/>
                <a:gd name="T29" fmla="*/ 0 h 403"/>
                <a:gd name="T30" fmla="*/ 386 w 386"/>
                <a:gd name="T31" fmla="*/ 57 h 403"/>
                <a:gd name="T32" fmla="*/ 346 w 386"/>
                <a:gd name="T33" fmla="*/ 36 h 403"/>
                <a:gd name="T34" fmla="*/ 274 w 386"/>
                <a:gd name="T35" fmla="*/ 63 h 403"/>
                <a:gd name="T36" fmla="*/ 236 w 386"/>
                <a:gd name="T37" fmla="*/ 80 h 403"/>
                <a:gd name="T38" fmla="*/ 215 w 386"/>
                <a:gd name="T39" fmla="*/ 69 h 403"/>
                <a:gd name="T40" fmla="*/ 187 w 386"/>
                <a:gd name="T41" fmla="*/ 89 h 403"/>
                <a:gd name="T42" fmla="*/ 145 w 386"/>
                <a:gd name="T43" fmla="*/ 78 h 403"/>
                <a:gd name="T44" fmla="*/ 162 w 386"/>
                <a:gd name="T45" fmla="*/ 99 h 403"/>
                <a:gd name="T46" fmla="*/ 185 w 386"/>
                <a:gd name="T47" fmla="*/ 146 h 403"/>
                <a:gd name="T48" fmla="*/ 166 w 386"/>
                <a:gd name="T49" fmla="*/ 184 h 403"/>
                <a:gd name="T50" fmla="*/ 130 w 386"/>
                <a:gd name="T51" fmla="*/ 217 h 403"/>
                <a:gd name="T52" fmla="*/ 92 w 386"/>
                <a:gd name="T53" fmla="*/ 240 h 403"/>
                <a:gd name="T54" fmla="*/ 52 w 386"/>
                <a:gd name="T55" fmla="*/ 224 h 403"/>
                <a:gd name="T56" fmla="*/ 48 w 386"/>
                <a:gd name="T57" fmla="*/ 272 h 403"/>
                <a:gd name="T58" fmla="*/ 40 w 386"/>
                <a:gd name="T59" fmla="*/ 310 h 403"/>
                <a:gd name="T60" fmla="*/ 57 w 386"/>
                <a:gd name="T61" fmla="*/ 329 h 403"/>
                <a:gd name="T62" fmla="*/ 42 w 386"/>
                <a:gd name="T63" fmla="*/ 363 h 403"/>
                <a:gd name="T64" fmla="*/ 76 w 386"/>
                <a:gd name="T65" fmla="*/ 363 h 403"/>
                <a:gd name="T66" fmla="*/ 103 w 386"/>
                <a:gd name="T67" fmla="*/ 356 h 403"/>
                <a:gd name="T68" fmla="*/ 112 w 386"/>
                <a:gd name="T69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403">
                  <a:moveTo>
                    <a:pt x="112" y="373"/>
                  </a:moveTo>
                  <a:lnTo>
                    <a:pt x="88" y="376"/>
                  </a:lnTo>
                  <a:lnTo>
                    <a:pt x="61" y="403"/>
                  </a:lnTo>
                  <a:lnTo>
                    <a:pt x="31" y="394"/>
                  </a:lnTo>
                  <a:lnTo>
                    <a:pt x="14" y="367"/>
                  </a:lnTo>
                  <a:lnTo>
                    <a:pt x="25" y="335"/>
                  </a:lnTo>
                  <a:lnTo>
                    <a:pt x="4" y="318"/>
                  </a:lnTo>
                  <a:lnTo>
                    <a:pt x="0" y="297"/>
                  </a:lnTo>
                  <a:lnTo>
                    <a:pt x="19" y="270"/>
                  </a:lnTo>
                  <a:lnTo>
                    <a:pt x="2" y="240"/>
                  </a:lnTo>
                  <a:lnTo>
                    <a:pt x="29" y="203"/>
                  </a:lnTo>
                  <a:lnTo>
                    <a:pt x="57" y="188"/>
                  </a:lnTo>
                  <a:lnTo>
                    <a:pt x="76" y="207"/>
                  </a:lnTo>
                  <a:lnTo>
                    <a:pt x="105" y="188"/>
                  </a:lnTo>
                  <a:lnTo>
                    <a:pt x="133" y="188"/>
                  </a:lnTo>
                  <a:lnTo>
                    <a:pt x="137" y="177"/>
                  </a:lnTo>
                  <a:lnTo>
                    <a:pt x="120" y="158"/>
                  </a:lnTo>
                  <a:lnTo>
                    <a:pt x="122" y="135"/>
                  </a:lnTo>
                  <a:lnTo>
                    <a:pt x="158" y="131"/>
                  </a:lnTo>
                  <a:lnTo>
                    <a:pt x="158" y="120"/>
                  </a:lnTo>
                  <a:lnTo>
                    <a:pt x="112" y="112"/>
                  </a:lnTo>
                  <a:lnTo>
                    <a:pt x="109" y="80"/>
                  </a:lnTo>
                  <a:lnTo>
                    <a:pt x="139" y="48"/>
                  </a:lnTo>
                  <a:lnTo>
                    <a:pt x="175" y="48"/>
                  </a:lnTo>
                  <a:lnTo>
                    <a:pt x="185" y="65"/>
                  </a:lnTo>
                  <a:lnTo>
                    <a:pt x="206" y="44"/>
                  </a:lnTo>
                  <a:lnTo>
                    <a:pt x="238" y="42"/>
                  </a:lnTo>
                  <a:lnTo>
                    <a:pt x="249" y="48"/>
                  </a:lnTo>
                  <a:lnTo>
                    <a:pt x="261" y="17"/>
                  </a:lnTo>
                  <a:lnTo>
                    <a:pt x="310" y="0"/>
                  </a:lnTo>
                  <a:lnTo>
                    <a:pt x="377" y="4"/>
                  </a:lnTo>
                  <a:lnTo>
                    <a:pt x="386" y="57"/>
                  </a:lnTo>
                  <a:lnTo>
                    <a:pt x="346" y="59"/>
                  </a:lnTo>
                  <a:lnTo>
                    <a:pt x="346" y="36"/>
                  </a:lnTo>
                  <a:lnTo>
                    <a:pt x="287" y="36"/>
                  </a:lnTo>
                  <a:lnTo>
                    <a:pt x="274" y="63"/>
                  </a:lnTo>
                  <a:lnTo>
                    <a:pt x="255" y="84"/>
                  </a:lnTo>
                  <a:lnTo>
                    <a:pt x="236" y="80"/>
                  </a:lnTo>
                  <a:lnTo>
                    <a:pt x="230" y="65"/>
                  </a:lnTo>
                  <a:lnTo>
                    <a:pt x="215" y="69"/>
                  </a:lnTo>
                  <a:lnTo>
                    <a:pt x="211" y="89"/>
                  </a:lnTo>
                  <a:lnTo>
                    <a:pt x="187" y="89"/>
                  </a:lnTo>
                  <a:lnTo>
                    <a:pt x="171" y="76"/>
                  </a:lnTo>
                  <a:lnTo>
                    <a:pt x="145" y="78"/>
                  </a:lnTo>
                  <a:lnTo>
                    <a:pt x="139" y="97"/>
                  </a:lnTo>
                  <a:lnTo>
                    <a:pt x="162" y="99"/>
                  </a:lnTo>
                  <a:lnTo>
                    <a:pt x="183" y="112"/>
                  </a:lnTo>
                  <a:lnTo>
                    <a:pt x="185" y="146"/>
                  </a:lnTo>
                  <a:lnTo>
                    <a:pt x="149" y="154"/>
                  </a:lnTo>
                  <a:lnTo>
                    <a:pt x="166" y="184"/>
                  </a:lnTo>
                  <a:lnTo>
                    <a:pt x="158" y="217"/>
                  </a:lnTo>
                  <a:lnTo>
                    <a:pt x="130" y="217"/>
                  </a:lnTo>
                  <a:lnTo>
                    <a:pt x="105" y="221"/>
                  </a:lnTo>
                  <a:lnTo>
                    <a:pt x="92" y="240"/>
                  </a:lnTo>
                  <a:lnTo>
                    <a:pt x="71" y="242"/>
                  </a:lnTo>
                  <a:lnTo>
                    <a:pt x="52" y="224"/>
                  </a:lnTo>
                  <a:lnTo>
                    <a:pt x="33" y="240"/>
                  </a:lnTo>
                  <a:lnTo>
                    <a:pt x="48" y="272"/>
                  </a:lnTo>
                  <a:lnTo>
                    <a:pt x="31" y="297"/>
                  </a:lnTo>
                  <a:lnTo>
                    <a:pt x="40" y="310"/>
                  </a:lnTo>
                  <a:lnTo>
                    <a:pt x="54" y="312"/>
                  </a:lnTo>
                  <a:lnTo>
                    <a:pt x="57" y="329"/>
                  </a:lnTo>
                  <a:lnTo>
                    <a:pt x="46" y="344"/>
                  </a:lnTo>
                  <a:lnTo>
                    <a:pt x="42" y="363"/>
                  </a:lnTo>
                  <a:lnTo>
                    <a:pt x="57" y="373"/>
                  </a:lnTo>
                  <a:lnTo>
                    <a:pt x="76" y="363"/>
                  </a:lnTo>
                  <a:lnTo>
                    <a:pt x="92" y="354"/>
                  </a:lnTo>
                  <a:lnTo>
                    <a:pt x="103" y="356"/>
                  </a:lnTo>
                  <a:lnTo>
                    <a:pt x="112" y="373"/>
                  </a:lnTo>
                  <a:lnTo>
                    <a:pt x="112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Freeform 458"/>
            <p:cNvSpPr>
              <a:spLocks/>
            </p:cNvSpPr>
            <p:nvPr/>
          </p:nvSpPr>
          <p:spPr bwMode="auto">
            <a:xfrm>
              <a:off x="4049" y="1823"/>
              <a:ext cx="69" cy="73"/>
            </a:xfrm>
            <a:custGeom>
              <a:avLst/>
              <a:gdLst>
                <a:gd name="T0" fmla="*/ 8 w 166"/>
                <a:gd name="T1" fmla="*/ 8 h 171"/>
                <a:gd name="T2" fmla="*/ 52 w 166"/>
                <a:gd name="T3" fmla="*/ 0 h 171"/>
                <a:gd name="T4" fmla="*/ 71 w 166"/>
                <a:gd name="T5" fmla="*/ 6 h 171"/>
                <a:gd name="T6" fmla="*/ 61 w 166"/>
                <a:gd name="T7" fmla="*/ 27 h 171"/>
                <a:gd name="T8" fmla="*/ 86 w 166"/>
                <a:gd name="T9" fmla="*/ 38 h 171"/>
                <a:gd name="T10" fmla="*/ 86 w 166"/>
                <a:gd name="T11" fmla="*/ 57 h 171"/>
                <a:gd name="T12" fmla="*/ 122 w 166"/>
                <a:gd name="T13" fmla="*/ 59 h 171"/>
                <a:gd name="T14" fmla="*/ 143 w 166"/>
                <a:gd name="T15" fmla="*/ 82 h 171"/>
                <a:gd name="T16" fmla="*/ 166 w 166"/>
                <a:gd name="T17" fmla="*/ 94 h 171"/>
                <a:gd name="T18" fmla="*/ 158 w 166"/>
                <a:gd name="T19" fmla="*/ 118 h 171"/>
                <a:gd name="T20" fmla="*/ 147 w 166"/>
                <a:gd name="T21" fmla="*/ 122 h 171"/>
                <a:gd name="T22" fmla="*/ 124 w 166"/>
                <a:gd name="T23" fmla="*/ 171 h 171"/>
                <a:gd name="T24" fmla="*/ 116 w 166"/>
                <a:gd name="T25" fmla="*/ 145 h 171"/>
                <a:gd name="T26" fmla="*/ 132 w 166"/>
                <a:gd name="T27" fmla="*/ 109 h 171"/>
                <a:gd name="T28" fmla="*/ 94 w 166"/>
                <a:gd name="T29" fmla="*/ 107 h 171"/>
                <a:gd name="T30" fmla="*/ 113 w 166"/>
                <a:gd name="T31" fmla="*/ 88 h 171"/>
                <a:gd name="T32" fmla="*/ 105 w 166"/>
                <a:gd name="T33" fmla="*/ 75 h 171"/>
                <a:gd name="T34" fmla="*/ 54 w 166"/>
                <a:gd name="T35" fmla="*/ 84 h 171"/>
                <a:gd name="T36" fmla="*/ 63 w 166"/>
                <a:gd name="T37" fmla="*/ 56 h 171"/>
                <a:gd name="T38" fmla="*/ 50 w 166"/>
                <a:gd name="T39" fmla="*/ 42 h 171"/>
                <a:gd name="T40" fmla="*/ 16 w 166"/>
                <a:gd name="T41" fmla="*/ 44 h 171"/>
                <a:gd name="T42" fmla="*/ 44 w 166"/>
                <a:gd name="T43" fmla="*/ 21 h 171"/>
                <a:gd name="T44" fmla="*/ 0 w 166"/>
                <a:gd name="T45" fmla="*/ 27 h 171"/>
                <a:gd name="T46" fmla="*/ 8 w 166"/>
                <a:gd name="T47" fmla="*/ 8 h 171"/>
                <a:gd name="T48" fmla="*/ 8 w 166"/>
                <a:gd name="T4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71">
                  <a:moveTo>
                    <a:pt x="8" y="8"/>
                  </a:moveTo>
                  <a:lnTo>
                    <a:pt x="52" y="0"/>
                  </a:lnTo>
                  <a:lnTo>
                    <a:pt x="71" y="6"/>
                  </a:lnTo>
                  <a:lnTo>
                    <a:pt x="61" y="27"/>
                  </a:lnTo>
                  <a:lnTo>
                    <a:pt x="86" y="38"/>
                  </a:lnTo>
                  <a:lnTo>
                    <a:pt x="86" y="57"/>
                  </a:lnTo>
                  <a:lnTo>
                    <a:pt x="122" y="59"/>
                  </a:lnTo>
                  <a:lnTo>
                    <a:pt x="143" y="82"/>
                  </a:lnTo>
                  <a:lnTo>
                    <a:pt x="166" y="94"/>
                  </a:lnTo>
                  <a:lnTo>
                    <a:pt x="158" y="118"/>
                  </a:lnTo>
                  <a:lnTo>
                    <a:pt x="147" y="122"/>
                  </a:lnTo>
                  <a:lnTo>
                    <a:pt x="124" y="171"/>
                  </a:lnTo>
                  <a:lnTo>
                    <a:pt x="116" y="145"/>
                  </a:lnTo>
                  <a:lnTo>
                    <a:pt x="132" y="109"/>
                  </a:lnTo>
                  <a:lnTo>
                    <a:pt x="94" y="107"/>
                  </a:lnTo>
                  <a:lnTo>
                    <a:pt x="113" y="88"/>
                  </a:lnTo>
                  <a:lnTo>
                    <a:pt x="105" y="75"/>
                  </a:lnTo>
                  <a:lnTo>
                    <a:pt x="54" y="84"/>
                  </a:lnTo>
                  <a:lnTo>
                    <a:pt x="63" y="56"/>
                  </a:lnTo>
                  <a:lnTo>
                    <a:pt x="50" y="42"/>
                  </a:lnTo>
                  <a:lnTo>
                    <a:pt x="16" y="44"/>
                  </a:lnTo>
                  <a:lnTo>
                    <a:pt x="44" y="21"/>
                  </a:lnTo>
                  <a:lnTo>
                    <a:pt x="0" y="27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Freeform 459"/>
            <p:cNvSpPr>
              <a:spLocks/>
            </p:cNvSpPr>
            <p:nvPr/>
          </p:nvSpPr>
          <p:spPr bwMode="auto">
            <a:xfrm>
              <a:off x="4111" y="1855"/>
              <a:ext cx="121" cy="93"/>
            </a:xfrm>
            <a:custGeom>
              <a:avLst/>
              <a:gdLst>
                <a:gd name="T0" fmla="*/ 9 w 289"/>
                <a:gd name="T1" fmla="*/ 62 h 218"/>
                <a:gd name="T2" fmla="*/ 0 w 289"/>
                <a:gd name="T3" fmla="*/ 91 h 218"/>
                <a:gd name="T4" fmla="*/ 4 w 289"/>
                <a:gd name="T5" fmla="*/ 116 h 218"/>
                <a:gd name="T6" fmla="*/ 21 w 289"/>
                <a:gd name="T7" fmla="*/ 133 h 218"/>
                <a:gd name="T8" fmla="*/ 28 w 289"/>
                <a:gd name="T9" fmla="*/ 116 h 218"/>
                <a:gd name="T10" fmla="*/ 53 w 289"/>
                <a:gd name="T11" fmla="*/ 119 h 218"/>
                <a:gd name="T12" fmla="*/ 62 w 289"/>
                <a:gd name="T13" fmla="*/ 140 h 218"/>
                <a:gd name="T14" fmla="*/ 85 w 289"/>
                <a:gd name="T15" fmla="*/ 140 h 218"/>
                <a:gd name="T16" fmla="*/ 100 w 289"/>
                <a:gd name="T17" fmla="*/ 123 h 218"/>
                <a:gd name="T18" fmla="*/ 104 w 289"/>
                <a:gd name="T19" fmla="*/ 79 h 218"/>
                <a:gd name="T20" fmla="*/ 125 w 289"/>
                <a:gd name="T21" fmla="*/ 98 h 218"/>
                <a:gd name="T22" fmla="*/ 167 w 289"/>
                <a:gd name="T23" fmla="*/ 104 h 218"/>
                <a:gd name="T24" fmla="*/ 188 w 289"/>
                <a:gd name="T25" fmla="*/ 96 h 218"/>
                <a:gd name="T26" fmla="*/ 184 w 289"/>
                <a:gd name="T27" fmla="*/ 55 h 218"/>
                <a:gd name="T28" fmla="*/ 197 w 289"/>
                <a:gd name="T29" fmla="*/ 55 h 218"/>
                <a:gd name="T30" fmla="*/ 211 w 289"/>
                <a:gd name="T31" fmla="*/ 70 h 218"/>
                <a:gd name="T32" fmla="*/ 239 w 289"/>
                <a:gd name="T33" fmla="*/ 41 h 218"/>
                <a:gd name="T34" fmla="*/ 264 w 289"/>
                <a:gd name="T35" fmla="*/ 41 h 218"/>
                <a:gd name="T36" fmla="*/ 264 w 289"/>
                <a:gd name="T37" fmla="*/ 66 h 218"/>
                <a:gd name="T38" fmla="*/ 218 w 289"/>
                <a:gd name="T39" fmla="*/ 87 h 218"/>
                <a:gd name="T40" fmla="*/ 213 w 289"/>
                <a:gd name="T41" fmla="*/ 106 h 218"/>
                <a:gd name="T42" fmla="*/ 196 w 289"/>
                <a:gd name="T43" fmla="*/ 110 h 218"/>
                <a:gd name="T44" fmla="*/ 192 w 289"/>
                <a:gd name="T45" fmla="*/ 136 h 218"/>
                <a:gd name="T46" fmla="*/ 150 w 289"/>
                <a:gd name="T47" fmla="*/ 165 h 218"/>
                <a:gd name="T48" fmla="*/ 152 w 289"/>
                <a:gd name="T49" fmla="*/ 186 h 218"/>
                <a:gd name="T50" fmla="*/ 199 w 289"/>
                <a:gd name="T51" fmla="*/ 199 h 218"/>
                <a:gd name="T52" fmla="*/ 203 w 289"/>
                <a:gd name="T53" fmla="*/ 218 h 218"/>
                <a:gd name="T54" fmla="*/ 226 w 289"/>
                <a:gd name="T55" fmla="*/ 218 h 218"/>
                <a:gd name="T56" fmla="*/ 241 w 289"/>
                <a:gd name="T57" fmla="*/ 203 h 218"/>
                <a:gd name="T58" fmla="*/ 275 w 289"/>
                <a:gd name="T59" fmla="*/ 195 h 218"/>
                <a:gd name="T60" fmla="*/ 249 w 289"/>
                <a:gd name="T61" fmla="*/ 180 h 218"/>
                <a:gd name="T62" fmla="*/ 224 w 289"/>
                <a:gd name="T63" fmla="*/ 193 h 218"/>
                <a:gd name="T64" fmla="*/ 213 w 289"/>
                <a:gd name="T65" fmla="*/ 182 h 218"/>
                <a:gd name="T66" fmla="*/ 169 w 289"/>
                <a:gd name="T67" fmla="*/ 174 h 218"/>
                <a:gd name="T68" fmla="*/ 186 w 289"/>
                <a:gd name="T69" fmla="*/ 159 h 218"/>
                <a:gd name="T70" fmla="*/ 224 w 289"/>
                <a:gd name="T71" fmla="*/ 155 h 218"/>
                <a:gd name="T72" fmla="*/ 249 w 289"/>
                <a:gd name="T73" fmla="*/ 136 h 218"/>
                <a:gd name="T74" fmla="*/ 222 w 289"/>
                <a:gd name="T75" fmla="*/ 138 h 218"/>
                <a:gd name="T76" fmla="*/ 213 w 289"/>
                <a:gd name="T77" fmla="*/ 125 h 218"/>
                <a:gd name="T78" fmla="*/ 239 w 289"/>
                <a:gd name="T79" fmla="*/ 108 h 218"/>
                <a:gd name="T80" fmla="*/ 266 w 289"/>
                <a:gd name="T81" fmla="*/ 95 h 218"/>
                <a:gd name="T82" fmla="*/ 289 w 289"/>
                <a:gd name="T83" fmla="*/ 66 h 218"/>
                <a:gd name="T84" fmla="*/ 289 w 289"/>
                <a:gd name="T85" fmla="*/ 36 h 218"/>
                <a:gd name="T86" fmla="*/ 285 w 289"/>
                <a:gd name="T87" fmla="*/ 7 h 218"/>
                <a:gd name="T88" fmla="*/ 247 w 289"/>
                <a:gd name="T89" fmla="*/ 0 h 218"/>
                <a:gd name="T90" fmla="*/ 241 w 289"/>
                <a:gd name="T91" fmla="*/ 24 h 218"/>
                <a:gd name="T92" fmla="*/ 190 w 289"/>
                <a:gd name="T93" fmla="*/ 28 h 218"/>
                <a:gd name="T94" fmla="*/ 171 w 289"/>
                <a:gd name="T95" fmla="*/ 41 h 218"/>
                <a:gd name="T96" fmla="*/ 163 w 289"/>
                <a:gd name="T97" fmla="*/ 64 h 218"/>
                <a:gd name="T98" fmla="*/ 163 w 289"/>
                <a:gd name="T99" fmla="*/ 77 h 218"/>
                <a:gd name="T100" fmla="*/ 135 w 289"/>
                <a:gd name="T101" fmla="*/ 68 h 218"/>
                <a:gd name="T102" fmla="*/ 104 w 289"/>
                <a:gd name="T103" fmla="*/ 55 h 218"/>
                <a:gd name="T104" fmla="*/ 74 w 289"/>
                <a:gd name="T105" fmla="*/ 57 h 218"/>
                <a:gd name="T106" fmla="*/ 81 w 289"/>
                <a:gd name="T107" fmla="*/ 79 h 218"/>
                <a:gd name="T108" fmla="*/ 78 w 289"/>
                <a:gd name="T109" fmla="*/ 98 h 218"/>
                <a:gd name="T110" fmla="*/ 72 w 289"/>
                <a:gd name="T111" fmla="*/ 114 h 218"/>
                <a:gd name="T112" fmla="*/ 62 w 289"/>
                <a:gd name="T113" fmla="*/ 87 h 218"/>
                <a:gd name="T114" fmla="*/ 45 w 289"/>
                <a:gd name="T115" fmla="*/ 89 h 218"/>
                <a:gd name="T116" fmla="*/ 26 w 289"/>
                <a:gd name="T117" fmla="*/ 98 h 218"/>
                <a:gd name="T118" fmla="*/ 36 w 289"/>
                <a:gd name="T119" fmla="*/ 58 h 218"/>
                <a:gd name="T120" fmla="*/ 9 w 289"/>
                <a:gd name="T121" fmla="*/ 62 h 218"/>
                <a:gd name="T122" fmla="*/ 9 w 289"/>
                <a:gd name="T123" fmla="*/ 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" h="218">
                  <a:moveTo>
                    <a:pt x="9" y="62"/>
                  </a:moveTo>
                  <a:lnTo>
                    <a:pt x="0" y="91"/>
                  </a:lnTo>
                  <a:lnTo>
                    <a:pt x="4" y="116"/>
                  </a:lnTo>
                  <a:lnTo>
                    <a:pt x="21" y="133"/>
                  </a:lnTo>
                  <a:lnTo>
                    <a:pt x="28" y="116"/>
                  </a:lnTo>
                  <a:lnTo>
                    <a:pt x="53" y="119"/>
                  </a:lnTo>
                  <a:lnTo>
                    <a:pt x="62" y="140"/>
                  </a:lnTo>
                  <a:lnTo>
                    <a:pt x="85" y="140"/>
                  </a:lnTo>
                  <a:lnTo>
                    <a:pt x="100" y="123"/>
                  </a:lnTo>
                  <a:lnTo>
                    <a:pt x="104" y="79"/>
                  </a:lnTo>
                  <a:lnTo>
                    <a:pt x="125" y="98"/>
                  </a:lnTo>
                  <a:lnTo>
                    <a:pt x="167" y="104"/>
                  </a:lnTo>
                  <a:lnTo>
                    <a:pt x="188" y="96"/>
                  </a:lnTo>
                  <a:lnTo>
                    <a:pt x="184" y="55"/>
                  </a:lnTo>
                  <a:lnTo>
                    <a:pt x="197" y="55"/>
                  </a:lnTo>
                  <a:lnTo>
                    <a:pt x="211" y="70"/>
                  </a:lnTo>
                  <a:lnTo>
                    <a:pt x="239" y="41"/>
                  </a:lnTo>
                  <a:lnTo>
                    <a:pt x="264" y="41"/>
                  </a:lnTo>
                  <a:lnTo>
                    <a:pt x="264" y="66"/>
                  </a:lnTo>
                  <a:lnTo>
                    <a:pt x="218" y="87"/>
                  </a:lnTo>
                  <a:lnTo>
                    <a:pt x="213" y="106"/>
                  </a:lnTo>
                  <a:lnTo>
                    <a:pt x="196" y="110"/>
                  </a:lnTo>
                  <a:lnTo>
                    <a:pt x="192" y="136"/>
                  </a:lnTo>
                  <a:lnTo>
                    <a:pt x="150" y="165"/>
                  </a:lnTo>
                  <a:lnTo>
                    <a:pt x="152" y="186"/>
                  </a:lnTo>
                  <a:lnTo>
                    <a:pt x="199" y="199"/>
                  </a:lnTo>
                  <a:lnTo>
                    <a:pt x="203" y="218"/>
                  </a:lnTo>
                  <a:lnTo>
                    <a:pt x="226" y="218"/>
                  </a:lnTo>
                  <a:lnTo>
                    <a:pt x="241" y="203"/>
                  </a:lnTo>
                  <a:lnTo>
                    <a:pt x="275" y="195"/>
                  </a:lnTo>
                  <a:lnTo>
                    <a:pt x="249" y="180"/>
                  </a:lnTo>
                  <a:lnTo>
                    <a:pt x="224" y="193"/>
                  </a:lnTo>
                  <a:lnTo>
                    <a:pt x="213" y="182"/>
                  </a:lnTo>
                  <a:lnTo>
                    <a:pt x="169" y="174"/>
                  </a:lnTo>
                  <a:lnTo>
                    <a:pt x="186" y="159"/>
                  </a:lnTo>
                  <a:lnTo>
                    <a:pt x="224" y="155"/>
                  </a:lnTo>
                  <a:lnTo>
                    <a:pt x="249" y="136"/>
                  </a:lnTo>
                  <a:lnTo>
                    <a:pt x="222" y="138"/>
                  </a:lnTo>
                  <a:lnTo>
                    <a:pt x="213" y="125"/>
                  </a:lnTo>
                  <a:lnTo>
                    <a:pt x="239" y="108"/>
                  </a:lnTo>
                  <a:lnTo>
                    <a:pt x="266" y="95"/>
                  </a:lnTo>
                  <a:lnTo>
                    <a:pt x="289" y="66"/>
                  </a:lnTo>
                  <a:lnTo>
                    <a:pt x="289" y="36"/>
                  </a:lnTo>
                  <a:lnTo>
                    <a:pt x="285" y="7"/>
                  </a:lnTo>
                  <a:lnTo>
                    <a:pt x="247" y="0"/>
                  </a:lnTo>
                  <a:lnTo>
                    <a:pt x="241" y="24"/>
                  </a:lnTo>
                  <a:lnTo>
                    <a:pt x="190" y="28"/>
                  </a:lnTo>
                  <a:lnTo>
                    <a:pt x="171" y="41"/>
                  </a:lnTo>
                  <a:lnTo>
                    <a:pt x="163" y="64"/>
                  </a:lnTo>
                  <a:lnTo>
                    <a:pt x="163" y="77"/>
                  </a:lnTo>
                  <a:lnTo>
                    <a:pt x="135" y="68"/>
                  </a:lnTo>
                  <a:lnTo>
                    <a:pt x="104" y="55"/>
                  </a:lnTo>
                  <a:lnTo>
                    <a:pt x="74" y="57"/>
                  </a:lnTo>
                  <a:lnTo>
                    <a:pt x="81" y="79"/>
                  </a:lnTo>
                  <a:lnTo>
                    <a:pt x="78" y="98"/>
                  </a:lnTo>
                  <a:lnTo>
                    <a:pt x="72" y="114"/>
                  </a:lnTo>
                  <a:lnTo>
                    <a:pt x="62" y="87"/>
                  </a:lnTo>
                  <a:lnTo>
                    <a:pt x="45" y="89"/>
                  </a:lnTo>
                  <a:lnTo>
                    <a:pt x="26" y="98"/>
                  </a:lnTo>
                  <a:lnTo>
                    <a:pt x="36" y="58"/>
                  </a:lnTo>
                  <a:lnTo>
                    <a:pt x="9" y="62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Freeform 460"/>
            <p:cNvSpPr>
              <a:spLocks/>
            </p:cNvSpPr>
            <p:nvPr/>
          </p:nvSpPr>
          <p:spPr bwMode="auto">
            <a:xfrm>
              <a:off x="4214" y="1876"/>
              <a:ext cx="83" cy="64"/>
            </a:xfrm>
            <a:custGeom>
              <a:avLst/>
              <a:gdLst>
                <a:gd name="T0" fmla="*/ 0 w 198"/>
                <a:gd name="T1" fmla="*/ 135 h 146"/>
                <a:gd name="T2" fmla="*/ 17 w 198"/>
                <a:gd name="T3" fmla="*/ 97 h 146"/>
                <a:gd name="T4" fmla="*/ 40 w 198"/>
                <a:gd name="T5" fmla="*/ 108 h 146"/>
                <a:gd name="T6" fmla="*/ 34 w 198"/>
                <a:gd name="T7" fmla="*/ 65 h 146"/>
                <a:gd name="T8" fmla="*/ 57 w 198"/>
                <a:gd name="T9" fmla="*/ 47 h 146"/>
                <a:gd name="T10" fmla="*/ 76 w 198"/>
                <a:gd name="T11" fmla="*/ 55 h 146"/>
                <a:gd name="T12" fmla="*/ 82 w 198"/>
                <a:gd name="T13" fmla="*/ 36 h 146"/>
                <a:gd name="T14" fmla="*/ 82 w 198"/>
                <a:gd name="T15" fmla="*/ 15 h 146"/>
                <a:gd name="T16" fmla="*/ 112 w 198"/>
                <a:gd name="T17" fmla="*/ 0 h 146"/>
                <a:gd name="T18" fmla="*/ 141 w 198"/>
                <a:gd name="T19" fmla="*/ 11 h 146"/>
                <a:gd name="T20" fmla="*/ 152 w 198"/>
                <a:gd name="T21" fmla="*/ 40 h 146"/>
                <a:gd name="T22" fmla="*/ 192 w 198"/>
                <a:gd name="T23" fmla="*/ 49 h 146"/>
                <a:gd name="T24" fmla="*/ 198 w 198"/>
                <a:gd name="T25" fmla="*/ 72 h 146"/>
                <a:gd name="T26" fmla="*/ 163 w 198"/>
                <a:gd name="T27" fmla="*/ 101 h 146"/>
                <a:gd name="T28" fmla="*/ 135 w 198"/>
                <a:gd name="T29" fmla="*/ 110 h 146"/>
                <a:gd name="T30" fmla="*/ 169 w 198"/>
                <a:gd name="T31" fmla="*/ 78 h 146"/>
                <a:gd name="T32" fmla="*/ 160 w 198"/>
                <a:gd name="T33" fmla="*/ 63 h 146"/>
                <a:gd name="T34" fmla="*/ 139 w 198"/>
                <a:gd name="T35" fmla="*/ 59 h 146"/>
                <a:gd name="T36" fmla="*/ 122 w 198"/>
                <a:gd name="T37" fmla="*/ 28 h 146"/>
                <a:gd name="T38" fmla="*/ 105 w 198"/>
                <a:gd name="T39" fmla="*/ 34 h 146"/>
                <a:gd name="T40" fmla="*/ 103 w 198"/>
                <a:gd name="T41" fmla="*/ 74 h 146"/>
                <a:gd name="T42" fmla="*/ 87 w 198"/>
                <a:gd name="T43" fmla="*/ 82 h 146"/>
                <a:gd name="T44" fmla="*/ 61 w 198"/>
                <a:gd name="T45" fmla="*/ 65 h 146"/>
                <a:gd name="T46" fmla="*/ 67 w 198"/>
                <a:gd name="T47" fmla="*/ 103 h 146"/>
                <a:gd name="T48" fmla="*/ 67 w 198"/>
                <a:gd name="T49" fmla="*/ 127 h 146"/>
                <a:gd name="T50" fmla="*/ 42 w 198"/>
                <a:gd name="T51" fmla="*/ 133 h 146"/>
                <a:gd name="T52" fmla="*/ 30 w 198"/>
                <a:gd name="T53" fmla="*/ 125 h 146"/>
                <a:gd name="T54" fmla="*/ 4 w 198"/>
                <a:gd name="T55" fmla="*/ 146 h 146"/>
                <a:gd name="T56" fmla="*/ 0 w 198"/>
                <a:gd name="T57" fmla="*/ 135 h 146"/>
                <a:gd name="T58" fmla="*/ 0 w 198"/>
                <a:gd name="T59" fmla="*/ 13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46">
                  <a:moveTo>
                    <a:pt x="0" y="135"/>
                  </a:moveTo>
                  <a:lnTo>
                    <a:pt x="17" y="97"/>
                  </a:lnTo>
                  <a:lnTo>
                    <a:pt x="40" y="108"/>
                  </a:lnTo>
                  <a:lnTo>
                    <a:pt x="34" y="65"/>
                  </a:lnTo>
                  <a:lnTo>
                    <a:pt x="57" y="47"/>
                  </a:lnTo>
                  <a:lnTo>
                    <a:pt x="76" y="55"/>
                  </a:lnTo>
                  <a:lnTo>
                    <a:pt x="82" y="36"/>
                  </a:lnTo>
                  <a:lnTo>
                    <a:pt x="82" y="15"/>
                  </a:lnTo>
                  <a:lnTo>
                    <a:pt x="112" y="0"/>
                  </a:lnTo>
                  <a:lnTo>
                    <a:pt x="141" y="11"/>
                  </a:lnTo>
                  <a:lnTo>
                    <a:pt x="152" y="40"/>
                  </a:lnTo>
                  <a:lnTo>
                    <a:pt x="192" y="49"/>
                  </a:lnTo>
                  <a:lnTo>
                    <a:pt x="198" y="72"/>
                  </a:lnTo>
                  <a:lnTo>
                    <a:pt x="163" y="101"/>
                  </a:lnTo>
                  <a:lnTo>
                    <a:pt x="135" y="110"/>
                  </a:lnTo>
                  <a:lnTo>
                    <a:pt x="169" y="78"/>
                  </a:lnTo>
                  <a:lnTo>
                    <a:pt x="160" y="63"/>
                  </a:lnTo>
                  <a:lnTo>
                    <a:pt x="139" y="59"/>
                  </a:lnTo>
                  <a:lnTo>
                    <a:pt x="122" y="28"/>
                  </a:lnTo>
                  <a:lnTo>
                    <a:pt x="105" y="34"/>
                  </a:lnTo>
                  <a:lnTo>
                    <a:pt x="103" y="74"/>
                  </a:lnTo>
                  <a:lnTo>
                    <a:pt x="87" y="82"/>
                  </a:lnTo>
                  <a:lnTo>
                    <a:pt x="61" y="65"/>
                  </a:lnTo>
                  <a:lnTo>
                    <a:pt x="67" y="103"/>
                  </a:lnTo>
                  <a:lnTo>
                    <a:pt x="67" y="127"/>
                  </a:lnTo>
                  <a:lnTo>
                    <a:pt x="42" y="133"/>
                  </a:lnTo>
                  <a:lnTo>
                    <a:pt x="30" y="125"/>
                  </a:lnTo>
                  <a:lnTo>
                    <a:pt x="4" y="146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Freeform 461"/>
            <p:cNvSpPr>
              <a:spLocks/>
            </p:cNvSpPr>
            <p:nvPr/>
          </p:nvSpPr>
          <p:spPr bwMode="auto">
            <a:xfrm>
              <a:off x="4274" y="1906"/>
              <a:ext cx="75" cy="199"/>
            </a:xfrm>
            <a:custGeom>
              <a:avLst/>
              <a:gdLst>
                <a:gd name="T0" fmla="*/ 21 w 178"/>
                <a:gd name="T1" fmla="*/ 23 h 464"/>
                <a:gd name="T2" fmla="*/ 0 w 178"/>
                <a:gd name="T3" fmla="*/ 69 h 464"/>
                <a:gd name="T4" fmla="*/ 28 w 178"/>
                <a:gd name="T5" fmla="*/ 65 h 464"/>
                <a:gd name="T6" fmla="*/ 41 w 178"/>
                <a:gd name="T7" fmla="*/ 76 h 464"/>
                <a:gd name="T8" fmla="*/ 21 w 178"/>
                <a:gd name="T9" fmla="*/ 97 h 464"/>
                <a:gd name="T10" fmla="*/ 22 w 178"/>
                <a:gd name="T11" fmla="*/ 130 h 464"/>
                <a:gd name="T12" fmla="*/ 59 w 178"/>
                <a:gd name="T13" fmla="*/ 152 h 464"/>
                <a:gd name="T14" fmla="*/ 85 w 178"/>
                <a:gd name="T15" fmla="*/ 162 h 464"/>
                <a:gd name="T16" fmla="*/ 74 w 178"/>
                <a:gd name="T17" fmla="*/ 187 h 464"/>
                <a:gd name="T18" fmla="*/ 59 w 178"/>
                <a:gd name="T19" fmla="*/ 223 h 464"/>
                <a:gd name="T20" fmla="*/ 62 w 178"/>
                <a:gd name="T21" fmla="*/ 265 h 464"/>
                <a:gd name="T22" fmla="*/ 76 w 178"/>
                <a:gd name="T23" fmla="*/ 274 h 464"/>
                <a:gd name="T24" fmla="*/ 78 w 178"/>
                <a:gd name="T25" fmla="*/ 306 h 464"/>
                <a:gd name="T26" fmla="*/ 76 w 178"/>
                <a:gd name="T27" fmla="*/ 335 h 464"/>
                <a:gd name="T28" fmla="*/ 129 w 178"/>
                <a:gd name="T29" fmla="*/ 339 h 464"/>
                <a:gd name="T30" fmla="*/ 121 w 178"/>
                <a:gd name="T31" fmla="*/ 360 h 464"/>
                <a:gd name="T32" fmla="*/ 106 w 178"/>
                <a:gd name="T33" fmla="*/ 379 h 464"/>
                <a:gd name="T34" fmla="*/ 106 w 178"/>
                <a:gd name="T35" fmla="*/ 409 h 464"/>
                <a:gd name="T36" fmla="*/ 121 w 178"/>
                <a:gd name="T37" fmla="*/ 436 h 464"/>
                <a:gd name="T38" fmla="*/ 150 w 178"/>
                <a:gd name="T39" fmla="*/ 464 h 464"/>
                <a:gd name="T40" fmla="*/ 178 w 178"/>
                <a:gd name="T41" fmla="*/ 441 h 464"/>
                <a:gd name="T42" fmla="*/ 167 w 178"/>
                <a:gd name="T43" fmla="*/ 426 h 464"/>
                <a:gd name="T44" fmla="*/ 142 w 178"/>
                <a:gd name="T45" fmla="*/ 415 h 464"/>
                <a:gd name="T46" fmla="*/ 133 w 178"/>
                <a:gd name="T47" fmla="*/ 394 h 464"/>
                <a:gd name="T48" fmla="*/ 150 w 178"/>
                <a:gd name="T49" fmla="*/ 380 h 464"/>
                <a:gd name="T50" fmla="*/ 152 w 178"/>
                <a:gd name="T51" fmla="*/ 333 h 464"/>
                <a:gd name="T52" fmla="*/ 152 w 178"/>
                <a:gd name="T53" fmla="*/ 303 h 464"/>
                <a:gd name="T54" fmla="*/ 121 w 178"/>
                <a:gd name="T55" fmla="*/ 308 h 464"/>
                <a:gd name="T56" fmla="*/ 100 w 178"/>
                <a:gd name="T57" fmla="*/ 303 h 464"/>
                <a:gd name="T58" fmla="*/ 100 w 178"/>
                <a:gd name="T59" fmla="*/ 280 h 464"/>
                <a:gd name="T60" fmla="*/ 123 w 178"/>
                <a:gd name="T61" fmla="*/ 272 h 464"/>
                <a:gd name="T62" fmla="*/ 118 w 178"/>
                <a:gd name="T63" fmla="*/ 251 h 464"/>
                <a:gd name="T64" fmla="*/ 85 w 178"/>
                <a:gd name="T65" fmla="*/ 238 h 464"/>
                <a:gd name="T66" fmla="*/ 89 w 178"/>
                <a:gd name="T67" fmla="*/ 206 h 464"/>
                <a:gd name="T68" fmla="*/ 118 w 178"/>
                <a:gd name="T69" fmla="*/ 175 h 464"/>
                <a:gd name="T70" fmla="*/ 119 w 178"/>
                <a:gd name="T71" fmla="*/ 145 h 464"/>
                <a:gd name="T72" fmla="*/ 79 w 178"/>
                <a:gd name="T73" fmla="*/ 135 h 464"/>
                <a:gd name="T74" fmla="*/ 79 w 178"/>
                <a:gd name="T75" fmla="*/ 114 h 464"/>
                <a:gd name="T76" fmla="*/ 97 w 178"/>
                <a:gd name="T77" fmla="*/ 109 h 464"/>
                <a:gd name="T78" fmla="*/ 74 w 178"/>
                <a:gd name="T79" fmla="*/ 92 h 464"/>
                <a:gd name="T80" fmla="*/ 70 w 178"/>
                <a:gd name="T81" fmla="*/ 59 h 464"/>
                <a:gd name="T82" fmla="*/ 55 w 178"/>
                <a:gd name="T83" fmla="*/ 38 h 464"/>
                <a:gd name="T84" fmla="*/ 38 w 178"/>
                <a:gd name="T85" fmla="*/ 0 h 464"/>
                <a:gd name="T86" fmla="*/ 21 w 178"/>
                <a:gd name="T87" fmla="*/ 23 h 464"/>
                <a:gd name="T88" fmla="*/ 21 w 178"/>
                <a:gd name="T89" fmla="*/ 2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464">
                  <a:moveTo>
                    <a:pt x="21" y="23"/>
                  </a:moveTo>
                  <a:lnTo>
                    <a:pt x="0" y="69"/>
                  </a:lnTo>
                  <a:lnTo>
                    <a:pt x="28" y="65"/>
                  </a:lnTo>
                  <a:lnTo>
                    <a:pt x="41" y="76"/>
                  </a:lnTo>
                  <a:lnTo>
                    <a:pt x="21" y="97"/>
                  </a:lnTo>
                  <a:lnTo>
                    <a:pt x="22" y="130"/>
                  </a:lnTo>
                  <a:lnTo>
                    <a:pt x="59" y="152"/>
                  </a:lnTo>
                  <a:lnTo>
                    <a:pt x="85" y="162"/>
                  </a:lnTo>
                  <a:lnTo>
                    <a:pt x="74" y="187"/>
                  </a:lnTo>
                  <a:lnTo>
                    <a:pt x="59" y="223"/>
                  </a:lnTo>
                  <a:lnTo>
                    <a:pt x="62" y="265"/>
                  </a:lnTo>
                  <a:lnTo>
                    <a:pt x="76" y="274"/>
                  </a:lnTo>
                  <a:lnTo>
                    <a:pt x="78" y="306"/>
                  </a:lnTo>
                  <a:lnTo>
                    <a:pt x="76" y="335"/>
                  </a:lnTo>
                  <a:lnTo>
                    <a:pt x="129" y="339"/>
                  </a:lnTo>
                  <a:lnTo>
                    <a:pt x="121" y="360"/>
                  </a:lnTo>
                  <a:lnTo>
                    <a:pt x="106" y="379"/>
                  </a:lnTo>
                  <a:lnTo>
                    <a:pt x="106" y="409"/>
                  </a:lnTo>
                  <a:lnTo>
                    <a:pt x="121" y="436"/>
                  </a:lnTo>
                  <a:lnTo>
                    <a:pt x="150" y="464"/>
                  </a:lnTo>
                  <a:lnTo>
                    <a:pt x="178" y="441"/>
                  </a:lnTo>
                  <a:lnTo>
                    <a:pt x="167" y="426"/>
                  </a:lnTo>
                  <a:lnTo>
                    <a:pt x="142" y="415"/>
                  </a:lnTo>
                  <a:lnTo>
                    <a:pt x="133" y="394"/>
                  </a:lnTo>
                  <a:lnTo>
                    <a:pt x="150" y="380"/>
                  </a:lnTo>
                  <a:lnTo>
                    <a:pt x="152" y="333"/>
                  </a:lnTo>
                  <a:lnTo>
                    <a:pt x="152" y="303"/>
                  </a:lnTo>
                  <a:lnTo>
                    <a:pt x="121" y="308"/>
                  </a:lnTo>
                  <a:lnTo>
                    <a:pt x="100" y="303"/>
                  </a:lnTo>
                  <a:lnTo>
                    <a:pt x="100" y="280"/>
                  </a:lnTo>
                  <a:lnTo>
                    <a:pt x="123" y="272"/>
                  </a:lnTo>
                  <a:lnTo>
                    <a:pt x="118" y="251"/>
                  </a:lnTo>
                  <a:lnTo>
                    <a:pt x="85" y="238"/>
                  </a:lnTo>
                  <a:lnTo>
                    <a:pt x="89" y="206"/>
                  </a:lnTo>
                  <a:lnTo>
                    <a:pt x="118" y="175"/>
                  </a:lnTo>
                  <a:lnTo>
                    <a:pt x="119" y="145"/>
                  </a:lnTo>
                  <a:lnTo>
                    <a:pt x="79" y="135"/>
                  </a:lnTo>
                  <a:lnTo>
                    <a:pt x="79" y="114"/>
                  </a:lnTo>
                  <a:lnTo>
                    <a:pt x="97" y="109"/>
                  </a:lnTo>
                  <a:lnTo>
                    <a:pt x="74" y="92"/>
                  </a:lnTo>
                  <a:lnTo>
                    <a:pt x="70" y="59"/>
                  </a:lnTo>
                  <a:lnTo>
                    <a:pt x="55" y="38"/>
                  </a:lnTo>
                  <a:lnTo>
                    <a:pt x="38" y="0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Freeform 462"/>
            <p:cNvSpPr>
              <a:spLocks/>
            </p:cNvSpPr>
            <p:nvPr/>
          </p:nvSpPr>
          <p:spPr bwMode="auto">
            <a:xfrm>
              <a:off x="4335" y="2009"/>
              <a:ext cx="69" cy="91"/>
            </a:xfrm>
            <a:custGeom>
              <a:avLst/>
              <a:gdLst>
                <a:gd name="T0" fmla="*/ 0 w 162"/>
                <a:gd name="T1" fmla="*/ 182 h 213"/>
                <a:gd name="T2" fmla="*/ 40 w 162"/>
                <a:gd name="T3" fmla="*/ 163 h 213"/>
                <a:gd name="T4" fmla="*/ 27 w 162"/>
                <a:gd name="T5" fmla="*/ 142 h 213"/>
                <a:gd name="T6" fmla="*/ 40 w 162"/>
                <a:gd name="T7" fmla="*/ 116 h 213"/>
                <a:gd name="T8" fmla="*/ 80 w 162"/>
                <a:gd name="T9" fmla="*/ 91 h 213"/>
                <a:gd name="T10" fmla="*/ 97 w 162"/>
                <a:gd name="T11" fmla="*/ 70 h 213"/>
                <a:gd name="T12" fmla="*/ 78 w 162"/>
                <a:gd name="T13" fmla="*/ 53 h 213"/>
                <a:gd name="T14" fmla="*/ 61 w 162"/>
                <a:gd name="T15" fmla="*/ 38 h 213"/>
                <a:gd name="T16" fmla="*/ 68 w 162"/>
                <a:gd name="T17" fmla="*/ 0 h 213"/>
                <a:gd name="T18" fmla="*/ 89 w 162"/>
                <a:gd name="T19" fmla="*/ 11 h 213"/>
                <a:gd name="T20" fmla="*/ 120 w 162"/>
                <a:gd name="T21" fmla="*/ 7 h 213"/>
                <a:gd name="T22" fmla="*/ 143 w 162"/>
                <a:gd name="T23" fmla="*/ 17 h 213"/>
                <a:gd name="T24" fmla="*/ 162 w 162"/>
                <a:gd name="T25" fmla="*/ 43 h 213"/>
                <a:gd name="T26" fmla="*/ 129 w 162"/>
                <a:gd name="T27" fmla="*/ 43 h 213"/>
                <a:gd name="T28" fmla="*/ 112 w 162"/>
                <a:gd name="T29" fmla="*/ 42 h 213"/>
                <a:gd name="T30" fmla="*/ 124 w 162"/>
                <a:gd name="T31" fmla="*/ 68 h 213"/>
                <a:gd name="T32" fmla="*/ 152 w 162"/>
                <a:gd name="T33" fmla="*/ 85 h 213"/>
                <a:gd name="T34" fmla="*/ 133 w 162"/>
                <a:gd name="T35" fmla="*/ 102 h 213"/>
                <a:gd name="T36" fmla="*/ 105 w 162"/>
                <a:gd name="T37" fmla="*/ 114 h 213"/>
                <a:gd name="T38" fmla="*/ 106 w 162"/>
                <a:gd name="T39" fmla="*/ 142 h 213"/>
                <a:gd name="T40" fmla="*/ 67 w 162"/>
                <a:gd name="T41" fmla="*/ 129 h 213"/>
                <a:gd name="T42" fmla="*/ 63 w 162"/>
                <a:gd name="T43" fmla="*/ 152 h 213"/>
                <a:gd name="T44" fmla="*/ 74 w 162"/>
                <a:gd name="T45" fmla="*/ 167 h 213"/>
                <a:gd name="T46" fmla="*/ 61 w 162"/>
                <a:gd name="T47" fmla="*/ 192 h 213"/>
                <a:gd name="T48" fmla="*/ 44 w 162"/>
                <a:gd name="T49" fmla="*/ 213 h 213"/>
                <a:gd name="T50" fmla="*/ 4 w 162"/>
                <a:gd name="T51" fmla="*/ 199 h 213"/>
                <a:gd name="T52" fmla="*/ 0 w 162"/>
                <a:gd name="T53" fmla="*/ 182 h 213"/>
                <a:gd name="T54" fmla="*/ 0 w 162"/>
                <a:gd name="T55" fmla="*/ 18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13">
                  <a:moveTo>
                    <a:pt x="0" y="182"/>
                  </a:moveTo>
                  <a:lnTo>
                    <a:pt x="40" y="163"/>
                  </a:lnTo>
                  <a:lnTo>
                    <a:pt x="27" y="142"/>
                  </a:lnTo>
                  <a:lnTo>
                    <a:pt x="40" y="116"/>
                  </a:lnTo>
                  <a:lnTo>
                    <a:pt x="80" y="91"/>
                  </a:lnTo>
                  <a:lnTo>
                    <a:pt x="97" y="70"/>
                  </a:lnTo>
                  <a:lnTo>
                    <a:pt x="78" y="53"/>
                  </a:lnTo>
                  <a:lnTo>
                    <a:pt x="61" y="38"/>
                  </a:lnTo>
                  <a:lnTo>
                    <a:pt x="68" y="0"/>
                  </a:lnTo>
                  <a:lnTo>
                    <a:pt x="89" y="11"/>
                  </a:lnTo>
                  <a:lnTo>
                    <a:pt x="120" y="7"/>
                  </a:lnTo>
                  <a:lnTo>
                    <a:pt x="143" y="17"/>
                  </a:lnTo>
                  <a:lnTo>
                    <a:pt x="162" y="43"/>
                  </a:lnTo>
                  <a:lnTo>
                    <a:pt x="129" y="43"/>
                  </a:lnTo>
                  <a:lnTo>
                    <a:pt x="112" y="42"/>
                  </a:lnTo>
                  <a:lnTo>
                    <a:pt x="124" y="68"/>
                  </a:lnTo>
                  <a:lnTo>
                    <a:pt x="152" y="85"/>
                  </a:lnTo>
                  <a:lnTo>
                    <a:pt x="133" y="102"/>
                  </a:lnTo>
                  <a:lnTo>
                    <a:pt x="105" y="114"/>
                  </a:lnTo>
                  <a:lnTo>
                    <a:pt x="106" y="142"/>
                  </a:lnTo>
                  <a:lnTo>
                    <a:pt x="67" y="129"/>
                  </a:lnTo>
                  <a:lnTo>
                    <a:pt x="63" y="152"/>
                  </a:lnTo>
                  <a:lnTo>
                    <a:pt x="74" y="167"/>
                  </a:lnTo>
                  <a:lnTo>
                    <a:pt x="61" y="192"/>
                  </a:lnTo>
                  <a:lnTo>
                    <a:pt x="44" y="213"/>
                  </a:lnTo>
                  <a:lnTo>
                    <a:pt x="4" y="199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Freeform 463"/>
            <p:cNvSpPr>
              <a:spLocks/>
            </p:cNvSpPr>
            <p:nvPr/>
          </p:nvSpPr>
          <p:spPr bwMode="auto">
            <a:xfrm>
              <a:off x="4365" y="1982"/>
              <a:ext cx="132" cy="108"/>
            </a:xfrm>
            <a:custGeom>
              <a:avLst/>
              <a:gdLst>
                <a:gd name="T0" fmla="*/ 30 w 311"/>
                <a:gd name="T1" fmla="*/ 154 h 253"/>
                <a:gd name="T2" fmla="*/ 34 w 311"/>
                <a:gd name="T3" fmla="*/ 194 h 253"/>
                <a:gd name="T4" fmla="*/ 60 w 311"/>
                <a:gd name="T5" fmla="*/ 211 h 253"/>
                <a:gd name="T6" fmla="*/ 70 w 311"/>
                <a:gd name="T7" fmla="*/ 245 h 253"/>
                <a:gd name="T8" fmla="*/ 114 w 311"/>
                <a:gd name="T9" fmla="*/ 253 h 253"/>
                <a:gd name="T10" fmla="*/ 110 w 311"/>
                <a:gd name="T11" fmla="*/ 211 h 253"/>
                <a:gd name="T12" fmla="*/ 135 w 311"/>
                <a:gd name="T13" fmla="*/ 203 h 253"/>
                <a:gd name="T14" fmla="*/ 152 w 311"/>
                <a:gd name="T15" fmla="*/ 224 h 253"/>
                <a:gd name="T16" fmla="*/ 188 w 311"/>
                <a:gd name="T17" fmla="*/ 219 h 253"/>
                <a:gd name="T18" fmla="*/ 188 w 311"/>
                <a:gd name="T19" fmla="*/ 184 h 253"/>
                <a:gd name="T20" fmla="*/ 218 w 311"/>
                <a:gd name="T21" fmla="*/ 192 h 253"/>
                <a:gd name="T22" fmla="*/ 243 w 311"/>
                <a:gd name="T23" fmla="*/ 175 h 253"/>
                <a:gd name="T24" fmla="*/ 230 w 311"/>
                <a:gd name="T25" fmla="*/ 135 h 253"/>
                <a:gd name="T26" fmla="*/ 241 w 311"/>
                <a:gd name="T27" fmla="*/ 114 h 253"/>
                <a:gd name="T28" fmla="*/ 262 w 311"/>
                <a:gd name="T29" fmla="*/ 110 h 253"/>
                <a:gd name="T30" fmla="*/ 283 w 311"/>
                <a:gd name="T31" fmla="*/ 84 h 253"/>
                <a:gd name="T32" fmla="*/ 281 w 311"/>
                <a:gd name="T33" fmla="*/ 49 h 253"/>
                <a:gd name="T34" fmla="*/ 311 w 311"/>
                <a:gd name="T35" fmla="*/ 27 h 253"/>
                <a:gd name="T36" fmla="*/ 298 w 311"/>
                <a:gd name="T37" fmla="*/ 0 h 253"/>
                <a:gd name="T38" fmla="*/ 275 w 311"/>
                <a:gd name="T39" fmla="*/ 28 h 253"/>
                <a:gd name="T40" fmla="*/ 251 w 311"/>
                <a:gd name="T41" fmla="*/ 44 h 253"/>
                <a:gd name="T42" fmla="*/ 254 w 311"/>
                <a:gd name="T43" fmla="*/ 78 h 253"/>
                <a:gd name="T44" fmla="*/ 220 w 311"/>
                <a:gd name="T45" fmla="*/ 89 h 253"/>
                <a:gd name="T46" fmla="*/ 195 w 311"/>
                <a:gd name="T47" fmla="*/ 120 h 253"/>
                <a:gd name="T48" fmla="*/ 216 w 311"/>
                <a:gd name="T49" fmla="*/ 152 h 253"/>
                <a:gd name="T50" fmla="*/ 194 w 311"/>
                <a:gd name="T51" fmla="*/ 171 h 253"/>
                <a:gd name="T52" fmla="*/ 165 w 311"/>
                <a:gd name="T53" fmla="*/ 179 h 253"/>
                <a:gd name="T54" fmla="*/ 150 w 311"/>
                <a:gd name="T55" fmla="*/ 179 h 253"/>
                <a:gd name="T56" fmla="*/ 148 w 311"/>
                <a:gd name="T57" fmla="*/ 105 h 253"/>
                <a:gd name="T58" fmla="*/ 152 w 311"/>
                <a:gd name="T59" fmla="*/ 48 h 253"/>
                <a:gd name="T60" fmla="*/ 116 w 311"/>
                <a:gd name="T61" fmla="*/ 46 h 253"/>
                <a:gd name="T62" fmla="*/ 83 w 311"/>
                <a:gd name="T63" fmla="*/ 59 h 253"/>
                <a:gd name="T64" fmla="*/ 108 w 311"/>
                <a:gd name="T65" fmla="*/ 101 h 253"/>
                <a:gd name="T66" fmla="*/ 104 w 311"/>
                <a:gd name="T67" fmla="*/ 150 h 253"/>
                <a:gd name="T68" fmla="*/ 97 w 311"/>
                <a:gd name="T69" fmla="*/ 179 h 253"/>
                <a:gd name="T70" fmla="*/ 57 w 311"/>
                <a:gd name="T71" fmla="*/ 179 h 253"/>
                <a:gd name="T72" fmla="*/ 60 w 311"/>
                <a:gd name="T73" fmla="*/ 148 h 253"/>
                <a:gd name="T74" fmla="*/ 0 w 311"/>
                <a:gd name="T75" fmla="*/ 122 h 253"/>
                <a:gd name="T76" fmla="*/ 30 w 311"/>
                <a:gd name="T77" fmla="*/ 154 h 253"/>
                <a:gd name="T78" fmla="*/ 30 w 311"/>
                <a:gd name="T79" fmla="*/ 15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1" h="253">
                  <a:moveTo>
                    <a:pt x="30" y="154"/>
                  </a:moveTo>
                  <a:lnTo>
                    <a:pt x="34" y="194"/>
                  </a:lnTo>
                  <a:lnTo>
                    <a:pt x="60" y="211"/>
                  </a:lnTo>
                  <a:lnTo>
                    <a:pt x="70" y="245"/>
                  </a:lnTo>
                  <a:lnTo>
                    <a:pt x="114" y="253"/>
                  </a:lnTo>
                  <a:lnTo>
                    <a:pt x="110" y="211"/>
                  </a:lnTo>
                  <a:lnTo>
                    <a:pt x="135" y="203"/>
                  </a:lnTo>
                  <a:lnTo>
                    <a:pt x="152" y="224"/>
                  </a:lnTo>
                  <a:lnTo>
                    <a:pt x="188" y="219"/>
                  </a:lnTo>
                  <a:lnTo>
                    <a:pt x="188" y="184"/>
                  </a:lnTo>
                  <a:lnTo>
                    <a:pt x="218" y="192"/>
                  </a:lnTo>
                  <a:lnTo>
                    <a:pt x="243" y="175"/>
                  </a:lnTo>
                  <a:lnTo>
                    <a:pt x="230" y="135"/>
                  </a:lnTo>
                  <a:lnTo>
                    <a:pt x="241" y="114"/>
                  </a:lnTo>
                  <a:lnTo>
                    <a:pt x="262" y="110"/>
                  </a:lnTo>
                  <a:lnTo>
                    <a:pt x="283" y="84"/>
                  </a:lnTo>
                  <a:lnTo>
                    <a:pt x="281" y="49"/>
                  </a:lnTo>
                  <a:lnTo>
                    <a:pt x="311" y="27"/>
                  </a:lnTo>
                  <a:lnTo>
                    <a:pt x="298" y="0"/>
                  </a:lnTo>
                  <a:lnTo>
                    <a:pt x="275" y="28"/>
                  </a:lnTo>
                  <a:lnTo>
                    <a:pt x="251" y="44"/>
                  </a:lnTo>
                  <a:lnTo>
                    <a:pt x="254" y="78"/>
                  </a:lnTo>
                  <a:lnTo>
                    <a:pt x="220" y="89"/>
                  </a:lnTo>
                  <a:lnTo>
                    <a:pt x="195" y="120"/>
                  </a:lnTo>
                  <a:lnTo>
                    <a:pt x="216" y="152"/>
                  </a:lnTo>
                  <a:lnTo>
                    <a:pt x="194" y="171"/>
                  </a:lnTo>
                  <a:lnTo>
                    <a:pt x="165" y="179"/>
                  </a:lnTo>
                  <a:lnTo>
                    <a:pt x="150" y="179"/>
                  </a:lnTo>
                  <a:lnTo>
                    <a:pt x="148" y="105"/>
                  </a:lnTo>
                  <a:lnTo>
                    <a:pt x="152" y="48"/>
                  </a:lnTo>
                  <a:lnTo>
                    <a:pt x="116" y="46"/>
                  </a:lnTo>
                  <a:lnTo>
                    <a:pt x="83" y="59"/>
                  </a:lnTo>
                  <a:lnTo>
                    <a:pt x="108" y="101"/>
                  </a:lnTo>
                  <a:lnTo>
                    <a:pt x="104" y="150"/>
                  </a:lnTo>
                  <a:lnTo>
                    <a:pt x="97" y="179"/>
                  </a:lnTo>
                  <a:lnTo>
                    <a:pt x="57" y="179"/>
                  </a:lnTo>
                  <a:lnTo>
                    <a:pt x="60" y="148"/>
                  </a:lnTo>
                  <a:lnTo>
                    <a:pt x="0" y="122"/>
                  </a:lnTo>
                  <a:lnTo>
                    <a:pt x="30" y="154"/>
                  </a:lnTo>
                  <a:lnTo>
                    <a:pt x="3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Freeform 464"/>
            <p:cNvSpPr>
              <a:spLocks/>
            </p:cNvSpPr>
            <p:nvPr/>
          </p:nvSpPr>
          <p:spPr bwMode="auto">
            <a:xfrm>
              <a:off x="4473" y="1930"/>
              <a:ext cx="66" cy="64"/>
            </a:xfrm>
            <a:custGeom>
              <a:avLst/>
              <a:gdLst>
                <a:gd name="T0" fmla="*/ 27 w 156"/>
                <a:gd name="T1" fmla="*/ 150 h 150"/>
                <a:gd name="T2" fmla="*/ 25 w 156"/>
                <a:gd name="T3" fmla="*/ 126 h 150"/>
                <a:gd name="T4" fmla="*/ 0 w 156"/>
                <a:gd name="T5" fmla="*/ 107 h 150"/>
                <a:gd name="T6" fmla="*/ 37 w 156"/>
                <a:gd name="T7" fmla="*/ 73 h 150"/>
                <a:gd name="T8" fmla="*/ 50 w 156"/>
                <a:gd name="T9" fmla="*/ 44 h 150"/>
                <a:gd name="T10" fmla="*/ 48 w 156"/>
                <a:gd name="T11" fmla="*/ 14 h 150"/>
                <a:gd name="T12" fmla="*/ 82 w 156"/>
                <a:gd name="T13" fmla="*/ 0 h 150"/>
                <a:gd name="T14" fmla="*/ 101 w 156"/>
                <a:gd name="T15" fmla="*/ 16 h 150"/>
                <a:gd name="T16" fmla="*/ 145 w 156"/>
                <a:gd name="T17" fmla="*/ 8 h 150"/>
                <a:gd name="T18" fmla="*/ 156 w 156"/>
                <a:gd name="T19" fmla="*/ 27 h 150"/>
                <a:gd name="T20" fmla="*/ 151 w 156"/>
                <a:gd name="T21" fmla="*/ 78 h 150"/>
                <a:gd name="T22" fmla="*/ 132 w 156"/>
                <a:gd name="T23" fmla="*/ 35 h 150"/>
                <a:gd name="T24" fmla="*/ 90 w 156"/>
                <a:gd name="T25" fmla="*/ 38 h 150"/>
                <a:gd name="T26" fmla="*/ 80 w 156"/>
                <a:gd name="T27" fmla="*/ 31 h 150"/>
                <a:gd name="T28" fmla="*/ 78 w 156"/>
                <a:gd name="T29" fmla="*/ 61 h 150"/>
                <a:gd name="T30" fmla="*/ 40 w 156"/>
                <a:gd name="T31" fmla="*/ 88 h 150"/>
                <a:gd name="T32" fmla="*/ 48 w 156"/>
                <a:gd name="T33" fmla="*/ 111 h 150"/>
                <a:gd name="T34" fmla="*/ 37 w 156"/>
                <a:gd name="T35" fmla="*/ 150 h 150"/>
                <a:gd name="T36" fmla="*/ 27 w 156"/>
                <a:gd name="T37" fmla="*/ 150 h 150"/>
                <a:gd name="T38" fmla="*/ 27 w 156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50">
                  <a:moveTo>
                    <a:pt x="27" y="150"/>
                  </a:moveTo>
                  <a:lnTo>
                    <a:pt x="25" y="126"/>
                  </a:lnTo>
                  <a:lnTo>
                    <a:pt x="0" y="107"/>
                  </a:lnTo>
                  <a:lnTo>
                    <a:pt x="37" y="73"/>
                  </a:lnTo>
                  <a:lnTo>
                    <a:pt x="50" y="44"/>
                  </a:lnTo>
                  <a:lnTo>
                    <a:pt x="48" y="14"/>
                  </a:lnTo>
                  <a:lnTo>
                    <a:pt x="82" y="0"/>
                  </a:lnTo>
                  <a:lnTo>
                    <a:pt x="101" y="16"/>
                  </a:lnTo>
                  <a:lnTo>
                    <a:pt x="145" y="8"/>
                  </a:lnTo>
                  <a:lnTo>
                    <a:pt x="156" y="27"/>
                  </a:lnTo>
                  <a:lnTo>
                    <a:pt x="151" y="78"/>
                  </a:lnTo>
                  <a:lnTo>
                    <a:pt x="132" y="35"/>
                  </a:lnTo>
                  <a:lnTo>
                    <a:pt x="90" y="38"/>
                  </a:lnTo>
                  <a:lnTo>
                    <a:pt x="80" y="31"/>
                  </a:lnTo>
                  <a:lnTo>
                    <a:pt x="78" y="61"/>
                  </a:lnTo>
                  <a:lnTo>
                    <a:pt x="40" y="88"/>
                  </a:lnTo>
                  <a:lnTo>
                    <a:pt x="48" y="111"/>
                  </a:lnTo>
                  <a:lnTo>
                    <a:pt x="37" y="150"/>
                  </a:lnTo>
                  <a:lnTo>
                    <a:pt x="27" y="150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Freeform 465"/>
            <p:cNvSpPr>
              <a:spLocks/>
            </p:cNvSpPr>
            <p:nvPr/>
          </p:nvSpPr>
          <p:spPr bwMode="auto">
            <a:xfrm>
              <a:off x="4640" y="1961"/>
              <a:ext cx="145" cy="64"/>
            </a:xfrm>
            <a:custGeom>
              <a:avLst/>
              <a:gdLst>
                <a:gd name="T0" fmla="*/ 0 w 344"/>
                <a:gd name="T1" fmla="*/ 26 h 150"/>
                <a:gd name="T2" fmla="*/ 26 w 344"/>
                <a:gd name="T3" fmla="*/ 39 h 150"/>
                <a:gd name="T4" fmla="*/ 76 w 344"/>
                <a:gd name="T5" fmla="*/ 30 h 150"/>
                <a:gd name="T6" fmla="*/ 66 w 344"/>
                <a:gd name="T7" fmla="*/ 57 h 150"/>
                <a:gd name="T8" fmla="*/ 36 w 344"/>
                <a:gd name="T9" fmla="*/ 83 h 150"/>
                <a:gd name="T10" fmla="*/ 59 w 344"/>
                <a:gd name="T11" fmla="*/ 98 h 150"/>
                <a:gd name="T12" fmla="*/ 93 w 344"/>
                <a:gd name="T13" fmla="*/ 89 h 150"/>
                <a:gd name="T14" fmla="*/ 116 w 344"/>
                <a:gd name="T15" fmla="*/ 77 h 150"/>
                <a:gd name="T16" fmla="*/ 131 w 344"/>
                <a:gd name="T17" fmla="*/ 89 h 150"/>
                <a:gd name="T18" fmla="*/ 138 w 344"/>
                <a:gd name="T19" fmla="*/ 64 h 150"/>
                <a:gd name="T20" fmla="*/ 165 w 344"/>
                <a:gd name="T21" fmla="*/ 85 h 150"/>
                <a:gd name="T22" fmla="*/ 195 w 344"/>
                <a:gd name="T23" fmla="*/ 76 h 150"/>
                <a:gd name="T24" fmla="*/ 203 w 344"/>
                <a:gd name="T25" fmla="*/ 49 h 150"/>
                <a:gd name="T26" fmla="*/ 237 w 344"/>
                <a:gd name="T27" fmla="*/ 47 h 150"/>
                <a:gd name="T28" fmla="*/ 222 w 344"/>
                <a:gd name="T29" fmla="*/ 76 h 150"/>
                <a:gd name="T30" fmla="*/ 188 w 344"/>
                <a:gd name="T31" fmla="*/ 110 h 150"/>
                <a:gd name="T32" fmla="*/ 256 w 344"/>
                <a:gd name="T33" fmla="*/ 106 h 150"/>
                <a:gd name="T34" fmla="*/ 294 w 344"/>
                <a:gd name="T35" fmla="*/ 66 h 150"/>
                <a:gd name="T36" fmla="*/ 300 w 344"/>
                <a:gd name="T37" fmla="*/ 79 h 150"/>
                <a:gd name="T38" fmla="*/ 285 w 344"/>
                <a:gd name="T39" fmla="*/ 110 h 150"/>
                <a:gd name="T40" fmla="*/ 311 w 344"/>
                <a:gd name="T41" fmla="*/ 138 h 150"/>
                <a:gd name="T42" fmla="*/ 344 w 344"/>
                <a:gd name="T43" fmla="*/ 150 h 150"/>
                <a:gd name="T44" fmla="*/ 317 w 344"/>
                <a:gd name="T45" fmla="*/ 108 h 150"/>
                <a:gd name="T46" fmla="*/ 327 w 344"/>
                <a:gd name="T47" fmla="*/ 57 h 150"/>
                <a:gd name="T48" fmla="*/ 302 w 344"/>
                <a:gd name="T49" fmla="*/ 36 h 150"/>
                <a:gd name="T50" fmla="*/ 275 w 344"/>
                <a:gd name="T51" fmla="*/ 11 h 150"/>
                <a:gd name="T52" fmla="*/ 273 w 344"/>
                <a:gd name="T53" fmla="*/ 47 h 150"/>
                <a:gd name="T54" fmla="*/ 239 w 344"/>
                <a:gd name="T55" fmla="*/ 77 h 150"/>
                <a:gd name="T56" fmla="*/ 256 w 344"/>
                <a:gd name="T57" fmla="*/ 41 h 150"/>
                <a:gd name="T58" fmla="*/ 222 w 344"/>
                <a:gd name="T59" fmla="*/ 26 h 150"/>
                <a:gd name="T60" fmla="*/ 184 w 344"/>
                <a:gd name="T61" fmla="*/ 32 h 150"/>
                <a:gd name="T62" fmla="*/ 167 w 344"/>
                <a:gd name="T63" fmla="*/ 60 h 150"/>
                <a:gd name="T64" fmla="*/ 146 w 344"/>
                <a:gd name="T65" fmla="*/ 26 h 150"/>
                <a:gd name="T66" fmla="*/ 142 w 344"/>
                <a:gd name="T67" fmla="*/ 13 h 150"/>
                <a:gd name="T68" fmla="*/ 119 w 344"/>
                <a:gd name="T69" fmla="*/ 53 h 150"/>
                <a:gd name="T70" fmla="*/ 100 w 344"/>
                <a:gd name="T71" fmla="*/ 38 h 150"/>
                <a:gd name="T72" fmla="*/ 100 w 344"/>
                <a:gd name="T73" fmla="*/ 1 h 150"/>
                <a:gd name="T74" fmla="*/ 53 w 344"/>
                <a:gd name="T75" fmla="*/ 0 h 150"/>
                <a:gd name="T76" fmla="*/ 7 w 344"/>
                <a:gd name="T77" fmla="*/ 17 h 150"/>
                <a:gd name="T78" fmla="*/ 0 w 344"/>
                <a:gd name="T79" fmla="*/ 26 h 150"/>
                <a:gd name="T80" fmla="*/ 0 w 344"/>
                <a:gd name="T81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150">
                  <a:moveTo>
                    <a:pt x="0" y="26"/>
                  </a:moveTo>
                  <a:lnTo>
                    <a:pt x="26" y="39"/>
                  </a:lnTo>
                  <a:lnTo>
                    <a:pt x="76" y="30"/>
                  </a:lnTo>
                  <a:lnTo>
                    <a:pt x="66" y="57"/>
                  </a:lnTo>
                  <a:lnTo>
                    <a:pt x="36" y="83"/>
                  </a:lnTo>
                  <a:lnTo>
                    <a:pt x="59" y="98"/>
                  </a:lnTo>
                  <a:lnTo>
                    <a:pt x="93" y="89"/>
                  </a:lnTo>
                  <a:lnTo>
                    <a:pt x="116" y="77"/>
                  </a:lnTo>
                  <a:lnTo>
                    <a:pt x="131" y="89"/>
                  </a:lnTo>
                  <a:lnTo>
                    <a:pt x="138" y="64"/>
                  </a:lnTo>
                  <a:lnTo>
                    <a:pt x="165" y="85"/>
                  </a:lnTo>
                  <a:lnTo>
                    <a:pt x="195" y="76"/>
                  </a:lnTo>
                  <a:lnTo>
                    <a:pt x="203" y="49"/>
                  </a:lnTo>
                  <a:lnTo>
                    <a:pt x="237" y="47"/>
                  </a:lnTo>
                  <a:lnTo>
                    <a:pt x="222" y="76"/>
                  </a:lnTo>
                  <a:lnTo>
                    <a:pt x="188" y="110"/>
                  </a:lnTo>
                  <a:lnTo>
                    <a:pt x="256" y="106"/>
                  </a:lnTo>
                  <a:lnTo>
                    <a:pt x="294" y="66"/>
                  </a:lnTo>
                  <a:lnTo>
                    <a:pt x="300" y="79"/>
                  </a:lnTo>
                  <a:lnTo>
                    <a:pt x="285" y="110"/>
                  </a:lnTo>
                  <a:lnTo>
                    <a:pt x="311" y="138"/>
                  </a:lnTo>
                  <a:lnTo>
                    <a:pt x="344" y="150"/>
                  </a:lnTo>
                  <a:lnTo>
                    <a:pt x="317" y="108"/>
                  </a:lnTo>
                  <a:lnTo>
                    <a:pt x="327" y="57"/>
                  </a:lnTo>
                  <a:lnTo>
                    <a:pt x="302" y="36"/>
                  </a:lnTo>
                  <a:lnTo>
                    <a:pt x="275" y="11"/>
                  </a:lnTo>
                  <a:lnTo>
                    <a:pt x="273" y="47"/>
                  </a:lnTo>
                  <a:lnTo>
                    <a:pt x="239" y="77"/>
                  </a:lnTo>
                  <a:lnTo>
                    <a:pt x="256" y="41"/>
                  </a:lnTo>
                  <a:lnTo>
                    <a:pt x="222" y="26"/>
                  </a:lnTo>
                  <a:lnTo>
                    <a:pt x="184" y="32"/>
                  </a:lnTo>
                  <a:lnTo>
                    <a:pt x="167" y="60"/>
                  </a:lnTo>
                  <a:lnTo>
                    <a:pt x="146" y="26"/>
                  </a:lnTo>
                  <a:lnTo>
                    <a:pt x="142" y="13"/>
                  </a:lnTo>
                  <a:lnTo>
                    <a:pt x="119" y="53"/>
                  </a:lnTo>
                  <a:lnTo>
                    <a:pt x="100" y="38"/>
                  </a:lnTo>
                  <a:lnTo>
                    <a:pt x="100" y="1"/>
                  </a:lnTo>
                  <a:lnTo>
                    <a:pt x="53" y="0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Freeform 466"/>
            <p:cNvSpPr>
              <a:spLocks/>
            </p:cNvSpPr>
            <p:nvPr/>
          </p:nvSpPr>
          <p:spPr bwMode="auto">
            <a:xfrm>
              <a:off x="4776" y="1943"/>
              <a:ext cx="37" cy="85"/>
            </a:xfrm>
            <a:custGeom>
              <a:avLst/>
              <a:gdLst>
                <a:gd name="T0" fmla="*/ 0 w 87"/>
                <a:gd name="T1" fmla="*/ 167 h 197"/>
                <a:gd name="T2" fmla="*/ 32 w 87"/>
                <a:gd name="T3" fmla="*/ 146 h 197"/>
                <a:gd name="T4" fmla="*/ 15 w 87"/>
                <a:gd name="T5" fmla="*/ 127 h 197"/>
                <a:gd name="T6" fmla="*/ 30 w 87"/>
                <a:gd name="T7" fmla="*/ 106 h 197"/>
                <a:gd name="T8" fmla="*/ 23 w 87"/>
                <a:gd name="T9" fmla="*/ 80 h 197"/>
                <a:gd name="T10" fmla="*/ 44 w 87"/>
                <a:gd name="T11" fmla="*/ 72 h 197"/>
                <a:gd name="T12" fmla="*/ 36 w 87"/>
                <a:gd name="T13" fmla="*/ 45 h 197"/>
                <a:gd name="T14" fmla="*/ 49 w 87"/>
                <a:gd name="T15" fmla="*/ 0 h 197"/>
                <a:gd name="T16" fmla="*/ 85 w 87"/>
                <a:gd name="T17" fmla="*/ 9 h 197"/>
                <a:gd name="T18" fmla="*/ 72 w 87"/>
                <a:gd name="T19" fmla="*/ 43 h 197"/>
                <a:gd name="T20" fmla="*/ 87 w 87"/>
                <a:gd name="T21" fmla="*/ 85 h 197"/>
                <a:gd name="T22" fmla="*/ 55 w 87"/>
                <a:gd name="T23" fmla="*/ 85 h 197"/>
                <a:gd name="T24" fmla="*/ 57 w 87"/>
                <a:gd name="T25" fmla="*/ 112 h 197"/>
                <a:gd name="T26" fmla="*/ 68 w 87"/>
                <a:gd name="T27" fmla="*/ 140 h 197"/>
                <a:gd name="T28" fmla="*/ 44 w 87"/>
                <a:gd name="T29" fmla="*/ 129 h 197"/>
                <a:gd name="T30" fmla="*/ 53 w 87"/>
                <a:gd name="T31" fmla="*/ 161 h 197"/>
                <a:gd name="T32" fmla="*/ 42 w 87"/>
                <a:gd name="T33" fmla="*/ 167 h 197"/>
                <a:gd name="T34" fmla="*/ 38 w 87"/>
                <a:gd name="T35" fmla="*/ 197 h 197"/>
                <a:gd name="T36" fmla="*/ 4 w 87"/>
                <a:gd name="T37" fmla="*/ 186 h 197"/>
                <a:gd name="T38" fmla="*/ 0 w 87"/>
                <a:gd name="T39" fmla="*/ 167 h 197"/>
                <a:gd name="T40" fmla="*/ 0 w 87"/>
                <a:gd name="T41" fmla="*/ 1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97">
                  <a:moveTo>
                    <a:pt x="0" y="167"/>
                  </a:moveTo>
                  <a:lnTo>
                    <a:pt x="32" y="146"/>
                  </a:lnTo>
                  <a:lnTo>
                    <a:pt x="15" y="127"/>
                  </a:lnTo>
                  <a:lnTo>
                    <a:pt x="30" y="106"/>
                  </a:lnTo>
                  <a:lnTo>
                    <a:pt x="23" y="80"/>
                  </a:lnTo>
                  <a:lnTo>
                    <a:pt x="44" y="72"/>
                  </a:lnTo>
                  <a:lnTo>
                    <a:pt x="36" y="45"/>
                  </a:lnTo>
                  <a:lnTo>
                    <a:pt x="49" y="0"/>
                  </a:lnTo>
                  <a:lnTo>
                    <a:pt x="85" y="9"/>
                  </a:lnTo>
                  <a:lnTo>
                    <a:pt x="72" y="43"/>
                  </a:lnTo>
                  <a:lnTo>
                    <a:pt x="87" y="85"/>
                  </a:lnTo>
                  <a:lnTo>
                    <a:pt x="55" y="85"/>
                  </a:lnTo>
                  <a:lnTo>
                    <a:pt x="57" y="112"/>
                  </a:lnTo>
                  <a:lnTo>
                    <a:pt x="68" y="140"/>
                  </a:lnTo>
                  <a:lnTo>
                    <a:pt x="44" y="129"/>
                  </a:lnTo>
                  <a:lnTo>
                    <a:pt x="53" y="161"/>
                  </a:lnTo>
                  <a:lnTo>
                    <a:pt x="42" y="167"/>
                  </a:lnTo>
                  <a:lnTo>
                    <a:pt x="38" y="197"/>
                  </a:lnTo>
                  <a:lnTo>
                    <a:pt x="4" y="186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Freeform 467"/>
            <p:cNvSpPr>
              <a:spLocks/>
            </p:cNvSpPr>
            <p:nvPr/>
          </p:nvSpPr>
          <p:spPr bwMode="auto">
            <a:xfrm>
              <a:off x="4814" y="1910"/>
              <a:ext cx="74" cy="136"/>
            </a:xfrm>
            <a:custGeom>
              <a:avLst/>
              <a:gdLst>
                <a:gd name="T0" fmla="*/ 31 w 175"/>
                <a:gd name="T1" fmla="*/ 95 h 315"/>
                <a:gd name="T2" fmla="*/ 52 w 175"/>
                <a:gd name="T3" fmla="*/ 148 h 315"/>
                <a:gd name="T4" fmla="*/ 46 w 175"/>
                <a:gd name="T5" fmla="*/ 171 h 315"/>
                <a:gd name="T6" fmla="*/ 23 w 175"/>
                <a:gd name="T7" fmla="*/ 161 h 315"/>
                <a:gd name="T8" fmla="*/ 27 w 175"/>
                <a:gd name="T9" fmla="*/ 195 h 315"/>
                <a:gd name="T10" fmla="*/ 0 w 175"/>
                <a:gd name="T11" fmla="*/ 218 h 315"/>
                <a:gd name="T12" fmla="*/ 14 w 175"/>
                <a:gd name="T13" fmla="*/ 241 h 315"/>
                <a:gd name="T14" fmla="*/ 52 w 175"/>
                <a:gd name="T15" fmla="*/ 243 h 315"/>
                <a:gd name="T16" fmla="*/ 63 w 175"/>
                <a:gd name="T17" fmla="*/ 289 h 315"/>
                <a:gd name="T18" fmla="*/ 92 w 175"/>
                <a:gd name="T19" fmla="*/ 315 h 315"/>
                <a:gd name="T20" fmla="*/ 82 w 175"/>
                <a:gd name="T21" fmla="*/ 272 h 315"/>
                <a:gd name="T22" fmla="*/ 112 w 175"/>
                <a:gd name="T23" fmla="*/ 245 h 315"/>
                <a:gd name="T24" fmla="*/ 128 w 175"/>
                <a:gd name="T25" fmla="*/ 251 h 315"/>
                <a:gd name="T26" fmla="*/ 135 w 175"/>
                <a:gd name="T27" fmla="*/ 253 h 315"/>
                <a:gd name="T28" fmla="*/ 135 w 175"/>
                <a:gd name="T29" fmla="*/ 251 h 315"/>
                <a:gd name="T30" fmla="*/ 133 w 175"/>
                <a:gd name="T31" fmla="*/ 247 h 315"/>
                <a:gd name="T32" fmla="*/ 124 w 175"/>
                <a:gd name="T33" fmla="*/ 234 h 315"/>
                <a:gd name="T34" fmla="*/ 112 w 175"/>
                <a:gd name="T35" fmla="*/ 222 h 315"/>
                <a:gd name="T36" fmla="*/ 99 w 175"/>
                <a:gd name="T37" fmla="*/ 209 h 315"/>
                <a:gd name="T38" fmla="*/ 109 w 175"/>
                <a:gd name="T39" fmla="*/ 184 h 315"/>
                <a:gd name="T40" fmla="*/ 135 w 175"/>
                <a:gd name="T41" fmla="*/ 171 h 315"/>
                <a:gd name="T42" fmla="*/ 118 w 175"/>
                <a:gd name="T43" fmla="*/ 144 h 315"/>
                <a:gd name="T44" fmla="*/ 114 w 175"/>
                <a:gd name="T45" fmla="*/ 116 h 315"/>
                <a:gd name="T46" fmla="*/ 130 w 175"/>
                <a:gd name="T47" fmla="*/ 81 h 315"/>
                <a:gd name="T48" fmla="*/ 141 w 175"/>
                <a:gd name="T49" fmla="*/ 51 h 315"/>
                <a:gd name="T50" fmla="*/ 175 w 175"/>
                <a:gd name="T51" fmla="*/ 49 h 315"/>
                <a:gd name="T52" fmla="*/ 122 w 175"/>
                <a:gd name="T53" fmla="*/ 32 h 315"/>
                <a:gd name="T54" fmla="*/ 99 w 175"/>
                <a:gd name="T55" fmla="*/ 0 h 315"/>
                <a:gd name="T56" fmla="*/ 63 w 175"/>
                <a:gd name="T57" fmla="*/ 66 h 315"/>
                <a:gd name="T58" fmla="*/ 33 w 175"/>
                <a:gd name="T59" fmla="*/ 83 h 315"/>
                <a:gd name="T60" fmla="*/ 31 w 175"/>
                <a:gd name="T61" fmla="*/ 95 h 315"/>
                <a:gd name="T62" fmla="*/ 31 w 175"/>
                <a:gd name="T63" fmla="*/ 9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315">
                  <a:moveTo>
                    <a:pt x="31" y="95"/>
                  </a:moveTo>
                  <a:lnTo>
                    <a:pt x="52" y="148"/>
                  </a:lnTo>
                  <a:lnTo>
                    <a:pt x="46" y="171"/>
                  </a:lnTo>
                  <a:lnTo>
                    <a:pt x="23" y="161"/>
                  </a:lnTo>
                  <a:lnTo>
                    <a:pt x="27" y="195"/>
                  </a:lnTo>
                  <a:lnTo>
                    <a:pt x="0" y="218"/>
                  </a:lnTo>
                  <a:lnTo>
                    <a:pt x="14" y="241"/>
                  </a:lnTo>
                  <a:lnTo>
                    <a:pt x="52" y="243"/>
                  </a:lnTo>
                  <a:lnTo>
                    <a:pt x="63" y="289"/>
                  </a:lnTo>
                  <a:lnTo>
                    <a:pt x="92" y="315"/>
                  </a:lnTo>
                  <a:lnTo>
                    <a:pt x="82" y="272"/>
                  </a:lnTo>
                  <a:lnTo>
                    <a:pt x="112" y="245"/>
                  </a:lnTo>
                  <a:lnTo>
                    <a:pt x="128" y="251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47"/>
                  </a:lnTo>
                  <a:lnTo>
                    <a:pt x="124" y="234"/>
                  </a:lnTo>
                  <a:lnTo>
                    <a:pt x="112" y="222"/>
                  </a:lnTo>
                  <a:lnTo>
                    <a:pt x="99" y="209"/>
                  </a:lnTo>
                  <a:lnTo>
                    <a:pt x="109" y="184"/>
                  </a:lnTo>
                  <a:lnTo>
                    <a:pt x="135" y="171"/>
                  </a:lnTo>
                  <a:lnTo>
                    <a:pt x="118" y="144"/>
                  </a:lnTo>
                  <a:lnTo>
                    <a:pt x="114" y="116"/>
                  </a:lnTo>
                  <a:lnTo>
                    <a:pt x="130" y="81"/>
                  </a:lnTo>
                  <a:lnTo>
                    <a:pt x="141" y="51"/>
                  </a:lnTo>
                  <a:lnTo>
                    <a:pt x="175" y="49"/>
                  </a:lnTo>
                  <a:lnTo>
                    <a:pt x="122" y="32"/>
                  </a:lnTo>
                  <a:lnTo>
                    <a:pt x="99" y="0"/>
                  </a:lnTo>
                  <a:lnTo>
                    <a:pt x="63" y="66"/>
                  </a:lnTo>
                  <a:lnTo>
                    <a:pt x="33" y="83"/>
                  </a:lnTo>
                  <a:lnTo>
                    <a:pt x="31" y="95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Freeform 468"/>
            <p:cNvSpPr>
              <a:spLocks/>
            </p:cNvSpPr>
            <p:nvPr/>
          </p:nvSpPr>
          <p:spPr bwMode="auto">
            <a:xfrm>
              <a:off x="4835" y="1892"/>
              <a:ext cx="305" cy="133"/>
            </a:xfrm>
            <a:custGeom>
              <a:avLst/>
              <a:gdLst>
                <a:gd name="T0" fmla="*/ 127 w 722"/>
                <a:gd name="T1" fmla="*/ 106 h 312"/>
                <a:gd name="T2" fmla="*/ 140 w 722"/>
                <a:gd name="T3" fmla="*/ 129 h 312"/>
                <a:gd name="T4" fmla="*/ 194 w 722"/>
                <a:gd name="T5" fmla="*/ 86 h 312"/>
                <a:gd name="T6" fmla="*/ 222 w 722"/>
                <a:gd name="T7" fmla="*/ 87 h 312"/>
                <a:gd name="T8" fmla="*/ 254 w 722"/>
                <a:gd name="T9" fmla="*/ 59 h 312"/>
                <a:gd name="T10" fmla="*/ 264 w 722"/>
                <a:gd name="T11" fmla="*/ 72 h 312"/>
                <a:gd name="T12" fmla="*/ 273 w 722"/>
                <a:gd name="T13" fmla="*/ 82 h 312"/>
                <a:gd name="T14" fmla="*/ 300 w 722"/>
                <a:gd name="T15" fmla="*/ 36 h 312"/>
                <a:gd name="T16" fmla="*/ 330 w 722"/>
                <a:gd name="T17" fmla="*/ 68 h 312"/>
                <a:gd name="T18" fmla="*/ 357 w 722"/>
                <a:gd name="T19" fmla="*/ 42 h 312"/>
                <a:gd name="T20" fmla="*/ 408 w 722"/>
                <a:gd name="T21" fmla="*/ 87 h 312"/>
                <a:gd name="T22" fmla="*/ 424 w 722"/>
                <a:gd name="T23" fmla="*/ 44 h 312"/>
                <a:gd name="T24" fmla="*/ 460 w 722"/>
                <a:gd name="T25" fmla="*/ 103 h 312"/>
                <a:gd name="T26" fmla="*/ 490 w 722"/>
                <a:gd name="T27" fmla="*/ 80 h 312"/>
                <a:gd name="T28" fmla="*/ 532 w 722"/>
                <a:gd name="T29" fmla="*/ 42 h 312"/>
                <a:gd name="T30" fmla="*/ 562 w 722"/>
                <a:gd name="T31" fmla="*/ 68 h 312"/>
                <a:gd name="T32" fmla="*/ 600 w 722"/>
                <a:gd name="T33" fmla="*/ 65 h 312"/>
                <a:gd name="T34" fmla="*/ 636 w 722"/>
                <a:gd name="T35" fmla="*/ 46 h 312"/>
                <a:gd name="T36" fmla="*/ 642 w 722"/>
                <a:gd name="T37" fmla="*/ 101 h 312"/>
                <a:gd name="T38" fmla="*/ 686 w 722"/>
                <a:gd name="T39" fmla="*/ 122 h 312"/>
                <a:gd name="T40" fmla="*/ 661 w 722"/>
                <a:gd name="T41" fmla="*/ 152 h 312"/>
                <a:gd name="T42" fmla="*/ 646 w 722"/>
                <a:gd name="T43" fmla="*/ 186 h 312"/>
                <a:gd name="T44" fmla="*/ 598 w 722"/>
                <a:gd name="T45" fmla="*/ 196 h 312"/>
                <a:gd name="T46" fmla="*/ 581 w 722"/>
                <a:gd name="T47" fmla="*/ 215 h 312"/>
                <a:gd name="T48" fmla="*/ 572 w 722"/>
                <a:gd name="T49" fmla="*/ 232 h 312"/>
                <a:gd name="T50" fmla="*/ 595 w 722"/>
                <a:gd name="T51" fmla="*/ 260 h 312"/>
                <a:gd name="T52" fmla="*/ 602 w 722"/>
                <a:gd name="T53" fmla="*/ 247 h 312"/>
                <a:gd name="T54" fmla="*/ 633 w 722"/>
                <a:gd name="T55" fmla="*/ 232 h 312"/>
                <a:gd name="T56" fmla="*/ 654 w 722"/>
                <a:gd name="T57" fmla="*/ 209 h 312"/>
                <a:gd name="T58" fmla="*/ 690 w 722"/>
                <a:gd name="T59" fmla="*/ 167 h 312"/>
                <a:gd name="T60" fmla="*/ 722 w 722"/>
                <a:gd name="T61" fmla="*/ 93 h 312"/>
                <a:gd name="T62" fmla="*/ 674 w 722"/>
                <a:gd name="T63" fmla="*/ 84 h 312"/>
                <a:gd name="T64" fmla="*/ 631 w 722"/>
                <a:gd name="T65" fmla="*/ 23 h 312"/>
                <a:gd name="T66" fmla="*/ 579 w 722"/>
                <a:gd name="T67" fmla="*/ 42 h 312"/>
                <a:gd name="T68" fmla="*/ 539 w 722"/>
                <a:gd name="T69" fmla="*/ 30 h 312"/>
                <a:gd name="T70" fmla="*/ 479 w 722"/>
                <a:gd name="T71" fmla="*/ 40 h 312"/>
                <a:gd name="T72" fmla="*/ 427 w 722"/>
                <a:gd name="T73" fmla="*/ 15 h 312"/>
                <a:gd name="T74" fmla="*/ 372 w 722"/>
                <a:gd name="T75" fmla="*/ 9 h 312"/>
                <a:gd name="T76" fmla="*/ 327 w 722"/>
                <a:gd name="T77" fmla="*/ 17 h 312"/>
                <a:gd name="T78" fmla="*/ 285 w 722"/>
                <a:gd name="T79" fmla="*/ 4 h 312"/>
                <a:gd name="T80" fmla="*/ 252 w 722"/>
                <a:gd name="T81" fmla="*/ 0 h 312"/>
                <a:gd name="T82" fmla="*/ 209 w 722"/>
                <a:gd name="T83" fmla="*/ 2 h 312"/>
                <a:gd name="T84" fmla="*/ 165 w 722"/>
                <a:gd name="T85" fmla="*/ 27 h 312"/>
                <a:gd name="T86" fmla="*/ 146 w 722"/>
                <a:gd name="T87" fmla="*/ 97 h 312"/>
                <a:gd name="T88" fmla="*/ 0 w 722"/>
                <a:gd name="T89" fmla="*/ 74 h 312"/>
                <a:gd name="T90" fmla="*/ 125 w 722"/>
                <a:gd name="T91" fmla="*/ 1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2" h="312">
                  <a:moveTo>
                    <a:pt x="125" y="101"/>
                  </a:moveTo>
                  <a:lnTo>
                    <a:pt x="127" y="106"/>
                  </a:lnTo>
                  <a:lnTo>
                    <a:pt x="133" y="118"/>
                  </a:lnTo>
                  <a:lnTo>
                    <a:pt x="140" y="129"/>
                  </a:lnTo>
                  <a:lnTo>
                    <a:pt x="144" y="133"/>
                  </a:lnTo>
                  <a:lnTo>
                    <a:pt x="194" y="86"/>
                  </a:lnTo>
                  <a:lnTo>
                    <a:pt x="199" y="55"/>
                  </a:lnTo>
                  <a:lnTo>
                    <a:pt x="222" y="87"/>
                  </a:lnTo>
                  <a:lnTo>
                    <a:pt x="232" y="46"/>
                  </a:lnTo>
                  <a:lnTo>
                    <a:pt x="254" y="59"/>
                  </a:lnTo>
                  <a:lnTo>
                    <a:pt x="258" y="63"/>
                  </a:lnTo>
                  <a:lnTo>
                    <a:pt x="264" y="72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3" y="29"/>
                  </a:lnTo>
                  <a:lnTo>
                    <a:pt x="300" y="36"/>
                  </a:lnTo>
                  <a:lnTo>
                    <a:pt x="308" y="68"/>
                  </a:lnTo>
                  <a:lnTo>
                    <a:pt x="330" y="68"/>
                  </a:lnTo>
                  <a:lnTo>
                    <a:pt x="338" y="40"/>
                  </a:lnTo>
                  <a:lnTo>
                    <a:pt x="357" y="42"/>
                  </a:lnTo>
                  <a:lnTo>
                    <a:pt x="367" y="72"/>
                  </a:lnTo>
                  <a:lnTo>
                    <a:pt x="408" y="87"/>
                  </a:lnTo>
                  <a:lnTo>
                    <a:pt x="405" y="57"/>
                  </a:lnTo>
                  <a:lnTo>
                    <a:pt x="424" y="44"/>
                  </a:lnTo>
                  <a:lnTo>
                    <a:pt x="452" y="59"/>
                  </a:lnTo>
                  <a:lnTo>
                    <a:pt x="460" y="103"/>
                  </a:lnTo>
                  <a:lnTo>
                    <a:pt x="490" y="124"/>
                  </a:lnTo>
                  <a:lnTo>
                    <a:pt x="490" y="80"/>
                  </a:lnTo>
                  <a:lnTo>
                    <a:pt x="507" y="46"/>
                  </a:lnTo>
                  <a:lnTo>
                    <a:pt x="532" y="42"/>
                  </a:lnTo>
                  <a:lnTo>
                    <a:pt x="534" y="74"/>
                  </a:lnTo>
                  <a:lnTo>
                    <a:pt x="562" y="68"/>
                  </a:lnTo>
                  <a:lnTo>
                    <a:pt x="583" y="53"/>
                  </a:lnTo>
                  <a:lnTo>
                    <a:pt x="600" y="65"/>
                  </a:lnTo>
                  <a:lnTo>
                    <a:pt x="616" y="46"/>
                  </a:lnTo>
                  <a:lnTo>
                    <a:pt x="636" y="46"/>
                  </a:lnTo>
                  <a:lnTo>
                    <a:pt x="644" y="80"/>
                  </a:lnTo>
                  <a:lnTo>
                    <a:pt x="642" y="101"/>
                  </a:lnTo>
                  <a:lnTo>
                    <a:pt x="663" y="108"/>
                  </a:lnTo>
                  <a:lnTo>
                    <a:pt x="686" y="122"/>
                  </a:lnTo>
                  <a:lnTo>
                    <a:pt x="682" y="148"/>
                  </a:lnTo>
                  <a:lnTo>
                    <a:pt x="661" y="152"/>
                  </a:lnTo>
                  <a:lnTo>
                    <a:pt x="661" y="182"/>
                  </a:lnTo>
                  <a:lnTo>
                    <a:pt x="646" y="186"/>
                  </a:lnTo>
                  <a:lnTo>
                    <a:pt x="625" y="190"/>
                  </a:lnTo>
                  <a:lnTo>
                    <a:pt x="598" y="196"/>
                  </a:lnTo>
                  <a:lnTo>
                    <a:pt x="589" y="203"/>
                  </a:lnTo>
                  <a:lnTo>
                    <a:pt x="581" y="215"/>
                  </a:lnTo>
                  <a:lnTo>
                    <a:pt x="574" y="226"/>
                  </a:lnTo>
                  <a:lnTo>
                    <a:pt x="572" y="232"/>
                  </a:lnTo>
                  <a:lnTo>
                    <a:pt x="589" y="312"/>
                  </a:lnTo>
                  <a:lnTo>
                    <a:pt x="595" y="260"/>
                  </a:lnTo>
                  <a:lnTo>
                    <a:pt x="597" y="255"/>
                  </a:lnTo>
                  <a:lnTo>
                    <a:pt x="602" y="247"/>
                  </a:lnTo>
                  <a:lnTo>
                    <a:pt x="610" y="239"/>
                  </a:lnTo>
                  <a:lnTo>
                    <a:pt x="633" y="232"/>
                  </a:lnTo>
                  <a:lnTo>
                    <a:pt x="604" y="219"/>
                  </a:lnTo>
                  <a:lnTo>
                    <a:pt x="654" y="209"/>
                  </a:lnTo>
                  <a:lnTo>
                    <a:pt x="682" y="198"/>
                  </a:lnTo>
                  <a:lnTo>
                    <a:pt x="690" y="167"/>
                  </a:lnTo>
                  <a:lnTo>
                    <a:pt x="716" y="131"/>
                  </a:lnTo>
                  <a:lnTo>
                    <a:pt x="722" y="93"/>
                  </a:lnTo>
                  <a:lnTo>
                    <a:pt x="692" y="95"/>
                  </a:lnTo>
                  <a:lnTo>
                    <a:pt x="674" y="84"/>
                  </a:lnTo>
                  <a:lnTo>
                    <a:pt x="669" y="29"/>
                  </a:lnTo>
                  <a:lnTo>
                    <a:pt x="631" y="23"/>
                  </a:lnTo>
                  <a:lnTo>
                    <a:pt x="606" y="23"/>
                  </a:lnTo>
                  <a:lnTo>
                    <a:pt x="579" y="42"/>
                  </a:lnTo>
                  <a:lnTo>
                    <a:pt x="555" y="19"/>
                  </a:lnTo>
                  <a:lnTo>
                    <a:pt x="539" y="30"/>
                  </a:lnTo>
                  <a:lnTo>
                    <a:pt x="505" y="21"/>
                  </a:lnTo>
                  <a:lnTo>
                    <a:pt x="479" y="40"/>
                  </a:lnTo>
                  <a:lnTo>
                    <a:pt x="441" y="27"/>
                  </a:lnTo>
                  <a:lnTo>
                    <a:pt x="427" y="15"/>
                  </a:lnTo>
                  <a:lnTo>
                    <a:pt x="397" y="32"/>
                  </a:lnTo>
                  <a:lnTo>
                    <a:pt x="372" y="9"/>
                  </a:lnTo>
                  <a:lnTo>
                    <a:pt x="344" y="11"/>
                  </a:lnTo>
                  <a:lnTo>
                    <a:pt x="327" y="17"/>
                  </a:lnTo>
                  <a:lnTo>
                    <a:pt x="315" y="29"/>
                  </a:lnTo>
                  <a:lnTo>
                    <a:pt x="285" y="4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66" y="23"/>
                  </a:lnTo>
                  <a:lnTo>
                    <a:pt x="209" y="2"/>
                  </a:lnTo>
                  <a:lnTo>
                    <a:pt x="209" y="21"/>
                  </a:lnTo>
                  <a:lnTo>
                    <a:pt x="165" y="27"/>
                  </a:lnTo>
                  <a:lnTo>
                    <a:pt x="178" y="72"/>
                  </a:lnTo>
                  <a:lnTo>
                    <a:pt x="146" y="97"/>
                  </a:lnTo>
                  <a:lnTo>
                    <a:pt x="117" y="68"/>
                  </a:lnTo>
                  <a:lnTo>
                    <a:pt x="0" y="74"/>
                  </a:lnTo>
                  <a:lnTo>
                    <a:pt x="93" y="95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Freeform 469"/>
            <p:cNvSpPr>
              <a:spLocks/>
            </p:cNvSpPr>
            <p:nvPr/>
          </p:nvSpPr>
          <p:spPr bwMode="auto">
            <a:xfrm>
              <a:off x="5092" y="1932"/>
              <a:ext cx="102" cy="85"/>
            </a:xfrm>
            <a:custGeom>
              <a:avLst/>
              <a:gdLst>
                <a:gd name="T0" fmla="*/ 2 w 241"/>
                <a:gd name="T1" fmla="*/ 143 h 200"/>
                <a:gd name="T2" fmla="*/ 0 w 241"/>
                <a:gd name="T3" fmla="*/ 173 h 200"/>
                <a:gd name="T4" fmla="*/ 42 w 241"/>
                <a:gd name="T5" fmla="*/ 200 h 200"/>
                <a:gd name="T6" fmla="*/ 42 w 241"/>
                <a:gd name="T7" fmla="*/ 169 h 200"/>
                <a:gd name="T8" fmla="*/ 89 w 241"/>
                <a:gd name="T9" fmla="*/ 167 h 200"/>
                <a:gd name="T10" fmla="*/ 112 w 241"/>
                <a:gd name="T11" fmla="*/ 131 h 200"/>
                <a:gd name="T12" fmla="*/ 163 w 241"/>
                <a:gd name="T13" fmla="*/ 120 h 200"/>
                <a:gd name="T14" fmla="*/ 156 w 241"/>
                <a:gd name="T15" fmla="*/ 93 h 200"/>
                <a:gd name="T16" fmla="*/ 173 w 241"/>
                <a:gd name="T17" fmla="*/ 88 h 200"/>
                <a:gd name="T18" fmla="*/ 186 w 241"/>
                <a:gd name="T19" fmla="*/ 70 h 200"/>
                <a:gd name="T20" fmla="*/ 184 w 241"/>
                <a:gd name="T21" fmla="*/ 46 h 200"/>
                <a:gd name="T22" fmla="*/ 241 w 241"/>
                <a:gd name="T23" fmla="*/ 65 h 200"/>
                <a:gd name="T24" fmla="*/ 209 w 241"/>
                <a:gd name="T25" fmla="*/ 31 h 200"/>
                <a:gd name="T26" fmla="*/ 177 w 241"/>
                <a:gd name="T27" fmla="*/ 0 h 200"/>
                <a:gd name="T28" fmla="*/ 169 w 241"/>
                <a:gd name="T29" fmla="*/ 36 h 200"/>
                <a:gd name="T30" fmla="*/ 141 w 241"/>
                <a:gd name="T31" fmla="*/ 38 h 200"/>
                <a:gd name="T32" fmla="*/ 152 w 241"/>
                <a:gd name="T33" fmla="*/ 67 h 200"/>
                <a:gd name="T34" fmla="*/ 114 w 241"/>
                <a:gd name="T35" fmla="*/ 74 h 200"/>
                <a:gd name="T36" fmla="*/ 114 w 241"/>
                <a:gd name="T37" fmla="*/ 108 h 200"/>
                <a:gd name="T38" fmla="*/ 70 w 241"/>
                <a:gd name="T39" fmla="*/ 152 h 200"/>
                <a:gd name="T40" fmla="*/ 32 w 241"/>
                <a:gd name="T41" fmla="*/ 135 h 200"/>
                <a:gd name="T42" fmla="*/ 27 w 241"/>
                <a:gd name="T43" fmla="*/ 152 h 200"/>
                <a:gd name="T44" fmla="*/ 2 w 241"/>
                <a:gd name="T45" fmla="*/ 143 h 200"/>
                <a:gd name="T46" fmla="*/ 2 w 241"/>
                <a:gd name="T47" fmla="*/ 1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1" h="200">
                  <a:moveTo>
                    <a:pt x="2" y="143"/>
                  </a:moveTo>
                  <a:lnTo>
                    <a:pt x="0" y="173"/>
                  </a:lnTo>
                  <a:lnTo>
                    <a:pt x="42" y="200"/>
                  </a:lnTo>
                  <a:lnTo>
                    <a:pt x="42" y="169"/>
                  </a:lnTo>
                  <a:lnTo>
                    <a:pt x="89" y="167"/>
                  </a:lnTo>
                  <a:lnTo>
                    <a:pt x="112" y="131"/>
                  </a:lnTo>
                  <a:lnTo>
                    <a:pt x="163" y="120"/>
                  </a:lnTo>
                  <a:lnTo>
                    <a:pt x="156" y="93"/>
                  </a:lnTo>
                  <a:lnTo>
                    <a:pt x="173" y="88"/>
                  </a:lnTo>
                  <a:lnTo>
                    <a:pt x="186" y="70"/>
                  </a:lnTo>
                  <a:lnTo>
                    <a:pt x="184" y="46"/>
                  </a:lnTo>
                  <a:lnTo>
                    <a:pt x="241" y="65"/>
                  </a:lnTo>
                  <a:lnTo>
                    <a:pt x="209" y="31"/>
                  </a:lnTo>
                  <a:lnTo>
                    <a:pt x="177" y="0"/>
                  </a:lnTo>
                  <a:lnTo>
                    <a:pt x="169" y="36"/>
                  </a:lnTo>
                  <a:lnTo>
                    <a:pt x="141" y="38"/>
                  </a:lnTo>
                  <a:lnTo>
                    <a:pt x="152" y="67"/>
                  </a:lnTo>
                  <a:lnTo>
                    <a:pt x="114" y="74"/>
                  </a:lnTo>
                  <a:lnTo>
                    <a:pt x="114" y="108"/>
                  </a:lnTo>
                  <a:lnTo>
                    <a:pt x="70" y="152"/>
                  </a:lnTo>
                  <a:lnTo>
                    <a:pt x="32" y="135"/>
                  </a:lnTo>
                  <a:lnTo>
                    <a:pt x="27" y="152"/>
                  </a:lnTo>
                  <a:lnTo>
                    <a:pt x="2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Freeform 470"/>
            <p:cNvSpPr>
              <a:spLocks/>
            </p:cNvSpPr>
            <p:nvPr/>
          </p:nvSpPr>
          <p:spPr bwMode="auto">
            <a:xfrm>
              <a:off x="5156" y="1969"/>
              <a:ext cx="236" cy="201"/>
            </a:xfrm>
            <a:custGeom>
              <a:avLst/>
              <a:gdLst>
                <a:gd name="T0" fmla="*/ 78 w 559"/>
                <a:gd name="T1" fmla="*/ 58 h 467"/>
                <a:gd name="T2" fmla="*/ 61 w 559"/>
                <a:gd name="T3" fmla="*/ 95 h 467"/>
                <a:gd name="T4" fmla="*/ 80 w 559"/>
                <a:gd name="T5" fmla="*/ 144 h 467"/>
                <a:gd name="T6" fmla="*/ 59 w 559"/>
                <a:gd name="T7" fmla="*/ 157 h 467"/>
                <a:gd name="T8" fmla="*/ 0 w 559"/>
                <a:gd name="T9" fmla="*/ 186 h 467"/>
                <a:gd name="T10" fmla="*/ 27 w 559"/>
                <a:gd name="T11" fmla="*/ 277 h 467"/>
                <a:gd name="T12" fmla="*/ 74 w 559"/>
                <a:gd name="T13" fmla="*/ 254 h 467"/>
                <a:gd name="T14" fmla="*/ 127 w 559"/>
                <a:gd name="T15" fmla="*/ 258 h 467"/>
                <a:gd name="T16" fmla="*/ 116 w 559"/>
                <a:gd name="T17" fmla="*/ 275 h 467"/>
                <a:gd name="T18" fmla="*/ 103 w 559"/>
                <a:gd name="T19" fmla="*/ 292 h 467"/>
                <a:gd name="T20" fmla="*/ 88 w 559"/>
                <a:gd name="T21" fmla="*/ 340 h 467"/>
                <a:gd name="T22" fmla="*/ 167 w 559"/>
                <a:gd name="T23" fmla="*/ 328 h 467"/>
                <a:gd name="T24" fmla="*/ 141 w 559"/>
                <a:gd name="T25" fmla="*/ 401 h 467"/>
                <a:gd name="T26" fmla="*/ 183 w 559"/>
                <a:gd name="T27" fmla="*/ 403 h 467"/>
                <a:gd name="T28" fmla="*/ 198 w 559"/>
                <a:gd name="T29" fmla="*/ 442 h 467"/>
                <a:gd name="T30" fmla="*/ 253 w 559"/>
                <a:gd name="T31" fmla="*/ 442 h 467"/>
                <a:gd name="T32" fmla="*/ 287 w 559"/>
                <a:gd name="T33" fmla="*/ 465 h 467"/>
                <a:gd name="T34" fmla="*/ 306 w 559"/>
                <a:gd name="T35" fmla="*/ 420 h 467"/>
                <a:gd name="T36" fmla="*/ 335 w 559"/>
                <a:gd name="T37" fmla="*/ 431 h 467"/>
                <a:gd name="T38" fmla="*/ 340 w 559"/>
                <a:gd name="T39" fmla="*/ 410 h 467"/>
                <a:gd name="T40" fmla="*/ 344 w 559"/>
                <a:gd name="T41" fmla="*/ 393 h 467"/>
                <a:gd name="T42" fmla="*/ 386 w 559"/>
                <a:gd name="T43" fmla="*/ 389 h 467"/>
                <a:gd name="T44" fmla="*/ 439 w 559"/>
                <a:gd name="T45" fmla="*/ 340 h 467"/>
                <a:gd name="T46" fmla="*/ 504 w 559"/>
                <a:gd name="T47" fmla="*/ 338 h 467"/>
                <a:gd name="T48" fmla="*/ 515 w 559"/>
                <a:gd name="T49" fmla="*/ 308 h 467"/>
                <a:gd name="T50" fmla="*/ 439 w 559"/>
                <a:gd name="T51" fmla="*/ 304 h 467"/>
                <a:gd name="T52" fmla="*/ 382 w 559"/>
                <a:gd name="T53" fmla="*/ 349 h 467"/>
                <a:gd name="T54" fmla="*/ 327 w 559"/>
                <a:gd name="T55" fmla="*/ 355 h 467"/>
                <a:gd name="T56" fmla="*/ 266 w 559"/>
                <a:gd name="T57" fmla="*/ 389 h 467"/>
                <a:gd name="T58" fmla="*/ 219 w 559"/>
                <a:gd name="T59" fmla="*/ 406 h 467"/>
                <a:gd name="T60" fmla="*/ 171 w 559"/>
                <a:gd name="T61" fmla="*/ 361 h 467"/>
                <a:gd name="T62" fmla="*/ 192 w 559"/>
                <a:gd name="T63" fmla="*/ 313 h 467"/>
                <a:gd name="T64" fmla="*/ 183 w 559"/>
                <a:gd name="T65" fmla="*/ 302 h 467"/>
                <a:gd name="T66" fmla="*/ 141 w 559"/>
                <a:gd name="T67" fmla="*/ 290 h 467"/>
                <a:gd name="T68" fmla="*/ 171 w 559"/>
                <a:gd name="T69" fmla="*/ 224 h 467"/>
                <a:gd name="T70" fmla="*/ 101 w 559"/>
                <a:gd name="T71" fmla="*/ 230 h 467"/>
                <a:gd name="T72" fmla="*/ 34 w 559"/>
                <a:gd name="T73" fmla="*/ 207 h 467"/>
                <a:gd name="T74" fmla="*/ 108 w 559"/>
                <a:gd name="T75" fmla="*/ 186 h 467"/>
                <a:gd name="T76" fmla="*/ 116 w 559"/>
                <a:gd name="T77" fmla="*/ 138 h 467"/>
                <a:gd name="T78" fmla="*/ 131 w 559"/>
                <a:gd name="T79" fmla="*/ 100 h 467"/>
                <a:gd name="T80" fmla="*/ 120 w 559"/>
                <a:gd name="T81" fmla="*/ 83 h 467"/>
                <a:gd name="T82" fmla="*/ 105 w 559"/>
                <a:gd name="T83" fmla="*/ 60 h 467"/>
                <a:gd name="T84" fmla="*/ 99 w 559"/>
                <a:gd name="T85" fmla="*/ 38 h 467"/>
                <a:gd name="T86" fmla="*/ 91 w 559"/>
                <a:gd name="T87" fmla="*/ 0 h 467"/>
                <a:gd name="T88" fmla="*/ 78 w 559"/>
                <a:gd name="T89" fmla="*/ 2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9" h="467">
                  <a:moveTo>
                    <a:pt x="78" y="20"/>
                  </a:moveTo>
                  <a:lnTo>
                    <a:pt x="78" y="58"/>
                  </a:lnTo>
                  <a:lnTo>
                    <a:pt x="97" y="93"/>
                  </a:lnTo>
                  <a:lnTo>
                    <a:pt x="61" y="95"/>
                  </a:lnTo>
                  <a:lnTo>
                    <a:pt x="74" y="123"/>
                  </a:lnTo>
                  <a:lnTo>
                    <a:pt x="80" y="144"/>
                  </a:lnTo>
                  <a:lnTo>
                    <a:pt x="70" y="167"/>
                  </a:lnTo>
                  <a:lnTo>
                    <a:pt x="59" y="157"/>
                  </a:lnTo>
                  <a:lnTo>
                    <a:pt x="48" y="178"/>
                  </a:lnTo>
                  <a:lnTo>
                    <a:pt x="0" y="186"/>
                  </a:lnTo>
                  <a:lnTo>
                    <a:pt x="4" y="241"/>
                  </a:lnTo>
                  <a:lnTo>
                    <a:pt x="27" y="277"/>
                  </a:lnTo>
                  <a:lnTo>
                    <a:pt x="61" y="275"/>
                  </a:lnTo>
                  <a:lnTo>
                    <a:pt x="74" y="254"/>
                  </a:lnTo>
                  <a:lnTo>
                    <a:pt x="133" y="250"/>
                  </a:lnTo>
                  <a:lnTo>
                    <a:pt x="127" y="258"/>
                  </a:lnTo>
                  <a:lnTo>
                    <a:pt x="122" y="266"/>
                  </a:lnTo>
                  <a:lnTo>
                    <a:pt x="116" y="275"/>
                  </a:lnTo>
                  <a:lnTo>
                    <a:pt x="108" y="285"/>
                  </a:lnTo>
                  <a:lnTo>
                    <a:pt x="103" y="292"/>
                  </a:lnTo>
                  <a:lnTo>
                    <a:pt x="97" y="304"/>
                  </a:lnTo>
                  <a:lnTo>
                    <a:pt x="88" y="340"/>
                  </a:lnTo>
                  <a:lnTo>
                    <a:pt x="137" y="328"/>
                  </a:lnTo>
                  <a:lnTo>
                    <a:pt x="167" y="328"/>
                  </a:lnTo>
                  <a:lnTo>
                    <a:pt x="137" y="365"/>
                  </a:lnTo>
                  <a:lnTo>
                    <a:pt x="141" y="401"/>
                  </a:lnTo>
                  <a:lnTo>
                    <a:pt x="171" y="395"/>
                  </a:lnTo>
                  <a:lnTo>
                    <a:pt x="183" y="403"/>
                  </a:lnTo>
                  <a:lnTo>
                    <a:pt x="184" y="427"/>
                  </a:lnTo>
                  <a:lnTo>
                    <a:pt x="198" y="442"/>
                  </a:lnTo>
                  <a:lnTo>
                    <a:pt x="224" y="433"/>
                  </a:lnTo>
                  <a:lnTo>
                    <a:pt x="253" y="442"/>
                  </a:lnTo>
                  <a:lnTo>
                    <a:pt x="270" y="467"/>
                  </a:lnTo>
                  <a:lnTo>
                    <a:pt x="287" y="465"/>
                  </a:lnTo>
                  <a:lnTo>
                    <a:pt x="287" y="435"/>
                  </a:lnTo>
                  <a:lnTo>
                    <a:pt x="306" y="420"/>
                  </a:lnTo>
                  <a:lnTo>
                    <a:pt x="333" y="439"/>
                  </a:lnTo>
                  <a:lnTo>
                    <a:pt x="335" y="431"/>
                  </a:lnTo>
                  <a:lnTo>
                    <a:pt x="338" y="418"/>
                  </a:lnTo>
                  <a:lnTo>
                    <a:pt x="340" y="410"/>
                  </a:lnTo>
                  <a:lnTo>
                    <a:pt x="342" y="403"/>
                  </a:lnTo>
                  <a:lnTo>
                    <a:pt x="344" y="393"/>
                  </a:lnTo>
                  <a:lnTo>
                    <a:pt x="359" y="357"/>
                  </a:lnTo>
                  <a:lnTo>
                    <a:pt x="386" y="389"/>
                  </a:lnTo>
                  <a:lnTo>
                    <a:pt x="415" y="353"/>
                  </a:lnTo>
                  <a:lnTo>
                    <a:pt x="439" y="340"/>
                  </a:lnTo>
                  <a:lnTo>
                    <a:pt x="462" y="349"/>
                  </a:lnTo>
                  <a:lnTo>
                    <a:pt x="504" y="338"/>
                  </a:lnTo>
                  <a:lnTo>
                    <a:pt x="559" y="321"/>
                  </a:lnTo>
                  <a:lnTo>
                    <a:pt x="515" y="308"/>
                  </a:lnTo>
                  <a:lnTo>
                    <a:pt x="479" y="325"/>
                  </a:lnTo>
                  <a:lnTo>
                    <a:pt x="439" y="304"/>
                  </a:lnTo>
                  <a:lnTo>
                    <a:pt x="403" y="328"/>
                  </a:lnTo>
                  <a:lnTo>
                    <a:pt x="382" y="349"/>
                  </a:lnTo>
                  <a:lnTo>
                    <a:pt x="352" y="323"/>
                  </a:lnTo>
                  <a:lnTo>
                    <a:pt x="327" y="355"/>
                  </a:lnTo>
                  <a:lnTo>
                    <a:pt x="308" y="397"/>
                  </a:lnTo>
                  <a:lnTo>
                    <a:pt x="266" y="389"/>
                  </a:lnTo>
                  <a:lnTo>
                    <a:pt x="262" y="412"/>
                  </a:lnTo>
                  <a:lnTo>
                    <a:pt x="219" y="406"/>
                  </a:lnTo>
                  <a:lnTo>
                    <a:pt x="209" y="374"/>
                  </a:lnTo>
                  <a:lnTo>
                    <a:pt x="171" y="361"/>
                  </a:lnTo>
                  <a:lnTo>
                    <a:pt x="192" y="323"/>
                  </a:lnTo>
                  <a:lnTo>
                    <a:pt x="192" y="313"/>
                  </a:lnTo>
                  <a:lnTo>
                    <a:pt x="190" y="308"/>
                  </a:lnTo>
                  <a:lnTo>
                    <a:pt x="183" y="302"/>
                  </a:lnTo>
                  <a:lnTo>
                    <a:pt x="158" y="294"/>
                  </a:lnTo>
                  <a:lnTo>
                    <a:pt x="141" y="290"/>
                  </a:lnTo>
                  <a:lnTo>
                    <a:pt x="171" y="245"/>
                  </a:lnTo>
                  <a:lnTo>
                    <a:pt x="171" y="224"/>
                  </a:lnTo>
                  <a:lnTo>
                    <a:pt x="137" y="209"/>
                  </a:lnTo>
                  <a:lnTo>
                    <a:pt x="101" y="230"/>
                  </a:lnTo>
                  <a:lnTo>
                    <a:pt x="57" y="233"/>
                  </a:lnTo>
                  <a:lnTo>
                    <a:pt x="34" y="207"/>
                  </a:lnTo>
                  <a:lnTo>
                    <a:pt x="76" y="205"/>
                  </a:lnTo>
                  <a:lnTo>
                    <a:pt x="108" y="186"/>
                  </a:lnTo>
                  <a:lnTo>
                    <a:pt x="95" y="173"/>
                  </a:lnTo>
                  <a:lnTo>
                    <a:pt x="116" y="138"/>
                  </a:lnTo>
                  <a:lnTo>
                    <a:pt x="97" y="110"/>
                  </a:lnTo>
                  <a:lnTo>
                    <a:pt x="131" y="100"/>
                  </a:lnTo>
                  <a:lnTo>
                    <a:pt x="127" y="97"/>
                  </a:lnTo>
                  <a:lnTo>
                    <a:pt x="120" y="83"/>
                  </a:lnTo>
                  <a:lnTo>
                    <a:pt x="112" y="70"/>
                  </a:lnTo>
                  <a:lnTo>
                    <a:pt x="105" y="60"/>
                  </a:lnTo>
                  <a:lnTo>
                    <a:pt x="101" y="47"/>
                  </a:lnTo>
                  <a:lnTo>
                    <a:pt x="99" y="38"/>
                  </a:lnTo>
                  <a:lnTo>
                    <a:pt x="97" y="28"/>
                  </a:lnTo>
                  <a:lnTo>
                    <a:pt x="91" y="0"/>
                  </a:lnTo>
                  <a:lnTo>
                    <a:pt x="78" y="20"/>
                  </a:lnTo>
                  <a:lnTo>
                    <a:pt x="7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Freeform 471"/>
            <p:cNvSpPr>
              <a:spLocks/>
            </p:cNvSpPr>
            <p:nvPr/>
          </p:nvSpPr>
          <p:spPr bwMode="auto">
            <a:xfrm>
              <a:off x="4323" y="1048"/>
              <a:ext cx="351" cy="530"/>
            </a:xfrm>
            <a:custGeom>
              <a:avLst/>
              <a:gdLst>
                <a:gd name="T0" fmla="*/ 0 w 833"/>
                <a:gd name="T1" fmla="*/ 160 h 1237"/>
                <a:gd name="T2" fmla="*/ 222 w 833"/>
                <a:gd name="T3" fmla="*/ 15 h 1237"/>
                <a:gd name="T4" fmla="*/ 344 w 833"/>
                <a:gd name="T5" fmla="*/ 0 h 1237"/>
                <a:gd name="T6" fmla="*/ 625 w 833"/>
                <a:gd name="T7" fmla="*/ 30 h 1237"/>
                <a:gd name="T8" fmla="*/ 833 w 833"/>
                <a:gd name="T9" fmla="*/ 59 h 1237"/>
                <a:gd name="T10" fmla="*/ 796 w 833"/>
                <a:gd name="T11" fmla="*/ 289 h 1237"/>
                <a:gd name="T12" fmla="*/ 776 w 833"/>
                <a:gd name="T13" fmla="*/ 1237 h 1237"/>
                <a:gd name="T14" fmla="*/ 639 w 833"/>
                <a:gd name="T15" fmla="*/ 181 h 1237"/>
                <a:gd name="T16" fmla="*/ 323 w 833"/>
                <a:gd name="T17" fmla="*/ 108 h 1237"/>
                <a:gd name="T18" fmla="*/ 0 w 833"/>
                <a:gd name="T19" fmla="*/ 160 h 1237"/>
                <a:gd name="T20" fmla="*/ 0 w 833"/>
                <a:gd name="T21" fmla="*/ 1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3" h="1237">
                  <a:moveTo>
                    <a:pt x="0" y="160"/>
                  </a:moveTo>
                  <a:lnTo>
                    <a:pt x="222" y="15"/>
                  </a:lnTo>
                  <a:lnTo>
                    <a:pt x="344" y="0"/>
                  </a:lnTo>
                  <a:lnTo>
                    <a:pt x="625" y="30"/>
                  </a:lnTo>
                  <a:lnTo>
                    <a:pt x="833" y="59"/>
                  </a:lnTo>
                  <a:lnTo>
                    <a:pt x="796" y="289"/>
                  </a:lnTo>
                  <a:lnTo>
                    <a:pt x="776" y="1237"/>
                  </a:lnTo>
                  <a:lnTo>
                    <a:pt x="639" y="181"/>
                  </a:lnTo>
                  <a:lnTo>
                    <a:pt x="323" y="108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E1B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" name="Freeform 472"/>
            <p:cNvSpPr>
              <a:spLocks/>
            </p:cNvSpPr>
            <p:nvPr/>
          </p:nvSpPr>
          <p:spPr bwMode="auto">
            <a:xfrm>
              <a:off x="4642" y="876"/>
              <a:ext cx="30" cy="38"/>
            </a:xfrm>
            <a:custGeom>
              <a:avLst/>
              <a:gdLst>
                <a:gd name="T0" fmla="*/ 50 w 73"/>
                <a:gd name="T1" fmla="*/ 72 h 89"/>
                <a:gd name="T2" fmla="*/ 33 w 73"/>
                <a:gd name="T3" fmla="*/ 82 h 89"/>
                <a:gd name="T4" fmla="*/ 0 w 73"/>
                <a:gd name="T5" fmla="*/ 89 h 89"/>
                <a:gd name="T6" fmla="*/ 73 w 73"/>
                <a:gd name="T7" fmla="*/ 85 h 89"/>
                <a:gd name="T8" fmla="*/ 61 w 73"/>
                <a:gd name="T9" fmla="*/ 0 h 89"/>
                <a:gd name="T10" fmla="*/ 50 w 73"/>
                <a:gd name="T11" fmla="*/ 72 h 89"/>
                <a:gd name="T12" fmla="*/ 50 w 73"/>
                <a:gd name="T13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9">
                  <a:moveTo>
                    <a:pt x="50" y="72"/>
                  </a:moveTo>
                  <a:lnTo>
                    <a:pt x="33" y="82"/>
                  </a:lnTo>
                  <a:lnTo>
                    <a:pt x="0" y="89"/>
                  </a:lnTo>
                  <a:lnTo>
                    <a:pt x="73" y="85"/>
                  </a:lnTo>
                  <a:lnTo>
                    <a:pt x="61" y="0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" name="Freeform 473"/>
            <p:cNvSpPr>
              <a:spLocks/>
            </p:cNvSpPr>
            <p:nvPr/>
          </p:nvSpPr>
          <p:spPr bwMode="auto">
            <a:xfrm>
              <a:off x="4252" y="957"/>
              <a:ext cx="164" cy="69"/>
            </a:xfrm>
            <a:custGeom>
              <a:avLst/>
              <a:gdLst>
                <a:gd name="T0" fmla="*/ 5 w 389"/>
                <a:gd name="T1" fmla="*/ 164 h 164"/>
                <a:gd name="T2" fmla="*/ 389 w 389"/>
                <a:gd name="T3" fmla="*/ 36 h 164"/>
                <a:gd name="T4" fmla="*/ 387 w 389"/>
                <a:gd name="T5" fmla="*/ 0 h 164"/>
                <a:gd name="T6" fmla="*/ 378 w 389"/>
                <a:gd name="T7" fmla="*/ 13 h 164"/>
                <a:gd name="T8" fmla="*/ 243 w 389"/>
                <a:gd name="T9" fmla="*/ 61 h 164"/>
                <a:gd name="T10" fmla="*/ 247 w 389"/>
                <a:gd name="T11" fmla="*/ 42 h 164"/>
                <a:gd name="T12" fmla="*/ 169 w 389"/>
                <a:gd name="T13" fmla="*/ 67 h 164"/>
                <a:gd name="T14" fmla="*/ 163 w 389"/>
                <a:gd name="T15" fmla="*/ 88 h 164"/>
                <a:gd name="T16" fmla="*/ 51 w 389"/>
                <a:gd name="T17" fmla="*/ 126 h 164"/>
                <a:gd name="T18" fmla="*/ 40 w 389"/>
                <a:gd name="T19" fmla="*/ 46 h 164"/>
                <a:gd name="T20" fmla="*/ 0 w 389"/>
                <a:gd name="T21" fmla="*/ 124 h 164"/>
                <a:gd name="T22" fmla="*/ 5 w 389"/>
                <a:gd name="T23" fmla="*/ 164 h 164"/>
                <a:gd name="T24" fmla="*/ 5 w 389"/>
                <a:gd name="T2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164">
                  <a:moveTo>
                    <a:pt x="5" y="164"/>
                  </a:moveTo>
                  <a:lnTo>
                    <a:pt x="389" y="36"/>
                  </a:lnTo>
                  <a:lnTo>
                    <a:pt x="387" y="0"/>
                  </a:lnTo>
                  <a:lnTo>
                    <a:pt x="378" y="13"/>
                  </a:lnTo>
                  <a:lnTo>
                    <a:pt x="243" y="61"/>
                  </a:lnTo>
                  <a:lnTo>
                    <a:pt x="247" y="42"/>
                  </a:lnTo>
                  <a:lnTo>
                    <a:pt x="169" y="67"/>
                  </a:lnTo>
                  <a:lnTo>
                    <a:pt x="163" y="88"/>
                  </a:lnTo>
                  <a:lnTo>
                    <a:pt x="51" y="126"/>
                  </a:lnTo>
                  <a:lnTo>
                    <a:pt x="40" y="46"/>
                  </a:lnTo>
                  <a:lnTo>
                    <a:pt x="0" y="124"/>
                  </a:lnTo>
                  <a:lnTo>
                    <a:pt x="5" y="164"/>
                  </a:lnTo>
                  <a:lnTo>
                    <a:pt x="5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Freeform 474"/>
            <p:cNvSpPr>
              <a:spLocks/>
            </p:cNvSpPr>
            <p:nvPr/>
          </p:nvSpPr>
          <p:spPr bwMode="auto">
            <a:xfrm>
              <a:off x="4413" y="958"/>
              <a:ext cx="244" cy="19"/>
            </a:xfrm>
            <a:custGeom>
              <a:avLst/>
              <a:gdLst>
                <a:gd name="T0" fmla="*/ 0 w 578"/>
                <a:gd name="T1" fmla="*/ 34 h 46"/>
                <a:gd name="T2" fmla="*/ 578 w 578"/>
                <a:gd name="T3" fmla="*/ 46 h 46"/>
                <a:gd name="T4" fmla="*/ 564 w 578"/>
                <a:gd name="T5" fmla="*/ 27 h 46"/>
                <a:gd name="T6" fmla="*/ 24 w 578"/>
                <a:gd name="T7" fmla="*/ 11 h 46"/>
                <a:gd name="T8" fmla="*/ 5 w 578"/>
                <a:gd name="T9" fmla="*/ 0 h 46"/>
                <a:gd name="T10" fmla="*/ 0 w 578"/>
                <a:gd name="T11" fmla="*/ 34 h 46"/>
                <a:gd name="T12" fmla="*/ 0 w 578"/>
                <a:gd name="T13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46">
                  <a:moveTo>
                    <a:pt x="0" y="34"/>
                  </a:moveTo>
                  <a:lnTo>
                    <a:pt x="578" y="46"/>
                  </a:lnTo>
                  <a:lnTo>
                    <a:pt x="564" y="27"/>
                  </a:lnTo>
                  <a:lnTo>
                    <a:pt x="24" y="11"/>
                  </a:lnTo>
                  <a:lnTo>
                    <a:pt x="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" name="Freeform 475"/>
            <p:cNvSpPr>
              <a:spLocks/>
            </p:cNvSpPr>
            <p:nvPr/>
          </p:nvSpPr>
          <p:spPr bwMode="auto">
            <a:xfrm>
              <a:off x="4649" y="972"/>
              <a:ext cx="113" cy="69"/>
            </a:xfrm>
            <a:custGeom>
              <a:avLst/>
              <a:gdLst>
                <a:gd name="T0" fmla="*/ 0 w 268"/>
                <a:gd name="T1" fmla="*/ 10 h 164"/>
                <a:gd name="T2" fmla="*/ 266 w 268"/>
                <a:gd name="T3" fmla="*/ 164 h 164"/>
                <a:gd name="T4" fmla="*/ 268 w 268"/>
                <a:gd name="T5" fmla="*/ 141 h 164"/>
                <a:gd name="T6" fmla="*/ 19 w 268"/>
                <a:gd name="T7" fmla="*/ 0 h 164"/>
                <a:gd name="T8" fmla="*/ 0 w 268"/>
                <a:gd name="T9" fmla="*/ 10 h 164"/>
                <a:gd name="T10" fmla="*/ 0 w 268"/>
                <a:gd name="T11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64">
                  <a:moveTo>
                    <a:pt x="0" y="10"/>
                  </a:moveTo>
                  <a:lnTo>
                    <a:pt x="266" y="164"/>
                  </a:lnTo>
                  <a:lnTo>
                    <a:pt x="268" y="141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" name="Freeform 476"/>
            <p:cNvSpPr>
              <a:spLocks/>
            </p:cNvSpPr>
            <p:nvPr/>
          </p:nvSpPr>
          <p:spPr bwMode="auto">
            <a:xfrm>
              <a:off x="4263" y="1072"/>
              <a:ext cx="50" cy="59"/>
            </a:xfrm>
            <a:custGeom>
              <a:avLst/>
              <a:gdLst>
                <a:gd name="T0" fmla="*/ 44 w 118"/>
                <a:gd name="T1" fmla="*/ 137 h 137"/>
                <a:gd name="T2" fmla="*/ 12 w 118"/>
                <a:gd name="T3" fmla="*/ 103 h 137"/>
                <a:gd name="T4" fmla="*/ 0 w 118"/>
                <a:gd name="T5" fmla="*/ 87 h 137"/>
                <a:gd name="T6" fmla="*/ 2 w 118"/>
                <a:gd name="T7" fmla="*/ 65 h 137"/>
                <a:gd name="T8" fmla="*/ 6 w 118"/>
                <a:gd name="T9" fmla="*/ 55 h 137"/>
                <a:gd name="T10" fmla="*/ 29 w 118"/>
                <a:gd name="T11" fmla="*/ 48 h 137"/>
                <a:gd name="T12" fmla="*/ 61 w 118"/>
                <a:gd name="T13" fmla="*/ 30 h 137"/>
                <a:gd name="T14" fmla="*/ 69 w 118"/>
                <a:gd name="T15" fmla="*/ 8 h 137"/>
                <a:gd name="T16" fmla="*/ 91 w 118"/>
                <a:gd name="T17" fmla="*/ 0 h 137"/>
                <a:gd name="T18" fmla="*/ 112 w 118"/>
                <a:gd name="T19" fmla="*/ 0 h 137"/>
                <a:gd name="T20" fmla="*/ 118 w 118"/>
                <a:gd name="T21" fmla="*/ 13 h 137"/>
                <a:gd name="T22" fmla="*/ 118 w 118"/>
                <a:gd name="T23" fmla="*/ 34 h 137"/>
                <a:gd name="T24" fmla="*/ 116 w 118"/>
                <a:gd name="T25" fmla="*/ 57 h 137"/>
                <a:gd name="T26" fmla="*/ 88 w 118"/>
                <a:gd name="T27" fmla="*/ 61 h 137"/>
                <a:gd name="T28" fmla="*/ 65 w 118"/>
                <a:gd name="T29" fmla="*/ 51 h 137"/>
                <a:gd name="T30" fmla="*/ 50 w 118"/>
                <a:gd name="T31" fmla="*/ 61 h 137"/>
                <a:gd name="T32" fmla="*/ 52 w 118"/>
                <a:gd name="T33" fmla="*/ 76 h 137"/>
                <a:gd name="T34" fmla="*/ 44 w 118"/>
                <a:gd name="T35" fmla="*/ 91 h 137"/>
                <a:gd name="T36" fmla="*/ 25 w 118"/>
                <a:gd name="T37" fmla="*/ 97 h 137"/>
                <a:gd name="T38" fmla="*/ 33 w 118"/>
                <a:gd name="T39" fmla="*/ 112 h 137"/>
                <a:gd name="T40" fmla="*/ 78 w 118"/>
                <a:gd name="T41" fmla="*/ 110 h 137"/>
                <a:gd name="T42" fmla="*/ 44 w 118"/>
                <a:gd name="T43" fmla="*/ 137 h 137"/>
                <a:gd name="T44" fmla="*/ 44 w 118"/>
                <a:gd name="T4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37">
                  <a:moveTo>
                    <a:pt x="44" y="137"/>
                  </a:moveTo>
                  <a:lnTo>
                    <a:pt x="12" y="103"/>
                  </a:lnTo>
                  <a:lnTo>
                    <a:pt x="0" y="87"/>
                  </a:lnTo>
                  <a:lnTo>
                    <a:pt x="2" y="65"/>
                  </a:lnTo>
                  <a:lnTo>
                    <a:pt x="6" y="55"/>
                  </a:lnTo>
                  <a:lnTo>
                    <a:pt x="29" y="48"/>
                  </a:lnTo>
                  <a:lnTo>
                    <a:pt x="61" y="30"/>
                  </a:lnTo>
                  <a:lnTo>
                    <a:pt x="69" y="8"/>
                  </a:lnTo>
                  <a:lnTo>
                    <a:pt x="91" y="0"/>
                  </a:lnTo>
                  <a:lnTo>
                    <a:pt x="112" y="0"/>
                  </a:lnTo>
                  <a:lnTo>
                    <a:pt x="118" y="13"/>
                  </a:lnTo>
                  <a:lnTo>
                    <a:pt x="118" y="34"/>
                  </a:lnTo>
                  <a:lnTo>
                    <a:pt x="116" y="57"/>
                  </a:lnTo>
                  <a:lnTo>
                    <a:pt x="88" y="61"/>
                  </a:lnTo>
                  <a:lnTo>
                    <a:pt x="65" y="51"/>
                  </a:lnTo>
                  <a:lnTo>
                    <a:pt x="50" y="61"/>
                  </a:lnTo>
                  <a:lnTo>
                    <a:pt x="52" y="76"/>
                  </a:lnTo>
                  <a:lnTo>
                    <a:pt x="44" y="91"/>
                  </a:lnTo>
                  <a:lnTo>
                    <a:pt x="25" y="97"/>
                  </a:lnTo>
                  <a:lnTo>
                    <a:pt x="33" y="112"/>
                  </a:lnTo>
                  <a:lnTo>
                    <a:pt x="78" y="110"/>
                  </a:lnTo>
                  <a:lnTo>
                    <a:pt x="44" y="137"/>
                  </a:lnTo>
                  <a:lnTo>
                    <a:pt x="4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" name="Freeform 477"/>
            <p:cNvSpPr>
              <a:spLocks/>
            </p:cNvSpPr>
            <p:nvPr/>
          </p:nvSpPr>
          <p:spPr bwMode="auto">
            <a:xfrm>
              <a:off x="4323" y="1050"/>
              <a:ext cx="73" cy="38"/>
            </a:xfrm>
            <a:custGeom>
              <a:avLst/>
              <a:gdLst>
                <a:gd name="T0" fmla="*/ 4 w 175"/>
                <a:gd name="T1" fmla="*/ 87 h 87"/>
                <a:gd name="T2" fmla="*/ 127 w 175"/>
                <a:gd name="T3" fmla="*/ 59 h 87"/>
                <a:gd name="T4" fmla="*/ 135 w 175"/>
                <a:gd name="T5" fmla="*/ 47 h 87"/>
                <a:gd name="T6" fmla="*/ 154 w 175"/>
                <a:gd name="T7" fmla="*/ 43 h 87"/>
                <a:gd name="T8" fmla="*/ 171 w 175"/>
                <a:gd name="T9" fmla="*/ 38 h 87"/>
                <a:gd name="T10" fmla="*/ 175 w 175"/>
                <a:gd name="T11" fmla="*/ 23 h 87"/>
                <a:gd name="T12" fmla="*/ 171 w 175"/>
                <a:gd name="T13" fmla="*/ 5 h 87"/>
                <a:gd name="T14" fmla="*/ 152 w 175"/>
                <a:gd name="T15" fmla="*/ 0 h 87"/>
                <a:gd name="T16" fmla="*/ 129 w 175"/>
                <a:gd name="T17" fmla="*/ 9 h 87"/>
                <a:gd name="T18" fmla="*/ 122 w 175"/>
                <a:gd name="T19" fmla="*/ 36 h 87"/>
                <a:gd name="T20" fmla="*/ 118 w 175"/>
                <a:gd name="T21" fmla="*/ 47 h 87"/>
                <a:gd name="T22" fmla="*/ 0 w 175"/>
                <a:gd name="T23" fmla="*/ 68 h 87"/>
                <a:gd name="T24" fmla="*/ 4 w 175"/>
                <a:gd name="T25" fmla="*/ 87 h 87"/>
                <a:gd name="T26" fmla="*/ 4 w 175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7">
                  <a:moveTo>
                    <a:pt x="4" y="87"/>
                  </a:moveTo>
                  <a:lnTo>
                    <a:pt x="127" y="59"/>
                  </a:lnTo>
                  <a:lnTo>
                    <a:pt x="135" y="47"/>
                  </a:lnTo>
                  <a:lnTo>
                    <a:pt x="154" y="43"/>
                  </a:lnTo>
                  <a:lnTo>
                    <a:pt x="171" y="38"/>
                  </a:lnTo>
                  <a:lnTo>
                    <a:pt x="175" y="23"/>
                  </a:lnTo>
                  <a:lnTo>
                    <a:pt x="171" y="5"/>
                  </a:lnTo>
                  <a:lnTo>
                    <a:pt x="152" y="0"/>
                  </a:lnTo>
                  <a:lnTo>
                    <a:pt x="129" y="9"/>
                  </a:lnTo>
                  <a:lnTo>
                    <a:pt x="122" y="36"/>
                  </a:lnTo>
                  <a:lnTo>
                    <a:pt x="118" y="47"/>
                  </a:lnTo>
                  <a:lnTo>
                    <a:pt x="0" y="68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" name="Freeform 478"/>
            <p:cNvSpPr>
              <a:spLocks/>
            </p:cNvSpPr>
            <p:nvPr/>
          </p:nvSpPr>
          <p:spPr bwMode="auto">
            <a:xfrm>
              <a:off x="4407" y="1036"/>
              <a:ext cx="90" cy="50"/>
            </a:xfrm>
            <a:custGeom>
              <a:avLst/>
              <a:gdLst>
                <a:gd name="T0" fmla="*/ 1 w 214"/>
                <a:gd name="T1" fmla="*/ 68 h 117"/>
                <a:gd name="T2" fmla="*/ 53 w 214"/>
                <a:gd name="T3" fmla="*/ 53 h 117"/>
                <a:gd name="T4" fmla="*/ 110 w 214"/>
                <a:gd name="T5" fmla="*/ 47 h 117"/>
                <a:gd name="T6" fmla="*/ 131 w 214"/>
                <a:gd name="T7" fmla="*/ 51 h 117"/>
                <a:gd name="T8" fmla="*/ 133 w 214"/>
                <a:gd name="T9" fmla="*/ 79 h 117"/>
                <a:gd name="T10" fmla="*/ 85 w 214"/>
                <a:gd name="T11" fmla="*/ 85 h 117"/>
                <a:gd name="T12" fmla="*/ 20 w 214"/>
                <a:gd name="T13" fmla="*/ 89 h 117"/>
                <a:gd name="T14" fmla="*/ 1 w 214"/>
                <a:gd name="T15" fmla="*/ 100 h 117"/>
                <a:gd name="T16" fmla="*/ 13 w 214"/>
                <a:gd name="T17" fmla="*/ 117 h 117"/>
                <a:gd name="T18" fmla="*/ 49 w 214"/>
                <a:gd name="T19" fmla="*/ 102 h 117"/>
                <a:gd name="T20" fmla="*/ 114 w 214"/>
                <a:gd name="T21" fmla="*/ 104 h 117"/>
                <a:gd name="T22" fmla="*/ 150 w 214"/>
                <a:gd name="T23" fmla="*/ 96 h 117"/>
                <a:gd name="T24" fmla="*/ 161 w 214"/>
                <a:gd name="T25" fmla="*/ 60 h 117"/>
                <a:gd name="T26" fmla="*/ 165 w 214"/>
                <a:gd name="T27" fmla="*/ 39 h 117"/>
                <a:gd name="T28" fmla="*/ 192 w 214"/>
                <a:gd name="T29" fmla="*/ 36 h 117"/>
                <a:gd name="T30" fmla="*/ 197 w 214"/>
                <a:gd name="T31" fmla="*/ 57 h 117"/>
                <a:gd name="T32" fmla="*/ 212 w 214"/>
                <a:gd name="T33" fmla="*/ 57 h 117"/>
                <a:gd name="T34" fmla="*/ 214 w 214"/>
                <a:gd name="T35" fmla="*/ 30 h 117"/>
                <a:gd name="T36" fmla="*/ 214 w 214"/>
                <a:gd name="T37" fmla="*/ 20 h 117"/>
                <a:gd name="T38" fmla="*/ 212 w 214"/>
                <a:gd name="T39" fmla="*/ 15 h 117"/>
                <a:gd name="T40" fmla="*/ 207 w 214"/>
                <a:gd name="T41" fmla="*/ 11 h 117"/>
                <a:gd name="T42" fmla="*/ 190 w 214"/>
                <a:gd name="T43" fmla="*/ 3 h 117"/>
                <a:gd name="T44" fmla="*/ 178 w 214"/>
                <a:gd name="T45" fmla="*/ 0 h 117"/>
                <a:gd name="T46" fmla="*/ 150 w 214"/>
                <a:gd name="T47" fmla="*/ 3 h 117"/>
                <a:gd name="T48" fmla="*/ 133 w 214"/>
                <a:gd name="T49" fmla="*/ 24 h 117"/>
                <a:gd name="T50" fmla="*/ 133 w 214"/>
                <a:gd name="T51" fmla="*/ 36 h 117"/>
                <a:gd name="T52" fmla="*/ 95 w 214"/>
                <a:gd name="T53" fmla="*/ 26 h 117"/>
                <a:gd name="T54" fmla="*/ 45 w 214"/>
                <a:gd name="T55" fmla="*/ 32 h 117"/>
                <a:gd name="T56" fmla="*/ 11 w 214"/>
                <a:gd name="T57" fmla="*/ 43 h 117"/>
                <a:gd name="T58" fmla="*/ 0 w 214"/>
                <a:gd name="T59" fmla="*/ 60 h 117"/>
                <a:gd name="T60" fmla="*/ 1 w 214"/>
                <a:gd name="T61" fmla="*/ 68 h 117"/>
                <a:gd name="T62" fmla="*/ 1 w 214"/>
                <a:gd name="T63" fmla="*/ 6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17">
                  <a:moveTo>
                    <a:pt x="1" y="68"/>
                  </a:moveTo>
                  <a:lnTo>
                    <a:pt x="53" y="53"/>
                  </a:lnTo>
                  <a:lnTo>
                    <a:pt x="110" y="47"/>
                  </a:lnTo>
                  <a:lnTo>
                    <a:pt x="131" y="51"/>
                  </a:lnTo>
                  <a:lnTo>
                    <a:pt x="133" y="79"/>
                  </a:lnTo>
                  <a:lnTo>
                    <a:pt x="85" y="85"/>
                  </a:lnTo>
                  <a:lnTo>
                    <a:pt x="20" y="89"/>
                  </a:lnTo>
                  <a:lnTo>
                    <a:pt x="1" y="100"/>
                  </a:lnTo>
                  <a:lnTo>
                    <a:pt x="13" y="117"/>
                  </a:lnTo>
                  <a:lnTo>
                    <a:pt x="49" y="102"/>
                  </a:lnTo>
                  <a:lnTo>
                    <a:pt x="114" y="104"/>
                  </a:lnTo>
                  <a:lnTo>
                    <a:pt x="150" y="96"/>
                  </a:lnTo>
                  <a:lnTo>
                    <a:pt x="161" y="60"/>
                  </a:lnTo>
                  <a:lnTo>
                    <a:pt x="165" y="39"/>
                  </a:lnTo>
                  <a:lnTo>
                    <a:pt x="192" y="36"/>
                  </a:lnTo>
                  <a:lnTo>
                    <a:pt x="197" y="57"/>
                  </a:lnTo>
                  <a:lnTo>
                    <a:pt x="212" y="57"/>
                  </a:lnTo>
                  <a:lnTo>
                    <a:pt x="214" y="30"/>
                  </a:lnTo>
                  <a:lnTo>
                    <a:pt x="214" y="20"/>
                  </a:lnTo>
                  <a:lnTo>
                    <a:pt x="212" y="15"/>
                  </a:lnTo>
                  <a:lnTo>
                    <a:pt x="207" y="11"/>
                  </a:lnTo>
                  <a:lnTo>
                    <a:pt x="190" y="3"/>
                  </a:lnTo>
                  <a:lnTo>
                    <a:pt x="178" y="0"/>
                  </a:lnTo>
                  <a:lnTo>
                    <a:pt x="150" y="3"/>
                  </a:lnTo>
                  <a:lnTo>
                    <a:pt x="133" y="24"/>
                  </a:lnTo>
                  <a:lnTo>
                    <a:pt x="133" y="36"/>
                  </a:lnTo>
                  <a:lnTo>
                    <a:pt x="95" y="26"/>
                  </a:lnTo>
                  <a:lnTo>
                    <a:pt x="45" y="32"/>
                  </a:lnTo>
                  <a:lnTo>
                    <a:pt x="11" y="43"/>
                  </a:lnTo>
                  <a:lnTo>
                    <a:pt x="0" y="60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1" name="Freeform 479"/>
            <p:cNvSpPr>
              <a:spLocks/>
            </p:cNvSpPr>
            <p:nvPr/>
          </p:nvSpPr>
          <p:spPr bwMode="auto">
            <a:xfrm>
              <a:off x="4325" y="1086"/>
              <a:ext cx="56" cy="24"/>
            </a:xfrm>
            <a:custGeom>
              <a:avLst/>
              <a:gdLst>
                <a:gd name="T0" fmla="*/ 133 w 133"/>
                <a:gd name="T1" fmla="*/ 0 h 57"/>
                <a:gd name="T2" fmla="*/ 0 w 133"/>
                <a:gd name="T3" fmla="*/ 40 h 57"/>
                <a:gd name="T4" fmla="*/ 7 w 133"/>
                <a:gd name="T5" fmla="*/ 57 h 57"/>
                <a:gd name="T6" fmla="*/ 129 w 133"/>
                <a:gd name="T7" fmla="*/ 25 h 57"/>
                <a:gd name="T8" fmla="*/ 133 w 133"/>
                <a:gd name="T9" fmla="*/ 0 h 57"/>
                <a:gd name="T10" fmla="*/ 133 w 133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57">
                  <a:moveTo>
                    <a:pt x="133" y="0"/>
                  </a:moveTo>
                  <a:lnTo>
                    <a:pt x="0" y="40"/>
                  </a:lnTo>
                  <a:lnTo>
                    <a:pt x="7" y="57"/>
                  </a:lnTo>
                  <a:lnTo>
                    <a:pt x="129" y="25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2" name="Freeform 480"/>
            <p:cNvSpPr>
              <a:spLocks/>
            </p:cNvSpPr>
            <p:nvPr/>
          </p:nvSpPr>
          <p:spPr bwMode="auto">
            <a:xfrm>
              <a:off x="4369" y="1022"/>
              <a:ext cx="30" cy="24"/>
            </a:xfrm>
            <a:custGeom>
              <a:avLst/>
              <a:gdLst>
                <a:gd name="T0" fmla="*/ 0 w 72"/>
                <a:gd name="T1" fmla="*/ 44 h 57"/>
                <a:gd name="T2" fmla="*/ 4 w 72"/>
                <a:gd name="T3" fmla="*/ 21 h 57"/>
                <a:gd name="T4" fmla="*/ 19 w 72"/>
                <a:gd name="T5" fmla="*/ 8 h 57"/>
                <a:gd name="T6" fmla="*/ 40 w 72"/>
                <a:gd name="T7" fmla="*/ 0 h 57"/>
                <a:gd name="T8" fmla="*/ 53 w 72"/>
                <a:gd name="T9" fmla="*/ 4 h 57"/>
                <a:gd name="T10" fmla="*/ 71 w 72"/>
                <a:gd name="T11" fmla="*/ 19 h 57"/>
                <a:gd name="T12" fmla="*/ 72 w 72"/>
                <a:gd name="T13" fmla="*/ 36 h 57"/>
                <a:gd name="T14" fmla="*/ 50 w 72"/>
                <a:gd name="T15" fmla="*/ 38 h 57"/>
                <a:gd name="T16" fmla="*/ 42 w 72"/>
                <a:gd name="T17" fmla="*/ 21 h 57"/>
                <a:gd name="T18" fmla="*/ 29 w 72"/>
                <a:gd name="T19" fmla="*/ 23 h 57"/>
                <a:gd name="T20" fmla="*/ 21 w 72"/>
                <a:gd name="T21" fmla="*/ 31 h 57"/>
                <a:gd name="T22" fmla="*/ 21 w 72"/>
                <a:gd name="T23" fmla="*/ 44 h 57"/>
                <a:gd name="T24" fmla="*/ 0 w 72"/>
                <a:gd name="T25" fmla="*/ 57 h 57"/>
                <a:gd name="T26" fmla="*/ 0 w 72"/>
                <a:gd name="T27" fmla="*/ 44 h 57"/>
                <a:gd name="T28" fmla="*/ 0 w 72"/>
                <a:gd name="T2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57">
                  <a:moveTo>
                    <a:pt x="0" y="44"/>
                  </a:moveTo>
                  <a:lnTo>
                    <a:pt x="4" y="21"/>
                  </a:lnTo>
                  <a:lnTo>
                    <a:pt x="19" y="8"/>
                  </a:lnTo>
                  <a:lnTo>
                    <a:pt x="40" y="0"/>
                  </a:lnTo>
                  <a:lnTo>
                    <a:pt x="53" y="4"/>
                  </a:lnTo>
                  <a:lnTo>
                    <a:pt x="71" y="19"/>
                  </a:lnTo>
                  <a:lnTo>
                    <a:pt x="72" y="36"/>
                  </a:lnTo>
                  <a:lnTo>
                    <a:pt x="50" y="38"/>
                  </a:lnTo>
                  <a:lnTo>
                    <a:pt x="42" y="21"/>
                  </a:lnTo>
                  <a:lnTo>
                    <a:pt x="29" y="23"/>
                  </a:lnTo>
                  <a:lnTo>
                    <a:pt x="21" y="31"/>
                  </a:lnTo>
                  <a:lnTo>
                    <a:pt x="21" y="44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Freeform 481"/>
            <p:cNvSpPr>
              <a:spLocks/>
            </p:cNvSpPr>
            <p:nvPr/>
          </p:nvSpPr>
          <p:spPr bwMode="auto">
            <a:xfrm>
              <a:off x="4286" y="1043"/>
              <a:ext cx="34" cy="25"/>
            </a:xfrm>
            <a:custGeom>
              <a:avLst/>
              <a:gdLst>
                <a:gd name="T0" fmla="*/ 16 w 80"/>
                <a:gd name="T1" fmla="*/ 51 h 57"/>
                <a:gd name="T2" fmla="*/ 25 w 80"/>
                <a:gd name="T3" fmla="*/ 30 h 57"/>
                <a:gd name="T4" fmla="*/ 42 w 80"/>
                <a:gd name="T5" fmla="*/ 20 h 57"/>
                <a:gd name="T6" fmla="*/ 57 w 80"/>
                <a:gd name="T7" fmla="*/ 24 h 57"/>
                <a:gd name="T8" fmla="*/ 57 w 80"/>
                <a:gd name="T9" fmla="*/ 45 h 57"/>
                <a:gd name="T10" fmla="*/ 80 w 80"/>
                <a:gd name="T11" fmla="*/ 36 h 57"/>
                <a:gd name="T12" fmla="*/ 76 w 80"/>
                <a:gd name="T13" fmla="*/ 19 h 57"/>
                <a:gd name="T14" fmla="*/ 59 w 80"/>
                <a:gd name="T15" fmla="*/ 5 h 57"/>
                <a:gd name="T16" fmla="*/ 42 w 80"/>
                <a:gd name="T17" fmla="*/ 0 h 57"/>
                <a:gd name="T18" fmla="*/ 23 w 80"/>
                <a:gd name="T19" fmla="*/ 1 h 57"/>
                <a:gd name="T20" fmla="*/ 6 w 80"/>
                <a:gd name="T21" fmla="*/ 19 h 57"/>
                <a:gd name="T22" fmla="*/ 0 w 80"/>
                <a:gd name="T23" fmla="*/ 38 h 57"/>
                <a:gd name="T24" fmla="*/ 0 w 80"/>
                <a:gd name="T25" fmla="*/ 57 h 57"/>
                <a:gd name="T26" fmla="*/ 16 w 80"/>
                <a:gd name="T27" fmla="*/ 51 h 57"/>
                <a:gd name="T28" fmla="*/ 16 w 80"/>
                <a:gd name="T2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57">
                  <a:moveTo>
                    <a:pt x="16" y="51"/>
                  </a:moveTo>
                  <a:lnTo>
                    <a:pt x="25" y="30"/>
                  </a:lnTo>
                  <a:lnTo>
                    <a:pt x="42" y="20"/>
                  </a:lnTo>
                  <a:lnTo>
                    <a:pt x="57" y="24"/>
                  </a:lnTo>
                  <a:lnTo>
                    <a:pt x="57" y="45"/>
                  </a:lnTo>
                  <a:lnTo>
                    <a:pt x="80" y="36"/>
                  </a:lnTo>
                  <a:lnTo>
                    <a:pt x="76" y="19"/>
                  </a:lnTo>
                  <a:lnTo>
                    <a:pt x="59" y="5"/>
                  </a:lnTo>
                  <a:lnTo>
                    <a:pt x="42" y="0"/>
                  </a:lnTo>
                  <a:lnTo>
                    <a:pt x="23" y="1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6" y="51"/>
                  </a:lnTo>
                  <a:lnTo>
                    <a:pt x="1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4" name="Freeform 482"/>
            <p:cNvSpPr>
              <a:spLocks/>
            </p:cNvSpPr>
            <p:nvPr/>
          </p:nvSpPr>
          <p:spPr bwMode="auto">
            <a:xfrm>
              <a:off x="4463" y="1012"/>
              <a:ext cx="34" cy="17"/>
            </a:xfrm>
            <a:custGeom>
              <a:avLst/>
              <a:gdLst>
                <a:gd name="T0" fmla="*/ 0 w 81"/>
                <a:gd name="T1" fmla="*/ 38 h 40"/>
                <a:gd name="T2" fmla="*/ 5 w 81"/>
                <a:gd name="T3" fmla="*/ 19 h 40"/>
                <a:gd name="T4" fmla="*/ 22 w 81"/>
                <a:gd name="T5" fmla="*/ 6 h 40"/>
                <a:gd name="T6" fmla="*/ 38 w 81"/>
                <a:gd name="T7" fmla="*/ 0 h 40"/>
                <a:gd name="T8" fmla="*/ 57 w 81"/>
                <a:gd name="T9" fmla="*/ 0 h 40"/>
                <a:gd name="T10" fmla="*/ 72 w 81"/>
                <a:gd name="T11" fmla="*/ 8 h 40"/>
                <a:gd name="T12" fmla="*/ 79 w 81"/>
                <a:gd name="T13" fmla="*/ 21 h 40"/>
                <a:gd name="T14" fmla="*/ 81 w 81"/>
                <a:gd name="T15" fmla="*/ 40 h 40"/>
                <a:gd name="T16" fmla="*/ 57 w 81"/>
                <a:gd name="T17" fmla="*/ 38 h 40"/>
                <a:gd name="T18" fmla="*/ 45 w 81"/>
                <a:gd name="T19" fmla="*/ 25 h 40"/>
                <a:gd name="T20" fmla="*/ 32 w 81"/>
                <a:gd name="T21" fmla="*/ 23 h 40"/>
                <a:gd name="T22" fmla="*/ 28 w 81"/>
                <a:gd name="T23" fmla="*/ 38 h 40"/>
                <a:gd name="T24" fmla="*/ 0 w 81"/>
                <a:gd name="T25" fmla="*/ 38 h 40"/>
                <a:gd name="T26" fmla="*/ 0 w 81"/>
                <a:gd name="T2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0">
                  <a:moveTo>
                    <a:pt x="0" y="38"/>
                  </a:moveTo>
                  <a:lnTo>
                    <a:pt x="5" y="19"/>
                  </a:lnTo>
                  <a:lnTo>
                    <a:pt x="22" y="6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72" y="8"/>
                  </a:lnTo>
                  <a:lnTo>
                    <a:pt x="79" y="21"/>
                  </a:lnTo>
                  <a:lnTo>
                    <a:pt x="81" y="40"/>
                  </a:lnTo>
                  <a:lnTo>
                    <a:pt x="57" y="38"/>
                  </a:lnTo>
                  <a:lnTo>
                    <a:pt x="45" y="25"/>
                  </a:lnTo>
                  <a:lnTo>
                    <a:pt x="32" y="23"/>
                  </a:lnTo>
                  <a:lnTo>
                    <a:pt x="28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" name="Freeform 483"/>
            <p:cNvSpPr>
              <a:spLocks/>
            </p:cNvSpPr>
            <p:nvPr/>
          </p:nvSpPr>
          <p:spPr bwMode="auto">
            <a:xfrm>
              <a:off x="4561" y="1015"/>
              <a:ext cx="44" cy="19"/>
            </a:xfrm>
            <a:custGeom>
              <a:avLst/>
              <a:gdLst>
                <a:gd name="T0" fmla="*/ 16 w 103"/>
                <a:gd name="T1" fmla="*/ 40 h 44"/>
                <a:gd name="T2" fmla="*/ 39 w 103"/>
                <a:gd name="T3" fmla="*/ 38 h 44"/>
                <a:gd name="T4" fmla="*/ 44 w 103"/>
                <a:gd name="T5" fmla="*/ 27 h 44"/>
                <a:gd name="T6" fmla="*/ 56 w 103"/>
                <a:gd name="T7" fmla="*/ 23 h 44"/>
                <a:gd name="T8" fmla="*/ 61 w 103"/>
                <a:gd name="T9" fmla="*/ 30 h 44"/>
                <a:gd name="T10" fmla="*/ 63 w 103"/>
                <a:gd name="T11" fmla="*/ 44 h 44"/>
                <a:gd name="T12" fmla="*/ 103 w 103"/>
                <a:gd name="T13" fmla="*/ 44 h 44"/>
                <a:gd name="T14" fmla="*/ 94 w 103"/>
                <a:gd name="T15" fmla="*/ 19 h 44"/>
                <a:gd name="T16" fmla="*/ 78 w 103"/>
                <a:gd name="T17" fmla="*/ 2 h 44"/>
                <a:gd name="T18" fmla="*/ 50 w 103"/>
                <a:gd name="T19" fmla="*/ 0 h 44"/>
                <a:gd name="T20" fmla="*/ 27 w 103"/>
                <a:gd name="T21" fmla="*/ 6 h 44"/>
                <a:gd name="T22" fmla="*/ 10 w 103"/>
                <a:gd name="T23" fmla="*/ 23 h 44"/>
                <a:gd name="T24" fmla="*/ 0 w 103"/>
                <a:gd name="T25" fmla="*/ 40 h 44"/>
                <a:gd name="T26" fmla="*/ 16 w 103"/>
                <a:gd name="T27" fmla="*/ 40 h 44"/>
                <a:gd name="T28" fmla="*/ 16 w 103"/>
                <a:gd name="T2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4">
                  <a:moveTo>
                    <a:pt x="16" y="40"/>
                  </a:moveTo>
                  <a:lnTo>
                    <a:pt x="39" y="38"/>
                  </a:lnTo>
                  <a:lnTo>
                    <a:pt x="44" y="27"/>
                  </a:lnTo>
                  <a:lnTo>
                    <a:pt x="56" y="23"/>
                  </a:lnTo>
                  <a:lnTo>
                    <a:pt x="61" y="30"/>
                  </a:lnTo>
                  <a:lnTo>
                    <a:pt x="63" y="44"/>
                  </a:lnTo>
                  <a:lnTo>
                    <a:pt x="103" y="44"/>
                  </a:lnTo>
                  <a:lnTo>
                    <a:pt x="94" y="19"/>
                  </a:lnTo>
                  <a:lnTo>
                    <a:pt x="78" y="2"/>
                  </a:lnTo>
                  <a:lnTo>
                    <a:pt x="50" y="0"/>
                  </a:lnTo>
                  <a:lnTo>
                    <a:pt x="27" y="6"/>
                  </a:lnTo>
                  <a:lnTo>
                    <a:pt x="10" y="23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" name="Freeform 484"/>
            <p:cNvSpPr>
              <a:spLocks/>
            </p:cNvSpPr>
            <p:nvPr/>
          </p:nvSpPr>
          <p:spPr bwMode="auto">
            <a:xfrm>
              <a:off x="4487" y="1036"/>
              <a:ext cx="107" cy="66"/>
            </a:xfrm>
            <a:custGeom>
              <a:avLst/>
              <a:gdLst>
                <a:gd name="T0" fmla="*/ 43 w 252"/>
                <a:gd name="T1" fmla="*/ 68 h 153"/>
                <a:gd name="T2" fmla="*/ 195 w 252"/>
                <a:gd name="T3" fmla="*/ 70 h 153"/>
                <a:gd name="T4" fmla="*/ 186 w 252"/>
                <a:gd name="T5" fmla="*/ 85 h 153"/>
                <a:gd name="T6" fmla="*/ 40 w 252"/>
                <a:gd name="T7" fmla="*/ 85 h 153"/>
                <a:gd name="T8" fmla="*/ 30 w 252"/>
                <a:gd name="T9" fmla="*/ 104 h 153"/>
                <a:gd name="T10" fmla="*/ 192 w 252"/>
                <a:gd name="T11" fmla="*/ 106 h 153"/>
                <a:gd name="T12" fmla="*/ 182 w 252"/>
                <a:gd name="T13" fmla="*/ 129 h 153"/>
                <a:gd name="T14" fmla="*/ 13 w 252"/>
                <a:gd name="T15" fmla="*/ 131 h 153"/>
                <a:gd name="T16" fmla="*/ 0 w 252"/>
                <a:gd name="T17" fmla="*/ 153 h 153"/>
                <a:gd name="T18" fmla="*/ 199 w 252"/>
                <a:gd name="T19" fmla="*/ 153 h 153"/>
                <a:gd name="T20" fmla="*/ 216 w 252"/>
                <a:gd name="T21" fmla="*/ 57 h 153"/>
                <a:gd name="T22" fmla="*/ 239 w 252"/>
                <a:gd name="T23" fmla="*/ 53 h 153"/>
                <a:gd name="T24" fmla="*/ 252 w 252"/>
                <a:gd name="T25" fmla="*/ 41 h 153"/>
                <a:gd name="T26" fmla="*/ 249 w 252"/>
                <a:gd name="T27" fmla="*/ 15 h 153"/>
                <a:gd name="T28" fmla="*/ 224 w 252"/>
                <a:gd name="T29" fmla="*/ 0 h 153"/>
                <a:gd name="T30" fmla="*/ 201 w 252"/>
                <a:gd name="T31" fmla="*/ 9 h 153"/>
                <a:gd name="T32" fmla="*/ 199 w 252"/>
                <a:gd name="T33" fmla="*/ 30 h 153"/>
                <a:gd name="T34" fmla="*/ 195 w 252"/>
                <a:gd name="T35" fmla="*/ 43 h 153"/>
                <a:gd name="T36" fmla="*/ 60 w 252"/>
                <a:gd name="T37" fmla="*/ 39 h 153"/>
                <a:gd name="T38" fmla="*/ 43 w 252"/>
                <a:gd name="T39" fmla="*/ 68 h 153"/>
                <a:gd name="T40" fmla="*/ 43 w 252"/>
                <a:gd name="T41" fmla="*/ 6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153">
                  <a:moveTo>
                    <a:pt x="43" y="68"/>
                  </a:moveTo>
                  <a:lnTo>
                    <a:pt x="195" y="70"/>
                  </a:lnTo>
                  <a:lnTo>
                    <a:pt x="186" y="85"/>
                  </a:lnTo>
                  <a:lnTo>
                    <a:pt x="40" y="85"/>
                  </a:lnTo>
                  <a:lnTo>
                    <a:pt x="30" y="104"/>
                  </a:lnTo>
                  <a:lnTo>
                    <a:pt x="192" y="106"/>
                  </a:lnTo>
                  <a:lnTo>
                    <a:pt x="182" y="129"/>
                  </a:lnTo>
                  <a:lnTo>
                    <a:pt x="13" y="131"/>
                  </a:lnTo>
                  <a:lnTo>
                    <a:pt x="0" y="153"/>
                  </a:lnTo>
                  <a:lnTo>
                    <a:pt x="199" y="153"/>
                  </a:lnTo>
                  <a:lnTo>
                    <a:pt x="216" y="57"/>
                  </a:lnTo>
                  <a:lnTo>
                    <a:pt x="239" y="53"/>
                  </a:lnTo>
                  <a:lnTo>
                    <a:pt x="252" y="41"/>
                  </a:lnTo>
                  <a:lnTo>
                    <a:pt x="249" y="15"/>
                  </a:lnTo>
                  <a:lnTo>
                    <a:pt x="224" y="0"/>
                  </a:lnTo>
                  <a:lnTo>
                    <a:pt x="201" y="9"/>
                  </a:lnTo>
                  <a:lnTo>
                    <a:pt x="199" y="30"/>
                  </a:lnTo>
                  <a:lnTo>
                    <a:pt x="195" y="43"/>
                  </a:lnTo>
                  <a:lnTo>
                    <a:pt x="60" y="39"/>
                  </a:lnTo>
                  <a:lnTo>
                    <a:pt x="43" y="68"/>
                  </a:lnTo>
                  <a:lnTo>
                    <a:pt x="43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Freeform 485"/>
            <p:cNvSpPr>
              <a:spLocks/>
            </p:cNvSpPr>
            <p:nvPr/>
          </p:nvSpPr>
          <p:spPr bwMode="auto">
            <a:xfrm>
              <a:off x="4687" y="1071"/>
              <a:ext cx="23" cy="25"/>
            </a:xfrm>
            <a:custGeom>
              <a:avLst/>
              <a:gdLst>
                <a:gd name="T0" fmla="*/ 0 w 55"/>
                <a:gd name="T1" fmla="*/ 23 h 61"/>
                <a:gd name="T2" fmla="*/ 55 w 55"/>
                <a:gd name="T3" fmla="*/ 61 h 61"/>
                <a:gd name="T4" fmla="*/ 55 w 55"/>
                <a:gd name="T5" fmla="*/ 36 h 61"/>
                <a:gd name="T6" fmla="*/ 2 w 55"/>
                <a:gd name="T7" fmla="*/ 0 h 61"/>
                <a:gd name="T8" fmla="*/ 0 w 55"/>
                <a:gd name="T9" fmla="*/ 23 h 61"/>
                <a:gd name="T10" fmla="*/ 0 w 55"/>
                <a:gd name="T1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1">
                  <a:moveTo>
                    <a:pt x="0" y="23"/>
                  </a:moveTo>
                  <a:lnTo>
                    <a:pt x="55" y="61"/>
                  </a:lnTo>
                  <a:lnTo>
                    <a:pt x="55" y="36"/>
                  </a:lnTo>
                  <a:lnTo>
                    <a:pt x="2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8" name="Freeform 486"/>
            <p:cNvSpPr>
              <a:spLocks/>
            </p:cNvSpPr>
            <p:nvPr/>
          </p:nvSpPr>
          <p:spPr bwMode="auto">
            <a:xfrm>
              <a:off x="4683" y="1092"/>
              <a:ext cx="22" cy="23"/>
            </a:xfrm>
            <a:custGeom>
              <a:avLst/>
              <a:gdLst>
                <a:gd name="T0" fmla="*/ 2 w 54"/>
                <a:gd name="T1" fmla="*/ 0 h 53"/>
                <a:gd name="T2" fmla="*/ 0 w 54"/>
                <a:gd name="T3" fmla="*/ 20 h 53"/>
                <a:gd name="T4" fmla="*/ 54 w 54"/>
                <a:gd name="T5" fmla="*/ 53 h 53"/>
                <a:gd name="T6" fmla="*/ 50 w 54"/>
                <a:gd name="T7" fmla="*/ 32 h 53"/>
                <a:gd name="T8" fmla="*/ 2 w 54"/>
                <a:gd name="T9" fmla="*/ 0 h 53"/>
                <a:gd name="T10" fmla="*/ 2 w 5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" y="0"/>
                  </a:moveTo>
                  <a:lnTo>
                    <a:pt x="0" y="20"/>
                  </a:lnTo>
                  <a:lnTo>
                    <a:pt x="54" y="53"/>
                  </a:lnTo>
                  <a:lnTo>
                    <a:pt x="50" y="3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9" name="Freeform 487"/>
            <p:cNvSpPr>
              <a:spLocks/>
            </p:cNvSpPr>
            <p:nvPr/>
          </p:nvSpPr>
          <p:spPr bwMode="auto">
            <a:xfrm>
              <a:off x="4675" y="1107"/>
              <a:ext cx="24" cy="28"/>
            </a:xfrm>
            <a:custGeom>
              <a:avLst/>
              <a:gdLst>
                <a:gd name="T0" fmla="*/ 12 w 57"/>
                <a:gd name="T1" fmla="*/ 0 h 62"/>
                <a:gd name="T2" fmla="*/ 0 w 57"/>
                <a:gd name="T3" fmla="*/ 24 h 62"/>
                <a:gd name="T4" fmla="*/ 52 w 57"/>
                <a:gd name="T5" fmla="*/ 62 h 62"/>
                <a:gd name="T6" fmla="*/ 57 w 57"/>
                <a:gd name="T7" fmla="*/ 36 h 62"/>
                <a:gd name="T8" fmla="*/ 12 w 57"/>
                <a:gd name="T9" fmla="*/ 0 h 62"/>
                <a:gd name="T10" fmla="*/ 12 w 5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0" y="24"/>
                  </a:lnTo>
                  <a:lnTo>
                    <a:pt x="52" y="62"/>
                  </a:lnTo>
                  <a:lnTo>
                    <a:pt x="57" y="3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" name="Freeform 488"/>
            <p:cNvSpPr>
              <a:spLocks/>
            </p:cNvSpPr>
            <p:nvPr/>
          </p:nvSpPr>
          <p:spPr bwMode="auto">
            <a:xfrm>
              <a:off x="4720" y="1094"/>
              <a:ext cx="39" cy="53"/>
            </a:xfrm>
            <a:custGeom>
              <a:avLst/>
              <a:gdLst>
                <a:gd name="T0" fmla="*/ 30 w 91"/>
                <a:gd name="T1" fmla="*/ 16 h 124"/>
                <a:gd name="T2" fmla="*/ 66 w 91"/>
                <a:gd name="T3" fmla="*/ 38 h 124"/>
                <a:gd name="T4" fmla="*/ 51 w 91"/>
                <a:gd name="T5" fmla="*/ 54 h 124"/>
                <a:gd name="T6" fmla="*/ 24 w 91"/>
                <a:gd name="T7" fmla="*/ 40 h 124"/>
                <a:gd name="T8" fmla="*/ 15 w 91"/>
                <a:gd name="T9" fmla="*/ 54 h 124"/>
                <a:gd name="T10" fmla="*/ 40 w 91"/>
                <a:gd name="T11" fmla="*/ 75 h 124"/>
                <a:gd name="T12" fmla="*/ 24 w 91"/>
                <a:gd name="T13" fmla="*/ 88 h 124"/>
                <a:gd name="T14" fmla="*/ 9 w 91"/>
                <a:gd name="T15" fmla="*/ 80 h 124"/>
                <a:gd name="T16" fmla="*/ 0 w 91"/>
                <a:gd name="T17" fmla="*/ 94 h 124"/>
                <a:gd name="T18" fmla="*/ 19 w 91"/>
                <a:gd name="T19" fmla="*/ 109 h 124"/>
                <a:gd name="T20" fmla="*/ 42 w 91"/>
                <a:gd name="T21" fmla="*/ 124 h 124"/>
                <a:gd name="T22" fmla="*/ 91 w 91"/>
                <a:gd name="T23" fmla="*/ 31 h 124"/>
                <a:gd name="T24" fmla="*/ 49 w 91"/>
                <a:gd name="T25" fmla="*/ 0 h 124"/>
                <a:gd name="T26" fmla="*/ 30 w 91"/>
                <a:gd name="T27" fmla="*/ 16 h 124"/>
                <a:gd name="T28" fmla="*/ 30 w 91"/>
                <a:gd name="T29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24">
                  <a:moveTo>
                    <a:pt x="30" y="16"/>
                  </a:moveTo>
                  <a:lnTo>
                    <a:pt x="66" y="38"/>
                  </a:lnTo>
                  <a:lnTo>
                    <a:pt x="51" y="54"/>
                  </a:lnTo>
                  <a:lnTo>
                    <a:pt x="24" y="40"/>
                  </a:lnTo>
                  <a:lnTo>
                    <a:pt x="15" y="54"/>
                  </a:lnTo>
                  <a:lnTo>
                    <a:pt x="40" y="75"/>
                  </a:lnTo>
                  <a:lnTo>
                    <a:pt x="24" y="88"/>
                  </a:lnTo>
                  <a:lnTo>
                    <a:pt x="9" y="80"/>
                  </a:lnTo>
                  <a:lnTo>
                    <a:pt x="0" y="94"/>
                  </a:lnTo>
                  <a:lnTo>
                    <a:pt x="19" y="109"/>
                  </a:lnTo>
                  <a:lnTo>
                    <a:pt x="42" y="124"/>
                  </a:lnTo>
                  <a:lnTo>
                    <a:pt x="91" y="31"/>
                  </a:lnTo>
                  <a:lnTo>
                    <a:pt x="49" y="0"/>
                  </a:lnTo>
                  <a:lnTo>
                    <a:pt x="30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1" name="Freeform 489"/>
            <p:cNvSpPr>
              <a:spLocks/>
            </p:cNvSpPr>
            <p:nvPr/>
          </p:nvSpPr>
          <p:spPr bwMode="auto">
            <a:xfrm>
              <a:off x="4719" y="1133"/>
              <a:ext cx="20" cy="263"/>
            </a:xfrm>
            <a:custGeom>
              <a:avLst/>
              <a:gdLst>
                <a:gd name="T0" fmla="*/ 46 w 46"/>
                <a:gd name="T1" fmla="*/ 13 h 614"/>
                <a:gd name="T2" fmla="*/ 34 w 46"/>
                <a:gd name="T3" fmla="*/ 614 h 614"/>
                <a:gd name="T4" fmla="*/ 0 w 46"/>
                <a:gd name="T5" fmla="*/ 106 h 614"/>
                <a:gd name="T6" fmla="*/ 0 w 46"/>
                <a:gd name="T7" fmla="*/ 49 h 614"/>
                <a:gd name="T8" fmla="*/ 25 w 46"/>
                <a:gd name="T9" fmla="*/ 93 h 614"/>
                <a:gd name="T10" fmla="*/ 26 w 46"/>
                <a:gd name="T11" fmla="*/ 0 h 614"/>
                <a:gd name="T12" fmla="*/ 46 w 46"/>
                <a:gd name="T13" fmla="*/ 13 h 614"/>
                <a:gd name="T14" fmla="*/ 46 w 46"/>
                <a:gd name="T15" fmla="*/ 1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14">
                  <a:moveTo>
                    <a:pt x="46" y="13"/>
                  </a:moveTo>
                  <a:lnTo>
                    <a:pt x="34" y="614"/>
                  </a:lnTo>
                  <a:lnTo>
                    <a:pt x="0" y="106"/>
                  </a:lnTo>
                  <a:lnTo>
                    <a:pt x="0" y="49"/>
                  </a:lnTo>
                  <a:lnTo>
                    <a:pt x="25" y="93"/>
                  </a:lnTo>
                  <a:lnTo>
                    <a:pt x="26" y="0"/>
                  </a:lnTo>
                  <a:lnTo>
                    <a:pt x="46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" name="Freeform 490"/>
            <p:cNvSpPr>
              <a:spLocks/>
            </p:cNvSpPr>
            <p:nvPr/>
          </p:nvSpPr>
          <p:spPr bwMode="auto">
            <a:xfrm>
              <a:off x="4334" y="1287"/>
              <a:ext cx="68" cy="27"/>
            </a:xfrm>
            <a:custGeom>
              <a:avLst/>
              <a:gdLst>
                <a:gd name="T0" fmla="*/ 0 w 161"/>
                <a:gd name="T1" fmla="*/ 47 h 63"/>
                <a:gd name="T2" fmla="*/ 32 w 161"/>
                <a:gd name="T3" fmla="*/ 63 h 63"/>
                <a:gd name="T4" fmla="*/ 152 w 161"/>
                <a:gd name="T5" fmla="*/ 24 h 63"/>
                <a:gd name="T6" fmla="*/ 161 w 161"/>
                <a:gd name="T7" fmla="*/ 0 h 63"/>
                <a:gd name="T8" fmla="*/ 0 w 161"/>
                <a:gd name="T9" fmla="*/ 47 h 63"/>
                <a:gd name="T10" fmla="*/ 0 w 161"/>
                <a:gd name="T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63">
                  <a:moveTo>
                    <a:pt x="0" y="47"/>
                  </a:moveTo>
                  <a:lnTo>
                    <a:pt x="32" y="63"/>
                  </a:lnTo>
                  <a:lnTo>
                    <a:pt x="152" y="24"/>
                  </a:lnTo>
                  <a:lnTo>
                    <a:pt x="161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3" name="Freeform 491"/>
            <p:cNvSpPr>
              <a:spLocks/>
            </p:cNvSpPr>
            <p:nvPr/>
          </p:nvSpPr>
          <p:spPr bwMode="auto">
            <a:xfrm>
              <a:off x="4344" y="1401"/>
              <a:ext cx="45" cy="63"/>
            </a:xfrm>
            <a:custGeom>
              <a:avLst/>
              <a:gdLst>
                <a:gd name="T0" fmla="*/ 4 w 109"/>
                <a:gd name="T1" fmla="*/ 131 h 146"/>
                <a:gd name="T2" fmla="*/ 0 w 109"/>
                <a:gd name="T3" fmla="*/ 25 h 146"/>
                <a:gd name="T4" fmla="*/ 105 w 109"/>
                <a:gd name="T5" fmla="*/ 0 h 146"/>
                <a:gd name="T6" fmla="*/ 109 w 109"/>
                <a:gd name="T7" fmla="*/ 127 h 146"/>
                <a:gd name="T8" fmla="*/ 48 w 109"/>
                <a:gd name="T9" fmla="*/ 137 h 146"/>
                <a:gd name="T10" fmla="*/ 50 w 109"/>
                <a:gd name="T11" fmla="*/ 47 h 146"/>
                <a:gd name="T12" fmla="*/ 25 w 109"/>
                <a:gd name="T13" fmla="*/ 51 h 146"/>
                <a:gd name="T14" fmla="*/ 27 w 109"/>
                <a:gd name="T15" fmla="*/ 131 h 146"/>
                <a:gd name="T16" fmla="*/ 4 w 109"/>
                <a:gd name="T17" fmla="*/ 146 h 146"/>
                <a:gd name="T18" fmla="*/ 4 w 109"/>
                <a:gd name="T19" fmla="*/ 131 h 146"/>
                <a:gd name="T20" fmla="*/ 4 w 109"/>
                <a:gd name="T21" fmla="*/ 1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46">
                  <a:moveTo>
                    <a:pt x="4" y="131"/>
                  </a:moveTo>
                  <a:lnTo>
                    <a:pt x="0" y="25"/>
                  </a:lnTo>
                  <a:lnTo>
                    <a:pt x="105" y="0"/>
                  </a:lnTo>
                  <a:lnTo>
                    <a:pt x="109" y="127"/>
                  </a:lnTo>
                  <a:lnTo>
                    <a:pt x="48" y="137"/>
                  </a:lnTo>
                  <a:lnTo>
                    <a:pt x="50" y="47"/>
                  </a:lnTo>
                  <a:lnTo>
                    <a:pt x="25" y="51"/>
                  </a:lnTo>
                  <a:lnTo>
                    <a:pt x="27" y="131"/>
                  </a:lnTo>
                  <a:lnTo>
                    <a:pt x="4" y="146"/>
                  </a:lnTo>
                  <a:lnTo>
                    <a:pt x="4" y="131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" name="Freeform 492"/>
            <p:cNvSpPr>
              <a:spLocks/>
            </p:cNvSpPr>
            <p:nvPr/>
          </p:nvSpPr>
          <p:spPr bwMode="auto">
            <a:xfrm>
              <a:off x="4346" y="1151"/>
              <a:ext cx="53" cy="142"/>
            </a:xfrm>
            <a:custGeom>
              <a:avLst/>
              <a:gdLst>
                <a:gd name="T0" fmla="*/ 4 w 126"/>
                <a:gd name="T1" fmla="*/ 295 h 333"/>
                <a:gd name="T2" fmla="*/ 0 w 126"/>
                <a:gd name="T3" fmla="*/ 37 h 333"/>
                <a:gd name="T4" fmla="*/ 122 w 126"/>
                <a:gd name="T5" fmla="*/ 0 h 333"/>
                <a:gd name="T6" fmla="*/ 126 w 126"/>
                <a:gd name="T7" fmla="*/ 111 h 333"/>
                <a:gd name="T8" fmla="*/ 48 w 126"/>
                <a:gd name="T9" fmla="*/ 133 h 333"/>
                <a:gd name="T10" fmla="*/ 40 w 126"/>
                <a:gd name="T11" fmla="*/ 50 h 333"/>
                <a:gd name="T12" fmla="*/ 15 w 126"/>
                <a:gd name="T13" fmla="*/ 56 h 333"/>
                <a:gd name="T14" fmla="*/ 17 w 126"/>
                <a:gd name="T15" fmla="*/ 172 h 333"/>
                <a:gd name="T16" fmla="*/ 118 w 126"/>
                <a:gd name="T17" fmla="*/ 145 h 333"/>
                <a:gd name="T18" fmla="*/ 116 w 126"/>
                <a:gd name="T19" fmla="*/ 286 h 333"/>
                <a:gd name="T20" fmla="*/ 55 w 126"/>
                <a:gd name="T21" fmla="*/ 318 h 333"/>
                <a:gd name="T22" fmla="*/ 51 w 126"/>
                <a:gd name="T23" fmla="*/ 236 h 333"/>
                <a:gd name="T24" fmla="*/ 36 w 126"/>
                <a:gd name="T25" fmla="*/ 259 h 333"/>
                <a:gd name="T26" fmla="*/ 21 w 126"/>
                <a:gd name="T27" fmla="*/ 282 h 333"/>
                <a:gd name="T28" fmla="*/ 23 w 126"/>
                <a:gd name="T29" fmla="*/ 324 h 333"/>
                <a:gd name="T30" fmla="*/ 2 w 126"/>
                <a:gd name="T31" fmla="*/ 333 h 333"/>
                <a:gd name="T32" fmla="*/ 4 w 126"/>
                <a:gd name="T33" fmla="*/ 295 h 333"/>
                <a:gd name="T34" fmla="*/ 4 w 126"/>
                <a:gd name="T35" fmla="*/ 2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333">
                  <a:moveTo>
                    <a:pt x="4" y="295"/>
                  </a:moveTo>
                  <a:lnTo>
                    <a:pt x="0" y="37"/>
                  </a:lnTo>
                  <a:lnTo>
                    <a:pt x="122" y="0"/>
                  </a:lnTo>
                  <a:lnTo>
                    <a:pt x="126" y="111"/>
                  </a:lnTo>
                  <a:lnTo>
                    <a:pt x="48" y="133"/>
                  </a:lnTo>
                  <a:lnTo>
                    <a:pt x="40" y="50"/>
                  </a:lnTo>
                  <a:lnTo>
                    <a:pt x="15" y="56"/>
                  </a:lnTo>
                  <a:lnTo>
                    <a:pt x="17" y="172"/>
                  </a:lnTo>
                  <a:lnTo>
                    <a:pt x="118" y="145"/>
                  </a:lnTo>
                  <a:lnTo>
                    <a:pt x="116" y="286"/>
                  </a:lnTo>
                  <a:lnTo>
                    <a:pt x="55" y="318"/>
                  </a:lnTo>
                  <a:lnTo>
                    <a:pt x="51" y="236"/>
                  </a:lnTo>
                  <a:lnTo>
                    <a:pt x="36" y="259"/>
                  </a:lnTo>
                  <a:lnTo>
                    <a:pt x="21" y="282"/>
                  </a:lnTo>
                  <a:lnTo>
                    <a:pt x="23" y="324"/>
                  </a:lnTo>
                  <a:lnTo>
                    <a:pt x="2" y="333"/>
                  </a:lnTo>
                  <a:lnTo>
                    <a:pt x="4" y="295"/>
                  </a:lnTo>
                  <a:lnTo>
                    <a:pt x="4" y="2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" name="Freeform 493"/>
            <p:cNvSpPr>
              <a:spLocks/>
            </p:cNvSpPr>
            <p:nvPr/>
          </p:nvSpPr>
          <p:spPr bwMode="auto">
            <a:xfrm>
              <a:off x="4147" y="1086"/>
              <a:ext cx="120" cy="346"/>
            </a:xfrm>
            <a:custGeom>
              <a:avLst/>
              <a:gdLst>
                <a:gd name="T0" fmla="*/ 285 w 285"/>
                <a:gd name="T1" fmla="*/ 166 h 810"/>
                <a:gd name="T2" fmla="*/ 142 w 285"/>
                <a:gd name="T3" fmla="*/ 194 h 810"/>
                <a:gd name="T4" fmla="*/ 146 w 285"/>
                <a:gd name="T5" fmla="*/ 17 h 810"/>
                <a:gd name="T6" fmla="*/ 116 w 285"/>
                <a:gd name="T7" fmla="*/ 0 h 810"/>
                <a:gd name="T8" fmla="*/ 40 w 285"/>
                <a:gd name="T9" fmla="*/ 2 h 810"/>
                <a:gd name="T10" fmla="*/ 32 w 285"/>
                <a:gd name="T11" fmla="*/ 244 h 810"/>
                <a:gd name="T12" fmla="*/ 0 w 285"/>
                <a:gd name="T13" fmla="*/ 354 h 810"/>
                <a:gd name="T14" fmla="*/ 19 w 285"/>
                <a:gd name="T15" fmla="*/ 343 h 810"/>
                <a:gd name="T16" fmla="*/ 55 w 285"/>
                <a:gd name="T17" fmla="*/ 234 h 810"/>
                <a:gd name="T18" fmla="*/ 55 w 285"/>
                <a:gd name="T19" fmla="*/ 23 h 810"/>
                <a:gd name="T20" fmla="*/ 106 w 285"/>
                <a:gd name="T21" fmla="*/ 19 h 810"/>
                <a:gd name="T22" fmla="*/ 102 w 285"/>
                <a:gd name="T23" fmla="*/ 247 h 810"/>
                <a:gd name="T24" fmla="*/ 129 w 285"/>
                <a:gd name="T25" fmla="*/ 382 h 810"/>
                <a:gd name="T26" fmla="*/ 146 w 285"/>
                <a:gd name="T27" fmla="*/ 331 h 810"/>
                <a:gd name="T28" fmla="*/ 146 w 285"/>
                <a:gd name="T29" fmla="*/ 268 h 810"/>
                <a:gd name="T30" fmla="*/ 174 w 285"/>
                <a:gd name="T31" fmla="*/ 422 h 810"/>
                <a:gd name="T32" fmla="*/ 136 w 285"/>
                <a:gd name="T33" fmla="*/ 420 h 810"/>
                <a:gd name="T34" fmla="*/ 136 w 285"/>
                <a:gd name="T35" fmla="*/ 502 h 810"/>
                <a:gd name="T36" fmla="*/ 62 w 285"/>
                <a:gd name="T37" fmla="*/ 569 h 810"/>
                <a:gd name="T38" fmla="*/ 108 w 285"/>
                <a:gd name="T39" fmla="*/ 586 h 810"/>
                <a:gd name="T40" fmla="*/ 114 w 285"/>
                <a:gd name="T41" fmla="*/ 810 h 810"/>
                <a:gd name="T42" fmla="*/ 146 w 285"/>
                <a:gd name="T43" fmla="*/ 713 h 810"/>
                <a:gd name="T44" fmla="*/ 142 w 285"/>
                <a:gd name="T45" fmla="*/ 609 h 810"/>
                <a:gd name="T46" fmla="*/ 275 w 285"/>
                <a:gd name="T47" fmla="*/ 582 h 810"/>
                <a:gd name="T48" fmla="*/ 281 w 285"/>
                <a:gd name="T49" fmla="*/ 525 h 810"/>
                <a:gd name="T50" fmla="*/ 125 w 285"/>
                <a:gd name="T51" fmla="*/ 559 h 810"/>
                <a:gd name="T52" fmla="*/ 211 w 285"/>
                <a:gd name="T53" fmla="*/ 483 h 810"/>
                <a:gd name="T54" fmla="*/ 174 w 285"/>
                <a:gd name="T55" fmla="*/ 479 h 810"/>
                <a:gd name="T56" fmla="*/ 247 w 285"/>
                <a:gd name="T57" fmla="*/ 272 h 810"/>
                <a:gd name="T58" fmla="*/ 209 w 285"/>
                <a:gd name="T59" fmla="*/ 261 h 810"/>
                <a:gd name="T60" fmla="*/ 176 w 285"/>
                <a:gd name="T61" fmla="*/ 289 h 810"/>
                <a:gd name="T62" fmla="*/ 159 w 285"/>
                <a:gd name="T63" fmla="*/ 223 h 810"/>
                <a:gd name="T64" fmla="*/ 285 w 285"/>
                <a:gd name="T65" fmla="*/ 187 h 810"/>
                <a:gd name="T66" fmla="*/ 285 w 285"/>
                <a:gd name="T67" fmla="*/ 166 h 810"/>
                <a:gd name="T68" fmla="*/ 285 w 285"/>
                <a:gd name="T69" fmla="*/ 16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810">
                  <a:moveTo>
                    <a:pt x="285" y="166"/>
                  </a:moveTo>
                  <a:lnTo>
                    <a:pt x="142" y="194"/>
                  </a:lnTo>
                  <a:lnTo>
                    <a:pt x="146" y="17"/>
                  </a:lnTo>
                  <a:lnTo>
                    <a:pt x="116" y="0"/>
                  </a:lnTo>
                  <a:lnTo>
                    <a:pt x="40" y="2"/>
                  </a:lnTo>
                  <a:lnTo>
                    <a:pt x="32" y="244"/>
                  </a:lnTo>
                  <a:lnTo>
                    <a:pt x="0" y="354"/>
                  </a:lnTo>
                  <a:lnTo>
                    <a:pt x="19" y="343"/>
                  </a:lnTo>
                  <a:lnTo>
                    <a:pt x="55" y="234"/>
                  </a:lnTo>
                  <a:lnTo>
                    <a:pt x="55" y="23"/>
                  </a:lnTo>
                  <a:lnTo>
                    <a:pt x="106" y="19"/>
                  </a:lnTo>
                  <a:lnTo>
                    <a:pt x="102" y="247"/>
                  </a:lnTo>
                  <a:lnTo>
                    <a:pt x="129" y="382"/>
                  </a:lnTo>
                  <a:lnTo>
                    <a:pt x="146" y="331"/>
                  </a:lnTo>
                  <a:lnTo>
                    <a:pt x="146" y="268"/>
                  </a:lnTo>
                  <a:lnTo>
                    <a:pt x="174" y="422"/>
                  </a:lnTo>
                  <a:lnTo>
                    <a:pt x="136" y="420"/>
                  </a:lnTo>
                  <a:lnTo>
                    <a:pt x="136" y="502"/>
                  </a:lnTo>
                  <a:lnTo>
                    <a:pt x="62" y="569"/>
                  </a:lnTo>
                  <a:lnTo>
                    <a:pt x="108" y="586"/>
                  </a:lnTo>
                  <a:lnTo>
                    <a:pt x="114" y="810"/>
                  </a:lnTo>
                  <a:lnTo>
                    <a:pt x="146" y="713"/>
                  </a:lnTo>
                  <a:lnTo>
                    <a:pt x="142" y="609"/>
                  </a:lnTo>
                  <a:lnTo>
                    <a:pt x="275" y="582"/>
                  </a:lnTo>
                  <a:lnTo>
                    <a:pt x="281" y="525"/>
                  </a:lnTo>
                  <a:lnTo>
                    <a:pt x="125" y="559"/>
                  </a:lnTo>
                  <a:lnTo>
                    <a:pt x="211" y="483"/>
                  </a:lnTo>
                  <a:lnTo>
                    <a:pt x="174" y="479"/>
                  </a:lnTo>
                  <a:lnTo>
                    <a:pt x="247" y="272"/>
                  </a:lnTo>
                  <a:lnTo>
                    <a:pt x="209" y="261"/>
                  </a:lnTo>
                  <a:lnTo>
                    <a:pt x="176" y="289"/>
                  </a:lnTo>
                  <a:lnTo>
                    <a:pt x="159" y="223"/>
                  </a:lnTo>
                  <a:lnTo>
                    <a:pt x="285" y="187"/>
                  </a:lnTo>
                  <a:lnTo>
                    <a:pt x="285" y="166"/>
                  </a:lnTo>
                  <a:lnTo>
                    <a:pt x="28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" name="Freeform 494"/>
            <p:cNvSpPr>
              <a:spLocks/>
            </p:cNvSpPr>
            <p:nvPr/>
          </p:nvSpPr>
          <p:spPr bwMode="auto">
            <a:xfrm>
              <a:off x="4071" y="1098"/>
              <a:ext cx="151" cy="270"/>
            </a:xfrm>
            <a:custGeom>
              <a:avLst/>
              <a:gdLst>
                <a:gd name="T0" fmla="*/ 184 w 357"/>
                <a:gd name="T1" fmla="*/ 409 h 633"/>
                <a:gd name="T2" fmla="*/ 300 w 357"/>
                <a:gd name="T3" fmla="*/ 374 h 633"/>
                <a:gd name="T4" fmla="*/ 357 w 357"/>
                <a:gd name="T5" fmla="*/ 388 h 633"/>
                <a:gd name="T6" fmla="*/ 346 w 357"/>
                <a:gd name="T7" fmla="*/ 410 h 633"/>
                <a:gd name="T8" fmla="*/ 304 w 357"/>
                <a:gd name="T9" fmla="*/ 399 h 633"/>
                <a:gd name="T10" fmla="*/ 194 w 357"/>
                <a:gd name="T11" fmla="*/ 428 h 633"/>
                <a:gd name="T12" fmla="*/ 196 w 357"/>
                <a:gd name="T13" fmla="*/ 614 h 633"/>
                <a:gd name="T14" fmla="*/ 116 w 357"/>
                <a:gd name="T15" fmla="*/ 633 h 633"/>
                <a:gd name="T16" fmla="*/ 139 w 357"/>
                <a:gd name="T17" fmla="*/ 599 h 633"/>
                <a:gd name="T18" fmla="*/ 179 w 357"/>
                <a:gd name="T19" fmla="*/ 587 h 633"/>
                <a:gd name="T20" fmla="*/ 179 w 357"/>
                <a:gd name="T21" fmla="*/ 496 h 633"/>
                <a:gd name="T22" fmla="*/ 156 w 357"/>
                <a:gd name="T23" fmla="*/ 500 h 633"/>
                <a:gd name="T24" fmla="*/ 99 w 357"/>
                <a:gd name="T25" fmla="*/ 574 h 633"/>
                <a:gd name="T26" fmla="*/ 99 w 357"/>
                <a:gd name="T27" fmla="*/ 530 h 633"/>
                <a:gd name="T28" fmla="*/ 139 w 357"/>
                <a:gd name="T29" fmla="*/ 490 h 633"/>
                <a:gd name="T30" fmla="*/ 141 w 357"/>
                <a:gd name="T31" fmla="*/ 420 h 633"/>
                <a:gd name="T32" fmla="*/ 93 w 357"/>
                <a:gd name="T33" fmla="*/ 416 h 633"/>
                <a:gd name="T34" fmla="*/ 57 w 357"/>
                <a:gd name="T35" fmla="*/ 228 h 633"/>
                <a:gd name="T36" fmla="*/ 57 w 357"/>
                <a:gd name="T37" fmla="*/ 17 h 633"/>
                <a:gd name="T38" fmla="*/ 0 w 357"/>
                <a:gd name="T39" fmla="*/ 23 h 633"/>
                <a:gd name="T40" fmla="*/ 17 w 357"/>
                <a:gd name="T41" fmla="*/ 6 h 633"/>
                <a:gd name="T42" fmla="*/ 82 w 357"/>
                <a:gd name="T43" fmla="*/ 0 h 633"/>
                <a:gd name="T44" fmla="*/ 91 w 357"/>
                <a:gd name="T45" fmla="*/ 226 h 633"/>
                <a:gd name="T46" fmla="*/ 127 w 357"/>
                <a:gd name="T47" fmla="*/ 352 h 633"/>
                <a:gd name="T48" fmla="*/ 163 w 357"/>
                <a:gd name="T49" fmla="*/ 352 h 633"/>
                <a:gd name="T50" fmla="*/ 207 w 357"/>
                <a:gd name="T51" fmla="*/ 255 h 633"/>
                <a:gd name="T52" fmla="*/ 184 w 357"/>
                <a:gd name="T53" fmla="*/ 409 h 633"/>
                <a:gd name="T54" fmla="*/ 184 w 357"/>
                <a:gd name="T55" fmla="*/ 409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33">
                  <a:moveTo>
                    <a:pt x="184" y="409"/>
                  </a:moveTo>
                  <a:lnTo>
                    <a:pt x="300" y="374"/>
                  </a:lnTo>
                  <a:lnTo>
                    <a:pt x="357" y="388"/>
                  </a:lnTo>
                  <a:lnTo>
                    <a:pt x="346" y="410"/>
                  </a:lnTo>
                  <a:lnTo>
                    <a:pt x="304" y="399"/>
                  </a:lnTo>
                  <a:lnTo>
                    <a:pt x="194" y="428"/>
                  </a:lnTo>
                  <a:lnTo>
                    <a:pt x="196" y="614"/>
                  </a:lnTo>
                  <a:lnTo>
                    <a:pt x="116" y="633"/>
                  </a:lnTo>
                  <a:lnTo>
                    <a:pt x="139" y="599"/>
                  </a:lnTo>
                  <a:lnTo>
                    <a:pt x="179" y="587"/>
                  </a:lnTo>
                  <a:lnTo>
                    <a:pt x="179" y="496"/>
                  </a:lnTo>
                  <a:lnTo>
                    <a:pt x="156" y="500"/>
                  </a:lnTo>
                  <a:lnTo>
                    <a:pt x="99" y="574"/>
                  </a:lnTo>
                  <a:lnTo>
                    <a:pt x="99" y="530"/>
                  </a:lnTo>
                  <a:lnTo>
                    <a:pt x="139" y="490"/>
                  </a:lnTo>
                  <a:lnTo>
                    <a:pt x="141" y="420"/>
                  </a:lnTo>
                  <a:lnTo>
                    <a:pt x="93" y="416"/>
                  </a:lnTo>
                  <a:lnTo>
                    <a:pt x="57" y="228"/>
                  </a:lnTo>
                  <a:lnTo>
                    <a:pt x="57" y="17"/>
                  </a:lnTo>
                  <a:lnTo>
                    <a:pt x="0" y="23"/>
                  </a:lnTo>
                  <a:lnTo>
                    <a:pt x="17" y="6"/>
                  </a:lnTo>
                  <a:lnTo>
                    <a:pt x="82" y="0"/>
                  </a:lnTo>
                  <a:lnTo>
                    <a:pt x="91" y="226"/>
                  </a:lnTo>
                  <a:lnTo>
                    <a:pt x="127" y="352"/>
                  </a:lnTo>
                  <a:lnTo>
                    <a:pt x="163" y="352"/>
                  </a:lnTo>
                  <a:lnTo>
                    <a:pt x="207" y="255"/>
                  </a:lnTo>
                  <a:lnTo>
                    <a:pt x="184" y="409"/>
                  </a:lnTo>
                  <a:lnTo>
                    <a:pt x="184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7" name="Freeform 495"/>
            <p:cNvSpPr>
              <a:spLocks/>
            </p:cNvSpPr>
            <p:nvPr/>
          </p:nvSpPr>
          <p:spPr bwMode="auto">
            <a:xfrm>
              <a:off x="4089" y="1270"/>
              <a:ext cx="44" cy="212"/>
            </a:xfrm>
            <a:custGeom>
              <a:avLst/>
              <a:gdLst>
                <a:gd name="T0" fmla="*/ 57 w 102"/>
                <a:gd name="T1" fmla="*/ 11 h 494"/>
                <a:gd name="T2" fmla="*/ 40 w 102"/>
                <a:gd name="T3" fmla="*/ 34 h 494"/>
                <a:gd name="T4" fmla="*/ 42 w 102"/>
                <a:gd name="T5" fmla="*/ 161 h 494"/>
                <a:gd name="T6" fmla="*/ 0 w 102"/>
                <a:gd name="T7" fmla="*/ 184 h 494"/>
                <a:gd name="T8" fmla="*/ 34 w 102"/>
                <a:gd name="T9" fmla="*/ 196 h 494"/>
                <a:gd name="T10" fmla="*/ 34 w 102"/>
                <a:gd name="T11" fmla="*/ 224 h 494"/>
                <a:gd name="T12" fmla="*/ 4 w 102"/>
                <a:gd name="T13" fmla="*/ 245 h 494"/>
                <a:gd name="T14" fmla="*/ 4 w 102"/>
                <a:gd name="T15" fmla="*/ 494 h 494"/>
                <a:gd name="T16" fmla="*/ 26 w 102"/>
                <a:gd name="T17" fmla="*/ 481 h 494"/>
                <a:gd name="T18" fmla="*/ 38 w 102"/>
                <a:gd name="T19" fmla="*/ 264 h 494"/>
                <a:gd name="T20" fmla="*/ 61 w 102"/>
                <a:gd name="T21" fmla="*/ 224 h 494"/>
                <a:gd name="T22" fmla="*/ 66 w 102"/>
                <a:gd name="T23" fmla="*/ 184 h 494"/>
                <a:gd name="T24" fmla="*/ 102 w 102"/>
                <a:gd name="T25" fmla="*/ 184 h 494"/>
                <a:gd name="T26" fmla="*/ 68 w 102"/>
                <a:gd name="T27" fmla="*/ 154 h 494"/>
                <a:gd name="T28" fmla="*/ 78 w 102"/>
                <a:gd name="T29" fmla="*/ 0 h 494"/>
                <a:gd name="T30" fmla="*/ 57 w 102"/>
                <a:gd name="T31" fmla="*/ 11 h 494"/>
                <a:gd name="T32" fmla="*/ 57 w 102"/>
                <a:gd name="T33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494">
                  <a:moveTo>
                    <a:pt x="57" y="11"/>
                  </a:moveTo>
                  <a:lnTo>
                    <a:pt x="40" y="34"/>
                  </a:lnTo>
                  <a:lnTo>
                    <a:pt x="42" y="161"/>
                  </a:lnTo>
                  <a:lnTo>
                    <a:pt x="0" y="184"/>
                  </a:lnTo>
                  <a:lnTo>
                    <a:pt x="34" y="196"/>
                  </a:lnTo>
                  <a:lnTo>
                    <a:pt x="34" y="224"/>
                  </a:lnTo>
                  <a:lnTo>
                    <a:pt x="4" y="245"/>
                  </a:lnTo>
                  <a:lnTo>
                    <a:pt x="4" y="494"/>
                  </a:lnTo>
                  <a:lnTo>
                    <a:pt x="26" y="481"/>
                  </a:lnTo>
                  <a:lnTo>
                    <a:pt x="38" y="264"/>
                  </a:lnTo>
                  <a:lnTo>
                    <a:pt x="61" y="224"/>
                  </a:lnTo>
                  <a:lnTo>
                    <a:pt x="66" y="184"/>
                  </a:lnTo>
                  <a:lnTo>
                    <a:pt x="102" y="184"/>
                  </a:lnTo>
                  <a:lnTo>
                    <a:pt x="68" y="154"/>
                  </a:lnTo>
                  <a:lnTo>
                    <a:pt x="78" y="0"/>
                  </a:lnTo>
                  <a:lnTo>
                    <a:pt x="57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" name="Freeform 496"/>
            <p:cNvSpPr>
              <a:spLocks/>
            </p:cNvSpPr>
            <p:nvPr/>
          </p:nvSpPr>
          <p:spPr bwMode="auto">
            <a:xfrm>
              <a:off x="4105" y="1185"/>
              <a:ext cx="61" cy="23"/>
            </a:xfrm>
            <a:custGeom>
              <a:avLst/>
              <a:gdLst>
                <a:gd name="T0" fmla="*/ 133 w 144"/>
                <a:gd name="T1" fmla="*/ 31 h 53"/>
                <a:gd name="T2" fmla="*/ 7 w 144"/>
                <a:gd name="T3" fmla="*/ 53 h 53"/>
                <a:gd name="T4" fmla="*/ 0 w 144"/>
                <a:gd name="T5" fmla="*/ 40 h 53"/>
                <a:gd name="T6" fmla="*/ 144 w 144"/>
                <a:gd name="T7" fmla="*/ 0 h 53"/>
                <a:gd name="T8" fmla="*/ 133 w 144"/>
                <a:gd name="T9" fmla="*/ 31 h 53"/>
                <a:gd name="T10" fmla="*/ 133 w 144"/>
                <a:gd name="T1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53">
                  <a:moveTo>
                    <a:pt x="133" y="31"/>
                  </a:moveTo>
                  <a:lnTo>
                    <a:pt x="7" y="53"/>
                  </a:lnTo>
                  <a:lnTo>
                    <a:pt x="0" y="4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Freeform 497"/>
            <p:cNvSpPr>
              <a:spLocks/>
            </p:cNvSpPr>
            <p:nvPr/>
          </p:nvSpPr>
          <p:spPr bwMode="auto">
            <a:xfrm>
              <a:off x="4611" y="1032"/>
              <a:ext cx="131" cy="768"/>
            </a:xfrm>
            <a:custGeom>
              <a:avLst/>
              <a:gdLst>
                <a:gd name="T0" fmla="*/ 86 w 312"/>
                <a:gd name="T1" fmla="*/ 1779 h 1796"/>
                <a:gd name="T2" fmla="*/ 101 w 312"/>
                <a:gd name="T3" fmla="*/ 169 h 1796"/>
                <a:gd name="T4" fmla="*/ 114 w 312"/>
                <a:gd name="T5" fmla="*/ 161 h 1796"/>
                <a:gd name="T6" fmla="*/ 78 w 312"/>
                <a:gd name="T7" fmla="*/ 139 h 1796"/>
                <a:gd name="T8" fmla="*/ 74 w 312"/>
                <a:gd name="T9" fmla="*/ 114 h 1796"/>
                <a:gd name="T10" fmla="*/ 118 w 312"/>
                <a:gd name="T11" fmla="*/ 146 h 1796"/>
                <a:gd name="T12" fmla="*/ 118 w 312"/>
                <a:gd name="T13" fmla="*/ 118 h 1796"/>
                <a:gd name="T14" fmla="*/ 86 w 312"/>
                <a:gd name="T15" fmla="*/ 87 h 1796"/>
                <a:gd name="T16" fmla="*/ 0 w 312"/>
                <a:gd name="T17" fmla="*/ 89 h 1796"/>
                <a:gd name="T18" fmla="*/ 8 w 312"/>
                <a:gd name="T19" fmla="*/ 47 h 1796"/>
                <a:gd name="T20" fmla="*/ 92 w 312"/>
                <a:gd name="T21" fmla="*/ 51 h 1796"/>
                <a:gd name="T22" fmla="*/ 73 w 312"/>
                <a:gd name="T23" fmla="*/ 70 h 1796"/>
                <a:gd name="T24" fmla="*/ 95 w 312"/>
                <a:gd name="T25" fmla="*/ 76 h 1796"/>
                <a:gd name="T26" fmla="*/ 133 w 312"/>
                <a:gd name="T27" fmla="*/ 103 h 1796"/>
                <a:gd name="T28" fmla="*/ 137 w 312"/>
                <a:gd name="T29" fmla="*/ 44 h 1796"/>
                <a:gd name="T30" fmla="*/ 126 w 312"/>
                <a:gd name="T31" fmla="*/ 19 h 1796"/>
                <a:gd name="T32" fmla="*/ 137 w 312"/>
                <a:gd name="T33" fmla="*/ 0 h 1796"/>
                <a:gd name="T34" fmla="*/ 162 w 312"/>
                <a:gd name="T35" fmla="*/ 0 h 1796"/>
                <a:gd name="T36" fmla="*/ 175 w 312"/>
                <a:gd name="T37" fmla="*/ 21 h 1796"/>
                <a:gd name="T38" fmla="*/ 177 w 312"/>
                <a:gd name="T39" fmla="*/ 44 h 1796"/>
                <a:gd name="T40" fmla="*/ 162 w 312"/>
                <a:gd name="T41" fmla="*/ 61 h 1796"/>
                <a:gd name="T42" fmla="*/ 162 w 312"/>
                <a:gd name="T43" fmla="*/ 110 h 1796"/>
                <a:gd name="T44" fmla="*/ 139 w 312"/>
                <a:gd name="T45" fmla="*/ 194 h 1796"/>
                <a:gd name="T46" fmla="*/ 217 w 312"/>
                <a:gd name="T47" fmla="*/ 257 h 1796"/>
                <a:gd name="T48" fmla="*/ 238 w 312"/>
                <a:gd name="T49" fmla="*/ 198 h 1796"/>
                <a:gd name="T50" fmla="*/ 261 w 312"/>
                <a:gd name="T51" fmla="*/ 120 h 1796"/>
                <a:gd name="T52" fmla="*/ 251 w 312"/>
                <a:gd name="T53" fmla="*/ 91 h 1796"/>
                <a:gd name="T54" fmla="*/ 266 w 312"/>
                <a:gd name="T55" fmla="*/ 68 h 1796"/>
                <a:gd name="T56" fmla="*/ 291 w 312"/>
                <a:gd name="T57" fmla="*/ 68 h 1796"/>
                <a:gd name="T58" fmla="*/ 308 w 312"/>
                <a:gd name="T59" fmla="*/ 87 h 1796"/>
                <a:gd name="T60" fmla="*/ 312 w 312"/>
                <a:gd name="T61" fmla="*/ 120 h 1796"/>
                <a:gd name="T62" fmla="*/ 287 w 312"/>
                <a:gd name="T63" fmla="*/ 135 h 1796"/>
                <a:gd name="T64" fmla="*/ 253 w 312"/>
                <a:gd name="T65" fmla="*/ 262 h 1796"/>
                <a:gd name="T66" fmla="*/ 270 w 312"/>
                <a:gd name="T67" fmla="*/ 281 h 1796"/>
                <a:gd name="T68" fmla="*/ 270 w 312"/>
                <a:gd name="T69" fmla="*/ 329 h 1796"/>
                <a:gd name="T70" fmla="*/ 272 w 312"/>
                <a:gd name="T71" fmla="*/ 390 h 1796"/>
                <a:gd name="T72" fmla="*/ 223 w 312"/>
                <a:gd name="T73" fmla="*/ 312 h 1796"/>
                <a:gd name="T74" fmla="*/ 209 w 312"/>
                <a:gd name="T75" fmla="*/ 323 h 1796"/>
                <a:gd name="T76" fmla="*/ 213 w 312"/>
                <a:gd name="T77" fmla="*/ 395 h 1796"/>
                <a:gd name="T78" fmla="*/ 196 w 312"/>
                <a:gd name="T79" fmla="*/ 390 h 1796"/>
                <a:gd name="T80" fmla="*/ 158 w 312"/>
                <a:gd name="T81" fmla="*/ 346 h 1796"/>
                <a:gd name="T82" fmla="*/ 149 w 312"/>
                <a:gd name="T83" fmla="*/ 359 h 1796"/>
                <a:gd name="T84" fmla="*/ 145 w 312"/>
                <a:gd name="T85" fmla="*/ 1260 h 1796"/>
                <a:gd name="T86" fmla="*/ 263 w 312"/>
                <a:gd name="T87" fmla="*/ 1291 h 1796"/>
                <a:gd name="T88" fmla="*/ 261 w 312"/>
                <a:gd name="T89" fmla="*/ 1340 h 1796"/>
                <a:gd name="T90" fmla="*/ 143 w 312"/>
                <a:gd name="T91" fmla="*/ 1302 h 1796"/>
                <a:gd name="T92" fmla="*/ 139 w 312"/>
                <a:gd name="T93" fmla="*/ 1771 h 1796"/>
                <a:gd name="T94" fmla="*/ 139 w 312"/>
                <a:gd name="T95" fmla="*/ 1796 h 1796"/>
                <a:gd name="T96" fmla="*/ 86 w 312"/>
                <a:gd name="T97" fmla="*/ 1779 h 1796"/>
                <a:gd name="T98" fmla="*/ 86 w 312"/>
                <a:gd name="T99" fmla="*/ 1779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" h="1796">
                  <a:moveTo>
                    <a:pt x="86" y="1779"/>
                  </a:moveTo>
                  <a:lnTo>
                    <a:pt x="101" y="169"/>
                  </a:lnTo>
                  <a:lnTo>
                    <a:pt x="114" y="161"/>
                  </a:lnTo>
                  <a:lnTo>
                    <a:pt x="78" y="139"/>
                  </a:lnTo>
                  <a:lnTo>
                    <a:pt x="74" y="114"/>
                  </a:lnTo>
                  <a:lnTo>
                    <a:pt x="118" y="146"/>
                  </a:lnTo>
                  <a:lnTo>
                    <a:pt x="118" y="118"/>
                  </a:lnTo>
                  <a:lnTo>
                    <a:pt x="86" y="87"/>
                  </a:lnTo>
                  <a:lnTo>
                    <a:pt x="0" y="89"/>
                  </a:lnTo>
                  <a:lnTo>
                    <a:pt x="8" y="47"/>
                  </a:lnTo>
                  <a:lnTo>
                    <a:pt x="92" y="51"/>
                  </a:lnTo>
                  <a:lnTo>
                    <a:pt x="73" y="70"/>
                  </a:lnTo>
                  <a:lnTo>
                    <a:pt x="95" y="76"/>
                  </a:lnTo>
                  <a:lnTo>
                    <a:pt x="133" y="103"/>
                  </a:lnTo>
                  <a:lnTo>
                    <a:pt x="137" y="44"/>
                  </a:lnTo>
                  <a:lnTo>
                    <a:pt x="126" y="19"/>
                  </a:lnTo>
                  <a:lnTo>
                    <a:pt x="137" y="0"/>
                  </a:lnTo>
                  <a:lnTo>
                    <a:pt x="162" y="0"/>
                  </a:lnTo>
                  <a:lnTo>
                    <a:pt x="175" y="21"/>
                  </a:lnTo>
                  <a:lnTo>
                    <a:pt x="177" y="44"/>
                  </a:lnTo>
                  <a:lnTo>
                    <a:pt x="162" y="61"/>
                  </a:lnTo>
                  <a:lnTo>
                    <a:pt x="162" y="110"/>
                  </a:lnTo>
                  <a:lnTo>
                    <a:pt x="139" y="194"/>
                  </a:lnTo>
                  <a:lnTo>
                    <a:pt x="217" y="257"/>
                  </a:lnTo>
                  <a:lnTo>
                    <a:pt x="238" y="198"/>
                  </a:lnTo>
                  <a:lnTo>
                    <a:pt x="261" y="120"/>
                  </a:lnTo>
                  <a:lnTo>
                    <a:pt x="251" y="91"/>
                  </a:lnTo>
                  <a:lnTo>
                    <a:pt x="266" y="68"/>
                  </a:lnTo>
                  <a:lnTo>
                    <a:pt x="291" y="68"/>
                  </a:lnTo>
                  <a:lnTo>
                    <a:pt x="308" y="87"/>
                  </a:lnTo>
                  <a:lnTo>
                    <a:pt x="312" y="120"/>
                  </a:lnTo>
                  <a:lnTo>
                    <a:pt x="287" y="135"/>
                  </a:lnTo>
                  <a:lnTo>
                    <a:pt x="253" y="262"/>
                  </a:lnTo>
                  <a:lnTo>
                    <a:pt x="270" y="281"/>
                  </a:lnTo>
                  <a:lnTo>
                    <a:pt x="270" y="329"/>
                  </a:lnTo>
                  <a:lnTo>
                    <a:pt x="272" y="390"/>
                  </a:lnTo>
                  <a:lnTo>
                    <a:pt x="223" y="312"/>
                  </a:lnTo>
                  <a:lnTo>
                    <a:pt x="209" y="323"/>
                  </a:lnTo>
                  <a:lnTo>
                    <a:pt x="213" y="395"/>
                  </a:lnTo>
                  <a:lnTo>
                    <a:pt x="196" y="390"/>
                  </a:lnTo>
                  <a:lnTo>
                    <a:pt x="158" y="346"/>
                  </a:lnTo>
                  <a:lnTo>
                    <a:pt x="149" y="359"/>
                  </a:lnTo>
                  <a:lnTo>
                    <a:pt x="145" y="1260"/>
                  </a:lnTo>
                  <a:lnTo>
                    <a:pt x="263" y="1291"/>
                  </a:lnTo>
                  <a:lnTo>
                    <a:pt x="261" y="1340"/>
                  </a:lnTo>
                  <a:lnTo>
                    <a:pt x="143" y="1302"/>
                  </a:lnTo>
                  <a:lnTo>
                    <a:pt x="139" y="1771"/>
                  </a:lnTo>
                  <a:lnTo>
                    <a:pt x="139" y="1796"/>
                  </a:lnTo>
                  <a:lnTo>
                    <a:pt x="86" y="1779"/>
                  </a:lnTo>
                  <a:lnTo>
                    <a:pt x="86" y="1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" name="Freeform 498"/>
            <p:cNvSpPr>
              <a:spLocks/>
            </p:cNvSpPr>
            <p:nvPr/>
          </p:nvSpPr>
          <p:spPr bwMode="auto">
            <a:xfrm>
              <a:off x="4531" y="1928"/>
              <a:ext cx="123" cy="93"/>
            </a:xfrm>
            <a:custGeom>
              <a:avLst/>
              <a:gdLst>
                <a:gd name="T0" fmla="*/ 10 w 289"/>
                <a:gd name="T1" fmla="*/ 55 h 214"/>
                <a:gd name="T2" fmla="*/ 12 w 289"/>
                <a:gd name="T3" fmla="*/ 83 h 214"/>
                <a:gd name="T4" fmla="*/ 44 w 289"/>
                <a:gd name="T5" fmla="*/ 70 h 214"/>
                <a:gd name="T6" fmla="*/ 53 w 289"/>
                <a:gd name="T7" fmla="*/ 47 h 214"/>
                <a:gd name="T8" fmla="*/ 74 w 289"/>
                <a:gd name="T9" fmla="*/ 57 h 214"/>
                <a:gd name="T10" fmla="*/ 48 w 289"/>
                <a:gd name="T11" fmla="*/ 87 h 214"/>
                <a:gd name="T12" fmla="*/ 88 w 289"/>
                <a:gd name="T13" fmla="*/ 87 h 214"/>
                <a:gd name="T14" fmla="*/ 122 w 289"/>
                <a:gd name="T15" fmla="*/ 95 h 214"/>
                <a:gd name="T16" fmla="*/ 126 w 289"/>
                <a:gd name="T17" fmla="*/ 114 h 214"/>
                <a:gd name="T18" fmla="*/ 86 w 289"/>
                <a:gd name="T19" fmla="*/ 115 h 214"/>
                <a:gd name="T20" fmla="*/ 55 w 289"/>
                <a:gd name="T21" fmla="*/ 165 h 214"/>
                <a:gd name="T22" fmla="*/ 90 w 289"/>
                <a:gd name="T23" fmla="*/ 174 h 214"/>
                <a:gd name="T24" fmla="*/ 133 w 289"/>
                <a:gd name="T25" fmla="*/ 174 h 214"/>
                <a:gd name="T26" fmla="*/ 128 w 289"/>
                <a:gd name="T27" fmla="*/ 211 h 214"/>
                <a:gd name="T28" fmla="*/ 169 w 289"/>
                <a:gd name="T29" fmla="*/ 214 h 214"/>
                <a:gd name="T30" fmla="*/ 198 w 289"/>
                <a:gd name="T31" fmla="*/ 176 h 214"/>
                <a:gd name="T32" fmla="*/ 228 w 289"/>
                <a:gd name="T33" fmla="*/ 171 h 214"/>
                <a:gd name="T34" fmla="*/ 247 w 289"/>
                <a:gd name="T35" fmla="*/ 140 h 214"/>
                <a:gd name="T36" fmla="*/ 255 w 289"/>
                <a:gd name="T37" fmla="*/ 108 h 214"/>
                <a:gd name="T38" fmla="*/ 289 w 289"/>
                <a:gd name="T39" fmla="*/ 106 h 214"/>
                <a:gd name="T40" fmla="*/ 282 w 289"/>
                <a:gd name="T41" fmla="*/ 81 h 214"/>
                <a:gd name="T42" fmla="*/ 224 w 289"/>
                <a:gd name="T43" fmla="*/ 93 h 214"/>
                <a:gd name="T44" fmla="*/ 213 w 289"/>
                <a:gd name="T45" fmla="*/ 127 h 214"/>
                <a:gd name="T46" fmla="*/ 173 w 289"/>
                <a:gd name="T47" fmla="*/ 131 h 214"/>
                <a:gd name="T48" fmla="*/ 173 w 289"/>
                <a:gd name="T49" fmla="*/ 161 h 214"/>
                <a:gd name="T50" fmla="*/ 118 w 289"/>
                <a:gd name="T51" fmla="*/ 161 h 214"/>
                <a:gd name="T52" fmla="*/ 90 w 289"/>
                <a:gd name="T53" fmla="*/ 155 h 214"/>
                <a:gd name="T54" fmla="*/ 131 w 289"/>
                <a:gd name="T55" fmla="*/ 134 h 214"/>
                <a:gd name="T56" fmla="*/ 143 w 289"/>
                <a:gd name="T57" fmla="*/ 127 h 214"/>
                <a:gd name="T58" fmla="*/ 158 w 289"/>
                <a:gd name="T59" fmla="*/ 114 h 214"/>
                <a:gd name="T60" fmla="*/ 158 w 289"/>
                <a:gd name="T61" fmla="*/ 77 h 214"/>
                <a:gd name="T62" fmla="*/ 131 w 289"/>
                <a:gd name="T63" fmla="*/ 72 h 214"/>
                <a:gd name="T64" fmla="*/ 105 w 289"/>
                <a:gd name="T65" fmla="*/ 58 h 214"/>
                <a:gd name="T66" fmla="*/ 99 w 289"/>
                <a:gd name="T67" fmla="*/ 19 h 214"/>
                <a:gd name="T68" fmla="*/ 82 w 289"/>
                <a:gd name="T69" fmla="*/ 36 h 214"/>
                <a:gd name="T70" fmla="*/ 63 w 289"/>
                <a:gd name="T71" fmla="*/ 0 h 214"/>
                <a:gd name="T72" fmla="*/ 46 w 289"/>
                <a:gd name="T73" fmla="*/ 22 h 214"/>
                <a:gd name="T74" fmla="*/ 32 w 289"/>
                <a:gd name="T75" fmla="*/ 41 h 214"/>
                <a:gd name="T76" fmla="*/ 0 w 289"/>
                <a:gd name="T77" fmla="*/ 22 h 214"/>
                <a:gd name="T78" fmla="*/ 10 w 289"/>
                <a:gd name="T79" fmla="*/ 55 h 214"/>
                <a:gd name="T80" fmla="*/ 10 w 289"/>
                <a:gd name="T81" fmla="*/ 5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9" h="214">
                  <a:moveTo>
                    <a:pt x="10" y="55"/>
                  </a:moveTo>
                  <a:lnTo>
                    <a:pt x="12" y="83"/>
                  </a:lnTo>
                  <a:lnTo>
                    <a:pt x="44" y="70"/>
                  </a:lnTo>
                  <a:lnTo>
                    <a:pt x="53" y="47"/>
                  </a:lnTo>
                  <a:lnTo>
                    <a:pt x="74" y="57"/>
                  </a:lnTo>
                  <a:lnTo>
                    <a:pt x="48" y="87"/>
                  </a:lnTo>
                  <a:lnTo>
                    <a:pt x="88" y="87"/>
                  </a:lnTo>
                  <a:lnTo>
                    <a:pt x="122" y="95"/>
                  </a:lnTo>
                  <a:lnTo>
                    <a:pt x="126" y="114"/>
                  </a:lnTo>
                  <a:lnTo>
                    <a:pt x="86" y="115"/>
                  </a:lnTo>
                  <a:lnTo>
                    <a:pt x="55" y="165"/>
                  </a:lnTo>
                  <a:lnTo>
                    <a:pt x="90" y="174"/>
                  </a:lnTo>
                  <a:lnTo>
                    <a:pt x="133" y="174"/>
                  </a:lnTo>
                  <a:lnTo>
                    <a:pt x="128" y="211"/>
                  </a:lnTo>
                  <a:lnTo>
                    <a:pt x="169" y="214"/>
                  </a:lnTo>
                  <a:lnTo>
                    <a:pt x="198" y="176"/>
                  </a:lnTo>
                  <a:lnTo>
                    <a:pt x="228" y="171"/>
                  </a:lnTo>
                  <a:lnTo>
                    <a:pt x="247" y="140"/>
                  </a:lnTo>
                  <a:lnTo>
                    <a:pt x="255" y="108"/>
                  </a:lnTo>
                  <a:lnTo>
                    <a:pt x="289" y="106"/>
                  </a:lnTo>
                  <a:lnTo>
                    <a:pt x="282" y="81"/>
                  </a:lnTo>
                  <a:lnTo>
                    <a:pt x="224" y="93"/>
                  </a:lnTo>
                  <a:lnTo>
                    <a:pt x="213" y="127"/>
                  </a:lnTo>
                  <a:lnTo>
                    <a:pt x="173" y="131"/>
                  </a:lnTo>
                  <a:lnTo>
                    <a:pt x="173" y="161"/>
                  </a:lnTo>
                  <a:lnTo>
                    <a:pt x="118" y="161"/>
                  </a:lnTo>
                  <a:lnTo>
                    <a:pt x="90" y="155"/>
                  </a:lnTo>
                  <a:lnTo>
                    <a:pt x="131" y="134"/>
                  </a:lnTo>
                  <a:lnTo>
                    <a:pt x="143" y="127"/>
                  </a:lnTo>
                  <a:lnTo>
                    <a:pt x="158" y="114"/>
                  </a:lnTo>
                  <a:lnTo>
                    <a:pt x="158" y="77"/>
                  </a:lnTo>
                  <a:lnTo>
                    <a:pt x="131" y="72"/>
                  </a:lnTo>
                  <a:lnTo>
                    <a:pt x="105" y="58"/>
                  </a:lnTo>
                  <a:lnTo>
                    <a:pt x="99" y="19"/>
                  </a:lnTo>
                  <a:lnTo>
                    <a:pt x="82" y="36"/>
                  </a:lnTo>
                  <a:lnTo>
                    <a:pt x="63" y="0"/>
                  </a:lnTo>
                  <a:lnTo>
                    <a:pt x="46" y="22"/>
                  </a:lnTo>
                  <a:lnTo>
                    <a:pt x="32" y="41"/>
                  </a:lnTo>
                  <a:lnTo>
                    <a:pt x="0" y="22"/>
                  </a:lnTo>
                  <a:lnTo>
                    <a:pt x="10" y="55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" name="Freeform 499"/>
            <p:cNvSpPr>
              <a:spLocks/>
            </p:cNvSpPr>
            <p:nvPr/>
          </p:nvSpPr>
          <p:spPr bwMode="auto">
            <a:xfrm>
              <a:off x="4639" y="641"/>
              <a:ext cx="32" cy="269"/>
            </a:xfrm>
            <a:custGeom>
              <a:avLst/>
              <a:gdLst>
                <a:gd name="T0" fmla="*/ 21 w 72"/>
                <a:gd name="T1" fmla="*/ 0 h 629"/>
                <a:gd name="T2" fmla="*/ 13 w 72"/>
                <a:gd name="T3" fmla="*/ 285 h 629"/>
                <a:gd name="T4" fmla="*/ 21 w 72"/>
                <a:gd name="T5" fmla="*/ 321 h 629"/>
                <a:gd name="T6" fmla="*/ 0 w 72"/>
                <a:gd name="T7" fmla="*/ 629 h 629"/>
                <a:gd name="T8" fmla="*/ 68 w 72"/>
                <a:gd name="T9" fmla="*/ 625 h 629"/>
                <a:gd name="T10" fmla="*/ 64 w 72"/>
                <a:gd name="T11" fmla="*/ 363 h 629"/>
                <a:gd name="T12" fmla="*/ 72 w 72"/>
                <a:gd name="T13" fmla="*/ 332 h 629"/>
                <a:gd name="T14" fmla="*/ 61 w 72"/>
                <a:gd name="T15" fmla="*/ 296 h 629"/>
                <a:gd name="T16" fmla="*/ 53 w 72"/>
                <a:gd name="T17" fmla="*/ 7 h 629"/>
                <a:gd name="T18" fmla="*/ 21 w 72"/>
                <a:gd name="T19" fmla="*/ 0 h 629"/>
                <a:gd name="T20" fmla="*/ 21 w 72"/>
                <a:gd name="T2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29">
                  <a:moveTo>
                    <a:pt x="21" y="0"/>
                  </a:moveTo>
                  <a:lnTo>
                    <a:pt x="13" y="285"/>
                  </a:lnTo>
                  <a:lnTo>
                    <a:pt x="21" y="321"/>
                  </a:lnTo>
                  <a:lnTo>
                    <a:pt x="0" y="629"/>
                  </a:lnTo>
                  <a:lnTo>
                    <a:pt x="68" y="625"/>
                  </a:lnTo>
                  <a:lnTo>
                    <a:pt x="64" y="363"/>
                  </a:lnTo>
                  <a:lnTo>
                    <a:pt x="72" y="332"/>
                  </a:lnTo>
                  <a:lnTo>
                    <a:pt x="61" y="296"/>
                  </a:lnTo>
                  <a:lnTo>
                    <a:pt x="53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C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" name="Freeform 500"/>
            <p:cNvSpPr>
              <a:spLocks/>
            </p:cNvSpPr>
            <p:nvPr/>
          </p:nvSpPr>
          <p:spPr bwMode="auto">
            <a:xfrm>
              <a:off x="4611" y="635"/>
              <a:ext cx="163" cy="351"/>
            </a:xfrm>
            <a:custGeom>
              <a:avLst/>
              <a:gdLst>
                <a:gd name="T0" fmla="*/ 0 w 384"/>
                <a:gd name="T1" fmla="*/ 358 h 820"/>
                <a:gd name="T2" fmla="*/ 36 w 384"/>
                <a:gd name="T3" fmla="*/ 365 h 820"/>
                <a:gd name="T4" fmla="*/ 57 w 384"/>
                <a:gd name="T5" fmla="*/ 356 h 820"/>
                <a:gd name="T6" fmla="*/ 101 w 384"/>
                <a:gd name="T7" fmla="*/ 358 h 820"/>
                <a:gd name="T8" fmla="*/ 114 w 384"/>
                <a:gd name="T9" fmla="*/ 380 h 820"/>
                <a:gd name="T10" fmla="*/ 118 w 384"/>
                <a:gd name="T11" fmla="*/ 610 h 820"/>
                <a:gd name="T12" fmla="*/ 118 w 384"/>
                <a:gd name="T13" fmla="*/ 641 h 820"/>
                <a:gd name="T14" fmla="*/ 143 w 384"/>
                <a:gd name="T15" fmla="*/ 643 h 820"/>
                <a:gd name="T16" fmla="*/ 143 w 384"/>
                <a:gd name="T17" fmla="*/ 609 h 820"/>
                <a:gd name="T18" fmla="*/ 206 w 384"/>
                <a:gd name="T19" fmla="*/ 683 h 820"/>
                <a:gd name="T20" fmla="*/ 316 w 384"/>
                <a:gd name="T21" fmla="*/ 785 h 820"/>
                <a:gd name="T22" fmla="*/ 384 w 384"/>
                <a:gd name="T23" fmla="*/ 820 h 820"/>
                <a:gd name="T24" fmla="*/ 282 w 384"/>
                <a:gd name="T25" fmla="*/ 717 h 820"/>
                <a:gd name="T26" fmla="*/ 202 w 384"/>
                <a:gd name="T27" fmla="*/ 629 h 820"/>
                <a:gd name="T28" fmla="*/ 149 w 384"/>
                <a:gd name="T29" fmla="*/ 559 h 820"/>
                <a:gd name="T30" fmla="*/ 143 w 384"/>
                <a:gd name="T31" fmla="*/ 392 h 820"/>
                <a:gd name="T32" fmla="*/ 154 w 384"/>
                <a:gd name="T33" fmla="*/ 380 h 820"/>
                <a:gd name="T34" fmla="*/ 156 w 384"/>
                <a:gd name="T35" fmla="*/ 354 h 820"/>
                <a:gd name="T36" fmla="*/ 133 w 384"/>
                <a:gd name="T37" fmla="*/ 316 h 820"/>
                <a:gd name="T38" fmla="*/ 128 w 384"/>
                <a:gd name="T39" fmla="*/ 17 h 820"/>
                <a:gd name="T40" fmla="*/ 84 w 384"/>
                <a:gd name="T41" fmla="*/ 0 h 820"/>
                <a:gd name="T42" fmla="*/ 46 w 384"/>
                <a:gd name="T43" fmla="*/ 4 h 820"/>
                <a:gd name="T44" fmla="*/ 19 w 384"/>
                <a:gd name="T45" fmla="*/ 19 h 820"/>
                <a:gd name="T46" fmla="*/ 19 w 384"/>
                <a:gd name="T47" fmla="*/ 76 h 820"/>
                <a:gd name="T48" fmla="*/ 21 w 384"/>
                <a:gd name="T49" fmla="*/ 284 h 820"/>
                <a:gd name="T50" fmla="*/ 12 w 384"/>
                <a:gd name="T51" fmla="*/ 329 h 820"/>
                <a:gd name="T52" fmla="*/ 42 w 384"/>
                <a:gd name="T53" fmla="*/ 301 h 820"/>
                <a:gd name="T54" fmla="*/ 38 w 384"/>
                <a:gd name="T55" fmla="*/ 44 h 820"/>
                <a:gd name="T56" fmla="*/ 59 w 384"/>
                <a:gd name="T57" fmla="*/ 36 h 820"/>
                <a:gd name="T58" fmla="*/ 46 w 384"/>
                <a:gd name="T59" fmla="*/ 25 h 820"/>
                <a:gd name="T60" fmla="*/ 84 w 384"/>
                <a:gd name="T61" fmla="*/ 21 h 820"/>
                <a:gd name="T62" fmla="*/ 107 w 384"/>
                <a:gd name="T63" fmla="*/ 29 h 820"/>
                <a:gd name="T64" fmla="*/ 109 w 384"/>
                <a:gd name="T65" fmla="*/ 312 h 820"/>
                <a:gd name="T66" fmla="*/ 133 w 384"/>
                <a:gd name="T67" fmla="*/ 341 h 820"/>
                <a:gd name="T68" fmla="*/ 126 w 384"/>
                <a:gd name="T69" fmla="*/ 358 h 820"/>
                <a:gd name="T70" fmla="*/ 109 w 384"/>
                <a:gd name="T71" fmla="*/ 339 h 820"/>
                <a:gd name="T72" fmla="*/ 33 w 384"/>
                <a:gd name="T73" fmla="*/ 342 h 820"/>
                <a:gd name="T74" fmla="*/ 15 w 384"/>
                <a:gd name="T75" fmla="*/ 344 h 820"/>
                <a:gd name="T76" fmla="*/ 0 w 384"/>
                <a:gd name="T77" fmla="*/ 358 h 820"/>
                <a:gd name="T78" fmla="*/ 0 w 384"/>
                <a:gd name="T79" fmla="*/ 358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4" h="820">
                  <a:moveTo>
                    <a:pt x="0" y="358"/>
                  </a:moveTo>
                  <a:lnTo>
                    <a:pt x="36" y="365"/>
                  </a:lnTo>
                  <a:lnTo>
                    <a:pt x="57" y="356"/>
                  </a:lnTo>
                  <a:lnTo>
                    <a:pt x="101" y="358"/>
                  </a:lnTo>
                  <a:lnTo>
                    <a:pt x="114" y="380"/>
                  </a:lnTo>
                  <a:lnTo>
                    <a:pt x="118" y="610"/>
                  </a:lnTo>
                  <a:lnTo>
                    <a:pt x="118" y="641"/>
                  </a:lnTo>
                  <a:lnTo>
                    <a:pt x="143" y="643"/>
                  </a:lnTo>
                  <a:lnTo>
                    <a:pt x="143" y="609"/>
                  </a:lnTo>
                  <a:lnTo>
                    <a:pt x="206" y="683"/>
                  </a:lnTo>
                  <a:lnTo>
                    <a:pt x="316" y="785"/>
                  </a:lnTo>
                  <a:lnTo>
                    <a:pt x="384" y="820"/>
                  </a:lnTo>
                  <a:lnTo>
                    <a:pt x="282" y="717"/>
                  </a:lnTo>
                  <a:lnTo>
                    <a:pt x="202" y="629"/>
                  </a:lnTo>
                  <a:lnTo>
                    <a:pt x="149" y="559"/>
                  </a:lnTo>
                  <a:lnTo>
                    <a:pt x="143" y="392"/>
                  </a:lnTo>
                  <a:lnTo>
                    <a:pt x="154" y="380"/>
                  </a:lnTo>
                  <a:lnTo>
                    <a:pt x="156" y="354"/>
                  </a:lnTo>
                  <a:lnTo>
                    <a:pt x="133" y="316"/>
                  </a:lnTo>
                  <a:lnTo>
                    <a:pt x="128" y="17"/>
                  </a:lnTo>
                  <a:lnTo>
                    <a:pt x="84" y="0"/>
                  </a:lnTo>
                  <a:lnTo>
                    <a:pt x="46" y="4"/>
                  </a:lnTo>
                  <a:lnTo>
                    <a:pt x="19" y="19"/>
                  </a:lnTo>
                  <a:lnTo>
                    <a:pt x="19" y="76"/>
                  </a:lnTo>
                  <a:lnTo>
                    <a:pt x="21" y="284"/>
                  </a:lnTo>
                  <a:lnTo>
                    <a:pt x="12" y="329"/>
                  </a:lnTo>
                  <a:lnTo>
                    <a:pt x="42" y="301"/>
                  </a:lnTo>
                  <a:lnTo>
                    <a:pt x="38" y="44"/>
                  </a:lnTo>
                  <a:lnTo>
                    <a:pt x="59" y="36"/>
                  </a:lnTo>
                  <a:lnTo>
                    <a:pt x="46" y="25"/>
                  </a:lnTo>
                  <a:lnTo>
                    <a:pt x="84" y="21"/>
                  </a:lnTo>
                  <a:lnTo>
                    <a:pt x="107" y="29"/>
                  </a:lnTo>
                  <a:lnTo>
                    <a:pt x="109" y="312"/>
                  </a:lnTo>
                  <a:lnTo>
                    <a:pt x="133" y="341"/>
                  </a:lnTo>
                  <a:lnTo>
                    <a:pt x="126" y="358"/>
                  </a:lnTo>
                  <a:lnTo>
                    <a:pt x="109" y="339"/>
                  </a:lnTo>
                  <a:lnTo>
                    <a:pt x="33" y="342"/>
                  </a:lnTo>
                  <a:lnTo>
                    <a:pt x="15" y="344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3" name="Freeform 501"/>
            <p:cNvSpPr>
              <a:spLocks/>
            </p:cNvSpPr>
            <p:nvPr/>
          </p:nvSpPr>
          <p:spPr bwMode="auto">
            <a:xfrm>
              <a:off x="4611" y="760"/>
              <a:ext cx="17" cy="131"/>
            </a:xfrm>
            <a:custGeom>
              <a:avLst/>
              <a:gdLst>
                <a:gd name="T0" fmla="*/ 40 w 40"/>
                <a:gd name="T1" fmla="*/ 0 h 306"/>
                <a:gd name="T2" fmla="*/ 40 w 40"/>
                <a:gd name="T3" fmla="*/ 29 h 306"/>
                <a:gd name="T4" fmla="*/ 27 w 40"/>
                <a:gd name="T5" fmla="*/ 48 h 306"/>
                <a:gd name="T6" fmla="*/ 31 w 40"/>
                <a:gd name="T7" fmla="*/ 69 h 306"/>
                <a:gd name="T8" fmla="*/ 25 w 40"/>
                <a:gd name="T9" fmla="*/ 122 h 306"/>
                <a:gd name="T10" fmla="*/ 27 w 40"/>
                <a:gd name="T11" fmla="*/ 306 h 306"/>
                <a:gd name="T12" fmla="*/ 6 w 40"/>
                <a:gd name="T13" fmla="*/ 196 h 306"/>
                <a:gd name="T14" fmla="*/ 0 w 40"/>
                <a:gd name="T15" fmla="*/ 61 h 306"/>
                <a:gd name="T16" fmla="*/ 23 w 40"/>
                <a:gd name="T17" fmla="*/ 8 h 306"/>
                <a:gd name="T18" fmla="*/ 40 w 40"/>
                <a:gd name="T19" fmla="*/ 0 h 306"/>
                <a:gd name="T20" fmla="*/ 40 w 40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06">
                  <a:moveTo>
                    <a:pt x="40" y="0"/>
                  </a:moveTo>
                  <a:lnTo>
                    <a:pt x="40" y="29"/>
                  </a:lnTo>
                  <a:lnTo>
                    <a:pt x="27" y="48"/>
                  </a:lnTo>
                  <a:lnTo>
                    <a:pt x="31" y="69"/>
                  </a:lnTo>
                  <a:lnTo>
                    <a:pt x="25" y="122"/>
                  </a:lnTo>
                  <a:lnTo>
                    <a:pt x="27" y="306"/>
                  </a:lnTo>
                  <a:lnTo>
                    <a:pt x="6" y="196"/>
                  </a:lnTo>
                  <a:lnTo>
                    <a:pt x="0" y="61"/>
                  </a:lnTo>
                  <a:lnTo>
                    <a:pt x="23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4" name="Freeform 502"/>
            <p:cNvSpPr>
              <a:spLocks/>
            </p:cNvSpPr>
            <p:nvPr/>
          </p:nvSpPr>
          <p:spPr bwMode="auto">
            <a:xfrm>
              <a:off x="4475" y="337"/>
              <a:ext cx="174" cy="573"/>
            </a:xfrm>
            <a:custGeom>
              <a:avLst/>
              <a:gdLst>
                <a:gd name="T0" fmla="*/ 316 w 413"/>
                <a:gd name="T1" fmla="*/ 1332 h 1340"/>
                <a:gd name="T2" fmla="*/ 205 w 413"/>
                <a:gd name="T3" fmla="*/ 998 h 1340"/>
                <a:gd name="T4" fmla="*/ 124 w 413"/>
                <a:gd name="T5" fmla="*/ 690 h 1340"/>
                <a:gd name="T6" fmla="*/ 51 w 413"/>
                <a:gd name="T7" fmla="*/ 363 h 1340"/>
                <a:gd name="T8" fmla="*/ 36 w 413"/>
                <a:gd name="T9" fmla="*/ 363 h 1340"/>
                <a:gd name="T10" fmla="*/ 29 w 413"/>
                <a:gd name="T11" fmla="*/ 479 h 1340"/>
                <a:gd name="T12" fmla="*/ 4 w 413"/>
                <a:gd name="T13" fmla="*/ 671 h 1340"/>
                <a:gd name="T14" fmla="*/ 0 w 413"/>
                <a:gd name="T15" fmla="*/ 505 h 1340"/>
                <a:gd name="T16" fmla="*/ 8 w 413"/>
                <a:gd name="T17" fmla="*/ 365 h 1340"/>
                <a:gd name="T18" fmla="*/ 4 w 413"/>
                <a:gd name="T19" fmla="*/ 311 h 1340"/>
                <a:gd name="T20" fmla="*/ 23 w 413"/>
                <a:gd name="T21" fmla="*/ 325 h 1340"/>
                <a:gd name="T22" fmla="*/ 53 w 413"/>
                <a:gd name="T23" fmla="*/ 327 h 1340"/>
                <a:gd name="T24" fmla="*/ 27 w 413"/>
                <a:gd name="T25" fmla="*/ 180 h 1340"/>
                <a:gd name="T26" fmla="*/ 27 w 413"/>
                <a:gd name="T27" fmla="*/ 66 h 1340"/>
                <a:gd name="T28" fmla="*/ 27 w 413"/>
                <a:gd name="T29" fmla="*/ 0 h 1340"/>
                <a:gd name="T30" fmla="*/ 48 w 413"/>
                <a:gd name="T31" fmla="*/ 0 h 1340"/>
                <a:gd name="T32" fmla="*/ 48 w 413"/>
                <a:gd name="T33" fmla="*/ 133 h 1340"/>
                <a:gd name="T34" fmla="*/ 91 w 413"/>
                <a:gd name="T35" fmla="*/ 361 h 1340"/>
                <a:gd name="T36" fmla="*/ 127 w 413"/>
                <a:gd name="T37" fmla="*/ 494 h 1340"/>
                <a:gd name="T38" fmla="*/ 219 w 413"/>
                <a:gd name="T39" fmla="*/ 716 h 1340"/>
                <a:gd name="T40" fmla="*/ 276 w 413"/>
                <a:gd name="T41" fmla="*/ 847 h 1340"/>
                <a:gd name="T42" fmla="*/ 346 w 413"/>
                <a:gd name="T43" fmla="*/ 969 h 1340"/>
                <a:gd name="T44" fmla="*/ 342 w 413"/>
                <a:gd name="T45" fmla="*/ 1011 h 1340"/>
                <a:gd name="T46" fmla="*/ 247 w 413"/>
                <a:gd name="T47" fmla="*/ 846 h 1340"/>
                <a:gd name="T48" fmla="*/ 202 w 413"/>
                <a:gd name="T49" fmla="*/ 732 h 1340"/>
                <a:gd name="T50" fmla="*/ 116 w 413"/>
                <a:gd name="T51" fmla="*/ 530 h 1340"/>
                <a:gd name="T52" fmla="*/ 150 w 413"/>
                <a:gd name="T53" fmla="*/ 699 h 1340"/>
                <a:gd name="T54" fmla="*/ 217 w 413"/>
                <a:gd name="T55" fmla="*/ 924 h 1340"/>
                <a:gd name="T56" fmla="*/ 264 w 413"/>
                <a:gd name="T57" fmla="*/ 1072 h 1340"/>
                <a:gd name="T58" fmla="*/ 306 w 413"/>
                <a:gd name="T59" fmla="*/ 1201 h 1340"/>
                <a:gd name="T60" fmla="*/ 327 w 413"/>
                <a:gd name="T61" fmla="*/ 1258 h 1340"/>
                <a:gd name="T62" fmla="*/ 352 w 413"/>
                <a:gd name="T63" fmla="*/ 1304 h 1340"/>
                <a:gd name="T64" fmla="*/ 413 w 413"/>
                <a:gd name="T65" fmla="*/ 1340 h 1340"/>
                <a:gd name="T66" fmla="*/ 356 w 413"/>
                <a:gd name="T67" fmla="*/ 1338 h 1340"/>
                <a:gd name="T68" fmla="*/ 316 w 413"/>
                <a:gd name="T69" fmla="*/ 1332 h 1340"/>
                <a:gd name="T70" fmla="*/ 316 w 413"/>
                <a:gd name="T71" fmla="*/ 133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3" h="1340">
                  <a:moveTo>
                    <a:pt x="316" y="1332"/>
                  </a:moveTo>
                  <a:lnTo>
                    <a:pt x="205" y="998"/>
                  </a:lnTo>
                  <a:lnTo>
                    <a:pt x="124" y="690"/>
                  </a:lnTo>
                  <a:lnTo>
                    <a:pt x="51" y="363"/>
                  </a:lnTo>
                  <a:lnTo>
                    <a:pt x="36" y="363"/>
                  </a:lnTo>
                  <a:lnTo>
                    <a:pt x="29" y="479"/>
                  </a:lnTo>
                  <a:lnTo>
                    <a:pt x="4" y="671"/>
                  </a:lnTo>
                  <a:lnTo>
                    <a:pt x="0" y="505"/>
                  </a:lnTo>
                  <a:lnTo>
                    <a:pt x="8" y="365"/>
                  </a:lnTo>
                  <a:lnTo>
                    <a:pt x="4" y="311"/>
                  </a:lnTo>
                  <a:lnTo>
                    <a:pt x="23" y="325"/>
                  </a:lnTo>
                  <a:lnTo>
                    <a:pt x="53" y="327"/>
                  </a:lnTo>
                  <a:lnTo>
                    <a:pt x="27" y="180"/>
                  </a:lnTo>
                  <a:lnTo>
                    <a:pt x="27" y="66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48" y="133"/>
                  </a:lnTo>
                  <a:lnTo>
                    <a:pt x="91" y="361"/>
                  </a:lnTo>
                  <a:lnTo>
                    <a:pt x="127" y="494"/>
                  </a:lnTo>
                  <a:lnTo>
                    <a:pt x="219" y="716"/>
                  </a:lnTo>
                  <a:lnTo>
                    <a:pt x="276" y="847"/>
                  </a:lnTo>
                  <a:lnTo>
                    <a:pt x="346" y="969"/>
                  </a:lnTo>
                  <a:lnTo>
                    <a:pt x="342" y="1011"/>
                  </a:lnTo>
                  <a:lnTo>
                    <a:pt x="247" y="846"/>
                  </a:lnTo>
                  <a:lnTo>
                    <a:pt x="202" y="732"/>
                  </a:lnTo>
                  <a:lnTo>
                    <a:pt x="116" y="530"/>
                  </a:lnTo>
                  <a:lnTo>
                    <a:pt x="150" y="699"/>
                  </a:lnTo>
                  <a:lnTo>
                    <a:pt x="217" y="924"/>
                  </a:lnTo>
                  <a:lnTo>
                    <a:pt x="264" y="1072"/>
                  </a:lnTo>
                  <a:lnTo>
                    <a:pt x="306" y="1201"/>
                  </a:lnTo>
                  <a:lnTo>
                    <a:pt x="327" y="1258"/>
                  </a:lnTo>
                  <a:lnTo>
                    <a:pt x="352" y="1304"/>
                  </a:lnTo>
                  <a:lnTo>
                    <a:pt x="413" y="1340"/>
                  </a:lnTo>
                  <a:lnTo>
                    <a:pt x="356" y="1338"/>
                  </a:lnTo>
                  <a:lnTo>
                    <a:pt x="316" y="1332"/>
                  </a:lnTo>
                  <a:lnTo>
                    <a:pt x="316" y="1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" name="Freeform 503"/>
            <p:cNvSpPr>
              <a:spLocks/>
            </p:cNvSpPr>
            <p:nvPr/>
          </p:nvSpPr>
          <p:spPr bwMode="auto">
            <a:xfrm>
              <a:off x="4129" y="1938"/>
              <a:ext cx="123" cy="168"/>
            </a:xfrm>
            <a:custGeom>
              <a:avLst/>
              <a:gdLst>
                <a:gd name="T0" fmla="*/ 28 w 293"/>
                <a:gd name="T1" fmla="*/ 259 h 396"/>
                <a:gd name="T2" fmla="*/ 23 w 293"/>
                <a:gd name="T3" fmla="*/ 166 h 396"/>
                <a:gd name="T4" fmla="*/ 139 w 293"/>
                <a:gd name="T5" fmla="*/ 164 h 396"/>
                <a:gd name="T6" fmla="*/ 129 w 293"/>
                <a:gd name="T7" fmla="*/ 94 h 396"/>
                <a:gd name="T8" fmla="*/ 112 w 293"/>
                <a:gd name="T9" fmla="*/ 42 h 396"/>
                <a:gd name="T10" fmla="*/ 171 w 293"/>
                <a:gd name="T11" fmla="*/ 40 h 396"/>
                <a:gd name="T12" fmla="*/ 199 w 293"/>
                <a:gd name="T13" fmla="*/ 0 h 396"/>
                <a:gd name="T14" fmla="*/ 230 w 293"/>
                <a:gd name="T15" fmla="*/ 14 h 396"/>
                <a:gd name="T16" fmla="*/ 234 w 293"/>
                <a:gd name="T17" fmla="*/ 71 h 396"/>
                <a:gd name="T18" fmla="*/ 236 w 293"/>
                <a:gd name="T19" fmla="*/ 135 h 396"/>
                <a:gd name="T20" fmla="*/ 234 w 293"/>
                <a:gd name="T21" fmla="*/ 213 h 396"/>
                <a:gd name="T22" fmla="*/ 281 w 293"/>
                <a:gd name="T23" fmla="*/ 147 h 396"/>
                <a:gd name="T24" fmla="*/ 293 w 293"/>
                <a:gd name="T25" fmla="*/ 217 h 396"/>
                <a:gd name="T26" fmla="*/ 291 w 293"/>
                <a:gd name="T27" fmla="*/ 232 h 396"/>
                <a:gd name="T28" fmla="*/ 285 w 293"/>
                <a:gd name="T29" fmla="*/ 268 h 396"/>
                <a:gd name="T30" fmla="*/ 281 w 293"/>
                <a:gd name="T31" fmla="*/ 306 h 396"/>
                <a:gd name="T32" fmla="*/ 277 w 293"/>
                <a:gd name="T33" fmla="*/ 329 h 396"/>
                <a:gd name="T34" fmla="*/ 266 w 293"/>
                <a:gd name="T35" fmla="*/ 325 h 396"/>
                <a:gd name="T36" fmla="*/ 255 w 293"/>
                <a:gd name="T37" fmla="*/ 318 h 396"/>
                <a:gd name="T38" fmla="*/ 241 w 293"/>
                <a:gd name="T39" fmla="*/ 308 h 396"/>
                <a:gd name="T40" fmla="*/ 228 w 293"/>
                <a:gd name="T41" fmla="*/ 297 h 396"/>
                <a:gd name="T42" fmla="*/ 216 w 293"/>
                <a:gd name="T43" fmla="*/ 287 h 396"/>
                <a:gd name="T44" fmla="*/ 205 w 293"/>
                <a:gd name="T45" fmla="*/ 278 h 396"/>
                <a:gd name="T46" fmla="*/ 186 w 293"/>
                <a:gd name="T47" fmla="*/ 101 h 396"/>
                <a:gd name="T48" fmla="*/ 158 w 293"/>
                <a:gd name="T49" fmla="*/ 183 h 396"/>
                <a:gd name="T50" fmla="*/ 133 w 293"/>
                <a:gd name="T51" fmla="*/ 242 h 396"/>
                <a:gd name="T52" fmla="*/ 106 w 293"/>
                <a:gd name="T53" fmla="*/ 200 h 396"/>
                <a:gd name="T54" fmla="*/ 104 w 293"/>
                <a:gd name="T55" fmla="*/ 255 h 396"/>
                <a:gd name="T56" fmla="*/ 63 w 293"/>
                <a:gd name="T57" fmla="*/ 219 h 396"/>
                <a:gd name="T58" fmla="*/ 40 w 293"/>
                <a:gd name="T59" fmla="*/ 324 h 396"/>
                <a:gd name="T60" fmla="*/ 106 w 293"/>
                <a:gd name="T61" fmla="*/ 396 h 396"/>
                <a:gd name="T62" fmla="*/ 0 w 293"/>
                <a:gd name="T63" fmla="*/ 337 h 396"/>
                <a:gd name="T64" fmla="*/ 23 w 293"/>
                <a:gd name="T65" fmla="*/ 284 h 396"/>
                <a:gd name="T66" fmla="*/ 28 w 293"/>
                <a:gd name="T67" fmla="*/ 259 h 396"/>
                <a:gd name="T68" fmla="*/ 28 w 293"/>
                <a:gd name="T69" fmla="*/ 25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396">
                  <a:moveTo>
                    <a:pt x="28" y="259"/>
                  </a:moveTo>
                  <a:lnTo>
                    <a:pt x="23" y="166"/>
                  </a:lnTo>
                  <a:lnTo>
                    <a:pt x="139" y="164"/>
                  </a:lnTo>
                  <a:lnTo>
                    <a:pt x="129" y="94"/>
                  </a:lnTo>
                  <a:lnTo>
                    <a:pt x="112" y="42"/>
                  </a:lnTo>
                  <a:lnTo>
                    <a:pt x="171" y="40"/>
                  </a:lnTo>
                  <a:lnTo>
                    <a:pt x="199" y="0"/>
                  </a:lnTo>
                  <a:lnTo>
                    <a:pt x="230" y="14"/>
                  </a:lnTo>
                  <a:lnTo>
                    <a:pt x="234" y="71"/>
                  </a:lnTo>
                  <a:lnTo>
                    <a:pt x="236" y="135"/>
                  </a:lnTo>
                  <a:lnTo>
                    <a:pt x="234" y="213"/>
                  </a:lnTo>
                  <a:lnTo>
                    <a:pt x="281" y="147"/>
                  </a:lnTo>
                  <a:lnTo>
                    <a:pt x="293" y="217"/>
                  </a:lnTo>
                  <a:lnTo>
                    <a:pt x="291" y="232"/>
                  </a:lnTo>
                  <a:lnTo>
                    <a:pt x="285" y="268"/>
                  </a:lnTo>
                  <a:lnTo>
                    <a:pt x="281" y="306"/>
                  </a:lnTo>
                  <a:lnTo>
                    <a:pt x="277" y="329"/>
                  </a:lnTo>
                  <a:lnTo>
                    <a:pt x="266" y="325"/>
                  </a:lnTo>
                  <a:lnTo>
                    <a:pt x="255" y="318"/>
                  </a:lnTo>
                  <a:lnTo>
                    <a:pt x="241" y="308"/>
                  </a:lnTo>
                  <a:lnTo>
                    <a:pt x="228" y="297"/>
                  </a:lnTo>
                  <a:lnTo>
                    <a:pt x="216" y="287"/>
                  </a:lnTo>
                  <a:lnTo>
                    <a:pt x="205" y="278"/>
                  </a:lnTo>
                  <a:lnTo>
                    <a:pt x="186" y="101"/>
                  </a:lnTo>
                  <a:lnTo>
                    <a:pt x="158" y="183"/>
                  </a:lnTo>
                  <a:lnTo>
                    <a:pt x="133" y="242"/>
                  </a:lnTo>
                  <a:lnTo>
                    <a:pt x="106" y="200"/>
                  </a:lnTo>
                  <a:lnTo>
                    <a:pt x="104" y="255"/>
                  </a:lnTo>
                  <a:lnTo>
                    <a:pt x="63" y="219"/>
                  </a:lnTo>
                  <a:lnTo>
                    <a:pt x="40" y="324"/>
                  </a:lnTo>
                  <a:lnTo>
                    <a:pt x="106" y="396"/>
                  </a:lnTo>
                  <a:lnTo>
                    <a:pt x="0" y="337"/>
                  </a:lnTo>
                  <a:lnTo>
                    <a:pt x="23" y="284"/>
                  </a:ln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6" name="Freeform 504"/>
            <p:cNvSpPr>
              <a:spLocks/>
            </p:cNvSpPr>
            <p:nvPr/>
          </p:nvSpPr>
          <p:spPr bwMode="auto">
            <a:xfrm>
              <a:off x="4853" y="1922"/>
              <a:ext cx="161" cy="202"/>
            </a:xfrm>
            <a:custGeom>
              <a:avLst/>
              <a:gdLst>
                <a:gd name="T0" fmla="*/ 75 w 383"/>
                <a:gd name="T1" fmla="*/ 350 h 474"/>
                <a:gd name="T2" fmla="*/ 141 w 383"/>
                <a:gd name="T3" fmla="*/ 219 h 474"/>
                <a:gd name="T4" fmla="*/ 88 w 383"/>
                <a:gd name="T5" fmla="*/ 103 h 474"/>
                <a:gd name="T6" fmla="*/ 139 w 383"/>
                <a:gd name="T7" fmla="*/ 97 h 474"/>
                <a:gd name="T8" fmla="*/ 147 w 383"/>
                <a:gd name="T9" fmla="*/ 67 h 474"/>
                <a:gd name="T10" fmla="*/ 170 w 383"/>
                <a:gd name="T11" fmla="*/ 112 h 474"/>
                <a:gd name="T12" fmla="*/ 227 w 383"/>
                <a:gd name="T13" fmla="*/ 54 h 474"/>
                <a:gd name="T14" fmla="*/ 242 w 383"/>
                <a:gd name="T15" fmla="*/ 0 h 474"/>
                <a:gd name="T16" fmla="*/ 251 w 383"/>
                <a:gd name="T17" fmla="*/ 67 h 474"/>
                <a:gd name="T18" fmla="*/ 280 w 383"/>
                <a:gd name="T19" fmla="*/ 31 h 474"/>
                <a:gd name="T20" fmla="*/ 270 w 383"/>
                <a:gd name="T21" fmla="*/ 90 h 474"/>
                <a:gd name="T22" fmla="*/ 383 w 383"/>
                <a:gd name="T23" fmla="*/ 88 h 474"/>
                <a:gd name="T24" fmla="*/ 287 w 383"/>
                <a:gd name="T25" fmla="*/ 124 h 474"/>
                <a:gd name="T26" fmla="*/ 227 w 383"/>
                <a:gd name="T27" fmla="*/ 130 h 474"/>
                <a:gd name="T28" fmla="*/ 223 w 383"/>
                <a:gd name="T29" fmla="*/ 177 h 474"/>
                <a:gd name="T30" fmla="*/ 236 w 383"/>
                <a:gd name="T31" fmla="*/ 270 h 474"/>
                <a:gd name="T32" fmla="*/ 151 w 383"/>
                <a:gd name="T33" fmla="*/ 284 h 474"/>
                <a:gd name="T34" fmla="*/ 145 w 383"/>
                <a:gd name="T35" fmla="*/ 371 h 474"/>
                <a:gd name="T36" fmla="*/ 145 w 383"/>
                <a:gd name="T37" fmla="*/ 438 h 474"/>
                <a:gd name="T38" fmla="*/ 16 w 383"/>
                <a:gd name="T39" fmla="*/ 474 h 474"/>
                <a:gd name="T40" fmla="*/ 63 w 383"/>
                <a:gd name="T41" fmla="*/ 426 h 474"/>
                <a:gd name="T42" fmla="*/ 0 w 383"/>
                <a:gd name="T43" fmla="*/ 348 h 474"/>
                <a:gd name="T44" fmla="*/ 61 w 383"/>
                <a:gd name="T45" fmla="*/ 379 h 474"/>
                <a:gd name="T46" fmla="*/ 75 w 383"/>
                <a:gd name="T47" fmla="*/ 350 h 474"/>
                <a:gd name="T48" fmla="*/ 75 w 383"/>
                <a:gd name="T49" fmla="*/ 35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3" h="474">
                  <a:moveTo>
                    <a:pt x="75" y="350"/>
                  </a:moveTo>
                  <a:lnTo>
                    <a:pt x="141" y="219"/>
                  </a:lnTo>
                  <a:lnTo>
                    <a:pt x="88" y="103"/>
                  </a:lnTo>
                  <a:lnTo>
                    <a:pt x="139" y="97"/>
                  </a:lnTo>
                  <a:lnTo>
                    <a:pt x="147" y="67"/>
                  </a:lnTo>
                  <a:lnTo>
                    <a:pt x="170" y="112"/>
                  </a:lnTo>
                  <a:lnTo>
                    <a:pt x="227" y="54"/>
                  </a:lnTo>
                  <a:lnTo>
                    <a:pt x="242" y="0"/>
                  </a:lnTo>
                  <a:lnTo>
                    <a:pt x="251" y="67"/>
                  </a:lnTo>
                  <a:lnTo>
                    <a:pt x="280" y="31"/>
                  </a:lnTo>
                  <a:lnTo>
                    <a:pt x="270" y="90"/>
                  </a:lnTo>
                  <a:lnTo>
                    <a:pt x="383" y="88"/>
                  </a:lnTo>
                  <a:lnTo>
                    <a:pt x="287" y="124"/>
                  </a:lnTo>
                  <a:lnTo>
                    <a:pt x="227" y="130"/>
                  </a:lnTo>
                  <a:lnTo>
                    <a:pt x="223" y="177"/>
                  </a:lnTo>
                  <a:lnTo>
                    <a:pt x="236" y="270"/>
                  </a:lnTo>
                  <a:lnTo>
                    <a:pt x="151" y="284"/>
                  </a:lnTo>
                  <a:lnTo>
                    <a:pt x="145" y="371"/>
                  </a:lnTo>
                  <a:lnTo>
                    <a:pt x="145" y="438"/>
                  </a:lnTo>
                  <a:lnTo>
                    <a:pt x="16" y="474"/>
                  </a:lnTo>
                  <a:lnTo>
                    <a:pt x="63" y="426"/>
                  </a:lnTo>
                  <a:lnTo>
                    <a:pt x="0" y="348"/>
                  </a:lnTo>
                  <a:lnTo>
                    <a:pt x="61" y="379"/>
                  </a:lnTo>
                  <a:lnTo>
                    <a:pt x="75" y="350"/>
                  </a:lnTo>
                  <a:lnTo>
                    <a:pt x="75" y="350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" name="Freeform 505"/>
            <p:cNvSpPr>
              <a:spLocks/>
            </p:cNvSpPr>
            <p:nvPr/>
          </p:nvSpPr>
          <p:spPr bwMode="auto">
            <a:xfrm>
              <a:off x="4643" y="2017"/>
              <a:ext cx="120" cy="102"/>
            </a:xfrm>
            <a:custGeom>
              <a:avLst/>
              <a:gdLst>
                <a:gd name="T0" fmla="*/ 0 w 286"/>
                <a:gd name="T1" fmla="*/ 0 h 239"/>
                <a:gd name="T2" fmla="*/ 2 w 286"/>
                <a:gd name="T3" fmla="*/ 80 h 239"/>
                <a:gd name="T4" fmla="*/ 50 w 286"/>
                <a:gd name="T5" fmla="*/ 49 h 239"/>
                <a:gd name="T6" fmla="*/ 84 w 286"/>
                <a:gd name="T7" fmla="*/ 108 h 239"/>
                <a:gd name="T8" fmla="*/ 133 w 286"/>
                <a:gd name="T9" fmla="*/ 91 h 239"/>
                <a:gd name="T10" fmla="*/ 156 w 286"/>
                <a:gd name="T11" fmla="*/ 135 h 239"/>
                <a:gd name="T12" fmla="*/ 183 w 286"/>
                <a:gd name="T13" fmla="*/ 190 h 239"/>
                <a:gd name="T14" fmla="*/ 190 w 286"/>
                <a:gd name="T15" fmla="*/ 239 h 239"/>
                <a:gd name="T16" fmla="*/ 230 w 286"/>
                <a:gd name="T17" fmla="*/ 161 h 239"/>
                <a:gd name="T18" fmla="*/ 286 w 286"/>
                <a:gd name="T19" fmla="*/ 104 h 239"/>
                <a:gd name="T20" fmla="*/ 179 w 286"/>
                <a:gd name="T21" fmla="*/ 104 h 239"/>
                <a:gd name="T22" fmla="*/ 227 w 286"/>
                <a:gd name="T23" fmla="*/ 26 h 239"/>
                <a:gd name="T24" fmla="*/ 132 w 286"/>
                <a:gd name="T25" fmla="*/ 44 h 239"/>
                <a:gd name="T26" fmla="*/ 78 w 286"/>
                <a:gd name="T27" fmla="*/ 21 h 239"/>
                <a:gd name="T28" fmla="*/ 67 w 286"/>
                <a:gd name="T29" fmla="*/ 13 h 239"/>
                <a:gd name="T30" fmla="*/ 54 w 286"/>
                <a:gd name="T31" fmla="*/ 7 h 239"/>
                <a:gd name="T32" fmla="*/ 38 w 286"/>
                <a:gd name="T33" fmla="*/ 6 h 239"/>
                <a:gd name="T34" fmla="*/ 0 w 286"/>
                <a:gd name="T35" fmla="*/ 0 h 239"/>
                <a:gd name="T36" fmla="*/ 0 w 286"/>
                <a:gd name="T3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239">
                  <a:moveTo>
                    <a:pt x="0" y="0"/>
                  </a:moveTo>
                  <a:lnTo>
                    <a:pt x="2" y="80"/>
                  </a:lnTo>
                  <a:lnTo>
                    <a:pt x="50" y="49"/>
                  </a:lnTo>
                  <a:lnTo>
                    <a:pt x="84" y="108"/>
                  </a:lnTo>
                  <a:lnTo>
                    <a:pt x="133" y="91"/>
                  </a:lnTo>
                  <a:lnTo>
                    <a:pt x="156" y="135"/>
                  </a:lnTo>
                  <a:lnTo>
                    <a:pt x="183" y="190"/>
                  </a:lnTo>
                  <a:lnTo>
                    <a:pt x="190" y="239"/>
                  </a:lnTo>
                  <a:lnTo>
                    <a:pt x="230" y="161"/>
                  </a:lnTo>
                  <a:lnTo>
                    <a:pt x="286" y="104"/>
                  </a:lnTo>
                  <a:lnTo>
                    <a:pt x="179" y="104"/>
                  </a:lnTo>
                  <a:lnTo>
                    <a:pt x="227" y="26"/>
                  </a:lnTo>
                  <a:lnTo>
                    <a:pt x="132" y="44"/>
                  </a:lnTo>
                  <a:lnTo>
                    <a:pt x="78" y="21"/>
                  </a:lnTo>
                  <a:lnTo>
                    <a:pt x="67" y="13"/>
                  </a:lnTo>
                  <a:lnTo>
                    <a:pt x="54" y="7"/>
                  </a:lnTo>
                  <a:lnTo>
                    <a:pt x="3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D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8" name="Group 506"/>
            <p:cNvGrpSpPr>
              <a:grpSpLocks/>
            </p:cNvGrpSpPr>
            <p:nvPr/>
          </p:nvGrpSpPr>
          <p:grpSpPr bwMode="auto">
            <a:xfrm>
              <a:off x="4522" y="1139"/>
              <a:ext cx="86" cy="151"/>
              <a:chOff x="3184" y="2297"/>
              <a:chExt cx="74" cy="157"/>
            </a:xfrm>
          </p:grpSpPr>
          <p:sp>
            <p:nvSpPr>
              <p:cNvPr id="260" name="Freeform 507"/>
              <p:cNvSpPr>
                <a:spLocks/>
              </p:cNvSpPr>
              <p:nvPr/>
            </p:nvSpPr>
            <p:spPr bwMode="auto">
              <a:xfrm>
                <a:off x="3185" y="2297"/>
                <a:ext cx="70" cy="54"/>
              </a:xfrm>
              <a:custGeom>
                <a:avLst/>
                <a:gdLst>
                  <a:gd name="T0" fmla="*/ 2 w 140"/>
                  <a:gd name="T1" fmla="*/ 15 h 106"/>
                  <a:gd name="T2" fmla="*/ 0 w 140"/>
                  <a:gd name="T3" fmla="*/ 106 h 106"/>
                  <a:gd name="T4" fmla="*/ 51 w 140"/>
                  <a:gd name="T5" fmla="*/ 104 h 106"/>
                  <a:gd name="T6" fmla="*/ 51 w 140"/>
                  <a:gd name="T7" fmla="*/ 32 h 106"/>
                  <a:gd name="T8" fmla="*/ 91 w 140"/>
                  <a:gd name="T9" fmla="*/ 30 h 106"/>
                  <a:gd name="T10" fmla="*/ 91 w 140"/>
                  <a:gd name="T11" fmla="*/ 100 h 106"/>
                  <a:gd name="T12" fmla="*/ 140 w 140"/>
                  <a:gd name="T13" fmla="*/ 97 h 106"/>
                  <a:gd name="T14" fmla="*/ 138 w 140"/>
                  <a:gd name="T15" fmla="*/ 0 h 106"/>
                  <a:gd name="T16" fmla="*/ 2 w 140"/>
                  <a:gd name="T17" fmla="*/ 15 h 106"/>
                  <a:gd name="T18" fmla="*/ 2 w 140"/>
                  <a:gd name="T19" fmla="*/ 1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106">
                    <a:moveTo>
                      <a:pt x="2" y="15"/>
                    </a:moveTo>
                    <a:lnTo>
                      <a:pt x="0" y="106"/>
                    </a:lnTo>
                    <a:lnTo>
                      <a:pt x="51" y="104"/>
                    </a:lnTo>
                    <a:lnTo>
                      <a:pt x="51" y="32"/>
                    </a:lnTo>
                    <a:lnTo>
                      <a:pt x="91" y="30"/>
                    </a:lnTo>
                    <a:lnTo>
                      <a:pt x="91" y="100"/>
                    </a:lnTo>
                    <a:lnTo>
                      <a:pt x="140" y="97"/>
                    </a:lnTo>
                    <a:lnTo>
                      <a:pt x="138" y="0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Freeform 508"/>
              <p:cNvSpPr>
                <a:spLocks/>
              </p:cNvSpPr>
              <p:nvPr/>
            </p:nvSpPr>
            <p:spPr bwMode="auto">
              <a:xfrm>
                <a:off x="3186" y="2358"/>
                <a:ext cx="66" cy="76"/>
              </a:xfrm>
              <a:custGeom>
                <a:avLst/>
                <a:gdLst>
                  <a:gd name="T0" fmla="*/ 0 w 133"/>
                  <a:gd name="T1" fmla="*/ 10 h 152"/>
                  <a:gd name="T2" fmla="*/ 0 w 133"/>
                  <a:gd name="T3" fmla="*/ 152 h 152"/>
                  <a:gd name="T4" fmla="*/ 49 w 133"/>
                  <a:gd name="T5" fmla="*/ 149 h 152"/>
                  <a:gd name="T6" fmla="*/ 47 w 133"/>
                  <a:gd name="T7" fmla="*/ 25 h 152"/>
                  <a:gd name="T8" fmla="*/ 76 w 133"/>
                  <a:gd name="T9" fmla="*/ 23 h 152"/>
                  <a:gd name="T10" fmla="*/ 76 w 133"/>
                  <a:gd name="T11" fmla="*/ 150 h 152"/>
                  <a:gd name="T12" fmla="*/ 133 w 133"/>
                  <a:gd name="T13" fmla="*/ 150 h 152"/>
                  <a:gd name="T14" fmla="*/ 133 w 133"/>
                  <a:gd name="T15" fmla="*/ 0 h 152"/>
                  <a:gd name="T16" fmla="*/ 0 w 133"/>
                  <a:gd name="T17" fmla="*/ 10 h 152"/>
                  <a:gd name="T18" fmla="*/ 0 w 133"/>
                  <a:gd name="T19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52">
                    <a:moveTo>
                      <a:pt x="0" y="10"/>
                    </a:moveTo>
                    <a:lnTo>
                      <a:pt x="0" y="152"/>
                    </a:lnTo>
                    <a:lnTo>
                      <a:pt x="49" y="149"/>
                    </a:lnTo>
                    <a:lnTo>
                      <a:pt x="47" y="25"/>
                    </a:lnTo>
                    <a:lnTo>
                      <a:pt x="76" y="23"/>
                    </a:lnTo>
                    <a:lnTo>
                      <a:pt x="76" y="150"/>
                    </a:lnTo>
                    <a:lnTo>
                      <a:pt x="133" y="150"/>
                    </a:lnTo>
                    <a:lnTo>
                      <a:pt x="13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Freeform 509"/>
              <p:cNvSpPr>
                <a:spLocks/>
              </p:cNvSpPr>
              <p:nvPr/>
            </p:nvSpPr>
            <p:spPr bwMode="auto">
              <a:xfrm>
                <a:off x="3184" y="2442"/>
                <a:ext cx="74" cy="12"/>
              </a:xfrm>
              <a:custGeom>
                <a:avLst/>
                <a:gdLst>
                  <a:gd name="T0" fmla="*/ 0 w 148"/>
                  <a:gd name="T1" fmla="*/ 7 h 24"/>
                  <a:gd name="T2" fmla="*/ 148 w 148"/>
                  <a:gd name="T3" fmla="*/ 0 h 24"/>
                  <a:gd name="T4" fmla="*/ 131 w 148"/>
                  <a:gd name="T5" fmla="*/ 22 h 24"/>
                  <a:gd name="T6" fmla="*/ 0 w 148"/>
                  <a:gd name="T7" fmla="*/ 24 h 24"/>
                  <a:gd name="T8" fmla="*/ 0 w 148"/>
                  <a:gd name="T9" fmla="*/ 7 h 24"/>
                  <a:gd name="T10" fmla="*/ 0 w 148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24">
                    <a:moveTo>
                      <a:pt x="0" y="7"/>
                    </a:moveTo>
                    <a:lnTo>
                      <a:pt x="148" y="0"/>
                    </a:lnTo>
                    <a:lnTo>
                      <a:pt x="131" y="22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9" name="Group 510"/>
            <p:cNvGrpSpPr>
              <a:grpSpLocks/>
            </p:cNvGrpSpPr>
            <p:nvPr/>
          </p:nvGrpSpPr>
          <p:grpSpPr bwMode="auto">
            <a:xfrm>
              <a:off x="3682" y="1857"/>
              <a:ext cx="60" cy="141"/>
              <a:chOff x="1714" y="2760"/>
              <a:chExt cx="71" cy="165"/>
            </a:xfrm>
          </p:grpSpPr>
          <p:sp>
            <p:nvSpPr>
              <p:cNvPr id="257" name="Freeform 511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" name="Freeform 512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" name="Freeform 513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0" name="Group 514"/>
            <p:cNvGrpSpPr>
              <a:grpSpLocks/>
            </p:cNvGrpSpPr>
            <p:nvPr/>
          </p:nvGrpSpPr>
          <p:grpSpPr bwMode="auto">
            <a:xfrm>
              <a:off x="4527" y="1617"/>
              <a:ext cx="77" cy="158"/>
              <a:chOff x="1714" y="2760"/>
              <a:chExt cx="71" cy="165"/>
            </a:xfrm>
          </p:grpSpPr>
          <p:sp>
            <p:nvSpPr>
              <p:cNvPr id="254" name="Freeform 515"/>
              <p:cNvSpPr>
                <a:spLocks/>
              </p:cNvSpPr>
              <p:nvPr/>
            </p:nvSpPr>
            <p:spPr bwMode="auto">
              <a:xfrm>
                <a:off x="1714" y="2763"/>
                <a:ext cx="27" cy="59"/>
              </a:xfrm>
              <a:custGeom>
                <a:avLst/>
                <a:gdLst>
                  <a:gd name="T0" fmla="*/ 0 w 55"/>
                  <a:gd name="T1" fmla="*/ 4 h 120"/>
                  <a:gd name="T2" fmla="*/ 4 w 55"/>
                  <a:gd name="T3" fmla="*/ 120 h 120"/>
                  <a:gd name="T4" fmla="*/ 52 w 55"/>
                  <a:gd name="T5" fmla="*/ 97 h 120"/>
                  <a:gd name="T6" fmla="*/ 55 w 55"/>
                  <a:gd name="T7" fmla="*/ 0 h 120"/>
                  <a:gd name="T8" fmla="*/ 0 w 55"/>
                  <a:gd name="T9" fmla="*/ 4 h 120"/>
                  <a:gd name="T10" fmla="*/ 0 w 55"/>
                  <a:gd name="T11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20">
                    <a:moveTo>
                      <a:pt x="0" y="4"/>
                    </a:moveTo>
                    <a:lnTo>
                      <a:pt x="4" y="120"/>
                    </a:lnTo>
                    <a:lnTo>
                      <a:pt x="52" y="97"/>
                    </a:lnTo>
                    <a:lnTo>
                      <a:pt x="55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" name="Freeform 516"/>
              <p:cNvSpPr>
                <a:spLocks/>
              </p:cNvSpPr>
              <p:nvPr/>
            </p:nvSpPr>
            <p:spPr bwMode="auto">
              <a:xfrm>
                <a:off x="1755" y="2760"/>
                <a:ext cx="23" cy="46"/>
              </a:xfrm>
              <a:custGeom>
                <a:avLst/>
                <a:gdLst>
                  <a:gd name="T0" fmla="*/ 6 w 45"/>
                  <a:gd name="T1" fmla="*/ 0 h 94"/>
                  <a:gd name="T2" fmla="*/ 0 w 45"/>
                  <a:gd name="T3" fmla="*/ 94 h 94"/>
                  <a:gd name="T4" fmla="*/ 45 w 45"/>
                  <a:gd name="T5" fmla="*/ 92 h 94"/>
                  <a:gd name="T6" fmla="*/ 45 w 45"/>
                  <a:gd name="T7" fmla="*/ 2 h 94"/>
                  <a:gd name="T8" fmla="*/ 6 w 45"/>
                  <a:gd name="T9" fmla="*/ 0 h 94"/>
                  <a:gd name="T10" fmla="*/ 6 w 4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94">
                    <a:moveTo>
                      <a:pt x="6" y="0"/>
                    </a:moveTo>
                    <a:lnTo>
                      <a:pt x="0" y="94"/>
                    </a:lnTo>
                    <a:lnTo>
                      <a:pt x="45" y="92"/>
                    </a:lnTo>
                    <a:lnTo>
                      <a:pt x="4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" name="Freeform 517"/>
              <p:cNvSpPr>
                <a:spLocks/>
              </p:cNvSpPr>
              <p:nvPr/>
            </p:nvSpPr>
            <p:spPr bwMode="auto">
              <a:xfrm>
                <a:off x="1714" y="2825"/>
                <a:ext cx="71" cy="100"/>
              </a:xfrm>
              <a:custGeom>
                <a:avLst/>
                <a:gdLst>
                  <a:gd name="T0" fmla="*/ 90 w 143"/>
                  <a:gd name="T1" fmla="*/ 5 h 199"/>
                  <a:gd name="T2" fmla="*/ 90 w 143"/>
                  <a:gd name="T3" fmla="*/ 174 h 199"/>
                  <a:gd name="T4" fmla="*/ 50 w 143"/>
                  <a:gd name="T5" fmla="*/ 174 h 199"/>
                  <a:gd name="T6" fmla="*/ 50 w 143"/>
                  <a:gd name="T7" fmla="*/ 9 h 199"/>
                  <a:gd name="T8" fmla="*/ 6 w 143"/>
                  <a:gd name="T9" fmla="*/ 17 h 199"/>
                  <a:gd name="T10" fmla="*/ 0 w 143"/>
                  <a:gd name="T11" fmla="*/ 199 h 199"/>
                  <a:gd name="T12" fmla="*/ 143 w 143"/>
                  <a:gd name="T13" fmla="*/ 192 h 199"/>
                  <a:gd name="T14" fmla="*/ 141 w 143"/>
                  <a:gd name="T15" fmla="*/ 0 h 199"/>
                  <a:gd name="T16" fmla="*/ 90 w 143"/>
                  <a:gd name="T17" fmla="*/ 5 h 199"/>
                  <a:gd name="T18" fmla="*/ 90 w 143"/>
                  <a:gd name="T19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99">
                    <a:moveTo>
                      <a:pt x="90" y="5"/>
                    </a:moveTo>
                    <a:lnTo>
                      <a:pt x="90" y="174"/>
                    </a:lnTo>
                    <a:lnTo>
                      <a:pt x="50" y="174"/>
                    </a:lnTo>
                    <a:lnTo>
                      <a:pt x="50" y="9"/>
                    </a:lnTo>
                    <a:lnTo>
                      <a:pt x="6" y="17"/>
                    </a:lnTo>
                    <a:lnTo>
                      <a:pt x="0" y="199"/>
                    </a:lnTo>
                    <a:lnTo>
                      <a:pt x="143" y="192"/>
                    </a:lnTo>
                    <a:lnTo>
                      <a:pt x="141" y="0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1" name="Freeform 518"/>
            <p:cNvSpPr>
              <a:spLocks/>
            </p:cNvSpPr>
            <p:nvPr/>
          </p:nvSpPr>
          <p:spPr bwMode="auto">
            <a:xfrm>
              <a:off x="4527" y="1429"/>
              <a:ext cx="72" cy="97"/>
            </a:xfrm>
            <a:custGeom>
              <a:avLst/>
              <a:gdLst>
                <a:gd name="T0" fmla="*/ 90 w 143"/>
                <a:gd name="T1" fmla="*/ 5 h 199"/>
                <a:gd name="T2" fmla="*/ 90 w 143"/>
                <a:gd name="T3" fmla="*/ 174 h 199"/>
                <a:gd name="T4" fmla="*/ 50 w 143"/>
                <a:gd name="T5" fmla="*/ 174 h 199"/>
                <a:gd name="T6" fmla="*/ 50 w 143"/>
                <a:gd name="T7" fmla="*/ 9 h 199"/>
                <a:gd name="T8" fmla="*/ 6 w 143"/>
                <a:gd name="T9" fmla="*/ 17 h 199"/>
                <a:gd name="T10" fmla="*/ 0 w 143"/>
                <a:gd name="T11" fmla="*/ 199 h 199"/>
                <a:gd name="T12" fmla="*/ 143 w 143"/>
                <a:gd name="T13" fmla="*/ 192 h 199"/>
                <a:gd name="T14" fmla="*/ 141 w 143"/>
                <a:gd name="T15" fmla="*/ 0 h 199"/>
                <a:gd name="T16" fmla="*/ 90 w 143"/>
                <a:gd name="T17" fmla="*/ 5 h 199"/>
                <a:gd name="T18" fmla="*/ 90 w 143"/>
                <a:gd name="T19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99">
                  <a:moveTo>
                    <a:pt x="90" y="5"/>
                  </a:moveTo>
                  <a:lnTo>
                    <a:pt x="90" y="174"/>
                  </a:lnTo>
                  <a:lnTo>
                    <a:pt x="50" y="174"/>
                  </a:lnTo>
                  <a:lnTo>
                    <a:pt x="50" y="9"/>
                  </a:lnTo>
                  <a:lnTo>
                    <a:pt x="6" y="17"/>
                  </a:lnTo>
                  <a:lnTo>
                    <a:pt x="0" y="199"/>
                  </a:lnTo>
                  <a:lnTo>
                    <a:pt x="143" y="192"/>
                  </a:lnTo>
                  <a:lnTo>
                    <a:pt x="141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2" name="Freeform 519"/>
            <p:cNvSpPr>
              <a:spLocks/>
            </p:cNvSpPr>
            <p:nvPr/>
          </p:nvSpPr>
          <p:spPr bwMode="auto">
            <a:xfrm>
              <a:off x="3349" y="1533"/>
              <a:ext cx="59" cy="46"/>
            </a:xfrm>
            <a:custGeom>
              <a:avLst/>
              <a:gdLst>
                <a:gd name="T0" fmla="*/ 2 w 140"/>
                <a:gd name="T1" fmla="*/ 15 h 106"/>
                <a:gd name="T2" fmla="*/ 0 w 140"/>
                <a:gd name="T3" fmla="*/ 106 h 106"/>
                <a:gd name="T4" fmla="*/ 51 w 140"/>
                <a:gd name="T5" fmla="*/ 104 h 106"/>
                <a:gd name="T6" fmla="*/ 51 w 140"/>
                <a:gd name="T7" fmla="*/ 32 h 106"/>
                <a:gd name="T8" fmla="*/ 91 w 140"/>
                <a:gd name="T9" fmla="*/ 30 h 106"/>
                <a:gd name="T10" fmla="*/ 91 w 140"/>
                <a:gd name="T11" fmla="*/ 100 h 106"/>
                <a:gd name="T12" fmla="*/ 140 w 140"/>
                <a:gd name="T13" fmla="*/ 97 h 106"/>
                <a:gd name="T14" fmla="*/ 138 w 140"/>
                <a:gd name="T15" fmla="*/ 0 h 106"/>
                <a:gd name="T16" fmla="*/ 2 w 140"/>
                <a:gd name="T17" fmla="*/ 15 h 106"/>
                <a:gd name="T18" fmla="*/ 2 w 140"/>
                <a:gd name="T19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06">
                  <a:moveTo>
                    <a:pt x="2" y="15"/>
                  </a:moveTo>
                  <a:lnTo>
                    <a:pt x="0" y="106"/>
                  </a:lnTo>
                  <a:lnTo>
                    <a:pt x="51" y="104"/>
                  </a:lnTo>
                  <a:lnTo>
                    <a:pt x="51" y="32"/>
                  </a:lnTo>
                  <a:lnTo>
                    <a:pt x="91" y="30"/>
                  </a:lnTo>
                  <a:lnTo>
                    <a:pt x="91" y="100"/>
                  </a:lnTo>
                  <a:lnTo>
                    <a:pt x="140" y="97"/>
                  </a:lnTo>
                  <a:lnTo>
                    <a:pt x="138" y="0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3" name="Freeform 520"/>
            <p:cNvSpPr>
              <a:spLocks/>
            </p:cNvSpPr>
            <p:nvPr/>
          </p:nvSpPr>
          <p:spPr bwMode="auto">
            <a:xfrm>
              <a:off x="4531" y="1354"/>
              <a:ext cx="65" cy="68"/>
            </a:xfrm>
            <a:custGeom>
              <a:avLst/>
              <a:gdLst>
                <a:gd name="T0" fmla="*/ 0 w 133"/>
                <a:gd name="T1" fmla="*/ 10 h 152"/>
                <a:gd name="T2" fmla="*/ 0 w 133"/>
                <a:gd name="T3" fmla="*/ 152 h 152"/>
                <a:gd name="T4" fmla="*/ 49 w 133"/>
                <a:gd name="T5" fmla="*/ 149 h 152"/>
                <a:gd name="T6" fmla="*/ 47 w 133"/>
                <a:gd name="T7" fmla="*/ 25 h 152"/>
                <a:gd name="T8" fmla="*/ 76 w 133"/>
                <a:gd name="T9" fmla="*/ 23 h 152"/>
                <a:gd name="T10" fmla="*/ 76 w 133"/>
                <a:gd name="T11" fmla="*/ 150 h 152"/>
                <a:gd name="T12" fmla="*/ 133 w 133"/>
                <a:gd name="T13" fmla="*/ 150 h 152"/>
                <a:gd name="T14" fmla="*/ 133 w 133"/>
                <a:gd name="T15" fmla="*/ 0 h 152"/>
                <a:gd name="T16" fmla="*/ 0 w 133"/>
                <a:gd name="T17" fmla="*/ 10 h 152"/>
                <a:gd name="T18" fmla="*/ 0 w 133"/>
                <a:gd name="T19" fmla="*/ 1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2">
                  <a:moveTo>
                    <a:pt x="0" y="10"/>
                  </a:moveTo>
                  <a:lnTo>
                    <a:pt x="0" y="152"/>
                  </a:lnTo>
                  <a:lnTo>
                    <a:pt x="49" y="149"/>
                  </a:lnTo>
                  <a:lnTo>
                    <a:pt x="47" y="25"/>
                  </a:lnTo>
                  <a:lnTo>
                    <a:pt x="76" y="23"/>
                  </a:lnTo>
                  <a:lnTo>
                    <a:pt x="76" y="150"/>
                  </a:lnTo>
                  <a:lnTo>
                    <a:pt x="133" y="150"/>
                  </a:lnTo>
                  <a:lnTo>
                    <a:pt x="1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982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1661</TotalTime>
  <Words>1081</Words>
  <Application>Microsoft Office PowerPoint</Application>
  <PresentationFormat>Apresentação na tela (4:3)</PresentationFormat>
  <Paragraphs>190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Adjacência</vt:lpstr>
      <vt:lpstr>Equation</vt:lpstr>
      <vt:lpstr>Probabilidade e Estatística Aplicadas à Contabilidade I</vt:lpstr>
      <vt:lpstr>Amostragens e Distribuições Amostrais</vt:lpstr>
      <vt:lpstr>Amostragens e Distribuições Amostrais</vt:lpstr>
      <vt:lpstr>Distribuição Amostral de p ̅</vt:lpstr>
      <vt:lpstr>Distribuição Amostral de p ̅</vt:lpstr>
      <vt:lpstr>Distribuição Amostral de p ̅</vt:lpstr>
      <vt:lpstr>Forma de Amostragem da Distribuição de p ̅</vt:lpstr>
      <vt:lpstr>Forma de Amostragem da Distribuição de p ̅</vt:lpstr>
      <vt:lpstr>Exemplo: Faculdade de Santo André</vt:lpstr>
      <vt:lpstr>Amostragem da Distribuição de p ̅</vt:lpstr>
      <vt:lpstr>Amostragem da Distribuição de p ̅</vt:lpstr>
      <vt:lpstr>Amostragem da Distribuição de p ̅</vt:lpstr>
      <vt:lpstr>Amostragem da Distribuição de p ̅</vt:lpstr>
      <vt:lpstr>Amostragem da Distribuição de p ̅</vt:lpstr>
      <vt:lpstr>Amostragem da Distribuição de p ̅</vt:lpstr>
      <vt:lpstr>Amostragem da Distribuição de p ̅</vt:lpstr>
      <vt:lpstr>Amostragem da Distribuição de p ̅</vt:lpstr>
      <vt:lpstr>Outros Métodos de Amostragem</vt:lpstr>
      <vt:lpstr>Amostragem Aleatória Estratificada</vt:lpstr>
      <vt:lpstr>Amostragem Aleatória Estratificada</vt:lpstr>
      <vt:lpstr>Amostragem por Conglomerados</vt:lpstr>
      <vt:lpstr>Amostragem por Conglomerados</vt:lpstr>
      <vt:lpstr>Amostragem Sistemática</vt:lpstr>
      <vt:lpstr>Amostragem Sistemática</vt:lpstr>
      <vt:lpstr>Amostragem de Conveniência</vt:lpstr>
      <vt:lpstr>Amostragem de Conveniência</vt:lpstr>
      <vt:lpstr>Amostragem de Julgamento</vt:lpstr>
      <vt:lpstr>Amostragem de Julgamento</vt:lpstr>
      <vt:lpstr>Exercícios Capítulo 7</vt:lpstr>
      <vt:lpstr>Obrigado pela Atenção!!! Lista de Exercícios do Capítulo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Probabilidade e Estatística Aplicadas à Contabilidade</dc:title>
  <dc:creator>Marcelo Botelho da Costa Moraes</dc:creator>
  <cp:lastModifiedBy>LEIA</cp:lastModifiedBy>
  <cp:revision>183</cp:revision>
  <dcterms:created xsi:type="dcterms:W3CDTF">2012-02-29T19:02:28Z</dcterms:created>
  <dcterms:modified xsi:type="dcterms:W3CDTF">2016-11-24T00:00:28Z</dcterms:modified>
</cp:coreProperties>
</file>