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776" r:id="rId2"/>
    <p:sldId id="777" r:id="rId3"/>
    <p:sldId id="785" r:id="rId4"/>
    <p:sldId id="780" r:id="rId5"/>
    <p:sldId id="781" r:id="rId6"/>
    <p:sldId id="782" r:id="rId7"/>
  </p:sldIdLst>
  <p:sldSz cx="9144000" cy="6858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CCFF"/>
    <a:srgbClr val="FF0000"/>
    <a:srgbClr val="CCECFF"/>
    <a:srgbClr val="FFFFCC"/>
    <a:srgbClr val="003366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88" autoAdjust="0"/>
    <p:restoredTop sz="90929"/>
  </p:normalViewPr>
  <p:slideViewPr>
    <p:cSldViewPr>
      <p:cViewPr>
        <p:scale>
          <a:sx n="110" d="100"/>
          <a:sy n="110" d="100"/>
        </p:scale>
        <p:origin x="-2112" y="-156"/>
      </p:cViewPr>
      <p:guideLst>
        <p:guide orient="horz" pos="3168"/>
        <p:guide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2" tIns="48231" rIns="96462" bIns="48231" numCol="1" anchor="t" anchorCtr="0" compatLnSpc="1">
            <a:prstTxWarp prst="textNoShape">
              <a:avLst/>
            </a:prstTxWarp>
          </a:bodyPr>
          <a:lstStyle>
            <a:lvl1pPr defTabSz="963613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2" tIns="48231" rIns="96462" bIns="4823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2" tIns="48231" rIns="96462" bIns="48231" numCol="1" anchor="b" anchorCtr="0" compatLnSpc="1">
            <a:prstTxWarp prst="textNoShape">
              <a:avLst/>
            </a:prstTxWarp>
          </a:bodyPr>
          <a:lstStyle>
            <a:lvl1pPr defTabSz="963613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2" tIns="48231" rIns="96462" bIns="4823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>
                <a:latin typeface="Verdana" pitchFamily="34" charset="0"/>
              </a:defRPr>
            </a:lvl1pPr>
          </a:lstStyle>
          <a:p>
            <a:fld id="{FAD7C5A8-B973-43D9-9E58-7B6D4607BF9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564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29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41" tIns="48120" rIns="96241" bIns="48120" numCol="1" anchor="t" anchorCtr="0" compatLnSpc="1">
            <a:prstTxWarp prst="textNoShape">
              <a:avLst/>
            </a:prstTxWarp>
          </a:bodyPr>
          <a:lstStyle>
            <a:lvl1pPr defTabSz="962025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6063" y="0"/>
            <a:ext cx="30019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41" tIns="48120" rIns="96241" bIns="48120" numCol="1" anchor="t" anchorCtr="0" compatLnSpc="1">
            <a:prstTxWarp prst="textNoShape">
              <a:avLst/>
            </a:prstTxWarp>
          </a:bodyPr>
          <a:lstStyle>
            <a:lvl1pPr algn="r" defTabSz="962025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62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95338"/>
            <a:ext cx="5092700" cy="381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2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852988"/>
            <a:ext cx="5192712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41" tIns="48120" rIns="96241" bIns="481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7563"/>
            <a:ext cx="308292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41" tIns="48120" rIns="96241" bIns="48120" numCol="1" anchor="b" anchorCtr="0" compatLnSpc="1">
            <a:prstTxWarp prst="textNoShape">
              <a:avLst/>
            </a:prstTxWarp>
          </a:bodyPr>
          <a:lstStyle>
            <a:lvl1pPr defTabSz="962025">
              <a:defRPr sz="1300"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362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6063" y="9707563"/>
            <a:ext cx="300196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41" tIns="48120" rIns="96241" bIns="48120" numCol="1" anchor="b" anchorCtr="0" compatLnSpc="1">
            <a:prstTxWarp prst="textNoShape">
              <a:avLst/>
            </a:prstTxWarp>
          </a:bodyPr>
          <a:lstStyle>
            <a:lvl1pPr algn="r" defTabSz="962025">
              <a:defRPr sz="1300">
                <a:latin typeface="Verdana" pitchFamily="34" charset="0"/>
              </a:defRPr>
            </a:lvl1pPr>
          </a:lstStyle>
          <a:p>
            <a:fld id="{BB0DAB26-3AC6-485E-85C9-CB218C0F78A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935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67A20-5609-4EC0-9D6E-A3D264B925F7}" type="slidenum">
              <a:rPr lang="pt-BR"/>
              <a:pPr/>
              <a:t>1</a:t>
            </a:fld>
            <a:endParaRPr lang="pt-BR"/>
          </a:p>
        </p:txBody>
      </p:sp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4"/>
            <a:ext cx="9161892" cy="687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C69-DB56-446E-AD0C-89F8F9BBEB6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6DAF-643E-489C-B414-077D25477B96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552-4A80-49ED-9F30-14EF004833C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84"/>
            <a:ext cx="9161892" cy="687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D05F-583D-47C0-804E-88D893AAF46B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B12E-7942-4662-A414-A8B442041A25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92E3-3B5D-4C5A-8CF3-DEE9FCA5DC2A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6F6B-A325-487E-9176-5D23D98621DC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C40E-F3EF-4B7B-968E-1963FEBEBB5C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F886C-E0CF-4972-8098-09A419193D4D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6171B-87CA-4C60-AA59-4B6FD51B013B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E816A2A-0104-442F-9D05-20B874B3384D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344738"/>
            <a:ext cx="7623175" cy="9318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SEP 5836 </a:t>
            </a:r>
            <a:r>
              <a:rPr lang="pt-BR" sz="3200" dirty="0"/>
              <a:t>Técnicas de Suporte à Decisão Aplicadas à Gestão de Desempenho de Cadeias de Suprimento</a:t>
            </a:r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/>
                </a:solidFill>
                <a:latin typeface="+mj-lt"/>
              </a:rPr>
              <a:t>Docente: Luiz C. R. </a:t>
            </a:r>
            <a:r>
              <a:rPr lang="pt-BR" dirty="0" err="1" smtClean="0">
                <a:solidFill>
                  <a:schemeClr val="tx2"/>
                </a:solidFill>
                <a:latin typeface="+mj-lt"/>
              </a:rPr>
              <a:t>Carpinetti</a:t>
            </a:r>
            <a:endParaRPr lang="pt-BR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C69-DB56-446E-AD0C-89F8F9BBEB6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3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dirty="0" smtClean="0"/>
              <a:t>“...contribuir </a:t>
            </a:r>
            <a:r>
              <a:rPr lang="pt-BR" sz="2400" dirty="0"/>
              <a:t>para a formação dos alunos do Programa em Engenharia de Produção em técnicas de suporte à tomada de decisão aplicada à gestão de desempenho de fornecedores e de cadeia de suprimento. Espera-se que os alunos obtenham compreensão do processo de tomada decisão em gestão de cadeia e das técnicas auxiliares</a:t>
            </a:r>
            <a:r>
              <a:rPr lang="pt-BR" sz="2400" dirty="0" smtClean="0"/>
              <a:t>.”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88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1. </a:t>
            </a:r>
            <a:r>
              <a:rPr lang="pt-BR" sz="2000" dirty="0" smtClean="0"/>
              <a:t>Introdução: avaliação de desempenho, cadeias de suprimento, abordagens para a solução de problemas.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2. Modelos e métodos de decisão multicritério.</a:t>
            </a:r>
          </a:p>
          <a:p>
            <a:pPr marL="0" indent="0">
              <a:buNone/>
            </a:pPr>
            <a:r>
              <a:rPr lang="pt-BR" sz="2000" dirty="0" smtClean="0"/>
              <a:t>3</a:t>
            </a:r>
            <a:r>
              <a:rPr lang="pt-BR" sz="2000" dirty="0"/>
              <a:t>. </a:t>
            </a:r>
            <a:r>
              <a:rPr lang="pt-BR" sz="2000" dirty="0" smtClean="0"/>
              <a:t>Estado </a:t>
            </a:r>
            <a:r>
              <a:rPr lang="pt-BR" sz="2000" dirty="0"/>
              <a:t>da arte sobre aplicação de técnicas de suporte à decisão para a seleção de </a:t>
            </a:r>
            <a:r>
              <a:rPr lang="pt-BR" sz="2000" dirty="0" smtClean="0"/>
              <a:t>fornecedores e gestão de desempenho de cadeias.</a:t>
            </a:r>
          </a:p>
          <a:p>
            <a:pPr marL="0" indent="0">
              <a:buNone/>
            </a:pPr>
            <a:r>
              <a:rPr lang="pt-BR" sz="2000" dirty="0" smtClean="0"/>
              <a:t>4. TOPSIS </a:t>
            </a:r>
          </a:p>
          <a:p>
            <a:pPr marL="0" indent="0">
              <a:buNone/>
            </a:pPr>
            <a:r>
              <a:rPr lang="pt-BR" sz="2000" dirty="0" smtClean="0"/>
              <a:t>5. </a:t>
            </a:r>
            <a:r>
              <a:rPr lang="pt-BR" sz="2000" dirty="0"/>
              <a:t>AHP</a:t>
            </a:r>
          </a:p>
          <a:p>
            <a:pPr marL="0" indent="0">
              <a:buNone/>
            </a:pPr>
            <a:r>
              <a:rPr lang="pt-BR" sz="2000" dirty="0" smtClean="0"/>
              <a:t>6. </a:t>
            </a:r>
            <a:r>
              <a:rPr lang="pt-BR" sz="2000" dirty="0"/>
              <a:t>Introdução à teoria </a:t>
            </a:r>
            <a:r>
              <a:rPr lang="pt-BR" sz="2000" dirty="0" err="1"/>
              <a:t>Fuzzy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7. </a:t>
            </a:r>
            <a:r>
              <a:rPr lang="pt-BR" sz="2000" dirty="0" err="1"/>
              <a:t>Fuzzy</a:t>
            </a:r>
            <a:r>
              <a:rPr lang="pt-BR" sz="2000" dirty="0"/>
              <a:t> QFD</a:t>
            </a:r>
          </a:p>
          <a:p>
            <a:pPr marL="0" indent="0">
              <a:buNone/>
            </a:pPr>
            <a:r>
              <a:rPr lang="pt-BR" sz="2000" dirty="0" smtClean="0"/>
              <a:t>8. </a:t>
            </a:r>
            <a:r>
              <a:rPr lang="pt-BR" sz="2000" dirty="0" err="1" smtClean="0"/>
              <a:t>Fuzzy</a:t>
            </a:r>
            <a:r>
              <a:rPr lang="pt-BR" sz="2000" dirty="0" smtClean="0"/>
              <a:t> TOPSIS</a:t>
            </a:r>
          </a:p>
          <a:p>
            <a:pPr marL="0" indent="0">
              <a:buNone/>
            </a:pPr>
            <a:r>
              <a:rPr lang="pt-BR" sz="2000" dirty="0" smtClean="0"/>
              <a:t>9. </a:t>
            </a:r>
            <a:r>
              <a:rPr lang="pt-BR" sz="2000" dirty="0" err="1" smtClean="0"/>
              <a:t>Fuzzy</a:t>
            </a:r>
            <a:r>
              <a:rPr lang="pt-BR" sz="2000" dirty="0" smtClean="0"/>
              <a:t> AHP</a:t>
            </a:r>
          </a:p>
          <a:p>
            <a:pPr marL="0" indent="0">
              <a:buNone/>
            </a:pPr>
            <a:r>
              <a:rPr lang="pt-BR" sz="2000" dirty="0" smtClean="0"/>
              <a:t>10. Inferência </a:t>
            </a:r>
            <a:r>
              <a:rPr lang="pt-BR" sz="2000" dirty="0" err="1" smtClean="0"/>
              <a:t>fuzzy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11. ELECTRE II e III</a:t>
            </a:r>
          </a:p>
          <a:p>
            <a:pPr marL="0" indent="0">
              <a:buNone/>
            </a:pPr>
            <a:r>
              <a:rPr lang="pt-BR" sz="2000" dirty="0" smtClean="0"/>
              <a:t>11. </a:t>
            </a:r>
            <a:r>
              <a:rPr lang="pt-BR" sz="2000" dirty="0" err="1" smtClean="0"/>
              <a:t>Fuzzy</a:t>
            </a:r>
            <a:r>
              <a:rPr lang="pt-BR" sz="2000" dirty="0" smtClean="0"/>
              <a:t> DELPHI</a:t>
            </a:r>
            <a:endParaRPr lang="pt-BR" sz="20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20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1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previstas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aula:</a:t>
            </a:r>
          </a:p>
          <a:p>
            <a:pPr lvl="1"/>
            <a:r>
              <a:rPr lang="pt-BR" dirty="0" smtClean="0"/>
              <a:t>Exposição de conceitos;</a:t>
            </a:r>
          </a:p>
          <a:p>
            <a:pPr lvl="1"/>
            <a:r>
              <a:rPr lang="pt-BR" dirty="0" smtClean="0"/>
              <a:t>Exercícios e implementação de rotinas;</a:t>
            </a:r>
          </a:p>
          <a:p>
            <a:pPr lvl="1"/>
            <a:r>
              <a:rPr lang="pt-BR" dirty="0" smtClean="0"/>
              <a:t>Discussão e apresentação de material de leitura.</a:t>
            </a:r>
          </a:p>
          <a:p>
            <a:r>
              <a:rPr lang="pt-BR" dirty="0" err="1" smtClean="0"/>
              <a:t>Extra-aula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Leitura de textos e fichamento;</a:t>
            </a:r>
          </a:p>
          <a:p>
            <a:pPr lvl="1"/>
            <a:r>
              <a:rPr lang="pt-BR" dirty="0" smtClean="0"/>
              <a:t>Exercícios e Implementação de rotinas.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1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r>
              <a:rPr lang="pt-BR" dirty="0" smtClean="0"/>
              <a:t>Avaliação das entregas contínuas:</a:t>
            </a:r>
          </a:p>
          <a:p>
            <a:pPr lvl="1"/>
            <a:r>
              <a:rPr lang="pt-BR" dirty="0" smtClean="0"/>
              <a:t>Exercícios, fichamentos e apresentações;</a:t>
            </a:r>
          </a:p>
          <a:p>
            <a:r>
              <a:rPr lang="pt-BR" dirty="0" smtClean="0"/>
              <a:t>Prova final (ou artigo com aplicação de uma das técnicas em gestão de desempenho de operações).</a:t>
            </a:r>
          </a:p>
          <a:p>
            <a:r>
              <a:rPr lang="pt-BR" dirty="0" smtClean="0"/>
              <a:t>Avaliação final: média aritmética entre </a:t>
            </a:r>
          </a:p>
          <a:p>
            <a:pPr lvl="1"/>
            <a:r>
              <a:rPr lang="pt-BR" dirty="0" smtClean="0"/>
              <a:t>Médias das avaliações contínuas e </a:t>
            </a:r>
          </a:p>
          <a:p>
            <a:pPr lvl="1"/>
            <a:r>
              <a:rPr lang="pt-BR" dirty="0" smtClean="0"/>
              <a:t>prova (artigo).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85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Moodle</a:t>
            </a:r>
            <a:r>
              <a:rPr lang="pt-BR" dirty="0"/>
              <a:t> </a:t>
            </a:r>
            <a:r>
              <a:rPr lang="pt-BR" dirty="0" smtClean="0"/>
              <a:t>(</a:t>
            </a:r>
            <a:r>
              <a:rPr lang="pt-BR" sz="3600" dirty="0" smtClean="0"/>
              <a:t>http</a:t>
            </a:r>
            <a:r>
              <a:rPr lang="pt-BR" sz="3600" dirty="0"/>
              <a:t>://moodle.prod.eesc.usp.br</a:t>
            </a:r>
            <a:r>
              <a:rPr lang="pt-BR" sz="3600" dirty="0" smtClean="0"/>
              <a:t>/)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Disponibilização de material;</a:t>
            </a:r>
          </a:p>
          <a:p>
            <a:r>
              <a:rPr lang="pt-BR" dirty="0" smtClean="0"/>
              <a:t>Entrega de atividades.</a:t>
            </a:r>
          </a:p>
          <a:p>
            <a:endParaRPr lang="pt-BR" dirty="0"/>
          </a:p>
          <a:p>
            <a:r>
              <a:rPr lang="pt-BR" dirty="0" smtClean="0"/>
              <a:t>Código de primeiro acesso</a:t>
            </a:r>
            <a:r>
              <a:rPr lang="pt-BR" smtClean="0"/>
              <a:t>: sep583618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A9D-2E00-4C28-9E18-FD49A8C9DDF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1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30122</TotalTime>
  <Words>280</Words>
  <Application>Microsoft Office PowerPoint</Application>
  <PresentationFormat>Apresentação na tela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Adjacência</vt:lpstr>
      <vt:lpstr>SEP 5836 Técnicas de Suporte à Decisão Aplicadas à Gestão de Desempenho de Cadeias de Suprimento</vt:lpstr>
      <vt:lpstr>Objetivo</vt:lpstr>
      <vt:lpstr>Programa</vt:lpstr>
      <vt:lpstr>Atividades previstas</vt:lpstr>
      <vt:lpstr>Avaliação</vt:lpstr>
      <vt:lpstr>Moodle (http://moodle.prod.eesc.usp.br/)</vt:lpstr>
    </vt:vector>
  </TitlesOfParts>
  <Company>EESC-USP - Engenharia de Produção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Dynamics</dc:title>
  <dc:creator>Laboratório de Apoio Computacional</dc:creator>
  <cp:lastModifiedBy>Luiz Cesar Ribeiro Carpinetti</cp:lastModifiedBy>
  <cp:revision>208</cp:revision>
  <dcterms:created xsi:type="dcterms:W3CDTF">2003-05-29T17:28:36Z</dcterms:created>
  <dcterms:modified xsi:type="dcterms:W3CDTF">2018-03-14T14:05:29Z</dcterms:modified>
</cp:coreProperties>
</file>