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4"/>
  </p:notesMasterIdLst>
  <p:sldIdLst>
    <p:sldId id="590" r:id="rId2"/>
    <p:sldId id="431" r:id="rId3"/>
    <p:sldId id="592" r:id="rId4"/>
    <p:sldId id="593" r:id="rId5"/>
    <p:sldId id="599" r:id="rId6"/>
    <p:sldId id="595" r:id="rId7"/>
    <p:sldId id="596" r:id="rId8"/>
    <p:sldId id="615" r:id="rId9"/>
    <p:sldId id="597" r:id="rId10"/>
    <p:sldId id="616" r:id="rId11"/>
    <p:sldId id="617" r:id="rId12"/>
    <p:sldId id="618" r:id="rId13"/>
    <p:sldId id="614" r:id="rId14"/>
    <p:sldId id="600" r:id="rId15"/>
    <p:sldId id="605" r:id="rId16"/>
    <p:sldId id="604" r:id="rId17"/>
    <p:sldId id="619" r:id="rId18"/>
    <p:sldId id="622" r:id="rId19"/>
    <p:sldId id="610" r:id="rId20"/>
    <p:sldId id="620" r:id="rId21"/>
    <p:sldId id="621" r:id="rId22"/>
    <p:sldId id="623" r:id="rId23"/>
    <p:sldId id="611" r:id="rId24"/>
    <p:sldId id="606" r:id="rId25"/>
    <p:sldId id="608" r:id="rId26"/>
    <p:sldId id="609" r:id="rId27"/>
    <p:sldId id="624" r:id="rId28"/>
    <p:sldId id="626" r:id="rId29"/>
    <p:sldId id="612" r:id="rId30"/>
    <p:sldId id="625" r:id="rId31"/>
    <p:sldId id="627" r:id="rId32"/>
    <p:sldId id="613" r:id="rId33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65375" autoAdjust="0"/>
  </p:normalViewPr>
  <p:slideViewPr>
    <p:cSldViewPr>
      <p:cViewPr>
        <p:scale>
          <a:sx n="70" d="100"/>
          <a:sy n="70" d="100"/>
        </p:scale>
        <p:origin x="-117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41CA-CB26-4FC8-88C9-16DD3B038D09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cianavillela@gmail.com" TargetMode="External"/><Relationship Id="rId2" Type="http://schemas.openxmlformats.org/officeDocument/2006/relationships/hyperlink" Target="mailto:tvsavian@usp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1173157"/>
            <a:ext cx="6715172" cy="1470025"/>
          </a:xfrm>
        </p:spPr>
        <p:txBody>
          <a:bodyPr>
            <a:normAutofit fontScale="90000"/>
          </a:bodyPr>
          <a:lstStyle/>
          <a:p>
            <a:r>
              <a:rPr lang="pt-BR" sz="3100" b="1" i="1" dirty="0" smtClean="0"/>
              <a:t>Escola Superior de Agricultura</a:t>
            </a:r>
            <a:br>
              <a:rPr lang="pt-BR" sz="3100" b="1" i="1" dirty="0" smtClean="0"/>
            </a:br>
            <a:r>
              <a:rPr lang="pt-BR" sz="3100" b="1" i="1" dirty="0" smtClean="0"/>
              <a:t> “Luiz de Queiroz”</a:t>
            </a:r>
            <a:br>
              <a:rPr lang="pt-BR" sz="3100" b="1" i="1" dirty="0" smtClean="0"/>
            </a:br>
            <a:r>
              <a:rPr lang="pt-BR" sz="3100" b="1" i="1" dirty="0" smtClean="0"/>
              <a:t>Universidade de São Paulo</a:t>
            </a:r>
            <a:br>
              <a:rPr lang="pt-BR" sz="3100" b="1" i="1" dirty="0" smtClean="0"/>
            </a:br>
            <a:r>
              <a:rPr lang="pt-BR" sz="3100" b="1" i="1" dirty="0" smtClean="0"/>
              <a:t/>
            </a:r>
            <a:br>
              <a:rPr lang="pt-BR" sz="3100" b="1" i="1" dirty="0" smtClean="0"/>
            </a:br>
            <a:r>
              <a:rPr lang="pt-BR" b="1" i="1" dirty="0" smtClean="0"/>
              <a:t>LCE0211 </a:t>
            </a:r>
            <a:r>
              <a:rPr lang="pt-BR" b="1" i="1" dirty="0"/>
              <a:t>– Estatística </a:t>
            </a:r>
            <a:r>
              <a:rPr lang="pt-BR" b="1" i="1" dirty="0" smtClean="0"/>
              <a:t>Geral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pt-BR" dirty="0"/>
              <a:t>Taciana Villela </a:t>
            </a:r>
            <a:r>
              <a:rPr lang="pt-BR" dirty="0" err="1" smtClean="0"/>
              <a:t>Savian</a:t>
            </a:r>
            <a:endParaRPr lang="pt-BR" dirty="0" smtClean="0"/>
          </a:p>
          <a:p>
            <a:pPr algn="r"/>
            <a:r>
              <a:rPr lang="pt-BR" dirty="0" smtClean="0"/>
              <a:t>Sala 304, </a:t>
            </a:r>
            <a:r>
              <a:rPr lang="pt-BR" dirty="0" err="1" smtClean="0"/>
              <a:t>pav</a:t>
            </a:r>
            <a:r>
              <a:rPr lang="pt-BR" dirty="0" smtClean="0"/>
              <a:t>. Engenharia, ramal 237 </a:t>
            </a:r>
            <a:r>
              <a:rPr lang="pt-BR" u="sng" dirty="0" smtClean="0">
                <a:hlinkClick r:id="rId2"/>
              </a:rPr>
              <a:t>tvsavian@usp.br</a:t>
            </a:r>
            <a:r>
              <a:rPr lang="pt-BR" u="sng" dirty="0" smtClean="0"/>
              <a:t> </a:t>
            </a:r>
            <a:r>
              <a:rPr lang="pt-BR" u="sng" dirty="0" smtClean="0">
                <a:hlinkClick r:id="rId3"/>
              </a:rPr>
              <a:t>tacianavillela@gmail.com</a:t>
            </a:r>
            <a:endParaRPr lang="pt-BR" dirty="0"/>
          </a:p>
        </p:txBody>
      </p:sp>
      <p:pic>
        <p:nvPicPr>
          <p:cNvPr id="27650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1546"/>
                <a:ext cx="8229600" cy="5525806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pt-BR" sz="2600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sz="2600" dirty="0" smtClean="0"/>
                  <a:t> </a:t>
                </a:r>
                <a:endParaRPr lang="pt-BR" sz="2600" i="1" dirty="0" smtClean="0">
                  <a:latin typeface="Cambria Math"/>
                </a:endParaRP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a:rPr lang="pt-BR" sz="2600" b="0" i="1" dirty="0" smtClean="0">
                        <a:latin typeface="Cambria Math"/>
                      </a:rPr>
                      <m:t>𝑋</m:t>
                    </m:r>
                    <m:r>
                      <a:rPr lang="pt-BR" sz="2600" b="0" i="1" dirty="0" smtClean="0">
                        <a:latin typeface="Cambria Math"/>
                      </a:rPr>
                      <m:t>~</m:t>
                    </m:r>
                    <m:r>
                      <a:rPr lang="pt-BR" sz="2600" i="1" dirty="0" smtClean="0">
                        <a:latin typeface="Cambria Math"/>
                      </a:rPr>
                      <m:t>𝑁</m:t>
                    </m:r>
                    <m:r>
                      <a:rPr lang="pt-BR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600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sz="2600" i="1" dirty="0" smtClean="0">
                        <a:latin typeface="Cambria Math"/>
                      </a:rPr>
                      <m:t>, 100)</m:t>
                    </m:r>
                  </m:oMath>
                </a14:m>
                <a:r>
                  <a:rPr lang="pt-BR" sz="2600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=16; </m:t>
                    </m:r>
                    <m:acc>
                      <m:accPr>
                        <m:chr m:val="̅"/>
                        <m:ctrlP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𝑋</m:t>
                        </m:r>
                      </m:e>
                    </m:acc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=50</m:t>
                    </m:r>
                  </m:oMath>
                </a14:m>
                <a:endParaRPr lang="pt-BR" sz="2600" dirty="0" smtClean="0"/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 b="0" i="0" dirty="0" smtClean="0">
                        <a:latin typeface="Cambria Math"/>
                      </a:rPr>
                      <m:t>Y</m:t>
                    </m:r>
                    <m:r>
                      <a:rPr lang="pt-BR" sz="2600" b="0" i="0" dirty="0" smtClean="0">
                        <a:latin typeface="Cambria Math"/>
                      </a:rPr>
                      <m:t>~</m:t>
                    </m:r>
                    <m:r>
                      <a:rPr lang="pt-BR" sz="2600" i="1" dirty="0" smtClean="0">
                        <a:latin typeface="Cambria Math"/>
                      </a:rPr>
                      <m:t>𝑁</m:t>
                    </m:r>
                    <m:r>
                      <a:rPr lang="pt-BR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i="1" dirty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6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pt-BR" sz="2600" i="1" dirty="0" smtClean="0">
                        <a:latin typeface="Cambria Math"/>
                      </a:rPr>
                      <m:t>, 100)</m:t>
                    </m:r>
                  </m:oMath>
                </a14:m>
                <a:r>
                  <a:rPr lang="pt-BR" sz="2600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25</m:t>
                    </m:r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; </m:t>
                    </m:r>
                    <m:acc>
                      <m:accPr>
                        <m:chr m:val="̅"/>
                        <m:ctrlPr>
                          <a:rPr lang="pt-BR" sz="26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𝑌</m:t>
                        </m:r>
                      </m:e>
                    </m:acc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6</m:t>
                    </m:r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pt-BR" sz="2600" dirty="0" smtClean="0"/>
              </a:p>
              <a:p>
                <a:pPr marL="0" lvl="0" indent="0" algn="just">
                  <a:buNone/>
                </a:pPr>
                <a:endParaRPr lang="pt-BR" sz="1400" dirty="0" smtClean="0"/>
              </a:p>
              <a:p>
                <a:pPr marL="0" lvl="0" indent="0" algn="just">
                  <a:buNone/>
                </a:pPr>
                <a:r>
                  <a:rPr lang="pt-BR" sz="2600" dirty="0" smtClean="0"/>
                  <a:t>Para verificar se os dois processos podem ter o mesmo desempenho, decidiu-se construir um intervalo de 95% de confiança para a diferença</a:t>
                </a:r>
                <a14:m>
                  <m:oMath xmlns:m="http://schemas.openxmlformats.org/officeDocument/2006/math">
                    <m:r>
                      <a:rPr lang="pt-BR" sz="2600" b="0" i="0" dirty="0" smtClean="0">
                        <a:latin typeface="Cambria Math"/>
                      </a:rPr>
                      <m:t> </m:t>
                    </m:r>
                    <m:r>
                      <a:rPr lang="pt-BR" sz="26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pt-BR" sz="2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sub>
                    </m:sSub>
                    <m:r>
                      <a:rPr lang="pt-BR" sz="2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pt-BR" sz="2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𝒀</m:t>
                        </m:r>
                      </m:sub>
                    </m:sSub>
                    <m:r>
                      <a:rPr lang="pt-BR" sz="2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BR" sz="2600" dirty="0" smtClean="0"/>
                  <a:t>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1−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0,95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50</m:t>
                          </m:r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60</m:t>
                          </m:r>
                        </m:e>
                      </m:d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1,96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  <a:p>
                <a:pPr marL="0" lvl="0" indent="0" algn="just">
                  <a:buNone/>
                </a:pPr>
                <a:endParaRPr lang="pt-BR" sz="26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1546"/>
                <a:ext cx="8229600" cy="5525806"/>
              </a:xfrm>
              <a:blipFill rotWithShape="1">
                <a:blip r:embed="rId2"/>
                <a:stretch>
                  <a:fillRect l="-1259" t="-883" r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1546"/>
                <a:ext cx="8229600" cy="5525806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pt-BR" sz="2600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sz="2600" dirty="0" smtClean="0"/>
                  <a:t> </a:t>
                </a:r>
                <a:endParaRPr lang="pt-BR" sz="2600" i="1" dirty="0" smtClean="0">
                  <a:latin typeface="Cambria Math"/>
                </a:endParaRP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a:rPr lang="pt-BR" sz="2600" b="0" i="1" dirty="0" smtClean="0">
                        <a:latin typeface="Cambria Math"/>
                      </a:rPr>
                      <m:t>𝑋</m:t>
                    </m:r>
                    <m:r>
                      <a:rPr lang="pt-BR" sz="2600" b="0" i="1" dirty="0" smtClean="0">
                        <a:latin typeface="Cambria Math"/>
                      </a:rPr>
                      <m:t>~</m:t>
                    </m:r>
                    <m:r>
                      <a:rPr lang="pt-BR" sz="2600" i="1" dirty="0" smtClean="0">
                        <a:latin typeface="Cambria Math"/>
                      </a:rPr>
                      <m:t>𝑁</m:t>
                    </m:r>
                    <m:r>
                      <a:rPr lang="pt-BR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600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sz="2600" i="1" dirty="0" smtClean="0">
                        <a:latin typeface="Cambria Math"/>
                      </a:rPr>
                      <m:t>, 100)</m:t>
                    </m:r>
                  </m:oMath>
                </a14:m>
                <a:r>
                  <a:rPr lang="pt-BR" sz="2600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=16; </m:t>
                    </m:r>
                    <m:acc>
                      <m:accPr>
                        <m:chr m:val="̅"/>
                        <m:ctrlP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𝑋</m:t>
                        </m:r>
                      </m:e>
                    </m:acc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=50</m:t>
                    </m:r>
                  </m:oMath>
                </a14:m>
                <a:endParaRPr lang="pt-BR" sz="2600" dirty="0" smtClean="0"/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 b="0" i="0" dirty="0" smtClean="0">
                        <a:latin typeface="Cambria Math"/>
                      </a:rPr>
                      <m:t>Y</m:t>
                    </m:r>
                    <m:r>
                      <a:rPr lang="pt-BR" sz="2600" b="0" i="0" dirty="0" smtClean="0">
                        <a:latin typeface="Cambria Math"/>
                      </a:rPr>
                      <m:t>~</m:t>
                    </m:r>
                    <m:r>
                      <a:rPr lang="pt-BR" sz="2600" i="1" dirty="0" smtClean="0">
                        <a:latin typeface="Cambria Math"/>
                      </a:rPr>
                      <m:t>𝑁</m:t>
                    </m:r>
                    <m:r>
                      <a:rPr lang="pt-BR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i="1" dirty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6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pt-BR" sz="2600" i="1" dirty="0" smtClean="0">
                        <a:latin typeface="Cambria Math"/>
                      </a:rPr>
                      <m:t>, 100)</m:t>
                    </m:r>
                  </m:oMath>
                </a14:m>
                <a:r>
                  <a:rPr lang="pt-BR" sz="2600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25</m:t>
                    </m:r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; </m:t>
                    </m:r>
                    <m:acc>
                      <m:accPr>
                        <m:chr m:val="̅"/>
                        <m:ctrlPr>
                          <a:rPr lang="pt-BR" sz="26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𝑌</m:t>
                        </m:r>
                      </m:e>
                    </m:acc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6</m:t>
                    </m:r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pt-BR" sz="2600" dirty="0" smtClean="0"/>
              </a:p>
              <a:p>
                <a:pPr marL="0" lvl="0" indent="0" algn="just">
                  <a:buNone/>
                </a:pPr>
                <a:endParaRPr lang="pt-BR" sz="1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0,95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50</m:t>
                          </m:r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60</m:t>
                          </m:r>
                        </m:e>
                      </m:d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1,96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  <a:p>
                <a:pPr marL="0" indent="0" algn="just">
                  <a:buNone/>
                </a:pPr>
                <a:endParaRPr lang="pt-BR" sz="14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0,95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r>
                        <a:rPr lang="pt-BR" sz="2800" b="0" i="1" smtClean="0">
                          <a:latin typeface="Cambria Math"/>
                        </a:rPr>
                        <m:t>−10</m:t>
                      </m:r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6,27</m:t>
                      </m:r>
                    </m:oMath>
                  </m:oMathPara>
                </a14:m>
                <a:endParaRPr lang="pt-BR" sz="2800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6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−16,3</m:t>
                      </m:r>
                      <m:r>
                        <a:rPr lang="pt-BR" sz="2800" b="0" i="1" smtClean="0">
                          <a:latin typeface="Cambria Math"/>
                        </a:rPr>
                        <m:t>𝑚𝑖𝑛</m:t>
                      </m:r>
                      <m:r>
                        <a:rPr lang="pt-BR" sz="28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&lt;−3,7</m:t>
                      </m:r>
                      <m:r>
                        <a:rPr lang="pt-BR" sz="2800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1546"/>
                <a:ext cx="8229600" cy="5525806"/>
              </a:xfrm>
              <a:blipFill rotWithShape="1">
                <a:blip r:embed="rId2"/>
                <a:stretch>
                  <a:fillRect l="-1259" t="-8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1546"/>
                <a:ext cx="8229600" cy="5525806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pt-BR" sz="2600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sz="2600" dirty="0" smtClean="0"/>
                  <a:t> </a:t>
                </a:r>
                <a:endParaRPr lang="pt-BR" sz="2600" i="1" dirty="0" smtClean="0">
                  <a:latin typeface="Cambria Math"/>
                </a:endParaRP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a:rPr lang="pt-BR" sz="2600" b="0" i="1" dirty="0" smtClean="0">
                        <a:latin typeface="Cambria Math"/>
                      </a:rPr>
                      <m:t>𝑋</m:t>
                    </m:r>
                    <m:r>
                      <a:rPr lang="pt-BR" sz="2600" b="0" i="1" dirty="0" smtClean="0">
                        <a:latin typeface="Cambria Math"/>
                      </a:rPr>
                      <m:t>~</m:t>
                    </m:r>
                    <m:r>
                      <a:rPr lang="pt-BR" sz="2600" i="1" dirty="0" smtClean="0">
                        <a:latin typeface="Cambria Math"/>
                      </a:rPr>
                      <m:t>𝑁</m:t>
                    </m:r>
                    <m:r>
                      <a:rPr lang="pt-BR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600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sz="2600" i="1" dirty="0" smtClean="0">
                        <a:latin typeface="Cambria Math"/>
                      </a:rPr>
                      <m:t>, 100)</m:t>
                    </m:r>
                  </m:oMath>
                </a14:m>
                <a:r>
                  <a:rPr lang="pt-BR" sz="2600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=16; </m:t>
                    </m:r>
                    <m:acc>
                      <m:accPr>
                        <m:chr m:val="̅"/>
                        <m:ctrlP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𝑋</m:t>
                        </m:r>
                      </m:e>
                    </m:acc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=50</m:t>
                    </m:r>
                  </m:oMath>
                </a14:m>
                <a:endParaRPr lang="pt-BR" sz="2600" dirty="0" smtClean="0"/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 b="0" i="0" dirty="0" smtClean="0">
                        <a:latin typeface="Cambria Math"/>
                      </a:rPr>
                      <m:t>Y</m:t>
                    </m:r>
                    <m:r>
                      <a:rPr lang="pt-BR" sz="2600" b="0" i="0" dirty="0" smtClean="0">
                        <a:latin typeface="Cambria Math"/>
                      </a:rPr>
                      <m:t>~</m:t>
                    </m:r>
                    <m:r>
                      <a:rPr lang="pt-BR" sz="2600" i="1" dirty="0" smtClean="0">
                        <a:latin typeface="Cambria Math"/>
                      </a:rPr>
                      <m:t>𝑁</m:t>
                    </m:r>
                    <m:r>
                      <a:rPr lang="pt-BR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i="1" dirty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600" b="0" i="1" dirty="0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pt-BR" sz="2600" i="1" dirty="0" smtClean="0">
                        <a:latin typeface="Cambria Math"/>
                      </a:rPr>
                      <m:t>, 100)</m:t>
                    </m:r>
                  </m:oMath>
                </a14:m>
                <a:r>
                  <a:rPr lang="pt-BR" sz="2600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25</m:t>
                    </m:r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; </m:t>
                    </m:r>
                    <m:acc>
                      <m:accPr>
                        <m:chr m:val="̅"/>
                        <m:ctrlPr>
                          <a:rPr lang="pt-BR" sz="26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pt-BR" sz="2600" b="0" i="1" smtClean="0">
                            <a:latin typeface="Cambria Math"/>
                            <a:sym typeface="Wingdings" pitchFamily="2" charset="2"/>
                          </a:rPr>
                          <m:t>𝑌</m:t>
                        </m:r>
                      </m:e>
                    </m:acc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pt-BR" sz="2600" b="0" i="1" smtClean="0">
                        <a:latin typeface="Cambria Math"/>
                        <a:sym typeface="Wingdings" pitchFamily="2" charset="2"/>
                      </a:rPr>
                      <m:t>6</m:t>
                    </m:r>
                    <m:r>
                      <a:rPr lang="pt-BR" sz="2600" i="1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endParaRPr lang="pt-BR" sz="2600" dirty="0" smtClean="0"/>
              </a:p>
              <a:p>
                <a:pPr marL="0" indent="0" algn="just">
                  <a:buNone/>
                </a:pPr>
                <a:endParaRPr lang="pt-BR" sz="16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latin typeface="Cambria Math"/>
                        </a:rPr>
                        <m:t>−16,3</m:t>
                      </m:r>
                      <m:r>
                        <a:rPr lang="pt-BR" sz="2600" b="0" i="1" smtClean="0">
                          <a:latin typeface="Cambria Math"/>
                        </a:rPr>
                        <m:t>𝑚𝑖𝑛</m:t>
                      </m:r>
                      <m:r>
                        <a:rPr lang="pt-BR" sz="26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6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pt-BR" sz="2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sz="2600" i="1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pt-BR" sz="2600" b="0" i="1" smtClean="0">
                          <a:latin typeface="Cambria Math"/>
                        </a:rPr>
                        <m:t>&lt;−3,7</m:t>
                      </m:r>
                      <m:r>
                        <a:rPr lang="pt-BR" sz="2600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pt-BR" sz="2600" dirty="0" smtClean="0"/>
              </a:p>
              <a:p>
                <a:pPr marL="0" indent="0" algn="just">
                  <a:buNone/>
                </a:pPr>
                <a:endParaRPr lang="pt-BR" sz="1000" dirty="0" smtClean="0"/>
              </a:p>
              <a:p>
                <a:pPr marL="0" indent="0" algn="just">
                  <a:buNone/>
                </a:pPr>
                <a:r>
                  <a:rPr lang="pt-BR" sz="2400" dirty="0" smtClean="0"/>
                  <a:t>Retiradas infinitas amostras, de tamanhos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 smtClean="0"/>
                  <a:t>, respectivamente, das populações X e Y, e construirmos os intervalos de confiança, podemos afirmar que em 95% desses </a:t>
                </a:r>
                <a:r>
                  <a:rPr lang="pt-BR" sz="2400" dirty="0"/>
                  <a:t>intervalos </a:t>
                </a:r>
                <a:r>
                  <a:rPr lang="pt-BR" sz="2400" dirty="0" smtClean="0"/>
                  <a:t>estará contido o verdadeiro valor </a:t>
                </a:r>
                <a:r>
                  <a:rPr lang="pt-BR" sz="2400" dirty="0"/>
                  <a:t>da diferença entre as médias </a:t>
                </a:r>
                <a:r>
                  <a:rPr lang="pt-BR" sz="2400" dirty="0" smtClean="0"/>
                  <a:t>populacionais. Neste caso, como o valor zero não pertence ao intervalo podemos também concluir que o tempo dos dois processos são efetivamente diferentes entre si sendo o tempo do processo B (variável Y) superior ao tempo do processo A (variável X)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1546"/>
                <a:ext cx="8229600" cy="5525806"/>
              </a:xfrm>
              <a:blipFill rotWithShape="1">
                <a:blip r:embed="rId2"/>
                <a:stretch>
                  <a:fillRect l="-1259" t="-883" r="-1111" b="-5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1979712" y="2708920"/>
            <a:ext cx="518457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4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1546"/>
                <a:ext cx="8229600" cy="5525806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pt-BR" sz="2800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pt-BR" sz="2800" dirty="0" smtClean="0"/>
                  <a:t>A altura média de uma vaca leiteira de raça possui uma distribuição Normal com média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800" dirty="0" smtClean="0"/>
                  <a:t> e desvio padrão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pt-BR" sz="28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800" b="0" i="0" dirty="0" smtClean="0">
                        <a:latin typeface="Cambria Math"/>
                      </a:rPr>
                      <m:t>=</m:t>
                    </m:r>
                    <m:r>
                      <a:rPr lang="pt-BR" sz="2800" i="1" dirty="0" smtClean="0">
                        <a:latin typeface="Cambria Math"/>
                      </a:rPr>
                      <m:t>8</m:t>
                    </m:r>
                    <m:r>
                      <a:rPr lang="pt-BR" sz="2800" i="1" dirty="0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pt-BR" sz="2800" dirty="0" smtClean="0"/>
                  <a:t>, enquanto a altura média de gados para abate possui distribuição Normal com média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t-BR" sz="28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e desvio padrão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800" b="0" i="1" dirty="0" smtClean="0">
                        <a:latin typeface="Cambria Math"/>
                      </a:rPr>
                      <m:t>=</m:t>
                    </m:r>
                    <m:r>
                      <a:rPr lang="pt-BR" sz="2800" i="1" dirty="0" smtClean="0">
                        <a:latin typeface="Cambria Math"/>
                      </a:rPr>
                      <m:t>9</m:t>
                    </m:r>
                    <m:r>
                      <a:rPr lang="pt-BR" sz="2800" i="1" dirty="0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pt-BR" sz="2800" dirty="0" smtClean="0"/>
                  <a:t>. Foram coletadas duas amostras, uma de cada população, obtendo-se os seguintes resultados.</a:t>
                </a:r>
              </a:p>
              <a:p>
                <a:pPr lvl="0">
                  <a:buNone/>
                </a:pPr>
                <a:endParaRPr lang="pt-BR" sz="2800" dirty="0" smtClean="0"/>
              </a:p>
              <a:p>
                <a:pPr lvl="0">
                  <a:buNone/>
                </a:pPr>
                <a:endParaRPr lang="pt-BR" sz="2800" dirty="0" smtClean="0"/>
              </a:p>
              <a:p>
                <a:pPr marL="0" lvl="0" indent="0" algn="just">
                  <a:buNone/>
                </a:pPr>
                <a:endParaRPr lang="pt-BR" sz="2800" dirty="0"/>
              </a:p>
              <a:p>
                <a:pPr marL="0" lvl="0" indent="0" algn="just">
                  <a:buNone/>
                </a:pPr>
                <a:r>
                  <a:rPr lang="pt-BR" sz="2800" dirty="0" smtClean="0"/>
                  <a:t>Construa um intervalo de 99% de confiança para a diferença da altura média dos animais.</a:t>
                </a:r>
              </a:p>
              <a:p>
                <a:pPr marL="0" lvl="0" indent="0" algn="just">
                  <a:buNone/>
                </a:pPr>
                <a:endParaRPr lang="pt-BR" sz="26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1546"/>
                <a:ext cx="8229600" cy="5525806"/>
              </a:xfrm>
              <a:blipFill rotWithShape="1">
                <a:blip r:embed="rId2"/>
                <a:stretch>
                  <a:fillRect l="-1481" t="-993" r="-1481" b="-37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359104"/>
                  </p:ext>
                </p:extLst>
              </p:nvPr>
            </p:nvGraphicFramePr>
            <p:xfrm>
              <a:off x="539553" y="4386808"/>
              <a:ext cx="8064894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8298"/>
                    <a:gridCol w="2688298"/>
                    <a:gridCol w="268829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Gado leite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sz="2400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400" b="0" i="1" dirty="0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=140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Gado abate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sz="2400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400" b="0" i="1" dirty="0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=14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359104"/>
                  </p:ext>
                </p:extLst>
              </p:nvPr>
            </p:nvGraphicFramePr>
            <p:xfrm>
              <a:off x="539553" y="4386808"/>
              <a:ext cx="8064894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8298"/>
                    <a:gridCol w="2688298"/>
                    <a:gridCol w="268829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Gado leite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55" t="-10667" r="-10045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667" r="-22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 smtClean="0"/>
                            <a:t>Gado abate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55" t="-110667" r="-10045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10667" r="-227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Intervalo de confiança para diferença das médias de duas populações normais;</a:t>
            </a:r>
          </a:p>
          <a:p>
            <a:pPr algn="just"/>
            <a:r>
              <a:rPr lang="pt-BR" dirty="0" smtClean="0"/>
              <a:t>3 casos:</a:t>
            </a:r>
          </a:p>
          <a:p>
            <a:pPr lvl="1" algn="just"/>
            <a:r>
              <a:rPr lang="pt-BR" dirty="0" smtClean="0"/>
              <a:t>Variâncias conhecidas;</a:t>
            </a:r>
          </a:p>
          <a:p>
            <a:pPr lvl="1" algn="just"/>
            <a:r>
              <a:rPr lang="pt-BR" b="1" dirty="0" smtClean="0">
                <a:solidFill>
                  <a:srgbClr val="FF0000"/>
                </a:solidFill>
              </a:rPr>
              <a:t>Variâncias desconhecidas mas supostamente iguais  (variâncias homogêneas);</a:t>
            </a:r>
          </a:p>
          <a:p>
            <a:pPr lvl="1" algn="just"/>
            <a:r>
              <a:rPr lang="pt-BR" dirty="0" smtClean="0"/>
              <a:t>Variâncias desconhecidas e supostamente diferentes (variâncias heterogêneas);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" y="1928802"/>
            <a:ext cx="5241630" cy="49263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Variâncias desconhecidas porém homogêneas</a:t>
            </a:r>
          </a:p>
          <a:p>
            <a:pPr lvl="1" algn="just">
              <a:buNone/>
            </a:pPr>
            <a:endParaRPr lang="pt-BR" dirty="0" smtClean="0"/>
          </a:p>
        </p:txBody>
      </p:sp>
      <p:sp>
        <p:nvSpPr>
          <p:cNvPr id="5" name="Seta em curva para baixo 4"/>
          <p:cNvSpPr/>
          <p:nvPr/>
        </p:nvSpPr>
        <p:spPr>
          <a:xfrm rot="10024459" flipH="1">
            <a:off x="2242676" y="3328712"/>
            <a:ext cx="3050445" cy="604872"/>
          </a:xfrm>
          <a:prstGeom prst="curvedDownArrow">
            <a:avLst>
              <a:gd name="adj1" fmla="val 25000"/>
              <a:gd name="adj2" fmla="val 50000"/>
              <a:gd name="adj3" fmla="val 303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>
            <a:off x="3428992" y="4572008"/>
            <a:ext cx="2857520" cy="64294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214546" y="2420888"/>
            <a:ext cx="917294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716016" y="2577098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𝑋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577098"/>
                <a:ext cx="432048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554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88024" y="5241394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241394"/>
                <a:ext cx="432048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410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5286380" y="3631148"/>
            <a:ext cx="37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“O TLC não se verifica”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porém homogêneas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sz="1600" dirty="0" smtClean="0"/>
              </a:p>
              <a:p>
                <a:pPr lvl="1" algn="just">
                  <a:buNone/>
                </a:pPr>
                <a:r>
                  <a:rPr lang="pt-BR" dirty="0" smtClean="0"/>
                  <a:t>Estimativa pontual de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 smtClean="0"/>
                  <a:t> é dada por:</a:t>
                </a:r>
              </a:p>
              <a:p>
                <a:pPr lvl="1" algn="just">
                  <a:buNone/>
                </a:pPr>
                <a:endParaRPr lang="pt-BR" dirty="0" smtClean="0"/>
              </a:p>
              <a:p>
                <a:pPr lvl="1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852" t="-1564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483768" y="3212976"/>
            <a:ext cx="3024336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porém homogêneas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 ~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−2</m:t>
                      </m:r>
                    </m:oMath>
                  </m:oMathPara>
                </a14:m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704" t="-1444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339752" y="3068960"/>
            <a:ext cx="3024336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4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porém homogêneas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1−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−2</m:t>
                      </m:r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i="1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630" t="-2527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3059832" y="3501008"/>
            <a:ext cx="3024336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u="sng" dirty="0" smtClean="0">
                <a:solidFill>
                  <a:srgbClr val="FF0000"/>
                </a:solidFill>
              </a:rPr>
              <a:t>Exemplo:</a:t>
            </a:r>
            <a:r>
              <a:rPr lang="pt-BR" sz="2800" dirty="0" smtClean="0"/>
              <a:t> Em duas populações de cobaias de laboratório (com comportamentos normais e variâncias iguais), uma de animais do sexo masculino e outra de animais do sexo feminino, foram recolhidas duas amostras de tamanho 11 e 31 animais, respectivamente. Os dados amostrais relativos aos pesos, em gramas, destas cobaias foram: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2800" dirty="0" smtClean="0"/>
              <a:t>Determine um intervalo de confiança a 98% para a diferença dos pesos médios e verifique se uma das populações é, em média, mais pesada do que a outra</a:t>
            </a:r>
          </a:p>
          <a:p>
            <a:pPr marL="0" indent="0" algn="just">
              <a:buNone/>
            </a:pP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3901072"/>
                  </p:ext>
                </p:extLst>
              </p:nvPr>
            </p:nvGraphicFramePr>
            <p:xfrm>
              <a:off x="1524000" y="4473270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Machos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 11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=818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Fêmeas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715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3901072"/>
                  </p:ext>
                </p:extLst>
              </p:nvPr>
            </p:nvGraphicFramePr>
            <p:xfrm>
              <a:off x="1524000" y="4473270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Machos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0667" r="-2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0667" r="-1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1066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Fêmeas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10667" r="-2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10667" r="-1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110667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/>
                  <a:t>Um dos objetivos da Estatística é obter informações (estimativas) dos parâmetros populacionais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pt-BR" b="1" dirty="0" smtClean="0"/>
                  <a:t>) por meio de amostras representativas.</a:t>
                </a:r>
              </a:p>
              <a:p>
                <a:pPr algn="just"/>
                <a:r>
                  <a:rPr lang="pt-BR" b="1" dirty="0" smtClean="0"/>
                  <a:t>Tipos de estimativas</a:t>
                </a:r>
              </a:p>
              <a:p>
                <a:pPr lvl="1" algn="just"/>
                <a:r>
                  <a:rPr lang="pt-BR" b="1" dirty="0" smtClean="0"/>
                  <a:t>Estimativas por ponto (ou estimativas pontuais);</a:t>
                </a:r>
              </a:p>
              <a:p>
                <a:pPr lvl="1" algn="just"/>
                <a:r>
                  <a:rPr lang="pt-BR" b="1" dirty="0" smtClean="0"/>
                  <a:t>Estimativas por intervalo (ou estimativa intervalar).</a:t>
                </a:r>
              </a:p>
              <a:p>
                <a:pPr lvl="1" algn="just"/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6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435280" cy="56612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sz="2800" b="1" u="sng" dirty="0" smtClean="0">
                    <a:solidFill>
                      <a:srgbClr val="FF0000"/>
                    </a:solidFill>
                  </a:rPr>
                  <a:t>Exemplo:</a:t>
                </a:r>
                <a:endParaRPr lang="pt-BR" sz="2800" dirty="0" smtClean="0"/>
              </a:p>
              <a:p>
                <a:pPr marL="0" indent="0" algn="just">
                  <a:buNone/>
                </a:pPr>
                <a:endParaRPr lang="pt-BR" sz="4400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 smtClean="0"/>
              </a:p>
              <a:p>
                <a:pPr marL="0" lvl="1" indent="0" algn="just">
                  <a:buNone/>
                </a:pPr>
                <a:endParaRPr lang="pt-BR" dirty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11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40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1−1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11+31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  <a:p>
                <a:pPr marL="0" lvl="1" indent="0" algn="just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</m:t>
                      </m:r>
                      <m:r>
                        <a:rPr lang="pt-BR" b="0" i="1" smtClean="0">
                          <a:latin typeface="Cambria Math"/>
                        </a:rPr>
                        <m:t>=47,7</m:t>
                      </m:r>
                      <m:r>
                        <a:rPr lang="pt-BR" b="0" i="1" smtClean="0">
                          <a:latin typeface="Cambria Math"/>
                        </a:rPr>
                        <m:t>𝑔𝑟𝑎𝑚𝑎𝑠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435280" cy="5661248"/>
              </a:xfrm>
              <a:blipFill rotWithShape="1">
                <a:blip r:embed="rId2"/>
                <a:stretch>
                  <a:fillRect l="-1445" t="-9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967719"/>
                  </p:ext>
                </p:extLst>
              </p:nvPr>
            </p:nvGraphicFramePr>
            <p:xfrm>
              <a:off x="2123728" y="1340768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0200"/>
                    <a:gridCol w="1368152"/>
                    <a:gridCol w="1584176"/>
                    <a:gridCol w="134347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Machos (X)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 11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=818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Fêmeas (Y)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715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967719"/>
                  </p:ext>
                </p:extLst>
              </p:nvPr>
            </p:nvGraphicFramePr>
            <p:xfrm>
              <a:off x="2123728" y="1340768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0200"/>
                    <a:gridCol w="1368152"/>
                    <a:gridCol w="1584176"/>
                    <a:gridCol w="1343472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Machos (X)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1111" t="-10667" r="-21377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667" r="-85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4545" t="-10667" r="-455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Fêmeas (Y)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1111" t="-110667" r="-21377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10667" r="-85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4545" t="-110667" r="-455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13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435280" cy="56612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sz="2800" b="1" u="sng" dirty="0" smtClean="0">
                    <a:solidFill>
                      <a:srgbClr val="FF0000"/>
                    </a:solidFill>
                  </a:rPr>
                  <a:t>Exemplo:</a:t>
                </a:r>
                <a:endParaRPr lang="pt-BR" sz="2800" dirty="0" smtClean="0"/>
              </a:p>
              <a:p>
                <a:pPr marL="0" indent="0" algn="just">
                  <a:buNone/>
                </a:pPr>
                <a:endParaRPr lang="pt-BR" sz="4400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</m:t>
                      </m:r>
                      <m:r>
                        <a:rPr lang="pt-BR" b="0" i="1" smtClean="0">
                          <a:latin typeface="Cambria Math"/>
                        </a:rPr>
                        <m:t>=47,7</m:t>
                      </m:r>
                      <m:r>
                        <a:rPr lang="pt-BR" b="0" i="1" smtClean="0">
                          <a:latin typeface="Cambria Math"/>
                        </a:rPr>
                        <m:t>𝑔𝑟𝑎𝑚𝑎𝑠</m:t>
                      </m:r>
                    </m:oMath>
                  </m:oMathPara>
                </a14:m>
                <a:endParaRPr lang="pt-BR" b="0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=11+31−2=40</m:t>
                      </m:r>
                    </m:oMath>
                  </m:oMathPara>
                </a14:m>
                <a:endParaRPr lang="pt-BR" dirty="0"/>
              </a:p>
              <a:p>
                <a:pPr marL="0" lvl="1" indent="0" algn="just">
                  <a:buNone/>
                </a:pPr>
                <a:endParaRPr lang="pt-BR" sz="1200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7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7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7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7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7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7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7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7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700" i="1">
                              <a:latin typeface="Cambria Math"/>
                            </a:rPr>
                            <m:t>1−</m:t>
                          </m:r>
                          <m:r>
                            <a:rPr lang="pt-BR" sz="27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sz="2700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sz="27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7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sz="27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7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sz="2700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sz="27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7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sz="27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7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sz="27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27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pt-BR" sz="2700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  <m:r>
                        <a:rPr lang="pt-BR" sz="27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700" b="0" i="1" smtClean="0">
                          <a:latin typeface="Cambria Math"/>
                          <a:ea typeface="Cambria Math"/>
                        </a:rPr>
                        <m:t>𝑆</m:t>
                      </m:r>
                      <m:rad>
                        <m:radPr>
                          <m:degHide m:val="on"/>
                          <m:ctrlPr>
                            <a:rPr lang="pt-BR" sz="27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7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7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7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7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7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7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7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7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7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700" dirty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7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7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7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7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7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7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7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7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700" b="0" i="1" smtClean="0">
                              <a:latin typeface="Cambria Math"/>
                            </a:rPr>
                            <m:t>0,98</m:t>
                          </m:r>
                        </m:sub>
                      </m:sSub>
                      <m:r>
                        <a:rPr lang="pt-BR" sz="2700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sz="27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700" b="0" i="1" smtClean="0">
                              <a:latin typeface="Cambria Math"/>
                            </a:rPr>
                            <m:t>818</m:t>
                          </m:r>
                          <m:r>
                            <a:rPr lang="pt-BR" sz="2700" i="1">
                              <a:latin typeface="Cambria Math"/>
                            </a:rPr>
                            <m:t>−</m:t>
                          </m:r>
                          <m:r>
                            <a:rPr lang="pt-BR" sz="2700" b="0" i="1" smtClean="0">
                              <a:latin typeface="Cambria Math"/>
                            </a:rPr>
                            <m:t>715</m:t>
                          </m:r>
                        </m:e>
                      </m:d>
                      <m:r>
                        <a:rPr lang="pt-BR" sz="27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pt-BR" sz="2700" b="0" i="1" smtClean="0">
                          <a:latin typeface="Cambria Math"/>
                          <a:ea typeface="Cambria Math"/>
                        </a:rPr>
                        <m:t>2,423×</m:t>
                      </m:r>
                      <m:r>
                        <a:rPr lang="pt-BR" sz="2700" b="0" i="1" smtClean="0">
                          <a:latin typeface="Cambria Math"/>
                        </a:rPr>
                        <m:t>47,7</m:t>
                      </m:r>
                      <m:rad>
                        <m:radPr>
                          <m:degHide m:val="on"/>
                          <m:ctrlPr>
                            <a:rPr lang="pt-BR" sz="27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7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700" b="0" i="1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  <m:r>
                            <a:rPr lang="pt-BR" sz="27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7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700" b="0" i="1" smtClean="0">
                                  <a:latin typeface="Cambria Math"/>
                                </a:rPr>
                                <m:t>31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700" dirty="0"/>
              </a:p>
              <a:p>
                <a:pPr marL="0" lvl="1" indent="0" algn="just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435280" cy="5661248"/>
              </a:xfrm>
              <a:blipFill rotWithShape="1">
                <a:blip r:embed="rId2"/>
                <a:stretch>
                  <a:fillRect l="-1445" t="-9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0833396"/>
                  </p:ext>
                </p:extLst>
              </p:nvPr>
            </p:nvGraphicFramePr>
            <p:xfrm>
              <a:off x="2123728" y="1340768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0200"/>
                    <a:gridCol w="1368152"/>
                    <a:gridCol w="1584176"/>
                    <a:gridCol w="134347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Machos (X)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 11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=818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Fêmeas (Y)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715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0833396"/>
                  </p:ext>
                </p:extLst>
              </p:nvPr>
            </p:nvGraphicFramePr>
            <p:xfrm>
              <a:off x="2123728" y="1340768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0200"/>
                    <a:gridCol w="1368152"/>
                    <a:gridCol w="1584176"/>
                    <a:gridCol w="1343472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Machos (X)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1111" t="-10667" r="-21377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667" r="-85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4545" t="-10667" r="-455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Fêmeas (Y)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1111" t="-110667" r="-21377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10667" r="-85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4545" t="-110667" r="-455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03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435280" cy="56612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sz="2800" b="1" u="sng" dirty="0" smtClean="0">
                    <a:solidFill>
                      <a:srgbClr val="FF0000"/>
                    </a:solidFill>
                  </a:rPr>
                  <a:t>Exemplo:</a:t>
                </a:r>
                <a:endParaRPr lang="pt-BR" sz="2800" dirty="0" smtClean="0"/>
              </a:p>
              <a:p>
                <a:pPr marL="0" indent="0" algn="just">
                  <a:buNone/>
                </a:pPr>
                <a:endParaRPr lang="pt-BR" sz="4400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7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7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7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7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7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7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7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7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700" b="0" i="1" smtClean="0">
                              <a:latin typeface="Cambria Math"/>
                            </a:rPr>
                            <m:t>0,98</m:t>
                          </m:r>
                        </m:sub>
                      </m:sSub>
                      <m:r>
                        <a:rPr lang="pt-BR" sz="2700" i="1">
                          <a:latin typeface="Cambria Math"/>
                        </a:rPr>
                        <m:t>:</m:t>
                      </m:r>
                      <m:r>
                        <a:rPr lang="pt-BR" sz="2700" i="1" smtClean="0">
                          <a:latin typeface="Cambria Math"/>
                        </a:rPr>
                        <m:t>1</m:t>
                      </m:r>
                      <m:r>
                        <a:rPr lang="pt-BR" sz="2700" b="0" i="1" smtClean="0">
                          <a:latin typeface="Cambria Math"/>
                        </a:rPr>
                        <m:t>03</m:t>
                      </m:r>
                      <m:r>
                        <a:rPr lang="pt-BR" sz="27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pt-BR" sz="2700" b="0" i="1" smtClean="0">
                          <a:latin typeface="Cambria Math"/>
                          <a:ea typeface="Cambria Math"/>
                        </a:rPr>
                        <m:t>40,56</m:t>
                      </m:r>
                    </m:oMath>
                  </m:oMathPara>
                </a14:m>
                <a:endParaRPr lang="pt-BR" sz="2700" b="0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/>
                        </a:rPr>
                        <m:t>62,44</m:t>
                      </m:r>
                      <m:r>
                        <a:rPr lang="pt-BR" b="0" i="1" dirty="0" smtClean="0">
                          <a:latin typeface="Cambria Math"/>
                        </a:rPr>
                        <m:t>𝑔𝑟𝑎𝑚𝑎𝑠</m:t>
                      </m:r>
                      <m:r>
                        <a:rPr lang="pt-BR" i="1" dirty="0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dirty="0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dirty="0" smtClean="0">
                          <a:latin typeface="Cambria Math"/>
                        </a:rPr>
                        <m:t>&lt;143,56 </m:t>
                      </m:r>
                      <m:r>
                        <a:rPr lang="pt-BR" b="0" i="1" dirty="0" smtClean="0">
                          <a:latin typeface="Cambria Math"/>
                        </a:rPr>
                        <m:t>𝑔𝑟𝑎𝑚𝑎𝑠</m:t>
                      </m:r>
                    </m:oMath>
                  </m:oMathPara>
                </a14:m>
                <a:endParaRPr lang="pt-BR" dirty="0" smtClean="0"/>
              </a:p>
              <a:p>
                <a:pPr marL="0" lvl="1" indent="0" algn="just">
                  <a:buNone/>
                </a:pPr>
                <a:endParaRPr lang="pt-BR" dirty="0"/>
              </a:p>
              <a:p>
                <a:pPr marL="0" lvl="1" indent="0" algn="just">
                  <a:buNone/>
                </a:pPr>
                <a:r>
                  <a:rPr lang="pt-BR" dirty="0" err="1" smtClean="0"/>
                  <a:t>Obs</a:t>
                </a:r>
                <a:r>
                  <a:rPr lang="pt-BR" dirty="0" smtClean="0"/>
                  <a:t>: A conclusão é análoga ao exemplo anterior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435280" cy="5661248"/>
              </a:xfrm>
              <a:blipFill rotWithShape="1">
                <a:blip r:embed="rId2"/>
                <a:stretch>
                  <a:fillRect l="-1445" t="-9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5323267"/>
                  </p:ext>
                </p:extLst>
              </p:nvPr>
            </p:nvGraphicFramePr>
            <p:xfrm>
              <a:off x="2123728" y="1340768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0200"/>
                    <a:gridCol w="1368152"/>
                    <a:gridCol w="1584176"/>
                    <a:gridCol w="134347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Machos (X)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 11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=818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Fêmeas (Y)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715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5323267"/>
                  </p:ext>
                </p:extLst>
              </p:nvPr>
            </p:nvGraphicFramePr>
            <p:xfrm>
              <a:off x="2123728" y="1340768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0200"/>
                    <a:gridCol w="1368152"/>
                    <a:gridCol w="1584176"/>
                    <a:gridCol w="1343472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Machos (X)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1111" t="-10667" r="-21377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667" r="-85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4545" t="-10667" r="-455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Fêmeas (Y)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1111" t="-110667" r="-21377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10667" r="-85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4545" t="-110667" r="-455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94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b="1" u="sng" dirty="0" smtClean="0">
                <a:solidFill>
                  <a:srgbClr val="FF0000"/>
                </a:solidFill>
              </a:rPr>
              <a:t>Exemplo: </a:t>
            </a:r>
            <a:r>
              <a:rPr lang="pt-BR" sz="2800" dirty="0" smtClean="0"/>
              <a:t>Para comparar a eficiência de dois métodos de ensino, uma turma de 24 alunos foi dividida aleatoriamente em dois grupos. Cada grupo é ensinado de acordo com um método diferente. Os resultados no fim do semestre são os seguintes (numa escala de 0 a 100):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Assumindo que as populações são normais (</a:t>
            </a:r>
            <a:r>
              <a:rPr lang="pt-BR" sz="2800" b="1" dirty="0" smtClean="0">
                <a:solidFill>
                  <a:srgbClr val="FF0000"/>
                </a:solidFill>
              </a:rPr>
              <a:t>com variâncias iguais</a:t>
            </a:r>
            <a:r>
              <a:rPr lang="pt-BR" sz="2800" dirty="0" smtClean="0"/>
              <a:t>), obtenha um intervalo de 95% de confiança para a diferença entre as médias das duas populações.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8326316"/>
                  </p:ext>
                </p:extLst>
              </p:nvPr>
            </p:nvGraphicFramePr>
            <p:xfrm>
              <a:off x="539552" y="3929066"/>
              <a:ext cx="8064896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6224"/>
                    <a:gridCol w="2016224"/>
                    <a:gridCol w="2016224"/>
                    <a:gridCol w="201622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Turma 1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 13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74,5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=82,6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Turma 2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 = 12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400" b="0" i="1" dirty="0" smtClean="0">
                                    <a:latin typeface="Cambria Math"/>
                                  </a:rPr>
                                  <m:t>71,8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=112,6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8326316"/>
                  </p:ext>
                </p:extLst>
              </p:nvPr>
            </p:nvGraphicFramePr>
            <p:xfrm>
              <a:off x="539552" y="3929066"/>
              <a:ext cx="8064896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6224"/>
                    <a:gridCol w="2016224"/>
                    <a:gridCol w="2016224"/>
                    <a:gridCol w="2016224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Turma 1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06" t="-10667" r="-200606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0667" r="-1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909" t="-10667" r="-303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dirty="0" smtClean="0"/>
                            <a:t>Turma 2</a:t>
                          </a:r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06" t="-110667" r="-20060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10667" r="-1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909" t="-110667" r="-303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Intervalo de confiança para diferença das médias de duas populações normais;</a:t>
            </a:r>
          </a:p>
          <a:p>
            <a:pPr algn="just"/>
            <a:r>
              <a:rPr lang="pt-BR" dirty="0" smtClean="0"/>
              <a:t>3 casos:</a:t>
            </a:r>
          </a:p>
          <a:p>
            <a:pPr lvl="1" algn="just"/>
            <a:r>
              <a:rPr lang="pt-BR" dirty="0" smtClean="0"/>
              <a:t>Variâncias conhecidas;</a:t>
            </a:r>
          </a:p>
          <a:p>
            <a:pPr lvl="1" algn="just"/>
            <a:r>
              <a:rPr lang="pt-BR" dirty="0" smtClean="0"/>
              <a:t>Variâncias desconhecidas mas supostamente iguais  (variâncias homogêneas);</a:t>
            </a:r>
          </a:p>
          <a:p>
            <a:pPr lvl="1" algn="just"/>
            <a:r>
              <a:rPr lang="pt-BR" b="1" dirty="0" smtClean="0">
                <a:solidFill>
                  <a:srgbClr val="FF0000"/>
                </a:solidFill>
              </a:rPr>
              <a:t>Variâncias desconhecidas e supostamente diferentes (variâncias heterogêneas);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c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845946"/>
            <a:ext cx="6417230" cy="50120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None/>
            </a:pPr>
            <a:r>
              <a:rPr lang="pt-BR" dirty="0" smtClean="0"/>
              <a:t>Variâncias desconhecidas porém homogêneas</a:t>
            </a:r>
          </a:p>
          <a:p>
            <a:pPr lvl="1" algn="just">
              <a:buNone/>
            </a:pPr>
            <a:endParaRPr lang="pt-BR" dirty="0" smtClean="0"/>
          </a:p>
        </p:txBody>
      </p:sp>
      <p:sp>
        <p:nvSpPr>
          <p:cNvPr id="5" name="Seta em curva para baixo 4"/>
          <p:cNvSpPr/>
          <p:nvPr/>
        </p:nvSpPr>
        <p:spPr>
          <a:xfrm>
            <a:off x="2285984" y="2643182"/>
            <a:ext cx="3857652" cy="642942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>
            <a:off x="3428992" y="4572008"/>
            <a:ext cx="2857520" cy="64294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86050" y="3000372"/>
            <a:ext cx="714380" cy="42862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716016" y="3369186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𝑋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69186"/>
                <a:ext cx="432048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554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788024" y="5241394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241394"/>
                <a:ext cx="432048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410" t="-4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e heterogêneas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</a:t>
                </a:r>
                <a:r>
                  <a:rPr lang="pt-BR" dirty="0"/>
                  <a:t>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𝑇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  </m:t>
                                          </m:r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  </m:t>
                                          </m:r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i="1">
                          <a:latin typeface="Cambria Math"/>
                        </a:rPr>
                        <m:t> ~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;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lvl="1" algn="just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483768" y="3140968"/>
            <a:ext cx="2088232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e heterogêneas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</a:t>
                </a:r>
                <a:r>
                  <a:rPr lang="pt-BR" dirty="0"/>
                  <a:t>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pt-B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pt-B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  </m:t>
                                                  </m:r>
                                                  <m:r>
                                                    <a:rPr lang="pt-BR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  </m:t>
                                                  </m:r>
                                                  <m:r>
                                                    <a:rPr lang="pt-BR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lvl="1" algn="just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339752" y="2852936"/>
            <a:ext cx="1944216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91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Intervalo de confiança para diferença das médias de duas populações normais com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variâncias desconhecidas e heterogêneas</a:t>
                </a:r>
                <a:r>
                  <a:rPr lang="pt-BR" dirty="0" smtClean="0"/>
                  <a:t>;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Temos </a:t>
                </a:r>
                <a:r>
                  <a:rPr lang="pt-BR" dirty="0"/>
                  <a:t>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endParaRPr lang="pt-BR" dirty="0"/>
              </a:p>
              <a:p>
                <a:pPr marL="457200" lvl="1" indent="0" algn="just">
                  <a:buNone/>
                </a:pPr>
                <a:endParaRPr lang="pt-BR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1−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 smtClean="0"/>
              </a:p>
              <a:p>
                <a:pPr lvl="1" algn="just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2483768" y="3140968"/>
            <a:ext cx="1944216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191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Exemplo: </a:t>
            </a:r>
            <a:r>
              <a:rPr lang="pt-BR" dirty="0" smtClean="0"/>
              <a:t>Os dados a seguir correspondem a teores de um elemento indicador da qualidade de um produto. Foram coletadas  amostras referente a dois métodos de produção obtendo os seguintes resultados.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Construa um intervalo de 99% de confiança para a diferença das médias dos dois métodos.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347224"/>
                  </p:ext>
                </p:extLst>
              </p:nvPr>
            </p:nvGraphicFramePr>
            <p:xfrm>
              <a:off x="1524000" y="4044642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 10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=3,63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  </m:t>
                                        </m:r>
                                        <m:r>
                                          <a:rPr lang="pt-BR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pt-BR" sz="2400" i="1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=8,29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 10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=3,96</m:t>
                                </m:r>
                              </m:oMath>
                            </m:oMathPara>
                          </a14:m>
                          <a:endParaRPr lang="pt-BR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  </m:t>
                                        </m:r>
                                        <m:r>
                                          <a:rPr lang="pt-BR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=2,53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347224"/>
                  </p:ext>
                </p:extLst>
              </p:nvPr>
            </p:nvGraphicFramePr>
            <p:xfrm>
              <a:off x="1524000" y="4044642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03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r="-2003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01" r="-99701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00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0000" r="-2003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01" t="-100000" r="-99701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00" t="-100000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pt-BR" dirty="0" smtClean="0"/>
                  <a:t>Intervalo de confiança para a média – variância conhecida;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:</m:t>
                      </m:r>
                      <m:acc>
                        <m:accPr>
                          <m:chr m:val="̅"/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 smtClean="0"/>
              </a:p>
              <a:p>
                <a:pPr algn="just"/>
                <a:r>
                  <a:rPr lang="pt-BR" dirty="0" smtClean="0"/>
                  <a:t>Intervalo de confiança para a média – variância desconhecida;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1−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acc>
                        <m:accPr>
                          <m:chr m:val="̅"/>
                          <m:ctrlPr>
                            <a:rPr lang="pt-BR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600" dirty="0" smtClean="0"/>
              </a:p>
              <a:p>
                <a:pPr algn="just"/>
                <a:r>
                  <a:rPr lang="pt-BR" dirty="0" smtClean="0"/>
                  <a:t>Intervalo de confiança para a proporção;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1−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800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sz="2800" b="0" i="1" smtClean="0">
                                  <a:latin typeface="Cambria Math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sz="28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037" t="-2166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dirty="0" smtClean="0"/>
                  <a:t> </a:t>
                </a:r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pt-B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pt-B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  </m:t>
                                                  </m:r>
                                                  <m:r>
                                                    <a:rPr lang="pt-BR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  </m:t>
                                                  </m:r>
                                                  <m:r>
                                                    <a:rPr lang="pt-BR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8,29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pt-BR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2,53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8,29</m:t>
                                          </m:r>
                                        </m:num>
                                        <m:den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2,53</m:t>
                                          </m:r>
                                        </m:num>
                                        <m:den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14</m:t>
                      </m:r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0,005</m:t>
                          </m:r>
                          <m:r>
                            <a:rPr lang="pt-BR" i="1">
                              <a:latin typeface="Cambria Math"/>
                            </a:rPr>
                            <m:t>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14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=2,977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125935"/>
                  </p:ext>
                </p:extLst>
              </p:nvPr>
            </p:nvGraphicFramePr>
            <p:xfrm>
              <a:off x="2339752" y="1628800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 10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=3,63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  </m:t>
                                        </m:r>
                                        <m:r>
                                          <a:rPr lang="pt-BR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pt-BR" sz="2400" i="1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=8,29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 10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=3,96</m:t>
                                </m:r>
                              </m:oMath>
                            </m:oMathPara>
                          </a14:m>
                          <a:endParaRPr lang="pt-BR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  </m:t>
                                        </m:r>
                                        <m:r>
                                          <a:rPr lang="pt-BR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=2,53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125935"/>
                  </p:ext>
                </p:extLst>
              </p:nvPr>
            </p:nvGraphicFramePr>
            <p:xfrm>
              <a:off x="2339752" y="1628800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03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r="-2003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r="-99701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100000" r="-2003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0000" r="-99701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t="-100000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6887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dirty="0" smtClean="0"/>
                  <a:t> </a:t>
                </a:r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pt-BR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14</m:t>
                      </m:r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0,005</m:t>
                          </m:r>
                          <m:r>
                            <a:rPr lang="pt-BR" i="1">
                              <a:latin typeface="Cambria Math"/>
                            </a:rPr>
                            <m:t>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14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=2,977</m:t>
                      </m:r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0,99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3,63</m:t>
                          </m:r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3,96</m:t>
                          </m:r>
                        </m:e>
                      </m:d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2,977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</a:rPr>
                                <m:t>8,29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</a:rPr>
                                <m:t>2,53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 smtClean="0"/>
              </a:p>
              <a:p>
                <a:pPr marL="0" lvl="1" indent="0" algn="just">
                  <a:buNone/>
                </a:pPr>
                <a:endParaRPr lang="pt-BR" b="0" i="1" dirty="0" smtClean="0"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/>
                        </a:rPr>
                        <m:t>−3</m:t>
                      </m:r>
                      <m:r>
                        <a:rPr lang="pt-BR" i="1" dirty="0">
                          <a:latin typeface="Cambria Math"/>
                        </a:rPr>
                        <m:t>,4</m:t>
                      </m:r>
                      <m:r>
                        <a:rPr lang="pt-BR" b="0" i="1" dirty="0" smtClean="0">
                          <a:latin typeface="Cambria Math"/>
                        </a:rPr>
                        <m:t>3</m:t>
                      </m:r>
                      <m:r>
                        <a:rPr lang="pt-BR" i="1" dirty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pt-BR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pt-BR" i="1" dirty="0">
                          <a:latin typeface="Cambria Math"/>
                        </a:rPr>
                        <m:t>&lt;</m:t>
                      </m:r>
                      <m:r>
                        <a:rPr lang="pt-BR" b="0" i="1" dirty="0" smtClean="0">
                          <a:latin typeface="Cambria Math"/>
                        </a:rPr>
                        <m:t>2,77</m:t>
                      </m:r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34965"/>
                  </p:ext>
                </p:extLst>
              </p:nvPr>
            </p:nvGraphicFramePr>
            <p:xfrm>
              <a:off x="2339752" y="1628800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 10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=3,63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  </m:t>
                                        </m:r>
                                        <m:r>
                                          <a:rPr lang="pt-BR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pt-BR" sz="2400" i="1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=8,29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 10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24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dirty="0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=3,96</m:t>
                                </m:r>
                              </m:oMath>
                            </m:oMathPara>
                          </a14:m>
                          <a:endParaRPr lang="pt-BR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pt-BR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  </m:t>
                                        </m:r>
                                        <m:r>
                                          <a:rPr lang="pt-BR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pt-B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pt-BR" sz="2400" i="1" dirty="0" smtClean="0">
                                    <a:latin typeface="Cambria Math"/>
                                  </a:rPr>
                                  <m:t>=2,53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34965"/>
                  </p:ext>
                </p:extLst>
              </p:nvPr>
            </p:nvGraphicFramePr>
            <p:xfrm>
              <a:off x="2339752" y="1628800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03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r="-2003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r="-99701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100000" r="-2003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0000" r="-99701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t="-100000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903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t-BR" dirty="0" smtClean="0"/>
                  <a:t>Uma amostra aleatória de 12 trabalhadores de uma grande fábrica leva em média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22,0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</m:oMath>
                </a14:m>
                <a:r>
                  <a:rPr lang="pt-BR" dirty="0" smtClean="0"/>
                  <a:t> para executar determinado serviço, com variância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  <m:r>
                      <a:rPr lang="pt-BR" i="1" dirty="0" smtClean="0">
                        <a:latin typeface="Cambria Math"/>
                      </a:rPr>
                      <m:t>²</m:t>
                    </m:r>
                  </m:oMath>
                </a14:m>
                <a:r>
                  <a:rPr lang="pt-BR" dirty="0" smtClean="0"/>
                  <a:t>. Em uma segunda fábrica, para executar a mesma tarefa, uma amostra aleatória de 12 operários, gasta em média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19,0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</m:oMath>
                </a14:m>
                <a:r>
                  <a:rPr lang="pt-BR" dirty="0" smtClean="0"/>
                  <a:t> com variância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10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/>
                      </a:rPr>
                      <m:t>min</m:t>
                    </m:r>
                    <m:r>
                      <a:rPr lang="pt-BR" i="1" dirty="0" smtClean="0">
                        <a:latin typeface="Cambria Math"/>
                      </a:rPr>
                      <m:t>²</m:t>
                    </m:r>
                  </m:oMath>
                </a14:m>
                <a:r>
                  <a:rPr lang="pt-BR" dirty="0" smtClean="0"/>
                  <a:t>. Supondo variâncias heterogêneas, construa um intervalo de 90% de confiança para diferença entre as médias das populações.</a:t>
                </a:r>
              </a:p>
              <a:p>
                <a:pPr marL="0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1852" b="-33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dirty="0" smtClean="0"/>
                  <a:t>Intervalo de confiança para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diferença das médias de duas populações normais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 smtClean="0"/>
                  <a:t>;</a:t>
                </a:r>
              </a:p>
              <a:p>
                <a:pPr algn="just"/>
                <a:r>
                  <a:rPr lang="pt-BR" dirty="0" smtClean="0"/>
                  <a:t>3 casos:</a:t>
                </a:r>
              </a:p>
              <a:p>
                <a:pPr lvl="1" algn="just"/>
                <a:r>
                  <a:rPr lang="pt-BR" sz="3200" dirty="0" smtClean="0"/>
                  <a:t>Variâncias conhecidas;</a:t>
                </a:r>
              </a:p>
              <a:p>
                <a:pPr lvl="1" algn="just"/>
                <a:r>
                  <a:rPr lang="pt-BR" sz="3200" dirty="0" smtClean="0"/>
                  <a:t>Variâncias desconhecidas mas supostamente iguais  (variâncias homogêneas);</a:t>
                </a:r>
              </a:p>
              <a:p>
                <a:pPr lvl="1" algn="just"/>
                <a:r>
                  <a:rPr lang="pt-BR" sz="3200" dirty="0" smtClean="0"/>
                  <a:t>Variâncias desconhecidas e supostamente diferentes (variâncias heterogêneas);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630" t="-2564" r="-1852" b="-14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c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66" y="1844824"/>
            <a:ext cx="6338634" cy="47988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74295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Variâncias conhecidas</a:t>
            </a:r>
          </a:p>
          <a:p>
            <a:pPr lvl="1" algn="just">
              <a:buNone/>
            </a:pPr>
            <a:endParaRPr lang="pt-BR" dirty="0" smtClean="0"/>
          </a:p>
        </p:txBody>
      </p:sp>
      <p:sp>
        <p:nvSpPr>
          <p:cNvPr id="6" name="Seta em curva para baixo 5"/>
          <p:cNvSpPr/>
          <p:nvPr/>
        </p:nvSpPr>
        <p:spPr>
          <a:xfrm flipH="1">
            <a:off x="2123728" y="2858066"/>
            <a:ext cx="2071702" cy="642942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51520" y="3535590"/>
                <a:ext cx="3714776" cy="1405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0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pt-BR" sz="2000" b="0" i="1" smtClean="0">
                          <a:latin typeface="Cambria Math"/>
                        </a:rPr>
                        <m:t> ~</m:t>
                      </m:r>
                      <m:r>
                        <a:rPr lang="pt-BR" sz="20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35590"/>
                <a:ext cx="3714776" cy="1405578"/>
              </a:xfrm>
              <a:prstGeom prst="rect">
                <a:avLst/>
              </a:prstGeom>
              <a:blipFill rotWithShape="1">
                <a:blip r:embed="rId3"/>
                <a:stretch>
                  <a:fillRect l="-1639" t="-21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em curva para baixo 7"/>
          <p:cNvSpPr/>
          <p:nvPr/>
        </p:nvSpPr>
        <p:spPr>
          <a:xfrm>
            <a:off x="5769916" y="2858066"/>
            <a:ext cx="1754412" cy="64294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13808" y="3535590"/>
                <a:ext cx="3354736" cy="1405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Amostra: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/>
                  <a:t>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endParaRPr lang="pt-BR" sz="2000" dirty="0" smtClean="0"/>
              </a:p>
              <a:p>
                <a:endParaRPr lang="pt-BR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2000" b="0" i="1" smtClean="0">
                          <a:latin typeface="Cambria Math"/>
                        </a:rPr>
                        <m:t> ~</m:t>
                      </m:r>
                      <m:r>
                        <a:rPr lang="pt-BR" sz="20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08" y="3535590"/>
                <a:ext cx="3354736" cy="1405578"/>
              </a:xfrm>
              <a:prstGeom prst="rect">
                <a:avLst/>
              </a:prstGeom>
              <a:blipFill rotWithShape="1">
                <a:blip r:embed="rId4"/>
                <a:stretch>
                  <a:fillRect l="-2000" t="-21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3966296" y="2132856"/>
            <a:ext cx="1973856" cy="2880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50405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Variâncias conhecidas</a:t>
                </a:r>
                <a:endParaRPr lang="pt-BR" dirty="0"/>
              </a:p>
              <a:p>
                <a:pPr marL="0" indent="0" algn="just">
                  <a:buNone/>
                </a:pPr>
                <a:r>
                  <a:rPr lang="pt-BR" dirty="0" smtClean="0"/>
                  <a:t>Temos que: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 ~ </m:t>
                      </m:r>
                      <m:r>
                        <a:rPr lang="pt-BR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b="0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O que implica que, na padronização (transformar em variável Z), temos,</a:t>
                </a:r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𝑍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~</m:t>
                      </m:r>
                      <m:r>
                        <a:rPr lang="pt-BR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5040560"/>
              </a:xfrm>
              <a:blipFill rotWithShape="1">
                <a:blip r:embed="rId2"/>
                <a:stretch>
                  <a:fillRect l="-1778" t="-2418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400" dirty="0" smtClean="0"/>
                  <a:t>Intervalo de confiança para diferença das médias de duas populações normais com </a:t>
                </a:r>
                <a:r>
                  <a:rPr lang="pt-BR" sz="2400" dirty="0" smtClean="0">
                    <a:solidFill>
                      <a:srgbClr val="FF0000"/>
                    </a:solidFill>
                  </a:rPr>
                  <a:t>variâncias conhecidas</a:t>
                </a:r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sz="24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sz="2400" b="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0" i="1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pt-BR" sz="2400" b="0" i="1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sz="2400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sz="2400" b="0" i="1">
                          <a:latin typeface="Cambria Math"/>
                        </a:rPr>
                        <m:t>=1−</m:t>
                      </m:r>
                      <m:r>
                        <a:rPr lang="pt-BR" sz="2400" b="0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sz="2400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sz="24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sz="2400" b="0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pt-BR" sz="2400" b="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pt-BR" sz="2400" b="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BR" sz="2400" b="0" i="1">
                                          <a:latin typeface="Cambria Math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pt-BR" sz="2400" b="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BR" sz="2400" b="0" i="1">
                                          <a:latin typeface="Cambria Math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2400" b="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2400" b="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sz="2400" b="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sz="2400" b="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2400" b="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2400" b="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pt-BR" sz="2400" b="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sz="2400" b="0" i="1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sz="2400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sz="2400" b="0" i="1">
                          <a:latin typeface="Cambria Math"/>
                        </a:rPr>
                        <m:t>=1−</m:t>
                      </m:r>
                      <m:r>
                        <a:rPr lang="pt-BR" sz="2400" b="0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sz="2400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sz="2400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sz="2400" dirty="0" smtClean="0">
                    <a:ea typeface="Cambria Math"/>
                  </a:rPr>
                  <a:t>O que irá resultar em:</a:t>
                </a:r>
                <a:endParaRPr lang="pt-BR" sz="2400" dirty="0">
                  <a:ea typeface="Cambria Math"/>
                </a:endParaRP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1−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  <a:blipFill rotWithShape="1">
                <a:blip r:embed="rId2"/>
                <a:stretch>
                  <a:fillRect l="-1111" t="-880" r="-1111" b="-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400" dirty="0" smtClean="0"/>
                  <a:t>Intervalo de confiança para diferença das médias de duas populações normais com </a:t>
                </a:r>
                <a:r>
                  <a:rPr lang="pt-BR" sz="2400" dirty="0" smtClean="0">
                    <a:solidFill>
                      <a:srgbClr val="FF0000"/>
                    </a:solidFill>
                  </a:rPr>
                  <a:t>variâncias conhecidas</a:t>
                </a:r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𝐼𝐶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1−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sz="2800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 smtClean="0"/>
              </a:p>
              <a:p>
                <a:pPr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r>
                  <a:rPr lang="pt-BR" sz="2800" dirty="0" smtClean="0"/>
                  <a:t>Podemos </a:t>
                </a:r>
                <a:r>
                  <a:rPr lang="pt-BR" sz="2800" dirty="0"/>
                  <a:t>afirmar que se forem retiradas infinitas amostras, de tamanhos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800" dirty="0" smtClean="0"/>
                  <a:t> </a:t>
                </a:r>
                <a:r>
                  <a:rPr lang="pt-BR" sz="2800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800" dirty="0" smtClean="0"/>
                  <a:t>, </a:t>
                </a:r>
                <a:r>
                  <a:rPr lang="pt-BR" sz="2800" dirty="0"/>
                  <a:t>e construirmos os intervalos com nível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1−</m:t>
                        </m:r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pt-BR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de confiança, </a:t>
                </a:r>
                <a:r>
                  <a:rPr lang="pt-BR" sz="2800" dirty="0"/>
                  <a:t>em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pt-B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/>
                          </a:rPr>
                          <m:t>1−</m:t>
                        </m:r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pt-BR" sz="2800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pt-BR" sz="2800" dirty="0"/>
                  <a:t> desses intervalos conteriam o valor verdadeiro da diferença entre as médias populacionais.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  <a:blipFill rotWithShape="1">
                <a:blip r:embed="rId2"/>
                <a:stretch>
                  <a:fillRect l="-1481" t="-880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2"/>
                <a:ext cx="8229600" cy="5544616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pt-BR" sz="2600" b="1" u="sng" dirty="0" smtClean="0">
                    <a:solidFill>
                      <a:srgbClr val="FF0000"/>
                    </a:solidFill>
                  </a:rPr>
                  <a:t>Exemplo:</a:t>
                </a:r>
                <a:r>
                  <a:rPr lang="pt-BR" sz="2600" dirty="0" smtClean="0"/>
                  <a:t> Dois processos para conservar alimentos enlatados estão sendo estudados e a principal variável de interesse é o tempo de duração destes processos. No processo A, o tempo X de duração segue a distribuição </a:t>
                </a:r>
                <a14:m>
                  <m:oMath xmlns:m="http://schemas.openxmlformats.org/officeDocument/2006/math">
                    <m:r>
                      <a:rPr lang="pt-BR" sz="2600" i="1" dirty="0" smtClean="0">
                        <a:latin typeface="Cambria Math"/>
                      </a:rPr>
                      <m:t>𝑁</m:t>
                    </m:r>
                    <m:r>
                      <a:rPr lang="pt-BR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600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pt-BR" sz="2600" i="1" dirty="0" smtClean="0">
                        <a:latin typeface="Cambria Math"/>
                      </a:rPr>
                      <m:t>, 100)</m:t>
                    </m:r>
                  </m:oMath>
                </a14:m>
                <a:r>
                  <a:rPr lang="pt-BR" sz="2600" dirty="0" smtClean="0"/>
                  <a:t>, e no processo B o tempo Y segue distribuição </a:t>
                </a:r>
                <a14:m>
                  <m:oMath xmlns:m="http://schemas.openxmlformats.org/officeDocument/2006/math">
                    <m:r>
                      <a:rPr lang="pt-BR" sz="260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sz="26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pt-BR" sz="2600" b="0" i="1" dirty="0" smtClean="0"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pt-BR" sz="2600" i="1" dirty="0" smtClean="0">
                            <a:latin typeface="Cambria Math"/>
                          </a:rPr>
                          <m:t>, 100</m:t>
                        </m:r>
                      </m:e>
                    </m:d>
                    <m:r>
                      <a:rPr lang="pt-BR" sz="2600" b="0" i="1" dirty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pt-BR" sz="2600" dirty="0" smtClean="0"/>
                  <a:t>Sorteiam-se duas amostras aleatórias independentes: </a:t>
                </a:r>
              </a:p>
              <a:p>
                <a:pPr marL="0" lvl="0" indent="0" algn="just">
                  <a:buNone/>
                </a:pPr>
                <a:r>
                  <a:rPr lang="pt-BR" sz="2600" dirty="0" smtClean="0">
                    <a:solidFill>
                      <a:srgbClr val="FF0000"/>
                    </a:solidFill>
                  </a:rPr>
                  <a:t>Processo A: com 16 latas, apresentou tempo médio de duração igual a 50min, </a:t>
                </a:r>
              </a:p>
              <a:p>
                <a:pPr marL="0" lvl="0" indent="0" algn="just">
                  <a:buNone/>
                </a:pPr>
                <a:r>
                  <a:rPr lang="pt-BR" sz="2600" dirty="0" smtClean="0">
                    <a:solidFill>
                      <a:srgbClr val="FF0000"/>
                    </a:solidFill>
                  </a:rPr>
                  <a:t>Processo B: com 25 latas, duração média igual a 60min. </a:t>
                </a:r>
              </a:p>
              <a:p>
                <a:pPr marL="0" lvl="0" indent="0" algn="just">
                  <a:buNone/>
                </a:pPr>
                <a:r>
                  <a:rPr lang="pt-BR" sz="2600" dirty="0" smtClean="0"/>
                  <a:t>Para verificar se os dois processos podem ter o mesmo desempenho, decidiu-se construir um intervalo de 95% de confiança para a diferença</a:t>
                </a:r>
                <a14:m>
                  <m:oMath xmlns:m="http://schemas.openxmlformats.org/officeDocument/2006/math">
                    <m:r>
                      <a:rPr lang="pt-BR" sz="2600" b="0" i="0" dirty="0" smtClean="0">
                        <a:latin typeface="Cambria Math"/>
                      </a:rPr>
                      <m:t> </m:t>
                    </m:r>
                    <m:r>
                      <a:rPr lang="pt-BR" sz="26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pt-BR" sz="2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sub>
                    </m:sSub>
                    <m:r>
                      <a:rPr lang="pt-BR" sz="2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pt-BR" sz="2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𝒀</m:t>
                        </m:r>
                      </m:sub>
                    </m:sSub>
                    <m:r>
                      <a:rPr lang="pt-BR" sz="26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BR" sz="2600" dirty="0" smtClean="0"/>
                  <a:t>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2"/>
                <a:ext cx="8229600" cy="5544616"/>
              </a:xfrm>
              <a:blipFill rotWithShape="1">
                <a:blip r:embed="rId2"/>
                <a:stretch>
                  <a:fillRect l="-1333" t="-879" r="-1333" b="-16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3123</Words>
  <Application>Microsoft Office PowerPoint</Application>
  <PresentationFormat>Apresentação na tela (4:3)</PresentationFormat>
  <Paragraphs>264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Escola Superior de Agricultura  “Luiz de Queiroz” Universidade de São Paulo  LCE0211 – Estatística Geral</vt:lpstr>
      <vt:lpstr>Teoria da Estimação 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  <vt:lpstr>Teoria da Estimação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***</cp:lastModifiedBy>
  <cp:revision>326</cp:revision>
  <cp:lastPrinted>2014-09-17T20:46:08Z</cp:lastPrinted>
  <dcterms:created xsi:type="dcterms:W3CDTF">2014-08-05T19:39:36Z</dcterms:created>
  <dcterms:modified xsi:type="dcterms:W3CDTF">2018-06-11T12:53:54Z</dcterms:modified>
</cp:coreProperties>
</file>