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51"/>
  </p:notesMasterIdLst>
  <p:sldIdLst>
    <p:sldId id="300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301" r:id="rId10"/>
    <p:sldId id="307" r:id="rId11"/>
    <p:sldId id="308" r:id="rId12"/>
    <p:sldId id="309" r:id="rId13"/>
    <p:sldId id="310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05" r:id="rId28"/>
    <p:sldId id="304" r:id="rId29"/>
    <p:sldId id="303" r:id="rId30"/>
    <p:sldId id="302" r:id="rId31"/>
    <p:sldId id="277" r:id="rId32"/>
    <p:sldId id="278" r:id="rId33"/>
    <p:sldId id="311" r:id="rId34"/>
    <p:sldId id="314" r:id="rId35"/>
    <p:sldId id="312" r:id="rId36"/>
    <p:sldId id="313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306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EB9C0-A860-4A64-AA6D-CF8098C6E9DE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132F-2992-466A-BEF9-6E07E8694A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90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34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1874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8C43-F859-4DB9-982F-DB8C62CD2519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82B4E4F4-FDB8-466B-A8E2-33B1A0E5CB0F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7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8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98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9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94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6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6D875-9FB9-4E60-A7BB-FFA7DB360262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D11B4-D4C2-481D-B08D-943EC2BFE0D2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9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BC489-771A-4E33-B5BC-792252A15BF8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D264E-E43D-4852-9C17-84AEC6834629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5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FEFAC9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FEFAC9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14BB-41BA-493E-B0CB-25ABFF658BDD}" type="slidenum">
              <a:rPr lang="pt-BR" altLang="en-US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1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335C5-A040-4FC0-AD5E-DEBEAF5E6337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D675E-4260-4C8E-A79F-FC98FC14B0E8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D74DC-6546-4B8A-8D5E-39B8163F6590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C486FB15-C4D3-435C-AD00-A5C5329681AB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DC23F5-AB94-4EDE-B9D0-7B826C454B20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5B2235F7-3E4C-4BF8-9DC0-E5D3C0AA2682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4A28BF-DC9E-46B2-B2BD-DCF1A25090D2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90059D68-276C-4146-9C82-7C00D5B6AFE8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F212B-A02B-43E4-97AD-12E9B0815673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18F1B-AA6A-4DE4-A028-A1AF6C658A48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9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2D1B72-6486-43EC-BFE5-7C0F2E846FBC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106A31-273A-41A0-99D1-B763DB7B1425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8B077-240B-4E59-8009-14551AAB3DD1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46698-E111-44F5-A2CF-F107CD0AF6F4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2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0358F1-7F0F-4231-9D83-2C675C8CAC28}" type="datetimeFigureOut">
              <a:rPr lang="pt-BR" smtClean="0">
                <a:solidFill>
                  <a:srgbClr val="FEFAC9"/>
                </a:solidFill>
              </a:rPr>
              <a:pPr>
                <a:defRPr/>
              </a:pPr>
              <a:t>09/06/2020</a:t>
            </a:fld>
            <a:endParaRPr lang="pt-BR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>
              <a:solidFill>
                <a:srgbClr val="FEFAC9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FD42248-0DAA-4DFD-9F9F-2331956AB5F2}" type="slidenum">
              <a:rPr lang="pt-BR" smtClean="0">
                <a:solidFill>
                  <a:srgbClr val="FEFAC9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E359E-516D-4127-BA58-83FE265D2DDC}" type="datetimeFigureOut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09/06/2020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AE7828-D2EC-4A33-9C26-8C193B6396D9}" type="slidenum">
              <a:rPr lang="pt-BR" smtClean="0">
                <a:solidFill>
                  <a:srgbClr val="FEFAC9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EFAC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TS_(PTC_NT_RS).pptx" TargetMode="External"/><Relationship Id="rId2" Type="http://schemas.openxmlformats.org/officeDocument/2006/relationships/hyperlink" Target="https://www.saude.gov.br/images/pdf/2020/marco/24/NOTA-T--CNICA-N----9-2020-CGAHD-DAHU-SAES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n.gov.br/web/dou/-/nota-tecnica-sobre-a-utilizacao-de-tratamento-antiviral-para-infeccoes-por-covid-19-25334345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Instrumentos de ATS</a:t>
            </a:r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3231771"/>
            <a:ext cx="10972800" cy="1420906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Parecer Técnico-Científico</a:t>
            </a:r>
          </a:p>
          <a:p>
            <a:pPr algn="ctr"/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054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4365" y="1192306"/>
            <a:ext cx="10724682" cy="50202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/>
              <a:t>Elemento(s) que “avalizam” conduta(s) com ou sem evidência – sustentação em experiência profissional especializada, sociedades de especialidades, grupos de estudo/pesquisa, órgãos oficiais etc. </a:t>
            </a:r>
          </a:p>
          <a:p>
            <a:pPr>
              <a:lnSpc>
                <a:spcPct val="150000"/>
              </a:lnSpc>
            </a:pPr>
            <a:r>
              <a:rPr lang="pt-BR" sz="1200" b="1" dirty="0" smtClean="0"/>
              <a:t>Nota Técnica: </a:t>
            </a:r>
            <a:r>
              <a:rPr lang="pt-BR" sz="1200" dirty="0"/>
              <a:t> é um documento elaborado por técnicos especializados em determinado assunto e difere do Parecer pela análise completa de todo o contexto, devendo conter histórico e fundamento legal, baseados em informações relevantes. É formal e impessoal, não podendo ser utilizada a primeira pessoa</a:t>
            </a:r>
            <a:r>
              <a:rPr lang="pt-BR" sz="1200" dirty="0" smtClean="0"/>
              <a:t>. </a:t>
            </a:r>
            <a:r>
              <a:rPr lang="pt-BR" sz="1200" i="1" dirty="0" smtClean="0"/>
              <a:t>(</a:t>
            </a:r>
            <a:r>
              <a:rPr lang="pt-BR" sz="1200" b="1" i="1" dirty="0" smtClean="0"/>
              <a:t>Ministério Público</a:t>
            </a:r>
            <a:r>
              <a:rPr lang="pt-BR" sz="1200" dirty="0" smtClean="0"/>
              <a:t>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5775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9859" y="775464"/>
            <a:ext cx="1085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https://www.saude.gov.br/images/pdf/2020/marco/24/NOTA-T--CNICA-N----9-2020-CGAHD-DAHU-SAES.pdf</a:t>
            </a:r>
            <a:endParaRPr lang="pt-BR" dirty="0"/>
          </a:p>
        </p:txBody>
      </p:sp>
      <p:sp>
        <p:nvSpPr>
          <p:cNvPr id="3" name="Retângulo 2">
            <a:hlinkClick r:id="rId3" action="ppaction://hlinkpres?slideindex=1&amp;slidetitle="/>
          </p:cNvPr>
          <p:cNvSpPr/>
          <p:nvPr/>
        </p:nvSpPr>
        <p:spPr>
          <a:xfrm>
            <a:off x="1183342" y="4930606"/>
            <a:ext cx="1085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http://www.in.gov.br/web/dou/-/nota-tecnica-sobre-a-utilizacao-de-tratamento-antiviral-para-infeccoes-por-covid-19-253343459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44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788"/>
            <a:ext cx="11618259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7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201706"/>
            <a:ext cx="11591365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788458" y="1562101"/>
            <a:ext cx="9614648" cy="45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É uma forma de pesquisa na qual um apanhado de relatos sobre uma questão clínica específica, avalia e sintetiza as informações da literatura sistematicamente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pt-BR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Há evidência de que são de alta qualidade (desde que premissas sejam atendidas);</a:t>
            </a:r>
          </a:p>
        </p:txBody>
      </p:sp>
    </p:spTree>
    <p:extLst>
      <p:ext uri="{BB962C8B-B14F-4D97-AF65-F5344CB8AC3E}">
        <p14:creationId xmlns:p14="http://schemas.microsoft.com/office/powerpoint/2010/main" val="35306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484314"/>
            <a:ext cx="8675687" cy="48974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Por que são de alta qualidade?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Usam a metodologia científica como base;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Métodos de seleção e avaliação são bem definidos e explícitos aos leitores;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Permitem aos leitores avaliar possíveis avaliações tendenciosas (viés);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Melhoram a segurança e a acurácia das conclusões.</a:t>
            </a:r>
          </a:p>
        </p:txBody>
      </p:sp>
    </p:spTree>
    <p:extLst>
      <p:ext uri="{BB962C8B-B14F-4D97-AF65-F5344CB8AC3E}">
        <p14:creationId xmlns:p14="http://schemas.microsoft.com/office/powerpoint/2010/main" val="13974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  <a:endParaRPr lang="pt-BR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194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2164978"/>
            <a:ext cx="8229600" cy="28368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chemeClr val="tx1"/>
                </a:solidFill>
                <a:latin typeface="Georgia" panose="02040502050405020303" pitchFamily="18" charset="0"/>
              </a:rPr>
              <a:t> Sem </a:t>
            </a:r>
            <a:r>
              <a:rPr lang="pt-BR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metanálise</a:t>
            </a:r>
            <a:endParaRPr lang="pt-BR" sz="4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4000" dirty="0">
                <a:solidFill>
                  <a:schemeClr val="tx1"/>
                </a:solidFill>
                <a:latin typeface="Georgia" panose="02040502050405020303" pitchFamily="18" charset="0"/>
              </a:rPr>
              <a:t> Com </a:t>
            </a:r>
            <a:r>
              <a:rPr lang="pt-BR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metanálise</a:t>
            </a:r>
            <a:endParaRPr lang="pt-BR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FORUM_SALVADOR\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8" y="0"/>
            <a:ext cx="50838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99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04813"/>
            <a:ext cx="8229600" cy="5726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Formular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pergunta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clínica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deve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possuir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seguintes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componentes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paciente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problema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questão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 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- 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intervenção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teste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exposição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interesse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 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comparação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das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intervenções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- 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resultado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interesse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pt-BR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44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08213" y="855663"/>
            <a:ext cx="77724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Buscar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a(s) 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informação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es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relevante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(s):</a:t>
            </a:r>
          </a:p>
          <a:p>
            <a:pPr>
              <a:buFont typeface="Wingdings" pitchFamily="2" charset="2"/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1-Utilizar as 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palavras-chaves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buFont typeface="Wingdings" pitchFamily="2" charset="2"/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2-Escolher a base de dados 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bibliográficos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buFont typeface="Wingdings" pitchFamily="2" charset="2"/>
              <a:buNone/>
            </a:pPr>
            <a:endParaRPr lang="en-US" sz="3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3-Conduzir a </a:t>
            </a:r>
            <a:r>
              <a:rPr lang="en-US" sz="3200" dirty="0" err="1">
                <a:solidFill>
                  <a:schemeClr val="tx1"/>
                </a:solidFill>
                <a:latin typeface="Georgia" panose="02040502050405020303" pitchFamily="18" charset="0"/>
              </a:rPr>
              <a:t>busca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251937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55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55912" y="282756"/>
            <a:ext cx="865968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PTC</a:t>
            </a:r>
            <a:r>
              <a:rPr lang="pt-BR" sz="2000" b="1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: 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são </a:t>
            </a:r>
            <a:r>
              <a:rPr lang="pt-BR" sz="20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ferramentas de suporte à gestão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e à decisão, baseada na mesma racionalidade que envolve a ATS, </a:t>
            </a:r>
            <a:r>
              <a:rPr lang="pt-BR" sz="200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com </a:t>
            </a:r>
            <a:r>
              <a:rPr lang="pt-BR" sz="20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execução e conteúdo mais simplificados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. Embora envolvam </a:t>
            </a:r>
            <a:r>
              <a:rPr lang="pt-BR" sz="20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revisão da literatura menos extensa e abrangente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, que uma revisão sistemática, e sejam de </a:t>
            </a:r>
            <a:r>
              <a:rPr lang="pt-BR" sz="20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execução e elaboração mais rápidas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, representam um relato sistematizado e abrangente do conhecimento possível de ser fornecido nesse contexto, contribuindo para </a:t>
            </a:r>
            <a:r>
              <a:rPr lang="pt-BR" sz="20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qualificar </a:t>
            </a:r>
            <a:r>
              <a:rPr lang="pt-BR" sz="2000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as decisões a serem tomadas. (CCOHTA, 2003; NICE, 2004a; DACEHTA, 2005; CAMERON, 2007). </a:t>
            </a:r>
            <a:endParaRPr lang="pt-BR" sz="3200" b="1" dirty="0">
              <a:solidFill>
                <a:prstClr val="black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911225"/>
            <a:ext cx="7772400" cy="518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Avaliar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criticamente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informação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Adaptar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informação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para o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caso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questão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Avaliar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 o </a:t>
            </a:r>
            <a:r>
              <a:rPr lang="en-US" sz="3600" dirty="0" err="1">
                <a:solidFill>
                  <a:schemeClr val="tx1"/>
                </a:solidFill>
                <a:latin typeface="Georgia" panose="02040502050405020303" pitchFamily="18" charset="0"/>
              </a:rPr>
              <a:t>desempenho</a:t>
            </a:r>
            <a:r>
              <a:rPr lang="en-US" sz="36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pt-BR" sz="3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3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452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741040"/>
            <a:ext cx="9062809" cy="58614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Formular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uma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questão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clínica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derivada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problema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do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paciente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questão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Definir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qual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informação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é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necessária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Selecionar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os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melhores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estudos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Avaliar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criticamente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evidência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disponível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Sintetizar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evidência</a:t>
            </a: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5519738" y="1352895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519738" y="2632498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519737" y="3645401"/>
            <a:ext cx="485775" cy="533400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5519736" y="5152156"/>
            <a:ext cx="485775" cy="609600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8207" grpId="0" animBg="1"/>
      <p:bldP spid="82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32965" y="685800"/>
            <a:ext cx="9816353" cy="5410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Definir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força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evidência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Integrar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evidência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com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experiência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clínica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aplicar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resultados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na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prática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clínica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Avaliar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própria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performance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como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um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médico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pratica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Medicina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baseada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evidência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pt-BR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715000" y="1277471"/>
            <a:ext cx="485775" cy="797859"/>
          </a:xfrm>
          <a:prstGeom prst="downArrow">
            <a:avLst>
              <a:gd name="adj1" fmla="val 50000"/>
              <a:gd name="adj2" fmla="val 27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715000" y="3227294"/>
            <a:ext cx="485775" cy="811306"/>
          </a:xfrm>
          <a:prstGeom prst="downArrow">
            <a:avLst>
              <a:gd name="adj1" fmla="val 50000"/>
              <a:gd name="adj2" fmla="val 31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753" y="296417"/>
            <a:ext cx="8229600" cy="900336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Meta-análise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075765" y="1062283"/>
            <a:ext cx="10878670" cy="51844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É o método estatístico utilizado na revisão sistemática para integrar os resultados dos estudos incluídos, aumentando a </a:t>
            </a:r>
            <a:r>
              <a:rPr lang="pt-BR" sz="2400" dirty="0" err="1" smtClean="0">
                <a:solidFill>
                  <a:schemeClr val="tx1"/>
                </a:solidFill>
              </a:rPr>
              <a:t>acurácia</a:t>
            </a:r>
            <a:r>
              <a:rPr lang="pt-BR" sz="2400" dirty="0" smtClean="0">
                <a:solidFill>
                  <a:schemeClr val="tx1"/>
                </a:solidFill>
              </a:rPr>
              <a:t> estatística;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Faz-se a análise da combinação dos resultados (não combina os dados na forma de um único estudo);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Utiliza conceitos como: IC, OR, RR e DR (diferença de risco).</a:t>
            </a:r>
          </a:p>
          <a:p>
            <a:pPr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Utiliza o Forest </a:t>
            </a:r>
            <a:r>
              <a:rPr lang="pt-BR" sz="2400" dirty="0" err="1" smtClean="0">
                <a:solidFill>
                  <a:schemeClr val="tx1"/>
                </a:solidFill>
              </a:rPr>
              <a:t>plot</a:t>
            </a:r>
            <a:r>
              <a:rPr lang="pt-BR" sz="2400" dirty="0" smtClean="0">
                <a:solidFill>
                  <a:schemeClr val="tx1"/>
                </a:solidFill>
              </a:rPr>
              <a:t> como gráfico de visualização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11061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1188" y="564776"/>
            <a:ext cx="8377518" cy="5876365"/>
          </a:xfrm>
          <a:noFill/>
        </p:spPr>
      </p:pic>
    </p:spTree>
    <p:extLst>
      <p:ext uri="{BB962C8B-B14F-4D97-AF65-F5344CB8AC3E}">
        <p14:creationId xmlns:p14="http://schemas.microsoft.com/office/powerpoint/2010/main" val="41416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0882" y="874058"/>
            <a:ext cx="9668435" cy="5634317"/>
          </a:xfrm>
          <a:noFill/>
        </p:spPr>
      </p:pic>
    </p:spTree>
    <p:extLst>
      <p:ext uri="{BB962C8B-B14F-4D97-AF65-F5344CB8AC3E}">
        <p14:creationId xmlns:p14="http://schemas.microsoft.com/office/powerpoint/2010/main" val="23452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9535" y="685799"/>
            <a:ext cx="7686300" cy="5728447"/>
          </a:xfrm>
          <a:solidFill>
            <a:schemeClr val="bg1"/>
          </a:solidFill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74825" y="3101976"/>
            <a:ext cx="2124075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774825" y="3206751"/>
            <a:ext cx="1873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7F6F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rPr>
              <a:t>Meta-análise</a:t>
            </a:r>
          </a:p>
        </p:txBody>
      </p:sp>
    </p:spTree>
    <p:extLst>
      <p:ext uri="{BB962C8B-B14F-4D97-AF65-F5344CB8AC3E}">
        <p14:creationId xmlns:p14="http://schemas.microsoft.com/office/powerpoint/2010/main" val="4199718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128"/>
            <a:ext cx="12192001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88251"/>
              </p:ext>
            </p:extLst>
          </p:nvPr>
        </p:nvGraphicFramePr>
        <p:xfrm>
          <a:off x="2043953" y="268942"/>
          <a:ext cx="6927476" cy="1374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738"/>
                <a:gridCol w="3463738"/>
              </a:tblGrid>
              <a:tr h="288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Variable</a:t>
                      </a:r>
                      <a:r>
                        <a:rPr lang="pt-BR" sz="1000" dirty="0">
                          <a:effectLst/>
                        </a:rPr>
                        <a:t> for </a:t>
                      </a:r>
                      <a:r>
                        <a:rPr lang="pt-BR" sz="1000" dirty="0" err="1">
                          <a:effectLst/>
                        </a:rPr>
                        <a:t>studies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Study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1800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1. Intervention groups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  Variable for total number of cases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N_HCQ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18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  </a:t>
                      </a:r>
                      <a:r>
                        <a:rPr lang="pt-BR" sz="1000" dirty="0" err="1">
                          <a:effectLst/>
                        </a:rPr>
                        <a:t>Variable</a:t>
                      </a:r>
                      <a:r>
                        <a:rPr lang="pt-BR" sz="1000" dirty="0">
                          <a:effectLst/>
                        </a:rPr>
                        <a:t> for </a:t>
                      </a:r>
                      <a:r>
                        <a:rPr lang="pt-BR" sz="1000" dirty="0" err="1">
                          <a:effectLst/>
                        </a:rPr>
                        <a:t>number</a:t>
                      </a: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err="1">
                          <a:effectLst/>
                        </a:rPr>
                        <a:t>of</a:t>
                      </a:r>
                      <a:r>
                        <a:rPr lang="pt-BR" sz="1000" dirty="0">
                          <a:effectLst/>
                        </a:rPr>
                        <a:t> positive cases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Event_HCQ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18004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2. Control groups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  Variable for total number of cases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N_Standard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18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  Variable for number of positive cases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Event_Standard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57002"/>
              </p:ext>
            </p:extLst>
          </p:nvPr>
        </p:nvGraphicFramePr>
        <p:xfrm>
          <a:off x="1479172" y="1734670"/>
          <a:ext cx="9170898" cy="3025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2852"/>
                <a:gridCol w="1310427"/>
                <a:gridCol w="967894"/>
                <a:gridCol w="1281098"/>
                <a:gridCol w="1127114"/>
                <a:gridCol w="623265"/>
                <a:gridCol w="1039124"/>
                <a:gridCol w="1039124"/>
              </a:tblGrid>
              <a:tr h="30121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Study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Intervention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Controls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Relative</a:t>
                      </a: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err="1">
                          <a:effectLst/>
                        </a:rPr>
                        <a:t>risk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95% CI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Weight (%)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12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Fixed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Random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Chen 20020a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4/15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3/15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0,3 to 4,9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8,27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11,18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Chen 2020b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2/31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0/31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0,2 to 100,0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1,59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2,58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Tang 2020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21/70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7/80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3,4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1,5 to 7,5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22,73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22,63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Yu 2020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12/100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13/101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0,4 to 1,9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26,51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24,69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Lo 2020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5/112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4/115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0,3 to 4,6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8,60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11,54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Hopkins 2020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17/198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15/190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0,6 to 2,1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32,30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27,38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01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Total (</a:t>
                      </a:r>
                      <a:r>
                        <a:rPr lang="pt-BR" sz="1000" b="1" dirty="0" err="1">
                          <a:solidFill>
                            <a:schemeClr val="tx1"/>
                          </a:solidFill>
                          <a:effectLst/>
                        </a:rPr>
                        <a:t>fixed</a:t>
                      </a: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000" b="1" dirty="0" err="1">
                          <a:solidFill>
                            <a:schemeClr val="tx1"/>
                          </a:solidFill>
                          <a:effectLst/>
                        </a:rPr>
                        <a:t>effects</a:t>
                      </a: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61/526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42/532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1,0 </a:t>
                      </a:r>
                      <a:r>
                        <a:rPr lang="pt-BR" sz="1000" b="1" dirty="0" err="1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 2,1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effectLst/>
                        </a:rPr>
                        <a:t>100,00</a:t>
                      </a:r>
                      <a:endParaRPr lang="pt-B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314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Total (</a:t>
                      </a:r>
                      <a:r>
                        <a:rPr lang="pt-BR" sz="1000" dirty="0" err="1">
                          <a:effectLst/>
                        </a:rPr>
                        <a:t>random</a:t>
                      </a:r>
                      <a:r>
                        <a:rPr lang="pt-BR" sz="1000" dirty="0">
                          <a:effectLst/>
                        </a:rPr>
                        <a:t> </a:t>
                      </a:r>
                      <a:r>
                        <a:rPr lang="pt-BR" sz="1000" dirty="0" err="1">
                          <a:effectLst/>
                        </a:rPr>
                        <a:t>effects</a:t>
                      </a:r>
                      <a:r>
                        <a:rPr lang="pt-BR" sz="1000" dirty="0">
                          <a:effectLst/>
                        </a:rPr>
                        <a:t>)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61/526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42/532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0,9 to 2,4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0,12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100,00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100,00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30663"/>
              </p:ext>
            </p:extLst>
          </p:nvPr>
        </p:nvGraphicFramePr>
        <p:xfrm>
          <a:off x="1465730" y="5225719"/>
          <a:ext cx="9184342" cy="122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171"/>
                <a:gridCol w="4592171"/>
              </a:tblGrid>
              <a:tr h="2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7,3680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24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DF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24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Significance level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 = 0,1947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24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</a:t>
                      </a:r>
                      <a:r>
                        <a:rPr lang="pt-BR" sz="1000" baseline="30000">
                          <a:effectLst/>
                        </a:rPr>
                        <a:t>2</a:t>
                      </a:r>
                      <a:r>
                        <a:rPr lang="pt-BR" sz="1000">
                          <a:effectLst/>
                        </a:rPr>
                        <a:t> (inconsistency)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32,14%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  <a:tr h="247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95% CI for I</a:t>
                      </a:r>
                      <a:r>
                        <a:rPr lang="pt-BR" sz="1000" baseline="30000">
                          <a:effectLst/>
                        </a:rPr>
                        <a:t>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0,00 </a:t>
                      </a:r>
                      <a:r>
                        <a:rPr lang="pt-BR" sz="1000" dirty="0" err="1">
                          <a:effectLst/>
                        </a:rPr>
                        <a:t>to</a:t>
                      </a:r>
                      <a:r>
                        <a:rPr lang="pt-BR" sz="1000" dirty="0">
                          <a:effectLst/>
                        </a:rPr>
                        <a:t> 72,58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19050" marB="9525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858871" y="4675515"/>
            <a:ext cx="2308412" cy="60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176" tIns="152352" rIns="91440" bIns="9204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Meta-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analysis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relative</a:t>
            </a:r>
            <a:r>
              <a:rPr kumimoji="0" lang="pt-B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pt-BR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risk</a:t>
            </a:r>
            <a:endParaRPr kumimoji="0" lang="pt-BR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pt-B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 for </a:t>
            </a:r>
            <a:r>
              <a:rPr kumimoji="0" lang="pt-B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heterogeneity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59" y="268476"/>
            <a:ext cx="8410481" cy="6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55912" y="1896616"/>
            <a:ext cx="8229600" cy="4277072"/>
          </a:xfrm>
          <a:prstGeom prst="rect">
            <a:avLst/>
          </a:prstGeom>
        </p:spPr>
        <p:txBody>
          <a:bodyPr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ct val="20000"/>
              </a:spcBef>
              <a:defRPr/>
            </a:pP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4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04" y="72008"/>
            <a:ext cx="5464908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59" y="268476"/>
            <a:ext cx="8410481" cy="6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774923"/>
          </a:xfrm>
        </p:spPr>
        <p:txBody>
          <a:bodyPr/>
          <a:lstStyle/>
          <a:p>
            <a:pPr>
              <a:defRPr/>
            </a:pPr>
            <a:r>
              <a:rPr lang="pt-BR" dirty="0">
                <a:solidFill>
                  <a:schemeClr val="tx1"/>
                </a:solidFill>
              </a:rPr>
              <a:t>Forest </a:t>
            </a:r>
            <a:r>
              <a:rPr lang="pt-BR" dirty="0" err="1">
                <a:solidFill>
                  <a:schemeClr val="tx1"/>
                </a:solidFill>
              </a:rPr>
              <a:t>plot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512" y="1600200"/>
            <a:ext cx="4038600" cy="139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chemeClr val="tx1"/>
                </a:solidFill>
              </a:rPr>
              <a:t>Mostra visualmente os resultados de uma meta-análise;</a:t>
            </a:r>
          </a:p>
        </p:txBody>
      </p:sp>
      <p:pic>
        <p:nvPicPr>
          <p:cNvPr id="25604" name="Picture 4" descr="forest pl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51984" y="836713"/>
            <a:ext cx="5397334" cy="4999311"/>
          </a:xfr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03513" y="3141663"/>
            <a:ext cx="4319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A5B592"/>
              </a:buClr>
              <a:buSzPct val="65000"/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prstClr val="black"/>
                </a:solidFill>
                <a:cs typeface="Arial" charset="0"/>
              </a:rPr>
              <a:t>Faz uma estimativa visual da quantidade de variação entre os resultados(heterogeneamente);</a:t>
            </a:r>
          </a:p>
        </p:txBody>
      </p:sp>
    </p:spTree>
    <p:extLst>
      <p:ext uri="{BB962C8B-B14F-4D97-AF65-F5344CB8AC3E}">
        <p14:creationId xmlns:p14="http://schemas.microsoft.com/office/powerpoint/2010/main" val="33900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forest pl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9975" y="224736"/>
            <a:ext cx="8829688" cy="4583430"/>
          </a:xfrm>
          <a:noFill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24001" y="549276"/>
            <a:ext cx="133191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Tahoma" charset="0"/>
                <a:cs typeface="Arial" charset="0"/>
              </a:rPr>
              <a:t>Primeiro autor do estudo primário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747964" y="627360"/>
            <a:ext cx="1368425" cy="51722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109044" y="2820643"/>
            <a:ext cx="1800225" cy="431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006058" y="2765239"/>
            <a:ext cx="8651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  <a:latin typeface="Tahoma" charset="0"/>
                <a:cs typeface="Arial" charset="0"/>
              </a:rPr>
              <a:t>IC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4604219" y="303654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699126" y="3347851"/>
            <a:ext cx="720725" cy="50323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6527800" y="415553"/>
            <a:ext cx="0" cy="43926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008439" y="404813"/>
            <a:ext cx="15827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latin typeface="Tahoma" charset="0"/>
                <a:cs typeface="Arial" charset="0"/>
              </a:rPr>
              <a:t>Linha do não efeito</a:t>
            </a:r>
          </a:p>
        </p:txBody>
      </p:sp>
    </p:spTree>
    <p:extLst>
      <p:ext uri="{BB962C8B-B14F-4D97-AF65-F5344CB8AC3E}">
        <p14:creationId xmlns:p14="http://schemas.microsoft.com/office/powerpoint/2010/main" val="9774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2" grpId="1"/>
      <p:bldP spid="27653" grpId="0" animBg="1"/>
      <p:bldP spid="27653" grpId="1" animBg="1"/>
      <p:bldP spid="27654" grpId="0" animBg="1"/>
      <p:bldP spid="27654" grpId="1" animBg="1"/>
      <p:bldP spid="27655" grpId="0"/>
      <p:bldP spid="27655" grpId="1"/>
      <p:bldP spid="27656" grpId="0" animBg="1"/>
      <p:bldP spid="27656" grpId="1" animBg="1"/>
      <p:bldP spid="27657" grpId="0" animBg="1"/>
      <p:bldP spid="27657" grpId="1" animBg="1"/>
      <p:bldP spid="27658" grpId="0" animBg="1"/>
      <p:bldP spid="276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92457" y="270813"/>
            <a:ext cx="3599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err="1">
                <a:solidFill>
                  <a:srgbClr val="212121"/>
                </a:solidFill>
                <a:latin typeface="BlinkMacSystemFont"/>
              </a:rPr>
              <a:t>Pyo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 JS, </a:t>
            </a:r>
            <a:r>
              <a:rPr lang="pt-BR" sz="1600" dirty="0" err="1">
                <a:solidFill>
                  <a:srgbClr val="212121"/>
                </a:solidFill>
                <a:latin typeface="BlinkMacSystemFont"/>
              </a:rPr>
              <a:t>Kang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 G. </a:t>
            </a:r>
            <a:r>
              <a:rPr lang="pt-BR" sz="1600" dirty="0" err="1">
                <a:solidFill>
                  <a:srgbClr val="212121"/>
                </a:solidFill>
                <a:latin typeface="BlinkMacSystemFont"/>
              </a:rPr>
              <a:t>Immunotherapy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 in </a:t>
            </a:r>
            <a:r>
              <a:rPr lang="pt-BR" sz="1600" dirty="0" err="1">
                <a:solidFill>
                  <a:srgbClr val="212121"/>
                </a:solidFill>
                <a:latin typeface="BlinkMacSystemFont"/>
              </a:rPr>
              <a:t>advanced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 melanoma: a network meta-</a:t>
            </a:r>
            <a:r>
              <a:rPr lang="pt-BR" sz="1600" dirty="0" err="1">
                <a:solidFill>
                  <a:srgbClr val="212121"/>
                </a:solidFill>
                <a:latin typeface="BlinkMacSystemFont"/>
              </a:rPr>
              <a:t>analysis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. </a:t>
            </a:r>
            <a:r>
              <a:rPr lang="pt-BR" sz="1600" i="1" dirty="0" err="1">
                <a:solidFill>
                  <a:srgbClr val="212121"/>
                </a:solidFill>
                <a:latin typeface="BlinkMacSystemFont"/>
              </a:rPr>
              <a:t>Immunotherapy</a:t>
            </a:r>
            <a:r>
              <a:rPr lang="pt-BR" sz="1600" dirty="0">
                <a:solidFill>
                  <a:srgbClr val="212121"/>
                </a:solidFill>
                <a:latin typeface="BlinkMacSystemFont"/>
              </a:rPr>
              <a:t>. 2017;9(6):471‐479. doi:10.2217/imt-2016-0143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851" b="43280"/>
          <a:stretch/>
        </p:blipFill>
        <p:spPr>
          <a:xfrm>
            <a:off x="1611086" y="159658"/>
            <a:ext cx="676365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9" y="174813"/>
            <a:ext cx="11846859" cy="6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25" y="80079"/>
            <a:ext cx="11467389" cy="66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9" y="333829"/>
            <a:ext cx="11190513" cy="63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686800" cy="1139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Avaliando </a:t>
            </a:r>
            <a:r>
              <a:rPr lang="pt-BR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- </a:t>
            </a: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788459" y="1524000"/>
            <a:ext cx="8565776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ClrTx/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Deve-se avaliar: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validade metodológica do ensaio;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magnitude e precisão do efeito do tratamento;</a:t>
            </a:r>
          </a:p>
          <a:p>
            <a:pPr>
              <a:lnSpc>
                <a:spcPct val="200000"/>
              </a:lnSpc>
              <a:buClrTx/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aplicabilidade dos resultados para seus pacientes na população.</a:t>
            </a:r>
          </a:p>
        </p:txBody>
      </p:sp>
    </p:spTree>
    <p:extLst>
      <p:ext uri="{BB962C8B-B14F-4D97-AF65-F5344CB8AC3E}">
        <p14:creationId xmlns:p14="http://schemas.microsoft.com/office/powerpoint/2010/main" val="25796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686800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Revisão </a:t>
            </a: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sistemática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19536" y="908720"/>
            <a:ext cx="8424936" cy="55446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Questões a serem consideradas na avaliação: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1.	A revisão dirigiu-se ao foco da questão?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Explicitar a questão a ser respondida, as intervenções, as comparações e os resultados de interesse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2.	A revisão incluiu o tipo de estudo correto?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Ensaios clínicos controlados randomizados proporcionam a melhor evidência. Os leitores devem julgar se os estudos incluídos possuem um projeto adequado para responder as questões clínicas.</a:t>
            </a:r>
          </a:p>
        </p:txBody>
      </p:sp>
    </p:spTree>
    <p:extLst>
      <p:ext uri="{BB962C8B-B14F-4D97-AF65-F5344CB8AC3E}">
        <p14:creationId xmlns:p14="http://schemas.microsoft.com/office/powerpoint/2010/main" val="2567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2008"/>
            <a:ext cx="8229600" cy="764704"/>
          </a:xfrm>
        </p:spPr>
        <p:txBody>
          <a:bodyPr anchor="ctr" anchorCtr="1">
            <a:norm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692696"/>
            <a:ext cx="8229600" cy="5976664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pt-BR" sz="2300" dirty="0">
                <a:solidFill>
                  <a:schemeClr val="tx1"/>
                </a:solidFill>
              </a:rPr>
              <a:t>3.	A revisão tentou identificar todos os estudos relevantes?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300" dirty="0">
                <a:solidFill>
                  <a:schemeClr val="tx1"/>
                </a:solidFill>
              </a:rPr>
              <a:t>	Fazer uma pesquisa abrangente e em várias fontes. Encontrar o maior numero possível de estudos relevantes afim de minimizar o viés de cada uma.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300" dirty="0">
                <a:solidFill>
                  <a:schemeClr val="tx1"/>
                </a:solidFill>
              </a:rPr>
              <a:t>4.	Os revisores avaliaram a qualidade de todos os estudos incluídos?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300" dirty="0">
                <a:solidFill>
                  <a:schemeClr val="tx1"/>
                </a:solidFill>
              </a:rPr>
              <a:t>	Há evidência de que dois revisores tem efeito importante na redução da possibilidade de relatos importantes sejam excluídos. Os revisores devem especificar um método predeterminado, para avaliar a elegibilidade e qualidade do estudo.</a:t>
            </a:r>
          </a:p>
          <a:p>
            <a:pPr marL="609600" indent="-609600">
              <a:lnSpc>
                <a:spcPct val="150000"/>
              </a:lnSpc>
            </a:pPr>
            <a:endParaRPr lang="pt-BR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747679" y="404813"/>
            <a:ext cx="8651304" cy="572611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Formular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pergunta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clínica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deve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possuir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seguintes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componentes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paciente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problema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questão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 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- 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intervenção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teste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ou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exposição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interesse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 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C 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-  A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comparação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das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intervenções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;</a:t>
            </a:r>
          </a:p>
          <a:p>
            <a:pPr>
              <a:lnSpc>
                <a:spcPct val="25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-  O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resultado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interesse</a:t>
            </a:r>
            <a:r>
              <a:rPr lang="en-US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pt-BR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063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188466"/>
            <a:ext cx="8229600" cy="864270"/>
          </a:xfrm>
        </p:spPr>
        <p:txBody>
          <a:bodyPr anchor="ctr" anchorCtr="1"/>
          <a:lstStyle/>
          <a:p>
            <a:pPr algn="ctr">
              <a:defRPr/>
            </a:pPr>
            <a:r>
              <a:rPr lang="pt-BR" sz="3800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1981201" y="908720"/>
            <a:ext cx="8435975" cy="5732462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5.	Os resultados dos estudos combinados tiveram resultados coerentes?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	A validade estatística da combinação dos resultados dos vários estudos deveria ser avaliado com base na homogeneidade dos resultados. Analisar com meta-análise.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6.	Como os resultados estão apresentados e quais os principais resultados?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	Forest </a:t>
            </a:r>
            <a:r>
              <a:rPr lang="pt-BR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plot</a:t>
            </a:r>
            <a:endParaRPr lang="pt-BR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7.	Quantificar a precisão dos resultados.</a:t>
            </a:r>
          </a:p>
          <a:p>
            <a:pPr marL="609600" indent="-609600">
              <a:lnSpc>
                <a:spcPct val="150000"/>
              </a:lnSpc>
              <a:buNone/>
            </a:pP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	Utilizar OR, RR e diferença média. Se o resultado é binário (doença x </a:t>
            </a:r>
            <a:r>
              <a:rPr lang="pt-BR" sz="2000" dirty="0" err="1">
                <a:solidFill>
                  <a:schemeClr val="tx1"/>
                </a:solidFill>
                <a:latin typeface="Georgia" panose="02040502050405020303" pitchFamily="18" charset="0"/>
              </a:rPr>
              <a:t>não-doença</a:t>
            </a:r>
            <a: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  <a:t>) OR e RR são usados. Se o resultado é contínuo (medidas de pressão sanguínea) a diferença média deve ser usada.</a:t>
            </a:r>
          </a:p>
        </p:txBody>
      </p:sp>
    </p:spTree>
    <p:extLst>
      <p:ext uri="{BB962C8B-B14F-4D97-AF65-F5344CB8AC3E}">
        <p14:creationId xmlns:p14="http://schemas.microsoft.com/office/powerpoint/2010/main" val="3007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337431" y="319311"/>
            <a:ext cx="8911687" cy="1280890"/>
          </a:xfrm>
        </p:spPr>
        <p:txBody>
          <a:bodyPr anchor="ctr" anchorCtr="1"/>
          <a:lstStyle/>
          <a:p>
            <a:pPr algn="ctr">
              <a:defRPr/>
            </a:pPr>
            <a:r>
              <a:rPr lang="pt-BR" sz="3800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600201"/>
            <a:ext cx="8291512" cy="4060825"/>
          </a:xfrm>
        </p:spPr>
        <p:txBody>
          <a:bodyPr>
            <a:normAutofit/>
          </a:bodyPr>
          <a:lstStyle/>
          <a:p>
            <a:pPr marL="609600" indent="-609600">
              <a:buClrTx/>
              <a:buFont typeface="Wingdings" pitchFamily="2" charset="2"/>
              <a:buAutoNum type="arabicPeriod"/>
            </a:pPr>
            <a:r>
              <a:rPr lang="pt-B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Os resultados podem ser aplicados à população local?</a:t>
            </a:r>
          </a:p>
          <a:p>
            <a:pPr marL="609600" indent="-609600">
              <a:buClrTx/>
              <a:buFont typeface="Wingdings" pitchFamily="2" charset="2"/>
              <a:buAutoNum type="arabicPeriod"/>
            </a:pPr>
            <a:endParaRPr lang="pt-BR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609600" indent="-609600">
              <a:buClrTx/>
              <a:buFont typeface="Wingdings" pitchFamily="2" charset="2"/>
              <a:buAutoNum type="arabicPeriod"/>
            </a:pPr>
            <a:r>
              <a:rPr lang="pt-B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Todos os resultados importantes foram considerados?</a:t>
            </a:r>
          </a:p>
          <a:p>
            <a:pPr marL="609600" indent="-609600">
              <a:buClrTx/>
              <a:buFont typeface="Wingdings" pitchFamily="2" charset="2"/>
              <a:buAutoNum type="arabicPeriod"/>
            </a:pPr>
            <a:endParaRPr lang="pt-BR" sz="2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609600" indent="-609600">
              <a:buClrTx/>
              <a:buFont typeface="Wingdings" pitchFamily="2" charset="2"/>
              <a:buAutoNum type="arabicPeriod"/>
            </a:pPr>
            <a:r>
              <a:rPr lang="pt-B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 resultados dessa revisão deveria ser prática ou política?</a:t>
            </a:r>
          </a:p>
        </p:txBody>
      </p:sp>
    </p:spTree>
    <p:extLst>
      <p:ext uri="{BB962C8B-B14F-4D97-AF65-F5344CB8AC3E}">
        <p14:creationId xmlns:p14="http://schemas.microsoft.com/office/powerpoint/2010/main" val="14301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885951" y="858839"/>
            <a:ext cx="123142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Fletcher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Dewar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European</a:t>
            </a:r>
            <a:r>
              <a:rPr lang="pt-BR" sz="1000" b="1" dirty="0">
                <a:latin typeface="Arial" charset="0"/>
                <a:cs typeface="Arial" charset="0"/>
              </a:rPr>
              <a:t>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European</a:t>
            </a:r>
            <a:r>
              <a:rPr lang="pt-BR" sz="1000" b="1" dirty="0">
                <a:latin typeface="Arial" charset="0"/>
                <a:cs typeface="Arial" charset="0"/>
              </a:rPr>
              <a:t>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Heikinheimo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Italian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Australia</a:t>
            </a:r>
            <a:r>
              <a:rPr lang="pt-BR" sz="1000" b="1" dirty="0">
                <a:latin typeface="Arial" charset="0"/>
                <a:cs typeface="Arial" charset="0"/>
              </a:rPr>
              <a:t>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Frankfurt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NHLBI SMIT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Frank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Valere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Klein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UK </a:t>
            </a:r>
            <a:r>
              <a:rPr lang="pt-BR" sz="1000" b="1" dirty="0" err="1">
                <a:latin typeface="Arial" charset="0"/>
                <a:cs typeface="Arial" charset="0"/>
              </a:rPr>
              <a:t>Collaboration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Austrian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Australian</a:t>
            </a:r>
            <a:r>
              <a:rPr lang="pt-BR" sz="1000" b="1" dirty="0">
                <a:latin typeface="Arial" charset="0"/>
                <a:cs typeface="Arial" charset="0"/>
              </a:rPr>
              <a:t> 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Lasierra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N </a:t>
            </a:r>
            <a:r>
              <a:rPr lang="pt-BR" sz="1000" b="1" dirty="0" err="1">
                <a:latin typeface="Arial" charset="0"/>
                <a:cs typeface="Arial" charset="0"/>
              </a:rPr>
              <a:t>German</a:t>
            </a:r>
            <a:r>
              <a:rPr lang="pt-BR" sz="1000" b="1" dirty="0">
                <a:latin typeface="Arial" charset="0"/>
                <a:cs typeface="Arial" charset="0"/>
              </a:rPr>
              <a:t> </a:t>
            </a:r>
            <a:r>
              <a:rPr lang="pt-BR" sz="1000" b="1" dirty="0" err="1">
                <a:latin typeface="Arial" charset="0"/>
                <a:cs typeface="Arial" charset="0"/>
              </a:rPr>
              <a:t>Collab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Witchitz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European</a:t>
            </a:r>
            <a:r>
              <a:rPr lang="pt-BR" sz="1000" b="1" dirty="0">
                <a:latin typeface="Arial" charset="0"/>
                <a:cs typeface="Arial" charset="0"/>
              </a:rPr>
              <a:t>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ISAM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GISSI-1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Olson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Barrofio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Schreiber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Cribier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Sainsous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Durand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White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Bassand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Vlay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Kennedy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ISIS-2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 err="1">
                <a:latin typeface="Arial" charset="0"/>
                <a:cs typeface="Arial" charset="0"/>
              </a:rPr>
              <a:t>Wisenberg</a:t>
            </a: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00" b="1" dirty="0"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Total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38406" y="857250"/>
            <a:ext cx="46679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1959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1963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1969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1988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775200" y="482601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0,5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72100" y="48418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038850" y="48418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38650" y="484189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0,2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000500" y="484189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0,1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41846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6228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5054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60642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447235" y="860426"/>
            <a:ext cx="53739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167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730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426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321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517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206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107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108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91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595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728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230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483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315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1741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11712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98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64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219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107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368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17187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66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000" b="1">
              <a:latin typeface="Arial" charset="0"/>
              <a:cs typeface="Arial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36974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596899" y="860425"/>
            <a:ext cx="53732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65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232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962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1388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1709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2226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2432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2539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2647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2738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2761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3356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4084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4314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4338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4821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4879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5194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6935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18647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18699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18758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18796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18840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18938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19002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19221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19328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19353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19721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36908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36974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359525" y="485776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519863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8577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9593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3340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54165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1562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52451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58420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59563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3436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>
            <a:off x="642620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61658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6254750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4184650" y="800100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5505450" y="8001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5715000" y="482601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6577013" y="7239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191000" y="933450"/>
            <a:ext cx="1543050" cy="76200"/>
            <a:chOff x="1680" y="588"/>
            <a:chExt cx="972" cy="48"/>
          </a:xfrm>
        </p:grpSpPr>
        <p:sp>
          <p:nvSpPr>
            <p:cNvPr id="33009" name="Line 34"/>
            <p:cNvSpPr>
              <a:spLocks noChangeShapeType="1"/>
            </p:cNvSpPr>
            <p:nvPr/>
          </p:nvSpPr>
          <p:spPr bwMode="auto">
            <a:xfrm flipH="1">
              <a:off x="1680" y="612"/>
              <a:ext cx="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10" name="Oval 35"/>
            <p:cNvSpPr>
              <a:spLocks noChangeArrowheads="1"/>
            </p:cNvSpPr>
            <p:nvPr/>
          </p:nvSpPr>
          <p:spPr bwMode="auto">
            <a:xfrm>
              <a:off x="1756" y="58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286250" y="1085850"/>
            <a:ext cx="1543050" cy="76200"/>
            <a:chOff x="1740" y="684"/>
            <a:chExt cx="972" cy="48"/>
          </a:xfrm>
        </p:grpSpPr>
        <p:sp>
          <p:nvSpPr>
            <p:cNvPr id="33007" name="Line 37"/>
            <p:cNvSpPr>
              <a:spLocks noChangeShapeType="1"/>
            </p:cNvSpPr>
            <p:nvPr/>
          </p:nvSpPr>
          <p:spPr bwMode="auto">
            <a:xfrm flipH="1">
              <a:off x="1740" y="708"/>
              <a:ext cx="9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08" name="Oval 38"/>
            <p:cNvSpPr>
              <a:spLocks noChangeArrowheads="1"/>
            </p:cNvSpPr>
            <p:nvPr/>
          </p:nvSpPr>
          <p:spPr bwMode="auto">
            <a:xfrm>
              <a:off x="2108" y="68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10200" y="1238250"/>
            <a:ext cx="552450" cy="76200"/>
            <a:chOff x="2448" y="780"/>
            <a:chExt cx="348" cy="48"/>
          </a:xfrm>
        </p:grpSpPr>
        <p:sp>
          <p:nvSpPr>
            <p:cNvPr id="33005" name="Line 40"/>
            <p:cNvSpPr>
              <a:spLocks noChangeShapeType="1"/>
            </p:cNvSpPr>
            <p:nvPr/>
          </p:nvSpPr>
          <p:spPr bwMode="auto">
            <a:xfrm flipH="1">
              <a:off x="2448" y="804"/>
              <a:ext cx="3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06" name="Oval 41"/>
            <p:cNvSpPr>
              <a:spLocks noChangeArrowheads="1"/>
            </p:cNvSpPr>
            <p:nvPr/>
          </p:nvSpPr>
          <p:spPr bwMode="auto">
            <a:xfrm>
              <a:off x="2580" y="7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4895850" y="1390650"/>
            <a:ext cx="533400" cy="76200"/>
            <a:chOff x="2124" y="876"/>
            <a:chExt cx="336" cy="48"/>
          </a:xfrm>
        </p:grpSpPr>
        <p:sp>
          <p:nvSpPr>
            <p:cNvPr id="33003" name="Line 43"/>
            <p:cNvSpPr>
              <a:spLocks noChangeShapeType="1"/>
            </p:cNvSpPr>
            <p:nvPr/>
          </p:nvSpPr>
          <p:spPr bwMode="auto">
            <a:xfrm flipH="1">
              <a:off x="2124" y="9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04" name="Oval 44"/>
            <p:cNvSpPr>
              <a:spLocks noChangeArrowheads="1"/>
            </p:cNvSpPr>
            <p:nvPr/>
          </p:nvSpPr>
          <p:spPr bwMode="auto">
            <a:xfrm>
              <a:off x="2240" y="87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232400" y="1562100"/>
            <a:ext cx="730250" cy="76200"/>
            <a:chOff x="2336" y="984"/>
            <a:chExt cx="460" cy="48"/>
          </a:xfrm>
        </p:grpSpPr>
        <p:sp>
          <p:nvSpPr>
            <p:cNvPr id="33001" name="Line 46"/>
            <p:cNvSpPr>
              <a:spLocks noChangeShapeType="1"/>
            </p:cNvSpPr>
            <p:nvPr/>
          </p:nvSpPr>
          <p:spPr bwMode="auto">
            <a:xfrm flipH="1">
              <a:off x="2336" y="1008"/>
              <a:ext cx="4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02" name="Oval 47"/>
            <p:cNvSpPr>
              <a:spLocks noChangeArrowheads="1"/>
            </p:cNvSpPr>
            <p:nvPr/>
          </p:nvSpPr>
          <p:spPr bwMode="auto">
            <a:xfrm>
              <a:off x="2544" y="98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940300" y="1714500"/>
            <a:ext cx="914400" cy="76200"/>
            <a:chOff x="2152" y="1080"/>
            <a:chExt cx="576" cy="48"/>
          </a:xfrm>
        </p:grpSpPr>
        <p:sp>
          <p:nvSpPr>
            <p:cNvPr id="32999" name="Line 49"/>
            <p:cNvSpPr>
              <a:spLocks noChangeShapeType="1"/>
            </p:cNvSpPr>
            <p:nvPr/>
          </p:nvSpPr>
          <p:spPr bwMode="auto">
            <a:xfrm flipH="1">
              <a:off x="2152" y="11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3000" name="Oval 50"/>
            <p:cNvSpPr>
              <a:spLocks noChangeArrowheads="1"/>
            </p:cNvSpPr>
            <p:nvPr/>
          </p:nvSpPr>
          <p:spPr bwMode="auto">
            <a:xfrm>
              <a:off x="2508" y="10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883150" y="1854200"/>
            <a:ext cx="698500" cy="76200"/>
            <a:chOff x="2116" y="1168"/>
            <a:chExt cx="440" cy="48"/>
          </a:xfrm>
        </p:grpSpPr>
        <p:sp>
          <p:nvSpPr>
            <p:cNvPr id="32997" name="Line 52"/>
            <p:cNvSpPr>
              <a:spLocks noChangeShapeType="1"/>
            </p:cNvSpPr>
            <p:nvPr/>
          </p:nvSpPr>
          <p:spPr bwMode="auto">
            <a:xfrm flipH="1">
              <a:off x="2116" y="1192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98" name="Oval 53"/>
            <p:cNvSpPr>
              <a:spLocks noChangeArrowheads="1"/>
            </p:cNvSpPr>
            <p:nvPr/>
          </p:nvSpPr>
          <p:spPr bwMode="auto">
            <a:xfrm>
              <a:off x="2412" y="11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72000" y="2012950"/>
            <a:ext cx="685800" cy="76200"/>
            <a:chOff x="1920" y="1268"/>
            <a:chExt cx="432" cy="48"/>
          </a:xfrm>
        </p:grpSpPr>
        <p:sp>
          <p:nvSpPr>
            <p:cNvPr id="32995" name="Line 55"/>
            <p:cNvSpPr>
              <a:spLocks noChangeShapeType="1"/>
            </p:cNvSpPr>
            <p:nvPr/>
          </p:nvSpPr>
          <p:spPr bwMode="auto">
            <a:xfrm flipH="1">
              <a:off x="1920" y="12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96" name="Oval 56"/>
            <p:cNvSpPr>
              <a:spLocks noChangeArrowheads="1"/>
            </p:cNvSpPr>
            <p:nvPr/>
          </p:nvSpPr>
          <p:spPr bwMode="auto">
            <a:xfrm>
              <a:off x="2060" y="12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5353050" y="2159000"/>
            <a:ext cx="1219200" cy="76200"/>
            <a:chOff x="2412" y="1360"/>
            <a:chExt cx="768" cy="48"/>
          </a:xfrm>
        </p:grpSpPr>
        <p:sp>
          <p:nvSpPr>
            <p:cNvPr id="32993" name="Line 58"/>
            <p:cNvSpPr>
              <a:spLocks noChangeShapeType="1"/>
            </p:cNvSpPr>
            <p:nvPr/>
          </p:nvSpPr>
          <p:spPr bwMode="auto">
            <a:xfrm flipH="1">
              <a:off x="2412" y="13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94" name="Oval 59"/>
            <p:cNvSpPr>
              <a:spLocks noChangeArrowheads="1"/>
            </p:cNvSpPr>
            <p:nvPr/>
          </p:nvSpPr>
          <p:spPr bwMode="auto">
            <a:xfrm>
              <a:off x="2768" y="136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19650" y="2311400"/>
            <a:ext cx="1219200" cy="76200"/>
            <a:chOff x="2076" y="1456"/>
            <a:chExt cx="768" cy="48"/>
          </a:xfrm>
        </p:grpSpPr>
        <p:sp>
          <p:nvSpPr>
            <p:cNvPr id="32991" name="Line 61"/>
            <p:cNvSpPr>
              <a:spLocks noChangeShapeType="1"/>
            </p:cNvSpPr>
            <p:nvPr/>
          </p:nvSpPr>
          <p:spPr bwMode="auto">
            <a:xfrm flipH="1">
              <a:off x="2076" y="148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92" name="Oval 62"/>
            <p:cNvSpPr>
              <a:spLocks noChangeArrowheads="1"/>
            </p:cNvSpPr>
            <p:nvPr/>
          </p:nvSpPr>
          <p:spPr bwMode="auto">
            <a:xfrm>
              <a:off x="2456" y="145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927600" y="2463800"/>
            <a:ext cx="1035050" cy="76200"/>
            <a:chOff x="2144" y="1552"/>
            <a:chExt cx="652" cy="48"/>
          </a:xfrm>
        </p:grpSpPr>
        <p:sp>
          <p:nvSpPr>
            <p:cNvPr id="32989" name="Line 64"/>
            <p:cNvSpPr>
              <a:spLocks noChangeShapeType="1"/>
            </p:cNvSpPr>
            <p:nvPr/>
          </p:nvSpPr>
          <p:spPr bwMode="auto">
            <a:xfrm flipH="1">
              <a:off x="2144" y="1576"/>
              <a:ext cx="6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90" name="Oval 65"/>
            <p:cNvSpPr>
              <a:spLocks noChangeArrowheads="1"/>
            </p:cNvSpPr>
            <p:nvPr/>
          </p:nvSpPr>
          <p:spPr bwMode="auto">
            <a:xfrm>
              <a:off x="2512" y="155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4819650" y="2616200"/>
            <a:ext cx="1771650" cy="76200"/>
            <a:chOff x="2076" y="1648"/>
            <a:chExt cx="1116" cy="48"/>
          </a:xfrm>
        </p:grpSpPr>
        <p:sp>
          <p:nvSpPr>
            <p:cNvPr id="32987" name="Line 67"/>
            <p:cNvSpPr>
              <a:spLocks noChangeShapeType="1"/>
            </p:cNvSpPr>
            <p:nvPr/>
          </p:nvSpPr>
          <p:spPr bwMode="auto">
            <a:xfrm flipH="1">
              <a:off x="2076" y="1672"/>
              <a:ext cx="11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88" name="Oval 68"/>
            <p:cNvSpPr>
              <a:spLocks noChangeArrowheads="1"/>
            </p:cNvSpPr>
            <p:nvPr/>
          </p:nvSpPr>
          <p:spPr bwMode="auto">
            <a:xfrm>
              <a:off x="2796" y="16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5111750" y="2774950"/>
            <a:ext cx="698500" cy="76200"/>
            <a:chOff x="2260" y="1748"/>
            <a:chExt cx="440" cy="48"/>
          </a:xfrm>
        </p:grpSpPr>
        <p:sp>
          <p:nvSpPr>
            <p:cNvPr id="32985" name="Line 70"/>
            <p:cNvSpPr>
              <a:spLocks noChangeShapeType="1"/>
            </p:cNvSpPr>
            <p:nvPr/>
          </p:nvSpPr>
          <p:spPr bwMode="auto">
            <a:xfrm flipH="1">
              <a:off x="2260" y="1772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86" name="Oval 71"/>
            <p:cNvSpPr>
              <a:spLocks noChangeArrowheads="1"/>
            </p:cNvSpPr>
            <p:nvPr/>
          </p:nvSpPr>
          <p:spPr bwMode="auto">
            <a:xfrm>
              <a:off x="2456" y="17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4781550" y="2921000"/>
            <a:ext cx="596900" cy="76200"/>
            <a:chOff x="2052" y="1840"/>
            <a:chExt cx="376" cy="48"/>
          </a:xfrm>
        </p:grpSpPr>
        <p:sp>
          <p:nvSpPr>
            <p:cNvPr id="32983" name="Line 73"/>
            <p:cNvSpPr>
              <a:spLocks noChangeShapeType="1"/>
            </p:cNvSpPr>
            <p:nvPr/>
          </p:nvSpPr>
          <p:spPr bwMode="auto">
            <a:xfrm flipH="1">
              <a:off x="2052" y="1864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84" name="Oval 74"/>
            <p:cNvSpPr>
              <a:spLocks noChangeArrowheads="1"/>
            </p:cNvSpPr>
            <p:nvPr/>
          </p:nvSpPr>
          <p:spPr bwMode="auto">
            <a:xfrm>
              <a:off x="2196" y="184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933950" y="3073400"/>
            <a:ext cx="596900" cy="76200"/>
            <a:chOff x="2148" y="1936"/>
            <a:chExt cx="376" cy="48"/>
          </a:xfrm>
        </p:grpSpPr>
        <p:sp>
          <p:nvSpPr>
            <p:cNvPr id="32981" name="Line 76"/>
            <p:cNvSpPr>
              <a:spLocks noChangeShapeType="1"/>
            </p:cNvSpPr>
            <p:nvPr/>
          </p:nvSpPr>
          <p:spPr bwMode="auto">
            <a:xfrm flipH="1">
              <a:off x="2148" y="1960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82" name="Oval 77"/>
            <p:cNvSpPr>
              <a:spLocks noChangeArrowheads="1"/>
            </p:cNvSpPr>
            <p:nvPr/>
          </p:nvSpPr>
          <p:spPr bwMode="auto">
            <a:xfrm>
              <a:off x="2292" y="193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7" name="Group 78"/>
          <p:cNvGrpSpPr>
            <a:grpSpLocks/>
          </p:cNvGrpSpPr>
          <p:nvPr/>
        </p:nvGrpSpPr>
        <p:grpSpPr bwMode="auto">
          <a:xfrm>
            <a:off x="4432300" y="3225800"/>
            <a:ext cx="1530350" cy="76200"/>
            <a:chOff x="1832" y="2032"/>
            <a:chExt cx="964" cy="48"/>
          </a:xfrm>
        </p:grpSpPr>
        <p:sp>
          <p:nvSpPr>
            <p:cNvPr id="32979" name="Line 79"/>
            <p:cNvSpPr>
              <a:spLocks noChangeShapeType="1"/>
            </p:cNvSpPr>
            <p:nvPr/>
          </p:nvSpPr>
          <p:spPr bwMode="auto">
            <a:xfrm flipH="1">
              <a:off x="1832" y="2056"/>
              <a:ext cx="9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80" name="Oval 80"/>
            <p:cNvSpPr>
              <a:spLocks noChangeArrowheads="1"/>
            </p:cNvSpPr>
            <p:nvPr/>
          </p:nvSpPr>
          <p:spPr bwMode="auto">
            <a:xfrm>
              <a:off x="1976" y="203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5454650" y="3378200"/>
            <a:ext cx="279400" cy="76200"/>
            <a:chOff x="2476" y="2128"/>
            <a:chExt cx="176" cy="48"/>
          </a:xfrm>
        </p:grpSpPr>
        <p:sp>
          <p:nvSpPr>
            <p:cNvPr id="32977" name="Line 82"/>
            <p:cNvSpPr>
              <a:spLocks noChangeShapeType="1"/>
            </p:cNvSpPr>
            <p:nvPr/>
          </p:nvSpPr>
          <p:spPr bwMode="auto">
            <a:xfrm flipH="1">
              <a:off x="2476" y="2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78" name="Oval 83"/>
            <p:cNvSpPr>
              <a:spLocks noChangeArrowheads="1"/>
            </p:cNvSpPr>
            <p:nvPr/>
          </p:nvSpPr>
          <p:spPr bwMode="auto">
            <a:xfrm>
              <a:off x="2548" y="212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84"/>
          <p:cNvGrpSpPr>
            <a:grpSpLocks/>
          </p:cNvGrpSpPr>
          <p:nvPr/>
        </p:nvGrpSpPr>
        <p:grpSpPr bwMode="auto">
          <a:xfrm>
            <a:off x="4616450" y="3549650"/>
            <a:ext cx="1371600" cy="76200"/>
            <a:chOff x="1948" y="2236"/>
            <a:chExt cx="864" cy="48"/>
          </a:xfrm>
        </p:grpSpPr>
        <p:sp>
          <p:nvSpPr>
            <p:cNvPr id="32975" name="Line 85"/>
            <p:cNvSpPr>
              <a:spLocks noChangeShapeType="1"/>
            </p:cNvSpPr>
            <p:nvPr/>
          </p:nvSpPr>
          <p:spPr bwMode="auto">
            <a:xfrm flipH="1">
              <a:off x="1948" y="22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76" name="Oval 86"/>
            <p:cNvSpPr>
              <a:spLocks noChangeArrowheads="1"/>
            </p:cNvSpPr>
            <p:nvPr/>
          </p:nvSpPr>
          <p:spPr bwMode="auto">
            <a:xfrm>
              <a:off x="2388" y="223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87"/>
          <p:cNvGrpSpPr>
            <a:grpSpLocks/>
          </p:cNvGrpSpPr>
          <p:nvPr/>
        </p:nvGrpSpPr>
        <p:grpSpPr bwMode="auto">
          <a:xfrm>
            <a:off x="4794250" y="3676650"/>
            <a:ext cx="736600" cy="76200"/>
            <a:chOff x="2060" y="2316"/>
            <a:chExt cx="464" cy="48"/>
          </a:xfrm>
        </p:grpSpPr>
        <p:sp>
          <p:nvSpPr>
            <p:cNvPr id="32973" name="Line 88"/>
            <p:cNvSpPr>
              <a:spLocks noChangeShapeType="1"/>
            </p:cNvSpPr>
            <p:nvPr/>
          </p:nvSpPr>
          <p:spPr bwMode="auto">
            <a:xfrm flipH="1">
              <a:off x="2060" y="2340"/>
              <a:ext cx="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74" name="Oval 89"/>
            <p:cNvSpPr>
              <a:spLocks noChangeArrowheads="1"/>
            </p:cNvSpPr>
            <p:nvPr/>
          </p:nvSpPr>
          <p:spPr bwMode="auto">
            <a:xfrm>
              <a:off x="2188" y="231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oup 90"/>
          <p:cNvGrpSpPr>
            <a:grpSpLocks/>
          </p:cNvGrpSpPr>
          <p:nvPr/>
        </p:nvGrpSpPr>
        <p:grpSpPr bwMode="auto">
          <a:xfrm>
            <a:off x="5276850" y="3829050"/>
            <a:ext cx="355600" cy="76200"/>
            <a:chOff x="2364" y="2412"/>
            <a:chExt cx="224" cy="48"/>
          </a:xfrm>
        </p:grpSpPr>
        <p:sp>
          <p:nvSpPr>
            <p:cNvPr id="32971" name="Line 91"/>
            <p:cNvSpPr>
              <a:spLocks noChangeShapeType="1"/>
            </p:cNvSpPr>
            <p:nvPr/>
          </p:nvSpPr>
          <p:spPr bwMode="auto">
            <a:xfrm flipH="1">
              <a:off x="2364" y="2436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72" name="Oval 92"/>
            <p:cNvSpPr>
              <a:spLocks noChangeArrowheads="1"/>
            </p:cNvSpPr>
            <p:nvPr/>
          </p:nvSpPr>
          <p:spPr bwMode="auto">
            <a:xfrm>
              <a:off x="2448" y="24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5340350" y="3987800"/>
            <a:ext cx="101600" cy="76200"/>
            <a:chOff x="2404" y="2512"/>
            <a:chExt cx="64" cy="48"/>
          </a:xfrm>
        </p:grpSpPr>
        <p:sp>
          <p:nvSpPr>
            <p:cNvPr id="32969" name="Line 94"/>
            <p:cNvSpPr>
              <a:spLocks noChangeShapeType="1"/>
            </p:cNvSpPr>
            <p:nvPr/>
          </p:nvSpPr>
          <p:spPr bwMode="auto">
            <a:xfrm flipH="1">
              <a:off x="2404" y="2536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70" name="Oval 95"/>
            <p:cNvSpPr>
              <a:spLocks noChangeArrowheads="1"/>
            </p:cNvSpPr>
            <p:nvPr/>
          </p:nvSpPr>
          <p:spPr bwMode="auto">
            <a:xfrm>
              <a:off x="2404" y="25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3" name="Group 96"/>
          <p:cNvGrpSpPr>
            <a:grpSpLocks/>
          </p:cNvGrpSpPr>
          <p:nvPr/>
        </p:nvGrpSpPr>
        <p:grpSpPr bwMode="auto">
          <a:xfrm>
            <a:off x="4362450" y="4146550"/>
            <a:ext cx="1809750" cy="76200"/>
            <a:chOff x="1788" y="2612"/>
            <a:chExt cx="1140" cy="48"/>
          </a:xfrm>
        </p:grpSpPr>
        <p:sp>
          <p:nvSpPr>
            <p:cNvPr id="32967" name="Line 97"/>
            <p:cNvSpPr>
              <a:spLocks noChangeShapeType="1"/>
            </p:cNvSpPr>
            <p:nvPr/>
          </p:nvSpPr>
          <p:spPr bwMode="auto">
            <a:xfrm flipH="1">
              <a:off x="1788" y="2636"/>
              <a:ext cx="1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68" name="Oval 98"/>
            <p:cNvSpPr>
              <a:spLocks noChangeArrowheads="1"/>
            </p:cNvSpPr>
            <p:nvPr/>
          </p:nvSpPr>
          <p:spPr bwMode="auto">
            <a:xfrm>
              <a:off x="2092" y="261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99"/>
          <p:cNvGrpSpPr>
            <a:grpSpLocks/>
          </p:cNvGrpSpPr>
          <p:nvPr/>
        </p:nvGrpSpPr>
        <p:grpSpPr bwMode="auto">
          <a:xfrm>
            <a:off x="4362450" y="4279900"/>
            <a:ext cx="1320800" cy="76200"/>
            <a:chOff x="1788" y="2696"/>
            <a:chExt cx="832" cy="48"/>
          </a:xfrm>
        </p:grpSpPr>
        <p:sp>
          <p:nvSpPr>
            <p:cNvPr id="32965" name="Line 100"/>
            <p:cNvSpPr>
              <a:spLocks noChangeShapeType="1"/>
            </p:cNvSpPr>
            <p:nvPr/>
          </p:nvSpPr>
          <p:spPr bwMode="auto">
            <a:xfrm flipH="1">
              <a:off x="1836" y="2720"/>
              <a:ext cx="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66" name="Oval 101"/>
            <p:cNvSpPr>
              <a:spLocks noChangeArrowheads="1"/>
            </p:cNvSpPr>
            <p:nvPr/>
          </p:nvSpPr>
          <p:spPr bwMode="auto">
            <a:xfrm>
              <a:off x="1788" y="269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102"/>
          <p:cNvGrpSpPr>
            <a:grpSpLocks/>
          </p:cNvGrpSpPr>
          <p:nvPr/>
        </p:nvGrpSpPr>
        <p:grpSpPr bwMode="auto">
          <a:xfrm>
            <a:off x="4362450" y="4445000"/>
            <a:ext cx="1676400" cy="76200"/>
            <a:chOff x="1788" y="2800"/>
            <a:chExt cx="1056" cy="48"/>
          </a:xfrm>
        </p:grpSpPr>
        <p:sp>
          <p:nvSpPr>
            <p:cNvPr id="32963" name="Line 103"/>
            <p:cNvSpPr>
              <a:spLocks noChangeShapeType="1"/>
            </p:cNvSpPr>
            <p:nvPr/>
          </p:nvSpPr>
          <p:spPr bwMode="auto">
            <a:xfrm flipH="1">
              <a:off x="1788" y="282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64" name="Oval 104"/>
            <p:cNvSpPr>
              <a:spLocks noChangeArrowheads="1"/>
            </p:cNvSpPr>
            <p:nvPr/>
          </p:nvSpPr>
          <p:spPr bwMode="auto">
            <a:xfrm>
              <a:off x="2028" y="280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105"/>
          <p:cNvGrpSpPr>
            <a:grpSpLocks/>
          </p:cNvGrpSpPr>
          <p:nvPr/>
        </p:nvGrpSpPr>
        <p:grpSpPr bwMode="auto">
          <a:xfrm>
            <a:off x="4362450" y="4597400"/>
            <a:ext cx="2209800" cy="76200"/>
            <a:chOff x="1788" y="2896"/>
            <a:chExt cx="1392" cy="48"/>
          </a:xfrm>
        </p:grpSpPr>
        <p:sp>
          <p:nvSpPr>
            <p:cNvPr id="32961" name="Line 106"/>
            <p:cNvSpPr>
              <a:spLocks noChangeShapeType="1"/>
            </p:cNvSpPr>
            <p:nvPr/>
          </p:nvSpPr>
          <p:spPr bwMode="auto">
            <a:xfrm flipH="1">
              <a:off x="1788" y="292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62" name="Oval 107"/>
            <p:cNvSpPr>
              <a:spLocks noChangeArrowheads="1"/>
            </p:cNvSpPr>
            <p:nvPr/>
          </p:nvSpPr>
          <p:spPr bwMode="auto">
            <a:xfrm>
              <a:off x="2512" y="289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7" name="Group 108"/>
          <p:cNvGrpSpPr>
            <a:grpSpLocks/>
          </p:cNvGrpSpPr>
          <p:nvPr/>
        </p:nvGrpSpPr>
        <p:grpSpPr bwMode="auto">
          <a:xfrm>
            <a:off x="4438650" y="4749800"/>
            <a:ext cx="1371600" cy="76200"/>
            <a:chOff x="1836" y="2992"/>
            <a:chExt cx="864" cy="48"/>
          </a:xfrm>
        </p:grpSpPr>
        <p:sp>
          <p:nvSpPr>
            <p:cNvPr id="32959" name="Line 109"/>
            <p:cNvSpPr>
              <a:spLocks noChangeShapeType="1"/>
            </p:cNvSpPr>
            <p:nvPr/>
          </p:nvSpPr>
          <p:spPr bwMode="auto">
            <a:xfrm flipH="1">
              <a:off x="1836" y="3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60" name="Oval 110"/>
            <p:cNvSpPr>
              <a:spLocks noChangeArrowheads="1"/>
            </p:cNvSpPr>
            <p:nvPr/>
          </p:nvSpPr>
          <p:spPr bwMode="auto">
            <a:xfrm>
              <a:off x="2112" y="299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8" name="Group 111"/>
          <p:cNvGrpSpPr>
            <a:grpSpLocks/>
          </p:cNvGrpSpPr>
          <p:nvPr/>
        </p:nvGrpSpPr>
        <p:grpSpPr bwMode="auto">
          <a:xfrm>
            <a:off x="4514850" y="4902200"/>
            <a:ext cx="1524000" cy="76200"/>
            <a:chOff x="1884" y="3088"/>
            <a:chExt cx="960" cy="48"/>
          </a:xfrm>
        </p:grpSpPr>
        <p:sp>
          <p:nvSpPr>
            <p:cNvPr id="32957" name="Line 112"/>
            <p:cNvSpPr>
              <a:spLocks noChangeShapeType="1"/>
            </p:cNvSpPr>
            <p:nvPr/>
          </p:nvSpPr>
          <p:spPr bwMode="auto">
            <a:xfrm flipH="1">
              <a:off x="1884" y="31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58" name="Oval 113"/>
            <p:cNvSpPr>
              <a:spLocks noChangeArrowheads="1"/>
            </p:cNvSpPr>
            <p:nvPr/>
          </p:nvSpPr>
          <p:spPr bwMode="auto">
            <a:xfrm>
              <a:off x="2200" y="308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14"/>
          <p:cNvGrpSpPr>
            <a:grpSpLocks/>
          </p:cNvGrpSpPr>
          <p:nvPr/>
        </p:nvGrpSpPr>
        <p:grpSpPr bwMode="auto">
          <a:xfrm>
            <a:off x="4381500" y="5048250"/>
            <a:ext cx="971550" cy="76200"/>
            <a:chOff x="1800" y="3180"/>
            <a:chExt cx="612" cy="48"/>
          </a:xfrm>
        </p:grpSpPr>
        <p:sp>
          <p:nvSpPr>
            <p:cNvPr id="32955" name="Line 115"/>
            <p:cNvSpPr>
              <a:spLocks noChangeShapeType="1"/>
            </p:cNvSpPr>
            <p:nvPr/>
          </p:nvSpPr>
          <p:spPr bwMode="auto">
            <a:xfrm flipH="1">
              <a:off x="1800" y="3204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56" name="Oval 116"/>
            <p:cNvSpPr>
              <a:spLocks noChangeArrowheads="1"/>
            </p:cNvSpPr>
            <p:nvPr/>
          </p:nvSpPr>
          <p:spPr bwMode="auto">
            <a:xfrm>
              <a:off x="1864" y="31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117"/>
          <p:cNvGrpSpPr>
            <a:grpSpLocks/>
          </p:cNvGrpSpPr>
          <p:nvPr/>
        </p:nvGrpSpPr>
        <p:grpSpPr bwMode="auto">
          <a:xfrm>
            <a:off x="4552950" y="5207000"/>
            <a:ext cx="1295400" cy="76200"/>
            <a:chOff x="1908" y="3280"/>
            <a:chExt cx="816" cy="48"/>
          </a:xfrm>
        </p:grpSpPr>
        <p:sp>
          <p:nvSpPr>
            <p:cNvPr id="32953" name="Line 118"/>
            <p:cNvSpPr>
              <a:spLocks noChangeShapeType="1"/>
            </p:cNvSpPr>
            <p:nvPr/>
          </p:nvSpPr>
          <p:spPr bwMode="auto">
            <a:xfrm flipH="1">
              <a:off x="1908" y="33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54" name="Oval 119"/>
            <p:cNvSpPr>
              <a:spLocks noChangeArrowheads="1"/>
            </p:cNvSpPr>
            <p:nvPr/>
          </p:nvSpPr>
          <p:spPr bwMode="auto">
            <a:xfrm>
              <a:off x="2196" y="32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1" name="Group 120"/>
          <p:cNvGrpSpPr>
            <a:grpSpLocks/>
          </p:cNvGrpSpPr>
          <p:nvPr/>
        </p:nvGrpSpPr>
        <p:grpSpPr bwMode="auto">
          <a:xfrm>
            <a:off x="4413250" y="5365750"/>
            <a:ext cx="1752600" cy="76200"/>
            <a:chOff x="1820" y="3380"/>
            <a:chExt cx="1104" cy="48"/>
          </a:xfrm>
        </p:grpSpPr>
        <p:sp>
          <p:nvSpPr>
            <p:cNvPr id="32951" name="Line 121"/>
            <p:cNvSpPr>
              <a:spLocks noChangeShapeType="1"/>
            </p:cNvSpPr>
            <p:nvPr/>
          </p:nvSpPr>
          <p:spPr bwMode="auto">
            <a:xfrm flipH="1">
              <a:off x="1820" y="34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52" name="Oval 122"/>
            <p:cNvSpPr>
              <a:spLocks noChangeArrowheads="1"/>
            </p:cNvSpPr>
            <p:nvPr/>
          </p:nvSpPr>
          <p:spPr bwMode="auto">
            <a:xfrm>
              <a:off x="2092" y="33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25" name="Group 123"/>
          <p:cNvGrpSpPr>
            <a:grpSpLocks/>
          </p:cNvGrpSpPr>
          <p:nvPr/>
        </p:nvGrpSpPr>
        <p:grpSpPr bwMode="auto">
          <a:xfrm>
            <a:off x="5086350" y="5511800"/>
            <a:ext cx="596900" cy="76200"/>
            <a:chOff x="2244" y="3472"/>
            <a:chExt cx="376" cy="48"/>
          </a:xfrm>
        </p:grpSpPr>
        <p:sp>
          <p:nvSpPr>
            <p:cNvPr id="32949" name="Line 124"/>
            <p:cNvSpPr>
              <a:spLocks noChangeShapeType="1"/>
            </p:cNvSpPr>
            <p:nvPr/>
          </p:nvSpPr>
          <p:spPr bwMode="auto">
            <a:xfrm flipH="1">
              <a:off x="2244" y="3496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50" name="Oval 125"/>
            <p:cNvSpPr>
              <a:spLocks noChangeArrowheads="1"/>
            </p:cNvSpPr>
            <p:nvPr/>
          </p:nvSpPr>
          <p:spPr bwMode="auto">
            <a:xfrm>
              <a:off x="2388" y="347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28" name="Group 126"/>
          <p:cNvGrpSpPr>
            <a:grpSpLocks/>
          </p:cNvGrpSpPr>
          <p:nvPr/>
        </p:nvGrpSpPr>
        <p:grpSpPr bwMode="auto">
          <a:xfrm>
            <a:off x="5365750" y="5664200"/>
            <a:ext cx="101600" cy="76200"/>
            <a:chOff x="2420" y="3568"/>
            <a:chExt cx="64" cy="48"/>
          </a:xfrm>
        </p:grpSpPr>
        <p:sp>
          <p:nvSpPr>
            <p:cNvPr id="32947" name="Line 127"/>
            <p:cNvSpPr>
              <a:spLocks noChangeShapeType="1"/>
            </p:cNvSpPr>
            <p:nvPr/>
          </p:nvSpPr>
          <p:spPr bwMode="auto">
            <a:xfrm flipH="1">
              <a:off x="2420" y="3592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8" name="Oval 128"/>
            <p:cNvSpPr>
              <a:spLocks noChangeArrowheads="1"/>
            </p:cNvSpPr>
            <p:nvPr/>
          </p:nvSpPr>
          <p:spPr bwMode="auto">
            <a:xfrm>
              <a:off x="2420" y="35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31" name="Group 129"/>
          <p:cNvGrpSpPr>
            <a:grpSpLocks/>
          </p:cNvGrpSpPr>
          <p:nvPr/>
        </p:nvGrpSpPr>
        <p:grpSpPr bwMode="auto">
          <a:xfrm>
            <a:off x="4438650" y="5816600"/>
            <a:ext cx="1143000" cy="76200"/>
            <a:chOff x="1836" y="3664"/>
            <a:chExt cx="720" cy="48"/>
          </a:xfrm>
        </p:grpSpPr>
        <p:sp>
          <p:nvSpPr>
            <p:cNvPr id="32945" name="Line 130"/>
            <p:cNvSpPr>
              <a:spLocks noChangeShapeType="1"/>
            </p:cNvSpPr>
            <p:nvPr/>
          </p:nvSpPr>
          <p:spPr bwMode="auto">
            <a:xfrm flipH="1">
              <a:off x="1836" y="36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6" name="Oval 131"/>
            <p:cNvSpPr>
              <a:spLocks noChangeArrowheads="1"/>
            </p:cNvSpPr>
            <p:nvPr/>
          </p:nvSpPr>
          <p:spPr bwMode="auto">
            <a:xfrm>
              <a:off x="1928" y="366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32834" name="Line 132"/>
          <p:cNvSpPr>
            <a:spLocks noChangeShapeType="1"/>
          </p:cNvSpPr>
          <p:nvPr/>
        </p:nvSpPr>
        <p:spPr bwMode="auto">
          <a:xfrm>
            <a:off x="4191000" y="6286500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35" name="Line 133"/>
          <p:cNvSpPr>
            <a:spLocks noChangeShapeType="1"/>
          </p:cNvSpPr>
          <p:nvPr/>
        </p:nvSpPr>
        <p:spPr bwMode="auto">
          <a:xfrm>
            <a:off x="4191000" y="6286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36" name="Line 134"/>
          <p:cNvSpPr>
            <a:spLocks noChangeShapeType="1"/>
          </p:cNvSpPr>
          <p:nvPr/>
        </p:nvSpPr>
        <p:spPr bwMode="auto">
          <a:xfrm>
            <a:off x="6591300" y="6286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grpSp>
        <p:nvGrpSpPr>
          <p:cNvPr id="33834" name="Group 135"/>
          <p:cNvGrpSpPr>
            <a:grpSpLocks/>
          </p:cNvGrpSpPr>
          <p:nvPr/>
        </p:nvGrpSpPr>
        <p:grpSpPr bwMode="auto">
          <a:xfrm>
            <a:off x="5321300" y="6073788"/>
            <a:ext cx="1428750" cy="246063"/>
            <a:chOff x="2392" y="3826"/>
            <a:chExt cx="900" cy="155"/>
          </a:xfrm>
        </p:grpSpPr>
        <p:sp>
          <p:nvSpPr>
            <p:cNvPr id="32943" name="Oval 136"/>
            <p:cNvSpPr>
              <a:spLocks noChangeArrowheads="1"/>
            </p:cNvSpPr>
            <p:nvPr/>
          </p:nvSpPr>
          <p:spPr bwMode="auto">
            <a:xfrm>
              <a:off x="2392" y="388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4" name="Text Box 137"/>
            <p:cNvSpPr txBox="1">
              <a:spLocks noChangeArrowheads="1"/>
            </p:cNvSpPr>
            <p:nvPr/>
          </p:nvSpPr>
          <p:spPr bwMode="auto">
            <a:xfrm>
              <a:off x="2510" y="3826"/>
              <a:ext cx="7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>
                  <a:latin typeface="Arial" charset="0"/>
                  <a:cs typeface="Arial" charset="0"/>
                </a:rPr>
                <a:t>Z = -8,16 p&lt; 0.001</a:t>
              </a:r>
            </a:p>
          </p:txBody>
        </p:sp>
      </p:grpSp>
      <p:sp>
        <p:nvSpPr>
          <p:cNvPr id="32838" name="Text Box 138"/>
          <p:cNvSpPr txBox="1">
            <a:spLocks noChangeArrowheads="1"/>
          </p:cNvSpPr>
          <p:nvPr/>
        </p:nvSpPr>
        <p:spPr bwMode="auto">
          <a:xfrm>
            <a:off x="8623300" y="477839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2839" name="Text Box 139"/>
          <p:cNvSpPr txBox="1">
            <a:spLocks noChangeArrowheads="1"/>
          </p:cNvSpPr>
          <p:nvPr/>
        </p:nvSpPr>
        <p:spPr bwMode="auto">
          <a:xfrm>
            <a:off x="7251700" y="477839"/>
            <a:ext cx="3978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0,5</a:t>
            </a:r>
          </a:p>
        </p:txBody>
      </p:sp>
      <p:sp>
        <p:nvSpPr>
          <p:cNvPr id="32840" name="Line 140"/>
          <p:cNvSpPr>
            <a:spLocks noChangeShapeType="1"/>
          </p:cNvSpPr>
          <p:nvPr/>
        </p:nvSpPr>
        <p:spPr bwMode="auto">
          <a:xfrm>
            <a:off x="74358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1" name="Line 141"/>
          <p:cNvSpPr>
            <a:spLocks noChangeShapeType="1"/>
          </p:cNvSpPr>
          <p:nvPr/>
        </p:nvSpPr>
        <p:spPr bwMode="auto">
          <a:xfrm>
            <a:off x="767080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2" name="Line 142"/>
          <p:cNvSpPr>
            <a:spLocks noChangeShapeType="1"/>
          </p:cNvSpPr>
          <p:nvPr/>
        </p:nvSpPr>
        <p:spPr bwMode="auto">
          <a:xfrm>
            <a:off x="87566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3" name="Line 143"/>
          <p:cNvSpPr>
            <a:spLocks noChangeShapeType="1"/>
          </p:cNvSpPr>
          <p:nvPr/>
        </p:nvSpPr>
        <p:spPr bwMode="auto">
          <a:xfrm>
            <a:off x="91249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4" name="Text Box 144"/>
          <p:cNvSpPr txBox="1">
            <a:spLocks noChangeArrowheads="1"/>
          </p:cNvSpPr>
          <p:nvPr/>
        </p:nvSpPr>
        <p:spPr bwMode="auto">
          <a:xfrm>
            <a:off x="9610725" y="479426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32845" name="Line 145"/>
          <p:cNvSpPr>
            <a:spLocks noChangeShapeType="1"/>
          </p:cNvSpPr>
          <p:nvPr/>
        </p:nvSpPr>
        <p:spPr bwMode="auto">
          <a:xfrm>
            <a:off x="9631363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6" name="Line 146"/>
          <p:cNvSpPr>
            <a:spLocks noChangeShapeType="1"/>
          </p:cNvSpPr>
          <p:nvPr/>
        </p:nvSpPr>
        <p:spPr bwMode="auto">
          <a:xfrm>
            <a:off x="79565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7" name="Line 147"/>
          <p:cNvSpPr>
            <a:spLocks noChangeShapeType="1"/>
          </p:cNvSpPr>
          <p:nvPr/>
        </p:nvSpPr>
        <p:spPr bwMode="auto">
          <a:xfrm>
            <a:off x="85153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8" name="Line 148"/>
          <p:cNvSpPr>
            <a:spLocks noChangeShapeType="1"/>
          </p:cNvSpPr>
          <p:nvPr/>
        </p:nvSpPr>
        <p:spPr bwMode="auto">
          <a:xfrm>
            <a:off x="825500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49" name="Line 149"/>
          <p:cNvSpPr>
            <a:spLocks noChangeShapeType="1"/>
          </p:cNvSpPr>
          <p:nvPr/>
        </p:nvSpPr>
        <p:spPr bwMode="auto">
          <a:xfrm>
            <a:off x="889000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0" name="Line 150"/>
          <p:cNvSpPr>
            <a:spLocks noChangeShapeType="1"/>
          </p:cNvSpPr>
          <p:nvPr/>
        </p:nvSpPr>
        <p:spPr bwMode="auto">
          <a:xfrm>
            <a:off x="901700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1" name="Line 151"/>
          <p:cNvSpPr>
            <a:spLocks noChangeShapeType="1"/>
          </p:cNvSpPr>
          <p:nvPr/>
        </p:nvSpPr>
        <p:spPr bwMode="auto">
          <a:xfrm>
            <a:off x="94424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2" name="Line 152"/>
          <p:cNvSpPr>
            <a:spLocks noChangeShapeType="1"/>
          </p:cNvSpPr>
          <p:nvPr/>
        </p:nvSpPr>
        <p:spPr bwMode="auto">
          <a:xfrm>
            <a:off x="95440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3" name="Line 153"/>
          <p:cNvSpPr>
            <a:spLocks noChangeShapeType="1"/>
          </p:cNvSpPr>
          <p:nvPr/>
        </p:nvSpPr>
        <p:spPr bwMode="auto">
          <a:xfrm>
            <a:off x="922655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4" name="Line 154"/>
          <p:cNvSpPr>
            <a:spLocks noChangeShapeType="1"/>
          </p:cNvSpPr>
          <p:nvPr/>
        </p:nvSpPr>
        <p:spPr bwMode="auto">
          <a:xfrm>
            <a:off x="9334500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5" name="Line 155"/>
          <p:cNvSpPr>
            <a:spLocks noChangeShapeType="1"/>
          </p:cNvSpPr>
          <p:nvPr/>
        </p:nvSpPr>
        <p:spPr bwMode="auto">
          <a:xfrm>
            <a:off x="7435850" y="793750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6" name="Line 156"/>
          <p:cNvSpPr>
            <a:spLocks noChangeShapeType="1"/>
          </p:cNvSpPr>
          <p:nvPr/>
        </p:nvSpPr>
        <p:spPr bwMode="auto">
          <a:xfrm>
            <a:off x="8756650" y="79375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7" name="Line 157"/>
          <p:cNvSpPr>
            <a:spLocks noChangeShapeType="1"/>
          </p:cNvSpPr>
          <p:nvPr/>
        </p:nvSpPr>
        <p:spPr bwMode="auto">
          <a:xfrm>
            <a:off x="9828213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8" name="Line 158"/>
          <p:cNvSpPr>
            <a:spLocks noChangeShapeType="1"/>
          </p:cNvSpPr>
          <p:nvPr/>
        </p:nvSpPr>
        <p:spPr bwMode="auto">
          <a:xfrm>
            <a:off x="7442200" y="6280150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59" name="Line 159"/>
          <p:cNvSpPr>
            <a:spLocks noChangeShapeType="1"/>
          </p:cNvSpPr>
          <p:nvPr/>
        </p:nvSpPr>
        <p:spPr bwMode="auto">
          <a:xfrm>
            <a:off x="7442200" y="62801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60" name="Line 160"/>
          <p:cNvSpPr>
            <a:spLocks noChangeShapeType="1"/>
          </p:cNvSpPr>
          <p:nvPr/>
        </p:nvSpPr>
        <p:spPr bwMode="auto">
          <a:xfrm>
            <a:off x="9842500" y="62801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32861" name="Line 161"/>
          <p:cNvSpPr>
            <a:spLocks noChangeShapeType="1"/>
          </p:cNvSpPr>
          <p:nvPr/>
        </p:nvSpPr>
        <p:spPr bwMode="auto">
          <a:xfrm>
            <a:off x="9720263" y="71755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latin typeface="Arial" charset="0"/>
              <a:cs typeface="Arial" charset="0"/>
            </a:endParaRPr>
          </a:p>
        </p:txBody>
      </p:sp>
      <p:grpSp>
        <p:nvGrpSpPr>
          <p:cNvPr id="33837" name="Group 162"/>
          <p:cNvGrpSpPr>
            <a:grpSpLocks/>
          </p:cNvGrpSpPr>
          <p:nvPr/>
        </p:nvGrpSpPr>
        <p:grpSpPr bwMode="auto">
          <a:xfrm>
            <a:off x="7962900" y="3225802"/>
            <a:ext cx="2095500" cy="2754313"/>
            <a:chOff x="4056" y="2032"/>
            <a:chExt cx="1320" cy="1735"/>
          </a:xfrm>
        </p:grpSpPr>
        <p:sp>
          <p:nvSpPr>
            <p:cNvPr id="32906" name="Text Box 163"/>
            <p:cNvSpPr txBox="1">
              <a:spLocks noChangeArrowheads="1"/>
            </p:cNvSpPr>
            <p:nvPr/>
          </p:nvSpPr>
          <p:spPr bwMode="auto">
            <a:xfrm>
              <a:off x="4594" y="3612"/>
              <a:ext cx="7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000" b="1">
                  <a:latin typeface="Arial" charset="0"/>
                  <a:cs typeface="Arial" charset="0"/>
                </a:rPr>
                <a:t>Z = -8,16 p&lt; 0,001</a:t>
              </a:r>
            </a:p>
          </p:txBody>
        </p:sp>
        <p:sp>
          <p:nvSpPr>
            <p:cNvPr id="32907" name="Oval 164"/>
            <p:cNvSpPr>
              <a:spLocks noChangeArrowheads="1"/>
            </p:cNvSpPr>
            <p:nvPr/>
          </p:nvSpPr>
          <p:spPr bwMode="auto">
            <a:xfrm>
              <a:off x="4164" y="203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8" name="Line 165"/>
            <p:cNvSpPr>
              <a:spLocks noChangeShapeType="1"/>
            </p:cNvSpPr>
            <p:nvPr/>
          </p:nvSpPr>
          <p:spPr bwMode="auto">
            <a:xfrm flipH="1">
              <a:off x="4128" y="2152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9" name="Oval 166"/>
            <p:cNvSpPr>
              <a:spLocks noChangeArrowheads="1"/>
            </p:cNvSpPr>
            <p:nvPr/>
          </p:nvSpPr>
          <p:spPr bwMode="auto">
            <a:xfrm>
              <a:off x="4236" y="212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0" name="Line 167"/>
            <p:cNvSpPr>
              <a:spLocks noChangeShapeType="1"/>
            </p:cNvSpPr>
            <p:nvPr/>
          </p:nvSpPr>
          <p:spPr bwMode="auto">
            <a:xfrm flipH="1">
              <a:off x="4128" y="226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1" name="Oval 168"/>
            <p:cNvSpPr>
              <a:spLocks noChangeArrowheads="1"/>
            </p:cNvSpPr>
            <p:nvPr/>
          </p:nvSpPr>
          <p:spPr bwMode="auto">
            <a:xfrm>
              <a:off x="4236" y="223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2" name="Line 169"/>
            <p:cNvSpPr>
              <a:spLocks noChangeShapeType="1"/>
            </p:cNvSpPr>
            <p:nvPr/>
          </p:nvSpPr>
          <p:spPr bwMode="auto">
            <a:xfrm flipH="1">
              <a:off x="4116" y="234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3" name="Oval 170"/>
            <p:cNvSpPr>
              <a:spLocks noChangeArrowheads="1"/>
            </p:cNvSpPr>
            <p:nvPr/>
          </p:nvSpPr>
          <p:spPr bwMode="auto">
            <a:xfrm>
              <a:off x="4224" y="231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4" name="Line 171"/>
            <p:cNvSpPr>
              <a:spLocks noChangeShapeType="1"/>
            </p:cNvSpPr>
            <p:nvPr/>
          </p:nvSpPr>
          <p:spPr bwMode="auto">
            <a:xfrm flipH="1">
              <a:off x="4136" y="244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5" name="Oval 172"/>
            <p:cNvSpPr>
              <a:spLocks noChangeArrowheads="1"/>
            </p:cNvSpPr>
            <p:nvPr/>
          </p:nvSpPr>
          <p:spPr bwMode="auto">
            <a:xfrm>
              <a:off x="4244" y="241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6" name="Line 173"/>
            <p:cNvSpPr>
              <a:spLocks noChangeShapeType="1"/>
            </p:cNvSpPr>
            <p:nvPr/>
          </p:nvSpPr>
          <p:spPr bwMode="auto">
            <a:xfrm flipH="1">
              <a:off x="4204" y="2532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7" name="Oval 174"/>
            <p:cNvSpPr>
              <a:spLocks noChangeArrowheads="1"/>
            </p:cNvSpPr>
            <p:nvPr/>
          </p:nvSpPr>
          <p:spPr bwMode="auto">
            <a:xfrm>
              <a:off x="4268" y="250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8" name="Line 175"/>
            <p:cNvSpPr>
              <a:spLocks noChangeShapeType="1"/>
            </p:cNvSpPr>
            <p:nvPr/>
          </p:nvSpPr>
          <p:spPr bwMode="auto">
            <a:xfrm flipH="1">
              <a:off x="4204" y="2632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19" name="Oval 176"/>
            <p:cNvSpPr>
              <a:spLocks noChangeArrowheads="1"/>
            </p:cNvSpPr>
            <p:nvPr/>
          </p:nvSpPr>
          <p:spPr bwMode="auto">
            <a:xfrm>
              <a:off x="4268" y="260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0" name="Line 177"/>
            <p:cNvSpPr>
              <a:spLocks noChangeShapeType="1"/>
            </p:cNvSpPr>
            <p:nvPr/>
          </p:nvSpPr>
          <p:spPr bwMode="auto">
            <a:xfrm flipH="1">
              <a:off x="4196" y="2728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1" name="Oval 178"/>
            <p:cNvSpPr>
              <a:spLocks noChangeArrowheads="1"/>
            </p:cNvSpPr>
            <p:nvPr/>
          </p:nvSpPr>
          <p:spPr bwMode="auto">
            <a:xfrm>
              <a:off x="4260" y="270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2" name="Line 179"/>
            <p:cNvSpPr>
              <a:spLocks noChangeShapeType="1"/>
            </p:cNvSpPr>
            <p:nvPr/>
          </p:nvSpPr>
          <p:spPr bwMode="auto">
            <a:xfrm flipH="1">
              <a:off x="4204" y="2824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3" name="Oval 180"/>
            <p:cNvSpPr>
              <a:spLocks noChangeArrowheads="1"/>
            </p:cNvSpPr>
            <p:nvPr/>
          </p:nvSpPr>
          <p:spPr bwMode="auto">
            <a:xfrm>
              <a:off x="4268" y="280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4" name="Line 181"/>
            <p:cNvSpPr>
              <a:spLocks noChangeShapeType="1"/>
            </p:cNvSpPr>
            <p:nvPr/>
          </p:nvSpPr>
          <p:spPr bwMode="auto">
            <a:xfrm flipH="1">
              <a:off x="4204" y="2920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5" name="Oval 182"/>
            <p:cNvSpPr>
              <a:spLocks noChangeArrowheads="1"/>
            </p:cNvSpPr>
            <p:nvPr/>
          </p:nvSpPr>
          <p:spPr bwMode="auto">
            <a:xfrm>
              <a:off x="4268" y="289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6" name="Line 183"/>
            <p:cNvSpPr>
              <a:spLocks noChangeShapeType="1"/>
            </p:cNvSpPr>
            <p:nvPr/>
          </p:nvSpPr>
          <p:spPr bwMode="auto">
            <a:xfrm flipH="1">
              <a:off x="4204" y="3016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7" name="Oval 184"/>
            <p:cNvSpPr>
              <a:spLocks noChangeArrowheads="1"/>
            </p:cNvSpPr>
            <p:nvPr/>
          </p:nvSpPr>
          <p:spPr bwMode="auto">
            <a:xfrm>
              <a:off x="4268" y="299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8" name="Line 185"/>
            <p:cNvSpPr>
              <a:spLocks noChangeShapeType="1"/>
            </p:cNvSpPr>
            <p:nvPr/>
          </p:nvSpPr>
          <p:spPr bwMode="auto">
            <a:xfrm flipH="1">
              <a:off x="4204" y="3112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29" name="Oval 186"/>
            <p:cNvSpPr>
              <a:spLocks noChangeArrowheads="1"/>
            </p:cNvSpPr>
            <p:nvPr/>
          </p:nvSpPr>
          <p:spPr bwMode="auto">
            <a:xfrm>
              <a:off x="4268" y="308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0" name="Line 187"/>
            <p:cNvSpPr>
              <a:spLocks noChangeShapeType="1"/>
            </p:cNvSpPr>
            <p:nvPr/>
          </p:nvSpPr>
          <p:spPr bwMode="auto">
            <a:xfrm flipH="1">
              <a:off x="4192" y="3216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1" name="Oval 188"/>
            <p:cNvSpPr>
              <a:spLocks noChangeArrowheads="1"/>
            </p:cNvSpPr>
            <p:nvPr/>
          </p:nvSpPr>
          <p:spPr bwMode="auto">
            <a:xfrm>
              <a:off x="4256" y="319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2" name="Line 189"/>
            <p:cNvSpPr>
              <a:spLocks noChangeShapeType="1"/>
            </p:cNvSpPr>
            <p:nvPr/>
          </p:nvSpPr>
          <p:spPr bwMode="auto">
            <a:xfrm flipH="1">
              <a:off x="4192" y="3304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3" name="Oval 190"/>
            <p:cNvSpPr>
              <a:spLocks noChangeArrowheads="1"/>
            </p:cNvSpPr>
            <p:nvPr/>
          </p:nvSpPr>
          <p:spPr bwMode="auto">
            <a:xfrm>
              <a:off x="4256" y="32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4" name="Line 191"/>
            <p:cNvSpPr>
              <a:spLocks noChangeShapeType="1"/>
            </p:cNvSpPr>
            <p:nvPr/>
          </p:nvSpPr>
          <p:spPr bwMode="auto">
            <a:xfrm flipH="1">
              <a:off x="4188" y="3400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5" name="Oval 192"/>
            <p:cNvSpPr>
              <a:spLocks noChangeArrowheads="1"/>
            </p:cNvSpPr>
            <p:nvPr/>
          </p:nvSpPr>
          <p:spPr bwMode="auto">
            <a:xfrm>
              <a:off x="4252" y="337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6" name="Line 193"/>
            <p:cNvSpPr>
              <a:spLocks noChangeShapeType="1"/>
            </p:cNvSpPr>
            <p:nvPr/>
          </p:nvSpPr>
          <p:spPr bwMode="auto">
            <a:xfrm flipH="1">
              <a:off x="4188" y="3496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7" name="Oval 194"/>
            <p:cNvSpPr>
              <a:spLocks noChangeArrowheads="1"/>
            </p:cNvSpPr>
            <p:nvPr/>
          </p:nvSpPr>
          <p:spPr bwMode="auto">
            <a:xfrm>
              <a:off x="4252" y="347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8" name="Line 195"/>
            <p:cNvSpPr>
              <a:spLocks noChangeShapeType="1"/>
            </p:cNvSpPr>
            <p:nvPr/>
          </p:nvSpPr>
          <p:spPr bwMode="auto">
            <a:xfrm flipH="1">
              <a:off x="4176" y="3592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39" name="Oval 196"/>
            <p:cNvSpPr>
              <a:spLocks noChangeArrowheads="1"/>
            </p:cNvSpPr>
            <p:nvPr/>
          </p:nvSpPr>
          <p:spPr bwMode="auto">
            <a:xfrm>
              <a:off x="4240" y="35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0" name="Line 197"/>
            <p:cNvSpPr>
              <a:spLocks noChangeShapeType="1"/>
            </p:cNvSpPr>
            <p:nvPr/>
          </p:nvSpPr>
          <p:spPr bwMode="auto">
            <a:xfrm flipH="1">
              <a:off x="4164" y="3688"/>
              <a:ext cx="1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1" name="Oval 198"/>
            <p:cNvSpPr>
              <a:spLocks noChangeArrowheads="1"/>
            </p:cNvSpPr>
            <p:nvPr/>
          </p:nvSpPr>
          <p:spPr bwMode="auto">
            <a:xfrm>
              <a:off x="4228" y="366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42" name="Line 199"/>
            <p:cNvSpPr>
              <a:spLocks noChangeShapeType="1"/>
            </p:cNvSpPr>
            <p:nvPr/>
          </p:nvSpPr>
          <p:spPr bwMode="auto">
            <a:xfrm flipH="1">
              <a:off x="4056" y="2056"/>
              <a:ext cx="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40" name="Group 200"/>
          <p:cNvGrpSpPr>
            <a:grpSpLocks/>
          </p:cNvGrpSpPr>
          <p:nvPr/>
        </p:nvGrpSpPr>
        <p:grpSpPr bwMode="auto">
          <a:xfrm>
            <a:off x="7835900" y="2132858"/>
            <a:ext cx="1158875" cy="1077913"/>
            <a:chOff x="3976" y="1360"/>
            <a:chExt cx="730" cy="679"/>
          </a:xfrm>
        </p:grpSpPr>
        <p:sp>
          <p:nvSpPr>
            <p:cNvPr id="32891" name="Oval 201"/>
            <p:cNvSpPr>
              <a:spLocks noChangeArrowheads="1"/>
            </p:cNvSpPr>
            <p:nvPr/>
          </p:nvSpPr>
          <p:spPr bwMode="auto">
            <a:xfrm>
              <a:off x="4164" y="136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2" name="Line 202"/>
            <p:cNvSpPr>
              <a:spLocks noChangeShapeType="1"/>
            </p:cNvSpPr>
            <p:nvPr/>
          </p:nvSpPr>
          <p:spPr bwMode="auto">
            <a:xfrm flipH="1">
              <a:off x="3984" y="1480"/>
              <a:ext cx="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3" name="Oval 203"/>
            <p:cNvSpPr>
              <a:spLocks noChangeArrowheads="1"/>
            </p:cNvSpPr>
            <p:nvPr/>
          </p:nvSpPr>
          <p:spPr bwMode="auto">
            <a:xfrm>
              <a:off x="4172" y="145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4" name="Line 204"/>
            <p:cNvSpPr>
              <a:spLocks noChangeShapeType="1"/>
            </p:cNvSpPr>
            <p:nvPr/>
          </p:nvSpPr>
          <p:spPr bwMode="auto">
            <a:xfrm flipH="1">
              <a:off x="3992" y="1576"/>
              <a:ext cx="5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5" name="Oval 205"/>
            <p:cNvSpPr>
              <a:spLocks noChangeArrowheads="1"/>
            </p:cNvSpPr>
            <p:nvPr/>
          </p:nvSpPr>
          <p:spPr bwMode="auto">
            <a:xfrm>
              <a:off x="4188" y="1552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6" name="Line 206"/>
            <p:cNvSpPr>
              <a:spLocks noChangeShapeType="1"/>
            </p:cNvSpPr>
            <p:nvPr/>
          </p:nvSpPr>
          <p:spPr bwMode="auto">
            <a:xfrm flipH="1">
              <a:off x="4044" y="1672"/>
              <a:ext cx="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7" name="Oval 207"/>
            <p:cNvSpPr>
              <a:spLocks noChangeArrowheads="1"/>
            </p:cNvSpPr>
            <p:nvPr/>
          </p:nvSpPr>
          <p:spPr bwMode="auto">
            <a:xfrm>
              <a:off x="4232" y="16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8" name="Line 208"/>
            <p:cNvSpPr>
              <a:spLocks noChangeShapeType="1"/>
            </p:cNvSpPr>
            <p:nvPr/>
          </p:nvSpPr>
          <p:spPr bwMode="auto">
            <a:xfrm flipH="1">
              <a:off x="4124" y="1772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99" name="Oval 209"/>
            <p:cNvSpPr>
              <a:spLocks noChangeArrowheads="1"/>
            </p:cNvSpPr>
            <p:nvPr/>
          </p:nvSpPr>
          <p:spPr bwMode="auto">
            <a:xfrm>
              <a:off x="4252" y="174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0" name="Line 210"/>
            <p:cNvSpPr>
              <a:spLocks noChangeShapeType="1"/>
            </p:cNvSpPr>
            <p:nvPr/>
          </p:nvSpPr>
          <p:spPr bwMode="auto">
            <a:xfrm flipH="1">
              <a:off x="4068" y="1864"/>
              <a:ext cx="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1" name="Oval 211"/>
            <p:cNvSpPr>
              <a:spLocks noChangeArrowheads="1"/>
            </p:cNvSpPr>
            <p:nvPr/>
          </p:nvSpPr>
          <p:spPr bwMode="auto">
            <a:xfrm>
              <a:off x="4176" y="184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2" name="Line 212"/>
            <p:cNvSpPr>
              <a:spLocks noChangeShapeType="1"/>
            </p:cNvSpPr>
            <p:nvPr/>
          </p:nvSpPr>
          <p:spPr bwMode="auto">
            <a:xfrm flipH="1">
              <a:off x="4056" y="1960"/>
              <a:ext cx="3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3" name="Oval 213"/>
            <p:cNvSpPr>
              <a:spLocks noChangeArrowheads="1"/>
            </p:cNvSpPr>
            <p:nvPr/>
          </p:nvSpPr>
          <p:spPr bwMode="auto">
            <a:xfrm>
              <a:off x="4164" y="1936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904" name="Text Box 214"/>
            <p:cNvSpPr txBox="1">
              <a:spLocks noChangeArrowheads="1"/>
            </p:cNvSpPr>
            <p:nvPr/>
          </p:nvSpPr>
          <p:spPr bwMode="auto">
            <a:xfrm>
              <a:off x="4590" y="1884"/>
              <a:ext cx="1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000" b="1" dirty="0">
                <a:latin typeface="Arial" charset="0"/>
                <a:cs typeface="Arial" charset="0"/>
              </a:endParaRPr>
            </a:p>
          </p:txBody>
        </p:sp>
        <p:sp>
          <p:nvSpPr>
            <p:cNvPr id="32905" name="Line 215"/>
            <p:cNvSpPr>
              <a:spLocks noChangeShapeType="1"/>
            </p:cNvSpPr>
            <p:nvPr/>
          </p:nvSpPr>
          <p:spPr bwMode="auto">
            <a:xfrm flipH="1">
              <a:off x="3976" y="1384"/>
              <a:ext cx="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43" name="Group 216"/>
          <p:cNvGrpSpPr>
            <a:grpSpLocks/>
          </p:cNvGrpSpPr>
          <p:nvPr/>
        </p:nvGrpSpPr>
        <p:grpSpPr bwMode="auto">
          <a:xfrm>
            <a:off x="7753350" y="1562100"/>
            <a:ext cx="1066800" cy="527050"/>
            <a:chOff x="3924" y="984"/>
            <a:chExt cx="672" cy="332"/>
          </a:xfrm>
        </p:grpSpPr>
        <p:sp>
          <p:nvSpPr>
            <p:cNvPr id="32882" name="Line 217"/>
            <p:cNvSpPr>
              <a:spLocks noChangeShapeType="1"/>
            </p:cNvSpPr>
            <p:nvPr/>
          </p:nvSpPr>
          <p:spPr bwMode="auto">
            <a:xfrm flipH="1">
              <a:off x="3924" y="100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3" name="Oval 218"/>
            <p:cNvSpPr>
              <a:spLocks noChangeArrowheads="1"/>
            </p:cNvSpPr>
            <p:nvPr/>
          </p:nvSpPr>
          <p:spPr bwMode="auto">
            <a:xfrm>
              <a:off x="4192" y="98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4" name="Line 219"/>
            <p:cNvSpPr>
              <a:spLocks noChangeShapeType="1"/>
            </p:cNvSpPr>
            <p:nvPr/>
          </p:nvSpPr>
          <p:spPr bwMode="auto">
            <a:xfrm flipH="1">
              <a:off x="4020" y="110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5" name="Oval 220"/>
            <p:cNvSpPr>
              <a:spLocks noChangeArrowheads="1"/>
            </p:cNvSpPr>
            <p:nvPr/>
          </p:nvSpPr>
          <p:spPr bwMode="auto">
            <a:xfrm>
              <a:off x="4240" y="10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6" name="Line 221"/>
            <p:cNvSpPr>
              <a:spLocks noChangeShapeType="1"/>
            </p:cNvSpPr>
            <p:nvPr/>
          </p:nvSpPr>
          <p:spPr bwMode="auto">
            <a:xfrm flipH="1">
              <a:off x="4020" y="119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7" name="Oval 222"/>
            <p:cNvSpPr>
              <a:spLocks noChangeArrowheads="1"/>
            </p:cNvSpPr>
            <p:nvPr/>
          </p:nvSpPr>
          <p:spPr bwMode="auto">
            <a:xfrm>
              <a:off x="4212" y="11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8" name="Line 223"/>
            <p:cNvSpPr>
              <a:spLocks noChangeShapeType="1"/>
            </p:cNvSpPr>
            <p:nvPr/>
          </p:nvSpPr>
          <p:spPr bwMode="auto">
            <a:xfrm flipH="1">
              <a:off x="3972" y="1292"/>
              <a:ext cx="5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9" name="Oval 224"/>
            <p:cNvSpPr>
              <a:spLocks noChangeArrowheads="1"/>
            </p:cNvSpPr>
            <p:nvPr/>
          </p:nvSpPr>
          <p:spPr bwMode="auto">
            <a:xfrm>
              <a:off x="4132" y="1268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grpSp>
        <p:nvGrpSpPr>
          <p:cNvPr id="33846" name="Group 226"/>
          <p:cNvGrpSpPr>
            <a:grpSpLocks/>
          </p:cNvGrpSpPr>
          <p:nvPr/>
        </p:nvGrpSpPr>
        <p:grpSpPr bwMode="auto">
          <a:xfrm>
            <a:off x="7397750" y="1085850"/>
            <a:ext cx="2260600" cy="387350"/>
            <a:chOff x="3700" y="684"/>
            <a:chExt cx="1424" cy="244"/>
          </a:xfrm>
        </p:grpSpPr>
        <p:sp>
          <p:nvSpPr>
            <p:cNvPr id="32875" name="Line 227"/>
            <p:cNvSpPr>
              <a:spLocks noChangeShapeType="1"/>
            </p:cNvSpPr>
            <p:nvPr/>
          </p:nvSpPr>
          <p:spPr bwMode="auto">
            <a:xfrm flipH="1">
              <a:off x="3732" y="7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76" name="Oval 228"/>
            <p:cNvSpPr>
              <a:spLocks noChangeArrowheads="1"/>
            </p:cNvSpPr>
            <p:nvPr/>
          </p:nvSpPr>
          <p:spPr bwMode="auto">
            <a:xfrm>
              <a:off x="3700" y="684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77" name="Line 229"/>
            <p:cNvSpPr>
              <a:spLocks noChangeShapeType="1"/>
            </p:cNvSpPr>
            <p:nvPr/>
          </p:nvSpPr>
          <p:spPr bwMode="auto">
            <a:xfrm flipH="1">
              <a:off x="3780" y="8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78" name="Oval 230"/>
            <p:cNvSpPr>
              <a:spLocks noChangeArrowheads="1"/>
            </p:cNvSpPr>
            <p:nvPr/>
          </p:nvSpPr>
          <p:spPr bwMode="auto">
            <a:xfrm>
              <a:off x="4480" y="7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79" name="Line 231"/>
            <p:cNvSpPr>
              <a:spLocks noChangeShapeType="1"/>
            </p:cNvSpPr>
            <p:nvPr/>
          </p:nvSpPr>
          <p:spPr bwMode="auto">
            <a:xfrm flipH="1">
              <a:off x="3780" y="90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32880" name="Oval 232"/>
            <p:cNvSpPr>
              <a:spLocks noChangeArrowheads="1"/>
            </p:cNvSpPr>
            <p:nvPr/>
          </p:nvSpPr>
          <p:spPr bwMode="auto">
            <a:xfrm>
              <a:off x="4028" y="880"/>
              <a:ext cx="48" cy="48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latin typeface="Arial" charset="0"/>
                <a:cs typeface="Arial" charset="0"/>
              </a:endParaRPr>
            </a:p>
          </p:txBody>
        </p:sp>
      </p:grpSp>
      <p:sp>
        <p:nvSpPr>
          <p:cNvPr id="32866" name="Text Box 234"/>
          <p:cNvSpPr txBox="1">
            <a:spLocks noChangeArrowheads="1"/>
          </p:cNvSpPr>
          <p:nvPr/>
        </p:nvSpPr>
        <p:spPr bwMode="auto">
          <a:xfrm>
            <a:off x="4243573" y="196850"/>
            <a:ext cx="2226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Análise individual e convencional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meta-análise (</a:t>
            </a:r>
            <a:r>
              <a:rPr lang="pt-BR" sz="1000" b="1" dirty="0" err="1">
                <a:latin typeface="Arial" charset="0"/>
                <a:cs typeface="Arial" charset="0"/>
              </a:rPr>
              <a:t>odds</a:t>
            </a:r>
            <a:r>
              <a:rPr lang="pt-BR" sz="1000" b="1" dirty="0">
                <a:latin typeface="Arial" charset="0"/>
                <a:cs typeface="Arial" charset="0"/>
              </a:rPr>
              <a:t> </a:t>
            </a:r>
            <a:r>
              <a:rPr lang="pt-BR" sz="1000" b="1" dirty="0" err="1">
                <a:latin typeface="Arial" charset="0"/>
                <a:cs typeface="Arial" charset="0"/>
              </a:rPr>
              <a:t>ratio</a:t>
            </a:r>
            <a:r>
              <a:rPr lang="pt-BR" sz="1000" b="1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2867" name="Rectangle 235"/>
          <p:cNvSpPr>
            <a:spLocks noChangeArrowheads="1"/>
          </p:cNvSpPr>
          <p:nvPr/>
        </p:nvSpPr>
        <p:spPr bwMode="auto">
          <a:xfrm>
            <a:off x="7640832" y="196850"/>
            <a:ext cx="18966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Mantel-</a:t>
            </a:r>
            <a:r>
              <a:rPr lang="pt-BR" sz="1000" b="1" dirty="0" err="1">
                <a:latin typeface="Arial" charset="0"/>
                <a:cs typeface="Arial" charset="0"/>
              </a:rPr>
              <a:t>Haenszel</a:t>
            </a:r>
            <a:r>
              <a:rPr lang="pt-BR" sz="1000" b="1" dirty="0">
                <a:latin typeface="Arial" charset="0"/>
                <a:cs typeface="Arial" charset="0"/>
              </a:rPr>
              <a:t> cumulativo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latin typeface="Arial" charset="0"/>
                <a:cs typeface="Arial" charset="0"/>
              </a:rPr>
              <a:t>razão de risco (</a:t>
            </a:r>
            <a:r>
              <a:rPr lang="pt-BR" sz="1000" b="1" dirty="0" err="1">
                <a:latin typeface="Arial" charset="0"/>
                <a:cs typeface="Arial" charset="0"/>
              </a:rPr>
              <a:t>odds</a:t>
            </a:r>
            <a:r>
              <a:rPr lang="pt-BR" sz="1000" b="1" dirty="0">
                <a:latin typeface="Arial" charset="0"/>
                <a:cs typeface="Arial" charset="0"/>
              </a:rPr>
              <a:t> </a:t>
            </a:r>
            <a:r>
              <a:rPr lang="pt-BR" sz="1000" b="1" dirty="0" err="1">
                <a:latin typeface="Arial" charset="0"/>
                <a:cs typeface="Arial" charset="0"/>
              </a:rPr>
              <a:t>ratio</a:t>
            </a:r>
            <a:r>
              <a:rPr lang="pt-BR" sz="1000" b="1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2868" name="Text Box 236"/>
          <p:cNvSpPr txBox="1">
            <a:spLocks noChangeArrowheads="1"/>
          </p:cNvSpPr>
          <p:nvPr/>
        </p:nvSpPr>
        <p:spPr bwMode="auto">
          <a:xfrm rot="-5400000">
            <a:off x="1856505" y="492597"/>
            <a:ext cx="63991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900" b="1">
                <a:latin typeface="Arial" charset="0"/>
                <a:cs typeface="Arial" charset="0"/>
              </a:rPr>
              <a:t>Estudos</a:t>
            </a:r>
            <a:endParaRPr lang="pt-BR" sz="1000" b="1">
              <a:latin typeface="Arial" charset="0"/>
              <a:cs typeface="Arial" charset="0"/>
            </a:endParaRPr>
          </a:p>
        </p:txBody>
      </p:sp>
      <p:sp>
        <p:nvSpPr>
          <p:cNvPr id="32869" name="Text Box 237"/>
          <p:cNvSpPr txBox="1">
            <a:spLocks noChangeArrowheads="1"/>
          </p:cNvSpPr>
          <p:nvPr/>
        </p:nvSpPr>
        <p:spPr bwMode="auto">
          <a:xfrm rot="-5400000">
            <a:off x="3064105" y="575390"/>
            <a:ext cx="4122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b="1">
                <a:latin typeface="Arial" charset="0"/>
                <a:cs typeface="Arial" charset="0"/>
              </a:rPr>
              <a:t>ano</a:t>
            </a:r>
          </a:p>
        </p:txBody>
      </p:sp>
      <p:sp>
        <p:nvSpPr>
          <p:cNvPr id="32870" name="Text Box 238"/>
          <p:cNvSpPr txBox="1">
            <a:spLocks noChangeArrowheads="1"/>
          </p:cNvSpPr>
          <p:nvPr/>
        </p:nvSpPr>
        <p:spPr bwMode="auto">
          <a:xfrm>
            <a:off x="4165600" y="6262689"/>
            <a:ext cx="13612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latin typeface="Arial" charset="0"/>
                <a:cs typeface="Arial" charset="0"/>
              </a:rPr>
              <a:t>Favorece tratamento</a:t>
            </a:r>
          </a:p>
        </p:txBody>
      </p:sp>
      <p:sp>
        <p:nvSpPr>
          <p:cNvPr id="32871" name="Text Box 239"/>
          <p:cNvSpPr txBox="1">
            <a:spLocks noChangeArrowheads="1"/>
          </p:cNvSpPr>
          <p:nvPr/>
        </p:nvSpPr>
        <p:spPr bwMode="auto">
          <a:xfrm>
            <a:off x="5483226" y="6264276"/>
            <a:ext cx="12057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latin typeface="Arial" charset="0"/>
                <a:cs typeface="Arial" charset="0"/>
              </a:rPr>
              <a:t>Favorece controle</a:t>
            </a:r>
          </a:p>
        </p:txBody>
      </p:sp>
      <p:sp>
        <p:nvSpPr>
          <p:cNvPr id="32872" name="Text Box 240"/>
          <p:cNvSpPr txBox="1">
            <a:spLocks noChangeArrowheads="1"/>
          </p:cNvSpPr>
          <p:nvPr/>
        </p:nvSpPr>
        <p:spPr bwMode="auto">
          <a:xfrm>
            <a:off x="7413625" y="6256339"/>
            <a:ext cx="13612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latin typeface="Arial" charset="0"/>
                <a:cs typeface="Arial" charset="0"/>
              </a:rPr>
              <a:t>Favorece tratamento</a:t>
            </a:r>
          </a:p>
        </p:txBody>
      </p:sp>
      <p:sp>
        <p:nvSpPr>
          <p:cNvPr id="32873" name="Text Box 241"/>
          <p:cNvSpPr txBox="1">
            <a:spLocks noChangeArrowheads="1"/>
          </p:cNvSpPr>
          <p:nvPr/>
        </p:nvSpPr>
        <p:spPr bwMode="auto">
          <a:xfrm>
            <a:off x="8778876" y="6257926"/>
            <a:ext cx="12057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latin typeface="Arial" charset="0"/>
                <a:cs typeface="Arial" charset="0"/>
              </a:rPr>
              <a:t>Favorece controle</a:t>
            </a:r>
          </a:p>
        </p:txBody>
      </p:sp>
      <p:sp>
        <p:nvSpPr>
          <p:cNvPr id="32874" name="Text Box 242"/>
          <p:cNvSpPr txBox="1">
            <a:spLocks noChangeArrowheads="1"/>
          </p:cNvSpPr>
          <p:nvPr/>
        </p:nvSpPr>
        <p:spPr bwMode="auto">
          <a:xfrm>
            <a:off x="7185026" y="6448425"/>
            <a:ext cx="3182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>
                <a:solidFill>
                  <a:prstClr val="white"/>
                </a:solidFill>
                <a:latin typeface="Arial" charset="0"/>
                <a:cs typeface="Arial" charset="0"/>
              </a:rPr>
              <a:t>Lau J et al N Eng J Med 1992; 327: 248-54</a:t>
            </a:r>
            <a:r>
              <a:rPr lang="pt-BR" sz="20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3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43301" y="261039"/>
            <a:ext cx="8911687" cy="1280890"/>
          </a:xfrm>
        </p:spPr>
        <p:txBody>
          <a:bodyPr anchor="ctr" anchorCtr="1"/>
          <a:lstStyle/>
          <a:p>
            <a:pPr algn="ctr">
              <a:defRPr/>
            </a:pPr>
            <a:r>
              <a:rPr lang="pt-BR" sz="3800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694837" y="1541929"/>
            <a:ext cx="8568952" cy="50013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Interpretando OR e RR: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Um OR e um RR maior que 1, indicam um aumento da probabilidade do resultado inicial alcançar no grupo tratado. Se menor que 1, indicam diminuição da probabilidade no grupo tratado. Igual a 1 não há diferença entre o tratado e o não tratado.</a:t>
            </a:r>
          </a:p>
        </p:txBody>
      </p:sp>
    </p:spTree>
    <p:extLst>
      <p:ext uri="{BB962C8B-B14F-4D97-AF65-F5344CB8AC3E}">
        <p14:creationId xmlns:p14="http://schemas.microsoft.com/office/powerpoint/2010/main" val="3639839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>
              <a:defRPr/>
            </a:pPr>
            <a:r>
              <a:rPr lang="pt-BR" sz="3800" b="1" dirty="0">
                <a:solidFill>
                  <a:schemeClr val="tx1"/>
                </a:solidFill>
                <a:latin typeface="Georgia" panose="02040502050405020303" pitchFamily="18" charset="0"/>
              </a:rPr>
              <a:t>Revisão sistemática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560512" y="2133600"/>
            <a:ext cx="9944100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IC (intervalo de confiança):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	É o limite dentro do qual existe a certeza do verdadeiro efeito do tratamento. Quanto maior o intervalo, menor a precisão. </a:t>
            </a:r>
          </a:p>
        </p:txBody>
      </p:sp>
    </p:spTree>
    <p:extLst>
      <p:ext uri="{BB962C8B-B14F-4D97-AF65-F5344CB8AC3E}">
        <p14:creationId xmlns:p14="http://schemas.microsoft.com/office/powerpoint/2010/main" val="3009461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8229600" cy="966936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Conclusão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1560512" y="1268760"/>
            <a:ext cx="8650288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t-BR" sz="2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 revisões sistemáticas aplicam estratégias científicas para estabelecer um modelo explícito e resumido de todos os estudos para falar de uma questão específica. A meta-análise aumenta a força da precisão do efeito estimado do tratamento.</a:t>
            </a:r>
          </a:p>
        </p:txBody>
      </p:sp>
    </p:spTree>
    <p:extLst>
      <p:ext uri="{BB962C8B-B14F-4D97-AF65-F5344CB8AC3E}">
        <p14:creationId xmlns:p14="http://schemas.microsoft.com/office/powerpoint/2010/main" val="202811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Georgia" panose="02040502050405020303" pitchFamily="18" charset="0"/>
              </a:rPr>
              <a:t>Revisão Narrativa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556792"/>
            <a:ext cx="8424863" cy="472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Por que possuem baixa qualidade?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Os autores frequentemente  usam métodos informais e subjetivos para coletar e interpretar o estudo, o que pode levar a expor suas próprias tendências;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r>
              <a:rPr lang="pt-BR" sz="2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Raramente é citado a metodologia de seleção e avaliação dos estudos primários, impedindo os leitores analisarem as tendências (viés).</a:t>
            </a:r>
          </a:p>
          <a:p>
            <a:pPr marL="609600" indent="-609600">
              <a:lnSpc>
                <a:spcPct val="150000"/>
              </a:lnSpc>
              <a:buClrTx/>
              <a:buFont typeface="Wingdings" pitchFamily="2" charset="2"/>
              <a:buAutoNum type="arabicPeriod"/>
            </a:pPr>
            <a:endParaRPr lang="pt-BR" sz="2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latin typeface="Georgia" panose="02040502050405020303" pitchFamily="18" charset="0"/>
              </a:rPr>
              <a:t>Revisão Narrativa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60512" y="2133600"/>
            <a:ext cx="994410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Especialistas de uma determinada área definem o que é uma “suposta evidência resumida de sua área”.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endParaRPr lang="pt-BR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Há evidência que elas são de baixa qualidade.</a:t>
            </a:r>
          </a:p>
        </p:txBody>
      </p:sp>
    </p:spTree>
    <p:extLst>
      <p:ext uri="{BB962C8B-B14F-4D97-AF65-F5344CB8AC3E}">
        <p14:creationId xmlns:p14="http://schemas.microsoft.com/office/powerpoint/2010/main" val="35809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992313" y="188640"/>
            <a:ext cx="813613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fontAlgn="base">
              <a:spcBef>
                <a:spcPct val="0"/>
              </a:spcBef>
              <a:spcAft>
                <a:spcPct val="0"/>
              </a:spcAft>
            </a:pPr>
            <a:r>
              <a:rPr lang="pt-BR" sz="2900" b="1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Revisão sistemática X revisão tradicional</a:t>
            </a:r>
            <a:endParaRPr lang="pt-BR" sz="5700" dirty="0">
              <a:solidFill>
                <a:prstClr val="black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45023" y="764704"/>
            <a:ext cx="10134600" cy="5078313"/>
          </a:xfrm>
          <a:prstGeom prst="rect">
            <a:avLst/>
          </a:prstGeom>
          <a:ln>
            <a:solidFill>
              <a:srgbClr val="FF0000"/>
            </a:solidFill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			   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Revisão Narrativa        Revisão Sistemática</a:t>
            </a:r>
            <a:endParaRPr lang="pt-BR" dirty="0">
              <a:solidFill>
                <a:prstClr val="black"/>
              </a:solidFill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Questão</a:t>
            </a:r>
            <a:r>
              <a:rPr lang="pt-BR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                                       </a:t>
            </a: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Ampla	                     Focalizada numa </a:t>
            </a:r>
            <a:endParaRPr lang="pt-BR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                                                                </a:t>
            </a:r>
            <a:r>
              <a:rPr lang="pt-BR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questão clínica</a:t>
            </a: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cs typeface="Arial" charset="0"/>
              </a:rPr>
              <a:t>Fonte</a:t>
            </a:r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cs typeface="Arial" charset="0"/>
              </a:rPr>
              <a:t>           Frequentemente não específica         Fontes 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  <a:cs typeface="Arial" charset="0"/>
              </a:rPr>
              <a:t>compreensivas</a:t>
            </a: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                                                              Estratégia de pesquisa explícita</a:t>
            </a: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Potencialmente com viés                </a:t>
            </a: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Seleção</a:t>
            </a:r>
            <a:r>
              <a:rPr lang="pt-B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Frequentemente não específica       Seleção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baseado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em critérios aplicados</a:t>
            </a:r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 Potencialmente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com viés    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                   uniformemente</a:t>
            </a:r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Avaliação   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Variável               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Avaliação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crítica</a:t>
            </a: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Síntese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Qualitativa                                          Quantitativo</a:t>
            </a:r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Inferências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Às </a:t>
            </a: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vezes baseado em     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Frequentemente baseada em evidências</a:t>
            </a:r>
            <a:endParaRPr lang="pt-BR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  <a:cs typeface="Arial" charset="0"/>
            </a:endParaRPr>
          </a:p>
          <a:p>
            <a:pPr defTabSz="762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                                                </a:t>
            </a:r>
            <a:r>
              <a:rPr 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charset="0"/>
              </a:rPr>
              <a:t>evidências</a:t>
            </a:r>
            <a:endParaRPr lang="pt-BR" dirty="0">
              <a:solidFill>
                <a:prstClr val="black"/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524000" y="5943600"/>
            <a:ext cx="91440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 flipH="1">
            <a:off x="6414247" y="1438836"/>
            <a:ext cx="53788" cy="441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5659" y="2572870"/>
            <a:ext cx="6615954" cy="12192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Obrigado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6048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08" y="44625"/>
            <a:ext cx="9036496" cy="68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188640"/>
            <a:ext cx="913447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75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16" y="128589"/>
            <a:ext cx="9036496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1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36" y="0"/>
            <a:ext cx="8936460" cy="67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5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Nota técnica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914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1139</Words>
  <Application>Microsoft Office PowerPoint</Application>
  <PresentationFormat>Widescreen</PresentationFormat>
  <Paragraphs>394</Paragraphs>
  <Slides>49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9" baseType="lpstr">
      <vt:lpstr>Arial</vt:lpstr>
      <vt:lpstr>BlinkMacSystemFont</vt:lpstr>
      <vt:lpstr>Calibri</vt:lpstr>
      <vt:lpstr>Century Gothic</vt:lpstr>
      <vt:lpstr>Georgia</vt:lpstr>
      <vt:lpstr>Tahoma</vt:lpstr>
      <vt:lpstr>Times New Roman</vt:lpstr>
      <vt:lpstr>Wingdings</vt:lpstr>
      <vt:lpstr>Wingdings 3</vt:lpstr>
      <vt:lpstr>Cacho</vt:lpstr>
      <vt:lpstr>Instrumentos de ATS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Nota técnica</vt:lpstr>
      <vt:lpstr>Apresentação do PowerPoint</vt:lpstr>
      <vt:lpstr>Apresentação do PowerPoint</vt:lpstr>
      <vt:lpstr>Apresentação do PowerPoint</vt:lpstr>
      <vt:lpstr>Apresentação do PowerPoint</vt:lpstr>
      <vt:lpstr>Revisão Sistemática</vt:lpstr>
      <vt:lpstr>Revisão Sistemática</vt:lpstr>
      <vt:lpstr>Revisão sistemática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Meta-análise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Forest plot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Avaliando - Revisão sistemática</vt:lpstr>
      <vt:lpstr>Revisão sistemática</vt:lpstr>
      <vt:lpstr>Revisão sistemática</vt:lpstr>
      <vt:lpstr>Revisão sistemática</vt:lpstr>
      <vt:lpstr>Revisão sistemática</vt:lpstr>
      <vt:lpstr>Apresentação do PowerPoint</vt:lpstr>
      <vt:lpstr>Revisão sistemática</vt:lpstr>
      <vt:lpstr>Revisão sistemática</vt:lpstr>
      <vt:lpstr>Conclusão</vt:lpstr>
      <vt:lpstr>Revisão Narrativa</vt:lpstr>
      <vt:lpstr>Revisão Narrativa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Altacílio Nunes</dc:creator>
  <cp:lastModifiedBy>Altacílio Nunes</cp:lastModifiedBy>
  <cp:revision>15</cp:revision>
  <dcterms:created xsi:type="dcterms:W3CDTF">2020-06-05T15:32:53Z</dcterms:created>
  <dcterms:modified xsi:type="dcterms:W3CDTF">2020-06-09T15:14:51Z</dcterms:modified>
</cp:coreProperties>
</file>