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7" r:id="rId5"/>
    <p:sldId id="266" r:id="rId6"/>
    <p:sldId id="286" r:id="rId7"/>
    <p:sldId id="268" r:id="rId8"/>
    <p:sldId id="269" r:id="rId9"/>
    <p:sldId id="287" r:id="rId10"/>
    <p:sldId id="270" r:id="rId11"/>
    <p:sldId id="271" r:id="rId12"/>
    <p:sldId id="272" r:id="rId13"/>
    <p:sldId id="273" r:id="rId14"/>
    <p:sldId id="274" r:id="rId15"/>
    <p:sldId id="275" r:id="rId16"/>
    <p:sldId id="259" r:id="rId17"/>
    <p:sldId id="265" r:id="rId18"/>
    <p:sldId id="260" r:id="rId19"/>
    <p:sldId id="258" r:id="rId20"/>
    <p:sldId id="261" r:id="rId21"/>
    <p:sldId id="262" r:id="rId22"/>
    <p:sldId id="288" r:id="rId23"/>
    <p:sldId id="279" r:id="rId24"/>
    <p:sldId id="280" r:id="rId25"/>
    <p:sldId id="281" r:id="rId26"/>
    <p:sldId id="282" r:id="rId27"/>
    <p:sldId id="283" r:id="rId28"/>
    <p:sldId id="284" r:id="rId29"/>
    <p:sldId id="285" r:id="rId30"/>
    <p:sldId id="263" r:id="rId31"/>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3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4647EFC1-E1F6-4E38-97FA-1A523A2A184B}" type="datetimeFigureOut">
              <a:rPr lang="pt-BR" smtClean="0"/>
              <a:pPr/>
              <a:t>06/06/2017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4790621-1173-4A43-B4D5-342D5AEC3EF0}"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647EFC1-E1F6-4E38-97FA-1A523A2A184B}" type="datetimeFigureOut">
              <a:rPr lang="pt-BR" smtClean="0"/>
              <a:pPr/>
              <a:t>06/06/2017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4790621-1173-4A43-B4D5-342D5AEC3EF0}"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647EFC1-E1F6-4E38-97FA-1A523A2A184B}" type="datetimeFigureOut">
              <a:rPr lang="pt-BR" smtClean="0"/>
              <a:pPr/>
              <a:t>06/06/2017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4790621-1173-4A43-B4D5-342D5AEC3EF0}"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647EFC1-E1F6-4E38-97FA-1A523A2A184B}" type="datetimeFigureOut">
              <a:rPr lang="pt-BR" smtClean="0"/>
              <a:pPr/>
              <a:t>06/06/2017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4790621-1173-4A43-B4D5-342D5AEC3EF0}"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4647EFC1-E1F6-4E38-97FA-1A523A2A184B}" type="datetimeFigureOut">
              <a:rPr lang="pt-BR" smtClean="0"/>
              <a:pPr/>
              <a:t>06/06/2017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4790621-1173-4A43-B4D5-342D5AEC3EF0}"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4647EFC1-E1F6-4E38-97FA-1A523A2A184B}" type="datetimeFigureOut">
              <a:rPr lang="pt-BR" smtClean="0"/>
              <a:pPr/>
              <a:t>06/06/2017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4790621-1173-4A43-B4D5-342D5AEC3EF0}"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4647EFC1-E1F6-4E38-97FA-1A523A2A184B}" type="datetimeFigureOut">
              <a:rPr lang="pt-BR" smtClean="0"/>
              <a:pPr/>
              <a:t>06/06/2017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74790621-1173-4A43-B4D5-342D5AEC3EF0}"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4647EFC1-E1F6-4E38-97FA-1A523A2A184B}" type="datetimeFigureOut">
              <a:rPr lang="pt-BR" smtClean="0"/>
              <a:pPr/>
              <a:t>06/06/2017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74790621-1173-4A43-B4D5-342D5AEC3EF0}"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647EFC1-E1F6-4E38-97FA-1A523A2A184B}" type="datetimeFigureOut">
              <a:rPr lang="pt-BR" smtClean="0"/>
              <a:pPr/>
              <a:t>06/06/2017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74790621-1173-4A43-B4D5-342D5AEC3EF0}"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4647EFC1-E1F6-4E38-97FA-1A523A2A184B}" type="datetimeFigureOut">
              <a:rPr lang="pt-BR" smtClean="0"/>
              <a:pPr/>
              <a:t>06/06/2017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4790621-1173-4A43-B4D5-342D5AEC3EF0}"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4647EFC1-E1F6-4E38-97FA-1A523A2A184B}" type="datetimeFigureOut">
              <a:rPr lang="pt-BR" smtClean="0"/>
              <a:pPr/>
              <a:t>06/06/2017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4790621-1173-4A43-B4D5-342D5AEC3EF0}"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47EFC1-E1F6-4E38-97FA-1A523A2A184B}" type="datetimeFigureOut">
              <a:rPr lang="pt-BR" smtClean="0"/>
              <a:pPr/>
              <a:t>06/06/2017</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790621-1173-4A43-B4D5-342D5AEC3EF0}"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2130425"/>
            <a:ext cx="9144000" cy="1470025"/>
          </a:xfrm>
        </p:spPr>
        <p:txBody>
          <a:bodyPr>
            <a:normAutofit fontScale="90000"/>
          </a:bodyPr>
          <a:lstStyle/>
          <a:p>
            <a:r>
              <a:rPr lang="en-US" sz="4000" b="1" u="sng" dirty="0" smtClean="0">
                <a:effectLst>
                  <a:outerShdw blurRad="38100" dist="38100" dir="2700000" algn="tl">
                    <a:srgbClr val="000000">
                      <a:alpha val="43137"/>
                    </a:srgbClr>
                  </a:outerShdw>
                </a:effectLst>
              </a:rPr>
              <a:t>CONSIDERAÇÕES SOBRE TRIBUTAÇÃO ÓTIMA </a:t>
            </a:r>
            <a:r>
              <a:rPr lang="en-US" sz="4000" b="1" dirty="0" smtClean="0">
                <a:effectLst>
                  <a:outerShdw blurRad="38100" dist="38100" dir="2700000" algn="tl">
                    <a:srgbClr val="000000">
                      <a:alpha val="43137"/>
                    </a:srgbClr>
                  </a:outerShdw>
                </a:effectLst>
              </a:rPr>
              <a:t/>
            </a:r>
            <a:br>
              <a:rPr lang="en-US" sz="4000" b="1" dirty="0" smtClean="0">
                <a:effectLst>
                  <a:outerShdw blurRad="38100" dist="38100" dir="2700000" algn="tl">
                    <a:srgbClr val="000000">
                      <a:alpha val="43137"/>
                    </a:srgbClr>
                  </a:outerShdw>
                </a:effectLst>
              </a:rPr>
            </a:br>
            <a:endParaRPr lang="pt-BR" sz="40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lnSpcReduction="10000"/>
          </a:bodyPr>
          <a:lstStyle/>
          <a:p>
            <a:pPr algn="just"/>
            <a:r>
              <a:rPr lang="pt-BR" sz="1600" b="1" dirty="0" smtClean="0">
                <a:effectLst>
                  <a:outerShdw blurRad="38100" dist="38100" dir="2700000" algn="tl">
                    <a:srgbClr val="000000">
                      <a:alpha val="43137"/>
                    </a:srgbClr>
                  </a:outerShdw>
                </a:effectLst>
              </a:rPr>
              <a:t>COMO VIMOS, O CONCEITO DE EXCESSO DE CARGA  PODE SER REINTERPRETADO UTILIZANDO CURVAS DE DEMANDA </a:t>
            </a:r>
            <a:r>
              <a:rPr lang="pt-BR" sz="1600" b="1" dirty="0" smtClean="0">
                <a:effectLst>
                  <a:outerShdw blurRad="38100" dist="38100" dir="2700000" algn="tl">
                    <a:srgbClr val="000000">
                      <a:alpha val="43137"/>
                    </a:srgbClr>
                  </a:outerShdw>
                </a:effectLst>
              </a:rPr>
              <a:t>COMPENSADA, PARA MENSURAÇÃO DO PESO MORTO ASSOCIADO A ELA COM ELEVAÇÃO DE PREÇO DO BEM. </a:t>
            </a:r>
            <a:r>
              <a:rPr lang="pt-BR" sz="1600" b="1" dirty="0" smtClean="0">
                <a:effectLst>
                  <a:outerShdw blurRad="38100" dist="38100" dir="2700000" algn="tl">
                    <a:srgbClr val="000000">
                      <a:alpha val="43137"/>
                    </a:srgbClr>
                  </a:outerShdw>
                </a:effectLst>
              </a:rPr>
              <a:t>ESTA INTERPRETAÇÃO FUNDAMENTA-SE FORTEMENTE NA NOÇÃO DE EXCEDENTE DO CONSUMIDOR: ISTO É, NA DIFERENÇA ENTRE O QUE OS INDIVÍDUOS ESTÃO DISPOSTOS A PAGAR POR UMA MERCADORIA COM O MONTANTE QUE DE FATO PAGAM POR ELA.</a:t>
            </a:r>
            <a:r>
              <a:rPr lang="pt-BR" sz="1600" dirty="0" smtClean="0"/>
              <a:t> NOTE-SE, A ANÁLISE QUE AQUI EFETUAMOS É UM CASO PARTICULAR, POIS FAZ O SUPOSTO DE QUE OS CUSTOS DE PRODUÇÃO SÃO CONSTANTES (I.E., OFERTA DE MERCADO É HORIZONTAL).</a:t>
            </a:r>
          </a:p>
          <a:p>
            <a:pPr algn="just"/>
            <a:endParaRPr lang="pt-BR" sz="1800" dirty="0" smtClean="0"/>
          </a:p>
          <a:p>
            <a:pPr algn="just"/>
            <a:endParaRPr lang="pt-BR" sz="1800" dirty="0"/>
          </a:p>
          <a:p>
            <a:pPr algn="just"/>
            <a:endParaRPr lang="pt-BR" sz="1800" dirty="0" smtClean="0"/>
          </a:p>
          <a:p>
            <a:pPr algn="just"/>
            <a:endParaRPr lang="pt-BR" sz="1800" dirty="0"/>
          </a:p>
          <a:p>
            <a:pPr algn="just"/>
            <a:endParaRPr lang="pt-BR" sz="1800" dirty="0" smtClean="0"/>
          </a:p>
          <a:p>
            <a:pPr algn="just"/>
            <a:endParaRPr lang="pt-BR" sz="1800" dirty="0"/>
          </a:p>
          <a:p>
            <a:pPr algn="just"/>
            <a:endParaRPr lang="pt-BR" sz="1800" dirty="0" smtClean="0"/>
          </a:p>
          <a:p>
            <a:pPr algn="just"/>
            <a:endParaRPr lang="pt-BR" sz="1800" dirty="0"/>
          </a:p>
          <a:p>
            <a:pPr algn="just"/>
            <a:endParaRPr lang="pt-BR" sz="1800" dirty="0" smtClean="0"/>
          </a:p>
          <a:p>
            <a:pPr algn="just"/>
            <a:endParaRPr lang="pt-BR" sz="1800" dirty="0" smtClean="0"/>
          </a:p>
          <a:p>
            <a:pPr algn="just"/>
            <a:r>
              <a:rPr lang="pt-BR" sz="1800" dirty="0"/>
              <a:t>IGUALMENTE VIMOS QUE, PARA DEMANDA LINEARES, O </a:t>
            </a:r>
            <a:r>
              <a:rPr lang="pt-BR" sz="1800" dirty="0" smtClean="0"/>
              <a:t>EXCESSO </a:t>
            </a:r>
            <a:r>
              <a:rPr lang="pt-BR" sz="1800" dirty="0"/>
              <a:t>DE CARGA </a:t>
            </a:r>
            <a:r>
              <a:rPr lang="pt-BR" sz="1800" dirty="0" smtClean="0"/>
              <a:t>(SOB CUSTOS DE PRODUÇÃO CONSTANTES) PODE </a:t>
            </a:r>
            <a:r>
              <a:rPr lang="pt-BR" sz="1800" dirty="0"/>
              <a:t>SER COMPUTADO, EM TERMOS DE VALOR, PELA ÁREA DO TRIÂNGULO DE PESO </a:t>
            </a:r>
            <a:r>
              <a:rPr lang="pt-BR" sz="1800" dirty="0" smtClean="0"/>
              <a:t>MORTO NA DEMANDA COMPENSADA, </a:t>
            </a:r>
            <a:r>
              <a:rPr lang="pt-BR" sz="1800" dirty="0"/>
              <a:t>O QUE RESULTA NA SEGUINTE FÓRMULA: </a:t>
            </a:r>
            <a:r>
              <a:rPr lang="pt-BR" sz="1800" b="1" dirty="0" smtClean="0">
                <a:effectLst>
                  <a:outerShdw blurRad="38100" dist="38100" dir="2700000" algn="tl">
                    <a:srgbClr val="000000">
                      <a:alpha val="43137"/>
                    </a:srgbClr>
                  </a:outerShdw>
                </a:effectLst>
              </a:rPr>
              <a:t>                  </a:t>
            </a:r>
            <a:r>
              <a:rPr lang="pt-BR" sz="2400" b="1" dirty="0" smtClean="0">
                <a:effectLst>
                  <a:outerShdw blurRad="38100" dist="38100" dir="2700000" algn="tl">
                    <a:srgbClr val="000000">
                      <a:alpha val="43137"/>
                    </a:srgbClr>
                  </a:outerShdw>
                </a:effectLst>
              </a:rPr>
              <a:t>E.C</a:t>
            </a:r>
            <a:r>
              <a:rPr lang="pt-BR" sz="2400" b="1" dirty="0">
                <a:effectLst>
                  <a:outerShdw blurRad="38100" dist="38100" dir="2700000" algn="tl">
                    <a:srgbClr val="000000">
                      <a:alpha val="43137"/>
                    </a:srgbClr>
                  </a:outerShdw>
                </a:effectLst>
              </a:rPr>
              <a:t>. = (1/2)∆P.∆Q  =  </a:t>
            </a:r>
            <a:r>
              <a:rPr lang="en-US" sz="2400" b="1" dirty="0">
                <a:effectLst>
                  <a:outerShdw blurRad="38100" dist="38100" dir="2700000" algn="tl">
                    <a:srgbClr val="000000">
                      <a:alpha val="43137"/>
                    </a:srgbClr>
                  </a:outerShdw>
                </a:effectLst>
              </a:rPr>
              <a:t>(1/2). Ԑ</a:t>
            </a:r>
            <a:r>
              <a:rPr lang="en-US" sz="2400" b="1" baseline="30000" dirty="0">
                <a:effectLst>
                  <a:outerShdw blurRad="38100" dist="38100" dir="2700000" algn="tl">
                    <a:srgbClr val="000000">
                      <a:alpha val="43137"/>
                    </a:srgbClr>
                  </a:outerShdw>
                </a:effectLst>
              </a:rPr>
              <a:t>C</a:t>
            </a:r>
            <a:r>
              <a:rPr lang="en-US" sz="2400" b="1" dirty="0">
                <a:effectLst>
                  <a:outerShdw blurRad="38100" dist="38100" dir="2700000" algn="tl">
                    <a:srgbClr val="000000">
                      <a:alpha val="43137"/>
                    </a:srgbClr>
                  </a:outerShdw>
                </a:effectLst>
              </a:rPr>
              <a:t>.t</a:t>
            </a:r>
            <a:r>
              <a:rPr lang="en-US" sz="2400" b="1" baseline="30000" dirty="0">
                <a:effectLst>
                  <a:outerShdw blurRad="38100" dist="38100" dir="2700000" algn="tl">
                    <a:srgbClr val="000000">
                      <a:alpha val="43137"/>
                    </a:srgbClr>
                  </a:outerShdw>
                </a:effectLst>
              </a:rPr>
              <a:t>2</a:t>
            </a:r>
            <a:r>
              <a:rPr lang="en-US" sz="2400" b="1" dirty="0">
                <a:effectLst>
                  <a:outerShdw blurRad="38100" dist="38100" dir="2700000" algn="tl">
                    <a:srgbClr val="000000">
                      <a:alpha val="43137"/>
                    </a:srgbClr>
                  </a:outerShdw>
                </a:effectLst>
              </a:rPr>
              <a:t>.P</a:t>
            </a:r>
            <a:r>
              <a:rPr lang="en-US" sz="2400" b="1" baseline="-25000" dirty="0">
                <a:effectLst>
                  <a:outerShdw blurRad="38100" dist="38100" dir="2700000" algn="tl">
                    <a:srgbClr val="000000">
                      <a:alpha val="43137"/>
                    </a:srgbClr>
                  </a:outerShdw>
                </a:effectLst>
              </a:rPr>
              <a:t>0</a:t>
            </a:r>
            <a:r>
              <a:rPr lang="en-US" sz="2400" b="1" dirty="0">
                <a:effectLst>
                  <a:outerShdw blurRad="38100" dist="38100" dir="2700000" algn="tl">
                    <a:srgbClr val="000000">
                      <a:alpha val="43137"/>
                    </a:srgbClr>
                  </a:outerShdw>
                </a:effectLst>
              </a:rPr>
              <a:t>.Q</a:t>
            </a:r>
            <a:r>
              <a:rPr lang="en-US" sz="2400" b="1" baseline="-25000" dirty="0">
                <a:effectLst>
                  <a:outerShdw blurRad="38100" dist="38100" dir="2700000" algn="tl">
                    <a:srgbClr val="000000">
                      <a:alpha val="43137"/>
                    </a:srgbClr>
                  </a:outerShdw>
                </a:effectLst>
              </a:rPr>
              <a:t>0</a:t>
            </a:r>
            <a:r>
              <a:rPr lang="en-US" sz="1800" dirty="0"/>
              <a:t>, </a:t>
            </a:r>
            <a:endParaRPr lang="en-US" sz="1800" dirty="0" smtClean="0"/>
          </a:p>
          <a:p>
            <a:pPr algn="just"/>
            <a:r>
              <a:rPr lang="en-US" sz="1800" dirty="0"/>
              <a:t> </a:t>
            </a:r>
            <a:r>
              <a:rPr lang="en-US" sz="1800" dirty="0" smtClean="0"/>
              <a:t>                                                           </a:t>
            </a:r>
            <a:r>
              <a:rPr lang="en-US" sz="1800" u="sng" dirty="0" smtClean="0"/>
              <a:t>ONDE</a:t>
            </a:r>
            <a:r>
              <a:rPr lang="en-US" sz="1800" dirty="0"/>
              <a:t>: Ԑ</a:t>
            </a:r>
            <a:r>
              <a:rPr lang="en-US" sz="1800" baseline="30000" dirty="0"/>
              <a:t>C </a:t>
            </a:r>
            <a:r>
              <a:rPr lang="en-US" sz="1800" dirty="0"/>
              <a:t>CONSISTE DO VALOR ABSOLUTO </a:t>
            </a:r>
            <a:r>
              <a:rPr lang="en-US" sz="1800" dirty="0" smtClean="0"/>
              <a:t>DA</a:t>
            </a:r>
          </a:p>
          <a:p>
            <a:pPr algn="just"/>
            <a:r>
              <a:rPr lang="en-US" sz="1800" dirty="0"/>
              <a:t> </a:t>
            </a:r>
            <a:r>
              <a:rPr lang="en-US" sz="1800" dirty="0" smtClean="0"/>
              <a:t>                                                                       ELASTICIDADE </a:t>
            </a:r>
            <a:r>
              <a:rPr lang="en-US" sz="1800" dirty="0"/>
              <a:t>PREÇO DA DEMANDA COMPENSADA.</a:t>
            </a:r>
            <a:endParaRPr lang="pt-BR" sz="1800" dirty="0"/>
          </a:p>
        </p:txBody>
      </p:sp>
      <p:cxnSp>
        <p:nvCxnSpPr>
          <p:cNvPr id="4" name="Conector de seta reta 3"/>
          <p:cNvCxnSpPr/>
          <p:nvPr/>
        </p:nvCxnSpPr>
        <p:spPr>
          <a:xfrm flipH="1" flipV="1">
            <a:off x="2195736" y="1484784"/>
            <a:ext cx="72008" cy="230425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ector de seta reta 6"/>
          <p:cNvCxnSpPr/>
          <p:nvPr/>
        </p:nvCxnSpPr>
        <p:spPr>
          <a:xfrm flipV="1">
            <a:off x="2267744" y="3717032"/>
            <a:ext cx="3168352" cy="7200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Conector reto 9"/>
          <p:cNvCxnSpPr/>
          <p:nvPr/>
        </p:nvCxnSpPr>
        <p:spPr>
          <a:xfrm>
            <a:off x="2195736" y="1628800"/>
            <a:ext cx="2934070" cy="1800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flipV="1">
            <a:off x="2267744" y="3212976"/>
            <a:ext cx="2790054" cy="406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Conector reto 14"/>
          <p:cNvCxnSpPr/>
          <p:nvPr/>
        </p:nvCxnSpPr>
        <p:spPr>
          <a:xfrm flipV="1">
            <a:off x="2231740" y="2101498"/>
            <a:ext cx="2124236" cy="313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CaixaDeTexto 16"/>
          <p:cNvSpPr txBox="1"/>
          <p:nvPr/>
        </p:nvSpPr>
        <p:spPr>
          <a:xfrm>
            <a:off x="5004048" y="3347700"/>
            <a:ext cx="2660472" cy="369332"/>
          </a:xfrm>
          <a:prstGeom prst="rect">
            <a:avLst/>
          </a:prstGeom>
          <a:solidFill>
            <a:srgbClr val="92D050"/>
          </a:solidFill>
          <a:ln>
            <a:solidFill>
              <a:schemeClr val="tx1"/>
            </a:solidFill>
          </a:ln>
        </p:spPr>
        <p:txBody>
          <a:bodyPr wrap="none" rtlCol="0">
            <a:spAutoFit/>
          </a:bodyPr>
          <a:lstStyle/>
          <a:p>
            <a:r>
              <a:rPr lang="pt-BR" b="1" dirty="0" smtClean="0">
                <a:effectLst>
                  <a:outerShdw blurRad="38100" dist="38100" dir="2700000" algn="tl">
                    <a:srgbClr val="000000">
                      <a:alpha val="43137"/>
                    </a:srgbClr>
                  </a:outerShdw>
                </a:effectLst>
              </a:rPr>
              <a:t>DEMANDA COMPENSADA</a:t>
            </a:r>
            <a:endParaRPr lang="pt-BR" b="1" dirty="0">
              <a:effectLst>
                <a:outerShdw blurRad="38100" dist="38100" dir="2700000" algn="tl">
                  <a:srgbClr val="000000">
                    <a:alpha val="43137"/>
                  </a:srgbClr>
                </a:outerShdw>
              </a:effectLst>
            </a:endParaRPr>
          </a:p>
        </p:txBody>
      </p:sp>
      <p:sp>
        <p:nvSpPr>
          <p:cNvPr id="18" name="CaixaDeTexto 17"/>
          <p:cNvSpPr txBox="1"/>
          <p:nvPr/>
        </p:nvSpPr>
        <p:spPr>
          <a:xfrm>
            <a:off x="4985790" y="2915652"/>
            <a:ext cx="2347502" cy="369332"/>
          </a:xfrm>
          <a:prstGeom prst="rect">
            <a:avLst/>
          </a:prstGeom>
          <a:solidFill>
            <a:srgbClr val="FFFF00"/>
          </a:solidFill>
          <a:ln>
            <a:solidFill>
              <a:schemeClr val="tx1"/>
            </a:solidFill>
          </a:ln>
        </p:spPr>
        <p:txBody>
          <a:bodyPr wrap="none" rtlCol="0">
            <a:spAutoFit/>
          </a:bodyPr>
          <a:lstStyle/>
          <a:p>
            <a:r>
              <a:rPr lang="pt-BR" b="1" dirty="0" smtClean="0">
                <a:effectLst>
                  <a:outerShdw blurRad="38100" dist="38100" dir="2700000" algn="tl">
                    <a:srgbClr val="000000">
                      <a:alpha val="43137"/>
                    </a:srgbClr>
                  </a:outerShdw>
                </a:effectLst>
              </a:rPr>
              <a:t>S</a:t>
            </a:r>
            <a:r>
              <a:rPr lang="pt-BR" b="1" baseline="-25000" dirty="0" smtClean="0">
                <a:effectLst>
                  <a:outerShdw blurRad="38100" dist="38100" dir="2700000" algn="tl">
                    <a:srgbClr val="000000">
                      <a:alpha val="43137"/>
                    </a:srgbClr>
                  </a:outerShdw>
                </a:effectLst>
              </a:rPr>
              <a:t>0</a:t>
            </a:r>
            <a:r>
              <a:rPr lang="pt-BR" b="1" dirty="0" smtClean="0">
                <a:effectLst>
                  <a:outerShdw blurRad="38100" dist="38100" dir="2700000" algn="tl">
                    <a:srgbClr val="000000">
                      <a:alpha val="43137"/>
                    </a:srgbClr>
                  </a:outerShdw>
                </a:effectLst>
              </a:rPr>
              <a:t> = CMg</a:t>
            </a:r>
            <a:r>
              <a:rPr lang="pt-BR" b="1" baseline="-25000" dirty="0" smtClean="0">
                <a:effectLst>
                  <a:outerShdw blurRad="38100" dist="38100" dir="2700000" algn="tl">
                    <a:srgbClr val="000000">
                      <a:alpha val="43137"/>
                    </a:srgbClr>
                  </a:outerShdw>
                </a:effectLst>
              </a:rPr>
              <a:t>0</a:t>
            </a:r>
            <a:r>
              <a:rPr lang="pt-BR" b="1" dirty="0" smtClean="0">
                <a:effectLst>
                  <a:outerShdw blurRad="38100" dist="38100" dir="2700000" algn="tl">
                    <a:srgbClr val="000000">
                      <a:alpha val="43137"/>
                    </a:srgbClr>
                  </a:outerShdw>
                </a:effectLst>
              </a:rPr>
              <a:t>: CONSTANTE</a:t>
            </a:r>
            <a:endParaRPr lang="pt-BR" b="1" dirty="0">
              <a:effectLst>
                <a:outerShdw blurRad="38100" dist="38100" dir="2700000" algn="tl">
                  <a:srgbClr val="000000">
                    <a:alpha val="43137"/>
                  </a:srgbClr>
                </a:outerShdw>
              </a:effectLst>
            </a:endParaRPr>
          </a:p>
        </p:txBody>
      </p:sp>
      <p:sp>
        <p:nvSpPr>
          <p:cNvPr id="19" name="CaixaDeTexto 18"/>
          <p:cNvSpPr txBox="1"/>
          <p:nvPr/>
        </p:nvSpPr>
        <p:spPr>
          <a:xfrm>
            <a:off x="4283968" y="1916832"/>
            <a:ext cx="1667444" cy="369332"/>
          </a:xfrm>
          <a:prstGeom prst="rect">
            <a:avLst/>
          </a:prstGeom>
          <a:solidFill>
            <a:srgbClr val="FFC000"/>
          </a:solidFill>
          <a:ln>
            <a:solidFill>
              <a:schemeClr val="tx1"/>
            </a:solidFill>
          </a:ln>
        </p:spPr>
        <p:txBody>
          <a:bodyPr wrap="none" rtlCol="0">
            <a:spAutoFit/>
          </a:bodyPr>
          <a:lstStyle/>
          <a:p>
            <a:r>
              <a:rPr lang="pt-BR" b="1" dirty="0" smtClean="0">
                <a:effectLst>
                  <a:outerShdw blurRad="38100" dist="38100" dir="2700000" algn="tl">
                    <a:srgbClr val="000000">
                      <a:alpha val="43137"/>
                    </a:srgbClr>
                  </a:outerShdw>
                </a:effectLst>
              </a:rPr>
              <a:t>S</a:t>
            </a:r>
            <a:r>
              <a:rPr lang="pt-BR" b="1" baseline="-25000" dirty="0" smtClean="0">
                <a:effectLst>
                  <a:outerShdw blurRad="38100" dist="38100" dir="2700000" algn="tl">
                    <a:srgbClr val="000000">
                      <a:alpha val="43137"/>
                    </a:srgbClr>
                  </a:outerShdw>
                </a:effectLst>
              </a:rPr>
              <a:t>1</a:t>
            </a:r>
            <a:r>
              <a:rPr lang="pt-BR" b="1" baseline="30000" dirty="0" smtClean="0">
                <a:effectLst>
                  <a:outerShdw blurRad="38100" dist="38100" dir="2700000" algn="tl">
                    <a:srgbClr val="000000">
                      <a:alpha val="43137"/>
                    </a:srgbClr>
                  </a:outerShdw>
                </a:effectLst>
              </a:rPr>
              <a:t>T</a:t>
            </a:r>
            <a:r>
              <a:rPr lang="pt-BR" b="1" dirty="0" smtClean="0">
                <a:effectLst>
                  <a:outerShdw blurRad="38100" dist="38100" dir="2700000" algn="tl">
                    <a:srgbClr val="000000">
                      <a:alpha val="43137"/>
                    </a:srgbClr>
                  </a:outerShdw>
                </a:effectLst>
              </a:rPr>
              <a:t> = [CMg</a:t>
            </a:r>
            <a:r>
              <a:rPr lang="pt-BR" b="1" baseline="-25000" dirty="0" smtClean="0">
                <a:effectLst>
                  <a:outerShdw blurRad="38100" dist="38100" dir="2700000" algn="tl">
                    <a:srgbClr val="000000">
                      <a:alpha val="43137"/>
                    </a:srgbClr>
                  </a:outerShdw>
                </a:effectLst>
              </a:rPr>
              <a:t>0</a:t>
            </a:r>
            <a:r>
              <a:rPr lang="pt-BR" b="1" dirty="0" smtClean="0">
                <a:effectLst>
                  <a:outerShdw blurRad="38100" dist="38100" dir="2700000" algn="tl">
                    <a:srgbClr val="000000">
                      <a:alpha val="43137"/>
                    </a:srgbClr>
                  </a:outerShdw>
                </a:effectLst>
              </a:rPr>
              <a:t> + T]</a:t>
            </a:r>
            <a:endParaRPr lang="pt-BR" b="1" dirty="0">
              <a:effectLst>
                <a:outerShdw blurRad="38100" dist="38100" dir="2700000" algn="tl">
                  <a:srgbClr val="000000">
                    <a:alpha val="43137"/>
                  </a:srgbClr>
                </a:outerShdw>
              </a:effectLst>
            </a:endParaRPr>
          </a:p>
        </p:txBody>
      </p:sp>
      <p:sp>
        <p:nvSpPr>
          <p:cNvPr id="20" name="CaixaDeTexto 19"/>
          <p:cNvSpPr txBox="1"/>
          <p:nvPr/>
        </p:nvSpPr>
        <p:spPr>
          <a:xfrm>
            <a:off x="1885908" y="3068960"/>
            <a:ext cx="381836" cy="369332"/>
          </a:xfrm>
          <a:prstGeom prst="rect">
            <a:avLst/>
          </a:prstGeom>
          <a:noFill/>
        </p:spPr>
        <p:txBody>
          <a:bodyPr wrap="none" rtlCol="0">
            <a:spAutoFit/>
          </a:bodyPr>
          <a:lstStyle/>
          <a:p>
            <a:r>
              <a:rPr lang="pt-BR" dirty="0" smtClean="0"/>
              <a:t>P</a:t>
            </a:r>
            <a:r>
              <a:rPr lang="pt-BR" baseline="-25000" dirty="0" smtClean="0"/>
              <a:t>0</a:t>
            </a:r>
            <a:endParaRPr lang="pt-BR" dirty="0"/>
          </a:p>
        </p:txBody>
      </p:sp>
      <p:sp>
        <p:nvSpPr>
          <p:cNvPr id="21" name="CaixaDeTexto 20"/>
          <p:cNvSpPr txBox="1"/>
          <p:nvPr/>
        </p:nvSpPr>
        <p:spPr>
          <a:xfrm>
            <a:off x="1045935" y="1916832"/>
            <a:ext cx="1221809" cy="369332"/>
          </a:xfrm>
          <a:prstGeom prst="rect">
            <a:avLst/>
          </a:prstGeom>
          <a:noFill/>
        </p:spPr>
        <p:txBody>
          <a:bodyPr wrap="none" rtlCol="0">
            <a:spAutoFit/>
          </a:bodyPr>
          <a:lstStyle/>
          <a:p>
            <a:r>
              <a:rPr lang="pt-BR" dirty="0" smtClean="0"/>
              <a:t>(T + P</a:t>
            </a:r>
            <a:r>
              <a:rPr lang="pt-BR" baseline="-25000" dirty="0" smtClean="0"/>
              <a:t>0</a:t>
            </a:r>
            <a:r>
              <a:rPr lang="pt-BR" dirty="0" smtClean="0"/>
              <a:t>)= P</a:t>
            </a:r>
            <a:r>
              <a:rPr lang="pt-BR" baseline="-25000" dirty="0" smtClean="0"/>
              <a:t>1</a:t>
            </a:r>
            <a:endParaRPr lang="pt-BR" dirty="0"/>
          </a:p>
        </p:txBody>
      </p:sp>
      <p:cxnSp>
        <p:nvCxnSpPr>
          <p:cNvPr id="23" name="Conector reto 22"/>
          <p:cNvCxnSpPr/>
          <p:nvPr/>
        </p:nvCxnSpPr>
        <p:spPr>
          <a:xfrm>
            <a:off x="3059832" y="2168860"/>
            <a:ext cx="72008" cy="1584176"/>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6" name="Conector reto 25"/>
          <p:cNvCxnSpPr/>
          <p:nvPr/>
        </p:nvCxnSpPr>
        <p:spPr>
          <a:xfrm>
            <a:off x="4788024" y="3213922"/>
            <a:ext cx="0" cy="50311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8" name="CaixaDeTexto 27"/>
          <p:cNvSpPr txBox="1"/>
          <p:nvPr/>
        </p:nvSpPr>
        <p:spPr>
          <a:xfrm>
            <a:off x="4585344" y="3645024"/>
            <a:ext cx="418704" cy="369332"/>
          </a:xfrm>
          <a:prstGeom prst="rect">
            <a:avLst/>
          </a:prstGeom>
          <a:noFill/>
        </p:spPr>
        <p:txBody>
          <a:bodyPr wrap="none" rtlCol="0">
            <a:spAutoFit/>
          </a:bodyPr>
          <a:lstStyle/>
          <a:p>
            <a:r>
              <a:rPr lang="pt-BR" dirty="0" smtClean="0"/>
              <a:t>Q</a:t>
            </a:r>
            <a:r>
              <a:rPr lang="pt-BR" baseline="-25000" dirty="0" smtClean="0"/>
              <a:t>0</a:t>
            </a:r>
            <a:endParaRPr lang="pt-BR" dirty="0"/>
          </a:p>
        </p:txBody>
      </p:sp>
      <p:sp>
        <p:nvSpPr>
          <p:cNvPr id="29" name="CaixaDeTexto 28"/>
          <p:cNvSpPr txBox="1"/>
          <p:nvPr/>
        </p:nvSpPr>
        <p:spPr>
          <a:xfrm>
            <a:off x="2915816" y="3707740"/>
            <a:ext cx="418704" cy="369332"/>
          </a:xfrm>
          <a:prstGeom prst="rect">
            <a:avLst/>
          </a:prstGeom>
          <a:noFill/>
        </p:spPr>
        <p:txBody>
          <a:bodyPr wrap="none" rtlCol="0">
            <a:spAutoFit/>
          </a:bodyPr>
          <a:lstStyle/>
          <a:p>
            <a:r>
              <a:rPr lang="pt-BR" dirty="0" smtClean="0"/>
              <a:t>Q</a:t>
            </a:r>
            <a:r>
              <a:rPr lang="pt-BR" baseline="-25000" dirty="0" smtClean="0"/>
              <a:t>1</a:t>
            </a:r>
            <a:endParaRPr lang="pt-BR" dirty="0"/>
          </a:p>
        </p:txBody>
      </p:sp>
      <p:sp>
        <p:nvSpPr>
          <p:cNvPr id="30" name="CaixaDeTexto 29"/>
          <p:cNvSpPr txBox="1"/>
          <p:nvPr/>
        </p:nvSpPr>
        <p:spPr>
          <a:xfrm rot="5400000">
            <a:off x="2123728" y="2411779"/>
            <a:ext cx="1081065" cy="523220"/>
          </a:xfrm>
          <a:prstGeom prst="rect">
            <a:avLst/>
          </a:prstGeom>
          <a:noFill/>
        </p:spPr>
        <p:txBody>
          <a:bodyPr wrap="none" rtlCol="0">
            <a:spAutoFit/>
          </a:bodyPr>
          <a:lstStyle/>
          <a:p>
            <a:r>
              <a:rPr lang="pt-BR" sz="1400" b="1" dirty="0" smtClean="0">
                <a:effectLst>
                  <a:outerShdw blurRad="38100" dist="38100" dir="2700000" algn="tl">
                    <a:srgbClr val="000000">
                      <a:alpha val="43137"/>
                    </a:srgbClr>
                  </a:outerShdw>
                </a:effectLst>
              </a:rPr>
              <a:t>RECEITA</a:t>
            </a:r>
          </a:p>
          <a:p>
            <a:r>
              <a:rPr lang="pt-BR" sz="1400" b="1" dirty="0" smtClean="0">
                <a:effectLst>
                  <a:outerShdw blurRad="38100" dist="38100" dir="2700000" algn="tl">
                    <a:srgbClr val="000000">
                      <a:alpha val="43137"/>
                    </a:srgbClr>
                  </a:outerShdw>
                </a:effectLst>
              </a:rPr>
              <a:t>TRIBUTÁRIA</a:t>
            </a:r>
            <a:endParaRPr lang="pt-BR" sz="1400" b="1" dirty="0">
              <a:effectLst>
                <a:outerShdw blurRad="38100" dist="38100" dir="2700000" algn="tl">
                  <a:srgbClr val="000000">
                    <a:alpha val="43137"/>
                  </a:srgbClr>
                </a:outerShdw>
              </a:effectLst>
            </a:endParaRPr>
          </a:p>
        </p:txBody>
      </p:sp>
      <p:sp>
        <p:nvSpPr>
          <p:cNvPr id="31" name="CaixaDeTexto 30"/>
          <p:cNvSpPr txBox="1"/>
          <p:nvPr/>
        </p:nvSpPr>
        <p:spPr>
          <a:xfrm>
            <a:off x="3085109" y="2546320"/>
            <a:ext cx="1197507" cy="738664"/>
          </a:xfrm>
          <a:prstGeom prst="rect">
            <a:avLst/>
          </a:prstGeom>
          <a:noFill/>
        </p:spPr>
        <p:txBody>
          <a:bodyPr wrap="none" rtlCol="0">
            <a:spAutoFit/>
          </a:bodyPr>
          <a:lstStyle/>
          <a:p>
            <a:r>
              <a:rPr lang="pt-BR" sz="1400" b="1" u="sng" dirty="0" smtClean="0">
                <a:effectLst>
                  <a:outerShdw blurRad="38100" dist="38100" dir="2700000" algn="tl">
                    <a:srgbClr val="000000">
                      <a:alpha val="43137"/>
                    </a:srgbClr>
                  </a:outerShdw>
                </a:effectLst>
              </a:rPr>
              <a:t>PESO MORTO</a:t>
            </a:r>
          </a:p>
          <a:p>
            <a:r>
              <a:rPr lang="pt-BR" sz="1400" b="1" dirty="0" smtClean="0">
                <a:effectLst>
                  <a:outerShdw blurRad="38100" dist="38100" dir="2700000" algn="tl">
                    <a:srgbClr val="000000">
                      <a:alpha val="43137"/>
                    </a:srgbClr>
                  </a:outerShdw>
                </a:effectLst>
              </a:rPr>
              <a:t>(= EXCESSO</a:t>
            </a:r>
          </a:p>
          <a:p>
            <a:r>
              <a:rPr lang="pt-BR" sz="1400" b="1" dirty="0" smtClean="0">
                <a:effectLst>
                  <a:outerShdw blurRad="38100" dist="38100" dir="2700000" algn="tl">
                    <a:srgbClr val="000000">
                      <a:alpha val="43137"/>
                    </a:srgbClr>
                  </a:outerShdw>
                </a:effectLst>
              </a:rPr>
              <a:t>DE CARGA)</a:t>
            </a:r>
            <a:endParaRPr lang="pt-BR" sz="1400" b="1" dirty="0">
              <a:effectLst>
                <a:outerShdw blurRad="38100" dist="38100" dir="2700000" algn="tl">
                  <a:srgbClr val="000000">
                    <a:alpha val="43137"/>
                  </a:srgbClr>
                </a:outerShdw>
              </a:effectLst>
            </a:endParaRPr>
          </a:p>
        </p:txBody>
      </p:sp>
      <p:sp>
        <p:nvSpPr>
          <p:cNvPr id="38" name="Chave direita 37"/>
          <p:cNvSpPr/>
          <p:nvPr/>
        </p:nvSpPr>
        <p:spPr>
          <a:xfrm rot="5400000">
            <a:off x="3743908" y="3248980"/>
            <a:ext cx="432048" cy="1656184"/>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39" name="Chave esquerda 38"/>
          <p:cNvSpPr/>
          <p:nvPr/>
        </p:nvSpPr>
        <p:spPr>
          <a:xfrm>
            <a:off x="611560" y="2164214"/>
            <a:ext cx="504056" cy="1192778"/>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dirty="0"/>
          </a:p>
        </p:txBody>
      </p:sp>
      <p:sp>
        <p:nvSpPr>
          <p:cNvPr id="40" name="CaixaDeTexto 39"/>
          <p:cNvSpPr txBox="1"/>
          <p:nvPr/>
        </p:nvSpPr>
        <p:spPr>
          <a:xfrm>
            <a:off x="3741960" y="4139788"/>
            <a:ext cx="470000" cy="369332"/>
          </a:xfrm>
          <a:prstGeom prst="rect">
            <a:avLst/>
          </a:prstGeom>
          <a:noFill/>
        </p:spPr>
        <p:txBody>
          <a:bodyPr wrap="none" rtlCol="0">
            <a:spAutoFit/>
          </a:bodyPr>
          <a:lstStyle/>
          <a:p>
            <a:r>
              <a:rPr lang="pt-BR" dirty="0" smtClean="0"/>
              <a:t>∆Q</a:t>
            </a:r>
            <a:endParaRPr lang="pt-BR" dirty="0"/>
          </a:p>
        </p:txBody>
      </p:sp>
      <p:sp>
        <p:nvSpPr>
          <p:cNvPr id="41" name="CaixaDeTexto 40"/>
          <p:cNvSpPr txBox="1"/>
          <p:nvPr/>
        </p:nvSpPr>
        <p:spPr>
          <a:xfrm>
            <a:off x="-36512" y="2555612"/>
            <a:ext cx="766557" cy="369332"/>
          </a:xfrm>
          <a:prstGeom prst="rect">
            <a:avLst/>
          </a:prstGeom>
          <a:noFill/>
        </p:spPr>
        <p:txBody>
          <a:bodyPr wrap="none" rtlCol="0">
            <a:spAutoFit/>
          </a:bodyPr>
          <a:lstStyle/>
          <a:p>
            <a:r>
              <a:rPr lang="pt-BR" dirty="0" smtClean="0"/>
              <a:t>∆P = T</a:t>
            </a:r>
            <a:endParaRPr lang="pt-BR" dirty="0"/>
          </a:p>
        </p:txBody>
      </p:sp>
    </p:spTree>
    <p:extLst>
      <p:ext uri="{BB962C8B-B14F-4D97-AF65-F5344CB8AC3E}">
        <p14:creationId xmlns:p14="http://schemas.microsoft.com/office/powerpoint/2010/main" val="422840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lnSpcReduction="10000"/>
          </a:bodyPr>
          <a:lstStyle/>
          <a:p>
            <a:pPr algn="just"/>
            <a:r>
              <a:rPr lang="pt-BR" sz="1800" b="1" dirty="0" smtClean="0">
                <a:effectLst>
                  <a:outerShdw blurRad="38100" dist="38100" dir="2700000" algn="tl">
                    <a:srgbClr val="000000">
                      <a:alpha val="43137"/>
                    </a:srgbClr>
                  </a:outerShdw>
                </a:effectLst>
              </a:rPr>
              <a:t>PORTANTO, O EXCESSO DE CARGA OU PESO MORTO NO CONSUMO, SOB CUSTOS CONSTANTES E DEMANDA LINEAR É AVALIADO POR:</a:t>
            </a:r>
          </a:p>
          <a:p>
            <a:pPr algn="just"/>
            <a:r>
              <a:rPr lang="pt-BR" sz="1800" b="1" dirty="0">
                <a:effectLst>
                  <a:outerShdw blurRad="38100" dist="38100" dir="2700000" algn="tl">
                    <a:srgbClr val="000000">
                      <a:alpha val="43137"/>
                    </a:srgbClr>
                  </a:outerShdw>
                </a:effectLst>
              </a:rPr>
              <a:t> </a:t>
            </a:r>
            <a:r>
              <a:rPr lang="pt-BR" sz="1800" b="1" dirty="0" smtClean="0">
                <a:effectLst>
                  <a:outerShdw blurRad="38100" dist="38100" dir="2700000" algn="tl">
                    <a:srgbClr val="000000">
                      <a:alpha val="43137"/>
                    </a:srgbClr>
                  </a:outerShdw>
                </a:effectLst>
              </a:rPr>
              <a:t>                                                </a:t>
            </a:r>
          </a:p>
          <a:p>
            <a:pPr algn="just"/>
            <a:r>
              <a:rPr lang="pt-BR" sz="1800" b="1" dirty="0">
                <a:effectLst>
                  <a:outerShdw blurRad="38100" dist="38100" dir="2700000" algn="tl">
                    <a:srgbClr val="000000">
                      <a:alpha val="43137"/>
                    </a:srgbClr>
                  </a:outerShdw>
                </a:effectLst>
              </a:rPr>
              <a:t> </a:t>
            </a:r>
            <a:r>
              <a:rPr lang="pt-BR" sz="1800" b="1" dirty="0" smtClean="0">
                <a:effectLst>
                  <a:outerShdw blurRad="38100" dist="38100" dir="2700000" algn="tl">
                    <a:srgbClr val="000000">
                      <a:alpha val="43137"/>
                    </a:srgbClr>
                  </a:outerShdw>
                </a:effectLst>
              </a:rPr>
              <a:t>                                                              </a:t>
            </a:r>
            <a:r>
              <a:rPr lang="pt-BR" sz="2400" b="1" dirty="0" smtClean="0">
                <a:effectLst>
                  <a:outerShdw blurRad="38100" dist="38100" dir="2700000" algn="tl">
                    <a:srgbClr val="000000">
                      <a:alpha val="43137"/>
                    </a:srgbClr>
                  </a:outerShdw>
                </a:effectLst>
              </a:rPr>
              <a:t>E.C. =  </a:t>
            </a:r>
            <a:r>
              <a:rPr lang="en-US" sz="2400" b="1" dirty="0">
                <a:effectLst>
                  <a:outerShdw blurRad="38100" dist="38100" dir="2700000" algn="tl">
                    <a:srgbClr val="000000">
                      <a:alpha val="43137"/>
                    </a:srgbClr>
                  </a:outerShdw>
                </a:effectLst>
              </a:rPr>
              <a:t>(1/2). </a:t>
            </a:r>
            <a:r>
              <a:rPr lang="en-US" sz="2400" b="1" dirty="0" smtClean="0">
                <a:effectLst>
                  <a:outerShdw blurRad="38100" dist="38100" dir="2700000" algn="tl">
                    <a:srgbClr val="000000">
                      <a:alpha val="43137"/>
                    </a:srgbClr>
                  </a:outerShdw>
                </a:effectLst>
              </a:rPr>
              <a:t>Ԑ</a:t>
            </a:r>
            <a:r>
              <a:rPr lang="en-US" sz="2400" b="1" baseline="30000" dirty="0" smtClean="0">
                <a:effectLst>
                  <a:outerShdw blurRad="38100" dist="38100" dir="2700000" algn="tl">
                    <a:srgbClr val="000000">
                      <a:alpha val="43137"/>
                    </a:srgbClr>
                  </a:outerShdw>
                </a:effectLst>
              </a:rPr>
              <a:t>C</a:t>
            </a:r>
            <a:r>
              <a:rPr lang="en-US" sz="2400" b="1" dirty="0" smtClean="0">
                <a:effectLst>
                  <a:outerShdw blurRad="38100" dist="38100" dir="2700000" algn="tl">
                    <a:srgbClr val="000000">
                      <a:alpha val="43137"/>
                    </a:srgbClr>
                  </a:outerShdw>
                </a:effectLst>
              </a:rPr>
              <a:t>.t</a:t>
            </a:r>
            <a:r>
              <a:rPr lang="en-US" sz="2400" b="1" baseline="30000" dirty="0" smtClean="0">
                <a:effectLst>
                  <a:outerShdw blurRad="38100" dist="38100" dir="2700000" algn="tl">
                    <a:srgbClr val="000000">
                      <a:alpha val="43137"/>
                    </a:srgbClr>
                  </a:outerShdw>
                </a:effectLst>
              </a:rPr>
              <a:t>2</a:t>
            </a:r>
            <a:r>
              <a:rPr lang="en-US" sz="2400" b="1" dirty="0" smtClean="0">
                <a:effectLst>
                  <a:outerShdw blurRad="38100" dist="38100" dir="2700000" algn="tl">
                    <a:srgbClr val="000000">
                      <a:alpha val="43137"/>
                    </a:srgbClr>
                  </a:outerShdw>
                </a:effectLst>
              </a:rPr>
              <a:t>.P</a:t>
            </a:r>
            <a:r>
              <a:rPr lang="en-US" sz="2400" b="1" baseline="-25000" dirty="0" smtClean="0">
                <a:effectLst>
                  <a:outerShdw blurRad="38100" dist="38100" dir="2700000" algn="tl">
                    <a:srgbClr val="000000">
                      <a:alpha val="43137"/>
                    </a:srgbClr>
                  </a:outerShdw>
                </a:effectLst>
              </a:rPr>
              <a:t>0</a:t>
            </a:r>
            <a:r>
              <a:rPr lang="en-US" sz="2400" b="1" dirty="0" smtClean="0">
                <a:effectLst>
                  <a:outerShdw blurRad="38100" dist="38100" dir="2700000" algn="tl">
                    <a:srgbClr val="000000">
                      <a:alpha val="43137"/>
                    </a:srgbClr>
                  </a:outerShdw>
                </a:effectLst>
              </a:rPr>
              <a:t>.Q</a:t>
            </a:r>
            <a:r>
              <a:rPr lang="en-US" sz="2400" b="1" baseline="-25000" dirty="0" smtClean="0">
                <a:effectLst>
                  <a:outerShdw blurRad="38100" dist="38100" dir="2700000" algn="tl">
                    <a:srgbClr val="000000">
                      <a:alpha val="43137"/>
                    </a:srgbClr>
                  </a:outerShdw>
                </a:effectLst>
              </a:rPr>
              <a:t>0</a:t>
            </a:r>
            <a:r>
              <a:rPr lang="en-US" sz="1800" b="1" dirty="0" smtClean="0">
                <a:effectLst>
                  <a:outerShdw blurRad="38100" dist="38100" dir="2700000" algn="tl">
                    <a:srgbClr val="000000">
                      <a:alpha val="43137"/>
                    </a:srgbClr>
                  </a:outerShdw>
                </a:effectLst>
              </a:rPr>
              <a:t> </a:t>
            </a:r>
          </a:p>
          <a:p>
            <a:pPr algn="just"/>
            <a:endParaRPr lang="en-US" sz="1800" b="1" dirty="0">
              <a:effectLst>
                <a:outerShdw blurRad="38100" dist="38100" dir="2700000" algn="tl">
                  <a:srgbClr val="000000">
                    <a:alpha val="43137"/>
                  </a:srgbClr>
                </a:outerShdw>
              </a:effectLst>
            </a:endParaRPr>
          </a:p>
          <a:p>
            <a:pPr algn="just"/>
            <a:r>
              <a:rPr lang="en-US" sz="1800" dirty="0" smtClean="0"/>
              <a:t>PORTANTO</a:t>
            </a:r>
            <a:r>
              <a:rPr lang="en-US" sz="1800" dirty="0"/>
              <a:t>, </a:t>
            </a:r>
            <a:r>
              <a:rPr lang="en-US" sz="1800" dirty="0" smtClean="0"/>
              <a:t>QUANTO </a:t>
            </a:r>
            <a:r>
              <a:rPr lang="en-US" sz="1800" dirty="0"/>
              <a:t>MAIOR </a:t>
            </a:r>
            <a:r>
              <a:rPr lang="en-US" sz="1800" dirty="0" smtClean="0"/>
              <a:t>(</a:t>
            </a:r>
            <a:r>
              <a:rPr lang="en-US" sz="1800" b="1" dirty="0" smtClean="0">
                <a:effectLst>
                  <a:outerShdw blurRad="38100" dist="38100" dir="2700000" algn="tl">
                    <a:srgbClr val="000000">
                      <a:alpha val="43137"/>
                    </a:srgbClr>
                  </a:outerShdw>
                </a:effectLst>
              </a:rPr>
              <a:t>Ԑ</a:t>
            </a:r>
            <a:r>
              <a:rPr lang="en-US" sz="1800" b="1" baseline="30000" dirty="0" smtClean="0">
                <a:effectLst>
                  <a:outerShdw blurRad="38100" dist="38100" dir="2700000" algn="tl">
                    <a:srgbClr val="000000">
                      <a:alpha val="43137"/>
                    </a:srgbClr>
                  </a:outerShdw>
                </a:effectLst>
              </a:rPr>
              <a:t>C</a:t>
            </a:r>
            <a:r>
              <a:rPr lang="en-US" sz="1800" dirty="0" smtClean="0"/>
              <a:t>), </a:t>
            </a:r>
            <a:r>
              <a:rPr lang="en-US" sz="1800" dirty="0"/>
              <a:t>ISTO É, QUANTO MAIS O TRIBUTO DISTORCE A DECISÃO DE CONSUMO (COMPENSADO), MAIOR SERÁ O EXCESSO DE CARGA. </a:t>
            </a:r>
            <a:r>
              <a:rPr lang="en-US" sz="1800" dirty="0" smtClean="0"/>
              <a:t>UMA (</a:t>
            </a:r>
            <a:r>
              <a:rPr lang="en-US" sz="1800" b="1" dirty="0">
                <a:effectLst>
                  <a:outerShdw blurRad="38100" dist="38100" dir="2700000" algn="tl">
                    <a:srgbClr val="000000">
                      <a:alpha val="43137"/>
                    </a:srgbClr>
                  </a:outerShdw>
                </a:effectLst>
              </a:rPr>
              <a:t>Ԑ</a:t>
            </a:r>
            <a:r>
              <a:rPr lang="en-US" sz="1800" b="1" baseline="30000" dirty="0">
                <a:effectLst>
                  <a:outerShdw blurRad="38100" dist="38100" dir="2700000" algn="tl">
                    <a:srgbClr val="000000">
                      <a:alpha val="43137"/>
                    </a:srgbClr>
                  </a:outerShdw>
                </a:effectLst>
              </a:rPr>
              <a:t>C</a:t>
            </a:r>
            <a:r>
              <a:rPr lang="en-US" sz="1800" dirty="0" smtClean="0"/>
              <a:t>) MAIOR, IMPLICITAMENTE SIGNIFICA QUE HÁ UMA MAIOR SUBSTITUIÇÃO DO BEM EM QUESTÃO COM OS DEMAIS OU COM ALGUM(S) OUTRO(S) ESPECÍFICO(S) BEM(S) EXISTENTE(S).</a:t>
            </a:r>
          </a:p>
          <a:p>
            <a:pPr algn="just"/>
            <a:endParaRPr lang="en-US" sz="1800" dirty="0"/>
          </a:p>
          <a:p>
            <a:pPr algn="just"/>
            <a:r>
              <a:rPr lang="en-US" sz="1800" dirty="0" smtClean="0"/>
              <a:t>ASSIM </a:t>
            </a:r>
            <a:r>
              <a:rPr lang="en-US" sz="1800" dirty="0"/>
              <a:t>COMO, A PRESENÇA DE </a:t>
            </a:r>
            <a:r>
              <a:rPr lang="en-US" sz="1800" dirty="0" smtClean="0"/>
              <a:t>(</a:t>
            </a:r>
            <a:r>
              <a:rPr lang="en-US" sz="1800" b="1" dirty="0" smtClean="0">
                <a:effectLst>
                  <a:outerShdw blurRad="38100" dist="38100" dir="2700000" algn="tl">
                    <a:srgbClr val="000000">
                      <a:alpha val="43137"/>
                    </a:srgbClr>
                  </a:outerShdw>
                </a:effectLst>
              </a:rPr>
              <a:t>P</a:t>
            </a:r>
            <a:r>
              <a:rPr lang="en-US" sz="1800" b="1" baseline="-25000" dirty="0" smtClean="0">
                <a:effectLst>
                  <a:outerShdw blurRad="38100" dist="38100" dir="2700000" algn="tl">
                    <a:srgbClr val="000000">
                      <a:alpha val="43137"/>
                    </a:srgbClr>
                  </a:outerShdw>
                </a:effectLst>
              </a:rPr>
              <a:t>0</a:t>
            </a:r>
            <a:r>
              <a:rPr lang="en-US" sz="1800" b="1" dirty="0" smtClean="0">
                <a:effectLst>
                  <a:outerShdw blurRad="38100" dist="38100" dir="2700000" algn="tl">
                    <a:srgbClr val="000000">
                      <a:alpha val="43137"/>
                    </a:srgbClr>
                  </a:outerShdw>
                </a:effectLst>
              </a:rPr>
              <a:t>.Q</a:t>
            </a:r>
            <a:r>
              <a:rPr lang="en-US" sz="1800" b="1" baseline="-25000" dirty="0" smtClean="0">
                <a:effectLst>
                  <a:outerShdw blurRad="38100" dist="38100" dir="2700000" algn="tl">
                    <a:srgbClr val="000000">
                      <a:alpha val="43137"/>
                    </a:srgbClr>
                  </a:outerShdw>
                </a:effectLst>
              </a:rPr>
              <a:t>0</a:t>
            </a:r>
            <a:r>
              <a:rPr lang="en-US" sz="1800" dirty="0" smtClean="0"/>
              <a:t>) </a:t>
            </a:r>
            <a:r>
              <a:rPr lang="en-US" sz="1800" dirty="0"/>
              <a:t>MOSTRA QUE QUANTO MAIOR O DISPÊNDIO INICIAL (ANTES DA TRIBUTAÇÃO) </a:t>
            </a:r>
            <a:r>
              <a:rPr lang="en-US" sz="1800" dirty="0" smtClean="0"/>
              <a:t>NA </a:t>
            </a:r>
            <a:r>
              <a:rPr lang="en-US" sz="1800" dirty="0"/>
              <a:t>MERCADORIA A SER TAXADA, </a:t>
            </a:r>
            <a:r>
              <a:rPr lang="en-US" sz="1800" dirty="0" smtClean="0"/>
              <a:t>ISTO É, QUANTO MAIS “IMPORTANTE” É ESSE DISPÊNDIO NA CESTA DE CONSUMO INICIAL, MAIOR </a:t>
            </a:r>
            <a:r>
              <a:rPr lang="en-US" sz="1800" dirty="0"/>
              <a:t>SERÁ O EXCESSO DE </a:t>
            </a:r>
            <a:r>
              <a:rPr lang="en-US" sz="1800" dirty="0" smtClean="0"/>
              <a:t>CARGA GERADO NA TRIBUTAÇÃO DESSE BEM. </a:t>
            </a:r>
          </a:p>
          <a:p>
            <a:pPr algn="just"/>
            <a:endParaRPr lang="en-US" sz="1800" dirty="0"/>
          </a:p>
          <a:p>
            <a:pPr algn="just"/>
            <a:r>
              <a:rPr lang="en-US" sz="1800" dirty="0" smtClean="0"/>
              <a:t>FINALMENTE</a:t>
            </a:r>
            <a:r>
              <a:rPr lang="en-US" sz="1800" dirty="0"/>
              <a:t>, A PRESENÇA DE </a:t>
            </a:r>
            <a:r>
              <a:rPr lang="en-US" sz="1800" dirty="0" smtClean="0"/>
              <a:t>(</a:t>
            </a:r>
            <a:r>
              <a:rPr lang="en-US" sz="1800" b="1" dirty="0" smtClean="0">
                <a:effectLst>
                  <a:outerShdw blurRad="38100" dist="38100" dir="2700000" algn="tl">
                    <a:srgbClr val="000000">
                      <a:alpha val="43137"/>
                    </a:srgbClr>
                  </a:outerShdw>
                </a:effectLst>
              </a:rPr>
              <a:t>t</a:t>
            </a:r>
            <a:r>
              <a:rPr lang="en-US" sz="1800" b="1" baseline="30000" dirty="0" smtClean="0">
                <a:effectLst>
                  <a:outerShdw blurRad="38100" dist="38100" dir="2700000" algn="tl">
                    <a:srgbClr val="000000">
                      <a:alpha val="43137"/>
                    </a:srgbClr>
                  </a:outerShdw>
                </a:effectLst>
              </a:rPr>
              <a:t>2</a:t>
            </a:r>
            <a:r>
              <a:rPr lang="en-US" sz="1800" dirty="0" smtClean="0"/>
              <a:t>) </a:t>
            </a:r>
            <a:r>
              <a:rPr lang="en-US" sz="1800" dirty="0"/>
              <a:t>MOSTRA QUE AUMENTOS DA ALÍQUOTA TRIBUTÁRIA ELEVAM O </a:t>
            </a:r>
            <a:r>
              <a:rPr lang="en-US" sz="1800" dirty="0" smtClean="0"/>
              <a:t>EXCESSO </a:t>
            </a:r>
            <a:r>
              <a:rPr lang="en-US" sz="1800" dirty="0"/>
              <a:t>DE CARGA DE FORMA MAIS QUE PROPORCIONAL, RESULTANDO QUE O EXCESSO DE CARGA MARGINAL É MAIOR DO QUE O EXCESSO DE CARGA MÉDIO. ISTO, POR OUTRO LADO, TEM</a:t>
            </a:r>
            <a:r>
              <a:rPr lang="pt-BR" sz="1800" dirty="0" smtClean="0"/>
              <a:t> UMA IMPLICAÇÃO IMPORTANTE: SUPONHA QUE O EXCESSO DE CARGA MÉDIO SEJA 12$, MAS QUE O EXCESSO DE CARGA MARGINAL CADA $ ADICIONAL DE RECEITA TRIBUTÁRIA OBTIDA SEJA 27$. NESTE CASO, PORTANTO, UM PROJETO PÚBLICO A SER FINANCIADO POR NOVOS RECURSOS TRIBUTÁRIOS PRECISA PRODUZIR BENEFÍCIOS MARGINAIS MAIORES DO QUE 1,27$ POR $ DE CUSTO EXPLÍCITO PARA QUE O MESMO AUMENTE O BEM-ESTAR.  </a:t>
            </a:r>
            <a:endParaRPr lang="pt-BR" sz="1800" dirty="0"/>
          </a:p>
        </p:txBody>
      </p:sp>
    </p:spTree>
    <p:extLst>
      <p:ext uri="{BB962C8B-B14F-4D97-AF65-F5344CB8AC3E}">
        <p14:creationId xmlns:p14="http://schemas.microsoft.com/office/powerpoint/2010/main" val="2775410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85000" lnSpcReduction="10000"/>
          </a:bodyPr>
          <a:lstStyle/>
          <a:p>
            <a:pPr algn="just"/>
            <a:r>
              <a:rPr lang="pt-BR" sz="1800" b="1" dirty="0" smtClean="0">
                <a:effectLst>
                  <a:outerShdw blurRad="38100" dist="38100" dir="2700000" algn="tl">
                    <a:srgbClr val="000000">
                      <a:alpha val="43137"/>
                    </a:srgbClr>
                  </a:outerShdw>
                </a:effectLst>
              </a:rPr>
              <a:t>UMA QUESTÃO IMPORTANTE, NA DETERMINAÇÃO DO EXCESSO DE CARGA GERADO PELA INTRODUÇÃO DE TRIBUTO DISTORCIVO, CONSISTE DO EFEITO SOBRE O EXCESSO DE CARGA GERAL, ISTO É, NO CONJUNTO DOS VÁRIOS MERCADOS, QUANDO JÁ HÁ DISTORÇÕES PRÉ-EXISTENTES. </a:t>
            </a:r>
          </a:p>
          <a:p>
            <a:pPr algn="just"/>
            <a:endParaRPr lang="pt-BR" sz="1800" dirty="0"/>
          </a:p>
          <a:p>
            <a:pPr algn="just"/>
            <a:r>
              <a:rPr lang="pt-BR" sz="1800" dirty="0" smtClean="0"/>
              <a:t>SUPONHA QUE OS CONSUMIDORES CONSIDEREM O GIM E O RUM COMO BENS SUBSTITUTOS. SUPONHA QUE O RUM SEJA UM BEM QUE JÁ ESTÁ SENDO TRIBUTADO E, PORTANTO, JÁ ESTEJA GERANDO UM “TRIÂNGULO” DE PESO MORTO (OU EXCESSO DE CARGA).  SUPONHA, AGORA, QUE O GOVERNO DECIDE INTRODUZIR UM NOVO TRIBUTO, MAS SOBRE O CONSUMO DE GIM, O QUAL ATÉ AGORA NÃO ERA TRIBUTADO. COMO USUAL, ESSE NOVO TRIBUTO ELEVA O PREÇO DE MERCADO DO GIM E CRIA UMA CUNHA TRIBUTÁRIA ENTRE PREÇO VIGENTE NO CONSUMO E O PREÇO VIGENTE NA PRODUÇÃO DO GIM E, PORTANTO, CRIA UM NOVO PESO MORTO OU EXCESSO DE CARGA.</a:t>
            </a:r>
          </a:p>
          <a:p>
            <a:pPr algn="just"/>
            <a:endParaRPr lang="pt-BR" sz="1800" dirty="0"/>
          </a:p>
          <a:p>
            <a:pPr algn="just"/>
            <a:r>
              <a:rPr lang="pt-BR" sz="1800" dirty="0" smtClean="0"/>
              <a:t>TODAVIA, SE O GIM E O RUM SÃO BENS SUBSTITUTOS, ENTÃO O AUMENTO DO PREÇO DO GIM COM A INTRODUÇÃO DO NOVO TRIBUTO GERA UMA DEMANDA ADICIONAL PELO RUM (O BEM SUBSTITUTO). CONSEQUENTEMENTE, A QUANTIDADE CONSUMIDA DE RUM SE ELEVA. OU SEJA, INICIALMENTE, ANTES DA INTRODUÇÃO DO NOVO TRIBUTO, O FATO DE O RUM JÁ SER TRIBUTADO SIGNIFICAVA QUE “MUITO POUCO” DESSE BEM ERA CONSUMIDO, ISTO É, EM RELAÇÃO À CESTA PREFERIDA ANTES DA INTRODUÇÃO DA PRÓPRIA TRIBUTAÇÃO DO RUM. ASSIM SENDO, COM A INTRODUÇÃO DA TRIBUTAÇÃO DO GIM QUE GERA ELEVAÇÃO DO SEU PREÇO DE MERCADO E DESVIA DEMANDA PARA O CONSUMO DE RUM (O BEM SUBSTITUTO), RESULTA QUE, MESMO NA PRESENÇA DE TRIBUTAÇÃO DO RUM, HÁ UM AUMENTO DA QUANTIDADE CONSUMIDA DE RUM. PORTANTO, A TRIBUTAÇÃO DO GIM INDUZ O CONSUMO DE RUM A NOVAMENTE ELEVAR-SE EM DIREÇÃO À QUANTIDADE EFICIENTE (I.E., AQUELA VERIFICADA INICIALMENTE NA AUSÊNCIA DE QUALQUER TRIBUTAÇÃO). EM ÚLTIMA ANÁLISE, ESSE AUMENTO DERIVADO NO CONSUMO DE RUM CONSTITUI-SE DE UM GANHO DE EFICIÊNCIA NO MERCADO DE RUM, O QUAL SE CONTRAPÕE AO EXCESSO DE CARGA GERADO NO MERCADO DE GIM PELA INTRODUÇÃO DA TRIBUTAÇÃO DO GIM. EM SUMA, O AUMENTO DE EXCESSO DE CARGA GLOBAL (I.E., CONSIDERADO CONJUNTAMENTE OS DOIS MERCADOS DE BENS SUBSTITUTOS) PELA INTRODUÇÃO DA TRIBUTAÇÃO E ELEVAÇÃO DO PREÇO DO GIM É MENOR PELO GANHO DE EFICIÊNCIA PROVOCADO NO MERCADO DE RUM E, ASSIM, EM TESE, A TRIBUTAÇÃO DO GIM PODERIA ATÉ REDUZIR O EXCESSO DE CARGA GLOBAL. </a:t>
            </a:r>
            <a:endParaRPr lang="pt-BR" sz="1800" dirty="0"/>
          </a:p>
        </p:txBody>
      </p:sp>
    </p:spTree>
    <p:extLst>
      <p:ext uri="{BB962C8B-B14F-4D97-AF65-F5344CB8AC3E}">
        <p14:creationId xmlns:p14="http://schemas.microsoft.com/office/powerpoint/2010/main" val="3253946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85000" lnSpcReduction="20000"/>
          </a:bodyPr>
          <a:lstStyle/>
          <a:p>
            <a:pPr algn="just"/>
            <a:r>
              <a:rPr lang="pt-BR" sz="2100" b="1" u="sng" dirty="0" smtClean="0">
                <a:effectLst>
                  <a:outerShdw blurRad="38100" dist="38100" dir="2700000" algn="tl">
                    <a:srgbClr val="000000">
                      <a:alpha val="43137"/>
                    </a:srgbClr>
                  </a:outerShdw>
                </a:effectLst>
              </a:rPr>
              <a:t>COMO CONCLUSÃO DESSAS CONSIDERAÇÕES</a:t>
            </a:r>
            <a:r>
              <a:rPr lang="pt-BR" sz="2100" dirty="0" smtClean="0"/>
              <a:t>, MOSTRAMOS QUE O IMPACTO DE EFICIÊNCIA DE TRIBUTOS E SUBSÍDIOS NÃO PODE SER CONSIDERADO DE FORMA ISOLADA. POIS, NA MEDIDA EM QUE HÁ OUTROS MERCADOS COM DISTORÇÕES PRÉ-EXISTENTES E QUE ESSES MERCADOS SEJAM RELACIONADOS (SUBSTITUTOS OU COMPLEMENTARES), ENTÃO O IMPACTO SOBRE A EFICIÊNCIA GERAL DEPENDE DO QUE ESTÁ OCORRENDO EM TODOS OS MERCADOS. PORTANTO, PARA COMPUTAR O IMPACTO DE UM CONJUNTO DE TRIBUTOS E SUBSÍDIOS SOBRE A EFICIÊNCIA GERAL NA ECONOMIA, É INCORRETO CALCULAR SEPARADAMENTE OS EXCESSOS DE CARGA EM CADA MERCADO E, ENTÃO, ADICIONÁ-LOS. A PERDA DE EFICIÊNCIA GERAL NÃO É IGUAL À SOMA DA PERDA DE EFICIÊNCIA EM SEPARADO NOS DIFERENTES MERCADOS, SE CONSIDERADOS DE FORMA ISOLADA DOS DEMAIS.</a:t>
            </a:r>
          </a:p>
          <a:p>
            <a:pPr algn="just"/>
            <a:endParaRPr lang="pt-BR" sz="1800" dirty="0"/>
          </a:p>
          <a:p>
            <a:pPr algn="just"/>
            <a:endParaRPr lang="pt-BR" sz="1800" dirty="0" smtClean="0"/>
          </a:p>
          <a:p>
            <a:pPr algn="just"/>
            <a:endParaRPr lang="pt-BR" sz="1800" dirty="0"/>
          </a:p>
          <a:p>
            <a:pPr algn="just"/>
            <a:endParaRPr lang="pt-BR" sz="1800" dirty="0" smtClean="0"/>
          </a:p>
          <a:p>
            <a:pPr algn="just"/>
            <a:endParaRPr lang="pt-BR" sz="1800" dirty="0"/>
          </a:p>
          <a:p>
            <a:pPr algn="just"/>
            <a:endParaRPr lang="pt-BR" sz="1800" dirty="0" smtClean="0"/>
          </a:p>
          <a:p>
            <a:pPr algn="just"/>
            <a:endParaRPr lang="pt-BR" sz="1800" dirty="0"/>
          </a:p>
          <a:p>
            <a:pPr algn="just"/>
            <a:endParaRPr lang="pt-BR" sz="1800" dirty="0" smtClean="0"/>
          </a:p>
          <a:p>
            <a:pPr algn="just"/>
            <a:endParaRPr lang="pt-BR" sz="1800" dirty="0" smtClean="0"/>
          </a:p>
          <a:p>
            <a:pPr algn="just"/>
            <a:endParaRPr lang="pt-BR" sz="1800" dirty="0" smtClean="0"/>
          </a:p>
          <a:p>
            <a:pPr algn="just"/>
            <a:endParaRPr lang="pt-BR" sz="1800" dirty="0"/>
          </a:p>
          <a:p>
            <a:pPr algn="just"/>
            <a:endParaRPr lang="pt-BR" sz="1800" dirty="0" smtClean="0"/>
          </a:p>
          <a:p>
            <a:pPr algn="just"/>
            <a:endParaRPr lang="pt-BR" sz="1800" dirty="0"/>
          </a:p>
          <a:p>
            <a:pPr algn="just"/>
            <a:endParaRPr lang="pt-BR" sz="1800" dirty="0" smtClean="0"/>
          </a:p>
          <a:p>
            <a:pPr algn="just"/>
            <a:endParaRPr lang="pt-BR" sz="1800" dirty="0"/>
          </a:p>
          <a:p>
            <a:pPr algn="just"/>
            <a:r>
              <a:rPr lang="pt-BR" sz="1800" u="sng" dirty="0" smtClean="0"/>
              <a:t>OBSERVE QUE</a:t>
            </a:r>
            <a:r>
              <a:rPr lang="pt-BR" sz="1800" dirty="0" smtClean="0"/>
              <a:t> (E) CONSTITUI-SE NUMA PERDA DE EXCEDENTE MERAMENTE NOCIONAL, POIS NÃO EXISTIA NA SITUAÇÃO INICIAL E, PORTANTO, NÃO DEVE SER CONSIDERADO COMO PERDA EFETIVA DE EXCEDENTE NO MERCADO DE RUM (ISTO É, APÓS TRIBUTAÇÃO DO GIM). TODAVIA, (D), MESMO QUE TAMBÉM NÃO EXISTISSE NA SITUAÇÃO INICIAL E, PORTANTO, NÃO É PERDA DE EXCEDENTE NO RUM, ELE CONSTITUI-SE EM PARCELA EFETIVA DA RECEITA TRIBUTÁRIA NA SITUAÇÃO FINAL E DEVE SER CONSIDERADO NA ANÁLISE DE BEM-ESTAR.</a:t>
            </a:r>
          </a:p>
          <a:p>
            <a:pPr algn="just"/>
            <a:endParaRPr lang="pt-BR" sz="1800" dirty="0"/>
          </a:p>
          <a:p>
            <a:pPr algn="just"/>
            <a:endParaRPr lang="pt-BR" sz="1800" dirty="0" smtClean="0"/>
          </a:p>
          <a:p>
            <a:pPr algn="just"/>
            <a:endParaRPr lang="pt-BR" sz="1600" dirty="0"/>
          </a:p>
        </p:txBody>
      </p:sp>
      <p:cxnSp>
        <p:nvCxnSpPr>
          <p:cNvPr id="5" name="Conector de seta reta 4"/>
          <p:cNvCxnSpPr/>
          <p:nvPr/>
        </p:nvCxnSpPr>
        <p:spPr>
          <a:xfrm flipV="1">
            <a:off x="1403648" y="2708920"/>
            <a:ext cx="0" cy="273630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ector de seta reta 6"/>
          <p:cNvCxnSpPr/>
          <p:nvPr/>
        </p:nvCxnSpPr>
        <p:spPr>
          <a:xfrm>
            <a:off x="1403648" y="5445224"/>
            <a:ext cx="295232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Conector de seta reta 8"/>
          <p:cNvCxnSpPr/>
          <p:nvPr/>
        </p:nvCxnSpPr>
        <p:spPr>
          <a:xfrm flipH="1" flipV="1">
            <a:off x="4860032" y="2564904"/>
            <a:ext cx="72008" cy="288032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Conector de seta reta 10"/>
          <p:cNvCxnSpPr/>
          <p:nvPr/>
        </p:nvCxnSpPr>
        <p:spPr>
          <a:xfrm>
            <a:off x="4932040" y="5445224"/>
            <a:ext cx="3744416"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Conector reto 12"/>
          <p:cNvCxnSpPr/>
          <p:nvPr/>
        </p:nvCxnSpPr>
        <p:spPr>
          <a:xfrm>
            <a:off x="1403648" y="2924944"/>
            <a:ext cx="1944216" cy="187220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Conector reto 14"/>
          <p:cNvCxnSpPr/>
          <p:nvPr/>
        </p:nvCxnSpPr>
        <p:spPr>
          <a:xfrm>
            <a:off x="1403648" y="4509120"/>
            <a:ext cx="1656184"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Conector reto 16"/>
          <p:cNvCxnSpPr/>
          <p:nvPr/>
        </p:nvCxnSpPr>
        <p:spPr>
          <a:xfrm>
            <a:off x="1403648" y="3284984"/>
            <a:ext cx="36004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Conector reto 18"/>
          <p:cNvCxnSpPr/>
          <p:nvPr/>
        </p:nvCxnSpPr>
        <p:spPr>
          <a:xfrm>
            <a:off x="1763688" y="3284984"/>
            <a:ext cx="0" cy="216024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Conector reto 20"/>
          <p:cNvCxnSpPr/>
          <p:nvPr/>
        </p:nvCxnSpPr>
        <p:spPr>
          <a:xfrm>
            <a:off x="3059832" y="4509120"/>
            <a:ext cx="0" cy="936104"/>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Conector reto 22"/>
          <p:cNvCxnSpPr/>
          <p:nvPr/>
        </p:nvCxnSpPr>
        <p:spPr>
          <a:xfrm>
            <a:off x="4860032" y="3140968"/>
            <a:ext cx="2232248" cy="19442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Conector reto 26"/>
          <p:cNvCxnSpPr/>
          <p:nvPr/>
        </p:nvCxnSpPr>
        <p:spPr>
          <a:xfrm>
            <a:off x="4860032" y="2924944"/>
            <a:ext cx="2808312" cy="20882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Conector reto 28"/>
          <p:cNvCxnSpPr/>
          <p:nvPr/>
        </p:nvCxnSpPr>
        <p:spPr>
          <a:xfrm>
            <a:off x="4932040" y="4653136"/>
            <a:ext cx="2232248" cy="9292"/>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1" name="Conector reto 30"/>
          <p:cNvCxnSpPr/>
          <p:nvPr/>
        </p:nvCxnSpPr>
        <p:spPr>
          <a:xfrm>
            <a:off x="4896036" y="3951058"/>
            <a:ext cx="1368152"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3" name="Conector reto 32"/>
          <p:cNvCxnSpPr/>
          <p:nvPr/>
        </p:nvCxnSpPr>
        <p:spPr>
          <a:xfrm>
            <a:off x="6228184" y="3951058"/>
            <a:ext cx="36004" cy="1494166"/>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5" name="Conector reto 34"/>
          <p:cNvCxnSpPr/>
          <p:nvPr/>
        </p:nvCxnSpPr>
        <p:spPr>
          <a:xfrm>
            <a:off x="5760132" y="3951058"/>
            <a:ext cx="36004" cy="1494166"/>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7" name="Conector reto 36"/>
          <p:cNvCxnSpPr/>
          <p:nvPr/>
        </p:nvCxnSpPr>
        <p:spPr>
          <a:xfrm>
            <a:off x="6591133" y="4653136"/>
            <a:ext cx="0" cy="79208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7" name="CaixaDeTexto 46"/>
          <p:cNvSpPr txBox="1"/>
          <p:nvPr/>
        </p:nvSpPr>
        <p:spPr>
          <a:xfrm>
            <a:off x="924030" y="4293096"/>
            <a:ext cx="439544" cy="369332"/>
          </a:xfrm>
          <a:prstGeom prst="rect">
            <a:avLst/>
          </a:prstGeom>
          <a:noFill/>
        </p:spPr>
        <p:txBody>
          <a:bodyPr wrap="none" rtlCol="0">
            <a:spAutoFit/>
          </a:bodyPr>
          <a:lstStyle/>
          <a:p>
            <a:r>
              <a:rPr lang="pt-BR" b="1" spc="-150" dirty="0" smtClean="0">
                <a:effectLst>
                  <a:outerShdw blurRad="38100" dist="38100" dir="2700000" algn="tl">
                    <a:srgbClr val="000000">
                      <a:alpha val="43137"/>
                    </a:srgbClr>
                  </a:outerShdw>
                </a:effectLst>
              </a:rPr>
              <a:t>P</a:t>
            </a:r>
            <a:r>
              <a:rPr lang="pt-BR" b="1" spc="-150" baseline="-25000" dirty="0">
                <a:effectLst>
                  <a:outerShdw blurRad="38100" dist="38100" dir="2700000" algn="tl">
                    <a:srgbClr val="000000">
                      <a:alpha val="43137"/>
                    </a:srgbClr>
                  </a:outerShdw>
                </a:effectLst>
              </a:rPr>
              <a:t>0</a:t>
            </a:r>
            <a:r>
              <a:rPr lang="pt-BR" b="1" spc="-150" baseline="30000" dirty="0" smtClean="0">
                <a:effectLst>
                  <a:outerShdw blurRad="38100" dist="38100" dir="2700000" algn="tl">
                    <a:srgbClr val="000000">
                      <a:alpha val="43137"/>
                    </a:srgbClr>
                  </a:outerShdw>
                </a:effectLst>
              </a:rPr>
              <a:t>G</a:t>
            </a:r>
            <a:endParaRPr lang="pt-BR" b="1" spc="-150" dirty="0">
              <a:effectLst>
                <a:outerShdw blurRad="38100" dist="38100" dir="2700000" algn="tl">
                  <a:srgbClr val="000000">
                    <a:alpha val="43137"/>
                  </a:srgbClr>
                </a:outerShdw>
              </a:effectLst>
            </a:endParaRPr>
          </a:p>
        </p:txBody>
      </p:sp>
      <p:sp>
        <p:nvSpPr>
          <p:cNvPr id="48" name="CaixaDeTexto 47"/>
          <p:cNvSpPr txBox="1"/>
          <p:nvPr/>
        </p:nvSpPr>
        <p:spPr>
          <a:xfrm>
            <a:off x="518469" y="3068960"/>
            <a:ext cx="885179" cy="369332"/>
          </a:xfrm>
          <a:prstGeom prst="rect">
            <a:avLst/>
          </a:prstGeom>
          <a:noFill/>
        </p:spPr>
        <p:txBody>
          <a:bodyPr wrap="none" rtlCol="0">
            <a:spAutoFit/>
          </a:bodyPr>
          <a:lstStyle/>
          <a:p>
            <a:r>
              <a:rPr lang="pt-BR" b="1" spc="-150" dirty="0" smtClean="0">
                <a:effectLst>
                  <a:outerShdw blurRad="38100" dist="38100" dir="2700000" algn="tl">
                    <a:srgbClr val="000000">
                      <a:alpha val="43137"/>
                    </a:srgbClr>
                  </a:outerShdw>
                </a:effectLst>
              </a:rPr>
              <a:t>(1+t</a:t>
            </a:r>
            <a:r>
              <a:rPr lang="pt-BR" b="1" spc="-150" baseline="-25000" dirty="0" smtClean="0">
                <a:effectLst>
                  <a:outerShdw blurRad="38100" dist="38100" dir="2700000" algn="tl">
                    <a:srgbClr val="000000">
                      <a:alpha val="43137"/>
                    </a:srgbClr>
                  </a:outerShdw>
                </a:effectLst>
              </a:rPr>
              <a:t>G</a:t>
            </a:r>
            <a:r>
              <a:rPr lang="pt-BR" b="1" spc="-150" dirty="0" smtClean="0">
                <a:effectLst>
                  <a:outerShdw blurRad="38100" dist="38100" dir="2700000" algn="tl">
                    <a:srgbClr val="000000">
                      <a:alpha val="43137"/>
                    </a:srgbClr>
                  </a:outerShdw>
                </a:effectLst>
              </a:rPr>
              <a:t>)P</a:t>
            </a:r>
            <a:r>
              <a:rPr lang="pt-BR" b="1" spc="-150" baseline="-25000" dirty="0" smtClean="0">
                <a:effectLst>
                  <a:outerShdw blurRad="38100" dist="38100" dir="2700000" algn="tl">
                    <a:srgbClr val="000000">
                      <a:alpha val="43137"/>
                    </a:srgbClr>
                  </a:outerShdw>
                </a:effectLst>
              </a:rPr>
              <a:t>0</a:t>
            </a:r>
            <a:r>
              <a:rPr lang="pt-BR" b="1" spc="-150" baseline="30000" dirty="0" smtClean="0">
                <a:effectLst>
                  <a:outerShdw blurRad="38100" dist="38100" dir="2700000" algn="tl">
                    <a:srgbClr val="000000">
                      <a:alpha val="43137"/>
                    </a:srgbClr>
                  </a:outerShdw>
                </a:effectLst>
              </a:rPr>
              <a:t>G</a:t>
            </a:r>
            <a:endParaRPr lang="pt-BR" b="1" spc="-150" dirty="0">
              <a:effectLst>
                <a:outerShdw blurRad="38100" dist="38100" dir="2700000" algn="tl">
                  <a:srgbClr val="000000">
                    <a:alpha val="43137"/>
                  </a:srgbClr>
                </a:outerShdw>
              </a:effectLst>
            </a:endParaRPr>
          </a:p>
        </p:txBody>
      </p:sp>
      <p:sp>
        <p:nvSpPr>
          <p:cNvPr id="54" name="CaixaDeTexto 53"/>
          <p:cNvSpPr txBox="1"/>
          <p:nvPr/>
        </p:nvSpPr>
        <p:spPr>
          <a:xfrm>
            <a:off x="4503718" y="4437112"/>
            <a:ext cx="428322" cy="369332"/>
          </a:xfrm>
          <a:prstGeom prst="rect">
            <a:avLst/>
          </a:prstGeom>
          <a:noFill/>
        </p:spPr>
        <p:txBody>
          <a:bodyPr wrap="none" rtlCol="0">
            <a:spAutoFit/>
          </a:bodyPr>
          <a:lstStyle/>
          <a:p>
            <a:r>
              <a:rPr lang="pt-BR" b="1" spc="-150" dirty="0" smtClean="0">
                <a:effectLst>
                  <a:outerShdw blurRad="38100" dist="38100" dir="2700000" algn="tl">
                    <a:srgbClr val="000000">
                      <a:alpha val="43137"/>
                    </a:srgbClr>
                  </a:outerShdw>
                </a:effectLst>
              </a:rPr>
              <a:t>P</a:t>
            </a:r>
            <a:r>
              <a:rPr lang="pt-BR" b="1" spc="-150" baseline="-25000" dirty="0" smtClean="0">
                <a:effectLst>
                  <a:outerShdw blurRad="38100" dist="38100" dir="2700000" algn="tl">
                    <a:srgbClr val="000000">
                      <a:alpha val="43137"/>
                    </a:srgbClr>
                  </a:outerShdw>
                </a:effectLst>
              </a:rPr>
              <a:t>0</a:t>
            </a:r>
            <a:r>
              <a:rPr lang="pt-BR" b="1" spc="-150" baseline="30000" dirty="0" smtClean="0">
                <a:effectLst>
                  <a:outerShdw blurRad="38100" dist="38100" dir="2700000" algn="tl">
                    <a:srgbClr val="000000">
                      <a:alpha val="43137"/>
                    </a:srgbClr>
                  </a:outerShdw>
                </a:effectLst>
              </a:rPr>
              <a:t>R</a:t>
            </a:r>
            <a:endParaRPr lang="pt-BR" b="1" spc="-150" dirty="0">
              <a:effectLst>
                <a:outerShdw blurRad="38100" dist="38100" dir="2700000" algn="tl">
                  <a:srgbClr val="000000">
                    <a:alpha val="43137"/>
                  </a:srgbClr>
                </a:outerShdw>
              </a:effectLst>
            </a:endParaRPr>
          </a:p>
        </p:txBody>
      </p:sp>
      <p:sp>
        <p:nvSpPr>
          <p:cNvPr id="55" name="CaixaDeTexto 54"/>
          <p:cNvSpPr txBox="1"/>
          <p:nvPr/>
        </p:nvSpPr>
        <p:spPr>
          <a:xfrm>
            <a:off x="4069303" y="3717032"/>
            <a:ext cx="862737" cy="369332"/>
          </a:xfrm>
          <a:prstGeom prst="rect">
            <a:avLst/>
          </a:prstGeom>
          <a:noFill/>
        </p:spPr>
        <p:txBody>
          <a:bodyPr wrap="none" rtlCol="0">
            <a:spAutoFit/>
          </a:bodyPr>
          <a:lstStyle/>
          <a:p>
            <a:r>
              <a:rPr lang="pt-BR" b="1" spc="-150" dirty="0" smtClean="0">
                <a:effectLst>
                  <a:outerShdw blurRad="38100" dist="38100" dir="2700000" algn="tl">
                    <a:srgbClr val="000000">
                      <a:alpha val="43137"/>
                    </a:srgbClr>
                  </a:outerShdw>
                </a:effectLst>
              </a:rPr>
              <a:t>(1+t</a:t>
            </a:r>
            <a:r>
              <a:rPr lang="pt-BR" b="1" spc="-150" baseline="-25000" dirty="0" smtClean="0">
                <a:effectLst>
                  <a:outerShdw blurRad="38100" dist="38100" dir="2700000" algn="tl">
                    <a:srgbClr val="000000">
                      <a:alpha val="43137"/>
                    </a:srgbClr>
                  </a:outerShdw>
                </a:effectLst>
              </a:rPr>
              <a:t>R</a:t>
            </a:r>
            <a:r>
              <a:rPr lang="pt-BR" b="1" spc="-150" dirty="0" smtClean="0">
                <a:effectLst>
                  <a:outerShdw blurRad="38100" dist="38100" dir="2700000" algn="tl">
                    <a:srgbClr val="000000">
                      <a:alpha val="43137"/>
                    </a:srgbClr>
                  </a:outerShdw>
                </a:effectLst>
              </a:rPr>
              <a:t>)P</a:t>
            </a:r>
            <a:r>
              <a:rPr lang="pt-BR" b="1" spc="-150" baseline="-25000" dirty="0" smtClean="0">
                <a:effectLst>
                  <a:outerShdw blurRad="38100" dist="38100" dir="2700000" algn="tl">
                    <a:srgbClr val="000000">
                      <a:alpha val="43137"/>
                    </a:srgbClr>
                  </a:outerShdw>
                </a:effectLst>
              </a:rPr>
              <a:t>0</a:t>
            </a:r>
            <a:r>
              <a:rPr lang="pt-BR" b="1" spc="-150" baseline="30000" dirty="0" smtClean="0">
                <a:effectLst>
                  <a:outerShdw blurRad="38100" dist="38100" dir="2700000" algn="tl">
                    <a:srgbClr val="000000">
                      <a:alpha val="43137"/>
                    </a:srgbClr>
                  </a:outerShdw>
                </a:effectLst>
              </a:rPr>
              <a:t>R</a:t>
            </a:r>
            <a:endParaRPr lang="pt-BR" b="1" spc="-150" dirty="0">
              <a:effectLst>
                <a:outerShdw blurRad="38100" dist="38100" dir="2700000" algn="tl">
                  <a:srgbClr val="000000">
                    <a:alpha val="43137"/>
                  </a:srgbClr>
                </a:outerShdw>
              </a:effectLst>
            </a:endParaRPr>
          </a:p>
        </p:txBody>
      </p:sp>
      <p:sp>
        <p:nvSpPr>
          <p:cNvPr id="59" name="CaixaDeTexto 58"/>
          <p:cNvSpPr txBox="1"/>
          <p:nvPr/>
        </p:nvSpPr>
        <p:spPr>
          <a:xfrm>
            <a:off x="6444208" y="5373216"/>
            <a:ext cx="369012" cy="338554"/>
          </a:xfrm>
          <a:prstGeom prst="rect">
            <a:avLst/>
          </a:prstGeom>
          <a:noFill/>
        </p:spPr>
        <p:txBody>
          <a:bodyPr wrap="none" rtlCol="0">
            <a:spAutoFit/>
          </a:bodyPr>
          <a:lstStyle/>
          <a:p>
            <a:r>
              <a:rPr lang="pt-BR" sz="1600" b="1" dirty="0" smtClean="0">
                <a:effectLst>
                  <a:outerShdw blurRad="38100" dist="38100" dir="2700000" algn="tl">
                    <a:srgbClr val="000000">
                      <a:alpha val="43137"/>
                    </a:srgbClr>
                  </a:outerShdw>
                </a:effectLst>
              </a:rPr>
              <a:t>R</a:t>
            </a:r>
            <a:r>
              <a:rPr lang="pt-BR" sz="1600" b="1" baseline="-25000" dirty="0" smtClean="0">
                <a:effectLst>
                  <a:outerShdw blurRad="38100" dist="38100" dir="2700000" algn="tl">
                    <a:srgbClr val="000000">
                      <a:alpha val="43137"/>
                    </a:srgbClr>
                  </a:outerShdw>
                </a:effectLst>
              </a:rPr>
              <a:t>0</a:t>
            </a:r>
            <a:endParaRPr lang="pt-BR" sz="1600" b="1" dirty="0">
              <a:effectLst>
                <a:outerShdw blurRad="38100" dist="38100" dir="2700000" algn="tl">
                  <a:srgbClr val="000000">
                    <a:alpha val="43137"/>
                  </a:srgbClr>
                </a:outerShdw>
              </a:effectLst>
            </a:endParaRPr>
          </a:p>
        </p:txBody>
      </p:sp>
      <p:sp>
        <p:nvSpPr>
          <p:cNvPr id="60" name="CaixaDeTexto 59"/>
          <p:cNvSpPr txBox="1"/>
          <p:nvPr/>
        </p:nvSpPr>
        <p:spPr>
          <a:xfrm>
            <a:off x="5495672" y="5373216"/>
            <a:ext cx="516488" cy="338554"/>
          </a:xfrm>
          <a:prstGeom prst="rect">
            <a:avLst/>
          </a:prstGeom>
          <a:noFill/>
        </p:spPr>
        <p:txBody>
          <a:bodyPr wrap="none" rtlCol="0">
            <a:spAutoFit/>
          </a:bodyPr>
          <a:lstStyle/>
          <a:p>
            <a:r>
              <a:rPr lang="pt-BR" sz="1600" b="1" spc="-150" dirty="0" smtClean="0">
                <a:effectLst>
                  <a:outerShdw blurRad="38100" dist="38100" dir="2700000" algn="tl">
                    <a:srgbClr val="000000">
                      <a:alpha val="43137"/>
                    </a:srgbClr>
                  </a:outerShdw>
                </a:effectLst>
              </a:rPr>
              <a:t>R</a:t>
            </a:r>
            <a:r>
              <a:rPr lang="pt-BR" sz="1600" b="1" spc="-150" baseline="-25000" dirty="0" smtClean="0">
                <a:effectLst>
                  <a:outerShdw blurRad="38100" dist="38100" dir="2700000" algn="tl">
                    <a:srgbClr val="000000">
                      <a:alpha val="43137"/>
                    </a:srgbClr>
                  </a:outerShdw>
                </a:effectLst>
              </a:rPr>
              <a:t>1</a:t>
            </a:r>
            <a:r>
              <a:rPr lang="pt-BR" sz="1600" b="1" spc="-150" baseline="30000" dirty="0" smtClean="0">
                <a:effectLst>
                  <a:outerShdw blurRad="38100" dist="38100" dir="2700000" algn="tl">
                    <a:srgbClr val="000000">
                      <a:alpha val="43137"/>
                    </a:srgbClr>
                  </a:outerShdw>
                </a:effectLst>
              </a:rPr>
              <a:t>T(R)</a:t>
            </a:r>
            <a:endParaRPr lang="pt-BR" sz="1600" b="1" spc="-150" dirty="0">
              <a:effectLst>
                <a:outerShdw blurRad="38100" dist="38100" dir="2700000" algn="tl">
                  <a:srgbClr val="000000">
                    <a:alpha val="43137"/>
                  </a:srgbClr>
                </a:outerShdw>
              </a:effectLst>
            </a:endParaRPr>
          </a:p>
        </p:txBody>
      </p:sp>
      <p:sp>
        <p:nvSpPr>
          <p:cNvPr id="61" name="CaixaDeTexto 60"/>
          <p:cNvSpPr txBox="1"/>
          <p:nvPr/>
        </p:nvSpPr>
        <p:spPr>
          <a:xfrm>
            <a:off x="5891393" y="5394702"/>
            <a:ext cx="673582" cy="338554"/>
          </a:xfrm>
          <a:prstGeom prst="rect">
            <a:avLst/>
          </a:prstGeom>
          <a:noFill/>
        </p:spPr>
        <p:txBody>
          <a:bodyPr wrap="none" rtlCol="0">
            <a:spAutoFit/>
          </a:bodyPr>
          <a:lstStyle/>
          <a:p>
            <a:r>
              <a:rPr lang="pt-BR" sz="1600" b="1" spc="-150" dirty="0" smtClean="0">
                <a:effectLst>
                  <a:outerShdw blurRad="38100" dist="38100" dir="2700000" algn="tl">
                    <a:srgbClr val="000000">
                      <a:alpha val="43137"/>
                    </a:srgbClr>
                  </a:outerShdw>
                </a:effectLst>
              </a:rPr>
              <a:t>R</a:t>
            </a:r>
            <a:r>
              <a:rPr lang="pt-BR" sz="1600" b="1" spc="-150" baseline="-25000" dirty="0" smtClean="0">
                <a:effectLst>
                  <a:outerShdw blurRad="38100" dist="38100" dir="2700000" algn="tl">
                    <a:srgbClr val="000000">
                      <a:alpha val="43137"/>
                    </a:srgbClr>
                  </a:outerShdw>
                </a:effectLst>
              </a:rPr>
              <a:t>2</a:t>
            </a:r>
            <a:r>
              <a:rPr lang="pt-BR" sz="1600" b="1" spc="-150" baseline="30000" dirty="0" smtClean="0">
                <a:effectLst>
                  <a:outerShdw blurRad="38100" dist="38100" dir="2700000" algn="tl">
                    <a:srgbClr val="000000">
                      <a:alpha val="43137"/>
                    </a:srgbClr>
                  </a:outerShdw>
                </a:effectLst>
              </a:rPr>
              <a:t>T(R),(G)</a:t>
            </a:r>
            <a:endParaRPr lang="pt-BR" sz="1600" b="1" spc="-150" dirty="0">
              <a:effectLst>
                <a:outerShdw blurRad="38100" dist="38100" dir="2700000" algn="tl">
                  <a:srgbClr val="000000">
                    <a:alpha val="43137"/>
                  </a:srgbClr>
                </a:outerShdw>
              </a:effectLst>
            </a:endParaRPr>
          </a:p>
        </p:txBody>
      </p:sp>
      <p:sp>
        <p:nvSpPr>
          <p:cNvPr id="62" name="CaixaDeTexto 61"/>
          <p:cNvSpPr txBox="1"/>
          <p:nvPr/>
        </p:nvSpPr>
        <p:spPr>
          <a:xfrm>
            <a:off x="2890814" y="5373216"/>
            <a:ext cx="385042" cy="338554"/>
          </a:xfrm>
          <a:prstGeom prst="rect">
            <a:avLst/>
          </a:prstGeom>
          <a:noFill/>
        </p:spPr>
        <p:txBody>
          <a:bodyPr wrap="none" rtlCol="0">
            <a:spAutoFit/>
          </a:bodyPr>
          <a:lstStyle/>
          <a:p>
            <a:r>
              <a:rPr lang="pt-BR" sz="1600" b="1" dirty="0" smtClean="0">
                <a:effectLst>
                  <a:outerShdw blurRad="38100" dist="38100" dir="2700000" algn="tl">
                    <a:srgbClr val="000000">
                      <a:alpha val="43137"/>
                    </a:srgbClr>
                  </a:outerShdw>
                </a:effectLst>
              </a:rPr>
              <a:t>G</a:t>
            </a:r>
            <a:r>
              <a:rPr lang="pt-BR" sz="1600" b="1" baseline="-25000" dirty="0" smtClean="0">
                <a:effectLst>
                  <a:outerShdw blurRad="38100" dist="38100" dir="2700000" algn="tl">
                    <a:srgbClr val="000000">
                      <a:alpha val="43137"/>
                    </a:srgbClr>
                  </a:outerShdw>
                </a:effectLst>
              </a:rPr>
              <a:t>0</a:t>
            </a:r>
            <a:endParaRPr lang="pt-BR" sz="1600" b="1" dirty="0">
              <a:effectLst>
                <a:outerShdw blurRad="38100" dist="38100" dir="2700000" algn="tl">
                  <a:srgbClr val="000000">
                    <a:alpha val="43137"/>
                  </a:srgbClr>
                </a:outerShdw>
              </a:effectLst>
            </a:endParaRPr>
          </a:p>
        </p:txBody>
      </p:sp>
      <p:sp>
        <p:nvSpPr>
          <p:cNvPr id="63" name="CaixaDeTexto 62"/>
          <p:cNvSpPr txBox="1"/>
          <p:nvPr/>
        </p:nvSpPr>
        <p:spPr>
          <a:xfrm>
            <a:off x="1509584" y="5394702"/>
            <a:ext cx="542136" cy="338554"/>
          </a:xfrm>
          <a:prstGeom prst="rect">
            <a:avLst/>
          </a:prstGeom>
          <a:noFill/>
        </p:spPr>
        <p:txBody>
          <a:bodyPr wrap="none" rtlCol="0">
            <a:spAutoFit/>
          </a:bodyPr>
          <a:lstStyle/>
          <a:p>
            <a:r>
              <a:rPr lang="pt-BR" sz="1600" b="1" spc="-150" dirty="0" smtClean="0">
                <a:effectLst>
                  <a:outerShdw blurRad="38100" dist="38100" dir="2700000" algn="tl">
                    <a:srgbClr val="000000">
                      <a:alpha val="43137"/>
                    </a:srgbClr>
                  </a:outerShdw>
                </a:effectLst>
              </a:rPr>
              <a:t>G</a:t>
            </a:r>
            <a:r>
              <a:rPr lang="pt-BR" sz="1600" b="1" spc="-150" baseline="-25000" dirty="0" smtClean="0">
                <a:effectLst>
                  <a:outerShdw blurRad="38100" dist="38100" dir="2700000" algn="tl">
                    <a:srgbClr val="000000">
                      <a:alpha val="43137"/>
                    </a:srgbClr>
                  </a:outerShdw>
                </a:effectLst>
              </a:rPr>
              <a:t>1</a:t>
            </a:r>
            <a:r>
              <a:rPr lang="pt-BR" sz="1600" b="1" spc="-150" baseline="30000" dirty="0" smtClean="0">
                <a:effectLst>
                  <a:outerShdw blurRad="38100" dist="38100" dir="2700000" algn="tl">
                    <a:srgbClr val="000000">
                      <a:alpha val="43137"/>
                    </a:srgbClr>
                  </a:outerShdw>
                </a:effectLst>
              </a:rPr>
              <a:t>T(G)</a:t>
            </a:r>
            <a:endParaRPr lang="pt-BR" sz="1600" b="1" spc="-150" dirty="0">
              <a:effectLst>
                <a:outerShdw blurRad="38100" dist="38100" dir="2700000" algn="tl">
                  <a:srgbClr val="000000">
                    <a:alpha val="43137"/>
                  </a:srgbClr>
                </a:outerShdw>
              </a:effectLst>
            </a:endParaRPr>
          </a:p>
        </p:txBody>
      </p:sp>
      <p:sp>
        <p:nvSpPr>
          <p:cNvPr id="64" name="CaixaDeTexto 63"/>
          <p:cNvSpPr txBox="1"/>
          <p:nvPr/>
        </p:nvSpPr>
        <p:spPr>
          <a:xfrm>
            <a:off x="6935578" y="5003884"/>
            <a:ext cx="660758" cy="369332"/>
          </a:xfrm>
          <a:prstGeom prst="rect">
            <a:avLst/>
          </a:prstGeom>
          <a:noFill/>
        </p:spPr>
        <p:txBody>
          <a:bodyPr wrap="none" rtlCol="0">
            <a:spAutoFit/>
          </a:bodyPr>
          <a:lstStyle/>
          <a:p>
            <a:r>
              <a:rPr lang="pt-BR" b="1" spc="-150" dirty="0" smtClean="0">
                <a:effectLst>
                  <a:outerShdw blurRad="38100" dist="38100" dir="2700000" algn="tl">
                    <a:srgbClr val="000000">
                      <a:alpha val="43137"/>
                    </a:srgbClr>
                  </a:outerShdw>
                </a:effectLst>
              </a:rPr>
              <a:t>D</a:t>
            </a:r>
            <a:r>
              <a:rPr lang="pt-BR" b="1" spc="-150" baseline="-25000" dirty="0" smtClean="0">
                <a:effectLst>
                  <a:outerShdw blurRad="38100" dist="38100" dir="2700000" algn="tl">
                    <a:srgbClr val="000000">
                      <a:alpha val="43137"/>
                    </a:srgbClr>
                  </a:outerShdw>
                </a:effectLst>
              </a:rPr>
              <a:t>0</a:t>
            </a:r>
            <a:r>
              <a:rPr lang="pt-BR" b="1" spc="-150" baseline="30000" dirty="0" smtClean="0">
                <a:effectLst>
                  <a:outerShdw blurRad="38100" dist="38100" dir="2700000" algn="tl">
                    <a:srgbClr val="000000">
                      <a:alpha val="43137"/>
                    </a:srgbClr>
                  </a:outerShdw>
                </a:effectLst>
              </a:rPr>
              <a:t>RUM</a:t>
            </a:r>
            <a:endParaRPr lang="pt-BR" b="1" spc="-150" dirty="0">
              <a:effectLst>
                <a:outerShdw blurRad="38100" dist="38100" dir="2700000" algn="tl">
                  <a:srgbClr val="000000">
                    <a:alpha val="43137"/>
                  </a:srgbClr>
                </a:outerShdw>
              </a:effectLst>
            </a:endParaRPr>
          </a:p>
        </p:txBody>
      </p:sp>
      <p:sp>
        <p:nvSpPr>
          <p:cNvPr id="65" name="CaixaDeTexto 64"/>
          <p:cNvSpPr txBox="1"/>
          <p:nvPr/>
        </p:nvSpPr>
        <p:spPr>
          <a:xfrm>
            <a:off x="7583650" y="4869160"/>
            <a:ext cx="660758" cy="369332"/>
          </a:xfrm>
          <a:prstGeom prst="rect">
            <a:avLst/>
          </a:prstGeom>
          <a:noFill/>
        </p:spPr>
        <p:txBody>
          <a:bodyPr wrap="none" rtlCol="0">
            <a:spAutoFit/>
          </a:bodyPr>
          <a:lstStyle/>
          <a:p>
            <a:r>
              <a:rPr lang="pt-BR" b="1" spc="-150" dirty="0" smtClean="0">
                <a:effectLst>
                  <a:outerShdw blurRad="38100" dist="38100" dir="2700000" algn="tl">
                    <a:srgbClr val="000000">
                      <a:alpha val="43137"/>
                    </a:srgbClr>
                  </a:outerShdw>
                </a:effectLst>
              </a:rPr>
              <a:t>D</a:t>
            </a:r>
            <a:r>
              <a:rPr lang="pt-BR" b="1" spc="-150" baseline="-25000" dirty="0" smtClean="0">
                <a:effectLst>
                  <a:outerShdw blurRad="38100" dist="38100" dir="2700000" algn="tl">
                    <a:srgbClr val="000000">
                      <a:alpha val="43137"/>
                    </a:srgbClr>
                  </a:outerShdw>
                </a:effectLst>
              </a:rPr>
              <a:t>1</a:t>
            </a:r>
            <a:r>
              <a:rPr lang="pt-BR" b="1" spc="-150" baseline="30000" dirty="0" smtClean="0">
                <a:effectLst>
                  <a:outerShdw blurRad="38100" dist="38100" dir="2700000" algn="tl">
                    <a:srgbClr val="000000">
                      <a:alpha val="43137"/>
                    </a:srgbClr>
                  </a:outerShdw>
                </a:effectLst>
              </a:rPr>
              <a:t>RUM</a:t>
            </a:r>
            <a:endParaRPr lang="pt-BR" b="1" spc="-150" dirty="0">
              <a:effectLst>
                <a:outerShdw blurRad="38100" dist="38100" dir="2700000" algn="tl">
                  <a:srgbClr val="000000">
                    <a:alpha val="43137"/>
                  </a:srgbClr>
                </a:outerShdw>
              </a:effectLst>
            </a:endParaRPr>
          </a:p>
        </p:txBody>
      </p:sp>
      <p:sp>
        <p:nvSpPr>
          <p:cNvPr id="66" name="CaixaDeTexto 65"/>
          <p:cNvSpPr txBox="1"/>
          <p:nvPr/>
        </p:nvSpPr>
        <p:spPr>
          <a:xfrm>
            <a:off x="3275856" y="4653136"/>
            <a:ext cx="604653"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D</a:t>
            </a:r>
            <a:r>
              <a:rPr lang="pt-BR" b="1" baseline="30000" dirty="0" smtClean="0">
                <a:effectLst>
                  <a:outerShdw blurRad="38100" dist="38100" dir="2700000" algn="tl">
                    <a:srgbClr val="000000">
                      <a:alpha val="43137"/>
                    </a:srgbClr>
                  </a:outerShdw>
                </a:effectLst>
              </a:rPr>
              <a:t>GIM</a:t>
            </a:r>
            <a:endParaRPr lang="pt-BR" b="1" dirty="0">
              <a:effectLst>
                <a:outerShdw blurRad="38100" dist="38100" dir="2700000" algn="tl">
                  <a:srgbClr val="000000">
                    <a:alpha val="43137"/>
                  </a:srgbClr>
                </a:outerShdw>
              </a:effectLst>
            </a:endParaRPr>
          </a:p>
        </p:txBody>
      </p:sp>
      <p:sp>
        <p:nvSpPr>
          <p:cNvPr id="67" name="CaixaDeTexto 66"/>
          <p:cNvSpPr txBox="1"/>
          <p:nvPr/>
        </p:nvSpPr>
        <p:spPr>
          <a:xfrm>
            <a:off x="5148064" y="4242574"/>
            <a:ext cx="309700" cy="338554"/>
          </a:xfrm>
          <a:prstGeom prst="rect">
            <a:avLst/>
          </a:prstGeom>
          <a:noFill/>
        </p:spPr>
        <p:txBody>
          <a:bodyPr wrap="none" rtlCol="0">
            <a:spAutoFit/>
          </a:bodyPr>
          <a:lstStyle/>
          <a:p>
            <a:r>
              <a:rPr lang="pt-BR" sz="1600" b="1" dirty="0" smtClean="0">
                <a:effectLst>
                  <a:outerShdw blurRad="38100" dist="38100" dir="2700000" algn="tl">
                    <a:srgbClr val="000000">
                      <a:alpha val="43137"/>
                    </a:srgbClr>
                  </a:outerShdw>
                </a:effectLst>
              </a:rPr>
              <a:t>A</a:t>
            </a:r>
            <a:endParaRPr lang="pt-BR" sz="1600" b="1" dirty="0">
              <a:effectLst>
                <a:outerShdw blurRad="38100" dist="38100" dir="2700000" algn="tl">
                  <a:srgbClr val="000000">
                    <a:alpha val="43137"/>
                  </a:srgbClr>
                </a:outerShdw>
              </a:effectLst>
            </a:endParaRPr>
          </a:p>
        </p:txBody>
      </p:sp>
      <p:sp>
        <p:nvSpPr>
          <p:cNvPr id="68" name="CaixaDeTexto 67"/>
          <p:cNvSpPr txBox="1"/>
          <p:nvPr/>
        </p:nvSpPr>
        <p:spPr>
          <a:xfrm>
            <a:off x="5796136" y="4221088"/>
            <a:ext cx="300082" cy="338554"/>
          </a:xfrm>
          <a:prstGeom prst="rect">
            <a:avLst/>
          </a:prstGeom>
          <a:noFill/>
        </p:spPr>
        <p:txBody>
          <a:bodyPr wrap="none" rtlCol="0">
            <a:spAutoFit/>
          </a:bodyPr>
          <a:lstStyle/>
          <a:p>
            <a:r>
              <a:rPr lang="pt-BR" sz="1600" b="1" dirty="0" smtClean="0">
                <a:effectLst>
                  <a:outerShdw blurRad="38100" dist="38100" dir="2700000" algn="tl">
                    <a:srgbClr val="000000">
                      <a:alpha val="43137"/>
                    </a:srgbClr>
                  </a:outerShdw>
                </a:effectLst>
              </a:rPr>
              <a:t>B</a:t>
            </a:r>
            <a:endParaRPr lang="pt-BR" sz="1600" b="1" dirty="0">
              <a:effectLst>
                <a:outerShdw blurRad="38100" dist="38100" dir="2700000" algn="tl">
                  <a:srgbClr val="000000">
                    <a:alpha val="43137"/>
                  </a:srgbClr>
                </a:outerShdw>
              </a:effectLst>
            </a:endParaRPr>
          </a:p>
        </p:txBody>
      </p:sp>
      <p:sp>
        <p:nvSpPr>
          <p:cNvPr id="69" name="CaixaDeTexto 68"/>
          <p:cNvSpPr txBox="1"/>
          <p:nvPr/>
        </p:nvSpPr>
        <p:spPr>
          <a:xfrm>
            <a:off x="6222546" y="4386590"/>
            <a:ext cx="293670" cy="338554"/>
          </a:xfrm>
          <a:prstGeom prst="rect">
            <a:avLst/>
          </a:prstGeom>
          <a:noFill/>
        </p:spPr>
        <p:txBody>
          <a:bodyPr wrap="none" rtlCol="0">
            <a:spAutoFit/>
          </a:bodyPr>
          <a:lstStyle/>
          <a:p>
            <a:r>
              <a:rPr lang="pt-BR" sz="1600" b="1" dirty="0" smtClean="0">
                <a:effectLst>
                  <a:outerShdw blurRad="38100" dist="38100" dir="2700000" algn="tl">
                    <a:srgbClr val="000000">
                      <a:alpha val="43137"/>
                    </a:srgbClr>
                  </a:outerShdw>
                </a:effectLst>
              </a:rPr>
              <a:t>C</a:t>
            </a:r>
            <a:endParaRPr lang="pt-BR" sz="1600" b="1" dirty="0">
              <a:effectLst>
                <a:outerShdw blurRad="38100" dist="38100" dir="2700000" algn="tl">
                  <a:srgbClr val="000000">
                    <a:alpha val="43137"/>
                  </a:srgbClr>
                </a:outerShdw>
              </a:effectLst>
            </a:endParaRPr>
          </a:p>
        </p:txBody>
      </p:sp>
      <p:sp>
        <p:nvSpPr>
          <p:cNvPr id="70" name="CaixaDeTexto 69"/>
          <p:cNvSpPr txBox="1"/>
          <p:nvPr/>
        </p:nvSpPr>
        <p:spPr>
          <a:xfrm>
            <a:off x="6435364" y="4211796"/>
            <a:ext cx="296876" cy="369332"/>
          </a:xfrm>
          <a:prstGeom prst="rect">
            <a:avLst/>
          </a:prstGeom>
          <a:noFill/>
        </p:spPr>
        <p:txBody>
          <a:bodyPr wrap="none" rtlCol="0">
            <a:spAutoFit/>
          </a:bodyPr>
          <a:lstStyle/>
          <a:p>
            <a:r>
              <a:rPr lang="pt-BR" b="1" dirty="0">
                <a:effectLst>
                  <a:outerShdw blurRad="38100" dist="38100" dir="2700000" algn="tl">
                    <a:srgbClr val="000000">
                      <a:alpha val="43137"/>
                    </a:srgbClr>
                  </a:outerShdw>
                </a:effectLst>
              </a:rPr>
              <a:t>E</a:t>
            </a:r>
          </a:p>
        </p:txBody>
      </p:sp>
      <p:sp>
        <p:nvSpPr>
          <p:cNvPr id="71" name="Seta para a direita 70"/>
          <p:cNvSpPr/>
          <p:nvPr/>
        </p:nvSpPr>
        <p:spPr>
          <a:xfrm rot="18945820">
            <a:off x="6962686" y="4765582"/>
            <a:ext cx="406285" cy="206469"/>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6" name="CaixaDeTexto 75"/>
          <p:cNvSpPr txBox="1"/>
          <p:nvPr/>
        </p:nvSpPr>
        <p:spPr>
          <a:xfrm>
            <a:off x="5913674" y="3882534"/>
            <a:ext cx="314510" cy="338554"/>
          </a:xfrm>
          <a:prstGeom prst="rect">
            <a:avLst/>
          </a:prstGeom>
          <a:noFill/>
        </p:spPr>
        <p:txBody>
          <a:bodyPr wrap="none" rtlCol="0">
            <a:spAutoFit/>
          </a:bodyPr>
          <a:lstStyle/>
          <a:p>
            <a:r>
              <a:rPr lang="pt-BR" sz="1600" b="1" dirty="0" smtClean="0">
                <a:effectLst>
                  <a:outerShdw blurRad="38100" dist="38100" dir="2700000" algn="tl">
                    <a:srgbClr val="000000">
                      <a:alpha val="43137"/>
                    </a:srgbClr>
                  </a:outerShdw>
                </a:effectLst>
              </a:rPr>
              <a:t>D</a:t>
            </a:r>
            <a:endParaRPr lang="pt-BR" sz="1600" b="1" dirty="0">
              <a:effectLst>
                <a:outerShdw blurRad="38100" dist="38100" dir="2700000" algn="tl">
                  <a:srgbClr val="000000">
                    <a:alpha val="43137"/>
                  </a:srgbClr>
                </a:outerShdw>
              </a:effectLst>
            </a:endParaRPr>
          </a:p>
        </p:txBody>
      </p:sp>
      <p:sp>
        <p:nvSpPr>
          <p:cNvPr id="2" name="CaixaDeTexto 1"/>
          <p:cNvSpPr txBox="1"/>
          <p:nvPr/>
        </p:nvSpPr>
        <p:spPr>
          <a:xfrm>
            <a:off x="1403648" y="3707740"/>
            <a:ext cx="290464"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F</a:t>
            </a:r>
            <a:endParaRPr lang="pt-BR" b="1" dirty="0">
              <a:effectLst>
                <a:outerShdw blurRad="38100" dist="38100" dir="2700000" algn="tl">
                  <a:srgbClr val="000000">
                    <a:alpha val="43137"/>
                  </a:srgbClr>
                </a:outerShdw>
              </a:effectLst>
            </a:endParaRPr>
          </a:p>
        </p:txBody>
      </p:sp>
      <p:sp>
        <p:nvSpPr>
          <p:cNvPr id="4" name="CaixaDeTexto 3"/>
          <p:cNvSpPr txBox="1"/>
          <p:nvPr/>
        </p:nvSpPr>
        <p:spPr>
          <a:xfrm>
            <a:off x="1979712" y="3923764"/>
            <a:ext cx="330540"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G</a:t>
            </a:r>
            <a:endParaRPr lang="pt-BR" b="1" dirty="0">
              <a:effectLst>
                <a:outerShdw blurRad="38100" dist="38100" dir="2700000" algn="tl">
                  <a:srgbClr val="000000">
                    <a:alpha val="43137"/>
                  </a:srgbClr>
                </a:outerShdw>
              </a:effectLst>
            </a:endParaRPr>
          </a:p>
        </p:txBody>
      </p:sp>
      <p:sp>
        <p:nvSpPr>
          <p:cNvPr id="6" name="CaixaDeTexto 5"/>
          <p:cNvSpPr txBox="1"/>
          <p:nvPr/>
        </p:nvSpPr>
        <p:spPr>
          <a:xfrm>
            <a:off x="5580112" y="2348880"/>
            <a:ext cx="3472425" cy="1015663"/>
          </a:xfrm>
          <a:prstGeom prst="rect">
            <a:avLst/>
          </a:prstGeom>
          <a:solidFill>
            <a:srgbClr val="FFC000"/>
          </a:solidFill>
          <a:ln>
            <a:solidFill>
              <a:schemeClr val="tx1"/>
            </a:solidFill>
          </a:ln>
        </p:spPr>
        <p:txBody>
          <a:bodyPr wrap="none" rtlCol="0">
            <a:spAutoFit/>
          </a:bodyPr>
          <a:lstStyle/>
          <a:p>
            <a:r>
              <a:rPr lang="pt-BR" sz="1000" b="1" dirty="0" smtClean="0">
                <a:effectLst>
                  <a:outerShdw blurRad="38100" dist="38100" dir="2700000" algn="tl">
                    <a:srgbClr val="000000">
                      <a:alpha val="43137"/>
                    </a:srgbClr>
                  </a:outerShdw>
                </a:effectLst>
              </a:rPr>
              <a:t>A DEMANDA DO RUM SE DESLOCA DEVIDO AO AUMENTO</a:t>
            </a:r>
          </a:p>
          <a:p>
            <a:r>
              <a:rPr lang="pt-BR" sz="1000" b="1" dirty="0" smtClean="0">
                <a:effectLst>
                  <a:outerShdw blurRad="38100" dist="38100" dir="2700000" algn="tl">
                    <a:srgbClr val="000000">
                      <a:alpha val="43137"/>
                    </a:srgbClr>
                  </a:outerShdw>
                </a:effectLst>
              </a:rPr>
              <a:t> DO PREÇO DO GIM (O BEM SUBSTITUTO). ESSE AUMENTO DE</a:t>
            </a:r>
          </a:p>
          <a:p>
            <a:r>
              <a:rPr lang="pt-BR" sz="1000" b="1" dirty="0" smtClean="0">
                <a:effectLst>
                  <a:outerShdw blurRad="38100" dist="38100" dir="2700000" algn="tl">
                    <a:srgbClr val="000000">
                      <a:alpha val="43137"/>
                    </a:srgbClr>
                  </a:outerShdw>
                </a:effectLst>
              </a:rPr>
              <a:t> PREÇO DO GIM É PROVOCADO PELA NOVA TRIBUTAÇÃO </a:t>
            </a:r>
          </a:p>
          <a:p>
            <a:r>
              <a:rPr lang="pt-BR" sz="1000" b="1" dirty="0" smtClean="0">
                <a:effectLst>
                  <a:outerShdw blurRad="38100" dist="38100" dir="2700000" algn="tl">
                    <a:srgbClr val="000000">
                      <a:alpha val="43137"/>
                    </a:srgbClr>
                  </a:outerShdw>
                </a:effectLst>
              </a:rPr>
              <a:t>INTRODUZIDA (SOBRE O GIM), MAS O FOI NA PRESENÇA DE </a:t>
            </a:r>
          </a:p>
          <a:p>
            <a:r>
              <a:rPr lang="pt-BR" sz="1000" b="1" dirty="0" smtClean="0">
                <a:effectLst>
                  <a:outerShdw blurRad="38100" dist="38100" dir="2700000" algn="tl">
                    <a:srgbClr val="000000">
                      <a:alpha val="43137"/>
                    </a:srgbClr>
                  </a:outerShdw>
                </a:effectLst>
              </a:rPr>
              <a:t>UMA DISTORÇÃO PRÉ-EXISTENTE, ISTO É, NA PRESENÇA</a:t>
            </a:r>
          </a:p>
          <a:p>
            <a:r>
              <a:rPr lang="pt-BR" sz="1000" b="1" dirty="0" smtClean="0">
                <a:effectLst>
                  <a:outerShdw blurRad="38100" dist="38100" dir="2700000" algn="tl">
                    <a:srgbClr val="000000">
                      <a:alpha val="43137"/>
                    </a:srgbClr>
                  </a:outerShdw>
                </a:effectLst>
              </a:rPr>
              <a:t> DE UMA TRIBUTAÇÃO JÁ EXISTENTE, A DO RUM .</a:t>
            </a:r>
            <a:endParaRPr lang="pt-BR" sz="1000" b="1" dirty="0">
              <a:effectLst>
                <a:outerShdw blurRad="38100" dist="38100" dir="2700000" algn="tl">
                  <a:srgbClr val="000000">
                    <a:alpha val="43137"/>
                  </a:srgbClr>
                </a:outerShdw>
              </a:effectLst>
            </a:endParaRPr>
          </a:p>
        </p:txBody>
      </p:sp>
      <p:cxnSp>
        <p:nvCxnSpPr>
          <p:cNvPr id="10" name="Conector de seta reta 9"/>
          <p:cNvCxnSpPr/>
          <p:nvPr/>
        </p:nvCxnSpPr>
        <p:spPr>
          <a:xfrm>
            <a:off x="6935578" y="3364543"/>
            <a:ext cx="84694" cy="150461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3500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lnSpcReduction="10000"/>
          </a:bodyPr>
          <a:lstStyle/>
          <a:p>
            <a:r>
              <a:rPr lang="pt-BR" sz="1800" b="1" u="sng" dirty="0" smtClean="0"/>
              <a:t>SITUAÇÃO INICIAL DE PERDA DE BEM-ESTAR GERAL NO CONSUMO (ISTO É, COM TRIBUTAÇÃO SOMENTE NO MERCADO DE RUM)</a:t>
            </a:r>
            <a:r>
              <a:rPr lang="pt-BR" sz="1800" b="1" dirty="0" smtClean="0"/>
              <a:t>:</a:t>
            </a:r>
            <a:endParaRPr lang="pt-BR" sz="1800" b="1" dirty="0"/>
          </a:p>
          <a:p>
            <a:r>
              <a:rPr lang="pt-BR" sz="1800" dirty="0" smtClean="0"/>
              <a:t>PERDA DE EXCEDENTE DO CONSUMIDOR (RUM)       = (A + B + C)</a:t>
            </a:r>
          </a:p>
          <a:p>
            <a:r>
              <a:rPr lang="pt-BR" sz="1800" u="heavy" dirty="0" smtClean="0"/>
              <a:t>RECEITA TRIBUTÁRIA (RUM)                                           = (A)</a:t>
            </a:r>
          </a:p>
          <a:p>
            <a:r>
              <a:rPr lang="pt-BR" sz="1800" b="1" dirty="0" smtClean="0">
                <a:effectLst>
                  <a:outerShdw blurRad="38100" dist="38100" dir="2700000" algn="tl">
                    <a:srgbClr val="000000">
                      <a:alpha val="43137"/>
                    </a:srgbClr>
                  </a:outerShdw>
                </a:effectLst>
              </a:rPr>
              <a:t>PESO MORTO TOTAL (= EXCESSO DE CARGA GLOBAL) = [(A+B+C) – (A)] = [(B + C)]</a:t>
            </a:r>
          </a:p>
          <a:p>
            <a:r>
              <a:rPr lang="pt-BR" sz="1800" b="1" dirty="0">
                <a:effectLst>
                  <a:outerShdw blurRad="38100" dist="38100" dir="2700000" algn="tl">
                    <a:srgbClr val="000000">
                      <a:alpha val="43137"/>
                    </a:srgbClr>
                  </a:outerShdw>
                </a:effectLst>
              </a:rPr>
              <a:t> </a:t>
            </a:r>
            <a:r>
              <a:rPr lang="pt-BR" sz="1800" b="1" dirty="0" smtClean="0">
                <a:effectLst>
                  <a:outerShdw blurRad="38100" dist="38100" dir="2700000" algn="tl">
                    <a:srgbClr val="000000">
                      <a:alpha val="43137"/>
                    </a:srgbClr>
                  </a:outerShdw>
                </a:effectLst>
              </a:rPr>
              <a:t>                             EXCESSO </a:t>
            </a:r>
            <a:r>
              <a:rPr lang="pt-BR" sz="1800" b="1" dirty="0">
                <a:effectLst>
                  <a:outerShdw blurRad="38100" dist="38100" dir="2700000" algn="tl">
                    <a:srgbClr val="000000">
                      <a:alpha val="43137"/>
                    </a:srgbClr>
                  </a:outerShdw>
                </a:effectLst>
              </a:rPr>
              <a:t>DE CARGA </a:t>
            </a:r>
            <a:r>
              <a:rPr lang="pt-BR" sz="1800" b="1" dirty="0" smtClean="0">
                <a:effectLst>
                  <a:outerShdw blurRad="38100" dist="38100" dir="2700000" algn="tl">
                    <a:srgbClr val="000000">
                      <a:alpha val="43137"/>
                    </a:srgbClr>
                  </a:outerShdw>
                </a:effectLst>
              </a:rPr>
              <a:t>GLOBAL INICIAL = </a:t>
            </a:r>
            <a:r>
              <a:rPr lang="pt-BR" sz="1800" b="1" dirty="0">
                <a:effectLst>
                  <a:outerShdw blurRad="38100" dist="38100" dir="2700000" algn="tl">
                    <a:srgbClr val="000000">
                      <a:alpha val="43137"/>
                    </a:srgbClr>
                  </a:outerShdw>
                </a:effectLst>
              </a:rPr>
              <a:t>[(B + C)]</a:t>
            </a:r>
            <a:endParaRPr lang="pt-BR" sz="1800" b="1" dirty="0" smtClean="0">
              <a:effectLst>
                <a:outerShdw blurRad="38100" dist="38100" dir="2700000" algn="tl">
                  <a:srgbClr val="000000">
                    <a:alpha val="43137"/>
                  </a:srgbClr>
                </a:outerShdw>
              </a:effectLst>
            </a:endParaRPr>
          </a:p>
          <a:p>
            <a:pPr marL="0" indent="0">
              <a:buNone/>
            </a:pPr>
            <a:endParaRPr lang="pt-BR" sz="1800" dirty="0"/>
          </a:p>
          <a:p>
            <a:r>
              <a:rPr lang="pt-BR" sz="1800" b="1" u="sng" dirty="0"/>
              <a:t>SITUAÇÃO </a:t>
            </a:r>
            <a:r>
              <a:rPr lang="pt-BR" sz="1800" b="1" u="sng" dirty="0" smtClean="0"/>
              <a:t>FINAL </a:t>
            </a:r>
            <a:r>
              <a:rPr lang="pt-BR" sz="1800" b="1" u="sng" dirty="0"/>
              <a:t>DE </a:t>
            </a:r>
            <a:r>
              <a:rPr lang="pt-BR" sz="1800" b="1" u="sng" dirty="0" smtClean="0"/>
              <a:t>PERDA DE BEM-ESTAR GERAL NO </a:t>
            </a:r>
            <a:r>
              <a:rPr lang="pt-BR" sz="1800" b="1" u="sng" dirty="0"/>
              <a:t>CONSUMO </a:t>
            </a:r>
            <a:r>
              <a:rPr lang="pt-BR" sz="1800" b="1" u="sng" dirty="0" smtClean="0"/>
              <a:t>(ISTO É, COM </a:t>
            </a:r>
            <a:r>
              <a:rPr lang="pt-BR" sz="1800" b="1" u="sng" dirty="0"/>
              <a:t>TRIBUTAÇÃO </a:t>
            </a:r>
            <a:r>
              <a:rPr lang="pt-BR" sz="1800" b="1" u="sng" dirty="0" smtClean="0"/>
              <a:t>NO </a:t>
            </a:r>
            <a:r>
              <a:rPr lang="pt-BR" sz="1800" b="1" u="sng" dirty="0"/>
              <a:t>MERCADO DE </a:t>
            </a:r>
            <a:r>
              <a:rPr lang="pt-BR" sz="1800" b="1" u="sng" dirty="0" smtClean="0"/>
              <a:t>RUM E NO MERCADO DE GIM)</a:t>
            </a:r>
            <a:r>
              <a:rPr lang="pt-BR" sz="1800" dirty="0" smtClean="0"/>
              <a:t>:</a:t>
            </a:r>
          </a:p>
          <a:p>
            <a:r>
              <a:rPr lang="pt-BR" sz="1800" dirty="0" smtClean="0"/>
              <a:t>PERDA DE EXCEDENTE DO CONSUMIDOR (RUM) = (A + B + C)</a:t>
            </a:r>
          </a:p>
          <a:p>
            <a:r>
              <a:rPr lang="pt-BR" sz="1800" dirty="0" smtClean="0"/>
              <a:t>PERDA DE EXCEDENTE DO CONSUMIDOR (GIM)   = (F + G)</a:t>
            </a:r>
          </a:p>
          <a:p>
            <a:r>
              <a:rPr lang="pt-BR" sz="1800" dirty="0" smtClean="0"/>
              <a:t>RECEITA TRIBUTÁRIA (RUM)                                      = (A + B + D)</a:t>
            </a:r>
          </a:p>
          <a:p>
            <a:r>
              <a:rPr lang="pt-BR" sz="1800" u="heavy" dirty="0" smtClean="0"/>
              <a:t>RECEITA TRIBUTÁRIA (GIM)                                        = (F)</a:t>
            </a:r>
          </a:p>
          <a:p>
            <a:r>
              <a:rPr lang="pt-BR" sz="1800" b="1" dirty="0">
                <a:effectLst>
                  <a:outerShdw blurRad="38100" dist="38100" dir="2700000" algn="tl">
                    <a:srgbClr val="000000">
                      <a:alpha val="43137"/>
                    </a:srgbClr>
                  </a:outerShdw>
                </a:effectLst>
              </a:rPr>
              <a:t>PESO MORTO TOTAL (= EXCESSO DE CARGA GLOBAL) </a:t>
            </a:r>
            <a:r>
              <a:rPr lang="pt-BR" sz="1800" b="1" dirty="0" smtClean="0">
                <a:effectLst>
                  <a:outerShdw blurRad="38100" dist="38100" dir="2700000" algn="tl">
                    <a:srgbClr val="000000">
                      <a:alpha val="43137"/>
                    </a:srgbClr>
                  </a:outerShdw>
                </a:effectLst>
              </a:rPr>
              <a:t>= [(A+B+C+D+E+F+G) – (A+B+D+F)] </a:t>
            </a:r>
          </a:p>
          <a:p>
            <a:r>
              <a:rPr lang="pt-BR" sz="1800" b="1" dirty="0" smtClean="0">
                <a:effectLst>
                  <a:outerShdw blurRad="38100" dist="38100" dir="2700000" algn="tl">
                    <a:srgbClr val="000000">
                      <a:alpha val="43137"/>
                    </a:srgbClr>
                  </a:outerShdw>
                </a:effectLst>
              </a:rPr>
              <a:t>                              </a:t>
            </a:r>
            <a:r>
              <a:rPr lang="pt-BR" sz="1800" b="1" dirty="0">
                <a:effectLst>
                  <a:outerShdw blurRad="38100" dist="38100" dir="2700000" algn="tl">
                    <a:srgbClr val="000000">
                      <a:alpha val="43137"/>
                    </a:srgbClr>
                  </a:outerShdw>
                </a:effectLst>
              </a:rPr>
              <a:t>EXCESSO DE CARGA GLOBAL</a:t>
            </a:r>
            <a:r>
              <a:rPr lang="pt-BR" sz="1800" b="1" dirty="0" smtClean="0">
                <a:effectLst>
                  <a:outerShdw blurRad="38100" dist="38100" dir="2700000" algn="tl">
                    <a:srgbClr val="000000">
                      <a:alpha val="43137"/>
                    </a:srgbClr>
                  </a:outerShdw>
                </a:effectLst>
              </a:rPr>
              <a:t>  FINAL   = [(C + G) – (D)]</a:t>
            </a:r>
            <a:endParaRPr lang="pt-BR" sz="1800" b="1" dirty="0">
              <a:effectLst>
                <a:outerShdw blurRad="38100" dist="38100" dir="2700000" algn="tl">
                  <a:srgbClr val="000000">
                    <a:alpha val="43137"/>
                  </a:srgbClr>
                </a:outerShdw>
              </a:effectLst>
            </a:endParaRPr>
          </a:p>
          <a:p>
            <a:endParaRPr lang="pt-BR" sz="1800" b="1" dirty="0" smtClean="0">
              <a:effectLst>
                <a:outerShdw blurRad="38100" dist="38100" dir="2700000" algn="tl">
                  <a:srgbClr val="000000">
                    <a:alpha val="43137"/>
                  </a:srgbClr>
                </a:outerShdw>
              </a:effectLst>
            </a:endParaRPr>
          </a:p>
          <a:p>
            <a:r>
              <a:rPr lang="pt-BR" sz="1800" b="1" dirty="0" smtClean="0">
                <a:effectLst>
                  <a:outerShdw blurRad="38100" dist="38100" dir="2700000" algn="tl">
                    <a:srgbClr val="000000">
                      <a:alpha val="43137"/>
                    </a:srgbClr>
                  </a:outerShdw>
                </a:effectLst>
              </a:rPr>
              <a:t>PORTANTO, A INTRODUÇÃO DE UMA NOVA TRIBUTAÇÃO NA PRESENÇA DE DISTORÇÕES PRÉ-EXISTENTES (TRIBUTAÇÃO PRÉ-EXISTENTE) PODE RESULTAR QUE:</a:t>
            </a:r>
          </a:p>
          <a:p>
            <a:endParaRPr lang="pt-BR" sz="1800" b="1" dirty="0" smtClean="0">
              <a:effectLst>
                <a:outerShdw blurRad="38100" dist="38100" dir="2700000" algn="tl">
                  <a:srgbClr val="000000">
                    <a:alpha val="43137"/>
                  </a:srgbClr>
                </a:outerShdw>
              </a:effectLst>
            </a:endParaRPr>
          </a:p>
          <a:p>
            <a:r>
              <a:rPr lang="pt-BR" sz="1600" b="1" dirty="0">
                <a:effectLst>
                  <a:outerShdw blurRad="38100" dist="38100" dir="2700000" algn="tl">
                    <a:srgbClr val="000000">
                      <a:alpha val="43137"/>
                    </a:srgbClr>
                  </a:outerShdw>
                </a:effectLst>
              </a:rPr>
              <a:t>EXCESSO DE CARGA GLOBAL INICIAL = [(B + C</a:t>
            </a:r>
            <a:r>
              <a:rPr lang="pt-BR" sz="1600" b="1" dirty="0" smtClean="0">
                <a:effectLst>
                  <a:outerShdw blurRad="38100" dist="38100" dir="2700000" algn="tl">
                    <a:srgbClr val="000000">
                      <a:alpha val="43137"/>
                    </a:srgbClr>
                  </a:outerShdw>
                </a:effectLst>
              </a:rPr>
              <a:t>)]  &gt;  EXCESSO </a:t>
            </a:r>
            <a:r>
              <a:rPr lang="pt-BR" sz="1600" b="1" dirty="0">
                <a:effectLst>
                  <a:outerShdw blurRad="38100" dist="38100" dir="2700000" algn="tl">
                    <a:srgbClr val="000000">
                      <a:alpha val="43137"/>
                    </a:srgbClr>
                  </a:outerShdw>
                </a:effectLst>
              </a:rPr>
              <a:t>DE CARGA GLOBAL  FINAL  </a:t>
            </a:r>
            <a:r>
              <a:rPr lang="pt-BR" sz="1600" b="1" dirty="0" smtClean="0">
                <a:effectLst>
                  <a:outerShdw blurRad="38100" dist="38100" dir="2700000" algn="tl">
                    <a:srgbClr val="000000">
                      <a:alpha val="43137"/>
                    </a:srgbClr>
                  </a:outerShdw>
                </a:effectLst>
              </a:rPr>
              <a:t>= </a:t>
            </a:r>
            <a:r>
              <a:rPr lang="pt-BR" sz="1600" b="1" dirty="0">
                <a:effectLst>
                  <a:outerShdw blurRad="38100" dist="38100" dir="2700000" algn="tl">
                    <a:srgbClr val="000000">
                      <a:alpha val="43137"/>
                    </a:srgbClr>
                  </a:outerShdw>
                </a:effectLst>
              </a:rPr>
              <a:t>[(C </a:t>
            </a:r>
            <a:r>
              <a:rPr lang="pt-BR" sz="1600" b="1" dirty="0" smtClean="0">
                <a:effectLst>
                  <a:outerShdw blurRad="38100" dist="38100" dir="2700000" algn="tl">
                    <a:srgbClr val="000000">
                      <a:alpha val="43137"/>
                    </a:srgbClr>
                  </a:outerShdw>
                </a:effectLst>
              </a:rPr>
              <a:t>+ </a:t>
            </a:r>
            <a:r>
              <a:rPr lang="pt-BR" sz="1600" b="1" dirty="0">
                <a:effectLst>
                  <a:outerShdw blurRad="38100" dist="38100" dir="2700000" algn="tl">
                    <a:srgbClr val="000000">
                      <a:alpha val="43137"/>
                    </a:srgbClr>
                  </a:outerShdw>
                </a:effectLst>
              </a:rPr>
              <a:t>G</a:t>
            </a:r>
            <a:r>
              <a:rPr lang="pt-BR" sz="1600" b="1" dirty="0" smtClean="0">
                <a:effectLst>
                  <a:outerShdw blurRad="38100" dist="38100" dir="2700000" algn="tl">
                    <a:srgbClr val="000000">
                      <a:alpha val="43137"/>
                    </a:srgbClr>
                  </a:outerShdw>
                </a:effectLst>
              </a:rPr>
              <a:t>) – (D)], </a:t>
            </a:r>
          </a:p>
          <a:p>
            <a:r>
              <a:rPr lang="pt-BR" sz="1600" b="1" dirty="0" smtClean="0">
                <a:effectLst>
                  <a:outerShdw blurRad="38100" dist="38100" dir="2700000" algn="tl">
                    <a:srgbClr val="000000">
                      <a:alpha val="43137"/>
                    </a:srgbClr>
                  </a:outerShdw>
                </a:effectLst>
              </a:rPr>
              <a:t>OU QUE:</a:t>
            </a:r>
          </a:p>
          <a:p>
            <a:r>
              <a:rPr lang="pt-BR" sz="1600" b="1" dirty="0">
                <a:effectLst>
                  <a:outerShdw blurRad="38100" dist="38100" dir="2700000" algn="tl">
                    <a:srgbClr val="000000">
                      <a:alpha val="43137"/>
                    </a:srgbClr>
                  </a:outerShdw>
                </a:effectLst>
              </a:rPr>
              <a:t>EXCESSO DE CARGA GLOBAL INICIAL = [(B + C)]  </a:t>
            </a:r>
            <a:r>
              <a:rPr lang="pt-BR" sz="1600" b="1" dirty="0" smtClean="0">
                <a:effectLst>
                  <a:outerShdw blurRad="38100" dist="38100" dir="2700000" algn="tl">
                    <a:srgbClr val="000000">
                      <a:alpha val="43137"/>
                    </a:srgbClr>
                  </a:outerShdw>
                </a:effectLst>
              </a:rPr>
              <a:t>&lt;  </a:t>
            </a:r>
            <a:r>
              <a:rPr lang="pt-BR" sz="1600" b="1" dirty="0">
                <a:effectLst>
                  <a:outerShdw blurRad="38100" dist="38100" dir="2700000" algn="tl">
                    <a:srgbClr val="000000">
                      <a:alpha val="43137"/>
                    </a:srgbClr>
                  </a:outerShdw>
                </a:effectLst>
              </a:rPr>
              <a:t>EXCESSO DE CARGA GLOBAL  FINAL   = [(C </a:t>
            </a:r>
            <a:r>
              <a:rPr lang="pt-BR" sz="1600" b="1" dirty="0" smtClean="0">
                <a:effectLst>
                  <a:outerShdw blurRad="38100" dist="38100" dir="2700000" algn="tl">
                    <a:srgbClr val="000000">
                      <a:alpha val="43137"/>
                    </a:srgbClr>
                  </a:outerShdw>
                </a:effectLst>
              </a:rPr>
              <a:t>+ </a:t>
            </a:r>
            <a:r>
              <a:rPr lang="pt-BR" sz="1600" b="1" dirty="0">
                <a:effectLst>
                  <a:outerShdw blurRad="38100" dist="38100" dir="2700000" algn="tl">
                    <a:srgbClr val="000000">
                      <a:alpha val="43137"/>
                    </a:srgbClr>
                  </a:outerShdw>
                </a:effectLst>
              </a:rPr>
              <a:t>G</a:t>
            </a:r>
            <a:r>
              <a:rPr lang="pt-BR" sz="1600" b="1" dirty="0" smtClean="0">
                <a:effectLst>
                  <a:outerShdw blurRad="38100" dist="38100" dir="2700000" algn="tl">
                    <a:srgbClr val="000000">
                      <a:alpha val="43137"/>
                    </a:srgbClr>
                  </a:outerShdw>
                </a:effectLst>
              </a:rPr>
              <a:t>) – (D)]</a:t>
            </a:r>
            <a:endParaRPr lang="pt-BR" sz="1600" dirty="0"/>
          </a:p>
        </p:txBody>
      </p:sp>
    </p:spTree>
    <p:extLst>
      <p:ext uri="{BB962C8B-B14F-4D97-AF65-F5344CB8AC3E}">
        <p14:creationId xmlns:p14="http://schemas.microsoft.com/office/powerpoint/2010/main" val="37212093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85000" lnSpcReduction="10000"/>
          </a:bodyPr>
          <a:lstStyle/>
          <a:p>
            <a:pPr algn="just"/>
            <a:r>
              <a:rPr lang="pt-BR" sz="1800" b="1" dirty="0" smtClean="0">
                <a:effectLst>
                  <a:outerShdw blurRad="38100" dist="38100" dir="2700000" algn="tl">
                    <a:srgbClr val="000000">
                      <a:alpha val="43137"/>
                    </a:srgbClr>
                  </a:outerShdw>
                </a:effectLst>
              </a:rPr>
              <a:t>UMA OUTRA CONSIDERAÇÃO QUE DEVE SER EFETUADA, CONSISTE SOBRE QUAL É O EXCESSO DE CARGA QUE É GERADO POR UMA TRIBUTAÇÃO DISTORCIVA, QUANDO OS CUSTOS DE PRODUÇÃO SÃO CRESCENTES. ISTO É, CONJECTURA-SE AQUI SOBRE QUAL É O CÔMPUTO </a:t>
            </a:r>
            <a:r>
              <a:rPr lang="pt-BR" sz="1800" b="1" dirty="0" smtClean="0">
                <a:effectLst>
                  <a:outerShdw blurRad="38100" dist="38100" dir="2700000" algn="tl">
                    <a:srgbClr val="000000">
                      <a:alpha val="43137"/>
                    </a:srgbClr>
                  </a:outerShdw>
                </a:effectLst>
              </a:rPr>
              <a:t>TOTAL DO </a:t>
            </a:r>
            <a:r>
              <a:rPr lang="pt-BR" sz="1800" b="1" dirty="0" smtClean="0">
                <a:effectLst>
                  <a:outerShdw blurRad="38100" dist="38100" dir="2700000" algn="tl">
                    <a:srgbClr val="000000">
                      <a:alpha val="43137"/>
                    </a:srgbClr>
                  </a:outerShdw>
                </a:effectLst>
              </a:rPr>
              <a:t>EXCESSO DE CARGA QUANDO O CUSTO MARGINAL É CRESCENTE (E NÃO CONSTANTE)?</a:t>
            </a:r>
            <a:r>
              <a:rPr lang="pt-BR" sz="1800" dirty="0" smtClean="0"/>
              <a:t> ESSA AVALIAÇÃO DO EXCESSO DE CARGA </a:t>
            </a:r>
            <a:r>
              <a:rPr lang="pt-BR" sz="1800" dirty="0"/>
              <a:t>COM CUSTOS DE PRODUÇÃO CRESCENTES CONSTITUI-SE </a:t>
            </a:r>
            <a:r>
              <a:rPr lang="pt-BR" sz="1800" dirty="0" smtClean="0"/>
              <a:t>DO CASO GERAL.</a:t>
            </a:r>
          </a:p>
          <a:p>
            <a:endParaRPr lang="pt-BR" sz="1800" dirty="0"/>
          </a:p>
          <a:p>
            <a:pPr algn="just"/>
            <a:r>
              <a:rPr lang="pt-BR" sz="1800" dirty="0" smtClean="0"/>
              <a:t>COMO VIMOS ANTERIORMENTE, ESSE CASO DE CUSTOS CRESCENTES IMPLICA QUE A TRIBUTAÇÃO DISTORCIVA GERA PERDA DE EXCEDENTE DO CONSUMIDOR E DO PRODUTOR E, PORTANTO, HÁ UM PESO MORTO (E EXCESSO DE CARGA) ASSOCIADO TANTO NO CONSUMO QUANTO NA PRODUÇÃO.</a:t>
            </a:r>
          </a:p>
          <a:p>
            <a:pPr algn="just"/>
            <a:endParaRPr lang="pt-BR" sz="1800" dirty="0"/>
          </a:p>
          <a:p>
            <a:pPr algn="just"/>
            <a:endParaRPr lang="pt-BR" sz="1800" dirty="0" smtClean="0"/>
          </a:p>
          <a:p>
            <a:pPr algn="just"/>
            <a:endParaRPr lang="pt-BR" sz="1800" dirty="0"/>
          </a:p>
          <a:p>
            <a:pPr algn="just"/>
            <a:endParaRPr lang="pt-BR" sz="1800" dirty="0" smtClean="0"/>
          </a:p>
          <a:p>
            <a:pPr algn="just"/>
            <a:endParaRPr lang="pt-BR" sz="1800" dirty="0"/>
          </a:p>
          <a:p>
            <a:pPr marL="0" indent="0" algn="just">
              <a:buNone/>
            </a:pPr>
            <a:endParaRPr lang="pt-BR" sz="1800" dirty="0"/>
          </a:p>
          <a:p>
            <a:pPr algn="just"/>
            <a:endParaRPr lang="pt-BR" sz="1600" dirty="0" smtClean="0"/>
          </a:p>
          <a:p>
            <a:pPr algn="just"/>
            <a:endParaRPr lang="pt-BR" sz="1600" dirty="0"/>
          </a:p>
          <a:p>
            <a:pPr algn="just"/>
            <a:endParaRPr lang="pt-BR" sz="1600" dirty="0" smtClean="0"/>
          </a:p>
          <a:p>
            <a:pPr algn="just"/>
            <a:endParaRPr lang="pt-BR" sz="1600" dirty="0" smtClean="0"/>
          </a:p>
          <a:p>
            <a:pPr algn="just"/>
            <a:endParaRPr lang="pt-BR" sz="1600" dirty="0"/>
          </a:p>
          <a:p>
            <a:pPr algn="just"/>
            <a:r>
              <a:rPr lang="pt-BR" sz="1600" dirty="0" smtClean="0"/>
              <a:t>EXCESSO DE CARGA INCIDENTE SOBRE O CONSUMIDOR = (C)</a:t>
            </a:r>
          </a:p>
          <a:p>
            <a:pPr algn="just"/>
            <a:r>
              <a:rPr lang="pt-BR" sz="1600" u="heavy" dirty="0" smtClean="0"/>
              <a:t>EXCESSO DE CARGA INCIDENTE SOBRE O PRODUTOR      = (D + E)</a:t>
            </a:r>
          </a:p>
          <a:p>
            <a:pPr algn="just"/>
            <a:r>
              <a:rPr lang="pt-BR" sz="1600" b="1" dirty="0" smtClean="0">
                <a:effectLst>
                  <a:outerShdw blurRad="38100" dist="38100" dir="2700000" algn="tl">
                    <a:srgbClr val="000000">
                      <a:alpha val="43137"/>
                    </a:srgbClr>
                  </a:outerShdw>
                </a:effectLst>
              </a:rPr>
              <a:t>PESO MORTO TOTAL OU EXCESSO DE CARGA TOTAL  = [(C + D + E)]</a:t>
            </a:r>
          </a:p>
          <a:p>
            <a:pPr algn="just"/>
            <a:r>
              <a:rPr lang="pt-BR" sz="1800" b="1" dirty="0">
                <a:effectLst>
                  <a:outerShdw blurRad="38100" dist="38100" dir="2700000" algn="tl">
                    <a:srgbClr val="000000">
                      <a:alpha val="43137"/>
                    </a:srgbClr>
                  </a:outerShdw>
                </a:effectLst>
              </a:rPr>
              <a:t>RECEITA </a:t>
            </a:r>
            <a:r>
              <a:rPr lang="pt-BR" sz="1800" b="1" dirty="0" smtClean="0">
                <a:effectLst>
                  <a:outerShdw blurRad="38100" dist="38100" dir="2700000" algn="tl">
                    <a:srgbClr val="000000">
                      <a:alpha val="43137"/>
                    </a:srgbClr>
                  </a:outerShdw>
                </a:effectLst>
              </a:rPr>
              <a:t>TRIBUTÁRIA = </a:t>
            </a:r>
            <a:r>
              <a:rPr lang="pt-BR" sz="1800" b="1" dirty="0">
                <a:effectLst>
                  <a:outerShdw blurRad="38100" dist="38100" dir="2700000" algn="tl">
                    <a:srgbClr val="000000">
                      <a:alpha val="43137"/>
                    </a:srgbClr>
                  </a:outerShdw>
                </a:effectLst>
              </a:rPr>
              <a:t>(A + B)</a:t>
            </a:r>
          </a:p>
          <a:p>
            <a:pPr algn="just"/>
            <a:endParaRPr lang="pt-BR" sz="1600" dirty="0" smtClean="0"/>
          </a:p>
          <a:p>
            <a:pPr algn="just"/>
            <a:r>
              <a:rPr lang="pt-BR" sz="1600" u="sng" dirty="0" smtClean="0"/>
              <a:t>ALGEBRICAMENTE, VIMOS QUE O PESO MORTO (OU EXCESSO DE CARGA) </a:t>
            </a:r>
            <a:r>
              <a:rPr lang="pt-BR" sz="1600" u="sng" dirty="0"/>
              <a:t>E</a:t>
            </a:r>
            <a:r>
              <a:rPr lang="pt-BR" sz="1600" u="sng" dirty="0" smtClean="0"/>
              <a:t> </a:t>
            </a:r>
            <a:r>
              <a:rPr lang="en-US" sz="1600" u="sng" dirty="0" smtClean="0"/>
              <a:t>CONSIDERANDO</a:t>
            </a:r>
            <a:r>
              <a:rPr lang="en-US" sz="1600" dirty="0" smtClean="0"/>
              <a:t>:</a:t>
            </a:r>
            <a:r>
              <a:rPr lang="en-US" sz="1600" b="1" dirty="0" smtClean="0">
                <a:effectLst>
                  <a:outerShdw blurRad="38100" dist="38100" dir="2700000" algn="tl">
                    <a:srgbClr val="000000">
                      <a:alpha val="43137"/>
                    </a:srgbClr>
                  </a:outerShdw>
                </a:effectLst>
              </a:rPr>
              <a:t>  </a:t>
            </a:r>
            <a:r>
              <a:rPr lang="en-US" sz="1600" b="1" dirty="0">
                <a:effectLst>
                  <a:outerShdw blurRad="38100" dist="38100" dir="2700000" algn="tl">
                    <a:srgbClr val="000000">
                      <a:alpha val="43137"/>
                    </a:srgbClr>
                  </a:outerShdw>
                </a:effectLst>
              </a:rPr>
              <a:t>(Ԑ</a:t>
            </a:r>
            <a:r>
              <a:rPr lang="en-US" sz="1600" b="1" baseline="-25000" dirty="0">
                <a:effectLst>
                  <a:outerShdw blurRad="38100" dist="38100" dir="2700000" algn="tl">
                    <a:srgbClr val="000000">
                      <a:alpha val="43137"/>
                    </a:srgbClr>
                  </a:outerShdw>
                </a:effectLst>
              </a:rPr>
              <a:t>P/S</a:t>
            </a:r>
            <a:r>
              <a:rPr lang="en-US" sz="1600" b="1" dirty="0">
                <a:effectLst>
                  <a:outerShdw blurRad="38100" dist="38100" dir="2700000" algn="tl">
                    <a:srgbClr val="000000">
                      <a:alpha val="43137"/>
                    </a:srgbClr>
                  </a:outerShdw>
                </a:effectLst>
              </a:rPr>
              <a:t> </a:t>
            </a:r>
            <a:r>
              <a:rPr lang="en-US" sz="1600" b="1" dirty="0" smtClean="0">
                <a:effectLst>
                  <a:outerShdw blurRad="38100" dist="38100" dir="2700000" algn="tl">
                    <a:srgbClr val="000000">
                      <a:alpha val="43137"/>
                    </a:srgbClr>
                  </a:outerShdw>
                </a:effectLst>
              </a:rPr>
              <a:t>,  Ԑ</a:t>
            </a:r>
            <a:r>
              <a:rPr lang="en-US" sz="1600" b="1" baseline="30000" dirty="0" smtClean="0">
                <a:effectLst>
                  <a:outerShdw blurRad="38100" dist="38100" dir="2700000" algn="tl">
                    <a:srgbClr val="000000">
                      <a:alpha val="43137"/>
                    </a:srgbClr>
                  </a:outerShdw>
                </a:effectLst>
              </a:rPr>
              <a:t>C</a:t>
            </a:r>
            <a:r>
              <a:rPr lang="en-US" sz="1600" b="1" baseline="-25000" dirty="0" smtClean="0">
                <a:effectLst>
                  <a:outerShdw blurRad="38100" dist="38100" dir="2700000" algn="tl">
                    <a:srgbClr val="000000">
                      <a:alpha val="43137"/>
                    </a:srgbClr>
                  </a:outerShdw>
                </a:effectLst>
              </a:rPr>
              <a:t>P/D</a:t>
            </a:r>
            <a:r>
              <a:rPr lang="en-US" sz="1600" b="1" dirty="0" smtClean="0">
                <a:effectLst>
                  <a:outerShdw blurRad="38100" dist="38100" dir="2700000" algn="tl">
                    <a:srgbClr val="000000">
                      <a:alpha val="43137"/>
                    </a:srgbClr>
                  </a:outerShdw>
                </a:effectLst>
              </a:rPr>
              <a:t> </a:t>
            </a:r>
            <a:r>
              <a:rPr lang="en-US" sz="1600" b="1" dirty="0">
                <a:effectLst>
                  <a:outerShdw blurRad="38100" dist="38100" dir="2700000" algn="tl">
                    <a:srgbClr val="000000">
                      <a:alpha val="43137"/>
                    </a:srgbClr>
                  </a:outerShdw>
                </a:effectLst>
              </a:rPr>
              <a:t>) &gt; 0</a:t>
            </a:r>
            <a:endParaRPr lang="pt-BR" sz="1600" dirty="0" smtClean="0"/>
          </a:p>
          <a:p>
            <a:pPr algn="just"/>
            <a:r>
              <a:rPr lang="pt-BR" sz="1600" b="1" dirty="0">
                <a:effectLst>
                  <a:outerShdw blurRad="38100" dist="38100" dir="2700000" algn="tl">
                    <a:srgbClr val="000000">
                      <a:alpha val="43137"/>
                    </a:srgbClr>
                  </a:outerShdw>
                </a:effectLst>
              </a:rPr>
              <a:t> </a:t>
            </a:r>
            <a:r>
              <a:rPr lang="pt-BR" sz="1600" b="1" dirty="0" smtClean="0">
                <a:effectLst>
                  <a:outerShdw blurRad="38100" dist="38100" dir="2700000" algn="tl">
                    <a:srgbClr val="000000">
                      <a:alpha val="43137"/>
                    </a:srgbClr>
                  </a:outerShdw>
                </a:effectLst>
              </a:rPr>
              <a:t>(SOB TRIBUTO AD VALOREM):   </a:t>
            </a:r>
            <a:r>
              <a:rPr lang="en-US" sz="1600" b="1" dirty="0" smtClean="0">
                <a:effectLst>
                  <a:outerShdw blurRad="38100" dist="38100" dir="2700000" algn="tl">
                    <a:srgbClr val="000000">
                      <a:alpha val="43137"/>
                    </a:srgbClr>
                  </a:outerShdw>
                </a:effectLst>
              </a:rPr>
              <a:t>P.M</a:t>
            </a:r>
            <a:r>
              <a:rPr lang="en-US" sz="1600" b="1" dirty="0">
                <a:effectLst>
                  <a:outerShdw blurRad="38100" dist="38100" dir="2700000" algn="tl">
                    <a:srgbClr val="000000">
                      <a:alpha val="43137"/>
                    </a:srgbClr>
                  </a:outerShdw>
                </a:effectLst>
              </a:rPr>
              <a:t>. </a:t>
            </a:r>
            <a:r>
              <a:rPr lang="en-US" sz="1600" b="1" dirty="0" smtClean="0">
                <a:effectLst>
                  <a:outerShdw blurRad="38100" dist="38100" dir="2700000" algn="tl">
                    <a:srgbClr val="000000">
                      <a:alpha val="43137"/>
                    </a:srgbClr>
                  </a:outerShdw>
                </a:effectLst>
              </a:rPr>
              <a:t>(OU E.C.) = </a:t>
            </a:r>
            <a:r>
              <a:rPr lang="en-US" sz="1600" b="1" dirty="0">
                <a:effectLst>
                  <a:outerShdw blurRad="38100" dist="38100" dir="2700000" algn="tl">
                    <a:srgbClr val="000000">
                      <a:alpha val="43137"/>
                    </a:srgbClr>
                  </a:outerShdw>
                </a:effectLst>
              </a:rPr>
              <a:t>(1/2).t</a:t>
            </a:r>
            <a:r>
              <a:rPr lang="en-US" sz="1600" b="1" baseline="30000" dirty="0">
                <a:effectLst>
                  <a:outerShdw blurRad="38100" dist="38100" dir="2700000" algn="tl">
                    <a:srgbClr val="000000">
                      <a:alpha val="43137"/>
                    </a:srgbClr>
                  </a:outerShdw>
                </a:effectLst>
              </a:rPr>
              <a:t>2</a:t>
            </a:r>
            <a:r>
              <a:rPr lang="en-US" sz="1600" b="1" dirty="0">
                <a:effectLst>
                  <a:outerShdw blurRad="38100" dist="38100" dir="2700000" algn="tl">
                    <a:srgbClr val="000000">
                      <a:alpha val="43137"/>
                    </a:srgbClr>
                  </a:outerShdw>
                </a:effectLst>
              </a:rPr>
              <a:t>. (</a:t>
            </a:r>
            <a:r>
              <a:rPr lang="en-US" sz="1600" b="1" dirty="0" smtClean="0">
                <a:effectLst>
                  <a:outerShdw blurRad="38100" dist="38100" dir="2700000" algn="tl">
                    <a:srgbClr val="000000">
                      <a:alpha val="43137"/>
                    </a:srgbClr>
                  </a:outerShdw>
                </a:effectLst>
              </a:rPr>
              <a:t>P</a:t>
            </a:r>
            <a:r>
              <a:rPr lang="en-US" sz="1600" b="1" baseline="-25000" dirty="0" smtClean="0">
                <a:effectLst>
                  <a:outerShdw blurRad="38100" dist="38100" dir="2700000" algn="tl">
                    <a:srgbClr val="000000">
                      <a:alpha val="43137"/>
                    </a:srgbClr>
                  </a:outerShdw>
                </a:effectLst>
              </a:rPr>
              <a:t>0</a:t>
            </a:r>
            <a:r>
              <a:rPr lang="en-US" sz="1600" b="1" dirty="0" smtClean="0">
                <a:effectLst>
                  <a:outerShdw blurRad="38100" dist="38100" dir="2700000" algn="tl">
                    <a:srgbClr val="000000">
                      <a:alpha val="43137"/>
                    </a:srgbClr>
                  </a:outerShdw>
                </a:effectLst>
              </a:rPr>
              <a:t> </a:t>
            </a:r>
            <a:r>
              <a:rPr lang="en-US" sz="1600" b="1" dirty="0">
                <a:effectLst>
                  <a:outerShdw blurRad="38100" dist="38100" dir="2700000" algn="tl">
                    <a:srgbClr val="000000">
                      <a:alpha val="43137"/>
                    </a:srgbClr>
                  </a:outerShdw>
                </a:effectLst>
              </a:rPr>
              <a:t>. Q</a:t>
            </a:r>
            <a:r>
              <a:rPr lang="en-US" sz="1600" b="1" baseline="-25000" dirty="0">
                <a:effectLst>
                  <a:outerShdw blurRad="38100" dist="38100" dir="2700000" algn="tl">
                    <a:srgbClr val="000000">
                      <a:alpha val="43137"/>
                    </a:srgbClr>
                  </a:outerShdw>
                </a:effectLst>
              </a:rPr>
              <a:t>0</a:t>
            </a:r>
            <a:r>
              <a:rPr lang="en-US" sz="1600" b="1" dirty="0">
                <a:effectLst>
                  <a:outerShdw blurRad="38100" dist="38100" dir="2700000" algn="tl">
                    <a:srgbClr val="000000">
                      <a:alpha val="43137"/>
                    </a:srgbClr>
                  </a:outerShdw>
                </a:effectLst>
              </a:rPr>
              <a:t> ). [Ԑ</a:t>
            </a:r>
            <a:r>
              <a:rPr lang="en-US" sz="1600" b="1" baseline="-25000" dirty="0">
                <a:effectLst>
                  <a:outerShdw blurRad="38100" dist="38100" dir="2700000" algn="tl">
                    <a:srgbClr val="000000">
                      <a:alpha val="43137"/>
                    </a:srgbClr>
                  </a:outerShdw>
                </a:effectLst>
              </a:rPr>
              <a:t>P/S</a:t>
            </a:r>
            <a:r>
              <a:rPr lang="en-US" sz="1600" b="1" dirty="0">
                <a:effectLst>
                  <a:outerShdw blurRad="38100" dist="38100" dir="2700000" algn="tl">
                    <a:srgbClr val="000000">
                      <a:alpha val="43137"/>
                    </a:srgbClr>
                  </a:outerShdw>
                </a:effectLst>
              </a:rPr>
              <a:t> . Ԑ</a:t>
            </a:r>
            <a:r>
              <a:rPr lang="en-US" sz="1600" b="1" baseline="30000" dirty="0">
                <a:effectLst>
                  <a:outerShdw blurRad="38100" dist="38100" dir="2700000" algn="tl">
                    <a:srgbClr val="000000">
                      <a:alpha val="43137"/>
                    </a:srgbClr>
                  </a:outerShdw>
                </a:effectLst>
              </a:rPr>
              <a:t>C</a:t>
            </a:r>
            <a:r>
              <a:rPr lang="en-US" sz="1600" b="1" baseline="-25000" dirty="0">
                <a:effectLst>
                  <a:outerShdw blurRad="38100" dist="38100" dir="2700000" algn="tl">
                    <a:srgbClr val="000000">
                      <a:alpha val="43137"/>
                    </a:srgbClr>
                  </a:outerShdw>
                </a:effectLst>
              </a:rPr>
              <a:t>P/D </a:t>
            </a:r>
            <a:r>
              <a:rPr lang="en-US" sz="1600" b="1" dirty="0" smtClean="0">
                <a:effectLst>
                  <a:outerShdw blurRad="38100" dist="38100" dir="2700000" algn="tl">
                    <a:srgbClr val="000000">
                      <a:alpha val="43137"/>
                    </a:srgbClr>
                  </a:outerShdw>
                </a:effectLst>
              </a:rPr>
              <a:t>/ </a:t>
            </a:r>
            <a:r>
              <a:rPr lang="en-US" sz="1600" b="1" dirty="0">
                <a:effectLst>
                  <a:outerShdw blurRad="38100" dist="38100" dir="2700000" algn="tl">
                    <a:srgbClr val="000000">
                      <a:alpha val="43137"/>
                    </a:srgbClr>
                  </a:outerShdw>
                </a:effectLst>
              </a:rPr>
              <a:t>(Ԑ</a:t>
            </a:r>
            <a:r>
              <a:rPr lang="en-US" sz="1600" b="1" baseline="-25000" dirty="0">
                <a:effectLst>
                  <a:outerShdw blurRad="38100" dist="38100" dir="2700000" algn="tl">
                    <a:srgbClr val="000000">
                      <a:alpha val="43137"/>
                    </a:srgbClr>
                  </a:outerShdw>
                </a:effectLst>
              </a:rPr>
              <a:t>P/S</a:t>
            </a:r>
            <a:r>
              <a:rPr lang="en-US" sz="1600" b="1" dirty="0">
                <a:effectLst>
                  <a:outerShdw blurRad="38100" dist="38100" dir="2700000" algn="tl">
                    <a:srgbClr val="000000">
                      <a:alpha val="43137"/>
                    </a:srgbClr>
                  </a:outerShdw>
                </a:effectLst>
              </a:rPr>
              <a:t>  + Ԑ</a:t>
            </a:r>
            <a:r>
              <a:rPr lang="en-US" sz="1600" b="1" baseline="30000" dirty="0">
                <a:effectLst>
                  <a:outerShdw blurRad="38100" dist="38100" dir="2700000" algn="tl">
                    <a:srgbClr val="000000">
                      <a:alpha val="43137"/>
                    </a:srgbClr>
                  </a:outerShdw>
                </a:effectLst>
              </a:rPr>
              <a:t>C</a:t>
            </a:r>
            <a:r>
              <a:rPr lang="en-US" sz="1600" b="1" baseline="-25000" dirty="0">
                <a:effectLst>
                  <a:outerShdw blurRad="38100" dist="38100" dir="2700000" algn="tl">
                    <a:srgbClr val="000000">
                      <a:alpha val="43137"/>
                    </a:srgbClr>
                  </a:outerShdw>
                </a:effectLst>
              </a:rPr>
              <a:t>P/D</a:t>
            </a:r>
            <a:r>
              <a:rPr lang="en-US" sz="1600" b="1" dirty="0" smtClean="0">
                <a:effectLst>
                  <a:outerShdw blurRad="38100" dist="38100" dir="2700000" algn="tl">
                    <a:srgbClr val="000000">
                      <a:alpha val="43137"/>
                    </a:srgbClr>
                  </a:outerShdw>
                </a:effectLst>
              </a:rPr>
              <a:t>)]   </a:t>
            </a:r>
          </a:p>
          <a:p>
            <a:pPr algn="just"/>
            <a:r>
              <a:rPr lang="en-US" sz="1600" b="1" dirty="0" smtClean="0">
                <a:effectLst>
                  <a:outerShdw blurRad="38100" dist="38100" dir="2700000" algn="tl">
                    <a:srgbClr val="000000">
                      <a:alpha val="43137"/>
                    </a:srgbClr>
                  </a:outerShdw>
                </a:effectLst>
              </a:rPr>
              <a:t> (SOB TRIBUTO ESPECÍFICO):       P.M. (OU E.C.) </a:t>
            </a:r>
            <a:r>
              <a:rPr lang="en-US" sz="1600" b="1" dirty="0">
                <a:effectLst>
                  <a:outerShdw blurRad="38100" dist="38100" dir="2700000" algn="tl">
                    <a:srgbClr val="000000">
                      <a:alpha val="43137"/>
                    </a:srgbClr>
                  </a:outerShdw>
                </a:effectLst>
              </a:rPr>
              <a:t>= (1/2). (T</a:t>
            </a:r>
            <a:r>
              <a:rPr lang="en-US" sz="1600" b="1" baseline="30000" dirty="0">
                <a:effectLst>
                  <a:outerShdw blurRad="38100" dist="38100" dir="2700000" algn="tl">
                    <a:srgbClr val="000000">
                      <a:alpha val="43137"/>
                    </a:srgbClr>
                  </a:outerShdw>
                </a:effectLst>
              </a:rPr>
              <a:t>2</a:t>
            </a:r>
            <a:r>
              <a:rPr lang="en-US" sz="1600" b="1" dirty="0">
                <a:effectLst>
                  <a:outerShdw blurRad="38100" dist="38100" dir="2700000" algn="tl">
                    <a:srgbClr val="000000">
                      <a:alpha val="43137"/>
                    </a:srgbClr>
                  </a:outerShdw>
                </a:effectLst>
              </a:rPr>
              <a:t>. Q</a:t>
            </a:r>
            <a:r>
              <a:rPr lang="en-US" sz="1600" b="1" baseline="-25000" dirty="0">
                <a:effectLst>
                  <a:outerShdw blurRad="38100" dist="38100" dir="2700000" algn="tl">
                    <a:srgbClr val="000000">
                      <a:alpha val="43137"/>
                    </a:srgbClr>
                  </a:outerShdw>
                </a:effectLst>
              </a:rPr>
              <a:t>0</a:t>
            </a:r>
            <a:r>
              <a:rPr lang="en-US" sz="1600" b="1" dirty="0">
                <a:effectLst>
                  <a:outerShdw blurRad="38100" dist="38100" dir="2700000" algn="tl">
                    <a:srgbClr val="000000">
                      <a:alpha val="43137"/>
                    </a:srgbClr>
                  </a:outerShdw>
                </a:effectLst>
              </a:rPr>
              <a:t> /</a:t>
            </a:r>
            <a:r>
              <a:rPr lang="en-US" sz="1600" b="1" dirty="0" smtClean="0">
                <a:effectLst>
                  <a:outerShdw blurRad="38100" dist="38100" dir="2700000" algn="tl">
                    <a:srgbClr val="000000">
                      <a:alpha val="43137"/>
                    </a:srgbClr>
                  </a:outerShdw>
                </a:effectLst>
              </a:rPr>
              <a:t>P</a:t>
            </a:r>
            <a:r>
              <a:rPr lang="en-US" sz="1600" b="1" baseline="-25000" dirty="0" smtClean="0">
                <a:effectLst>
                  <a:outerShdw blurRad="38100" dist="38100" dir="2700000" algn="tl">
                    <a:srgbClr val="000000">
                      <a:alpha val="43137"/>
                    </a:srgbClr>
                  </a:outerShdw>
                </a:effectLst>
              </a:rPr>
              <a:t>0</a:t>
            </a:r>
            <a:r>
              <a:rPr lang="en-US" sz="1600" b="1" dirty="0">
                <a:effectLst>
                  <a:outerShdw blurRad="38100" dist="38100" dir="2700000" algn="tl">
                    <a:srgbClr val="000000">
                      <a:alpha val="43137"/>
                    </a:srgbClr>
                  </a:outerShdw>
                </a:effectLst>
              </a:rPr>
              <a:t>). [Ԑ</a:t>
            </a:r>
            <a:r>
              <a:rPr lang="en-US" sz="1600" b="1" baseline="-25000" dirty="0">
                <a:effectLst>
                  <a:outerShdw blurRad="38100" dist="38100" dir="2700000" algn="tl">
                    <a:srgbClr val="000000">
                      <a:alpha val="43137"/>
                    </a:srgbClr>
                  </a:outerShdw>
                </a:effectLst>
              </a:rPr>
              <a:t>P/S</a:t>
            </a:r>
            <a:r>
              <a:rPr lang="en-US" sz="1600" b="1" dirty="0">
                <a:effectLst>
                  <a:outerShdw blurRad="38100" dist="38100" dir="2700000" algn="tl">
                    <a:srgbClr val="000000">
                      <a:alpha val="43137"/>
                    </a:srgbClr>
                  </a:outerShdw>
                </a:effectLst>
              </a:rPr>
              <a:t> . Ԑ</a:t>
            </a:r>
            <a:r>
              <a:rPr lang="en-US" sz="1600" b="1" baseline="30000" dirty="0">
                <a:effectLst>
                  <a:outerShdw blurRad="38100" dist="38100" dir="2700000" algn="tl">
                    <a:srgbClr val="000000">
                      <a:alpha val="43137"/>
                    </a:srgbClr>
                  </a:outerShdw>
                </a:effectLst>
              </a:rPr>
              <a:t>C</a:t>
            </a:r>
            <a:r>
              <a:rPr lang="en-US" sz="1600" b="1" baseline="-25000" dirty="0">
                <a:effectLst>
                  <a:outerShdw blurRad="38100" dist="38100" dir="2700000" algn="tl">
                    <a:srgbClr val="000000">
                      <a:alpha val="43137"/>
                    </a:srgbClr>
                  </a:outerShdw>
                </a:effectLst>
              </a:rPr>
              <a:t>P/D </a:t>
            </a:r>
            <a:r>
              <a:rPr lang="en-US" sz="1600" b="1" dirty="0" smtClean="0">
                <a:effectLst>
                  <a:outerShdw blurRad="38100" dist="38100" dir="2700000" algn="tl">
                    <a:srgbClr val="000000">
                      <a:alpha val="43137"/>
                    </a:srgbClr>
                  </a:outerShdw>
                </a:effectLst>
              </a:rPr>
              <a:t>/ </a:t>
            </a:r>
            <a:r>
              <a:rPr lang="en-US" sz="1600" b="1" dirty="0">
                <a:effectLst>
                  <a:outerShdw blurRad="38100" dist="38100" dir="2700000" algn="tl">
                    <a:srgbClr val="000000">
                      <a:alpha val="43137"/>
                    </a:srgbClr>
                  </a:outerShdw>
                </a:effectLst>
              </a:rPr>
              <a:t>(Ԑ</a:t>
            </a:r>
            <a:r>
              <a:rPr lang="en-US" sz="1600" b="1" baseline="-25000" dirty="0">
                <a:effectLst>
                  <a:outerShdw blurRad="38100" dist="38100" dir="2700000" algn="tl">
                    <a:srgbClr val="000000">
                      <a:alpha val="43137"/>
                    </a:srgbClr>
                  </a:outerShdw>
                </a:effectLst>
              </a:rPr>
              <a:t>P/S</a:t>
            </a:r>
            <a:r>
              <a:rPr lang="en-US" sz="1600" b="1" dirty="0">
                <a:effectLst>
                  <a:outerShdw blurRad="38100" dist="38100" dir="2700000" algn="tl">
                    <a:srgbClr val="000000">
                      <a:alpha val="43137"/>
                    </a:srgbClr>
                  </a:outerShdw>
                </a:effectLst>
              </a:rPr>
              <a:t>  + Ԑ</a:t>
            </a:r>
            <a:r>
              <a:rPr lang="en-US" sz="1600" b="1" baseline="30000" dirty="0">
                <a:effectLst>
                  <a:outerShdw blurRad="38100" dist="38100" dir="2700000" algn="tl">
                    <a:srgbClr val="000000">
                      <a:alpha val="43137"/>
                    </a:srgbClr>
                  </a:outerShdw>
                </a:effectLst>
              </a:rPr>
              <a:t>C</a:t>
            </a:r>
            <a:r>
              <a:rPr lang="en-US" sz="1600" b="1" baseline="-25000" dirty="0">
                <a:effectLst>
                  <a:outerShdw blurRad="38100" dist="38100" dir="2700000" algn="tl">
                    <a:srgbClr val="000000">
                      <a:alpha val="43137"/>
                    </a:srgbClr>
                  </a:outerShdw>
                </a:effectLst>
              </a:rPr>
              <a:t>P/D</a:t>
            </a:r>
            <a:r>
              <a:rPr lang="en-US" sz="1600" b="1" dirty="0" smtClean="0">
                <a:effectLst>
                  <a:outerShdw blurRad="38100" dist="38100" dir="2700000" algn="tl">
                    <a:srgbClr val="000000">
                      <a:alpha val="43137"/>
                    </a:srgbClr>
                  </a:outerShdw>
                </a:effectLst>
              </a:rPr>
              <a:t>)]  </a:t>
            </a:r>
            <a:endParaRPr lang="pt-BR" sz="1600" dirty="0"/>
          </a:p>
        </p:txBody>
      </p:sp>
      <p:cxnSp>
        <p:nvCxnSpPr>
          <p:cNvPr id="5" name="Conector de seta reta 4"/>
          <p:cNvCxnSpPr/>
          <p:nvPr/>
        </p:nvCxnSpPr>
        <p:spPr>
          <a:xfrm flipV="1">
            <a:off x="1763688" y="2245514"/>
            <a:ext cx="819" cy="219159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ector de seta reta 6"/>
          <p:cNvCxnSpPr/>
          <p:nvPr/>
        </p:nvCxnSpPr>
        <p:spPr>
          <a:xfrm>
            <a:off x="1763688" y="4437112"/>
            <a:ext cx="288032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Conector reto 8"/>
          <p:cNvCxnSpPr/>
          <p:nvPr/>
        </p:nvCxnSpPr>
        <p:spPr>
          <a:xfrm>
            <a:off x="2136967" y="1988840"/>
            <a:ext cx="1642945" cy="20255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flipV="1">
            <a:off x="2195736" y="2749570"/>
            <a:ext cx="2448272" cy="139951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Conector reto 12"/>
          <p:cNvCxnSpPr/>
          <p:nvPr/>
        </p:nvCxnSpPr>
        <p:spPr>
          <a:xfrm>
            <a:off x="1764507" y="3161293"/>
            <a:ext cx="2159421" cy="20325"/>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Conector reto 14"/>
          <p:cNvCxnSpPr/>
          <p:nvPr/>
        </p:nvCxnSpPr>
        <p:spPr>
          <a:xfrm>
            <a:off x="3923928" y="3161293"/>
            <a:ext cx="0" cy="1275819"/>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Conector reto 16"/>
          <p:cNvCxnSpPr/>
          <p:nvPr/>
        </p:nvCxnSpPr>
        <p:spPr>
          <a:xfrm flipH="1">
            <a:off x="2761767" y="2771636"/>
            <a:ext cx="10033" cy="1665476"/>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Conector reto 20"/>
          <p:cNvCxnSpPr/>
          <p:nvPr/>
        </p:nvCxnSpPr>
        <p:spPr>
          <a:xfrm flipH="1">
            <a:off x="1763688" y="2780928"/>
            <a:ext cx="1008113"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Conector reto 22"/>
          <p:cNvCxnSpPr/>
          <p:nvPr/>
        </p:nvCxnSpPr>
        <p:spPr>
          <a:xfrm flipH="1">
            <a:off x="1790292" y="3829690"/>
            <a:ext cx="98151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4" name="CaixaDeTexto 23"/>
          <p:cNvSpPr txBox="1"/>
          <p:nvPr/>
        </p:nvSpPr>
        <p:spPr>
          <a:xfrm>
            <a:off x="4542487" y="2483604"/>
            <a:ext cx="4422749"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OFERTA DE MERCADO: SOB </a:t>
            </a:r>
            <a:r>
              <a:rPr lang="pt-BR" b="1" dirty="0" err="1" smtClean="0">
                <a:effectLst>
                  <a:outerShdw blurRad="38100" dist="38100" dir="2700000" algn="tl">
                    <a:srgbClr val="000000">
                      <a:alpha val="43137"/>
                    </a:srgbClr>
                  </a:outerShdw>
                </a:effectLst>
              </a:rPr>
              <a:t>CMg</a:t>
            </a:r>
            <a:r>
              <a:rPr lang="pt-BR" b="1" dirty="0" smtClean="0">
                <a:effectLst>
                  <a:outerShdw blurRad="38100" dist="38100" dir="2700000" algn="tl">
                    <a:srgbClr val="000000">
                      <a:alpha val="43137"/>
                    </a:srgbClr>
                  </a:outerShdw>
                </a:effectLst>
              </a:rPr>
              <a:t> CRESCENTE</a:t>
            </a:r>
            <a:endParaRPr lang="pt-BR" b="1" dirty="0">
              <a:effectLst>
                <a:outerShdw blurRad="38100" dist="38100" dir="2700000" algn="tl">
                  <a:srgbClr val="000000">
                    <a:alpha val="43137"/>
                  </a:srgbClr>
                </a:outerShdw>
              </a:effectLst>
            </a:endParaRPr>
          </a:p>
        </p:txBody>
      </p:sp>
      <p:sp>
        <p:nvSpPr>
          <p:cNvPr id="25" name="CaixaDeTexto 24"/>
          <p:cNvSpPr txBox="1"/>
          <p:nvPr/>
        </p:nvSpPr>
        <p:spPr>
          <a:xfrm>
            <a:off x="3707904" y="3851756"/>
            <a:ext cx="2660472"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DEMANDA COMPENSADA</a:t>
            </a:r>
            <a:endParaRPr lang="pt-BR" b="1" dirty="0">
              <a:effectLst>
                <a:outerShdw blurRad="38100" dist="38100" dir="2700000" algn="tl">
                  <a:srgbClr val="000000">
                    <a:alpha val="43137"/>
                  </a:srgbClr>
                </a:outerShdw>
              </a:effectLst>
            </a:endParaRPr>
          </a:p>
        </p:txBody>
      </p:sp>
      <p:sp>
        <p:nvSpPr>
          <p:cNvPr id="26" name="CaixaDeTexto 25"/>
          <p:cNvSpPr txBox="1"/>
          <p:nvPr/>
        </p:nvSpPr>
        <p:spPr>
          <a:xfrm>
            <a:off x="1403648" y="2924944"/>
            <a:ext cx="386644"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P</a:t>
            </a:r>
            <a:r>
              <a:rPr lang="pt-BR" b="1" baseline="-25000" dirty="0" smtClean="0">
                <a:effectLst>
                  <a:outerShdw blurRad="38100" dist="38100" dir="2700000" algn="tl">
                    <a:srgbClr val="000000">
                      <a:alpha val="43137"/>
                    </a:srgbClr>
                  </a:outerShdw>
                </a:effectLst>
              </a:rPr>
              <a:t>0</a:t>
            </a:r>
            <a:endParaRPr lang="pt-BR" b="1" dirty="0">
              <a:effectLst>
                <a:outerShdw blurRad="38100" dist="38100" dir="2700000" algn="tl">
                  <a:srgbClr val="000000">
                    <a:alpha val="43137"/>
                  </a:srgbClr>
                </a:outerShdw>
              </a:effectLst>
            </a:endParaRPr>
          </a:p>
        </p:txBody>
      </p:sp>
      <p:sp>
        <p:nvSpPr>
          <p:cNvPr id="27" name="CaixaDeTexto 26"/>
          <p:cNvSpPr txBox="1"/>
          <p:nvPr/>
        </p:nvSpPr>
        <p:spPr>
          <a:xfrm>
            <a:off x="827584" y="2636912"/>
            <a:ext cx="936923" cy="369332"/>
          </a:xfrm>
          <a:prstGeom prst="rect">
            <a:avLst/>
          </a:prstGeom>
          <a:noFill/>
        </p:spPr>
        <p:txBody>
          <a:bodyPr wrap="none" rtlCol="0">
            <a:spAutoFit/>
          </a:bodyPr>
          <a:lstStyle/>
          <a:p>
            <a:r>
              <a:rPr lang="pt-BR" b="1" spc="-150" dirty="0" smtClean="0">
                <a:effectLst>
                  <a:outerShdw blurRad="38100" dist="38100" dir="2700000" algn="tl">
                    <a:srgbClr val="000000">
                      <a:alpha val="43137"/>
                    </a:srgbClr>
                  </a:outerShdw>
                </a:effectLst>
              </a:rPr>
              <a:t>P</a:t>
            </a:r>
            <a:r>
              <a:rPr lang="pt-BR" b="1" spc="-150" baseline="-25000" dirty="0" smtClean="0">
                <a:effectLst>
                  <a:outerShdw blurRad="38100" dist="38100" dir="2700000" algn="tl">
                    <a:srgbClr val="000000">
                      <a:alpha val="43137"/>
                    </a:srgbClr>
                  </a:outerShdw>
                </a:effectLst>
              </a:rPr>
              <a:t>1</a:t>
            </a:r>
            <a:r>
              <a:rPr lang="pt-BR" b="1" spc="-150" baseline="30000" dirty="0" smtClean="0">
                <a:effectLst>
                  <a:outerShdw blurRad="38100" dist="38100" dir="2700000" algn="tl">
                    <a:srgbClr val="000000">
                      <a:alpha val="43137"/>
                    </a:srgbClr>
                  </a:outerShdw>
                </a:effectLst>
              </a:rPr>
              <a:t>MERCADO</a:t>
            </a:r>
            <a:endParaRPr lang="pt-BR" b="1" spc="-150" dirty="0">
              <a:effectLst>
                <a:outerShdw blurRad="38100" dist="38100" dir="2700000" algn="tl">
                  <a:srgbClr val="000000">
                    <a:alpha val="43137"/>
                  </a:srgbClr>
                </a:outerShdw>
              </a:effectLst>
            </a:endParaRPr>
          </a:p>
        </p:txBody>
      </p:sp>
      <p:sp>
        <p:nvSpPr>
          <p:cNvPr id="28" name="CaixaDeTexto 27"/>
          <p:cNvSpPr txBox="1"/>
          <p:nvPr/>
        </p:nvSpPr>
        <p:spPr>
          <a:xfrm>
            <a:off x="778290" y="3645024"/>
            <a:ext cx="985398" cy="369332"/>
          </a:xfrm>
          <a:prstGeom prst="rect">
            <a:avLst/>
          </a:prstGeom>
          <a:noFill/>
        </p:spPr>
        <p:txBody>
          <a:bodyPr wrap="none" rtlCol="0">
            <a:spAutoFit/>
          </a:bodyPr>
          <a:lstStyle/>
          <a:p>
            <a:r>
              <a:rPr lang="pt-BR" b="1" spc="-150" dirty="0" smtClean="0">
                <a:effectLst>
                  <a:outerShdw blurRad="38100" dist="38100" dir="2700000" algn="tl">
                    <a:srgbClr val="000000">
                      <a:alpha val="43137"/>
                    </a:srgbClr>
                  </a:outerShdw>
                </a:effectLst>
              </a:rPr>
              <a:t>P</a:t>
            </a:r>
            <a:r>
              <a:rPr lang="pt-BR" b="1" spc="-150" baseline="-25000" dirty="0" smtClean="0">
                <a:effectLst>
                  <a:outerShdw blurRad="38100" dist="38100" dir="2700000" algn="tl">
                    <a:srgbClr val="000000">
                      <a:alpha val="43137"/>
                    </a:srgbClr>
                  </a:outerShdw>
                </a:effectLst>
              </a:rPr>
              <a:t>1</a:t>
            </a:r>
            <a:r>
              <a:rPr lang="pt-BR" b="1" spc="-150" baseline="30000" dirty="0" smtClean="0">
                <a:effectLst>
                  <a:outerShdw blurRad="38100" dist="38100" dir="2700000" algn="tl">
                    <a:srgbClr val="000000">
                      <a:alpha val="43137"/>
                    </a:srgbClr>
                  </a:outerShdw>
                </a:effectLst>
              </a:rPr>
              <a:t>PRODUTOR</a:t>
            </a:r>
            <a:endParaRPr lang="pt-BR" b="1" spc="-150" dirty="0">
              <a:effectLst>
                <a:outerShdw blurRad="38100" dist="38100" dir="2700000" algn="tl">
                  <a:srgbClr val="000000">
                    <a:alpha val="43137"/>
                  </a:srgbClr>
                </a:outerShdw>
              </a:effectLst>
            </a:endParaRPr>
          </a:p>
        </p:txBody>
      </p:sp>
      <p:sp>
        <p:nvSpPr>
          <p:cNvPr id="29" name="Chave esquerda 28"/>
          <p:cNvSpPr/>
          <p:nvPr/>
        </p:nvSpPr>
        <p:spPr>
          <a:xfrm>
            <a:off x="467543" y="2821578"/>
            <a:ext cx="373279" cy="1008112"/>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30" name="CaixaDeTexto 29"/>
          <p:cNvSpPr txBox="1"/>
          <p:nvPr/>
        </p:nvSpPr>
        <p:spPr>
          <a:xfrm>
            <a:off x="170668" y="3212976"/>
            <a:ext cx="296876"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T</a:t>
            </a:r>
            <a:endParaRPr lang="pt-BR" b="1" dirty="0">
              <a:effectLst>
                <a:outerShdw blurRad="38100" dist="38100" dir="2700000" algn="tl">
                  <a:srgbClr val="000000">
                    <a:alpha val="43137"/>
                  </a:srgbClr>
                </a:outerShdw>
              </a:effectLst>
            </a:endParaRPr>
          </a:p>
        </p:txBody>
      </p:sp>
      <p:sp>
        <p:nvSpPr>
          <p:cNvPr id="31" name="CaixaDeTexto 30"/>
          <p:cNvSpPr txBox="1"/>
          <p:nvPr/>
        </p:nvSpPr>
        <p:spPr>
          <a:xfrm>
            <a:off x="3721248" y="4355812"/>
            <a:ext cx="418704"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Q</a:t>
            </a:r>
            <a:r>
              <a:rPr lang="pt-BR" b="1" baseline="-25000" dirty="0" smtClean="0">
                <a:effectLst>
                  <a:outerShdw blurRad="38100" dist="38100" dir="2700000" algn="tl">
                    <a:srgbClr val="000000">
                      <a:alpha val="43137"/>
                    </a:srgbClr>
                  </a:outerShdw>
                </a:effectLst>
              </a:rPr>
              <a:t>0</a:t>
            </a:r>
            <a:endParaRPr lang="pt-BR" b="1" dirty="0">
              <a:effectLst>
                <a:outerShdw blurRad="38100" dist="38100" dir="2700000" algn="tl">
                  <a:srgbClr val="000000">
                    <a:alpha val="43137"/>
                  </a:srgbClr>
                </a:outerShdw>
              </a:effectLst>
            </a:endParaRPr>
          </a:p>
        </p:txBody>
      </p:sp>
      <p:sp>
        <p:nvSpPr>
          <p:cNvPr id="32" name="CaixaDeTexto 31"/>
          <p:cNvSpPr txBox="1"/>
          <p:nvPr/>
        </p:nvSpPr>
        <p:spPr>
          <a:xfrm>
            <a:off x="2569120" y="4365104"/>
            <a:ext cx="418704"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Q</a:t>
            </a:r>
            <a:r>
              <a:rPr lang="pt-BR" b="1" baseline="-25000" dirty="0" smtClean="0">
                <a:effectLst>
                  <a:outerShdw blurRad="38100" dist="38100" dir="2700000" algn="tl">
                    <a:srgbClr val="000000">
                      <a:alpha val="43137"/>
                    </a:srgbClr>
                  </a:outerShdw>
                </a:effectLst>
              </a:rPr>
              <a:t>1</a:t>
            </a:r>
            <a:endParaRPr lang="pt-BR" b="1" dirty="0">
              <a:effectLst>
                <a:outerShdw blurRad="38100" dist="38100" dir="2700000" algn="tl">
                  <a:srgbClr val="000000">
                    <a:alpha val="43137"/>
                  </a:srgbClr>
                </a:outerShdw>
              </a:effectLst>
            </a:endParaRPr>
          </a:p>
        </p:txBody>
      </p:sp>
      <p:sp>
        <p:nvSpPr>
          <p:cNvPr id="33" name="CaixaDeTexto 32"/>
          <p:cNvSpPr txBox="1"/>
          <p:nvPr/>
        </p:nvSpPr>
        <p:spPr>
          <a:xfrm>
            <a:off x="1979712" y="2771636"/>
            <a:ext cx="324128"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A</a:t>
            </a:r>
            <a:endParaRPr lang="pt-BR" b="1" dirty="0">
              <a:effectLst>
                <a:outerShdw blurRad="38100" dist="38100" dir="2700000" algn="tl">
                  <a:srgbClr val="000000">
                    <a:alpha val="43137"/>
                  </a:srgbClr>
                </a:outerShdw>
              </a:effectLst>
            </a:endParaRPr>
          </a:p>
        </p:txBody>
      </p:sp>
      <p:sp>
        <p:nvSpPr>
          <p:cNvPr id="34" name="CaixaDeTexto 33"/>
          <p:cNvSpPr txBox="1"/>
          <p:nvPr/>
        </p:nvSpPr>
        <p:spPr>
          <a:xfrm>
            <a:off x="2123728" y="3284984"/>
            <a:ext cx="314510"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B</a:t>
            </a:r>
            <a:endParaRPr lang="pt-BR" b="1" dirty="0">
              <a:effectLst>
                <a:outerShdw blurRad="38100" dist="38100" dir="2700000" algn="tl">
                  <a:srgbClr val="000000">
                    <a:alpha val="43137"/>
                  </a:srgbClr>
                </a:outerShdw>
              </a:effectLst>
            </a:endParaRPr>
          </a:p>
        </p:txBody>
      </p:sp>
      <p:sp>
        <p:nvSpPr>
          <p:cNvPr id="35" name="CaixaDeTexto 34"/>
          <p:cNvSpPr txBox="1"/>
          <p:nvPr/>
        </p:nvSpPr>
        <p:spPr>
          <a:xfrm>
            <a:off x="2699792" y="2843644"/>
            <a:ext cx="308098"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C</a:t>
            </a:r>
            <a:endParaRPr lang="pt-BR" b="1" dirty="0">
              <a:effectLst>
                <a:outerShdw blurRad="38100" dist="38100" dir="2700000" algn="tl">
                  <a:srgbClr val="000000">
                    <a:alpha val="43137"/>
                  </a:srgbClr>
                </a:outerShdw>
              </a:effectLst>
            </a:endParaRPr>
          </a:p>
        </p:txBody>
      </p:sp>
      <p:sp>
        <p:nvSpPr>
          <p:cNvPr id="36" name="CaixaDeTexto 35"/>
          <p:cNvSpPr txBox="1"/>
          <p:nvPr/>
        </p:nvSpPr>
        <p:spPr>
          <a:xfrm>
            <a:off x="2843808" y="3275692"/>
            <a:ext cx="330540"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D</a:t>
            </a:r>
            <a:endParaRPr lang="pt-BR" b="1" dirty="0">
              <a:effectLst>
                <a:outerShdw blurRad="38100" dist="38100" dir="2700000" algn="tl">
                  <a:srgbClr val="000000">
                    <a:alpha val="43137"/>
                  </a:srgbClr>
                </a:outerShdw>
              </a:effectLst>
            </a:endParaRPr>
          </a:p>
        </p:txBody>
      </p:sp>
      <p:cxnSp>
        <p:nvCxnSpPr>
          <p:cNvPr id="4" name="Conector reto 3"/>
          <p:cNvCxnSpPr/>
          <p:nvPr/>
        </p:nvCxnSpPr>
        <p:spPr>
          <a:xfrm>
            <a:off x="1979712" y="2502188"/>
            <a:ext cx="2880320" cy="99882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CaixaDeTexto 21"/>
          <p:cNvSpPr txBox="1"/>
          <p:nvPr/>
        </p:nvSpPr>
        <p:spPr>
          <a:xfrm>
            <a:off x="4788024" y="3275692"/>
            <a:ext cx="4333559"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DEMANDA DE MERCADO (MARSHALLIANA)</a:t>
            </a:r>
            <a:endParaRPr lang="pt-BR" b="1" dirty="0">
              <a:effectLst>
                <a:outerShdw blurRad="38100" dist="38100" dir="2700000" algn="tl">
                  <a:srgbClr val="000000">
                    <a:alpha val="43137"/>
                  </a:srgbClr>
                </a:outerShdw>
              </a:effectLst>
            </a:endParaRPr>
          </a:p>
        </p:txBody>
      </p:sp>
      <p:sp>
        <p:nvSpPr>
          <p:cNvPr id="49" name="CaixaDeTexto 48"/>
          <p:cNvSpPr txBox="1"/>
          <p:nvPr/>
        </p:nvSpPr>
        <p:spPr>
          <a:xfrm>
            <a:off x="3275856" y="3131676"/>
            <a:ext cx="296876"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E</a:t>
            </a:r>
            <a:endParaRPr lang="pt-BR" b="1" dirty="0">
              <a:effectLst>
                <a:outerShdw blurRad="38100" dist="38100" dir="2700000" algn="tl">
                  <a:srgbClr val="000000">
                    <a:alpha val="43137"/>
                  </a:srgbClr>
                </a:outerShdw>
              </a:effectLst>
            </a:endParaRPr>
          </a:p>
        </p:txBody>
      </p:sp>
      <p:cxnSp>
        <p:nvCxnSpPr>
          <p:cNvPr id="51" name="Conector reto 50"/>
          <p:cNvCxnSpPr/>
          <p:nvPr/>
        </p:nvCxnSpPr>
        <p:spPr>
          <a:xfrm flipV="1">
            <a:off x="2339752" y="1988840"/>
            <a:ext cx="1728192" cy="101740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Conector reto 55"/>
          <p:cNvCxnSpPr/>
          <p:nvPr/>
        </p:nvCxnSpPr>
        <p:spPr>
          <a:xfrm flipV="1">
            <a:off x="3923928" y="2132856"/>
            <a:ext cx="0" cy="1028437"/>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9" name="CaixaDeTexto 58"/>
          <p:cNvSpPr txBox="1"/>
          <p:nvPr/>
        </p:nvSpPr>
        <p:spPr>
          <a:xfrm>
            <a:off x="4067944" y="2420888"/>
            <a:ext cx="296876"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T</a:t>
            </a:r>
            <a:endParaRPr lang="pt-BR" b="1" dirty="0">
              <a:effectLst>
                <a:outerShdw blurRad="38100" dist="38100" dir="2700000" algn="tl">
                  <a:srgbClr val="000000">
                    <a:alpha val="43137"/>
                  </a:srgbClr>
                </a:outerShdw>
              </a:effectLst>
            </a:endParaRPr>
          </a:p>
        </p:txBody>
      </p:sp>
      <p:sp>
        <p:nvSpPr>
          <p:cNvPr id="60" name="CaixaDeTexto 59"/>
          <p:cNvSpPr txBox="1"/>
          <p:nvPr/>
        </p:nvSpPr>
        <p:spPr>
          <a:xfrm>
            <a:off x="3923928" y="1844824"/>
            <a:ext cx="3254802"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OFERTA DE MERCADO (</a:t>
            </a:r>
            <a:r>
              <a:rPr lang="pt-BR" b="1" dirty="0" err="1" smtClean="0">
                <a:effectLst>
                  <a:outerShdw blurRad="38100" dist="38100" dir="2700000" algn="tl">
                    <a:srgbClr val="000000">
                      <a:alpha val="43137"/>
                    </a:srgbClr>
                  </a:outerShdw>
                </a:effectLst>
              </a:rPr>
              <a:t>CMg</a:t>
            </a:r>
            <a:r>
              <a:rPr lang="pt-BR" b="1" dirty="0" smtClean="0">
                <a:effectLst>
                  <a:outerShdw blurRad="38100" dist="38100" dir="2700000" algn="tl">
                    <a:srgbClr val="000000">
                      <a:alpha val="43137"/>
                    </a:srgbClr>
                  </a:outerShdw>
                </a:effectLst>
              </a:rPr>
              <a:t>) + T</a:t>
            </a:r>
            <a:endParaRPr lang="pt-BR" b="1" dirty="0">
              <a:effectLst>
                <a:outerShdw blurRad="38100" dist="38100" dir="2700000" algn="tl">
                  <a:srgbClr val="000000">
                    <a:alpha val="43137"/>
                  </a:srgbClr>
                </a:outerShdw>
              </a:effectLst>
            </a:endParaRPr>
          </a:p>
        </p:txBody>
      </p:sp>
      <p:sp>
        <p:nvSpPr>
          <p:cNvPr id="62" name="CaixaDeTexto 61"/>
          <p:cNvSpPr txBox="1"/>
          <p:nvPr/>
        </p:nvSpPr>
        <p:spPr>
          <a:xfrm>
            <a:off x="3779912" y="2852936"/>
            <a:ext cx="493853"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Eq</a:t>
            </a:r>
            <a:r>
              <a:rPr lang="pt-BR" b="1" baseline="-25000" dirty="0" smtClean="0">
                <a:effectLst>
                  <a:outerShdw blurRad="38100" dist="38100" dir="2700000" algn="tl">
                    <a:srgbClr val="000000">
                      <a:alpha val="43137"/>
                    </a:srgbClr>
                  </a:outerShdw>
                </a:effectLst>
              </a:rPr>
              <a:t>0</a:t>
            </a:r>
            <a:endParaRPr lang="pt-BR" b="1" dirty="0">
              <a:effectLst>
                <a:outerShdw blurRad="38100" dist="38100" dir="2700000" algn="tl">
                  <a:srgbClr val="000000">
                    <a:alpha val="43137"/>
                  </a:srgbClr>
                </a:outerShdw>
              </a:effectLst>
            </a:endParaRPr>
          </a:p>
        </p:txBody>
      </p:sp>
      <p:sp>
        <p:nvSpPr>
          <p:cNvPr id="63" name="CaixaDeTexto 62"/>
          <p:cNvSpPr txBox="1"/>
          <p:nvPr/>
        </p:nvSpPr>
        <p:spPr>
          <a:xfrm>
            <a:off x="2565979" y="2420888"/>
            <a:ext cx="493853"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Eq</a:t>
            </a:r>
            <a:r>
              <a:rPr lang="pt-BR" b="1" baseline="-25000" dirty="0" smtClean="0">
                <a:effectLst>
                  <a:outerShdw blurRad="38100" dist="38100" dir="2700000" algn="tl">
                    <a:srgbClr val="000000">
                      <a:alpha val="43137"/>
                    </a:srgbClr>
                  </a:outerShdw>
                </a:effectLst>
              </a:rPr>
              <a:t>1</a:t>
            </a:r>
            <a:endParaRPr lang="pt-BR" b="1" dirty="0">
              <a:effectLst>
                <a:outerShdw blurRad="38100" dist="38100" dir="2700000" algn="tl">
                  <a:srgbClr val="000000">
                    <a:alpha val="43137"/>
                  </a:srgbClr>
                </a:outerShdw>
              </a:effectLst>
            </a:endParaRPr>
          </a:p>
        </p:txBody>
      </p:sp>
      <p:sp>
        <p:nvSpPr>
          <p:cNvPr id="2" name="Chave direita 1"/>
          <p:cNvSpPr/>
          <p:nvPr/>
        </p:nvSpPr>
        <p:spPr>
          <a:xfrm>
            <a:off x="3930600" y="2110790"/>
            <a:ext cx="209352" cy="1102186"/>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Tree>
    <p:extLst>
      <p:ext uri="{BB962C8B-B14F-4D97-AF65-F5344CB8AC3E}">
        <p14:creationId xmlns:p14="http://schemas.microsoft.com/office/powerpoint/2010/main" val="8563483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7384"/>
            <a:ext cx="9144000" cy="936104"/>
          </a:xfrm>
        </p:spPr>
        <p:txBody>
          <a:bodyPr>
            <a:normAutofit fontScale="90000"/>
          </a:bodyPr>
          <a:lstStyle/>
          <a:p>
            <a:r>
              <a:rPr lang="en-US" sz="2400" b="1" u="sng" dirty="0" smtClean="0">
                <a:effectLst>
                  <a:outerShdw blurRad="38100" dist="38100" dir="2700000" algn="tl">
                    <a:srgbClr val="000000">
                      <a:alpha val="43137"/>
                    </a:srgbClr>
                  </a:outerShdw>
                </a:effectLst>
              </a:rPr>
              <a:t>UM CASO DE ESTRUTURA TRIBUTÁRIA ÓTIMA, SOB CRITÉRIO DE EFICIÊNCIA: </a:t>
            </a:r>
            <a:br>
              <a:rPr lang="en-US" sz="2400" b="1" u="sng" dirty="0" smtClean="0">
                <a:effectLst>
                  <a:outerShdw blurRad="38100" dist="38100" dir="2700000" algn="tl">
                    <a:srgbClr val="000000">
                      <a:alpha val="43137"/>
                    </a:srgbClr>
                  </a:outerShdw>
                </a:effectLst>
              </a:rPr>
            </a:br>
            <a:r>
              <a:rPr lang="en-US" sz="2400" b="1" dirty="0" smtClean="0">
                <a:effectLst>
                  <a:outerShdw blurRad="38100" dist="38100" dir="2700000" algn="tl">
                    <a:srgbClr val="000000">
                      <a:alpha val="43137"/>
                    </a:srgbClr>
                  </a:outerShdw>
                </a:effectLst>
              </a:rPr>
              <a:t>A TRIBUTAÇÃO IGUAL DE TODAS AS MERCADORIAS, INCLUSO O LAZER</a:t>
            </a:r>
            <a:endParaRPr lang="pt-BR" sz="2400" b="1"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0" y="980728"/>
            <a:ext cx="9144000" cy="5877272"/>
          </a:xfrm>
        </p:spPr>
        <p:txBody>
          <a:bodyPr>
            <a:normAutofit/>
          </a:bodyPr>
          <a:lstStyle/>
          <a:p>
            <a:r>
              <a:rPr lang="en-US" sz="2000" b="1" dirty="0" smtClean="0"/>
              <a:t>SEJAM:</a:t>
            </a:r>
            <a:r>
              <a:rPr lang="en-US" sz="2000" dirty="0" smtClean="0"/>
              <a:t>  T = TEMPO TOTAL DISPONÍVEL;     L = LAZER;     BENS: X, Y;      W = SALÁRIO</a:t>
            </a:r>
            <a:endParaRPr lang="en-US" sz="2000" dirty="0"/>
          </a:p>
          <a:p>
            <a:endParaRPr lang="en-US" sz="2000" b="1" dirty="0" smtClean="0"/>
          </a:p>
          <a:p>
            <a:r>
              <a:rPr lang="en-US" sz="2000" b="1" dirty="0" smtClean="0"/>
              <a:t>ENTÃO, PELA RESTRIÇÃO ORÇ. :</a:t>
            </a:r>
            <a:r>
              <a:rPr lang="en-US" sz="2000" dirty="0" smtClean="0"/>
              <a:t>   W.(T – L) = [P</a:t>
            </a:r>
            <a:r>
              <a:rPr lang="en-US" sz="2000" baseline="-25000" dirty="0" smtClean="0"/>
              <a:t>X</a:t>
            </a:r>
            <a:r>
              <a:rPr lang="en-US" sz="2000" dirty="0" smtClean="0"/>
              <a:t> .X + P</a:t>
            </a:r>
            <a:r>
              <a:rPr lang="en-US" sz="2000" baseline="-25000" dirty="0" smtClean="0"/>
              <a:t>Y</a:t>
            </a:r>
            <a:r>
              <a:rPr lang="en-US" sz="2000" dirty="0" smtClean="0"/>
              <a:t> .Y] </a:t>
            </a:r>
          </a:p>
          <a:p>
            <a:endParaRPr lang="en-US" sz="2000" b="1" dirty="0" smtClean="0"/>
          </a:p>
          <a:p>
            <a:r>
              <a:rPr lang="en-US" sz="2000" b="1" dirty="0" smtClean="0"/>
              <a:t>OU SEJA: </a:t>
            </a:r>
            <a:r>
              <a:rPr lang="en-US" sz="2000" dirty="0" smtClean="0"/>
              <a:t>  W.T = [P</a:t>
            </a:r>
            <a:r>
              <a:rPr lang="en-US" sz="2000" baseline="-25000" dirty="0" smtClean="0"/>
              <a:t>X</a:t>
            </a:r>
            <a:r>
              <a:rPr lang="en-US" sz="2000" dirty="0" smtClean="0"/>
              <a:t> .X  + P</a:t>
            </a:r>
            <a:r>
              <a:rPr lang="en-US" sz="2000" baseline="-25000" dirty="0" smtClean="0"/>
              <a:t>Y</a:t>
            </a:r>
            <a:r>
              <a:rPr lang="en-US" sz="2000" dirty="0" smtClean="0"/>
              <a:t> .Y  + W.L], </a:t>
            </a:r>
          </a:p>
          <a:p>
            <a:r>
              <a:rPr lang="en-US" sz="2000" b="1" dirty="0"/>
              <a:t> </a:t>
            </a:r>
            <a:r>
              <a:rPr lang="en-US" sz="2000" b="1" dirty="0" smtClean="0"/>
              <a:t>                                                                  </a:t>
            </a:r>
            <a:r>
              <a:rPr lang="en-US" sz="2000" u="sng" dirty="0" smtClean="0"/>
              <a:t>ONDE</a:t>
            </a:r>
            <a:r>
              <a:rPr lang="en-US" sz="2000" dirty="0" smtClean="0"/>
              <a:t>: </a:t>
            </a:r>
            <a:r>
              <a:rPr lang="en-US" sz="2000" b="1" dirty="0" smtClean="0"/>
              <a:t>W.T </a:t>
            </a:r>
            <a:r>
              <a:rPr lang="en-US" sz="2000" dirty="0" smtClean="0"/>
              <a:t>= VALOR DA DOTAÇÃO DE TEMPO</a:t>
            </a:r>
          </a:p>
          <a:p>
            <a:r>
              <a:rPr lang="en-US" sz="2000" dirty="0"/>
              <a:t> </a:t>
            </a:r>
            <a:r>
              <a:rPr lang="en-US" sz="2000" dirty="0" smtClean="0"/>
              <a:t>                                                                               </a:t>
            </a:r>
            <a:r>
              <a:rPr lang="en-US" sz="2000" b="1" dirty="0" smtClean="0"/>
              <a:t>W.L</a:t>
            </a:r>
            <a:r>
              <a:rPr lang="en-US" sz="2000" dirty="0" smtClean="0"/>
              <a:t> = VALOR DA “COMMODITY” LAZER</a:t>
            </a:r>
          </a:p>
          <a:p>
            <a:endParaRPr lang="en-US" sz="2000" b="1" u="sng" dirty="0" smtClean="0"/>
          </a:p>
          <a:p>
            <a:r>
              <a:rPr lang="en-US" sz="2000" b="1" u="sng" dirty="0" smtClean="0"/>
              <a:t>COM UMA TRIBUTAÇÃO (AD VALOREM) IGUAL EM TODAS MERCADORIAS, ISTO É, INCLUINDO O LAZER, TEREMOS O SEGUINTE</a:t>
            </a:r>
            <a:r>
              <a:rPr lang="en-US" sz="2000" b="1" dirty="0" smtClean="0"/>
              <a:t>:</a:t>
            </a:r>
          </a:p>
          <a:p>
            <a:endParaRPr lang="en-US" sz="2000" b="1" dirty="0" smtClean="0"/>
          </a:p>
          <a:p>
            <a:r>
              <a:rPr lang="en-US" sz="2000" dirty="0"/>
              <a:t> </a:t>
            </a:r>
            <a:r>
              <a:rPr lang="en-US" sz="2000" dirty="0" smtClean="0"/>
              <a:t>                 W.T = </a:t>
            </a:r>
            <a:r>
              <a:rPr lang="en-US" sz="2800" dirty="0" smtClean="0"/>
              <a:t>[</a:t>
            </a:r>
            <a:r>
              <a:rPr lang="en-US" sz="2000" dirty="0" smtClean="0"/>
              <a:t>(1+t)P</a:t>
            </a:r>
            <a:r>
              <a:rPr lang="en-US" sz="2000" baseline="-25000" dirty="0" smtClean="0"/>
              <a:t>X</a:t>
            </a:r>
            <a:r>
              <a:rPr lang="en-US" sz="2000" dirty="0" smtClean="0"/>
              <a:t> .X  + (1+t)P</a:t>
            </a:r>
            <a:r>
              <a:rPr lang="en-US" sz="2000" baseline="-25000" dirty="0" smtClean="0"/>
              <a:t>Y</a:t>
            </a:r>
            <a:r>
              <a:rPr lang="en-US" sz="2000" dirty="0" smtClean="0"/>
              <a:t> .Y  + (1+t)W.L</a:t>
            </a:r>
            <a:r>
              <a:rPr lang="en-US" sz="2800" dirty="0" smtClean="0"/>
              <a:t>]</a:t>
            </a:r>
          </a:p>
          <a:p>
            <a:r>
              <a:rPr lang="en-US" sz="2000" b="1" dirty="0"/>
              <a:t> </a:t>
            </a:r>
            <a:endParaRPr lang="en-US" sz="2000" b="1" dirty="0" smtClean="0"/>
          </a:p>
          <a:p>
            <a:r>
              <a:rPr lang="en-US" sz="2000" b="1" u="sng" dirty="0" smtClean="0">
                <a:effectLst>
                  <a:outerShdw blurRad="38100" dist="38100" dir="2700000" algn="tl">
                    <a:srgbClr val="000000">
                      <a:alpha val="43137"/>
                    </a:srgbClr>
                  </a:outerShdw>
                </a:effectLst>
              </a:rPr>
              <a:t>PORTANTO</a:t>
            </a:r>
            <a:r>
              <a:rPr lang="en-US" sz="2000" b="1" dirty="0" smtClean="0"/>
              <a:t>: </a:t>
            </a:r>
            <a:r>
              <a:rPr lang="en-US" sz="2000" dirty="0" smtClean="0"/>
              <a:t>  </a:t>
            </a:r>
            <a:r>
              <a:rPr lang="en-US" sz="3600" b="1" dirty="0" smtClean="0">
                <a:effectLst>
                  <a:outerShdw blurRad="38100" dist="38100" dir="2700000" algn="tl">
                    <a:srgbClr val="000000">
                      <a:alpha val="43137"/>
                    </a:srgbClr>
                  </a:outerShdw>
                </a:effectLst>
              </a:rPr>
              <a:t>[</a:t>
            </a:r>
            <a:r>
              <a:rPr lang="en-US" sz="2800" b="1" dirty="0" smtClean="0">
                <a:effectLst>
                  <a:outerShdw blurRad="38100" dist="38100" dir="2700000" algn="tl">
                    <a:srgbClr val="000000">
                      <a:alpha val="43137"/>
                    </a:srgbClr>
                  </a:outerShdw>
                </a:effectLst>
              </a:rPr>
              <a:t>W.T/(1+t)</a:t>
            </a:r>
            <a:r>
              <a:rPr lang="en-US" sz="3600" b="1" dirty="0" smtClean="0">
                <a:effectLst>
                  <a:outerShdw blurRad="38100" dist="38100" dir="2700000" algn="tl">
                    <a:srgbClr val="000000">
                      <a:alpha val="43137"/>
                    </a:srgbClr>
                  </a:outerShdw>
                </a:effectLst>
              </a:rPr>
              <a:t>]</a:t>
            </a:r>
            <a:r>
              <a:rPr lang="en-US" sz="2800" b="1" dirty="0" smtClean="0">
                <a:effectLst>
                  <a:outerShdw blurRad="38100" dist="38100" dir="2700000" algn="tl">
                    <a:srgbClr val="000000">
                      <a:alpha val="43137"/>
                    </a:srgbClr>
                  </a:outerShdw>
                </a:effectLst>
              </a:rPr>
              <a:t> = </a:t>
            </a:r>
            <a:r>
              <a:rPr lang="en-US" sz="3600" b="1" dirty="0" smtClean="0">
                <a:effectLst>
                  <a:outerShdw blurRad="38100" dist="38100" dir="2700000" algn="tl">
                    <a:srgbClr val="000000">
                      <a:alpha val="43137"/>
                    </a:srgbClr>
                  </a:outerShdw>
                </a:effectLst>
              </a:rPr>
              <a:t>[</a:t>
            </a:r>
            <a:r>
              <a:rPr lang="en-US" sz="2800" b="1" dirty="0" smtClean="0">
                <a:effectLst>
                  <a:outerShdw blurRad="38100" dist="38100" dir="2700000" algn="tl">
                    <a:srgbClr val="000000">
                      <a:alpha val="43137"/>
                    </a:srgbClr>
                  </a:outerShdw>
                </a:effectLst>
              </a:rPr>
              <a:t>P</a:t>
            </a:r>
            <a:r>
              <a:rPr lang="en-US" sz="2800" b="1" baseline="-25000" dirty="0" smtClean="0">
                <a:effectLst>
                  <a:outerShdw blurRad="38100" dist="38100" dir="2700000" algn="tl">
                    <a:srgbClr val="000000">
                      <a:alpha val="43137"/>
                    </a:srgbClr>
                  </a:outerShdw>
                </a:effectLst>
              </a:rPr>
              <a:t>X</a:t>
            </a:r>
            <a:r>
              <a:rPr lang="en-US" sz="2800" b="1" dirty="0" smtClean="0">
                <a:effectLst>
                  <a:outerShdw blurRad="38100" dist="38100" dir="2700000" algn="tl">
                    <a:srgbClr val="000000">
                      <a:alpha val="43137"/>
                    </a:srgbClr>
                  </a:outerShdw>
                </a:effectLst>
              </a:rPr>
              <a:t> .X  +  P</a:t>
            </a:r>
            <a:r>
              <a:rPr lang="en-US" sz="2800" b="1" baseline="-25000" dirty="0" smtClean="0">
                <a:effectLst>
                  <a:outerShdw blurRad="38100" dist="38100" dir="2700000" algn="tl">
                    <a:srgbClr val="000000">
                      <a:alpha val="43137"/>
                    </a:srgbClr>
                  </a:outerShdw>
                </a:effectLst>
              </a:rPr>
              <a:t>Y</a:t>
            </a:r>
            <a:r>
              <a:rPr lang="en-US" sz="2800" b="1" dirty="0" smtClean="0">
                <a:effectLst>
                  <a:outerShdw blurRad="38100" dist="38100" dir="2700000" algn="tl">
                    <a:srgbClr val="000000">
                      <a:alpha val="43137"/>
                    </a:srgbClr>
                  </a:outerShdw>
                </a:effectLst>
              </a:rPr>
              <a:t> .Y  +  W.L</a:t>
            </a:r>
            <a:r>
              <a:rPr lang="en-US" sz="3600" b="1" dirty="0" smtClean="0">
                <a:effectLst>
                  <a:outerShdw blurRad="38100" dist="38100" dir="2700000" algn="tl">
                    <a:srgbClr val="000000">
                      <a:alpha val="43137"/>
                    </a:srgbClr>
                  </a:outerShdw>
                </a:effectLst>
              </a:rPr>
              <a:t>]</a:t>
            </a:r>
          </a:p>
          <a:p>
            <a:endParaRPr lang="pt-BR" sz="20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55000" lnSpcReduction="20000"/>
          </a:bodyPr>
          <a:lstStyle/>
          <a:p>
            <a:r>
              <a:rPr lang="en-US" b="1" u="sng" dirty="0">
                <a:effectLst>
                  <a:outerShdw blurRad="38100" dist="38100" dir="2700000" algn="tl">
                    <a:srgbClr val="000000">
                      <a:alpha val="43137"/>
                    </a:srgbClr>
                  </a:outerShdw>
                </a:effectLst>
              </a:rPr>
              <a:t>CONCLUSÕES</a:t>
            </a:r>
            <a:r>
              <a:rPr lang="en-US" b="1" dirty="0">
                <a:effectLst>
                  <a:outerShdw blurRad="38100" dist="38100" dir="2700000" algn="tl">
                    <a:srgbClr val="000000">
                      <a:alpha val="43137"/>
                    </a:srgbClr>
                  </a:outerShdw>
                </a:effectLst>
              </a:rPr>
              <a:t>:</a:t>
            </a:r>
          </a:p>
          <a:p>
            <a:pPr algn="just"/>
            <a:r>
              <a:rPr lang="en-US" b="1" dirty="0"/>
              <a:t>A </a:t>
            </a:r>
            <a:r>
              <a:rPr lang="en-US" b="1" dirty="0" smtClean="0"/>
              <a:t>TRIBUTAÇÃO </a:t>
            </a:r>
            <a:r>
              <a:rPr lang="en-US" b="1" dirty="0"/>
              <a:t>PROPORCIONAL DE TODAS AS MERCADORIAS, INCLUSO O LAZER, NÃO DISTORCE OS </a:t>
            </a:r>
            <a:r>
              <a:rPr lang="en-US" b="1" dirty="0" smtClean="0"/>
              <a:t>PREÇOS  </a:t>
            </a:r>
            <a:r>
              <a:rPr lang="en-US" b="1" dirty="0"/>
              <a:t>RELATIVOS  E, PORTANTO, NÃO REDUZ A EFICIÊNCIA NA ECONOMIA</a:t>
            </a:r>
            <a:r>
              <a:rPr lang="en-US" dirty="0"/>
              <a:t>.  </a:t>
            </a:r>
            <a:r>
              <a:rPr lang="en-US" dirty="0" smtClean="0"/>
              <a:t>ESSA SERIA, PORTANTO, </a:t>
            </a:r>
            <a:r>
              <a:rPr lang="en-US" dirty="0"/>
              <a:t>UMA </a:t>
            </a:r>
            <a:r>
              <a:rPr lang="en-US" dirty="0" smtClean="0"/>
              <a:t>TRIBUTAÇÃO </a:t>
            </a:r>
            <a:r>
              <a:rPr lang="en-US" dirty="0"/>
              <a:t>ÓTIMA, MAS </a:t>
            </a:r>
            <a:r>
              <a:rPr lang="en-US" dirty="0" smtClean="0"/>
              <a:t>QUE, TODAVIA, NA PRÁTICA </a:t>
            </a:r>
            <a:r>
              <a:rPr lang="en-US" dirty="0"/>
              <a:t>É </a:t>
            </a:r>
            <a:r>
              <a:rPr lang="en-US" dirty="0" smtClean="0"/>
              <a:t>IMPOSSÍVEL DE SE OBTER, POIS É IMPOSSÍVEL TRIBUTAR O LAZER</a:t>
            </a:r>
            <a:r>
              <a:rPr lang="en-US" dirty="0"/>
              <a:t>.</a:t>
            </a:r>
          </a:p>
          <a:p>
            <a:pPr algn="just"/>
            <a:endParaRPr lang="en-US" dirty="0"/>
          </a:p>
          <a:p>
            <a:pPr algn="just">
              <a:buNone/>
            </a:pPr>
            <a:r>
              <a:rPr lang="en-US" dirty="0"/>
              <a:t>      </a:t>
            </a:r>
            <a:r>
              <a:rPr lang="en-US" dirty="0" smtClean="0"/>
              <a:t>A TRIBUTAÇÃO </a:t>
            </a:r>
            <a:r>
              <a:rPr lang="en-US" dirty="0"/>
              <a:t>PROPORCIONAL DE TODAS AS </a:t>
            </a:r>
            <a:r>
              <a:rPr lang="en-US" dirty="0" smtClean="0"/>
              <a:t>MERCADORIA, INCLUSO O LAZER, </a:t>
            </a:r>
            <a:r>
              <a:rPr lang="en-US" dirty="0"/>
              <a:t>É EQUIVALENTE A REDUZIR A </a:t>
            </a:r>
            <a:r>
              <a:rPr lang="en-US" dirty="0" smtClean="0"/>
              <a:t>DOTAÇÃO </a:t>
            </a:r>
            <a:r>
              <a:rPr lang="en-US" dirty="0"/>
              <a:t>DE TEMPO DE (T) PARA [T/(1+t</a:t>
            </a:r>
            <a:r>
              <a:rPr lang="en-US" dirty="0" smtClean="0"/>
              <a:t>)]. ISTO, POR SUA VEZ, EQUIVALE </a:t>
            </a:r>
            <a:r>
              <a:rPr lang="en-US" dirty="0"/>
              <a:t>A </a:t>
            </a:r>
            <a:r>
              <a:rPr lang="en-US" dirty="0" smtClean="0"/>
              <a:t>UM IMPOSTO LUMP-SUM, O QUAL </a:t>
            </a:r>
            <a:r>
              <a:rPr lang="en-US" dirty="0"/>
              <a:t>NÃO </a:t>
            </a:r>
            <a:r>
              <a:rPr lang="en-US" dirty="0" smtClean="0"/>
              <a:t>GERA </a:t>
            </a:r>
            <a:r>
              <a:rPr lang="en-US" dirty="0"/>
              <a:t>PESO MORTO OU EXCESSO DE CARGA. </a:t>
            </a:r>
          </a:p>
          <a:p>
            <a:pPr algn="just"/>
            <a:endParaRPr lang="en-US" dirty="0"/>
          </a:p>
          <a:p>
            <a:pPr algn="just"/>
            <a:r>
              <a:rPr lang="en-US" b="1" u="sng" dirty="0" smtClean="0">
                <a:effectLst>
                  <a:outerShdw blurRad="38100" dist="38100" dir="2700000" algn="tl">
                    <a:srgbClr val="000000">
                      <a:alpha val="43137"/>
                    </a:srgbClr>
                  </a:outerShdw>
                </a:effectLst>
              </a:rPr>
              <a:t>EM SUMA</a:t>
            </a:r>
            <a:r>
              <a:rPr lang="en-US" b="1" dirty="0" smtClean="0">
                <a:effectLst>
                  <a:outerShdw blurRad="38100" dist="38100" dir="2700000" algn="tl">
                    <a:srgbClr val="000000">
                      <a:alpha val="43137"/>
                    </a:srgbClr>
                  </a:outerShdw>
                </a:effectLst>
              </a:rPr>
              <a:t>, </a:t>
            </a:r>
            <a:r>
              <a:rPr lang="en-US" b="1" u="sng" dirty="0">
                <a:effectLst>
                  <a:outerShdw blurRad="38100" dist="38100" dir="2700000" algn="tl">
                    <a:srgbClr val="000000">
                      <a:alpha val="43137"/>
                    </a:srgbClr>
                  </a:outerShdw>
                </a:effectLst>
              </a:rPr>
              <a:t>A ESCOLHA QUE O GOVERNO </a:t>
            </a:r>
            <a:r>
              <a:rPr lang="en-US" b="1" u="sng" dirty="0" smtClean="0">
                <a:effectLst>
                  <a:outerShdw blurRad="38100" dist="38100" dir="2700000" algn="tl">
                    <a:srgbClr val="000000">
                      <a:alpha val="43137"/>
                    </a:srgbClr>
                  </a:outerShdw>
                </a:effectLst>
              </a:rPr>
              <a:t>DE FATO ENFRENTA É </a:t>
            </a:r>
            <a:r>
              <a:rPr lang="en-US" b="1" u="sng" dirty="0">
                <a:effectLst>
                  <a:outerShdw blurRad="38100" dist="38100" dir="2700000" algn="tl">
                    <a:srgbClr val="000000">
                      <a:alpha val="43137"/>
                    </a:srgbClr>
                  </a:outerShdw>
                </a:effectLst>
              </a:rPr>
              <a:t>TER UM TRIBUTO </a:t>
            </a:r>
            <a:r>
              <a:rPr lang="en-US" b="1" u="sng" dirty="0" smtClean="0">
                <a:effectLst>
                  <a:outerShdw blurRad="38100" dist="38100" dir="2700000" algn="tl">
                    <a:srgbClr val="000000">
                      <a:alpha val="43137"/>
                    </a:srgbClr>
                  </a:outerShdw>
                </a:effectLst>
              </a:rPr>
              <a:t>LUMP-SUM, O QUAL É NÃO </a:t>
            </a:r>
            <a:r>
              <a:rPr lang="en-US" b="1" u="sng" dirty="0">
                <a:effectLst>
                  <a:outerShdw blurRad="38100" dist="38100" dir="2700000" algn="tl">
                    <a:srgbClr val="000000">
                      <a:alpha val="43137"/>
                    </a:srgbClr>
                  </a:outerShdw>
                </a:effectLst>
              </a:rPr>
              <a:t>DISTORCIVO, OU TER UM TRIBUTO </a:t>
            </a:r>
            <a:r>
              <a:rPr lang="en-US" b="1" u="sng" dirty="0" smtClean="0">
                <a:effectLst>
                  <a:outerShdw blurRad="38100" dist="38100" dir="2700000" algn="tl">
                    <a:srgbClr val="000000">
                      <a:alpha val="43137"/>
                    </a:srgbClr>
                  </a:outerShdw>
                </a:effectLst>
              </a:rPr>
              <a:t>QUE </a:t>
            </a:r>
            <a:r>
              <a:rPr lang="en-US" b="1" u="sng" dirty="0">
                <a:effectLst>
                  <a:outerShdw blurRad="38100" dist="38100" dir="2700000" algn="tl">
                    <a:srgbClr val="000000">
                      <a:alpha val="43137"/>
                    </a:srgbClr>
                  </a:outerShdw>
                </a:effectLst>
              </a:rPr>
              <a:t>DEPENDE DE VARIÁVEIS FACILMENTE MENSURÁVEIS, COMO DISPÊNDIOS </a:t>
            </a:r>
            <a:r>
              <a:rPr lang="en-US" b="1" u="sng" dirty="0" smtClean="0">
                <a:effectLst>
                  <a:outerShdw blurRad="38100" dist="38100" dir="2700000" algn="tl">
                    <a:srgbClr val="000000">
                      <a:alpha val="43137"/>
                    </a:srgbClr>
                  </a:outerShdw>
                </a:effectLst>
              </a:rPr>
              <a:t>(EM BENS E SERVIÇOS), </a:t>
            </a:r>
            <a:r>
              <a:rPr lang="en-US" b="1" u="sng" dirty="0">
                <a:effectLst>
                  <a:outerShdw blurRad="38100" dist="38100" dir="2700000" algn="tl">
                    <a:srgbClr val="000000">
                      <a:alpha val="43137"/>
                    </a:srgbClr>
                  </a:outerShdw>
                </a:effectLst>
              </a:rPr>
              <a:t>RENDA E ATIVOS RIQUEZA, OS </a:t>
            </a:r>
            <a:r>
              <a:rPr lang="en-US" b="1" u="sng" dirty="0" smtClean="0">
                <a:effectLst>
                  <a:outerShdw blurRad="38100" dist="38100" dir="2700000" algn="tl">
                    <a:srgbClr val="000000">
                      <a:alpha val="43137"/>
                    </a:srgbClr>
                  </a:outerShdw>
                </a:effectLst>
              </a:rPr>
              <a:t>QUAIS </a:t>
            </a:r>
            <a:r>
              <a:rPr lang="en-US" b="1" u="sng" dirty="0">
                <a:effectLst>
                  <a:outerShdw blurRad="38100" dist="38100" dir="2700000" algn="tl">
                    <a:srgbClr val="000000">
                      <a:alpha val="43137"/>
                    </a:srgbClr>
                  </a:outerShdw>
                </a:effectLst>
              </a:rPr>
              <a:t>SÃO INEVITAVELMENTE DISTORCIVOS</a:t>
            </a:r>
            <a:r>
              <a:rPr lang="en-US" b="1" dirty="0">
                <a:effectLst>
                  <a:outerShdw blurRad="38100" dist="38100" dir="2700000" algn="tl">
                    <a:srgbClr val="000000">
                      <a:alpha val="43137"/>
                    </a:srgbClr>
                  </a:outerShdw>
                </a:effectLst>
              </a:rPr>
              <a:t>. NA </a:t>
            </a:r>
            <a:r>
              <a:rPr lang="en-US" b="1" dirty="0" smtClean="0">
                <a:effectLst>
                  <a:outerShdw blurRad="38100" dist="38100" dir="2700000" algn="tl">
                    <a:srgbClr val="000000">
                      <a:alpha val="43137"/>
                    </a:srgbClr>
                  </a:outerShdw>
                </a:effectLst>
              </a:rPr>
              <a:t>PRÁTICA, ENTRETANTO, </a:t>
            </a:r>
            <a:r>
              <a:rPr lang="en-US" b="1" dirty="0">
                <a:effectLst>
                  <a:outerShdw blurRad="38100" dist="38100" dir="2700000" algn="tl">
                    <a:srgbClr val="000000">
                      <a:alpha val="43137"/>
                    </a:srgbClr>
                  </a:outerShdw>
                </a:effectLst>
              </a:rPr>
              <a:t>A </a:t>
            </a:r>
            <a:r>
              <a:rPr lang="en-US" b="1" dirty="0" smtClean="0">
                <a:effectLst>
                  <a:outerShdw blurRad="38100" dist="38100" dir="2700000" algn="tl">
                    <a:srgbClr val="000000">
                      <a:alpha val="43137"/>
                    </a:srgbClr>
                  </a:outerShdw>
                </a:effectLst>
              </a:rPr>
              <a:t>TRIBUTAÇÃO </a:t>
            </a:r>
            <a:r>
              <a:rPr lang="en-US" b="1" dirty="0">
                <a:effectLst>
                  <a:outerShdw blurRad="38100" dist="38100" dir="2700000" algn="tl">
                    <a:srgbClr val="000000">
                      <a:alpha val="43137"/>
                    </a:srgbClr>
                  </a:outerShdw>
                </a:effectLst>
              </a:rPr>
              <a:t>LUMP-SUM </a:t>
            </a:r>
            <a:r>
              <a:rPr lang="en-US" b="1" dirty="0" smtClean="0">
                <a:effectLst>
                  <a:outerShdw blurRad="38100" dist="38100" dir="2700000" algn="tl">
                    <a:srgbClr val="000000">
                      <a:alpha val="43137"/>
                    </a:srgbClr>
                  </a:outerShdw>
                </a:effectLst>
              </a:rPr>
              <a:t>É </a:t>
            </a:r>
            <a:r>
              <a:rPr lang="en-US" b="1" dirty="0">
                <a:effectLst>
                  <a:outerShdw blurRad="38100" dist="38100" dir="2700000" algn="tl">
                    <a:srgbClr val="000000">
                      <a:alpha val="43137"/>
                    </a:srgbClr>
                  </a:outerShdw>
                </a:effectLst>
              </a:rPr>
              <a:t>MUITO </a:t>
            </a:r>
            <a:r>
              <a:rPr lang="en-US" b="1" dirty="0" smtClean="0">
                <a:effectLst>
                  <a:outerShdw blurRad="38100" dist="38100" dir="2700000" algn="tl">
                    <a:srgbClr val="000000">
                      <a:alpha val="43137"/>
                    </a:srgbClr>
                  </a:outerShdw>
                </a:effectLst>
              </a:rPr>
              <a:t>CONTROVERSA E, PORTANTO, </a:t>
            </a:r>
            <a:r>
              <a:rPr lang="en-US" b="1" dirty="0">
                <a:effectLst>
                  <a:outerShdw blurRad="38100" dist="38100" dir="2700000" algn="tl">
                    <a:srgbClr val="000000">
                      <a:alpha val="43137"/>
                    </a:srgbClr>
                  </a:outerShdw>
                </a:effectLst>
              </a:rPr>
              <a:t>A ESCOLHA </a:t>
            </a:r>
            <a:r>
              <a:rPr lang="en-US" b="1" dirty="0" smtClean="0">
                <a:effectLst>
                  <a:outerShdw blurRad="38100" dist="38100" dir="2700000" algn="tl">
                    <a:srgbClr val="000000">
                      <a:alpha val="43137"/>
                    </a:srgbClr>
                  </a:outerShdw>
                </a:effectLst>
              </a:rPr>
              <a:t>DE FATO RECAI </a:t>
            </a:r>
            <a:r>
              <a:rPr lang="en-US" b="1" dirty="0">
                <a:effectLst>
                  <a:outerShdw blurRad="38100" dist="38100" dir="2700000" algn="tl">
                    <a:srgbClr val="000000">
                      <a:alpha val="43137"/>
                    </a:srgbClr>
                  </a:outerShdw>
                </a:effectLst>
              </a:rPr>
              <a:t>SOBRE IMPOSTOS DISTORCIVOS. </a:t>
            </a:r>
          </a:p>
          <a:p>
            <a:pPr algn="just"/>
            <a:endParaRPr lang="en-US" dirty="0"/>
          </a:p>
          <a:p>
            <a:pPr algn="just"/>
            <a:r>
              <a:rPr lang="en-US" b="1" dirty="0" smtClean="0"/>
              <a:t>E, SE </a:t>
            </a:r>
            <a:r>
              <a:rPr lang="en-US" b="1" dirty="0"/>
              <a:t>TODO MUNDO FOSSE </a:t>
            </a:r>
            <a:r>
              <a:rPr lang="en-US" b="1" dirty="0" smtClean="0"/>
              <a:t>IGUAL, </a:t>
            </a:r>
            <a:r>
              <a:rPr lang="en-US" b="1" dirty="0"/>
              <a:t>NÃO HAVERIA RAZÃO PARA IMPOR TRIBUTOS DISTORCIVOS. </a:t>
            </a:r>
            <a:r>
              <a:rPr lang="en-US" b="1" dirty="0">
                <a:effectLst>
                  <a:outerShdw blurRad="38100" dist="38100" dir="2700000" algn="tl">
                    <a:srgbClr val="000000">
                      <a:alpha val="43137"/>
                    </a:srgbClr>
                  </a:outerShdw>
                </a:effectLst>
              </a:rPr>
              <a:t>O USO DE TRIBUTOS DISTORCIVOS DECORRE DE NOSSO DESEJO DE REDISTRIBUIR RENDA, NUM MUNDO ONDE O GOVERNO SOMENTE PODE OBSERVAR </a:t>
            </a:r>
            <a:r>
              <a:rPr lang="en-US" b="1" dirty="0" smtClean="0">
                <a:effectLst>
                  <a:outerShdw blurRad="38100" dist="38100" dir="2700000" algn="tl">
                    <a:srgbClr val="000000">
                      <a:alpha val="43137"/>
                    </a:srgbClr>
                  </a:outerShdw>
                </a:effectLst>
              </a:rPr>
              <a:t>DE MODO IMPERFEITO </a:t>
            </a:r>
            <a:r>
              <a:rPr lang="en-US" b="1" dirty="0">
                <a:effectLst>
                  <a:outerShdw blurRad="38100" dist="38100" dir="2700000" algn="tl">
                    <a:srgbClr val="000000">
                      <a:alpha val="43137"/>
                    </a:srgbClr>
                  </a:outerShdw>
                </a:effectLst>
              </a:rPr>
              <a:t>AS CARACTERÍSTICAS DOS INDIVÍDUOS</a:t>
            </a:r>
            <a:r>
              <a:rPr lang="en-US" dirty="0"/>
              <a:t>. </a:t>
            </a:r>
            <a:r>
              <a:rPr lang="en-US" dirty="0" smtClean="0"/>
              <a:t>TODAVIA, </a:t>
            </a:r>
            <a:r>
              <a:rPr lang="en-US" dirty="0"/>
              <a:t>HÁ UM TRADE-OFF: </a:t>
            </a:r>
            <a:r>
              <a:rPr lang="en-US" u="sng" dirty="0" smtClean="0"/>
              <a:t>UMA MAIOR REDISTRIBUIÇÃO (E, PORTANTO, MAIOR TRIBUTO) </a:t>
            </a:r>
            <a:r>
              <a:rPr lang="en-US" u="sng" dirty="0"/>
              <a:t>GERA </a:t>
            </a:r>
            <a:r>
              <a:rPr lang="en-US" u="sng" dirty="0" smtClean="0"/>
              <a:t>UM AUMENTO DE INEFICIÊNCIA </a:t>
            </a:r>
            <a:r>
              <a:rPr lang="en-US" u="sng" dirty="0"/>
              <a:t>MAIS QUE PROPORCIONA</a:t>
            </a:r>
            <a:r>
              <a:rPr lang="en-US" dirty="0"/>
              <a:t>L. ALÉM DISSO, COMO HÁ UM MÁXIMO QUE O GOVERNO PODE ARRECADAR, HÁ UM MÁXIMO DE </a:t>
            </a:r>
            <a:r>
              <a:rPr lang="en-US" dirty="0" smtClean="0"/>
              <a:t>REDISTRIBUIÇÃO </a:t>
            </a:r>
            <a:r>
              <a:rPr lang="en-US" dirty="0"/>
              <a:t>QUE ELE PODE FAZER.</a:t>
            </a:r>
            <a:endParaRPr lang="pt-BR" dirty="0"/>
          </a:p>
        </p:txBody>
      </p:sp>
    </p:spTree>
    <p:extLst>
      <p:ext uri="{BB962C8B-B14F-4D97-AF65-F5344CB8AC3E}">
        <p14:creationId xmlns:p14="http://schemas.microsoft.com/office/powerpoint/2010/main" val="22224620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99392"/>
            <a:ext cx="9144000" cy="936104"/>
          </a:xfrm>
        </p:spPr>
        <p:txBody>
          <a:bodyPr>
            <a:noAutofit/>
          </a:bodyPr>
          <a:lstStyle/>
          <a:p>
            <a:r>
              <a:rPr lang="en-US" sz="2800" b="1" u="sng" dirty="0" smtClean="0">
                <a:effectLst>
                  <a:outerShdw blurRad="38100" dist="38100" dir="2700000" algn="tl">
                    <a:srgbClr val="000000">
                      <a:alpha val="43137"/>
                    </a:srgbClr>
                  </a:outerShdw>
                </a:effectLst>
              </a:rPr>
              <a:t>TRIBUTAÇÃO ÓTIMA, SOB CRITÉRIO DE EFICIÊNCIA: </a:t>
            </a:r>
            <a:br>
              <a:rPr lang="en-US" sz="2800" b="1" u="sng" dirty="0" smtClean="0">
                <a:effectLst>
                  <a:outerShdw blurRad="38100" dist="38100" dir="2700000" algn="tl">
                    <a:srgbClr val="000000">
                      <a:alpha val="43137"/>
                    </a:srgbClr>
                  </a:outerShdw>
                </a:effectLst>
              </a:rPr>
            </a:br>
            <a:r>
              <a:rPr lang="en-US" sz="2800" b="1" u="sng" dirty="0" smtClean="0">
                <a:effectLst>
                  <a:outerShdw blurRad="38100" dist="38100" dir="2700000" algn="tl">
                    <a:srgbClr val="000000">
                      <a:alpha val="43137"/>
                    </a:srgbClr>
                  </a:outerShdw>
                </a:effectLst>
              </a:rPr>
              <a:t>A REGRA DE RAMSEY</a:t>
            </a:r>
            <a:endParaRPr lang="pt-BR" sz="2800" b="1" u="sng"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107504" y="548680"/>
            <a:ext cx="9036496" cy="6309320"/>
          </a:xfrm>
        </p:spPr>
        <p:txBody>
          <a:bodyPr>
            <a:normAutofit fontScale="92500" lnSpcReduction="20000"/>
          </a:bodyPr>
          <a:lstStyle/>
          <a:p>
            <a:pPr algn="just"/>
            <a:endParaRPr lang="en-US" sz="2000" dirty="0" smtClean="0"/>
          </a:p>
          <a:p>
            <a:pPr algn="just"/>
            <a:r>
              <a:rPr lang="en-US" sz="2000" dirty="0" smtClean="0"/>
              <a:t> </a:t>
            </a:r>
            <a:r>
              <a:rPr lang="en-US" sz="2000" b="1" dirty="0" smtClean="0"/>
              <a:t>SUPONHA QUE AS MERCADORIAS  X, Y NÃO SEJAM RELACIONADAS</a:t>
            </a:r>
            <a:r>
              <a:rPr lang="en-US" sz="2000" dirty="0" smtClean="0"/>
              <a:t>, ISTO É, NÃO SEJAM SUBSTITUTAS OU COMPLEMENTARES ENTRE SI E, PORTANTO, ALTERAÇÕES NO PREÇO DE UMA NÃO AFETA A OUTRA MERCADORIA.</a:t>
            </a:r>
          </a:p>
          <a:p>
            <a:pPr algn="just"/>
            <a:endParaRPr lang="en-US" sz="2000" dirty="0"/>
          </a:p>
          <a:p>
            <a:pPr algn="just"/>
            <a:r>
              <a:rPr lang="en-US" sz="2000" b="1" dirty="0" smtClean="0"/>
              <a:t>OBJETIVAMOS DETERMINAR A ESTRUTURA ÓTIMA DE ALÍQUOTAS TRIBUTÁRIAS PARA DADA NECESSIDADE DE RECEITA TRIBUTÁRIA</a:t>
            </a:r>
            <a:r>
              <a:rPr lang="en-US" sz="2000" dirty="0" smtClean="0"/>
              <a:t>. </a:t>
            </a:r>
            <a:r>
              <a:rPr lang="en-US" sz="2000" u="sng" dirty="0" smtClean="0"/>
              <a:t>ESSA ESTRUTURA DE ALÍQUOTAS DEVE MINIMIZAR O EXCESSO DE CARGA</a:t>
            </a:r>
            <a:r>
              <a:rPr lang="en-US" sz="2000" dirty="0" smtClean="0"/>
              <a:t>, O QUAL É MENSURADO PELA PERDA DE “EXCEDENTE” SOB A DEMANDA COMPENSADA QUE OCORRE PELA ELEVAÇÃO DE PREÇO DE MERCADO COM A TRIBUTAÇÃO DE UMA MERCADORIA. OU SEJA, ESTAMOS NO CASO EM QUE OS CUSTOS DE PRODUÇÃO SÃO CONSTANTES.</a:t>
            </a:r>
          </a:p>
          <a:p>
            <a:endParaRPr lang="en-US" sz="2000" dirty="0"/>
          </a:p>
          <a:p>
            <a:r>
              <a:rPr lang="en-US" sz="2000" dirty="0" smtClean="0"/>
              <a:t> </a:t>
            </a:r>
            <a:r>
              <a:rPr lang="en-US" sz="2000" b="1" u="sng" dirty="0" smtClean="0"/>
              <a:t>DETERMINAÇÃO DO EXCESSO DE CARGA (“E.C.”) COM TRIBUTAÇÃO AD VALOREM</a:t>
            </a:r>
            <a:r>
              <a:rPr lang="en-US" sz="2000" b="1" dirty="0" smtClean="0"/>
              <a:t>:</a:t>
            </a:r>
          </a:p>
          <a:p>
            <a:r>
              <a:rPr lang="en-US" sz="2000" b="1" dirty="0" err="1" smtClean="0"/>
              <a:t>Ex.Carg</a:t>
            </a:r>
            <a:r>
              <a:rPr lang="en-US" sz="2000" b="1" dirty="0" smtClean="0"/>
              <a:t>. = (1/2).</a:t>
            </a:r>
            <a:r>
              <a:rPr lang="en-US" sz="2000" b="1" dirty="0" err="1" smtClean="0"/>
              <a:t>dP.dQ</a:t>
            </a:r>
            <a:endParaRPr lang="en-US" sz="2000" b="1" dirty="0" smtClean="0"/>
          </a:p>
          <a:p>
            <a:r>
              <a:rPr lang="en-US" sz="1800" u="sng" dirty="0" smtClean="0"/>
              <a:t>MAS A ELASTICIDADE COMPENSADA</a:t>
            </a:r>
            <a:r>
              <a:rPr lang="en-US" sz="1800" dirty="0" smtClean="0"/>
              <a:t>:</a:t>
            </a:r>
          </a:p>
          <a:p>
            <a:r>
              <a:rPr lang="en-US" sz="2000" dirty="0" smtClean="0"/>
              <a:t>Ԑ</a:t>
            </a:r>
            <a:r>
              <a:rPr lang="en-US" sz="2000" baseline="30000" dirty="0" smtClean="0"/>
              <a:t>C</a:t>
            </a:r>
            <a:r>
              <a:rPr lang="en-US" sz="2000" dirty="0" smtClean="0"/>
              <a:t> = (</a:t>
            </a:r>
            <a:r>
              <a:rPr lang="en-US" sz="2000" dirty="0" err="1" smtClean="0"/>
              <a:t>dQ</a:t>
            </a:r>
            <a:r>
              <a:rPr lang="en-US" sz="2000" dirty="0" smtClean="0"/>
              <a:t>/Q)</a:t>
            </a:r>
            <a:r>
              <a:rPr lang="en-US" sz="2000" baseline="30000" dirty="0" smtClean="0"/>
              <a:t>C</a:t>
            </a:r>
            <a:r>
              <a:rPr lang="en-US" sz="2000" dirty="0" smtClean="0"/>
              <a:t>/(</a:t>
            </a:r>
            <a:r>
              <a:rPr lang="en-US" sz="2000" dirty="0" err="1" smtClean="0"/>
              <a:t>dP</a:t>
            </a:r>
            <a:r>
              <a:rPr lang="en-US" sz="2000" dirty="0" smtClean="0"/>
              <a:t>/P)</a:t>
            </a:r>
          </a:p>
          <a:p>
            <a:r>
              <a:rPr lang="en-US" sz="2000" u="sng" dirty="0" smtClean="0"/>
              <a:t>RESULTA</a:t>
            </a:r>
            <a:r>
              <a:rPr lang="en-US" sz="2000" dirty="0" smtClean="0"/>
              <a:t>:  </a:t>
            </a:r>
            <a:r>
              <a:rPr lang="en-US" sz="2000" dirty="0" err="1" smtClean="0"/>
              <a:t>dQ</a:t>
            </a:r>
            <a:r>
              <a:rPr lang="en-US" sz="2000" baseline="30000" dirty="0" err="1" smtClean="0"/>
              <a:t>C</a:t>
            </a:r>
            <a:r>
              <a:rPr lang="en-US" sz="2000" dirty="0" smtClean="0"/>
              <a:t> = Ԑ</a:t>
            </a:r>
            <a:r>
              <a:rPr lang="en-US" sz="2000" baseline="30000" dirty="0" err="1" smtClean="0"/>
              <a:t>C</a:t>
            </a:r>
            <a:r>
              <a:rPr lang="en-US" sz="2000" dirty="0" err="1" smtClean="0"/>
              <a:t>.dP</a:t>
            </a:r>
            <a:r>
              <a:rPr lang="en-US" sz="2000" dirty="0" smtClean="0"/>
              <a:t>.(Q/P)</a:t>
            </a:r>
          </a:p>
          <a:p>
            <a:r>
              <a:rPr lang="en-US" sz="2000" u="sng" dirty="0" smtClean="0"/>
              <a:t>PORTANTO</a:t>
            </a:r>
            <a:r>
              <a:rPr lang="en-US" sz="2000" dirty="0" smtClean="0"/>
              <a:t>: </a:t>
            </a:r>
          </a:p>
          <a:p>
            <a:r>
              <a:rPr lang="en-US" sz="2000" b="1" dirty="0" err="1" smtClean="0"/>
              <a:t>Ex.Carg</a:t>
            </a:r>
            <a:r>
              <a:rPr lang="en-US" sz="2000" b="1" dirty="0" smtClean="0"/>
              <a:t>. = (1/2). Ԑ</a:t>
            </a:r>
            <a:r>
              <a:rPr lang="en-US" sz="2000" b="1" baseline="30000" dirty="0" smtClean="0"/>
              <a:t>C</a:t>
            </a:r>
            <a:r>
              <a:rPr lang="en-US" sz="2000" b="1" dirty="0" smtClean="0"/>
              <a:t>.dP</a:t>
            </a:r>
            <a:r>
              <a:rPr lang="en-US" sz="2000" b="1" baseline="30000" dirty="0" smtClean="0"/>
              <a:t>2</a:t>
            </a:r>
            <a:r>
              <a:rPr lang="en-US" sz="2000" b="1" dirty="0" smtClean="0"/>
              <a:t> .(Q/P)</a:t>
            </a:r>
          </a:p>
          <a:p>
            <a:r>
              <a:rPr lang="en-US" sz="2000" u="sng" dirty="0" smtClean="0"/>
              <a:t>MAS COMO</a:t>
            </a:r>
            <a:r>
              <a:rPr lang="en-US" sz="2000" dirty="0" smtClean="0"/>
              <a:t>: P</a:t>
            </a:r>
            <a:r>
              <a:rPr lang="en-US" sz="2000" baseline="-25000" dirty="0" smtClean="0"/>
              <a:t>1</a:t>
            </a:r>
            <a:r>
              <a:rPr lang="en-US" sz="2000" dirty="0" smtClean="0"/>
              <a:t> = (1+t)P</a:t>
            </a:r>
            <a:r>
              <a:rPr lang="en-US" sz="2000" baseline="-25000" dirty="0" smtClean="0"/>
              <a:t>0</a:t>
            </a:r>
            <a:r>
              <a:rPr lang="en-US" sz="2000" dirty="0" smtClean="0"/>
              <a:t>, </a:t>
            </a:r>
          </a:p>
          <a:p>
            <a:r>
              <a:rPr lang="en-US" sz="2000" u="sng" dirty="0" smtClean="0"/>
              <a:t>OU SEJA</a:t>
            </a:r>
            <a:r>
              <a:rPr lang="en-US" sz="2000" dirty="0" smtClean="0"/>
              <a:t>: </a:t>
            </a:r>
            <a:r>
              <a:rPr lang="en-US" sz="2000" dirty="0" err="1" smtClean="0"/>
              <a:t>dP</a:t>
            </a:r>
            <a:r>
              <a:rPr lang="en-US" sz="2000" dirty="0" smtClean="0"/>
              <a:t> = t.P</a:t>
            </a:r>
            <a:r>
              <a:rPr lang="en-US" sz="2000" baseline="-25000" dirty="0" smtClean="0"/>
              <a:t>0</a:t>
            </a:r>
            <a:r>
              <a:rPr lang="en-US" sz="2000" dirty="0" smtClean="0"/>
              <a:t>, </a:t>
            </a:r>
            <a:r>
              <a:rPr lang="en-US" sz="2000" u="sng" dirty="0" smtClean="0"/>
              <a:t>RESULTA QUE</a:t>
            </a:r>
            <a:r>
              <a:rPr lang="en-US" sz="2000" dirty="0" smtClean="0"/>
              <a:t>:</a:t>
            </a:r>
          </a:p>
          <a:p>
            <a:r>
              <a:rPr lang="en-US" sz="2000" dirty="0" smtClean="0"/>
              <a:t> </a:t>
            </a:r>
            <a:r>
              <a:rPr lang="en-US" sz="2400" b="1" u="sng" dirty="0" err="1" smtClean="0">
                <a:effectLst>
                  <a:outerShdw blurRad="38100" dist="38100" dir="2700000" algn="tl">
                    <a:srgbClr val="000000">
                      <a:alpha val="43137"/>
                    </a:srgbClr>
                  </a:outerShdw>
                </a:effectLst>
              </a:rPr>
              <a:t>Ex.Carg</a:t>
            </a:r>
            <a:r>
              <a:rPr lang="en-US" sz="2400" b="1" u="sng" dirty="0" smtClean="0">
                <a:effectLst>
                  <a:outerShdw blurRad="38100" dist="38100" dir="2700000" algn="tl">
                    <a:srgbClr val="000000">
                      <a:alpha val="43137"/>
                    </a:srgbClr>
                  </a:outerShdw>
                </a:effectLst>
              </a:rPr>
              <a:t>. =  (1/2). Ԑ</a:t>
            </a:r>
            <a:r>
              <a:rPr lang="en-US" sz="2400" b="1" u="sng" baseline="30000" dirty="0" smtClean="0">
                <a:effectLst>
                  <a:outerShdw blurRad="38100" dist="38100" dir="2700000" algn="tl">
                    <a:srgbClr val="000000">
                      <a:alpha val="43137"/>
                    </a:srgbClr>
                  </a:outerShdw>
                </a:effectLst>
              </a:rPr>
              <a:t>C</a:t>
            </a:r>
            <a:r>
              <a:rPr lang="en-US" sz="2400" b="1" u="sng" dirty="0" smtClean="0">
                <a:effectLst>
                  <a:outerShdw blurRad="38100" dist="38100" dir="2700000" algn="tl">
                    <a:srgbClr val="000000">
                      <a:alpha val="43137"/>
                    </a:srgbClr>
                  </a:outerShdw>
                </a:effectLst>
              </a:rPr>
              <a:t>.t</a:t>
            </a:r>
            <a:r>
              <a:rPr lang="en-US" sz="2400" b="1" u="sng" baseline="30000" dirty="0" smtClean="0">
                <a:effectLst>
                  <a:outerShdw blurRad="38100" dist="38100" dir="2700000" algn="tl">
                    <a:srgbClr val="000000">
                      <a:alpha val="43137"/>
                    </a:srgbClr>
                  </a:outerShdw>
                </a:effectLst>
              </a:rPr>
              <a:t>2</a:t>
            </a:r>
            <a:r>
              <a:rPr lang="en-US" sz="2400" b="1" u="sng" dirty="0" smtClean="0">
                <a:effectLst>
                  <a:outerShdw blurRad="38100" dist="38100" dir="2700000" algn="tl">
                    <a:srgbClr val="000000">
                      <a:alpha val="43137"/>
                    </a:srgbClr>
                  </a:outerShdw>
                </a:effectLst>
              </a:rPr>
              <a:t>.P</a:t>
            </a:r>
            <a:r>
              <a:rPr lang="en-US" sz="2400" b="1" u="sng" baseline="-25000" dirty="0" smtClean="0">
                <a:effectLst>
                  <a:outerShdw blurRad="38100" dist="38100" dir="2700000" algn="tl">
                    <a:srgbClr val="000000">
                      <a:alpha val="43137"/>
                    </a:srgbClr>
                  </a:outerShdw>
                </a:effectLst>
              </a:rPr>
              <a:t>0</a:t>
            </a:r>
            <a:r>
              <a:rPr lang="en-US" sz="2400" b="1" u="sng" dirty="0" smtClean="0">
                <a:effectLst>
                  <a:outerShdw blurRad="38100" dist="38100" dir="2700000" algn="tl">
                    <a:srgbClr val="000000">
                      <a:alpha val="43137"/>
                    </a:srgbClr>
                  </a:outerShdw>
                </a:effectLst>
              </a:rPr>
              <a:t>.Q</a:t>
            </a:r>
            <a:r>
              <a:rPr lang="en-US" sz="2400" b="1" u="sng" baseline="-25000" dirty="0" smtClean="0">
                <a:effectLst>
                  <a:outerShdw blurRad="38100" dist="38100" dir="2700000" algn="tl">
                    <a:srgbClr val="000000">
                      <a:alpha val="43137"/>
                    </a:srgbClr>
                  </a:outerShdw>
                </a:effectLst>
              </a:rPr>
              <a:t>0</a:t>
            </a:r>
            <a:endParaRPr lang="en-US" sz="2400" b="1" u="sng" dirty="0" smtClean="0">
              <a:effectLst>
                <a:outerShdw blurRad="38100" dist="38100" dir="2700000" algn="tl">
                  <a:srgbClr val="000000">
                    <a:alpha val="43137"/>
                  </a:srgbClr>
                </a:outerShdw>
              </a:effectLst>
            </a:endParaRPr>
          </a:p>
          <a:p>
            <a:endParaRPr lang="en-US" sz="2000" dirty="0"/>
          </a:p>
          <a:p>
            <a:endParaRPr lang="en-US" sz="2000" dirty="0" smtClean="0"/>
          </a:p>
          <a:p>
            <a:endParaRPr lang="en-US" sz="2000" dirty="0"/>
          </a:p>
          <a:p>
            <a:endParaRPr lang="en-US" sz="2000" dirty="0" smtClean="0"/>
          </a:p>
        </p:txBody>
      </p:sp>
      <p:cxnSp>
        <p:nvCxnSpPr>
          <p:cNvPr id="5" name="Conector de seta reta 4"/>
          <p:cNvCxnSpPr/>
          <p:nvPr/>
        </p:nvCxnSpPr>
        <p:spPr>
          <a:xfrm rot="5400000" flipH="1" flipV="1">
            <a:off x="3132634" y="5301208"/>
            <a:ext cx="2303462" cy="79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Conector de seta reta 7"/>
          <p:cNvCxnSpPr/>
          <p:nvPr/>
        </p:nvCxnSpPr>
        <p:spPr>
          <a:xfrm>
            <a:off x="4283968" y="6451748"/>
            <a:ext cx="3744416"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Conector reto 9"/>
          <p:cNvCxnSpPr/>
          <p:nvPr/>
        </p:nvCxnSpPr>
        <p:spPr>
          <a:xfrm>
            <a:off x="4572000" y="4365104"/>
            <a:ext cx="2232248" cy="136815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CaixaDeTexto 10"/>
          <p:cNvSpPr txBox="1"/>
          <p:nvPr/>
        </p:nvSpPr>
        <p:spPr>
          <a:xfrm>
            <a:off x="6804248" y="5642084"/>
            <a:ext cx="1296144" cy="523220"/>
          </a:xfrm>
          <a:prstGeom prst="rect">
            <a:avLst/>
          </a:prstGeom>
          <a:solidFill>
            <a:srgbClr val="00B050"/>
          </a:solidFill>
          <a:ln w="12700">
            <a:solidFill>
              <a:schemeClr val="tx1"/>
            </a:solidFill>
          </a:ln>
        </p:spPr>
        <p:txBody>
          <a:bodyPr wrap="square" rtlCol="0">
            <a:spAutoFit/>
          </a:bodyPr>
          <a:lstStyle/>
          <a:p>
            <a:r>
              <a:rPr lang="en-US" sz="1400" b="1" dirty="0" smtClean="0">
                <a:effectLst>
                  <a:outerShdw blurRad="38100" dist="38100" dir="2700000" algn="tl">
                    <a:srgbClr val="000000">
                      <a:alpha val="43137"/>
                    </a:srgbClr>
                  </a:outerShdw>
                </a:effectLst>
              </a:rPr>
              <a:t>DEMANDA COMPENSADA</a:t>
            </a:r>
            <a:endParaRPr lang="pt-BR" sz="1400" b="1" dirty="0">
              <a:effectLst>
                <a:outerShdw blurRad="38100" dist="38100" dir="2700000" algn="tl">
                  <a:srgbClr val="000000">
                    <a:alpha val="43137"/>
                  </a:srgbClr>
                </a:outerShdw>
              </a:effectLst>
            </a:endParaRPr>
          </a:p>
        </p:txBody>
      </p:sp>
      <p:cxnSp>
        <p:nvCxnSpPr>
          <p:cNvPr id="13" name="Conector reto 12"/>
          <p:cNvCxnSpPr/>
          <p:nvPr/>
        </p:nvCxnSpPr>
        <p:spPr>
          <a:xfrm>
            <a:off x="4283968" y="5373216"/>
            <a:ext cx="252028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Conector reto 14"/>
          <p:cNvCxnSpPr/>
          <p:nvPr/>
        </p:nvCxnSpPr>
        <p:spPr>
          <a:xfrm rot="5400000">
            <a:off x="5688124" y="5913276"/>
            <a:ext cx="108012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Conector reto 16"/>
          <p:cNvCxnSpPr/>
          <p:nvPr/>
        </p:nvCxnSpPr>
        <p:spPr>
          <a:xfrm>
            <a:off x="4283968" y="4653136"/>
            <a:ext cx="2016224"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Conector reto 18"/>
          <p:cNvCxnSpPr/>
          <p:nvPr/>
        </p:nvCxnSpPr>
        <p:spPr>
          <a:xfrm rot="5400000">
            <a:off x="4103948" y="5553236"/>
            <a:ext cx="180020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 name="Chave esquerda 19"/>
          <p:cNvSpPr/>
          <p:nvPr/>
        </p:nvSpPr>
        <p:spPr>
          <a:xfrm>
            <a:off x="4716016" y="4653136"/>
            <a:ext cx="288032" cy="720080"/>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21" name="Chave esquerda 20"/>
          <p:cNvSpPr/>
          <p:nvPr/>
        </p:nvSpPr>
        <p:spPr>
          <a:xfrm rot="16200000">
            <a:off x="5400092" y="4977172"/>
            <a:ext cx="432048" cy="1224136"/>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22" name="CaixaDeTexto 21"/>
          <p:cNvSpPr txBox="1"/>
          <p:nvPr/>
        </p:nvSpPr>
        <p:spPr>
          <a:xfrm>
            <a:off x="4355976" y="4849415"/>
            <a:ext cx="377026" cy="307777"/>
          </a:xfrm>
          <a:prstGeom prst="rect">
            <a:avLst/>
          </a:prstGeom>
          <a:noFill/>
        </p:spPr>
        <p:txBody>
          <a:bodyPr wrap="none" rtlCol="0">
            <a:spAutoFit/>
          </a:bodyPr>
          <a:lstStyle/>
          <a:p>
            <a:r>
              <a:rPr lang="en-US" sz="1400" b="1" dirty="0" err="1" smtClean="0"/>
              <a:t>dP</a:t>
            </a:r>
            <a:endParaRPr lang="pt-BR" sz="1400" b="1" dirty="0"/>
          </a:p>
        </p:txBody>
      </p:sp>
      <p:sp>
        <p:nvSpPr>
          <p:cNvPr id="23" name="CaixaDeTexto 22"/>
          <p:cNvSpPr txBox="1"/>
          <p:nvPr/>
        </p:nvSpPr>
        <p:spPr>
          <a:xfrm>
            <a:off x="5436096" y="5785519"/>
            <a:ext cx="432048" cy="307777"/>
          </a:xfrm>
          <a:prstGeom prst="rect">
            <a:avLst/>
          </a:prstGeom>
          <a:noFill/>
        </p:spPr>
        <p:txBody>
          <a:bodyPr wrap="square" rtlCol="0">
            <a:spAutoFit/>
          </a:bodyPr>
          <a:lstStyle/>
          <a:p>
            <a:r>
              <a:rPr lang="en-US" sz="1400" b="1" dirty="0" err="1" smtClean="0"/>
              <a:t>dQ</a:t>
            </a:r>
            <a:endParaRPr lang="pt-BR" sz="1400" b="1" dirty="0"/>
          </a:p>
        </p:txBody>
      </p:sp>
      <p:sp>
        <p:nvSpPr>
          <p:cNvPr id="24" name="CaixaDeTexto 23"/>
          <p:cNvSpPr txBox="1"/>
          <p:nvPr/>
        </p:nvSpPr>
        <p:spPr>
          <a:xfrm>
            <a:off x="5076056" y="4993431"/>
            <a:ext cx="504056" cy="307777"/>
          </a:xfrm>
          <a:prstGeom prst="rect">
            <a:avLst/>
          </a:prstGeom>
          <a:solidFill>
            <a:srgbClr val="FF0000"/>
          </a:solidFill>
          <a:ln w="12700">
            <a:solidFill>
              <a:schemeClr val="tx1"/>
            </a:solidFill>
          </a:ln>
        </p:spPr>
        <p:txBody>
          <a:bodyPr wrap="square" rtlCol="0">
            <a:spAutoFit/>
          </a:bodyPr>
          <a:lstStyle/>
          <a:p>
            <a:r>
              <a:rPr lang="en-US" sz="1400" b="1" dirty="0" smtClean="0"/>
              <a:t>E.C.</a:t>
            </a:r>
            <a:endParaRPr lang="pt-BR" sz="1400" b="1" dirty="0"/>
          </a:p>
        </p:txBody>
      </p:sp>
      <p:sp>
        <p:nvSpPr>
          <p:cNvPr id="25" name="CaixaDeTexto 24"/>
          <p:cNvSpPr txBox="1"/>
          <p:nvPr/>
        </p:nvSpPr>
        <p:spPr>
          <a:xfrm>
            <a:off x="3923928" y="4489375"/>
            <a:ext cx="360040" cy="307777"/>
          </a:xfrm>
          <a:prstGeom prst="rect">
            <a:avLst/>
          </a:prstGeom>
          <a:noFill/>
        </p:spPr>
        <p:txBody>
          <a:bodyPr wrap="square" rtlCol="0">
            <a:spAutoFit/>
          </a:bodyPr>
          <a:lstStyle/>
          <a:p>
            <a:r>
              <a:rPr lang="en-US" sz="1400" b="1" dirty="0" smtClean="0"/>
              <a:t>P</a:t>
            </a:r>
            <a:r>
              <a:rPr lang="en-US" sz="1400" b="1" baseline="-25000" dirty="0" smtClean="0"/>
              <a:t>1</a:t>
            </a:r>
            <a:endParaRPr lang="pt-BR" sz="1400" b="1" dirty="0"/>
          </a:p>
        </p:txBody>
      </p:sp>
      <p:sp>
        <p:nvSpPr>
          <p:cNvPr id="26" name="CaixaDeTexto 25"/>
          <p:cNvSpPr txBox="1"/>
          <p:nvPr/>
        </p:nvSpPr>
        <p:spPr>
          <a:xfrm>
            <a:off x="3995936" y="5209455"/>
            <a:ext cx="360040" cy="307777"/>
          </a:xfrm>
          <a:prstGeom prst="rect">
            <a:avLst/>
          </a:prstGeom>
          <a:noFill/>
        </p:spPr>
        <p:txBody>
          <a:bodyPr wrap="square" rtlCol="0">
            <a:spAutoFit/>
          </a:bodyPr>
          <a:lstStyle/>
          <a:p>
            <a:r>
              <a:rPr lang="en-US" sz="1400" b="1" dirty="0" smtClean="0"/>
              <a:t>P</a:t>
            </a:r>
            <a:r>
              <a:rPr lang="en-US" sz="1400" b="1" baseline="-25000" dirty="0" smtClean="0"/>
              <a:t>0</a:t>
            </a:r>
            <a:endParaRPr lang="pt-BR" sz="1400" b="1" dirty="0"/>
          </a:p>
        </p:txBody>
      </p:sp>
      <p:sp>
        <p:nvSpPr>
          <p:cNvPr id="27" name="CaixaDeTexto 26"/>
          <p:cNvSpPr txBox="1"/>
          <p:nvPr/>
        </p:nvSpPr>
        <p:spPr>
          <a:xfrm>
            <a:off x="6084168" y="6433591"/>
            <a:ext cx="432048" cy="307777"/>
          </a:xfrm>
          <a:prstGeom prst="rect">
            <a:avLst/>
          </a:prstGeom>
          <a:noFill/>
        </p:spPr>
        <p:txBody>
          <a:bodyPr wrap="square" rtlCol="0">
            <a:spAutoFit/>
          </a:bodyPr>
          <a:lstStyle/>
          <a:p>
            <a:r>
              <a:rPr lang="en-US" sz="1400" b="1" dirty="0" smtClean="0"/>
              <a:t>Q</a:t>
            </a:r>
            <a:r>
              <a:rPr lang="en-US" sz="1400" b="1" baseline="-25000" dirty="0" smtClean="0"/>
              <a:t>0</a:t>
            </a:r>
            <a:endParaRPr lang="pt-BR" sz="1400" b="1" dirty="0"/>
          </a:p>
        </p:txBody>
      </p:sp>
      <p:sp>
        <p:nvSpPr>
          <p:cNvPr id="28" name="CaixaDeTexto 27"/>
          <p:cNvSpPr txBox="1"/>
          <p:nvPr/>
        </p:nvSpPr>
        <p:spPr>
          <a:xfrm>
            <a:off x="4788024" y="6433591"/>
            <a:ext cx="432048" cy="307777"/>
          </a:xfrm>
          <a:prstGeom prst="rect">
            <a:avLst/>
          </a:prstGeom>
          <a:noFill/>
        </p:spPr>
        <p:txBody>
          <a:bodyPr wrap="square" rtlCol="0">
            <a:spAutoFit/>
          </a:bodyPr>
          <a:lstStyle/>
          <a:p>
            <a:r>
              <a:rPr lang="en-US" sz="1400" b="1" dirty="0" smtClean="0"/>
              <a:t>Q</a:t>
            </a:r>
            <a:r>
              <a:rPr lang="en-US" sz="1400" b="1" baseline="-25000" dirty="0" smtClean="0"/>
              <a:t>1</a:t>
            </a:r>
            <a:endParaRPr lang="pt-BR" sz="1400" b="1" dirty="0"/>
          </a:p>
        </p:txBody>
      </p:sp>
      <p:sp>
        <p:nvSpPr>
          <p:cNvPr id="9" name="CaixaDeTexto 8"/>
          <p:cNvSpPr txBox="1"/>
          <p:nvPr/>
        </p:nvSpPr>
        <p:spPr>
          <a:xfrm>
            <a:off x="6804248" y="5209455"/>
            <a:ext cx="1606978" cy="307777"/>
          </a:xfrm>
          <a:prstGeom prst="rect">
            <a:avLst/>
          </a:prstGeom>
          <a:solidFill>
            <a:srgbClr val="FFFF00"/>
          </a:solidFill>
          <a:ln>
            <a:solidFill>
              <a:schemeClr val="tx1"/>
            </a:solidFill>
          </a:ln>
        </p:spPr>
        <p:txBody>
          <a:bodyPr wrap="none" rtlCol="0">
            <a:spAutoFit/>
          </a:bodyPr>
          <a:lstStyle/>
          <a:p>
            <a:r>
              <a:rPr lang="pt-BR" sz="1400" b="1" dirty="0" smtClean="0">
                <a:effectLst>
                  <a:outerShdw blurRad="38100" dist="38100" dir="2700000" algn="tl">
                    <a:srgbClr val="000000">
                      <a:alpha val="43137"/>
                    </a:srgbClr>
                  </a:outerShdw>
                </a:effectLst>
              </a:rPr>
              <a:t>CMg</a:t>
            </a:r>
            <a:r>
              <a:rPr lang="pt-BR" sz="1400" b="1" baseline="-25000" dirty="0" smtClean="0">
                <a:effectLst>
                  <a:outerShdw blurRad="38100" dist="38100" dir="2700000" algn="tl">
                    <a:srgbClr val="000000">
                      <a:alpha val="43137"/>
                    </a:srgbClr>
                  </a:outerShdw>
                </a:effectLst>
              </a:rPr>
              <a:t>0</a:t>
            </a:r>
            <a:r>
              <a:rPr lang="pt-BR" sz="1400" b="1" dirty="0" smtClean="0">
                <a:effectLst>
                  <a:outerShdw blurRad="38100" dist="38100" dir="2700000" algn="tl">
                    <a:srgbClr val="000000">
                      <a:alpha val="43137"/>
                    </a:srgbClr>
                  </a:outerShdw>
                </a:effectLst>
              </a:rPr>
              <a:t>:  CONSTANTE</a:t>
            </a:r>
            <a:endParaRPr lang="pt-BR" sz="1400" b="1" dirty="0">
              <a:effectLst>
                <a:outerShdw blurRad="38100" dist="38100" dir="2700000" algn="tl">
                  <a:srgbClr val="000000">
                    <a:alpha val="43137"/>
                  </a:srgbClr>
                </a:outerShdw>
              </a:effectLst>
            </a:endParaRPr>
          </a:p>
        </p:txBody>
      </p:sp>
      <p:sp>
        <p:nvSpPr>
          <p:cNvPr id="12" name="CaixaDeTexto 11"/>
          <p:cNvSpPr txBox="1"/>
          <p:nvPr/>
        </p:nvSpPr>
        <p:spPr>
          <a:xfrm>
            <a:off x="6300192" y="4489375"/>
            <a:ext cx="840295" cy="307777"/>
          </a:xfrm>
          <a:prstGeom prst="rect">
            <a:avLst/>
          </a:prstGeom>
          <a:solidFill>
            <a:srgbClr val="FFFF00"/>
          </a:solidFill>
          <a:ln>
            <a:solidFill>
              <a:schemeClr val="tx1"/>
            </a:solidFill>
          </a:ln>
        </p:spPr>
        <p:txBody>
          <a:bodyPr wrap="none" rtlCol="0">
            <a:spAutoFit/>
          </a:bodyPr>
          <a:lstStyle/>
          <a:p>
            <a:r>
              <a:rPr lang="pt-BR" sz="1400" b="1" dirty="0" smtClean="0">
                <a:effectLst>
                  <a:outerShdw blurRad="38100" dist="38100" dir="2700000" algn="tl">
                    <a:srgbClr val="000000">
                      <a:alpha val="43137"/>
                    </a:srgbClr>
                  </a:outerShdw>
                </a:effectLst>
              </a:rPr>
              <a:t>CMg</a:t>
            </a:r>
            <a:r>
              <a:rPr lang="pt-BR" sz="1400" b="1" baseline="-25000" dirty="0" smtClean="0">
                <a:effectLst>
                  <a:outerShdw blurRad="38100" dist="38100" dir="2700000" algn="tl">
                    <a:srgbClr val="000000">
                      <a:alpha val="43137"/>
                    </a:srgbClr>
                  </a:outerShdw>
                </a:effectLst>
              </a:rPr>
              <a:t>0</a:t>
            </a:r>
            <a:r>
              <a:rPr lang="pt-BR" sz="1400" b="1" dirty="0" smtClean="0">
                <a:effectLst>
                  <a:outerShdw blurRad="38100" dist="38100" dir="2700000" algn="tl">
                    <a:srgbClr val="000000">
                      <a:alpha val="43137"/>
                    </a:srgbClr>
                  </a:outerShdw>
                </a:effectLst>
              </a:rPr>
              <a:t> + T</a:t>
            </a:r>
            <a:endParaRPr lang="pt-BR" sz="1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85000" lnSpcReduction="10000"/>
          </a:bodyPr>
          <a:lstStyle/>
          <a:p>
            <a:r>
              <a:rPr lang="en-US" sz="2800" b="1" u="sng" dirty="0" smtClean="0">
                <a:effectLst>
                  <a:outerShdw blurRad="38100" dist="38100" dir="2700000" algn="tl">
                    <a:srgbClr val="000000">
                      <a:alpha val="43137"/>
                    </a:srgbClr>
                  </a:outerShdw>
                </a:effectLst>
              </a:rPr>
              <a:t>O PROBLEMA DE OTIMIZAÇÃO SERÁ</a:t>
            </a:r>
            <a:r>
              <a:rPr lang="en-US" sz="2800" b="1" dirty="0" smtClean="0">
                <a:effectLst>
                  <a:outerShdw blurRad="38100" dist="38100" dir="2700000" algn="tl">
                    <a:srgbClr val="000000">
                      <a:alpha val="43137"/>
                    </a:srgbClr>
                  </a:outerShdw>
                </a:effectLst>
              </a:rPr>
              <a:t>: (“DOIS BENS: X, Y”)</a:t>
            </a:r>
          </a:p>
          <a:p>
            <a:endParaRPr lang="en-US" sz="2000" b="1" dirty="0" smtClean="0">
              <a:effectLst>
                <a:outerShdw blurRad="38100" dist="38100" dir="2700000" algn="tl">
                  <a:srgbClr val="000000">
                    <a:alpha val="43137"/>
                  </a:srgbClr>
                </a:outerShdw>
              </a:effectLst>
            </a:endParaRPr>
          </a:p>
          <a:p>
            <a:r>
              <a:rPr lang="en-US" sz="2000" b="1" u="sng" dirty="0" smtClean="0"/>
              <a:t>MINIMIZAR O EXCESSO DE CARGA TOTAL</a:t>
            </a:r>
            <a:r>
              <a:rPr lang="en-US" sz="2000" b="1" dirty="0" smtClean="0"/>
              <a:t>:  </a:t>
            </a:r>
            <a:r>
              <a:rPr lang="en-US" sz="2800" dirty="0" smtClean="0"/>
              <a:t>[</a:t>
            </a:r>
            <a:r>
              <a:rPr lang="en-US" sz="2000" dirty="0" smtClean="0"/>
              <a:t>(1/2). </a:t>
            </a:r>
            <a:r>
              <a:rPr lang="en-US" sz="2000" dirty="0"/>
              <a:t>Ԑ</a:t>
            </a:r>
            <a:r>
              <a:rPr lang="en-US" sz="2000" baseline="-25000" dirty="0"/>
              <a:t>X</a:t>
            </a:r>
            <a:r>
              <a:rPr lang="en-US" sz="2000" baseline="30000" dirty="0"/>
              <a:t>C</a:t>
            </a:r>
            <a:r>
              <a:rPr lang="en-US" sz="2000" dirty="0" smtClean="0"/>
              <a:t> .</a:t>
            </a:r>
            <a:r>
              <a:rPr lang="en-US" sz="2000" dirty="0" err="1" smtClean="0"/>
              <a:t>t</a:t>
            </a:r>
            <a:r>
              <a:rPr lang="en-US" sz="2000" baseline="-25000" dirty="0" err="1" smtClean="0"/>
              <a:t>X</a:t>
            </a:r>
            <a:r>
              <a:rPr lang="en-US" sz="2000" dirty="0" smtClean="0"/>
              <a:t> </a:t>
            </a:r>
            <a:r>
              <a:rPr lang="en-US" sz="2000" baseline="30000" dirty="0" smtClean="0"/>
              <a:t>2</a:t>
            </a:r>
            <a:r>
              <a:rPr lang="en-US" sz="2000" dirty="0" smtClean="0"/>
              <a:t>.P</a:t>
            </a:r>
            <a:r>
              <a:rPr lang="en-US" sz="2000" baseline="-25000" dirty="0" smtClean="0"/>
              <a:t>X</a:t>
            </a:r>
            <a:r>
              <a:rPr lang="en-US" sz="2000" dirty="0" smtClean="0"/>
              <a:t> .Q</a:t>
            </a:r>
            <a:r>
              <a:rPr lang="en-US" sz="2000" baseline="-25000" dirty="0" smtClean="0"/>
              <a:t>X</a:t>
            </a:r>
            <a:r>
              <a:rPr lang="en-US" sz="2000" dirty="0" smtClean="0"/>
              <a:t>   +   (1/2). </a:t>
            </a:r>
            <a:r>
              <a:rPr lang="en-US" sz="2000" dirty="0"/>
              <a:t>Ԑ</a:t>
            </a:r>
            <a:r>
              <a:rPr lang="en-US" sz="2000" baseline="-25000" dirty="0"/>
              <a:t>Y</a:t>
            </a:r>
            <a:r>
              <a:rPr lang="en-US" sz="2000" baseline="30000" dirty="0"/>
              <a:t>C</a:t>
            </a:r>
            <a:r>
              <a:rPr lang="en-US" sz="2000" dirty="0" smtClean="0"/>
              <a:t> .</a:t>
            </a:r>
            <a:r>
              <a:rPr lang="en-US" sz="2000" dirty="0" err="1" smtClean="0"/>
              <a:t>t</a:t>
            </a:r>
            <a:r>
              <a:rPr lang="en-US" sz="2000" baseline="-25000" dirty="0" err="1"/>
              <a:t>Y</a:t>
            </a:r>
            <a:r>
              <a:rPr lang="en-US" sz="2000" dirty="0" smtClean="0"/>
              <a:t> </a:t>
            </a:r>
            <a:r>
              <a:rPr lang="en-US" sz="2000" baseline="30000" dirty="0" smtClean="0"/>
              <a:t>2</a:t>
            </a:r>
            <a:r>
              <a:rPr lang="en-US" sz="2000" dirty="0" smtClean="0"/>
              <a:t>.P</a:t>
            </a:r>
            <a:r>
              <a:rPr lang="en-US" sz="2000" baseline="-25000" dirty="0"/>
              <a:t>Y</a:t>
            </a:r>
            <a:r>
              <a:rPr lang="en-US" sz="2000" dirty="0" smtClean="0"/>
              <a:t> .Q</a:t>
            </a:r>
            <a:r>
              <a:rPr lang="en-US" sz="2000" baseline="-25000" dirty="0"/>
              <a:t>Y</a:t>
            </a:r>
            <a:r>
              <a:rPr lang="en-US" sz="2000" dirty="0" smtClean="0"/>
              <a:t> </a:t>
            </a:r>
            <a:r>
              <a:rPr lang="en-US" sz="2800" dirty="0" smtClean="0"/>
              <a:t>]</a:t>
            </a:r>
          </a:p>
          <a:p>
            <a:r>
              <a:rPr lang="en-US" sz="2000" b="1" u="sng" dirty="0" smtClean="0"/>
              <a:t>SUJEITO A DADA RECEITA TRIBUTÁRIA</a:t>
            </a:r>
            <a:r>
              <a:rPr lang="en-US" sz="2000" b="1" dirty="0" smtClean="0"/>
              <a:t>:</a:t>
            </a:r>
            <a:r>
              <a:rPr lang="en-US" sz="2000" dirty="0" smtClean="0"/>
              <a:t>        R</a:t>
            </a:r>
            <a:r>
              <a:rPr lang="en-US" sz="2000" baseline="-25000" dirty="0" smtClean="0"/>
              <a:t>0</a:t>
            </a:r>
            <a:r>
              <a:rPr lang="en-US" sz="2000" dirty="0" smtClean="0"/>
              <a:t> = [</a:t>
            </a:r>
            <a:r>
              <a:rPr lang="en-US" sz="2000" dirty="0" err="1" smtClean="0"/>
              <a:t>t</a:t>
            </a:r>
            <a:r>
              <a:rPr lang="en-US" sz="2000" baseline="-25000" dirty="0" err="1" smtClean="0"/>
              <a:t>X</a:t>
            </a:r>
            <a:r>
              <a:rPr lang="en-US" sz="2000" dirty="0" smtClean="0"/>
              <a:t> .P</a:t>
            </a:r>
            <a:r>
              <a:rPr lang="en-US" sz="2000" baseline="-25000" dirty="0" smtClean="0"/>
              <a:t>X</a:t>
            </a:r>
            <a:r>
              <a:rPr lang="en-US" sz="2000" dirty="0" smtClean="0"/>
              <a:t> .Q</a:t>
            </a:r>
            <a:r>
              <a:rPr lang="en-US" sz="2000" baseline="-25000" dirty="0" smtClean="0"/>
              <a:t>X</a:t>
            </a:r>
            <a:r>
              <a:rPr lang="en-US" sz="2000" dirty="0" smtClean="0"/>
              <a:t> + </a:t>
            </a:r>
            <a:r>
              <a:rPr lang="en-US" sz="2000" dirty="0" err="1" smtClean="0"/>
              <a:t>t</a:t>
            </a:r>
            <a:r>
              <a:rPr lang="en-US" sz="2000" baseline="-25000" dirty="0" err="1"/>
              <a:t>y</a:t>
            </a:r>
            <a:r>
              <a:rPr lang="en-US" sz="2000" dirty="0" smtClean="0"/>
              <a:t> .</a:t>
            </a:r>
            <a:r>
              <a:rPr lang="en-US" sz="2000" dirty="0" err="1" smtClean="0"/>
              <a:t>P</a:t>
            </a:r>
            <a:r>
              <a:rPr lang="en-US" sz="2000" baseline="-25000" dirty="0" err="1"/>
              <a:t>y</a:t>
            </a:r>
            <a:r>
              <a:rPr lang="en-US" sz="2000" dirty="0" smtClean="0"/>
              <a:t> .</a:t>
            </a:r>
            <a:r>
              <a:rPr lang="en-US" sz="2000" dirty="0" err="1" smtClean="0"/>
              <a:t>Q</a:t>
            </a:r>
            <a:r>
              <a:rPr lang="en-US" sz="2000" baseline="-25000" dirty="0" err="1"/>
              <a:t>y</a:t>
            </a:r>
            <a:r>
              <a:rPr lang="en-US" sz="2000" dirty="0" smtClean="0"/>
              <a:t> ]</a:t>
            </a:r>
          </a:p>
          <a:p>
            <a:pPr>
              <a:buNone/>
            </a:pPr>
            <a:endParaRPr lang="en-US" sz="2000" dirty="0"/>
          </a:p>
          <a:p>
            <a:pPr>
              <a:buNone/>
            </a:pPr>
            <a:r>
              <a:rPr lang="en-US" sz="2000" b="1" u="sng" dirty="0" smtClean="0"/>
              <a:t>FUNÇÃO LAGRANGE:</a:t>
            </a:r>
            <a:r>
              <a:rPr lang="en-US" sz="2000" b="1" dirty="0" smtClean="0"/>
              <a:t>   L =  [(1/2). </a:t>
            </a:r>
            <a:r>
              <a:rPr lang="en-US" sz="2000" b="1" dirty="0"/>
              <a:t>Ԑ</a:t>
            </a:r>
            <a:r>
              <a:rPr lang="en-US" sz="2000" b="1" baseline="-25000" dirty="0"/>
              <a:t>X</a:t>
            </a:r>
            <a:r>
              <a:rPr lang="en-US" sz="2000" b="1" baseline="30000" dirty="0"/>
              <a:t>C</a:t>
            </a:r>
            <a:r>
              <a:rPr lang="en-US" sz="2000" b="1" dirty="0" smtClean="0"/>
              <a:t> .</a:t>
            </a:r>
            <a:r>
              <a:rPr lang="en-US" sz="2000" b="1" dirty="0" err="1" smtClean="0"/>
              <a:t>t</a:t>
            </a:r>
            <a:r>
              <a:rPr lang="en-US" sz="2000" b="1" baseline="-25000" dirty="0" err="1" smtClean="0"/>
              <a:t>X</a:t>
            </a:r>
            <a:r>
              <a:rPr lang="en-US" sz="2000" b="1" dirty="0" smtClean="0"/>
              <a:t> </a:t>
            </a:r>
            <a:r>
              <a:rPr lang="en-US" sz="2000" b="1" baseline="30000" dirty="0" smtClean="0"/>
              <a:t>2</a:t>
            </a:r>
            <a:r>
              <a:rPr lang="en-US" sz="2000" b="1" dirty="0" smtClean="0"/>
              <a:t>.P</a:t>
            </a:r>
            <a:r>
              <a:rPr lang="en-US" sz="2000" b="1" baseline="-25000" dirty="0" smtClean="0"/>
              <a:t>X</a:t>
            </a:r>
            <a:r>
              <a:rPr lang="en-US" sz="2000" b="1" dirty="0" smtClean="0"/>
              <a:t> .Q</a:t>
            </a:r>
            <a:r>
              <a:rPr lang="en-US" sz="2000" b="1" baseline="-25000" dirty="0" smtClean="0"/>
              <a:t>X</a:t>
            </a:r>
            <a:r>
              <a:rPr lang="en-US" sz="2000" b="1" dirty="0" smtClean="0"/>
              <a:t> + (1/2). </a:t>
            </a:r>
            <a:r>
              <a:rPr lang="en-US" sz="2000" b="1" dirty="0"/>
              <a:t>Ԑ</a:t>
            </a:r>
            <a:r>
              <a:rPr lang="en-US" sz="2000" b="1" baseline="-25000" dirty="0"/>
              <a:t>Y</a:t>
            </a:r>
            <a:r>
              <a:rPr lang="en-US" sz="2000" b="1" baseline="30000" dirty="0"/>
              <a:t>C</a:t>
            </a:r>
            <a:r>
              <a:rPr lang="en-US" sz="2000" b="1" dirty="0" smtClean="0"/>
              <a:t> .</a:t>
            </a:r>
            <a:r>
              <a:rPr lang="en-US" sz="2000" b="1" dirty="0" err="1" smtClean="0"/>
              <a:t>t</a:t>
            </a:r>
            <a:r>
              <a:rPr lang="en-US" sz="2000" b="1" baseline="-25000" dirty="0" err="1" smtClean="0"/>
              <a:t>Y</a:t>
            </a:r>
            <a:r>
              <a:rPr lang="en-US" sz="2000" b="1" dirty="0" smtClean="0"/>
              <a:t> </a:t>
            </a:r>
            <a:r>
              <a:rPr lang="en-US" sz="2000" b="1" baseline="30000" dirty="0" smtClean="0"/>
              <a:t>2</a:t>
            </a:r>
            <a:r>
              <a:rPr lang="en-US" sz="2000" b="1" dirty="0" smtClean="0"/>
              <a:t>.P</a:t>
            </a:r>
            <a:r>
              <a:rPr lang="en-US" sz="2000" b="1" baseline="-25000" dirty="0" smtClean="0"/>
              <a:t>Y</a:t>
            </a:r>
            <a:r>
              <a:rPr lang="en-US" sz="2000" b="1" dirty="0" smtClean="0"/>
              <a:t> .Q</a:t>
            </a:r>
            <a:r>
              <a:rPr lang="en-US" sz="2000" b="1" baseline="-25000" dirty="0" smtClean="0"/>
              <a:t>Y</a:t>
            </a:r>
            <a:r>
              <a:rPr lang="en-US" sz="2000" b="1" dirty="0" smtClean="0"/>
              <a:t> ]  +  </a:t>
            </a:r>
            <a:r>
              <a:rPr lang="el-GR" sz="2000" b="1" dirty="0" smtClean="0"/>
              <a:t>λ</a:t>
            </a:r>
            <a:r>
              <a:rPr lang="en-US" sz="2000" b="1" dirty="0" smtClean="0"/>
              <a:t>.[R</a:t>
            </a:r>
            <a:r>
              <a:rPr lang="en-US" sz="2000" b="1" baseline="-25000" dirty="0" smtClean="0"/>
              <a:t>0</a:t>
            </a:r>
            <a:r>
              <a:rPr lang="en-US" sz="2000" b="1" dirty="0" smtClean="0"/>
              <a:t> - </a:t>
            </a:r>
            <a:r>
              <a:rPr lang="en-US" sz="2000" b="1" dirty="0" err="1" smtClean="0"/>
              <a:t>t</a:t>
            </a:r>
            <a:r>
              <a:rPr lang="en-US" sz="2000" b="1" baseline="-25000" dirty="0" err="1" smtClean="0"/>
              <a:t>X</a:t>
            </a:r>
            <a:r>
              <a:rPr lang="en-US" sz="2000" b="1" dirty="0" smtClean="0"/>
              <a:t> .P</a:t>
            </a:r>
            <a:r>
              <a:rPr lang="en-US" sz="2000" b="1" baseline="-25000" dirty="0" smtClean="0"/>
              <a:t>X</a:t>
            </a:r>
            <a:r>
              <a:rPr lang="en-US" sz="2000" b="1" dirty="0" smtClean="0"/>
              <a:t> .Q</a:t>
            </a:r>
            <a:r>
              <a:rPr lang="en-US" sz="2000" b="1" baseline="-25000" dirty="0" smtClean="0"/>
              <a:t>X</a:t>
            </a:r>
            <a:r>
              <a:rPr lang="en-US" sz="2000" b="1" dirty="0" smtClean="0"/>
              <a:t> - </a:t>
            </a:r>
            <a:r>
              <a:rPr lang="en-US" sz="2000" b="1" dirty="0" err="1" smtClean="0"/>
              <a:t>t</a:t>
            </a:r>
            <a:r>
              <a:rPr lang="en-US" sz="2000" b="1" baseline="-25000" dirty="0" err="1"/>
              <a:t>y</a:t>
            </a:r>
            <a:r>
              <a:rPr lang="en-US" sz="2000" b="1" dirty="0" smtClean="0"/>
              <a:t> .</a:t>
            </a:r>
            <a:r>
              <a:rPr lang="en-US" sz="2000" b="1" dirty="0" err="1" smtClean="0"/>
              <a:t>P</a:t>
            </a:r>
            <a:r>
              <a:rPr lang="en-US" sz="2000" b="1" baseline="-25000" dirty="0" err="1" smtClean="0"/>
              <a:t>y</a:t>
            </a:r>
            <a:r>
              <a:rPr lang="en-US" sz="2000" b="1" dirty="0" err="1" smtClean="0"/>
              <a:t>.Q</a:t>
            </a:r>
            <a:r>
              <a:rPr lang="en-US" sz="2000" b="1" baseline="-25000" dirty="0" err="1"/>
              <a:t>y</a:t>
            </a:r>
            <a:r>
              <a:rPr lang="en-US" sz="2000" b="1" dirty="0" smtClean="0"/>
              <a:t> ]</a:t>
            </a:r>
          </a:p>
          <a:p>
            <a:pPr>
              <a:buNone/>
            </a:pPr>
            <a:endParaRPr lang="en-US" sz="2000" b="1" u="sng" dirty="0" smtClean="0"/>
          </a:p>
          <a:p>
            <a:pPr>
              <a:buNone/>
            </a:pPr>
            <a:r>
              <a:rPr lang="en-US" sz="2000" b="1" u="sng" dirty="0" smtClean="0"/>
              <a:t>CONDIÇÕES DE 1a. ORDEM</a:t>
            </a:r>
            <a:r>
              <a:rPr lang="en-US" sz="2000" b="1" dirty="0" smtClean="0"/>
              <a:t>:</a:t>
            </a:r>
          </a:p>
          <a:p>
            <a:pPr>
              <a:buNone/>
            </a:pPr>
            <a:r>
              <a:rPr lang="en-US" sz="2000" dirty="0" smtClean="0"/>
              <a:t>ϬL/</a:t>
            </a:r>
            <a:r>
              <a:rPr lang="en-US" sz="2000" dirty="0" err="1" smtClean="0"/>
              <a:t>ϭt</a:t>
            </a:r>
            <a:r>
              <a:rPr lang="en-US" sz="2000" baseline="-25000" dirty="0" err="1" smtClean="0"/>
              <a:t>x</a:t>
            </a:r>
            <a:r>
              <a:rPr lang="en-US" sz="2000" dirty="0" smtClean="0"/>
              <a:t>  = [</a:t>
            </a:r>
            <a:r>
              <a:rPr lang="en-US" sz="2000" dirty="0"/>
              <a:t>Ԑ</a:t>
            </a:r>
            <a:r>
              <a:rPr lang="en-US" sz="2000" baseline="-25000" dirty="0"/>
              <a:t>X</a:t>
            </a:r>
            <a:r>
              <a:rPr lang="en-US" sz="2000" baseline="30000" dirty="0"/>
              <a:t>C</a:t>
            </a:r>
            <a:r>
              <a:rPr lang="en-US" sz="2000" dirty="0" smtClean="0"/>
              <a:t> .</a:t>
            </a:r>
            <a:r>
              <a:rPr lang="en-US" sz="2000" dirty="0" err="1" smtClean="0"/>
              <a:t>t</a:t>
            </a:r>
            <a:r>
              <a:rPr lang="en-US" sz="2000" baseline="-25000" dirty="0" err="1" smtClean="0"/>
              <a:t>X</a:t>
            </a:r>
            <a:r>
              <a:rPr lang="en-US" sz="2000" dirty="0" err="1" smtClean="0"/>
              <a:t>.P</a:t>
            </a:r>
            <a:r>
              <a:rPr lang="en-US" sz="2000" baseline="-25000" dirty="0" err="1" smtClean="0"/>
              <a:t>X</a:t>
            </a:r>
            <a:r>
              <a:rPr lang="en-US" sz="2000" dirty="0" smtClean="0"/>
              <a:t> .Q</a:t>
            </a:r>
            <a:r>
              <a:rPr lang="en-US" sz="2000" baseline="-25000" dirty="0" smtClean="0"/>
              <a:t>X</a:t>
            </a:r>
            <a:r>
              <a:rPr lang="en-US" sz="2000" dirty="0" smtClean="0"/>
              <a:t>   -  </a:t>
            </a:r>
            <a:r>
              <a:rPr lang="el-GR" sz="2000" dirty="0" smtClean="0"/>
              <a:t>λ</a:t>
            </a:r>
            <a:r>
              <a:rPr lang="en-US" sz="2000" dirty="0" smtClean="0"/>
              <a:t>. P</a:t>
            </a:r>
            <a:r>
              <a:rPr lang="en-US" sz="2000" baseline="-25000" dirty="0" smtClean="0"/>
              <a:t>X</a:t>
            </a:r>
            <a:r>
              <a:rPr lang="en-US" sz="2000" dirty="0" smtClean="0"/>
              <a:t> .Q</a:t>
            </a:r>
            <a:r>
              <a:rPr lang="en-US" sz="2000" baseline="-25000" dirty="0" smtClean="0"/>
              <a:t>X </a:t>
            </a:r>
            <a:r>
              <a:rPr lang="en-US" sz="2000" dirty="0" smtClean="0"/>
              <a:t> ] =  0</a:t>
            </a:r>
            <a:r>
              <a:rPr lang="en-US" sz="2000" b="1" dirty="0" smtClean="0"/>
              <a:t>,         </a:t>
            </a:r>
            <a:r>
              <a:rPr lang="en-US" sz="2000" u="sng" dirty="0" smtClean="0"/>
              <a:t>OU SEJA</a:t>
            </a:r>
            <a:r>
              <a:rPr lang="en-US" sz="2000" dirty="0" smtClean="0"/>
              <a:t>:</a:t>
            </a:r>
            <a:r>
              <a:rPr lang="en-US" sz="2000" b="1" dirty="0" smtClean="0"/>
              <a:t>  </a:t>
            </a:r>
            <a:r>
              <a:rPr lang="el-GR" sz="2000" b="1" dirty="0" smtClean="0"/>
              <a:t>λ</a:t>
            </a:r>
            <a:r>
              <a:rPr lang="en-US" sz="2000" b="1" dirty="0" smtClean="0"/>
              <a:t> = </a:t>
            </a:r>
            <a:r>
              <a:rPr lang="en-US" sz="2000" b="1" dirty="0"/>
              <a:t>Ԑ</a:t>
            </a:r>
            <a:r>
              <a:rPr lang="en-US" sz="2000" b="1" baseline="-25000" dirty="0"/>
              <a:t>X</a:t>
            </a:r>
            <a:r>
              <a:rPr lang="en-US" sz="2000" b="1" baseline="30000" dirty="0"/>
              <a:t>C</a:t>
            </a:r>
            <a:r>
              <a:rPr lang="en-US" sz="2000" b="1" dirty="0" smtClean="0"/>
              <a:t> .</a:t>
            </a:r>
            <a:r>
              <a:rPr lang="en-US" sz="2000" b="1" dirty="0" err="1" smtClean="0"/>
              <a:t>t</a:t>
            </a:r>
            <a:r>
              <a:rPr lang="en-US" sz="2000" b="1" baseline="-25000" dirty="0" err="1" smtClean="0"/>
              <a:t>X</a:t>
            </a:r>
            <a:r>
              <a:rPr lang="en-US" sz="2000" b="1" dirty="0" smtClean="0"/>
              <a:t>  </a:t>
            </a:r>
          </a:p>
          <a:p>
            <a:pPr>
              <a:buNone/>
            </a:pPr>
            <a:endParaRPr lang="en-US" sz="2000" b="1" dirty="0" smtClean="0"/>
          </a:p>
          <a:p>
            <a:pPr>
              <a:buNone/>
            </a:pPr>
            <a:r>
              <a:rPr lang="en-US" sz="2000" dirty="0" smtClean="0"/>
              <a:t>ϬL/</a:t>
            </a:r>
            <a:r>
              <a:rPr lang="en-US" sz="2000" dirty="0" err="1" smtClean="0"/>
              <a:t>ϭt</a:t>
            </a:r>
            <a:r>
              <a:rPr lang="en-US" sz="2000" baseline="-25000" dirty="0" err="1"/>
              <a:t>Y</a:t>
            </a:r>
            <a:r>
              <a:rPr lang="en-US" sz="2000" dirty="0" smtClean="0"/>
              <a:t>  = [</a:t>
            </a:r>
            <a:r>
              <a:rPr lang="en-US" sz="2000" dirty="0"/>
              <a:t>Ԑ</a:t>
            </a:r>
            <a:r>
              <a:rPr lang="en-US" sz="2000" baseline="-25000" dirty="0"/>
              <a:t>Y</a:t>
            </a:r>
            <a:r>
              <a:rPr lang="en-US" sz="2000" baseline="30000" dirty="0"/>
              <a:t>C</a:t>
            </a:r>
            <a:r>
              <a:rPr lang="en-US" sz="2000" dirty="0" smtClean="0"/>
              <a:t> .</a:t>
            </a:r>
            <a:r>
              <a:rPr lang="en-US" sz="2000" dirty="0" err="1" smtClean="0"/>
              <a:t>t</a:t>
            </a:r>
            <a:r>
              <a:rPr lang="en-US" sz="2000" baseline="-25000" dirty="0" err="1" smtClean="0"/>
              <a:t>Y</a:t>
            </a:r>
            <a:r>
              <a:rPr lang="en-US" sz="2000" dirty="0" smtClean="0"/>
              <a:t> .P</a:t>
            </a:r>
            <a:r>
              <a:rPr lang="en-US" sz="2000" baseline="-25000" dirty="0" smtClean="0"/>
              <a:t>Y</a:t>
            </a:r>
            <a:r>
              <a:rPr lang="en-US" sz="2000" dirty="0" smtClean="0"/>
              <a:t> .Q</a:t>
            </a:r>
            <a:r>
              <a:rPr lang="en-US" sz="2000" baseline="-25000" dirty="0" smtClean="0"/>
              <a:t>Y</a:t>
            </a:r>
            <a:r>
              <a:rPr lang="en-US" sz="2000" dirty="0" smtClean="0"/>
              <a:t>   -  </a:t>
            </a:r>
            <a:r>
              <a:rPr lang="el-GR" sz="2000" dirty="0" smtClean="0"/>
              <a:t>λ</a:t>
            </a:r>
            <a:r>
              <a:rPr lang="en-US" sz="2000" dirty="0" smtClean="0"/>
              <a:t>. </a:t>
            </a:r>
            <a:r>
              <a:rPr lang="en-US" sz="2000" dirty="0" err="1" smtClean="0"/>
              <a:t>P</a:t>
            </a:r>
            <a:r>
              <a:rPr lang="en-US" sz="2000" baseline="-25000" dirty="0" err="1" smtClean="0"/>
              <a:t>y</a:t>
            </a:r>
            <a:r>
              <a:rPr lang="en-US" sz="2000" dirty="0" err="1" smtClean="0"/>
              <a:t>.Q</a:t>
            </a:r>
            <a:r>
              <a:rPr lang="en-US" sz="2000" baseline="-25000" dirty="0" err="1" smtClean="0"/>
              <a:t>y</a:t>
            </a:r>
            <a:r>
              <a:rPr lang="en-US" sz="2000" dirty="0" smtClean="0"/>
              <a:t> ]  =  0</a:t>
            </a:r>
            <a:r>
              <a:rPr lang="en-US" sz="2000" b="1" dirty="0" smtClean="0"/>
              <a:t>,           </a:t>
            </a:r>
            <a:r>
              <a:rPr lang="en-US" sz="2000" u="sng" dirty="0" smtClean="0"/>
              <a:t>OU SEJA</a:t>
            </a:r>
            <a:r>
              <a:rPr lang="en-US" sz="2000" dirty="0" smtClean="0"/>
              <a:t>:</a:t>
            </a:r>
            <a:r>
              <a:rPr lang="en-US" sz="2000" b="1" dirty="0" smtClean="0"/>
              <a:t> </a:t>
            </a:r>
            <a:r>
              <a:rPr lang="el-GR" sz="2000" b="1" dirty="0" smtClean="0"/>
              <a:t>λ</a:t>
            </a:r>
            <a:r>
              <a:rPr lang="en-US" sz="2000" b="1" dirty="0" smtClean="0"/>
              <a:t> = </a:t>
            </a:r>
            <a:r>
              <a:rPr lang="en-US" sz="2000" b="1" dirty="0"/>
              <a:t>Ԑ</a:t>
            </a:r>
            <a:r>
              <a:rPr lang="en-US" sz="2000" b="1" baseline="-25000" dirty="0"/>
              <a:t>Y</a:t>
            </a:r>
            <a:r>
              <a:rPr lang="en-US" sz="2000" b="1" baseline="30000" dirty="0"/>
              <a:t>C</a:t>
            </a:r>
            <a:r>
              <a:rPr lang="en-US" sz="2000" b="1" dirty="0" smtClean="0"/>
              <a:t> .</a:t>
            </a:r>
            <a:r>
              <a:rPr lang="en-US" sz="2000" b="1" dirty="0" err="1" smtClean="0"/>
              <a:t>t</a:t>
            </a:r>
            <a:r>
              <a:rPr lang="en-US" sz="2000" b="1" baseline="-25000" dirty="0" err="1"/>
              <a:t>Y</a:t>
            </a:r>
            <a:r>
              <a:rPr lang="en-US" sz="2000" b="1" dirty="0" smtClean="0"/>
              <a:t> </a:t>
            </a:r>
          </a:p>
          <a:p>
            <a:pPr>
              <a:buNone/>
            </a:pPr>
            <a:endParaRPr lang="en-US" sz="2000" b="1" dirty="0"/>
          </a:p>
          <a:p>
            <a:pPr>
              <a:buNone/>
            </a:pPr>
            <a:r>
              <a:rPr lang="en-US" sz="2000" u="sng" dirty="0" smtClean="0"/>
              <a:t>PORTANTO</a:t>
            </a:r>
            <a:r>
              <a:rPr lang="en-US" sz="2000" dirty="0" smtClean="0"/>
              <a:t>:</a:t>
            </a:r>
            <a:r>
              <a:rPr lang="en-US" sz="2000" b="1" dirty="0" smtClean="0"/>
              <a:t>    [Ԑ</a:t>
            </a:r>
            <a:r>
              <a:rPr lang="en-US" sz="2000" b="1" baseline="-25000" dirty="0" smtClean="0"/>
              <a:t>X</a:t>
            </a:r>
            <a:r>
              <a:rPr lang="en-US" sz="2000" b="1" baseline="30000" dirty="0" smtClean="0"/>
              <a:t>C</a:t>
            </a:r>
            <a:r>
              <a:rPr lang="en-US" sz="2000" b="1" dirty="0" smtClean="0"/>
              <a:t> .</a:t>
            </a:r>
            <a:r>
              <a:rPr lang="en-US" sz="2000" b="1" dirty="0" err="1" smtClean="0"/>
              <a:t>t</a:t>
            </a:r>
            <a:r>
              <a:rPr lang="en-US" sz="2000" b="1" baseline="-25000" dirty="0" err="1" smtClean="0"/>
              <a:t>X</a:t>
            </a:r>
            <a:r>
              <a:rPr lang="en-US" sz="2000" b="1" dirty="0" smtClean="0"/>
              <a:t> ] = [Ԑ</a:t>
            </a:r>
            <a:r>
              <a:rPr lang="en-US" sz="2000" b="1" baseline="-25000" dirty="0" smtClean="0"/>
              <a:t>Y</a:t>
            </a:r>
            <a:r>
              <a:rPr lang="en-US" sz="2000" b="1" baseline="30000" dirty="0" smtClean="0"/>
              <a:t>C</a:t>
            </a:r>
            <a:r>
              <a:rPr lang="en-US" sz="2000" b="1" dirty="0" smtClean="0"/>
              <a:t> .</a:t>
            </a:r>
            <a:r>
              <a:rPr lang="en-US" sz="2000" b="1" dirty="0" err="1" smtClean="0"/>
              <a:t>t</a:t>
            </a:r>
            <a:r>
              <a:rPr lang="en-US" sz="2000" b="1" baseline="-25000" dirty="0" err="1" smtClean="0"/>
              <a:t>Y</a:t>
            </a:r>
            <a:r>
              <a:rPr lang="en-US" sz="2000" b="1" dirty="0" smtClean="0"/>
              <a:t> ],     “</a:t>
            </a:r>
            <a:r>
              <a:rPr lang="en-US" sz="2000" b="1" u="sng" dirty="0" smtClean="0"/>
              <a:t>REGRA DE MINIMIZAÇÃO DE PERDA DE EFICIÊNCIA TOTAL</a:t>
            </a:r>
            <a:r>
              <a:rPr lang="en-US" sz="2000" b="1" dirty="0" smtClean="0"/>
              <a:t>”</a:t>
            </a:r>
            <a:endParaRPr lang="en-US" sz="2000" b="1" dirty="0"/>
          </a:p>
          <a:p>
            <a:pPr>
              <a:buNone/>
            </a:pPr>
            <a:endParaRPr lang="en-US" sz="2000" b="1" dirty="0" smtClean="0"/>
          </a:p>
          <a:p>
            <a:pPr>
              <a:buNone/>
            </a:pPr>
            <a:r>
              <a:rPr lang="en-US" sz="2000" u="sng" dirty="0" smtClean="0"/>
              <a:t>ALTERNATIVAMENTE</a:t>
            </a:r>
            <a:r>
              <a:rPr lang="en-US" sz="2000" dirty="0" smtClean="0"/>
              <a:t>: </a:t>
            </a:r>
            <a:r>
              <a:rPr lang="en-US" sz="2000" b="1" dirty="0" smtClean="0"/>
              <a:t>  [</a:t>
            </a:r>
            <a:r>
              <a:rPr lang="en-US" sz="2000" b="1" dirty="0" err="1" smtClean="0"/>
              <a:t>t</a:t>
            </a:r>
            <a:r>
              <a:rPr lang="en-US" sz="2000" b="1" baseline="-25000" dirty="0" err="1" smtClean="0"/>
              <a:t>X</a:t>
            </a:r>
            <a:r>
              <a:rPr lang="en-US" sz="2000" b="1" dirty="0" smtClean="0"/>
              <a:t> /</a:t>
            </a:r>
            <a:r>
              <a:rPr lang="en-US" sz="2000" b="1" dirty="0" err="1" smtClean="0"/>
              <a:t>t</a:t>
            </a:r>
            <a:r>
              <a:rPr lang="en-US" sz="2000" b="1" baseline="-25000" dirty="0" err="1" smtClean="0"/>
              <a:t>Y</a:t>
            </a:r>
            <a:r>
              <a:rPr lang="en-US" sz="2000" b="1" dirty="0" smtClean="0"/>
              <a:t> ] = [Ԑ</a:t>
            </a:r>
            <a:r>
              <a:rPr lang="en-US" sz="2000" b="1" baseline="-25000" dirty="0" smtClean="0"/>
              <a:t>Y</a:t>
            </a:r>
            <a:r>
              <a:rPr lang="en-US" sz="2000" b="1" baseline="30000" dirty="0" smtClean="0"/>
              <a:t>C</a:t>
            </a:r>
            <a:r>
              <a:rPr lang="en-US" sz="2000" b="1" dirty="0" smtClean="0"/>
              <a:t> / Ԑ</a:t>
            </a:r>
            <a:r>
              <a:rPr lang="en-US" sz="2000" b="1" baseline="-25000" dirty="0" smtClean="0"/>
              <a:t>X</a:t>
            </a:r>
            <a:r>
              <a:rPr lang="en-US" sz="2000" b="1" baseline="30000" dirty="0" smtClean="0"/>
              <a:t>C</a:t>
            </a:r>
            <a:r>
              <a:rPr lang="en-US" sz="2000" b="1" dirty="0" smtClean="0"/>
              <a:t> ]</a:t>
            </a:r>
          </a:p>
          <a:p>
            <a:pPr>
              <a:buNone/>
            </a:pPr>
            <a:endParaRPr lang="en-US" sz="2000" b="1" dirty="0"/>
          </a:p>
          <a:p>
            <a:pPr algn="just">
              <a:buNone/>
            </a:pPr>
            <a:r>
              <a:rPr lang="en-US" sz="2000" b="1" dirty="0" smtClean="0"/>
              <a:t>      </a:t>
            </a:r>
            <a:r>
              <a:rPr lang="en-US" sz="2000" b="1" u="sng" dirty="0" smtClean="0">
                <a:effectLst>
                  <a:outerShdw blurRad="38100" dist="38100" dir="2700000" algn="tl">
                    <a:srgbClr val="000000">
                      <a:alpha val="43137"/>
                    </a:srgbClr>
                  </a:outerShdw>
                </a:effectLst>
              </a:rPr>
              <a:t>ESSA EQUAÇÃO É CHAMADA DE REGRA DE ELASTICIDADE INVERSA OU REGRA DE RAMSEY</a:t>
            </a:r>
            <a:r>
              <a:rPr lang="en-US" sz="2000" b="1" dirty="0" smtClean="0">
                <a:effectLst>
                  <a:outerShdw blurRad="38100" dist="38100" dir="2700000" algn="tl">
                    <a:srgbClr val="000000">
                      <a:alpha val="43137"/>
                    </a:srgbClr>
                  </a:outerShdw>
                </a:effectLst>
              </a:rPr>
              <a:t>: NA MEDIDA EM QUE OS BENS (X, Y) NÃO SEJAM RELACIONADOS, AS ALÍQUOTAS TRIBUTÁRIAS DEVEM SER INVERSAMENTE PROPORCIONAL ÀS ELASTICIDADES. ISTO É, SE Ԑ</a:t>
            </a:r>
            <a:r>
              <a:rPr lang="en-US" sz="2000" b="1" baseline="-25000" dirty="0" smtClean="0">
                <a:effectLst>
                  <a:outerShdw blurRad="38100" dist="38100" dir="2700000" algn="tl">
                    <a:srgbClr val="000000">
                      <a:alpha val="43137"/>
                    </a:srgbClr>
                  </a:outerShdw>
                </a:effectLst>
              </a:rPr>
              <a:t>X</a:t>
            </a:r>
            <a:r>
              <a:rPr lang="en-US" sz="2000" b="1" dirty="0" smtClean="0">
                <a:effectLst>
                  <a:outerShdw blurRad="38100" dist="38100" dir="2700000" algn="tl">
                    <a:srgbClr val="000000">
                      <a:alpha val="43137"/>
                    </a:srgbClr>
                  </a:outerShdw>
                </a:effectLst>
              </a:rPr>
              <a:t> É RELATIVAMENTE MAIS ELEVADO A Ԑ</a:t>
            </a:r>
            <a:r>
              <a:rPr lang="en-US" sz="2000" b="1" baseline="-25000" dirty="0" smtClean="0">
                <a:effectLst>
                  <a:outerShdw blurRad="38100" dist="38100" dir="2700000" algn="tl">
                    <a:srgbClr val="000000">
                      <a:alpha val="43137"/>
                    </a:srgbClr>
                  </a:outerShdw>
                </a:effectLst>
              </a:rPr>
              <a:t>Y</a:t>
            </a:r>
            <a:r>
              <a:rPr lang="en-US" sz="2000" b="1" dirty="0" smtClean="0">
                <a:effectLst>
                  <a:outerShdw blurRad="38100" dist="38100" dir="2700000" algn="tl">
                    <a:srgbClr val="000000">
                      <a:alpha val="43137"/>
                    </a:srgbClr>
                  </a:outerShdw>
                </a:effectLst>
              </a:rPr>
              <a:t> , TANTO MENOR DEVE SER  </a:t>
            </a:r>
            <a:r>
              <a:rPr lang="en-US" sz="2000" b="1" dirty="0" err="1" smtClean="0">
                <a:effectLst>
                  <a:outerShdw blurRad="38100" dist="38100" dir="2700000" algn="tl">
                    <a:srgbClr val="000000">
                      <a:alpha val="43137"/>
                    </a:srgbClr>
                  </a:outerShdw>
                </a:effectLst>
              </a:rPr>
              <a:t>t</a:t>
            </a:r>
            <a:r>
              <a:rPr lang="en-US" sz="2000" b="1" baseline="-25000" dirty="0" err="1" smtClean="0">
                <a:effectLst>
                  <a:outerShdw blurRad="38100" dist="38100" dir="2700000" algn="tl">
                    <a:srgbClr val="000000">
                      <a:alpha val="43137"/>
                    </a:srgbClr>
                  </a:outerShdw>
                </a:effectLst>
              </a:rPr>
              <a:t>X</a:t>
            </a:r>
            <a:r>
              <a:rPr lang="en-US" sz="2000" b="1" dirty="0" smtClean="0">
                <a:effectLst>
                  <a:outerShdw blurRad="38100" dist="38100" dir="2700000" algn="tl">
                    <a:srgbClr val="000000">
                      <a:alpha val="43137"/>
                    </a:srgbClr>
                  </a:outerShdw>
                </a:effectLst>
              </a:rPr>
              <a:t>  RELATIVAMENTE A  </a:t>
            </a:r>
            <a:r>
              <a:rPr lang="en-US" sz="2000" b="1" dirty="0" err="1" smtClean="0">
                <a:effectLst>
                  <a:outerShdw blurRad="38100" dist="38100" dir="2700000" algn="tl">
                    <a:srgbClr val="000000">
                      <a:alpha val="43137"/>
                    </a:srgbClr>
                  </a:outerShdw>
                </a:effectLst>
              </a:rPr>
              <a:t>t</a:t>
            </a:r>
            <a:r>
              <a:rPr lang="en-US" sz="2000" b="1" baseline="-25000" dirty="0" err="1" smtClean="0">
                <a:effectLst>
                  <a:outerShdw blurRad="38100" dist="38100" dir="2700000" algn="tl">
                    <a:srgbClr val="000000">
                      <a:alpha val="43137"/>
                    </a:srgbClr>
                  </a:outerShdw>
                </a:effectLst>
              </a:rPr>
              <a:t>Y</a:t>
            </a:r>
            <a:r>
              <a:rPr lang="en-US" sz="2000" b="1" dirty="0" smtClean="0">
                <a:effectLst>
                  <a:outerShdw blurRad="38100" dist="38100" dir="2700000" algn="tl">
                    <a:srgbClr val="000000">
                      <a:alpha val="43137"/>
                    </a:srgbClr>
                  </a:outerShdw>
                </a:effectLst>
              </a:rPr>
              <a:t> .</a:t>
            </a:r>
          </a:p>
          <a:p>
            <a:pPr algn="just">
              <a:buNone/>
            </a:pPr>
            <a:endParaRPr lang="en-US" sz="2000" b="1" dirty="0"/>
          </a:p>
          <a:p>
            <a:pPr algn="just">
              <a:buNone/>
            </a:pPr>
            <a:r>
              <a:rPr lang="en-US" sz="2000" b="1" dirty="0" smtClean="0"/>
              <a:t>       “</a:t>
            </a:r>
            <a:r>
              <a:rPr lang="en-US" sz="2000" u="sng" dirty="0" smtClean="0"/>
              <a:t>A MINIMIZAÇÃO DA PERDA DE EFICIÊNCIA NÃO REQUER QUE TODAS AS ALÍQUOTAS SEJAM IGUAIS, MAS SIM QUE A TRIBUTAÇÃO SEJA PROPORCIONALMENTE MAIS ELEVADA EM BENS RELATIVAMENTE MAIS INELÁSTICOS”.</a:t>
            </a:r>
            <a:endParaRPr lang="en-US" sz="2000" u="sng" dirty="0"/>
          </a:p>
          <a:p>
            <a:pPr>
              <a:buNone/>
            </a:pPr>
            <a:endParaRPr lang="pt-BR" sz="20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0"/>
            <a:ext cx="8229600" cy="620688"/>
          </a:xfrm>
        </p:spPr>
        <p:txBody>
          <a:bodyPr>
            <a:normAutofit/>
          </a:bodyPr>
          <a:lstStyle/>
          <a:p>
            <a:r>
              <a:rPr lang="en-US" sz="2800" b="1" u="sng" dirty="0" smtClean="0">
                <a:effectLst>
                  <a:outerShdw blurRad="38100" dist="38100" dir="2700000" algn="tl">
                    <a:srgbClr val="000000">
                      <a:alpha val="43137"/>
                    </a:srgbClr>
                  </a:outerShdw>
                </a:effectLst>
              </a:rPr>
              <a:t>INTRODUÇÃO À QUESTÃO</a:t>
            </a:r>
            <a:endParaRPr lang="pt-BR" sz="2800" b="1" u="sng"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0" y="764704"/>
            <a:ext cx="9144000" cy="6093296"/>
          </a:xfrm>
        </p:spPr>
        <p:txBody>
          <a:bodyPr>
            <a:normAutofit fontScale="85000" lnSpcReduction="10000"/>
          </a:bodyPr>
          <a:lstStyle/>
          <a:p>
            <a:pPr algn="just"/>
            <a:r>
              <a:rPr lang="en-US" sz="2000" dirty="0" smtClean="0"/>
              <a:t>VIMOS QUE A TRIBUTAÇÃO DISTORCIVA DE MERCADORIAS RESULTA EM DISTORÇÃO DE PREÇOS RELATIVOS, NO SENTIDO DE QUE OS PREÇOS DE MERCADO NÃO REFLETEM MAIS OS CUSTOS MARGINAIS DE PRODUÇÃO, O QUE GERA UMA DISSOCIAÇÃO DAS DECISÕES ÓTIMAS  NO CONSUMO DAQUELAS  NA PRODUÇÃO E, PORTANTO, EM PERDA DE EFICIÊNCIA NA ECONOMIA. A MENSURAÇÃO DA PERDA DE EFICIÊNCIA QUE EFETUAMOS FOI EM TERMOS DE EQUILÍBRIO PARCIAL NA FORMA DE EXCESSO DE CARGA E DE PESO MORTO.</a:t>
            </a:r>
          </a:p>
          <a:p>
            <a:pPr algn="just"/>
            <a:endParaRPr lang="en-US" sz="2000" dirty="0"/>
          </a:p>
          <a:p>
            <a:pPr algn="just"/>
            <a:r>
              <a:rPr lang="en-US" sz="2000" dirty="0" smtClean="0"/>
              <a:t>ASSIM COMO, VIMOS QUE ESSA PERDA DE EFICIÊNCIA, EM ÚLTIMA ANÁLISE, CONSTITUI-SE  NUMA PERDA DE BEM-ESTAR LÍQUIDA NA ECONOMIA COMO UM TODO, POIS A ECONOMIA NÃO MAIS SE SITUA SOBRE A FRONTEIRA DE POSSIBILIDADES DE PRODUÇÃO. ISTO É, A PERDA DE EFICIÊNCIA IMPLICA EM PERDA DE PRODUTO NA ECONOMIA, DADOS OS RECURSOS PRODUTIVOS E A TECNOLOGIA.</a:t>
            </a:r>
          </a:p>
          <a:p>
            <a:pPr algn="just"/>
            <a:endParaRPr lang="en-US" sz="2000" dirty="0"/>
          </a:p>
          <a:p>
            <a:pPr algn="just"/>
            <a:r>
              <a:rPr lang="en-US" sz="2000" dirty="0" smtClean="0"/>
              <a:t>COMO MENCIONAMOS ACIMA, A PERDA DE EFICIÊNCIA DEVIDO À TRIBUTAÇÃO DISTORCIVA ESTÁ ASSOCIADA AO EXCESSO DE CARGA TRIBUTÁRIA (OU DE FORMA GERAL,  PESO MORTO). MAS, É IMPORTANTE RESSALTAR, HÁ GERAÇÃO DE EXCESSO DE CARGA </a:t>
            </a:r>
            <a:r>
              <a:rPr lang="en-US" sz="2000" dirty="0" smtClean="0"/>
              <a:t>TRIBUTÁRIA </a:t>
            </a:r>
            <a:r>
              <a:rPr lang="en-US" sz="2000" dirty="0" smtClean="0"/>
              <a:t>(I.E., DE PERDA LÍQUIDA DE B.E. NA ECONOMIA COMO UM TODO) SOMENTE COMO RESULTADO DO EFEITO SUBSTITUIÇÃO QUE A TRIBUTAÇÃO PROVOCA AO ELEVAR O PREÇO DO BEM. POR ISSO, ESSE EFEITO SUBSTITUIÇÃO (PURO) É A BASE PARA A CONSTRUÇÃO DA DEMANDA COMPENSADA, NA QUAL SE MANTÉM CONSTANTE O NÍVEL DA UTILIDADE OU RENDA REAL.  </a:t>
            </a:r>
            <a:r>
              <a:rPr lang="en-US" sz="2000" dirty="0" smtClean="0"/>
              <a:t>PORTANTO</a:t>
            </a:r>
            <a:r>
              <a:rPr lang="en-US" sz="2000" dirty="0" smtClean="0"/>
              <a:t>, TOMANDO COMO BASE A DEMANDA COMPENSADA, OBTEM-SE ENTÃO QUE, O </a:t>
            </a:r>
            <a:r>
              <a:rPr lang="en-US" sz="2000" dirty="0" smtClean="0"/>
              <a:t>PESO MORTO </a:t>
            </a:r>
            <a:r>
              <a:rPr lang="en-US" sz="2000" dirty="0" smtClean="0"/>
              <a:t>GERADO COM </a:t>
            </a:r>
            <a:r>
              <a:rPr lang="en-US" sz="2000" dirty="0" smtClean="0"/>
              <a:t>ELEVAÇÃO DO PREÇO POR AUMENTO DE </a:t>
            </a:r>
            <a:r>
              <a:rPr lang="en-US" sz="2000" dirty="0" smtClean="0"/>
              <a:t>TRIBUTAÇÃO NESSA DEMANDA COMPENSADA, </a:t>
            </a:r>
            <a:r>
              <a:rPr lang="en-US" sz="2000" dirty="0" smtClean="0"/>
              <a:t>É QUE, DE FATO, EQUIVALE À MENSURAÇÃO DO EXCESSO DE CARGA TRIBUTÁRIA.</a:t>
            </a:r>
          </a:p>
          <a:p>
            <a:endParaRPr lang="en-US" sz="2000" dirty="0"/>
          </a:p>
          <a:p>
            <a:endParaRPr lang="pt-BR"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92500" lnSpcReduction="20000"/>
          </a:bodyPr>
          <a:lstStyle/>
          <a:p>
            <a:r>
              <a:rPr lang="en-US" sz="2600" dirty="0" smtClean="0">
                <a:effectLst>
                  <a:outerShdw blurRad="38100" dist="38100" dir="2700000" algn="tl">
                    <a:srgbClr val="000000">
                      <a:alpha val="43137"/>
                    </a:srgbClr>
                  </a:outerShdw>
                </a:effectLst>
              </a:rPr>
              <a:t> </a:t>
            </a:r>
            <a:r>
              <a:rPr lang="en-US" sz="2600" b="1" u="sng" dirty="0" smtClean="0">
                <a:effectLst>
                  <a:outerShdw blurRad="38100" dist="38100" dir="2700000" algn="tl">
                    <a:srgbClr val="000000">
                      <a:alpha val="43137"/>
                    </a:srgbClr>
                  </a:outerShdw>
                </a:effectLst>
              </a:rPr>
              <a:t>UMA INTERPRETAÇÃO ALTERNATIVA DA REGRA DE RAMSEY</a:t>
            </a:r>
            <a:r>
              <a:rPr lang="en-US" sz="2600" b="1" dirty="0" smtClean="0">
                <a:effectLst>
                  <a:outerShdw blurRad="38100" dist="38100" dir="2700000" algn="tl">
                    <a:srgbClr val="000000">
                      <a:alpha val="43137"/>
                    </a:srgbClr>
                  </a:outerShdw>
                </a:effectLst>
              </a:rPr>
              <a:t>:</a:t>
            </a:r>
          </a:p>
          <a:p>
            <a:r>
              <a:rPr lang="en-US" sz="2000" dirty="0" smtClean="0"/>
              <a:t> </a:t>
            </a:r>
          </a:p>
          <a:p>
            <a:r>
              <a:rPr lang="en-US" sz="2000" u="sng" dirty="0" smtClean="0"/>
              <a:t>COMO</a:t>
            </a:r>
            <a:r>
              <a:rPr lang="en-US" sz="2000" dirty="0" smtClean="0"/>
              <a:t>:  </a:t>
            </a:r>
            <a:r>
              <a:rPr lang="en-US" sz="2000" b="1" dirty="0" err="1" smtClean="0"/>
              <a:t>Ex.Carg</a:t>
            </a:r>
            <a:r>
              <a:rPr lang="en-US" sz="2000" b="1" dirty="0" smtClean="0"/>
              <a:t>. =  (1/2). Ԑ</a:t>
            </a:r>
            <a:r>
              <a:rPr lang="en-US" sz="2000" b="1" baseline="30000" dirty="0" smtClean="0"/>
              <a:t>C</a:t>
            </a:r>
            <a:r>
              <a:rPr lang="en-US" sz="2000" b="1" dirty="0" smtClean="0"/>
              <a:t> .t</a:t>
            </a:r>
            <a:r>
              <a:rPr lang="en-US" sz="2000" b="1" baseline="30000" dirty="0" smtClean="0"/>
              <a:t>2</a:t>
            </a:r>
            <a:r>
              <a:rPr lang="en-US" sz="2000" b="1" dirty="0" smtClean="0"/>
              <a:t>.P.Q</a:t>
            </a:r>
          </a:p>
          <a:p>
            <a:r>
              <a:rPr lang="en-US" sz="2000" u="sng" dirty="0" smtClean="0"/>
              <a:t>PORTANTO</a:t>
            </a:r>
            <a:r>
              <a:rPr lang="en-US" sz="2000" dirty="0" smtClean="0"/>
              <a:t>: </a:t>
            </a:r>
            <a:r>
              <a:rPr lang="en-US" sz="2000" b="1" dirty="0" smtClean="0"/>
              <a:t>d(</a:t>
            </a:r>
            <a:r>
              <a:rPr lang="en-US" sz="2000" b="1" dirty="0" err="1" smtClean="0"/>
              <a:t>Ex.Carg</a:t>
            </a:r>
            <a:r>
              <a:rPr lang="en-US" sz="2000" b="1" dirty="0" smtClean="0"/>
              <a:t>.)/</a:t>
            </a:r>
            <a:r>
              <a:rPr lang="en-US" sz="2000" b="1" dirty="0" err="1" smtClean="0"/>
              <a:t>dt</a:t>
            </a:r>
            <a:r>
              <a:rPr lang="en-US" sz="2000" b="1" dirty="0" smtClean="0"/>
              <a:t>  = Ԑ</a:t>
            </a:r>
            <a:r>
              <a:rPr lang="en-US" sz="2000" b="1" baseline="30000" dirty="0" smtClean="0"/>
              <a:t>C</a:t>
            </a:r>
            <a:r>
              <a:rPr lang="en-US" sz="2000" b="1" dirty="0" smtClean="0"/>
              <a:t> .</a:t>
            </a:r>
            <a:r>
              <a:rPr lang="en-US" sz="2000" b="1" dirty="0" err="1" smtClean="0"/>
              <a:t>t.P.Q</a:t>
            </a:r>
            <a:r>
              <a:rPr lang="en-US" sz="2000" dirty="0" smtClean="0"/>
              <a:t>,  (</a:t>
            </a:r>
            <a:r>
              <a:rPr lang="en-US" sz="2000" b="1" dirty="0" smtClean="0"/>
              <a:t>“</a:t>
            </a:r>
            <a:r>
              <a:rPr lang="en-US" sz="2000" b="1" u="sng" dirty="0" smtClean="0"/>
              <a:t>EXCESSO DE CARGA MARGINAL</a:t>
            </a:r>
            <a:r>
              <a:rPr lang="en-US" sz="2000" b="1" dirty="0" smtClean="0"/>
              <a:t>”</a:t>
            </a:r>
            <a:r>
              <a:rPr lang="en-US" sz="2000" dirty="0" smtClean="0"/>
              <a:t>)</a:t>
            </a:r>
          </a:p>
          <a:p>
            <a:endParaRPr lang="en-US" sz="2000" u="sng" dirty="0" smtClean="0"/>
          </a:p>
          <a:p>
            <a:r>
              <a:rPr lang="en-US" sz="2000" u="sng" dirty="0" smtClean="0"/>
              <a:t>E COMO RECEITA TRIBUTÁRIA</a:t>
            </a:r>
            <a:r>
              <a:rPr lang="en-US" sz="2000" dirty="0" smtClean="0"/>
              <a:t>:  </a:t>
            </a:r>
            <a:r>
              <a:rPr lang="en-US" sz="2000" b="1" dirty="0" err="1" smtClean="0"/>
              <a:t>Rec.Trib</a:t>
            </a:r>
            <a:r>
              <a:rPr lang="en-US" sz="2000" b="1" dirty="0" smtClean="0"/>
              <a:t>. = </a:t>
            </a:r>
            <a:r>
              <a:rPr lang="en-US" sz="2000" b="1" dirty="0" err="1" smtClean="0"/>
              <a:t>t.P.Q</a:t>
            </a:r>
            <a:endParaRPr lang="en-US" sz="2000" b="1" dirty="0" smtClean="0"/>
          </a:p>
          <a:p>
            <a:r>
              <a:rPr lang="en-US" sz="2000" u="sng" dirty="0" smtClean="0"/>
              <a:t>PORTANTO</a:t>
            </a:r>
            <a:r>
              <a:rPr lang="en-US" sz="2000" dirty="0" smtClean="0"/>
              <a:t>: </a:t>
            </a:r>
            <a:r>
              <a:rPr lang="en-US" sz="2000" b="1" dirty="0" smtClean="0"/>
              <a:t>d(</a:t>
            </a:r>
            <a:r>
              <a:rPr lang="en-US" sz="2000" b="1" dirty="0" err="1" smtClean="0"/>
              <a:t>Rec.Trib</a:t>
            </a:r>
            <a:r>
              <a:rPr lang="en-US" sz="2000" b="1" dirty="0" smtClean="0"/>
              <a:t>.)/</a:t>
            </a:r>
            <a:r>
              <a:rPr lang="en-US" sz="2000" b="1" dirty="0" err="1" smtClean="0"/>
              <a:t>dt</a:t>
            </a:r>
            <a:r>
              <a:rPr lang="en-US" sz="2000" b="1" dirty="0" smtClean="0"/>
              <a:t> = P.Q</a:t>
            </a:r>
            <a:r>
              <a:rPr lang="en-US" sz="2000" dirty="0" smtClean="0"/>
              <a:t>,  (</a:t>
            </a:r>
            <a:r>
              <a:rPr lang="en-US" sz="2000" b="1" dirty="0" smtClean="0"/>
              <a:t>“</a:t>
            </a:r>
            <a:r>
              <a:rPr lang="en-US" sz="2000" b="1" u="sng" dirty="0" smtClean="0"/>
              <a:t>RECEITA TRIBUTÁRIA MARGINAL</a:t>
            </a:r>
            <a:r>
              <a:rPr lang="en-US" sz="2000" b="1" dirty="0" smtClean="0"/>
              <a:t>”</a:t>
            </a:r>
            <a:r>
              <a:rPr lang="en-US" sz="2000" dirty="0" smtClean="0"/>
              <a:t>)</a:t>
            </a:r>
          </a:p>
          <a:p>
            <a:endParaRPr lang="en-US" sz="2000" dirty="0"/>
          </a:p>
          <a:p>
            <a:r>
              <a:rPr lang="en-US" sz="2000" b="1" dirty="0" smtClean="0"/>
              <a:t>O COEFICIENTE (</a:t>
            </a:r>
            <a:r>
              <a:rPr lang="en-US" sz="2000" b="1" dirty="0" err="1" smtClean="0"/>
              <a:t>Ex.Carg</a:t>
            </a:r>
            <a:r>
              <a:rPr lang="en-US" sz="2000" b="1" dirty="0" smtClean="0"/>
              <a:t>. MARGINAL/</a:t>
            </a:r>
            <a:r>
              <a:rPr lang="en-US" sz="2000" b="1" dirty="0" err="1" smtClean="0"/>
              <a:t>Rec.Trib</a:t>
            </a:r>
            <a:r>
              <a:rPr lang="en-US" sz="2000" b="1" dirty="0" smtClean="0"/>
              <a:t>. MARGINAL) =</a:t>
            </a:r>
            <a:r>
              <a:rPr lang="en-US" sz="2000" b="1" dirty="0"/>
              <a:t> </a:t>
            </a:r>
            <a:r>
              <a:rPr lang="en-US" sz="2000" b="1" dirty="0" smtClean="0"/>
              <a:t>(Ԑ</a:t>
            </a:r>
            <a:r>
              <a:rPr lang="en-US" sz="2000" b="1" baseline="30000" dirty="0" err="1" smtClean="0"/>
              <a:t>C</a:t>
            </a:r>
            <a:r>
              <a:rPr lang="en-US" sz="2000" b="1" dirty="0" err="1" smtClean="0"/>
              <a:t>.t.P.Q</a:t>
            </a:r>
            <a:r>
              <a:rPr lang="en-US" sz="2000" b="1" dirty="0" smtClean="0"/>
              <a:t>)/(P.Q) = Ԑ</a:t>
            </a:r>
            <a:r>
              <a:rPr lang="en-US" sz="2000" b="1" baseline="30000" dirty="0" smtClean="0"/>
              <a:t>c</a:t>
            </a:r>
            <a:r>
              <a:rPr lang="en-US" sz="2000" b="1" dirty="0" smtClean="0"/>
              <a:t>.t</a:t>
            </a:r>
          </a:p>
          <a:p>
            <a:endParaRPr lang="en-US" sz="2000" b="1" dirty="0" smtClean="0"/>
          </a:p>
          <a:p>
            <a:r>
              <a:rPr lang="en-US" sz="2000" b="1" dirty="0" smtClean="0"/>
              <a:t>                         </a:t>
            </a:r>
            <a:endParaRPr lang="en-US" sz="2000" dirty="0" smtClean="0"/>
          </a:p>
          <a:p>
            <a:endParaRPr lang="en-US" sz="2000" dirty="0"/>
          </a:p>
          <a:p>
            <a:pPr algn="just">
              <a:buNone/>
            </a:pPr>
            <a:r>
              <a:rPr lang="en-US" sz="2000" dirty="0" smtClean="0"/>
              <a:t>      OU SEJA, </a:t>
            </a:r>
            <a:r>
              <a:rPr lang="en-US" sz="2000" u="sng" dirty="0" smtClean="0">
                <a:effectLst>
                  <a:outerShdw blurRad="38100" dist="38100" dir="2700000" algn="tl">
                    <a:srgbClr val="000000">
                      <a:alpha val="43137"/>
                    </a:srgbClr>
                  </a:outerShdw>
                </a:effectLst>
              </a:rPr>
              <a:t>O COEFICIENTE (E.C. MARGINAL/R.T. MARGINAL) = Ԑ</a:t>
            </a:r>
            <a:r>
              <a:rPr lang="en-US" sz="2000" u="sng" baseline="30000" dirty="0" err="1" smtClean="0">
                <a:effectLst>
                  <a:outerShdw blurRad="38100" dist="38100" dir="2700000" algn="tl">
                    <a:srgbClr val="000000">
                      <a:alpha val="43137"/>
                    </a:srgbClr>
                  </a:outerShdw>
                </a:effectLst>
              </a:rPr>
              <a:t>c</a:t>
            </a:r>
            <a:r>
              <a:rPr lang="en-US" sz="2000" u="sng" dirty="0" err="1" smtClean="0">
                <a:effectLst>
                  <a:outerShdw blurRad="38100" dist="38100" dir="2700000" algn="tl">
                    <a:srgbClr val="000000">
                      <a:alpha val="43137"/>
                    </a:srgbClr>
                  </a:outerShdw>
                </a:effectLst>
              </a:rPr>
              <a:t>.t</a:t>
            </a:r>
            <a:r>
              <a:rPr lang="en-US" sz="2000" u="sng" dirty="0" smtClean="0"/>
              <a:t>,  EXPRESSA O AUMENTO DO EXCESSO DE CARGA PARA UM AUMENTO MARGINAL DE RECEITA</a:t>
            </a:r>
            <a:r>
              <a:rPr lang="en-US" sz="2000" dirty="0" smtClean="0"/>
              <a:t>.</a:t>
            </a:r>
          </a:p>
          <a:p>
            <a:pPr algn="just">
              <a:buNone/>
            </a:pPr>
            <a:endParaRPr lang="en-US" sz="2000" b="1" dirty="0"/>
          </a:p>
          <a:p>
            <a:pPr algn="just">
              <a:buNone/>
            </a:pPr>
            <a:r>
              <a:rPr lang="en-US" sz="2000" b="1" dirty="0" smtClean="0"/>
              <a:t>      </a:t>
            </a:r>
            <a:r>
              <a:rPr lang="en-US" sz="2000" b="1" dirty="0" smtClean="0">
                <a:effectLst>
                  <a:outerShdw blurRad="38100" dist="38100" dir="2700000" algn="tl">
                    <a:srgbClr val="000000">
                      <a:alpha val="43137"/>
                    </a:srgbClr>
                  </a:outerShdw>
                </a:effectLst>
              </a:rPr>
              <a:t>PORTANTO, A REGRA DE RAMSEY:  [Ԑ</a:t>
            </a:r>
            <a:r>
              <a:rPr lang="en-US" sz="2000" b="1" baseline="-25000" dirty="0" err="1" smtClean="0">
                <a:effectLst>
                  <a:outerShdw blurRad="38100" dist="38100" dir="2700000" algn="tl">
                    <a:srgbClr val="000000">
                      <a:alpha val="43137"/>
                    </a:srgbClr>
                  </a:outerShdw>
                </a:effectLst>
              </a:rPr>
              <a:t>X</a:t>
            </a:r>
            <a:r>
              <a:rPr lang="en-US" sz="2000" b="1" baseline="30000" dirty="0" err="1" smtClean="0">
                <a:effectLst>
                  <a:outerShdw blurRad="38100" dist="38100" dir="2700000" algn="tl">
                    <a:srgbClr val="000000">
                      <a:alpha val="43137"/>
                    </a:srgbClr>
                  </a:outerShdw>
                </a:effectLst>
              </a:rPr>
              <a:t>c</a:t>
            </a:r>
            <a:r>
              <a:rPr lang="en-US" sz="2000" b="1" dirty="0" err="1" smtClean="0">
                <a:effectLst>
                  <a:outerShdw blurRad="38100" dist="38100" dir="2700000" algn="tl">
                    <a:srgbClr val="000000">
                      <a:alpha val="43137"/>
                    </a:srgbClr>
                  </a:outerShdw>
                </a:effectLst>
              </a:rPr>
              <a:t>.t</a:t>
            </a:r>
            <a:r>
              <a:rPr lang="en-US" sz="2000" b="1" baseline="-25000" dirty="0" err="1" smtClean="0">
                <a:effectLst>
                  <a:outerShdw blurRad="38100" dist="38100" dir="2700000" algn="tl">
                    <a:srgbClr val="000000">
                      <a:alpha val="43137"/>
                    </a:srgbClr>
                  </a:outerShdw>
                </a:effectLst>
              </a:rPr>
              <a:t>X</a:t>
            </a:r>
            <a:r>
              <a:rPr lang="en-US" sz="2000" b="1" dirty="0" smtClean="0">
                <a:effectLst>
                  <a:outerShdw blurRad="38100" dist="38100" dir="2700000" algn="tl">
                    <a:srgbClr val="000000">
                      <a:alpha val="43137"/>
                    </a:srgbClr>
                  </a:outerShdw>
                </a:effectLst>
              </a:rPr>
              <a:t> ] = [Ԑ</a:t>
            </a:r>
            <a:r>
              <a:rPr lang="en-US" sz="2000" b="1" baseline="-25000" dirty="0" err="1" smtClean="0">
                <a:effectLst>
                  <a:outerShdw blurRad="38100" dist="38100" dir="2700000" algn="tl">
                    <a:srgbClr val="000000">
                      <a:alpha val="43137"/>
                    </a:srgbClr>
                  </a:outerShdw>
                </a:effectLst>
              </a:rPr>
              <a:t>Y</a:t>
            </a:r>
            <a:r>
              <a:rPr lang="en-US" sz="2000" b="1" baseline="30000" dirty="0" err="1" smtClean="0">
                <a:effectLst>
                  <a:outerShdw blurRad="38100" dist="38100" dir="2700000" algn="tl">
                    <a:srgbClr val="000000">
                      <a:alpha val="43137"/>
                    </a:srgbClr>
                  </a:outerShdw>
                </a:effectLst>
              </a:rPr>
              <a:t>c</a:t>
            </a:r>
            <a:r>
              <a:rPr lang="en-US" sz="2000" b="1" dirty="0" err="1" smtClean="0">
                <a:effectLst>
                  <a:outerShdw blurRad="38100" dist="38100" dir="2700000" algn="tl">
                    <a:srgbClr val="000000">
                      <a:alpha val="43137"/>
                    </a:srgbClr>
                  </a:outerShdw>
                </a:effectLst>
              </a:rPr>
              <a:t>.t</a:t>
            </a:r>
            <a:r>
              <a:rPr lang="en-US" sz="2000" b="1" baseline="-25000" dirty="0" err="1" smtClean="0">
                <a:effectLst>
                  <a:outerShdw blurRad="38100" dist="38100" dir="2700000" algn="tl">
                    <a:srgbClr val="000000">
                      <a:alpha val="43137"/>
                    </a:srgbClr>
                  </a:outerShdw>
                </a:effectLst>
              </a:rPr>
              <a:t>Y</a:t>
            </a:r>
            <a:r>
              <a:rPr lang="en-US" sz="2000" b="1" dirty="0" smtClean="0">
                <a:effectLst>
                  <a:outerShdw blurRad="38100" dist="38100" dir="2700000" algn="tl">
                    <a:srgbClr val="000000">
                      <a:alpha val="43137"/>
                    </a:srgbClr>
                  </a:outerShdw>
                </a:effectLst>
              </a:rPr>
              <a:t> ], NOS DIZ QUE HAVERÁ  A MINIMIZAÇÃO DE PERDA DE EFICIÊNCIA  TOTAL (MINIMIZAÇÃO DO PESO MORTO TOTAL), QUANDO O AUMENTO DO EXCESSO DE CARGA MARGINAL GERADO POR UM AUMENTO MARGINAL DE RECEITA  É  O MESMO EM CADA MERCADORIA.</a:t>
            </a:r>
          </a:p>
          <a:p>
            <a:pPr algn="just">
              <a:buNone/>
            </a:pPr>
            <a:endParaRPr lang="en-US" sz="2000" b="1" dirty="0" smtClean="0"/>
          </a:p>
          <a:p>
            <a:pPr algn="just">
              <a:buNone/>
            </a:pPr>
            <a:r>
              <a:rPr lang="en-US" sz="2000" b="1" dirty="0"/>
              <a:t> </a:t>
            </a:r>
            <a:r>
              <a:rPr lang="en-US" sz="2000" b="1" dirty="0" smtClean="0"/>
              <a:t>     </a:t>
            </a:r>
            <a:r>
              <a:rPr lang="en-US" sz="2000" dirty="0" smtClean="0"/>
              <a:t>SE ASSIM NÃO FOR, É POSSÍVEL REDUZIR O EXCESSO DE CARGA  TOTAL (PESO MORTO) AO SE ELEVAR A ALÍQUOTA NAQUELA MERCADORIA COM O MENOR EXCESSO DE CARGA MARGINAL (E REDUZIR  ALÍQUOTA NA OUTRA MERCADORIA), E VICE-VERSA.</a:t>
            </a:r>
            <a:endParaRPr lang="en-US" sz="2000" dirty="0"/>
          </a:p>
          <a:p>
            <a:endParaRPr lang="pt-BR"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92500" lnSpcReduction="10000"/>
          </a:bodyPr>
          <a:lstStyle/>
          <a:p>
            <a:r>
              <a:rPr lang="en-US" sz="2400" b="1" u="sng" dirty="0" smtClean="0">
                <a:effectLst>
                  <a:outerShdw blurRad="38100" dist="38100" dir="2700000" algn="tl">
                    <a:srgbClr val="000000">
                      <a:alpha val="43137"/>
                    </a:srgbClr>
                  </a:outerShdw>
                </a:effectLst>
              </a:rPr>
              <a:t>UMA TERCEIRA INTERPRETAÇÃO DA REGRA DE RAMSEY</a:t>
            </a:r>
            <a:r>
              <a:rPr lang="en-US" sz="2400" b="1" dirty="0" smtClean="0">
                <a:effectLst>
                  <a:outerShdw blurRad="38100" dist="38100" dir="2700000" algn="tl">
                    <a:srgbClr val="000000">
                      <a:alpha val="43137"/>
                    </a:srgbClr>
                  </a:outerShdw>
                </a:effectLst>
              </a:rPr>
              <a:t>:</a:t>
            </a:r>
          </a:p>
          <a:p>
            <a:endParaRPr lang="en-US" sz="2000" b="1" dirty="0" smtClean="0"/>
          </a:p>
          <a:p>
            <a:r>
              <a:rPr lang="en-US" sz="2000" u="sng" dirty="0" smtClean="0"/>
              <a:t>A MINIMIZAÇÃO DE PERDA DE EFICIÊNCIA REQUER</a:t>
            </a:r>
            <a:r>
              <a:rPr lang="en-US" sz="2000" dirty="0" smtClean="0"/>
              <a:t>:  </a:t>
            </a:r>
            <a:r>
              <a:rPr lang="en-US" sz="2000" b="1" dirty="0" smtClean="0"/>
              <a:t>[Ԑ</a:t>
            </a:r>
            <a:r>
              <a:rPr lang="en-US" sz="2000" b="1" baseline="-25000" dirty="0" err="1" smtClean="0"/>
              <a:t>X</a:t>
            </a:r>
            <a:r>
              <a:rPr lang="en-US" sz="2000" b="1" baseline="30000" dirty="0" err="1" smtClean="0"/>
              <a:t>c</a:t>
            </a:r>
            <a:r>
              <a:rPr lang="en-US" sz="2000" b="1" dirty="0" err="1" smtClean="0"/>
              <a:t>.t</a:t>
            </a:r>
            <a:r>
              <a:rPr lang="en-US" sz="2000" b="1" baseline="-25000" dirty="0" err="1" smtClean="0"/>
              <a:t>X</a:t>
            </a:r>
            <a:r>
              <a:rPr lang="en-US" sz="2000" b="1" dirty="0" smtClean="0"/>
              <a:t> ] = [Ԑ</a:t>
            </a:r>
            <a:r>
              <a:rPr lang="en-US" sz="2000" b="1" baseline="-25000" dirty="0" err="1" smtClean="0"/>
              <a:t>Y</a:t>
            </a:r>
            <a:r>
              <a:rPr lang="en-US" sz="2000" b="1" baseline="30000" dirty="0" err="1" smtClean="0"/>
              <a:t>c</a:t>
            </a:r>
            <a:r>
              <a:rPr lang="en-US" sz="2000" b="1" dirty="0" err="1" smtClean="0"/>
              <a:t>.t</a:t>
            </a:r>
            <a:r>
              <a:rPr lang="en-US" sz="2000" b="1" baseline="-25000" dirty="0" err="1" smtClean="0"/>
              <a:t>Y</a:t>
            </a:r>
            <a:r>
              <a:rPr lang="en-US" sz="2000" b="1" dirty="0" smtClean="0"/>
              <a:t> ]</a:t>
            </a:r>
          </a:p>
          <a:p>
            <a:pPr>
              <a:buNone/>
            </a:pPr>
            <a:r>
              <a:rPr lang="en-US" sz="2000" b="1" dirty="0"/>
              <a:t> </a:t>
            </a:r>
            <a:r>
              <a:rPr lang="en-US" sz="2000" b="1" dirty="0" smtClean="0"/>
              <a:t>     </a:t>
            </a:r>
          </a:p>
          <a:p>
            <a:pPr>
              <a:buNone/>
            </a:pPr>
            <a:r>
              <a:rPr lang="en-US" sz="2000" b="1" dirty="0"/>
              <a:t> </a:t>
            </a:r>
            <a:r>
              <a:rPr lang="en-US" sz="2000" b="1" dirty="0" smtClean="0"/>
              <a:t>     </a:t>
            </a:r>
            <a:r>
              <a:rPr lang="en-US" sz="2000" dirty="0" smtClean="0"/>
              <a:t>MAS COMO:  Ԑ</a:t>
            </a:r>
            <a:r>
              <a:rPr lang="en-US" sz="2000" baseline="30000" dirty="0" smtClean="0"/>
              <a:t>c</a:t>
            </a:r>
            <a:r>
              <a:rPr lang="en-US" sz="2000" dirty="0" smtClean="0"/>
              <a:t> = (</a:t>
            </a:r>
            <a:r>
              <a:rPr lang="en-US" sz="2000" dirty="0" err="1"/>
              <a:t>d</a:t>
            </a:r>
            <a:r>
              <a:rPr lang="en-US" sz="2000" dirty="0" err="1" smtClean="0"/>
              <a:t>Q</a:t>
            </a:r>
            <a:r>
              <a:rPr lang="en-US" sz="2000" baseline="30000" dirty="0" err="1" smtClean="0"/>
              <a:t>c</a:t>
            </a:r>
            <a:r>
              <a:rPr lang="en-US" sz="2000" dirty="0" smtClean="0"/>
              <a:t>/Q)/(</a:t>
            </a:r>
            <a:r>
              <a:rPr lang="en-US" sz="2000" dirty="0" err="1" smtClean="0"/>
              <a:t>dP</a:t>
            </a:r>
            <a:r>
              <a:rPr lang="en-US" sz="2000" dirty="0" smtClean="0"/>
              <a:t>/P) = (</a:t>
            </a:r>
            <a:r>
              <a:rPr lang="en-US" sz="2000" dirty="0" err="1" smtClean="0"/>
              <a:t>dQ</a:t>
            </a:r>
            <a:r>
              <a:rPr lang="en-US" sz="2000" baseline="30000" dirty="0" err="1" smtClean="0"/>
              <a:t>c</a:t>
            </a:r>
            <a:r>
              <a:rPr lang="en-US" sz="2000" dirty="0" smtClean="0"/>
              <a:t>/</a:t>
            </a:r>
            <a:r>
              <a:rPr lang="en-US" sz="2000" dirty="0" err="1" smtClean="0"/>
              <a:t>dP</a:t>
            </a:r>
            <a:r>
              <a:rPr lang="en-US" sz="2000" dirty="0" smtClean="0"/>
              <a:t>).(P/Q)</a:t>
            </a:r>
          </a:p>
          <a:p>
            <a:pPr>
              <a:buNone/>
            </a:pPr>
            <a:endParaRPr lang="en-US" sz="2000" dirty="0" smtClean="0"/>
          </a:p>
          <a:p>
            <a:pPr marL="0" indent="0">
              <a:buNone/>
            </a:pPr>
            <a:r>
              <a:rPr lang="en-US" sz="2000" dirty="0"/>
              <a:t> </a:t>
            </a:r>
            <a:r>
              <a:rPr lang="en-US" sz="2000" dirty="0" smtClean="0"/>
              <a:t>     </a:t>
            </a:r>
            <a:r>
              <a:rPr lang="en-US" sz="2000" u="sng" dirty="0" smtClean="0"/>
              <a:t>RESULTA QUE</a:t>
            </a:r>
            <a:r>
              <a:rPr lang="en-US" sz="2000" dirty="0" smtClean="0"/>
              <a:t>:</a:t>
            </a:r>
          </a:p>
          <a:p>
            <a:r>
              <a:rPr lang="en-US" sz="2000" dirty="0" smtClean="0"/>
              <a:t>[(</a:t>
            </a:r>
            <a:r>
              <a:rPr lang="en-US" sz="2000" dirty="0" err="1" smtClean="0"/>
              <a:t>dQ</a:t>
            </a:r>
            <a:r>
              <a:rPr lang="en-US" sz="2000" baseline="-25000" dirty="0" err="1" smtClean="0"/>
              <a:t>x</a:t>
            </a:r>
            <a:r>
              <a:rPr lang="en-US" sz="2000" baseline="30000" dirty="0" err="1" smtClean="0"/>
              <a:t>c</a:t>
            </a:r>
            <a:r>
              <a:rPr lang="en-US" sz="2000" dirty="0" smtClean="0"/>
              <a:t> /</a:t>
            </a:r>
            <a:r>
              <a:rPr lang="en-US" sz="2000" dirty="0" err="1" smtClean="0"/>
              <a:t>dP</a:t>
            </a:r>
            <a:r>
              <a:rPr lang="en-US" sz="2000" baseline="-25000" dirty="0" err="1" smtClean="0"/>
              <a:t>x</a:t>
            </a:r>
            <a:r>
              <a:rPr lang="en-US" sz="2000" dirty="0" smtClean="0"/>
              <a:t> ).(</a:t>
            </a:r>
            <a:r>
              <a:rPr lang="en-US" sz="2000" dirty="0" err="1" smtClean="0"/>
              <a:t>P</a:t>
            </a:r>
            <a:r>
              <a:rPr lang="en-US" sz="2000" baseline="-25000" dirty="0" err="1" smtClean="0"/>
              <a:t>x</a:t>
            </a:r>
            <a:r>
              <a:rPr lang="en-US" sz="2000" dirty="0" smtClean="0"/>
              <a:t> /</a:t>
            </a:r>
            <a:r>
              <a:rPr lang="en-US" sz="2000" dirty="0" err="1" smtClean="0"/>
              <a:t>Q</a:t>
            </a:r>
            <a:r>
              <a:rPr lang="en-US" sz="2000" baseline="-25000" dirty="0" err="1" smtClean="0"/>
              <a:t>x</a:t>
            </a:r>
            <a:r>
              <a:rPr lang="en-US" sz="2000" dirty="0" smtClean="0"/>
              <a:t> ).</a:t>
            </a:r>
            <a:r>
              <a:rPr lang="en-US" sz="2000" dirty="0" err="1" smtClean="0"/>
              <a:t>t</a:t>
            </a:r>
            <a:r>
              <a:rPr lang="en-US" sz="2000" baseline="-25000" dirty="0" err="1" smtClean="0"/>
              <a:t>x</a:t>
            </a:r>
            <a:r>
              <a:rPr lang="en-US" sz="2000" dirty="0" smtClean="0"/>
              <a:t>]  =  [(</a:t>
            </a:r>
            <a:r>
              <a:rPr lang="en-US" sz="2000" dirty="0" err="1" smtClean="0"/>
              <a:t>dQ</a:t>
            </a:r>
            <a:r>
              <a:rPr lang="en-US" sz="2000" baseline="-25000" dirty="0" err="1" smtClean="0"/>
              <a:t>y</a:t>
            </a:r>
            <a:r>
              <a:rPr lang="en-US" sz="2000" baseline="30000" dirty="0" err="1" smtClean="0"/>
              <a:t>c</a:t>
            </a:r>
            <a:r>
              <a:rPr lang="en-US" sz="2000" dirty="0" smtClean="0"/>
              <a:t> /</a:t>
            </a:r>
            <a:r>
              <a:rPr lang="en-US" sz="2000" dirty="0" err="1" smtClean="0"/>
              <a:t>dP</a:t>
            </a:r>
            <a:r>
              <a:rPr lang="en-US" sz="2000" baseline="-25000" dirty="0" err="1"/>
              <a:t>y</a:t>
            </a:r>
            <a:r>
              <a:rPr lang="en-US" sz="2000" dirty="0" smtClean="0"/>
              <a:t> ).(</a:t>
            </a:r>
            <a:r>
              <a:rPr lang="en-US" sz="2000" dirty="0" err="1" smtClean="0"/>
              <a:t>P</a:t>
            </a:r>
            <a:r>
              <a:rPr lang="en-US" sz="2000" baseline="-25000" dirty="0" err="1"/>
              <a:t>y</a:t>
            </a:r>
            <a:r>
              <a:rPr lang="en-US" sz="2000" dirty="0" smtClean="0"/>
              <a:t> /</a:t>
            </a:r>
            <a:r>
              <a:rPr lang="en-US" sz="2000" dirty="0" err="1" smtClean="0"/>
              <a:t>Q</a:t>
            </a:r>
            <a:r>
              <a:rPr lang="en-US" sz="2000" baseline="-25000" dirty="0" err="1"/>
              <a:t>y</a:t>
            </a:r>
            <a:r>
              <a:rPr lang="en-US" sz="2000" dirty="0" smtClean="0"/>
              <a:t> ).t</a:t>
            </a:r>
            <a:r>
              <a:rPr lang="en-US" sz="2000" baseline="-25000" dirty="0" smtClean="0"/>
              <a:t>y</a:t>
            </a:r>
            <a:r>
              <a:rPr lang="en-US" sz="2000" dirty="0" smtClean="0"/>
              <a:t>]</a:t>
            </a:r>
          </a:p>
          <a:p>
            <a:endParaRPr lang="en-US" sz="2000" dirty="0" smtClean="0"/>
          </a:p>
          <a:p>
            <a:r>
              <a:rPr lang="en-US" sz="2000" dirty="0" smtClean="0"/>
              <a:t>MAS  COMO:  </a:t>
            </a:r>
            <a:r>
              <a:rPr lang="en-US" sz="2000" dirty="0" err="1" smtClean="0"/>
              <a:t>dP</a:t>
            </a:r>
            <a:r>
              <a:rPr lang="en-US" sz="2000" dirty="0" smtClean="0"/>
              <a:t> = </a:t>
            </a:r>
            <a:r>
              <a:rPr lang="en-US" sz="2000" dirty="0" err="1" smtClean="0"/>
              <a:t>t.P</a:t>
            </a:r>
            <a:r>
              <a:rPr lang="en-US" sz="2000" dirty="0" smtClean="0"/>
              <a:t>,   POIS:  P</a:t>
            </a:r>
            <a:r>
              <a:rPr lang="en-US" sz="2000" baseline="-25000" dirty="0" smtClean="0"/>
              <a:t>1</a:t>
            </a:r>
            <a:r>
              <a:rPr lang="en-US" sz="2000" dirty="0" smtClean="0"/>
              <a:t> = (1+t)P</a:t>
            </a:r>
          </a:p>
          <a:p>
            <a:r>
              <a:rPr lang="en-US" sz="2000" dirty="0" smtClean="0"/>
              <a:t>OU SEJA:         </a:t>
            </a:r>
            <a:r>
              <a:rPr lang="en-US" sz="2000" dirty="0" err="1" smtClean="0"/>
              <a:t>dP</a:t>
            </a:r>
            <a:r>
              <a:rPr lang="en-US" sz="2000" baseline="-25000" dirty="0" err="1" smtClean="0"/>
              <a:t>X</a:t>
            </a:r>
            <a:r>
              <a:rPr lang="en-US" sz="2000" dirty="0" smtClean="0"/>
              <a:t> </a:t>
            </a:r>
            <a:r>
              <a:rPr lang="en-US" sz="2000" dirty="0"/>
              <a:t>= </a:t>
            </a:r>
            <a:r>
              <a:rPr lang="en-US" sz="2000" dirty="0" err="1" smtClean="0"/>
              <a:t>t</a:t>
            </a:r>
            <a:r>
              <a:rPr lang="en-US" sz="2000" baseline="-25000" dirty="0" err="1" smtClean="0"/>
              <a:t>X</a:t>
            </a:r>
            <a:r>
              <a:rPr lang="en-US" sz="2000" dirty="0" smtClean="0"/>
              <a:t> .P</a:t>
            </a:r>
            <a:r>
              <a:rPr lang="en-US" sz="2000" baseline="-25000" dirty="0" smtClean="0"/>
              <a:t>X</a:t>
            </a:r>
            <a:r>
              <a:rPr lang="en-US" sz="2000" dirty="0"/>
              <a:t> ;</a:t>
            </a:r>
            <a:r>
              <a:rPr lang="en-US" sz="2000" dirty="0" smtClean="0"/>
              <a:t>   </a:t>
            </a:r>
            <a:r>
              <a:rPr lang="en-US" sz="2000" dirty="0" err="1" smtClean="0"/>
              <a:t>dP</a:t>
            </a:r>
            <a:r>
              <a:rPr lang="en-US" sz="2000" baseline="-25000" dirty="0" err="1" smtClean="0"/>
              <a:t>Y</a:t>
            </a:r>
            <a:r>
              <a:rPr lang="en-US" sz="2000" dirty="0" smtClean="0"/>
              <a:t> </a:t>
            </a:r>
            <a:r>
              <a:rPr lang="en-US" sz="2000" dirty="0"/>
              <a:t>= </a:t>
            </a:r>
            <a:r>
              <a:rPr lang="en-US" sz="2000" dirty="0" err="1" smtClean="0"/>
              <a:t>t</a:t>
            </a:r>
            <a:r>
              <a:rPr lang="en-US" sz="2000" baseline="-25000" dirty="0" err="1" smtClean="0"/>
              <a:t>Y</a:t>
            </a:r>
            <a:r>
              <a:rPr lang="en-US" sz="2000" dirty="0" smtClean="0"/>
              <a:t> .P</a:t>
            </a:r>
            <a:r>
              <a:rPr lang="en-US" sz="2000" baseline="-25000" dirty="0" smtClean="0"/>
              <a:t>Y</a:t>
            </a:r>
            <a:endParaRPr lang="en-US" sz="2000" dirty="0" smtClean="0"/>
          </a:p>
          <a:p>
            <a:endParaRPr lang="en-US" sz="2000" u="sng" dirty="0" smtClean="0"/>
          </a:p>
          <a:p>
            <a:r>
              <a:rPr lang="en-US" sz="2000" u="sng" dirty="0" smtClean="0"/>
              <a:t>RESULTA QUE</a:t>
            </a:r>
            <a:r>
              <a:rPr lang="en-US" sz="2000" dirty="0" smtClean="0"/>
              <a:t>:  </a:t>
            </a:r>
            <a:r>
              <a:rPr lang="en-US" sz="2400" dirty="0" smtClean="0"/>
              <a:t> </a:t>
            </a:r>
            <a:r>
              <a:rPr lang="en-US" sz="2400" b="1" dirty="0" smtClean="0"/>
              <a:t>[</a:t>
            </a:r>
            <a:r>
              <a:rPr lang="en-US" sz="2400" b="1" dirty="0" err="1" smtClean="0"/>
              <a:t>dQ</a:t>
            </a:r>
            <a:r>
              <a:rPr lang="en-US" sz="2400" b="1" baseline="-25000" dirty="0" err="1" smtClean="0"/>
              <a:t>x</a:t>
            </a:r>
            <a:r>
              <a:rPr lang="en-US" sz="2400" b="1" baseline="30000" dirty="0" err="1" smtClean="0"/>
              <a:t>c</a:t>
            </a:r>
            <a:r>
              <a:rPr lang="en-US" sz="2400" b="1" dirty="0" smtClean="0"/>
              <a:t>/</a:t>
            </a:r>
            <a:r>
              <a:rPr lang="en-US" sz="2400" b="1" dirty="0" err="1" smtClean="0"/>
              <a:t>Q</a:t>
            </a:r>
            <a:r>
              <a:rPr lang="en-US" sz="2400" b="1" baseline="-25000" dirty="0" err="1" smtClean="0"/>
              <a:t>x</a:t>
            </a:r>
            <a:r>
              <a:rPr lang="en-US" sz="2400" b="1" dirty="0" smtClean="0"/>
              <a:t> ]  = [</a:t>
            </a:r>
            <a:r>
              <a:rPr lang="en-US" sz="2400" b="1" dirty="0" err="1" smtClean="0"/>
              <a:t>dQ</a:t>
            </a:r>
            <a:r>
              <a:rPr lang="en-US" sz="2400" b="1" baseline="-25000" dirty="0" err="1" smtClean="0"/>
              <a:t>Y</a:t>
            </a:r>
            <a:r>
              <a:rPr lang="en-US" sz="2400" b="1" baseline="30000" dirty="0" err="1" smtClean="0"/>
              <a:t>c</a:t>
            </a:r>
            <a:r>
              <a:rPr lang="en-US" sz="2400" b="1" dirty="0" smtClean="0"/>
              <a:t> /Q</a:t>
            </a:r>
            <a:r>
              <a:rPr lang="en-US" sz="2400" b="1" baseline="-25000" dirty="0" smtClean="0"/>
              <a:t>Y</a:t>
            </a:r>
            <a:r>
              <a:rPr lang="en-US" sz="2400" b="1" dirty="0" smtClean="0"/>
              <a:t> ] </a:t>
            </a:r>
          </a:p>
          <a:p>
            <a:endParaRPr lang="en-US" sz="2000" b="1" dirty="0"/>
          </a:p>
          <a:p>
            <a:pPr algn="just"/>
            <a:r>
              <a:rPr lang="en-US" sz="2000" b="1" dirty="0" smtClean="0">
                <a:effectLst>
                  <a:outerShdw blurRad="38100" dist="38100" dir="2700000" algn="tl">
                    <a:srgbClr val="000000">
                      <a:alpha val="43137"/>
                    </a:srgbClr>
                  </a:outerShdw>
                </a:effectLst>
              </a:rPr>
              <a:t>OU SEJA, PARA MINIMIZAR A PERDA DE EFICIÊNCIA TOTAL (MINIMIZAR O PESO MORTO TOTAL), AS ALÍQUOTAS TRIBUTÁRIAS DEVEM SER DISTRIBUÍDAS DIFERENCIADAMENTE ENTRE AS MERCADORIAS DE FORMA QUE HAJA UMA REDUÇÃO PERCENTUAL DA QUANTIDADE DEMANDADA  (COMPENSADA)  IGUAL ENTRE  ELAS.  </a:t>
            </a:r>
          </a:p>
          <a:p>
            <a:r>
              <a:rPr lang="en-US" sz="2000" dirty="0" smtClean="0"/>
              <a:t>  </a:t>
            </a:r>
            <a:endParaRPr lang="en-US" sz="2000" dirty="0"/>
          </a:p>
          <a:p>
            <a:r>
              <a:rPr lang="en-US" sz="2000" dirty="0" smtClean="0"/>
              <a:t> </a:t>
            </a:r>
            <a:endParaRPr lang="pt-BR"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9496"/>
            <a:ext cx="9144000" cy="1586288"/>
          </a:xfrm>
        </p:spPr>
        <p:txBody>
          <a:bodyPr>
            <a:normAutofit/>
          </a:bodyPr>
          <a:lstStyle/>
          <a:p>
            <a:r>
              <a:rPr lang="pt-BR" sz="2400" b="1" u="sng" dirty="0">
                <a:effectLst>
                  <a:outerShdw blurRad="38100" dist="38100" dir="2700000" algn="tl">
                    <a:srgbClr val="000000">
                      <a:alpha val="43137"/>
                    </a:srgbClr>
                  </a:outerShdw>
                </a:effectLst>
              </a:rPr>
              <a:t>O CUSTO DE BEM-ESTAR DA TRIBUTAÇÃO E A ESCOLHA DO INSTRUMENTO TRIBUTÁRIO: TRIBUTAÇÃO DA RENDA VERSUS TRIBUTAÇÃO DE MERCADORIAS NUMA ANÁLISE DE EQUILÍBRIO GERAL</a:t>
            </a:r>
            <a:endParaRPr lang="pt-BR" sz="2400" dirty="0"/>
          </a:p>
        </p:txBody>
      </p:sp>
      <p:sp>
        <p:nvSpPr>
          <p:cNvPr id="3" name="Espaço Reservado para Conteúdo 2"/>
          <p:cNvSpPr>
            <a:spLocks noGrp="1"/>
          </p:cNvSpPr>
          <p:nvPr>
            <p:ph idx="1"/>
          </p:nvPr>
        </p:nvSpPr>
        <p:spPr>
          <a:xfrm>
            <a:off x="0" y="1700808"/>
            <a:ext cx="9144000" cy="5157192"/>
          </a:xfrm>
        </p:spPr>
        <p:txBody>
          <a:bodyPr>
            <a:normAutofit/>
          </a:bodyPr>
          <a:lstStyle/>
          <a:p>
            <a:pPr algn="just"/>
            <a:r>
              <a:rPr lang="pt-BR" sz="2000" dirty="0"/>
              <a:t>A ESCOLHA DO MELHOR INSTRUMENTO TRIBUTÁRIO PARA OBTER DETERMINADA RECEITA TRIBUTÁRIA, POR EXEMPLO A ESCOLHA ENTRE O USO DE TRIBUTAÇÃO DA RENDA E O USO DA TRIBUTAÇÃO DE MERCADORIAS, NÃO É UMA QUESTÃO TRIVIAL. NESSE PARTICULAR, UMA ANÁLISE QUE EQUILÍBRIO PARCIAL A ESSE PROBLEMA, EM PRINCÍPIO, ENVOLVERIA UMA COMPARAÇÃO ENTRE EXCESSOS DE CARGA GERADOS POR CADA UM DOS INSTRUMENTOS TRIBUTÁRIOS CONSIDERADOS, ESCOLHENDO-SE AQUELE QUE GERASSE O MENOR EXCESSO DE CARGA </a:t>
            </a:r>
            <a:endParaRPr lang="pt-BR" sz="2000" dirty="0" smtClean="0"/>
          </a:p>
          <a:p>
            <a:pPr algn="just"/>
            <a:endParaRPr lang="pt-BR" sz="2000" dirty="0"/>
          </a:p>
          <a:p>
            <a:pPr algn="just"/>
            <a:r>
              <a:rPr lang="pt-BR" sz="2000" dirty="0" smtClean="0"/>
              <a:t>NA </a:t>
            </a:r>
            <a:r>
              <a:rPr lang="pt-BR" sz="2000" dirty="0"/>
              <a:t>OBTENÇÃO DE DADA RECEITA </a:t>
            </a:r>
            <a:r>
              <a:rPr lang="pt-BR" sz="2000" dirty="0" smtClean="0"/>
              <a:t>TRIBUTÁRIA, </a:t>
            </a:r>
            <a:r>
              <a:rPr lang="pt-BR" sz="2000" dirty="0"/>
              <a:t>TODAVIA, PARECE MAIS NATURAL NA RESPOSTA A ESSE TIPO DE QUESTÃO A UTILIZAÇÃO DE UMA ABORDAGEM DE EQUILÍBRIO GERAL E NÃO PARCIAL. É O QUE FAREMOS A SEGUIR.</a:t>
            </a:r>
          </a:p>
          <a:p>
            <a:endParaRPr lang="pt-BR" sz="2000" dirty="0" smtClean="0"/>
          </a:p>
          <a:p>
            <a:endParaRPr lang="pt-BR" sz="2000" dirty="0"/>
          </a:p>
        </p:txBody>
      </p:sp>
    </p:spTree>
    <p:extLst>
      <p:ext uri="{BB962C8B-B14F-4D97-AF65-F5344CB8AC3E}">
        <p14:creationId xmlns:p14="http://schemas.microsoft.com/office/powerpoint/2010/main" val="32387686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a:bodyPr>
          <a:lstStyle/>
          <a:p>
            <a:pPr algn="just"/>
            <a:endParaRPr lang="pt-BR" sz="1800" dirty="0" smtClean="0"/>
          </a:p>
          <a:p>
            <a:pPr algn="just"/>
            <a:r>
              <a:rPr lang="pt-BR" sz="1800" dirty="0" smtClean="0"/>
              <a:t>NESSE SENTIDO, CONSIDERE UMA ECONOMIA FECHADA (AUTARQUIA) COM DOIS BENS PRIVADOS (X, Y) E A IMPOSIÇÃO ALTERNATIVA DE TRIBUTAÇÃO DA RENDA VIS-À-VIS A TRIBUTAÇÃO DE MERCADORIAS. </a:t>
            </a:r>
          </a:p>
          <a:p>
            <a:pPr algn="just"/>
            <a:endParaRPr lang="pt-BR" sz="1800" dirty="0"/>
          </a:p>
          <a:p>
            <a:pPr algn="just"/>
            <a:r>
              <a:rPr lang="pt-BR" sz="1800" dirty="0" smtClean="0"/>
              <a:t>NA SITUAÇÃO INICIAL, INEXISTE QUALQUER DISTORÇÃO (TRIBUTAÇÃO) E A ECONOMIA SE ENCONTRA NUM EQUILÍBRIO EFICIENTE, DEFINIDO PELA TANGÊNCIA ENTRE O MAPA DE CURVAS DE INDIFERENÇA SOCIAL E A FRONTEIRA DE POSSIBILIDADES DE PRODUÇÃO, ISTO É, COM IGUALDADE ENTRE: </a:t>
            </a:r>
            <a:r>
              <a:rPr lang="pt-BR" sz="1800" b="1" dirty="0" err="1">
                <a:effectLst>
                  <a:outerShdw blurRad="38100" dist="38100" dir="2700000" algn="tl">
                    <a:srgbClr val="000000">
                      <a:alpha val="43137"/>
                    </a:srgbClr>
                  </a:outerShdw>
                </a:effectLst>
              </a:rPr>
              <a:t>TMgSUB</a:t>
            </a:r>
            <a:r>
              <a:rPr lang="pt-BR" sz="1800" b="1" baseline="-25000" dirty="0" err="1">
                <a:effectLst>
                  <a:outerShdw blurRad="38100" dist="38100" dir="2700000" algn="tl">
                    <a:srgbClr val="000000">
                      <a:alpha val="43137"/>
                    </a:srgbClr>
                  </a:outerShdw>
                </a:effectLst>
              </a:rPr>
              <a:t>X,Y</a:t>
            </a:r>
            <a:r>
              <a:rPr lang="pt-BR" sz="1800" b="1" dirty="0">
                <a:effectLst>
                  <a:outerShdw blurRad="38100" dist="38100" dir="2700000" algn="tl">
                    <a:srgbClr val="000000">
                      <a:alpha val="43137"/>
                    </a:srgbClr>
                  </a:outerShdw>
                </a:effectLst>
              </a:rPr>
              <a:t> = TMT</a:t>
            </a:r>
            <a:r>
              <a:rPr lang="pt-BR" sz="1800" b="1" baseline="-25000" dirty="0">
                <a:effectLst>
                  <a:outerShdw blurRad="38100" dist="38100" dir="2700000" algn="tl">
                    <a:srgbClr val="000000">
                      <a:alpha val="43137"/>
                    </a:srgbClr>
                  </a:outerShdw>
                </a:effectLst>
              </a:rPr>
              <a:t>X,Y</a:t>
            </a:r>
            <a:r>
              <a:rPr lang="pt-BR" sz="1800" b="1" dirty="0">
                <a:effectLst>
                  <a:outerShdw blurRad="38100" dist="38100" dir="2700000" algn="tl">
                    <a:srgbClr val="000000">
                      <a:alpha val="43137"/>
                    </a:srgbClr>
                  </a:outerShdw>
                </a:effectLst>
              </a:rPr>
              <a:t> = (P</a:t>
            </a:r>
            <a:r>
              <a:rPr lang="pt-BR" sz="1800" b="1" baseline="-25000" dirty="0">
                <a:effectLst>
                  <a:outerShdw blurRad="38100" dist="38100" dir="2700000" algn="tl">
                    <a:srgbClr val="000000">
                      <a:alpha val="43137"/>
                    </a:srgbClr>
                  </a:outerShdw>
                </a:effectLst>
              </a:rPr>
              <a:t>0</a:t>
            </a:r>
            <a:r>
              <a:rPr lang="pt-BR" sz="1800" b="1" baseline="30000" dirty="0">
                <a:effectLst>
                  <a:outerShdw blurRad="38100" dist="38100" dir="2700000" algn="tl">
                    <a:srgbClr val="000000">
                      <a:alpha val="43137"/>
                    </a:srgbClr>
                  </a:outerShdw>
                </a:effectLst>
              </a:rPr>
              <a:t>X</a:t>
            </a:r>
            <a:r>
              <a:rPr lang="pt-BR" sz="1800" b="1" dirty="0">
                <a:effectLst>
                  <a:outerShdw blurRad="38100" dist="38100" dir="2700000" algn="tl">
                    <a:srgbClr val="000000">
                      <a:alpha val="43137"/>
                    </a:srgbClr>
                  </a:outerShdw>
                </a:effectLst>
              </a:rPr>
              <a:t>/P</a:t>
            </a:r>
            <a:r>
              <a:rPr lang="pt-BR" sz="1800" b="1" baseline="-25000" dirty="0">
                <a:effectLst>
                  <a:outerShdw blurRad="38100" dist="38100" dir="2700000" algn="tl">
                    <a:srgbClr val="000000">
                      <a:alpha val="43137"/>
                    </a:srgbClr>
                  </a:outerShdw>
                </a:effectLst>
              </a:rPr>
              <a:t>0</a:t>
            </a:r>
            <a:r>
              <a:rPr lang="pt-BR" sz="1800" b="1" baseline="30000" dirty="0">
                <a:effectLst>
                  <a:outerShdw blurRad="38100" dist="38100" dir="2700000" algn="tl">
                    <a:srgbClr val="000000">
                      <a:alpha val="43137"/>
                    </a:srgbClr>
                  </a:outerShdw>
                </a:effectLst>
              </a:rPr>
              <a:t>Y</a:t>
            </a:r>
            <a:r>
              <a:rPr lang="pt-BR" sz="1800" b="1" dirty="0" smtClean="0">
                <a:effectLst>
                  <a:outerShdw blurRad="38100" dist="38100" dir="2700000" algn="tl">
                    <a:srgbClr val="000000">
                      <a:alpha val="43137"/>
                    </a:srgbClr>
                  </a:outerShdw>
                </a:effectLst>
              </a:rPr>
              <a:t>).</a:t>
            </a:r>
          </a:p>
          <a:p>
            <a:endParaRPr lang="pt-BR" sz="1800" b="1" dirty="0">
              <a:effectLst>
                <a:outerShdw blurRad="38100" dist="38100" dir="2700000" algn="tl">
                  <a:srgbClr val="000000">
                    <a:alpha val="43137"/>
                  </a:srgbClr>
                </a:outerShdw>
              </a:effectLst>
            </a:endParaRPr>
          </a:p>
          <a:p>
            <a:endParaRPr lang="pt-BR" sz="1800" dirty="0"/>
          </a:p>
        </p:txBody>
      </p:sp>
      <p:cxnSp>
        <p:nvCxnSpPr>
          <p:cNvPr id="5" name="Conector de seta reta 4"/>
          <p:cNvCxnSpPr/>
          <p:nvPr/>
        </p:nvCxnSpPr>
        <p:spPr>
          <a:xfrm flipH="1" flipV="1">
            <a:off x="1907704" y="2852936"/>
            <a:ext cx="72008" cy="288032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Conector de seta reta 8"/>
          <p:cNvCxnSpPr/>
          <p:nvPr/>
        </p:nvCxnSpPr>
        <p:spPr>
          <a:xfrm>
            <a:off x="1979712" y="5733256"/>
            <a:ext cx="525658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Arco 9"/>
          <p:cNvSpPr/>
          <p:nvPr/>
        </p:nvSpPr>
        <p:spPr>
          <a:xfrm>
            <a:off x="-1332656" y="3573016"/>
            <a:ext cx="6480720" cy="4392488"/>
          </a:xfrm>
          <a:prstGeom prst="arc">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11" name="Arco 10"/>
          <p:cNvSpPr/>
          <p:nvPr/>
        </p:nvSpPr>
        <p:spPr>
          <a:xfrm rot="9982514">
            <a:off x="3385094" y="763620"/>
            <a:ext cx="2880320" cy="3717032"/>
          </a:xfrm>
          <a:prstGeom prst="arc">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cxnSp>
        <p:nvCxnSpPr>
          <p:cNvPr id="14" name="Conector reto 13"/>
          <p:cNvCxnSpPr/>
          <p:nvPr/>
        </p:nvCxnSpPr>
        <p:spPr>
          <a:xfrm>
            <a:off x="2699792" y="3212976"/>
            <a:ext cx="2880320" cy="187220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CaixaDeTexto 14"/>
          <p:cNvSpPr txBox="1"/>
          <p:nvPr/>
        </p:nvSpPr>
        <p:spPr>
          <a:xfrm>
            <a:off x="5580112" y="4869160"/>
            <a:ext cx="1173719" cy="369332"/>
          </a:xfrm>
          <a:prstGeom prst="rect">
            <a:avLst/>
          </a:prstGeom>
          <a:solidFill>
            <a:srgbClr val="00B050"/>
          </a:solidFill>
          <a:ln>
            <a:solidFill>
              <a:schemeClr val="tx1"/>
            </a:solidFill>
          </a:ln>
        </p:spPr>
        <p:txBody>
          <a:bodyPr wrap="none" rtlCol="0">
            <a:spAutoFit/>
          </a:bodyPr>
          <a:lstStyle/>
          <a:p>
            <a:r>
              <a:rPr lang="pt-BR" b="1" dirty="0" smtClean="0">
                <a:effectLst>
                  <a:outerShdw blurRad="38100" dist="38100" dir="2700000" algn="tl">
                    <a:srgbClr val="000000">
                      <a:alpha val="43137"/>
                    </a:srgbClr>
                  </a:outerShdw>
                </a:effectLst>
              </a:rPr>
              <a:t>-</a:t>
            </a:r>
            <a:r>
              <a:rPr lang="pt-BR" dirty="0" smtClean="0"/>
              <a:t> </a:t>
            </a:r>
            <a:r>
              <a:rPr lang="pt-BR" b="1" dirty="0">
                <a:effectLst>
                  <a:outerShdw blurRad="38100" dist="38100" dir="2700000" algn="tl">
                    <a:srgbClr val="000000">
                      <a:alpha val="43137"/>
                    </a:srgbClr>
                  </a:outerShdw>
                </a:effectLst>
              </a:rPr>
              <a:t>(P</a:t>
            </a:r>
            <a:r>
              <a:rPr lang="pt-BR" b="1" baseline="-25000" dirty="0">
                <a:effectLst>
                  <a:outerShdw blurRad="38100" dist="38100" dir="2700000" algn="tl">
                    <a:srgbClr val="000000">
                      <a:alpha val="43137"/>
                    </a:srgbClr>
                  </a:outerShdw>
                </a:effectLst>
              </a:rPr>
              <a:t>0</a:t>
            </a:r>
            <a:r>
              <a:rPr lang="pt-BR" b="1" baseline="30000" dirty="0">
                <a:effectLst>
                  <a:outerShdw blurRad="38100" dist="38100" dir="2700000" algn="tl">
                    <a:srgbClr val="000000">
                      <a:alpha val="43137"/>
                    </a:srgbClr>
                  </a:outerShdw>
                </a:effectLst>
              </a:rPr>
              <a:t>X</a:t>
            </a:r>
            <a:r>
              <a:rPr lang="pt-BR" b="1" dirty="0">
                <a:effectLst>
                  <a:outerShdw blurRad="38100" dist="38100" dir="2700000" algn="tl">
                    <a:srgbClr val="000000">
                      <a:alpha val="43137"/>
                    </a:srgbClr>
                  </a:outerShdw>
                </a:effectLst>
              </a:rPr>
              <a:t>/P</a:t>
            </a:r>
            <a:r>
              <a:rPr lang="pt-BR" b="1" baseline="-25000" dirty="0">
                <a:effectLst>
                  <a:outerShdw blurRad="38100" dist="38100" dir="2700000" algn="tl">
                    <a:srgbClr val="000000">
                      <a:alpha val="43137"/>
                    </a:srgbClr>
                  </a:outerShdw>
                </a:effectLst>
              </a:rPr>
              <a:t>0</a:t>
            </a:r>
            <a:r>
              <a:rPr lang="pt-BR" b="1" baseline="30000" dirty="0">
                <a:effectLst>
                  <a:outerShdw blurRad="38100" dist="38100" dir="2700000" algn="tl">
                    <a:srgbClr val="000000">
                      <a:alpha val="43137"/>
                    </a:srgbClr>
                  </a:outerShdw>
                </a:effectLst>
              </a:rPr>
              <a:t>Y</a:t>
            </a:r>
            <a:r>
              <a:rPr lang="pt-BR" b="1" dirty="0">
                <a:effectLst>
                  <a:outerShdw blurRad="38100" dist="38100" dir="2700000" algn="tl">
                    <a:srgbClr val="000000">
                      <a:alpha val="43137"/>
                    </a:srgbClr>
                  </a:outerShdw>
                </a:effectLst>
              </a:rPr>
              <a:t>)</a:t>
            </a:r>
            <a:r>
              <a:rPr lang="pt-BR" dirty="0" smtClean="0"/>
              <a:t> </a:t>
            </a:r>
            <a:endParaRPr lang="pt-BR" dirty="0"/>
          </a:p>
        </p:txBody>
      </p:sp>
      <p:sp>
        <p:nvSpPr>
          <p:cNvPr id="16" name="CaixaDeTexto 15"/>
          <p:cNvSpPr txBox="1"/>
          <p:nvPr/>
        </p:nvSpPr>
        <p:spPr>
          <a:xfrm rot="19514238">
            <a:off x="4212014" y="3279780"/>
            <a:ext cx="1848198" cy="307777"/>
          </a:xfrm>
          <a:prstGeom prst="rect">
            <a:avLst/>
          </a:prstGeom>
          <a:solidFill>
            <a:srgbClr val="FFFF00"/>
          </a:solidFill>
          <a:ln>
            <a:solidFill>
              <a:schemeClr val="tx1"/>
            </a:solidFill>
          </a:ln>
        </p:spPr>
        <p:txBody>
          <a:bodyPr wrap="none" rtlCol="0">
            <a:spAutoFit/>
          </a:bodyPr>
          <a:lstStyle/>
          <a:p>
            <a:r>
              <a:rPr lang="pt-BR" sz="1400" b="1" dirty="0" err="1">
                <a:effectLst>
                  <a:outerShdw blurRad="38100" dist="38100" dir="2700000" algn="tl">
                    <a:srgbClr val="000000">
                      <a:alpha val="43137"/>
                    </a:srgbClr>
                  </a:outerShdw>
                </a:effectLst>
              </a:rPr>
              <a:t>TMgSUB</a:t>
            </a:r>
            <a:r>
              <a:rPr lang="pt-BR" sz="1400" b="1" baseline="-25000" dirty="0" err="1">
                <a:effectLst>
                  <a:outerShdw blurRad="38100" dist="38100" dir="2700000" algn="tl">
                    <a:srgbClr val="000000">
                      <a:alpha val="43137"/>
                    </a:srgbClr>
                  </a:outerShdw>
                </a:effectLst>
              </a:rPr>
              <a:t>X,Y</a:t>
            </a:r>
            <a:r>
              <a:rPr lang="pt-BR" sz="1400" b="1" baseline="-25000" dirty="0">
                <a:effectLst>
                  <a:outerShdw blurRad="38100" dist="38100" dir="2700000" algn="tl">
                    <a:srgbClr val="000000">
                      <a:alpha val="43137"/>
                    </a:srgbClr>
                  </a:outerShdw>
                </a:effectLst>
              </a:rPr>
              <a:t> </a:t>
            </a:r>
            <a:r>
              <a:rPr lang="pt-BR" sz="1400" b="1" dirty="0" smtClean="0">
                <a:effectLst>
                  <a:outerShdw blurRad="38100" dist="38100" dir="2700000" algn="tl">
                    <a:srgbClr val="000000">
                      <a:alpha val="43137"/>
                    </a:srgbClr>
                  </a:outerShdw>
                </a:effectLst>
              </a:rPr>
              <a:t>= - (</a:t>
            </a:r>
            <a:r>
              <a:rPr lang="pt-BR" sz="1400" b="1" dirty="0">
                <a:effectLst>
                  <a:outerShdw blurRad="38100" dist="38100" dir="2700000" algn="tl">
                    <a:srgbClr val="000000">
                      <a:alpha val="43137"/>
                    </a:srgbClr>
                  </a:outerShdw>
                </a:effectLst>
              </a:rPr>
              <a:t>P</a:t>
            </a:r>
            <a:r>
              <a:rPr lang="pt-BR" sz="1400" b="1" baseline="-25000" dirty="0">
                <a:effectLst>
                  <a:outerShdw blurRad="38100" dist="38100" dir="2700000" algn="tl">
                    <a:srgbClr val="000000">
                      <a:alpha val="43137"/>
                    </a:srgbClr>
                  </a:outerShdw>
                </a:effectLst>
              </a:rPr>
              <a:t>0</a:t>
            </a:r>
            <a:r>
              <a:rPr lang="pt-BR" sz="1400" b="1" baseline="30000" dirty="0">
                <a:effectLst>
                  <a:outerShdw blurRad="38100" dist="38100" dir="2700000" algn="tl">
                    <a:srgbClr val="000000">
                      <a:alpha val="43137"/>
                    </a:srgbClr>
                  </a:outerShdw>
                </a:effectLst>
              </a:rPr>
              <a:t>X</a:t>
            </a:r>
            <a:r>
              <a:rPr lang="pt-BR" sz="1400" b="1" dirty="0">
                <a:effectLst>
                  <a:outerShdw blurRad="38100" dist="38100" dir="2700000" algn="tl">
                    <a:srgbClr val="000000">
                      <a:alpha val="43137"/>
                    </a:srgbClr>
                  </a:outerShdw>
                </a:effectLst>
              </a:rPr>
              <a:t>/P</a:t>
            </a:r>
            <a:r>
              <a:rPr lang="pt-BR" sz="1400" b="1" baseline="-25000" dirty="0">
                <a:effectLst>
                  <a:outerShdw blurRad="38100" dist="38100" dir="2700000" algn="tl">
                    <a:srgbClr val="000000">
                      <a:alpha val="43137"/>
                    </a:srgbClr>
                  </a:outerShdw>
                </a:effectLst>
              </a:rPr>
              <a:t>0</a:t>
            </a:r>
            <a:r>
              <a:rPr lang="pt-BR" sz="1400" b="1" baseline="30000" dirty="0">
                <a:effectLst>
                  <a:outerShdw blurRad="38100" dist="38100" dir="2700000" algn="tl">
                    <a:srgbClr val="000000">
                      <a:alpha val="43137"/>
                    </a:srgbClr>
                  </a:outerShdw>
                </a:effectLst>
              </a:rPr>
              <a:t>Y</a:t>
            </a:r>
            <a:r>
              <a:rPr lang="pt-BR" sz="1400" b="1" dirty="0">
                <a:effectLst>
                  <a:outerShdw blurRad="38100" dist="38100" dir="2700000" algn="tl">
                    <a:srgbClr val="000000">
                      <a:alpha val="43137"/>
                    </a:srgbClr>
                  </a:outerShdw>
                </a:effectLst>
              </a:rPr>
              <a:t>)</a:t>
            </a:r>
            <a:endParaRPr lang="pt-BR" sz="1400" dirty="0"/>
          </a:p>
        </p:txBody>
      </p:sp>
      <p:sp>
        <p:nvSpPr>
          <p:cNvPr id="17" name="CaixaDeTexto 16"/>
          <p:cNvSpPr txBox="1"/>
          <p:nvPr/>
        </p:nvSpPr>
        <p:spPr>
          <a:xfrm rot="19052942">
            <a:off x="2447112" y="4845167"/>
            <a:ext cx="1580048" cy="307777"/>
          </a:xfrm>
          <a:prstGeom prst="rect">
            <a:avLst/>
          </a:prstGeom>
          <a:solidFill>
            <a:srgbClr val="FFFF00"/>
          </a:solidFill>
          <a:ln>
            <a:solidFill>
              <a:schemeClr val="tx1"/>
            </a:solidFill>
          </a:ln>
        </p:spPr>
        <p:txBody>
          <a:bodyPr wrap="none" rtlCol="0">
            <a:spAutoFit/>
          </a:bodyPr>
          <a:lstStyle/>
          <a:p>
            <a:r>
              <a:rPr lang="pt-BR" sz="1400" b="1" dirty="0">
                <a:effectLst>
                  <a:outerShdw blurRad="38100" dist="38100" dir="2700000" algn="tl">
                    <a:srgbClr val="000000">
                      <a:alpha val="43137"/>
                    </a:srgbClr>
                  </a:outerShdw>
                </a:effectLst>
              </a:rPr>
              <a:t>TMT</a:t>
            </a:r>
            <a:r>
              <a:rPr lang="pt-BR" sz="1400" b="1" baseline="-25000" dirty="0">
                <a:effectLst>
                  <a:outerShdw blurRad="38100" dist="38100" dir="2700000" algn="tl">
                    <a:srgbClr val="000000">
                      <a:alpha val="43137"/>
                    </a:srgbClr>
                  </a:outerShdw>
                </a:effectLst>
              </a:rPr>
              <a:t>X,Y </a:t>
            </a:r>
            <a:r>
              <a:rPr lang="pt-BR" sz="1400" b="1" baseline="-25000" dirty="0" smtClean="0">
                <a:effectLst>
                  <a:outerShdw blurRad="38100" dist="38100" dir="2700000" algn="tl">
                    <a:srgbClr val="000000">
                      <a:alpha val="43137"/>
                    </a:srgbClr>
                  </a:outerShdw>
                </a:effectLst>
              </a:rPr>
              <a:t> </a:t>
            </a:r>
            <a:r>
              <a:rPr lang="pt-BR" sz="1400" b="1" dirty="0" smtClean="0">
                <a:effectLst>
                  <a:outerShdw blurRad="38100" dist="38100" dir="2700000" algn="tl">
                    <a:srgbClr val="000000">
                      <a:alpha val="43137"/>
                    </a:srgbClr>
                  </a:outerShdw>
                </a:effectLst>
              </a:rPr>
              <a:t>= - (</a:t>
            </a:r>
            <a:r>
              <a:rPr lang="pt-BR" sz="1400" b="1" dirty="0">
                <a:effectLst>
                  <a:outerShdw blurRad="38100" dist="38100" dir="2700000" algn="tl">
                    <a:srgbClr val="000000">
                      <a:alpha val="43137"/>
                    </a:srgbClr>
                  </a:outerShdw>
                </a:effectLst>
              </a:rPr>
              <a:t>P</a:t>
            </a:r>
            <a:r>
              <a:rPr lang="pt-BR" sz="1400" b="1" baseline="-25000" dirty="0">
                <a:effectLst>
                  <a:outerShdw blurRad="38100" dist="38100" dir="2700000" algn="tl">
                    <a:srgbClr val="000000">
                      <a:alpha val="43137"/>
                    </a:srgbClr>
                  </a:outerShdw>
                </a:effectLst>
              </a:rPr>
              <a:t>0</a:t>
            </a:r>
            <a:r>
              <a:rPr lang="pt-BR" sz="1400" b="1" baseline="30000" dirty="0">
                <a:effectLst>
                  <a:outerShdw blurRad="38100" dist="38100" dir="2700000" algn="tl">
                    <a:srgbClr val="000000">
                      <a:alpha val="43137"/>
                    </a:srgbClr>
                  </a:outerShdw>
                </a:effectLst>
              </a:rPr>
              <a:t>X</a:t>
            </a:r>
            <a:r>
              <a:rPr lang="pt-BR" sz="1400" b="1" dirty="0">
                <a:effectLst>
                  <a:outerShdw blurRad="38100" dist="38100" dir="2700000" algn="tl">
                    <a:srgbClr val="000000">
                      <a:alpha val="43137"/>
                    </a:srgbClr>
                  </a:outerShdw>
                </a:effectLst>
              </a:rPr>
              <a:t>/P</a:t>
            </a:r>
            <a:r>
              <a:rPr lang="pt-BR" sz="1400" b="1" baseline="-25000" dirty="0">
                <a:effectLst>
                  <a:outerShdw blurRad="38100" dist="38100" dir="2700000" algn="tl">
                    <a:srgbClr val="000000">
                      <a:alpha val="43137"/>
                    </a:srgbClr>
                  </a:outerShdw>
                </a:effectLst>
              </a:rPr>
              <a:t>0</a:t>
            </a:r>
            <a:r>
              <a:rPr lang="pt-BR" sz="1400" b="1" baseline="30000" dirty="0">
                <a:effectLst>
                  <a:outerShdw blurRad="38100" dist="38100" dir="2700000" algn="tl">
                    <a:srgbClr val="000000">
                      <a:alpha val="43137"/>
                    </a:srgbClr>
                  </a:outerShdw>
                </a:effectLst>
              </a:rPr>
              <a:t>Y</a:t>
            </a:r>
            <a:r>
              <a:rPr lang="pt-BR" sz="1400" b="1" dirty="0">
                <a:effectLst>
                  <a:outerShdw blurRad="38100" dist="38100" dir="2700000" algn="tl">
                    <a:srgbClr val="000000">
                      <a:alpha val="43137"/>
                    </a:srgbClr>
                  </a:outerShdw>
                </a:effectLst>
              </a:rPr>
              <a:t>)</a:t>
            </a:r>
            <a:endParaRPr lang="pt-BR" sz="1400" dirty="0"/>
          </a:p>
        </p:txBody>
      </p:sp>
      <p:cxnSp>
        <p:nvCxnSpPr>
          <p:cNvPr id="19" name="Conector reto 18"/>
          <p:cNvCxnSpPr/>
          <p:nvPr/>
        </p:nvCxnSpPr>
        <p:spPr>
          <a:xfrm>
            <a:off x="4139952" y="4149080"/>
            <a:ext cx="72008" cy="1584176"/>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Conector reto 21"/>
          <p:cNvCxnSpPr/>
          <p:nvPr/>
        </p:nvCxnSpPr>
        <p:spPr>
          <a:xfrm flipH="1">
            <a:off x="1943708" y="4149080"/>
            <a:ext cx="2196244"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9" name="Conector de seta reta 28"/>
          <p:cNvCxnSpPr>
            <a:stCxn id="16" idx="1"/>
          </p:cNvCxnSpPr>
          <p:nvPr/>
        </p:nvCxnSpPr>
        <p:spPr>
          <a:xfrm flipH="1">
            <a:off x="4211961" y="3960571"/>
            <a:ext cx="164986" cy="18850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Conector de seta reta 30"/>
          <p:cNvCxnSpPr>
            <a:stCxn id="17" idx="3"/>
          </p:cNvCxnSpPr>
          <p:nvPr/>
        </p:nvCxnSpPr>
        <p:spPr>
          <a:xfrm flipV="1">
            <a:off x="3820060" y="4221088"/>
            <a:ext cx="319892" cy="24473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CaixaDeTexto 31"/>
          <p:cNvSpPr txBox="1"/>
          <p:nvPr/>
        </p:nvSpPr>
        <p:spPr>
          <a:xfrm>
            <a:off x="3707904" y="5733256"/>
            <a:ext cx="1058529" cy="369332"/>
          </a:xfrm>
          <a:prstGeom prst="rect">
            <a:avLst/>
          </a:prstGeom>
          <a:noFill/>
        </p:spPr>
        <p:txBody>
          <a:bodyPr wrap="square" rtlCol="0">
            <a:spAutoFit/>
          </a:bodyPr>
          <a:lstStyle/>
          <a:p>
            <a:r>
              <a:rPr lang="pt-BR" b="1" dirty="0" smtClean="0">
                <a:effectLst>
                  <a:outerShdw blurRad="38100" dist="38100" dir="2700000" algn="tl">
                    <a:srgbClr val="000000">
                      <a:alpha val="43137"/>
                    </a:srgbClr>
                  </a:outerShdw>
                </a:effectLst>
              </a:rPr>
              <a:t>X</a:t>
            </a:r>
            <a:r>
              <a:rPr lang="pt-BR" b="1" baseline="-25000" dirty="0" smtClean="0">
                <a:effectLst>
                  <a:outerShdw blurRad="38100" dist="38100" dir="2700000" algn="tl">
                    <a:srgbClr val="000000">
                      <a:alpha val="43137"/>
                    </a:srgbClr>
                  </a:outerShdw>
                </a:effectLst>
              </a:rPr>
              <a:t>0</a:t>
            </a:r>
            <a:r>
              <a:rPr lang="pt-BR" b="1" baseline="30000" dirty="0" smtClean="0">
                <a:effectLst>
                  <a:outerShdw blurRad="38100" dist="38100" dir="2700000" algn="tl">
                    <a:srgbClr val="000000">
                      <a:alpha val="43137"/>
                    </a:srgbClr>
                  </a:outerShdw>
                </a:effectLst>
              </a:rPr>
              <a:t>C </a:t>
            </a:r>
            <a:r>
              <a:rPr lang="pt-BR" b="1" dirty="0" smtClean="0">
                <a:effectLst>
                  <a:outerShdw blurRad="38100" dist="38100" dir="2700000" algn="tl">
                    <a:srgbClr val="000000">
                      <a:alpha val="43137"/>
                    </a:srgbClr>
                  </a:outerShdw>
                </a:effectLst>
              </a:rPr>
              <a:t> = X</a:t>
            </a:r>
            <a:r>
              <a:rPr lang="pt-BR" b="1" baseline="-25000" dirty="0" smtClean="0">
                <a:effectLst>
                  <a:outerShdw blurRad="38100" dist="38100" dir="2700000" algn="tl">
                    <a:srgbClr val="000000">
                      <a:alpha val="43137"/>
                    </a:srgbClr>
                  </a:outerShdw>
                </a:effectLst>
              </a:rPr>
              <a:t>0</a:t>
            </a:r>
            <a:r>
              <a:rPr lang="pt-BR" b="1" baseline="30000" dirty="0" smtClean="0">
                <a:effectLst>
                  <a:outerShdw blurRad="38100" dist="38100" dir="2700000" algn="tl">
                    <a:srgbClr val="000000">
                      <a:alpha val="43137"/>
                    </a:srgbClr>
                  </a:outerShdw>
                </a:effectLst>
              </a:rPr>
              <a:t>P</a:t>
            </a:r>
            <a:r>
              <a:rPr lang="pt-BR" dirty="0" smtClean="0"/>
              <a:t> </a:t>
            </a:r>
            <a:endParaRPr lang="pt-BR" dirty="0"/>
          </a:p>
        </p:txBody>
      </p:sp>
      <p:sp>
        <p:nvSpPr>
          <p:cNvPr id="33" name="CaixaDeTexto 32"/>
          <p:cNvSpPr txBox="1"/>
          <p:nvPr/>
        </p:nvSpPr>
        <p:spPr>
          <a:xfrm>
            <a:off x="977515" y="3933056"/>
            <a:ext cx="1002197"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Y</a:t>
            </a:r>
            <a:r>
              <a:rPr lang="pt-BR" b="1" baseline="-25000" dirty="0" smtClean="0">
                <a:effectLst>
                  <a:outerShdw blurRad="38100" dist="38100" dir="2700000" algn="tl">
                    <a:srgbClr val="000000">
                      <a:alpha val="43137"/>
                    </a:srgbClr>
                  </a:outerShdw>
                </a:effectLst>
              </a:rPr>
              <a:t>0</a:t>
            </a:r>
            <a:r>
              <a:rPr lang="pt-BR" b="1" baseline="30000" dirty="0" smtClean="0">
                <a:effectLst>
                  <a:outerShdw blurRad="38100" dist="38100" dir="2700000" algn="tl">
                    <a:srgbClr val="000000">
                      <a:alpha val="43137"/>
                    </a:srgbClr>
                  </a:outerShdw>
                </a:effectLst>
              </a:rPr>
              <a:t>C </a:t>
            </a:r>
            <a:r>
              <a:rPr lang="pt-BR" b="1" dirty="0" smtClean="0">
                <a:effectLst>
                  <a:outerShdw blurRad="38100" dist="38100" dir="2700000" algn="tl">
                    <a:srgbClr val="000000">
                      <a:alpha val="43137"/>
                    </a:srgbClr>
                  </a:outerShdw>
                </a:effectLst>
              </a:rPr>
              <a:t> </a:t>
            </a:r>
            <a:r>
              <a:rPr lang="pt-BR" b="1" dirty="0">
                <a:effectLst>
                  <a:outerShdw blurRad="38100" dist="38100" dir="2700000" algn="tl">
                    <a:srgbClr val="000000">
                      <a:alpha val="43137"/>
                    </a:srgbClr>
                  </a:outerShdw>
                </a:effectLst>
              </a:rPr>
              <a:t>= </a:t>
            </a:r>
            <a:r>
              <a:rPr lang="pt-BR" b="1" dirty="0" smtClean="0">
                <a:effectLst>
                  <a:outerShdw blurRad="38100" dist="38100" dir="2700000" algn="tl">
                    <a:srgbClr val="000000">
                      <a:alpha val="43137"/>
                    </a:srgbClr>
                  </a:outerShdw>
                </a:effectLst>
              </a:rPr>
              <a:t>Y</a:t>
            </a:r>
            <a:r>
              <a:rPr lang="pt-BR" b="1" baseline="-25000" dirty="0" smtClean="0">
                <a:effectLst>
                  <a:outerShdw blurRad="38100" dist="38100" dir="2700000" algn="tl">
                    <a:srgbClr val="000000">
                      <a:alpha val="43137"/>
                    </a:srgbClr>
                  </a:outerShdw>
                </a:effectLst>
              </a:rPr>
              <a:t>0</a:t>
            </a:r>
            <a:r>
              <a:rPr lang="pt-BR" b="1" baseline="30000" dirty="0" smtClean="0">
                <a:effectLst>
                  <a:outerShdw blurRad="38100" dist="38100" dir="2700000" algn="tl">
                    <a:srgbClr val="000000">
                      <a:alpha val="43137"/>
                    </a:srgbClr>
                  </a:outerShdw>
                </a:effectLst>
              </a:rPr>
              <a:t>P</a:t>
            </a:r>
            <a:endParaRPr lang="pt-BR" dirty="0"/>
          </a:p>
        </p:txBody>
      </p:sp>
      <p:sp>
        <p:nvSpPr>
          <p:cNvPr id="35" name="CaixaDeTexto 34"/>
          <p:cNvSpPr txBox="1"/>
          <p:nvPr/>
        </p:nvSpPr>
        <p:spPr>
          <a:xfrm>
            <a:off x="6414016" y="5714092"/>
            <a:ext cx="606256" cy="523220"/>
          </a:xfrm>
          <a:prstGeom prst="rect">
            <a:avLst/>
          </a:prstGeom>
          <a:noFill/>
        </p:spPr>
        <p:txBody>
          <a:bodyPr wrap="none" rtlCol="0">
            <a:spAutoFit/>
          </a:bodyPr>
          <a:lstStyle/>
          <a:p>
            <a:r>
              <a:rPr lang="pt-BR" sz="2800" b="1" dirty="0" smtClean="0">
                <a:effectLst>
                  <a:outerShdw blurRad="38100" dist="38100" dir="2700000" algn="tl">
                    <a:srgbClr val="000000">
                      <a:alpha val="43137"/>
                    </a:srgbClr>
                  </a:outerShdw>
                </a:effectLst>
              </a:rPr>
              <a:t>(X)</a:t>
            </a:r>
            <a:endParaRPr lang="pt-BR" sz="2800" b="1" dirty="0">
              <a:effectLst>
                <a:outerShdw blurRad="38100" dist="38100" dir="2700000" algn="tl">
                  <a:srgbClr val="000000">
                    <a:alpha val="43137"/>
                  </a:srgbClr>
                </a:outerShdw>
              </a:effectLst>
            </a:endParaRPr>
          </a:p>
        </p:txBody>
      </p:sp>
      <p:sp>
        <p:nvSpPr>
          <p:cNvPr id="36" name="CaixaDeTexto 35"/>
          <p:cNvSpPr txBox="1"/>
          <p:nvPr/>
        </p:nvSpPr>
        <p:spPr>
          <a:xfrm>
            <a:off x="1259632" y="3049796"/>
            <a:ext cx="595035" cy="523220"/>
          </a:xfrm>
          <a:prstGeom prst="rect">
            <a:avLst/>
          </a:prstGeom>
          <a:noFill/>
        </p:spPr>
        <p:txBody>
          <a:bodyPr wrap="none" rtlCol="0">
            <a:spAutoFit/>
          </a:bodyPr>
          <a:lstStyle/>
          <a:p>
            <a:r>
              <a:rPr lang="pt-BR" sz="2800" b="1" dirty="0" smtClean="0">
                <a:effectLst>
                  <a:outerShdw blurRad="38100" dist="38100" dir="2700000" algn="tl">
                    <a:srgbClr val="000000">
                      <a:alpha val="43137"/>
                    </a:srgbClr>
                  </a:outerShdw>
                </a:effectLst>
              </a:rPr>
              <a:t>(Y)</a:t>
            </a:r>
          </a:p>
        </p:txBody>
      </p:sp>
    </p:spTree>
    <p:extLst>
      <p:ext uri="{BB962C8B-B14F-4D97-AF65-F5344CB8AC3E}">
        <p14:creationId xmlns:p14="http://schemas.microsoft.com/office/powerpoint/2010/main" val="2310314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lnSpcReduction="10000"/>
          </a:bodyPr>
          <a:lstStyle/>
          <a:p>
            <a:pPr algn="just"/>
            <a:r>
              <a:rPr lang="pt-BR" sz="1800" dirty="0" smtClean="0"/>
              <a:t>A IMPOSIÇÃO DA TRIBUTAÇÃO É NECESSÁRIA PARA PROVER O GOVERNO COM RECURSOS PARA FINANCIAR SUAS ATIVIDADES, ISTO É, POSSIBILITAR A PROVISÃO DE BENS PÚBLICOS. TODAVIA, A TRIBUTAÇÃO AO RETIRAR RECURSOS DO SETOR PRIVADO IMPLICA QUE A F.P.P.  </a:t>
            </a:r>
            <a:r>
              <a:rPr lang="pt-BR" sz="1800" dirty="0"/>
              <a:t>ENTRE OS BENS PRIVADOS </a:t>
            </a:r>
            <a:r>
              <a:rPr lang="pt-BR" sz="1800" dirty="0" smtClean="0"/>
              <a:t>(X,Y) SE REDUZ RELATIVAMENTE À SITUAÇÃO INICIAL SEM TRIBUTAÇÃO. ALÉM DISSO, SÃO CONSIDERADOS DUAS FORMAS ALTERNATIVAS DE OBTENÇÃO DOS RECURSOS TRIBUTÁRIOS: </a:t>
            </a:r>
          </a:p>
          <a:p>
            <a:pPr algn="just"/>
            <a:endParaRPr lang="pt-BR" sz="1800" dirty="0" smtClean="0"/>
          </a:p>
          <a:p>
            <a:pPr algn="just"/>
            <a:r>
              <a:rPr lang="pt-BR" sz="1800" b="1" dirty="0" smtClean="0">
                <a:effectLst>
                  <a:outerShdw blurRad="38100" dist="38100" dir="2700000" algn="tl">
                    <a:srgbClr val="000000">
                      <a:alpha val="43137"/>
                    </a:srgbClr>
                  </a:outerShdw>
                </a:effectLst>
              </a:rPr>
              <a:t>(1)</a:t>
            </a:r>
            <a:r>
              <a:rPr lang="pt-BR" sz="1800" dirty="0" smtClean="0"/>
              <a:t> A TRIBUTAÇÃO DE UM DOS BENS (BEM X) E, PORTANTO, ALTERANDO E DISTORCENDO O PREÇO RELATIVO VIGENTE NO CONSUMO DAQUELE VIGENTE NA PRODUÇÃO PELA CUNHA TRIBUTÁRIA E GERANDO A SEGUINTE DESIGUALDADE:</a:t>
            </a:r>
          </a:p>
          <a:p>
            <a:pPr algn="just"/>
            <a:r>
              <a:rPr lang="pt-BR" sz="1800" dirty="0" smtClean="0"/>
              <a:t> </a:t>
            </a:r>
          </a:p>
          <a:p>
            <a:pPr marL="0" indent="0" algn="just">
              <a:buNone/>
            </a:pPr>
            <a:r>
              <a:rPr lang="pt-BR" sz="1800" b="1" dirty="0" smtClean="0">
                <a:effectLst>
                  <a:outerShdw blurRad="38100" dist="38100" dir="2700000" algn="tl">
                    <a:srgbClr val="000000">
                      <a:alpha val="43137"/>
                    </a:srgbClr>
                  </a:outerShdw>
                </a:effectLst>
              </a:rPr>
              <a:t>           (P</a:t>
            </a:r>
            <a:r>
              <a:rPr lang="pt-BR" sz="1800" b="1" baseline="-25000" dirty="0" smtClean="0">
                <a:effectLst>
                  <a:outerShdw blurRad="38100" dist="38100" dir="2700000" algn="tl">
                    <a:srgbClr val="000000">
                      <a:alpha val="43137"/>
                    </a:srgbClr>
                  </a:outerShdw>
                </a:effectLst>
              </a:rPr>
              <a:t>1</a:t>
            </a:r>
            <a:r>
              <a:rPr lang="pt-BR" sz="1800" b="1" baseline="30000" dirty="0" smtClean="0">
                <a:effectLst>
                  <a:outerShdw blurRad="38100" dist="38100" dir="2700000" algn="tl">
                    <a:srgbClr val="000000">
                      <a:alpha val="43137"/>
                    </a:srgbClr>
                  </a:outerShdw>
                </a:effectLst>
              </a:rPr>
              <a:t>X (CONSUMO)</a:t>
            </a:r>
            <a:r>
              <a:rPr lang="pt-BR" sz="1800" b="1" dirty="0" smtClean="0">
                <a:effectLst>
                  <a:outerShdw blurRad="38100" dist="38100" dir="2700000" algn="tl">
                    <a:srgbClr val="000000">
                      <a:alpha val="43137"/>
                    </a:srgbClr>
                  </a:outerShdw>
                </a:effectLst>
              </a:rPr>
              <a:t>/P</a:t>
            </a:r>
            <a:r>
              <a:rPr lang="pt-BR" sz="1800" b="1" baseline="-25000" dirty="0" smtClean="0">
                <a:effectLst>
                  <a:outerShdw blurRad="38100" dist="38100" dir="2700000" algn="tl">
                    <a:srgbClr val="000000">
                      <a:alpha val="43137"/>
                    </a:srgbClr>
                  </a:outerShdw>
                </a:effectLst>
              </a:rPr>
              <a:t>0</a:t>
            </a:r>
            <a:r>
              <a:rPr lang="pt-BR" sz="1800" b="1" baseline="30000" dirty="0" smtClean="0">
                <a:effectLst>
                  <a:outerShdw blurRad="38100" dist="38100" dir="2700000" algn="tl">
                    <a:srgbClr val="000000">
                      <a:alpha val="43137"/>
                    </a:srgbClr>
                  </a:outerShdw>
                </a:effectLst>
              </a:rPr>
              <a:t>Y</a:t>
            </a:r>
            <a:r>
              <a:rPr lang="pt-BR" sz="1800" b="1" dirty="0" smtClean="0">
                <a:effectLst>
                  <a:outerShdw blurRad="38100" dist="38100" dir="2700000" algn="tl">
                    <a:srgbClr val="000000">
                      <a:alpha val="43137"/>
                    </a:srgbClr>
                  </a:outerShdw>
                </a:effectLst>
              </a:rPr>
              <a:t>):            </a:t>
            </a:r>
            <a:r>
              <a:rPr lang="pt-BR" sz="2800" b="1" dirty="0" smtClean="0">
                <a:effectLst>
                  <a:outerShdw blurRad="38100" dist="38100" dir="2700000" algn="tl">
                    <a:srgbClr val="000000">
                      <a:alpha val="43137"/>
                    </a:srgbClr>
                  </a:outerShdw>
                </a:effectLst>
              </a:rPr>
              <a:t>&gt;</a:t>
            </a:r>
            <a:r>
              <a:rPr lang="pt-BR" sz="1800" b="1" dirty="0" smtClean="0">
                <a:effectLst>
                  <a:outerShdw blurRad="38100" dist="38100" dir="2700000" algn="tl">
                    <a:srgbClr val="000000">
                      <a:alpha val="43137"/>
                    </a:srgbClr>
                  </a:outerShdw>
                </a:effectLst>
              </a:rPr>
              <a:t>             (</a:t>
            </a:r>
            <a:r>
              <a:rPr lang="pt-BR" sz="1800" b="1" dirty="0">
                <a:effectLst>
                  <a:outerShdw blurRad="38100" dist="38100" dir="2700000" algn="tl">
                    <a:srgbClr val="000000">
                      <a:alpha val="43137"/>
                    </a:srgbClr>
                  </a:outerShdw>
                </a:effectLst>
              </a:rPr>
              <a:t>P</a:t>
            </a:r>
            <a:r>
              <a:rPr lang="pt-BR" sz="1800" b="1" baseline="-25000" dirty="0">
                <a:effectLst>
                  <a:outerShdw blurRad="38100" dist="38100" dir="2700000" algn="tl">
                    <a:srgbClr val="000000">
                      <a:alpha val="43137"/>
                    </a:srgbClr>
                  </a:outerShdw>
                </a:effectLst>
              </a:rPr>
              <a:t>0</a:t>
            </a:r>
            <a:r>
              <a:rPr lang="pt-BR" sz="1800" b="1" baseline="30000" dirty="0">
                <a:effectLst>
                  <a:outerShdw blurRad="38100" dist="38100" dir="2700000" algn="tl">
                    <a:srgbClr val="000000">
                      <a:alpha val="43137"/>
                    </a:srgbClr>
                  </a:outerShdw>
                </a:effectLst>
              </a:rPr>
              <a:t>X</a:t>
            </a:r>
            <a:r>
              <a:rPr lang="pt-BR" sz="1800" b="1" dirty="0">
                <a:effectLst>
                  <a:outerShdw blurRad="38100" dist="38100" dir="2700000" algn="tl">
                    <a:srgbClr val="000000">
                      <a:alpha val="43137"/>
                    </a:srgbClr>
                  </a:outerShdw>
                </a:effectLst>
              </a:rPr>
              <a:t>/P</a:t>
            </a:r>
            <a:r>
              <a:rPr lang="pt-BR" sz="1800" b="1" baseline="-25000" dirty="0">
                <a:effectLst>
                  <a:outerShdw blurRad="38100" dist="38100" dir="2700000" algn="tl">
                    <a:srgbClr val="000000">
                      <a:alpha val="43137"/>
                    </a:srgbClr>
                  </a:outerShdw>
                </a:effectLst>
              </a:rPr>
              <a:t>0</a:t>
            </a:r>
            <a:r>
              <a:rPr lang="pt-BR" sz="1800" b="1" baseline="30000" dirty="0">
                <a:effectLst>
                  <a:outerShdw blurRad="38100" dist="38100" dir="2700000" algn="tl">
                    <a:srgbClr val="000000">
                      <a:alpha val="43137"/>
                    </a:srgbClr>
                  </a:outerShdw>
                </a:effectLst>
              </a:rPr>
              <a:t>Y</a:t>
            </a:r>
            <a:r>
              <a:rPr lang="pt-BR" sz="1800" b="1" dirty="0" smtClean="0">
                <a:effectLst>
                  <a:outerShdw blurRad="38100" dist="38100" dir="2700000" algn="tl">
                    <a:srgbClr val="000000">
                      <a:alpha val="43137"/>
                    </a:srgbClr>
                  </a:outerShdw>
                </a:effectLst>
              </a:rPr>
              <a:t>):                          </a:t>
            </a:r>
            <a:r>
              <a:rPr lang="pt-BR" sz="2800" b="1" dirty="0" smtClean="0">
                <a:effectLst>
                  <a:outerShdw blurRad="38100" dist="38100" dir="2700000" algn="tl">
                    <a:srgbClr val="000000">
                      <a:alpha val="43137"/>
                    </a:srgbClr>
                  </a:outerShdw>
                </a:effectLst>
              </a:rPr>
              <a:t>&gt;</a:t>
            </a:r>
            <a:r>
              <a:rPr lang="pt-BR" sz="1800" b="1" dirty="0" smtClean="0">
                <a:effectLst>
                  <a:outerShdw blurRad="38100" dist="38100" dir="2700000" algn="tl">
                    <a:srgbClr val="000000">
                      <a:alpha val="43137"/>
                    </a:srgbClr>
                  </a:outerShdw>
                </a:effectLst>
              </a:rPr>
              <a:t>             (P</a:t>
            </a:r>
            <a:r>
              <a:rPr lang="pt-BR" sz="1800" b="1" baseline="-25000" dirty="0" smtClean="0">
                <a:effectLst>
                  <a:outerShdw blurRad="38100" dist="38100" dir="2700000" algn="tl">
                    <a:srgbClr val="000000">
                      <a:alpha val="43137"/>
                    </a:srgbClr>
                  </a:outerShdw>
                </a:effectLst>
              </a:rPr>
              <a:t>1</a:t>
            </a:r>
            <a:r>
              <a:rPr lang="pt-BR" sz="1800" b="1" baseline="30000" dirty="0" smtClean="0">
                <a:effectLst>
                  <a:outerShdw blurRad="38100" dist="38100" dir="2700000" algn="tl">
                    <a:srgbClr val="000000">
                      <a:alpha val="43137"/>
                    </a:srgbClr>
                  </a:outerShdw>
                </a:effectLst>
              </a:rPr>
              <a:t>X (PRODUÇÃO)</a:t>
            </a:r>
            <a:r>
              <a:rPr lang="pt-BR" sz="1800" b="1" dirty="0" smtClean="0">
                <a:effectLst>
                  <a:outerShdw blurRad="38100" dist="38100" dir="2700000" algn="tl">
                    <a:srgbClr val="000000">
                      <a:alpha val="43137"/>
                    </a:srgbClr>
                  </a:outerShdw>
                </a:effectLst>
              </a:rPr>
              <a:t>/P</a:t>
            </a:r>
            <a:r>
              <a:rPr lang="pt-BR" sz="1800" b="1" baseline="-25000" dirty="0" smtClean="0">
                <a:effectLst>
                  <a:outerShdw blurRad="38100" dist="38100" dir="2700000" algn="tl">
                    <a:srgbClr val="000000">
                      <a:alpha val="43137"/>
                    </a:srgbClr>
                  </a:outerShdw>
                </a:effectLst>
              </a:rPr>
              <a:t>0</a:t>
            </a:r>
            <a:r>
              <a:rPr lang="pt-BR" sz="1800" b="1" baseline="30000" dirty="0" smtClean="0">
                <a:effectLst>
                  <a:outerShdw blurRad="38100" dist="38100" dir="2700000" algn="tl">
                    <a:srgbClr val="000000">
                      <a:alpha val="43137"/>
                    </a:srgbClr>
                  </a:outerShdw>
                </a:effectLst>
              </a:rPr>
              <a:t>Y</a:t>
            </a:r>
            <a:r>
              <a:rPr lang="pt-BR" sz="1800" b="1" dirty="0" smtClean="0">
                <a:effectLst>
                  <a:outerShdw blurRad="38100" dist="38100" dir="2700000" algn="tl">
                    <a:srgbClr val="000000">
                      <a:alpha val="43137"/>
                    </a:srgbClr>
                  </a:outerShdw>
                </a:effectLst>
              </a:rPr>
              <a:t>):</a:t>
            </a:r>
          </a:p>
          <a:p>
            <a:pPr algn="just"/>
            <a:r>
              <a:rPr lang="pt-BR" sz="1800" b="1" dirty="0">
                <a:effectLst>
                  <a:outerShdw blurRad="38100" dist="38100" dir="2700000" algn="tl">
                    <a:srgbClr val="000000">
                      <a:alpha val="43137"/>
                    </a:srgbClr>
                  </a:outerShdw>
                </a:effectLst>
              </a:rPr>
              <a:t>(APÓS</a:t>
            </a:r>
            <a:r>
              <a:rPr lang="pt-BR" sz="1800" b="1" dirty="0" smtClean="0">
                <a:effectLst>
                  <a:outerShdw blurRad="38100" dist="38100" dir="2700000" algn="tl">
                    <a:srgbClr val="000000">
                      <a:alpha val="43137"/>
                    </a:srgbClr>
                  </a:outerShdw>
                </a:effectLst>
              </a:rPr>
              <a:t>,  </a:t>
            </a:r>
            <a:r>
              <a:rPr lang="pt-BR" sz="1800" b="1" dirty="0">
                <a:effectLst>
                  <a:outerShdw blurRad="38100" dist="38100" dir="2700000" algn="tl">
                    <a:srgbClr val="000000">
                      <a:alpha val="43137"/>
                    </a:srgbClr>
                  </a:outerShdw>
                </a:effectLst>
              </a:rPr>
              <a:t>NO CONSUMO</a:t>
            </a:r>
            <a:r>
              <a:rPr lang="pt-BR" sz="1800" b="1" dirty="0" smtClean="0">
                <a:effectLst>
                  <a:outerShdw blurRad="38100" dist="38100" dir="2700000" algn="tl">
                    <a:srgbClr val="000000">
                      <a:alpha val="43137"/>
                    </a:srgbClr>
                  </a:outerShdw>
                </a:effectLst>
              </a:rPr>
              <a:t>)              (</a:t>
            </a:r>
            <a:r>
              <a:rPr lang="pt-BR" sz="1800" b="1" dirty="0">
                <a:effectLst>
                  <a:outerShdw blurRad="38100" dist="38100" dir="2700000" algn="tl">
                    <a:srgbClr val="000000">
                      <a:alpha val="43137"/>
                    </a:srgbClr>
                  </a:outerShdw>
                </a:effectLst>
              </a:rPr>
              <a:t>ANTES DA TRIBUTAÇÃO</a:t>
            </a:r>
            <a:r>
              <a:rPr lang="pt-BR" sz="1800" b="1" dirty="0" smtClean="0">
                <a:effectLst>
                  <a:outerShdw blurRad="38100" dist="38100" dir="2700000" algn="tl">
                    <a:srgbClr val="000000">
                      <a:alpha val="43137"/>
                    </a:srgbClr>
                  </a:outerShdw>
                </a:effectLst>
              </a:rPr>
              <a:t>)              (APÓS,  NA PRODUÇÃO)</a:t>
            </a:r>
          </a:p>
          <a:p>
            <a:pPr algn="just"/>
            <a:endParaRPr lang="pt-BR" sz="1800" b="1" dirty="0" smtClean="0">
              <a:effectLst>
                <a:outerShdw blurRad="38100" dist="38100" dir="2700000" algn="tl">
                  <a:srgbClr val="000000">
                    <a:alpha val="43137"/>
                  </a:srgbClr>
                </a:outerShdw>
              </a:effectLst>
            </a:endParaRPr>
          </a:p>
          <a:p>
            <a:pPr algn="just"/>
            <a:endParaRPr lang="pt-BR" sz="1800" b="1" dirty="0" smtClean="0">
              <a:effectLst>
                <a:outerShdw blurRad="38100" dist="38100" dir="2700000" algn="tl">
                  <a:srgbClr val="000000">
                    <a:alpha val="43137"/>
                  </a:srgbClr>
                </a:outerShdw>
              </a:effectLst>
            </a:endParaRPr>
          </a:p>
          <a:p>
            <a:pPr algn="just"/>
            <a:r>
              <a:rPr lang="pt-BR" sz="1800" b="1" dirty="0" smtClean="0">
                <a:effectLst>
                  <a:outerShdw blurRad="38100" dist="38100" dir="2700000" algn="tl">
                    <a:srgbClr val="000000">
                      <a:alpha val="43137"/>
                    </a:srgbClr>
                  </a:outerShdw>
                </a:effectLst>
              </a:rPr>
              <a:t>(2)</a:t>
            </a:r>
            <a:r>
              <a:rPr lang="pt-BR" sz="1800" dirty="0" smtClean="0"/>
              <a:t> A TRIBUTAÇÃO DA RENDA (W), MAS SUPONDO-SE UM CASO ESPECIAL (E QUE NÃO SE VERIFICA NA PRÁTICA), NO QUAL ESSA TRIBUTAÇÃO NÃO AFETA AS DEMANDAS DOS BENS E SERVIÇOS E, PORTANTO, À SEMELHANÇA DE UM TRIBUTO LUMP-SUM, NÃO HÁ ALTERAÇÃO DE PREÇOS  DOS BENS E SERVIÇOS, TAL QUE:</a:t>
            </a:r>
          </a:p>
          <a:p>
            <a:pPr algn="just"/>
            <a:endParaRPr lang="pt-BR" sz="1800" dirty="0" smtClean="0"/>
          </a:p>
          <a:p>
            <a:pPr algn="just"/>
            <a:r>
              <a:rPr lang="pt-BR" sz="1800" dirty="0" smtClean="0"/>
              <a:t>ANTES DA TRIBUTAÇÃO DA RENDA:          </a:t>
            </a:r>
            <a:r>
              <a:rPr lang="pt-BR" sz="1800" b="1" dirty="0" smtClean="0">
                <a:effectLst>
                  <a:outerShdw blurRad="38100" dist="38100" dir="2700000" algn="tl">
                    <a:srgbClr val="000000">
                      <a:alpha val="43137"/>
                    </a:srgbClr>
                  </a:outerShdw>
                </a:effectLst>
              </a:rPr>
              <a:t>W </a:t>
            </a:r>
            <a:r>
              <a:rPr lang="pt-BR" sz="1800" b="1" dirty="0">
                <a:effectLst>
                  <a:outerShdw blurRad="38100" dist="38100" dir="2700000" algn="tl">
                    <a:srgbClr val="000000">
                      <a:alpha val="43137"/>
                    </a:srgbClr>
                  </a:outerShdw>
                </a:effectLst>
              </a:rPr>
              <a:t>= [</a:t>
            </a:r>
            <a:r>
              <a:rPr lang="pt-BR" sz="1800" b="1" dirty="0" smtClean="0">
                <a:effectLst>
                  <a:outerShdw blurRad="38100" dist="38100" dir="2700000" algn="tl">
                    <a:srgbClr val="000000">
                      <a:alpha val="43137"/>
                    </a:srgbClr>
                  </a:outerShdw>
                </a:effectLst>
              </a:rPr>
              <a:t>P</a:t>
            </a:r>
            <a:r>
              <a:rPr lang="pt-BR" sz="1800" b="1" baseline="-25000" dirty="0" smtClean="0">
                <a:effectLst>
                  <a:outerShdw blurRad="38100" dist="38100" dir="2700000" algn="tl">
                    <a:srgbClr val="000000">
                      <a:alpha val="43137"/>
                    </a:srgbClr>
                  </a:outerShdw>
                </a:effectLst>
              </a:rPr>
              <a:t>0</a:t>
            </a:r>
            <a:r>
              <a:rPr lang="pt-BR" sz="1800" b="1" baseline="30000" dirty="0" smtClean="0">
                <a:effectLst>
                  <a:outerShdw blurRad="38100" dist="38100" dir="2700000" algn="tl">
                    <a:srgbClr val="000000">
                      <a:alpha val="43137"/>
                    </a:srgbClr>
                  </a:outerShdw>
                </a:effectLst>
              </a:rPr>
              <a:t>X</a:t>
            </a:r>
            <a:r>
              <a:rPr lang="pt-BR" sz="1800" b="1" dirty="0" smtClean="0">
                <a:effectLst>
                  <a:outerShdw blurRad="38100" dist="38100" dir="2700000" algn="tl">
                    <a:srgbClr val="000000">
                      <a:alpha val="43137"/>
                    </a:srgbClr>
                  </a:outerShdw>
                </a:effectLst>
              </a:rPr>
              <a:t>.X</a:t>
            </a:r>
            <a:r>
              <a:rPr lang="pt-BR" sz="1800" b="1" baseline="-25000" dirty="0" smtClean="0">
                <a:effectLst>
                  <a:outerShdw blurRad="38100" dist="38100" dir="2700000" algn="tl">
                    <a:srgbClr val="000000">
                      <a:alpha val="43137"/>
                    </a:srgbClr>
                  </a:outerShdw>
                </a:effectLst>
              </a:rPr>
              <a:t>0</a:t>
            </a:r>
            <a:r>
              <a:rPr lang="pt-BR" sz="1800" b="1" dirty="0" smtClean="0">
                <a:effectLst>
                  <a:outerShdw blurRad="38100" dist="38100" dir="2700000" algn="tl">
                    <a:srgbClr val="000000">
                      <a:alpha val="43137"/>
                    </a:srgbClr>
                  </a:outerShdw>
                </a:effectLst>
              </a:rPr>
              <a:t> </a:t>
            </a:r>
            <a:r>
              <a:rPr lang="pt-BR" sz="1800" b="1" dirty="0">
                <a:effectLst>
                  <a:outerShdw blurRad="38100" dist="38100" dir="2700000" algn="tl">
                    <a:srgbClr val="000000">
                      <a:alpha val="43137"/>
                    </a:srgbClr>
                  </a:outerShdw>
                </a:effectLst>
              </a:rPr>
              <a:t>+ </a:t>
            </a:r>
            <a:r>
              <a:rPr lang="pt-BR" sz="1800" b="1" dirty="0" smtClean="0">
                <a:effectLst>
                  <a:outerShdw blurRad="38100" dist="38100" dir="2700000" algn="tl">
                    <a:srgbClr val="000000">
                      <a:alpha val="43137"/>
                    </a:srgbClr>
                  </a:outerShdw>
                </a:effectLst>
              </a:rPr>
              <a:t>P</a:t>
            </a:r>
            <a:r>
              <a:rPr lang="pt-BR" sz="1800" b="1" baseline="-25000" dirty="0" smtClean="0">
                <a:effectLst>
                  <a:outerShdw blurRad="38100" dist="38100" dir="2700000" algn="tl">
                    <a:srgbClr val="000000">
                      <a:alpha val="43137"/>
                    </a:srgbClr>
                  </a:outerShdw>
                </a:effectLst>
              </a:rPr>
              <a:t>0</a:t>
            </a:r>
            <a:r>
              <a:rPr lang="pt-BR" sz="1800" b="1" baseline="30000" dirty="0" smtClean="0">
                <a:effectLst>
                  <a:outerShdw blurRad="38100" dist="38100" dir="2700000" algn="tl">
                    <a:srgbClr val="000000">
                      <a:alpha val="43137"/>
                    </a:srgbClr>
                  </a:outerShdw>
                </a:effectLst>
              </a:rPr>
              <a:t>Y</a:t>
            </a:r>
            <a:r>
              <a:rPr lang="pt-BR" sz="1800" b="1" dirty="0" smtClean="0">
                <a:effectLst>
                  <a:outerShdw blurRad="38100" dist="38100" dir="2700000" algn="tl">
                    <a:srgbClr val="000000">
                      <a:alpha val="43137"/>
                    </a:srgbClr>
                  </a:outerShdw>
                </a:effectLst>
              </a:rPr>
              <a:t>.Y</a:t>
            </a:r>
            <a:r>
              <a:rPr lang="pt-BR" sz="1800" b="1" baseline="-25000" dirty="0" smtClean="0">
                <a:effectLst>
                  <a:outerShdw blurRad="38100" dist="38100" dir="2700000" algn="tl">
                    <a:srgbClr val="000000">
                      <a:alpha val="43137"/>
                    </a:srgbClr>
                  </a:outerShdw>
                </a:effectLst>
              </a:rPr>
              <a:t>0</a:t>
            </a:r>
            <a:r>
              <a:rPr lang="pt-BR" sz="1800" b="1" dirty="0" smtClean="0">
                <a:effectLst>
                  <a:outerShdw blurRad="38100" dist="38100" dir="2700000" algn="tl">
                    <a:srgbClr val="000000">
                      <a:alpha val="43137"/>
                    </a:srgbClr>
                  </a:outerShdw>
                </a:effectLst>
              </a:rPr>
              <a:t>]</a:t>
            </a:r>
            <a:endParaRPr lang="pt-BR" sz="1800" dirty="0" smtClean="0"/>
          </a:p>
          <a:p>
            <a:pPr algn="just"/>
            <a:r>
              <a:rPr lang="pt-BR" sz="1800" dirty="0" smtClean="0"/>
              <a:t>APÓS  A TRIBUTAÇÃO DA RENDA:     </a:t>
            </a:r>
            <a:r>
              <a:rPr lang="pt-BR" sz="1800" b="1" dirty="0" smtClean="0">
                <a:effectLst>
                  <a:outerShdw blurRad="38100" dist="38100" dir="2700000" algn="tl">
                    <a:srgbClr val="000000">
                      <a:alpha val="43137"/>
                    </a:srgbClr>
                  </a:outerShdw>
                </a:effectLst>
              </a:rPr>
              <a:t>(1 – </a:t>
            </a:r>
            <a:r>
              <a:rPr lang="pt-BR" sz="1800" b="1" dirty="0" err="1" smtClean="0">
                <a:effectLst>
                  <a:outerShdw blurRad="38100" dist="38100" dir="2700000" algn="tl">
                    <a:srgbClr val="000000">
                      <a:alpha val="43137"/>
                    </a:srgbClr>
                  </a:outerShdw>
                </a:effectLst>
              </a:rPr>
              <a:t>t</a:t>
            </a:r>
            <a:r>
              <a:rPr lang="pt-BR" sz="1800" b="1" baseline="-25000" dirty="0" err="1" smtClean="0">
                <a:effectLst>
                  <a:outerShdw blurRad="38100" dist="38100" dir="2700000" algn="tl">
                    <a:srgbClr val="000000">
                      <a:alpha val="43137"/>
                    </a:srgbClr>
                  </a:outerShdw>
                </a:effectLst>
              </a:rPr>
              <a:t>R</a:t>
            </a:r>
            <a:r>
              <a:rPr lang="pt-BR" sz="1800" b="1" dirty="0" smtClean="0">
                <a:effectLst>
                  <a:outerShdw blurRad="38100" dist="38100" dir="2700000" algn="tl">
                    <a:srgbClr val="000000">
                      <a:alpha val="43137"/>
                    </a:srgbClr>
                  </a:outerShdw>
                </a:effectLst>
              </a:rPr>
              <a:t>).W = [P</a:t>
            </a:r>
            <a:r>
              <a:rPr lang="pt-BR" sz="1800" b="1" baseline="-25000" dirty="0" smtClean="0">
                <a:effectLst>
                  <a:outerShdw blurRad="38100" dist="38100" dir="2700000" algn="tl">
                    <a:srgbClr val="000000">
                      <a:alpha val="43137"/>
                    </a:srgbClr>
                  </a:outerShdw>
                </a:effectLst>
              </a:rPr>
              <a:t>0</a:t>
            </a:r>
            <a:r>
              <a:rPr lang="pt-BR" sz="1800" b="1" baseline="30000" dirty="0" smtClean="0">
                <a:effectLst>
                  <a:outerShdw blurRad="38100" dist="38100" dir="2700000" algn="tl">
                    <a:srgbClr val="000000">
                      <a:alpha val="43137"/>
                    </a:srgbClr>
                  </a:outerShdw>
                </a:effectLst>
              </a:rPr>
              <a:t>X</a:t>
            </a:r>
            <a:r>
              <a:rPr lang="pt-BR" sz="1800" b="1" dirty="0" smtClean="0">
                <a:effectLst>
                  <a:outerShdw blurRad="38100" dist="38100" dir="2700000" algn="tl">
                    <a:srgbClr val="000000">
                      <a:alpha val="43137"/>
                    </a:srgbClr>
                  </a:outerShdw>
                </a:effectLst>
              </a:rPr>
              <a:t>.X</a:t>
            </a:r>
            <a:r>
              <a:rPr lang="pt-BR" sz="1800" b="1" baseline="-25000" dirty="0" smtClean="0">
                <a:effectLst>
                  <a:outerShdw blurRad="38100" dist="38100" dir="2700000" algn="tl">
                    <a:srgbClr val="000000">
                      <a:alpha val="43137"/>
                    </a:srgbClr>
                  </a:outerShdw>
                </a:effectLst>
              </a:rPr>
              <a:t>1</a:t>
            </a:r>
            <a:r>
              <a:rPr lang="pt-BR" sz="1800" b="1" dirty="0" smtClean="0">
                <a:effectLst>
                  <a:outerShdw blurRad="38100" dist="38100" dir="2700000" algn="tl">
                    <a:srgbClr val="000000">
                      <a:alpha val="43137"/>
                    </a:srgbClr>
                  </a:outerShdw>
                </a:effectLst>
              </a:rPr>
              <a:t> + P</a:t>
            </a:r>
            <a:r>
              <a:rPr lang="pt-BR" sz="1800" b="1" baseline="-25000" dirty="0" smtClean="0">
                <a:effectLst>
                  <a:outerShdw blurRad="38100" dist="38100" dir="2700000" algn="tl">
                    <a:srgbClr val="000000">
                      <a:alpha val="43137"/>
                    </a:srgbClr>
                  </a:outerShdw>
                </a:effectLst>
              </a:rPr>
              <a:t>0</a:t>
            </a:r>
            <a:r>
              <a:rPr lang="pt-BR" sz="1800" b="1" baseline="30000" dirty="0" smtClean="0">
                <a:effectLst>
                  <a:outerShdw blurRad="38100" dist="38100" dir="2700000" algn="tl">
                    <a:srgbClr val="000000">
                      <a:alpha val="43137"/>
                    </a:srgbClr>
                  </a:outerShdw>
                </a:effectLst>
              </a:rPr>
              <a:t>Y</a:t>
            </a:r>
            <a:r>
              <a:rPr lang="pt-BR" sz="1800" b="1" dirty="0" smtClean="0">
                <a:effectLst>
                  <a:outerShdw blurRad="38100" dist="38100" dir="2700000" algn="tl">
                    <a:srgbClr val="000000">
                      <a:alpha val="43137"/>
                    </a:srgbClr>
                  </a:outerShdw>
                </a:effectLst>
              </a:rPr>
              <a:t>.Y</a:t>
            </a:r>
            <a:r>
              <a:rPr lang="pt-BR" sz="1800" b="1" baseline="-25000" dirty="0" smtClean="0">
                <a:effectLst>
                  <a:outerShdw blurRad="38100" dist="38100" dir="2700000" algn="tl">
                    <a:srgbClr val="000000">
                      <a:alpha val="43137"/>
                    </a:srgbClr>
                  </a:outerShdw>
                </a:effectLst>
              </a:rPr>
              <a:t>1</a:t>
            </a:r>
            <a:r>
              <a:rPr lang="pt-BR" sz="1800" b="1" dirty="0" smtClean="0">
                <a:effectLst>
                  <a:outerShdw blurRad="38100" dist="38100" dir="2700000" algn="tl">
                    <a:srgbClr val="000000">
                      <a:alpha val="43137"/>
                    </a:srgbClr>
                  </a:outerShdw>
                </a:effectLst>
              </a:rPr>
              <a:t>],  </a:t>
            </a:r>
            <a:r>
              <a:rPr lang="pt-BR" sz="1800" dirty="0"/>
              <a:t>COM:</a:t>
            </a:r>
            <a:r>
              <a:rPr lang="pt-BR" sz="1800" b="1" dirty="0">
                <a:effectLst>
                  <a:outerShdw blurRad="38100" dist="38100" dir="2700000" algn="tl">
                    <a:srgbClr val="000000">
                      <a:alpha val="43137"/>
                    </a:srgbClr>
                  </a:outerShdw>
                </a:effectLst>
              </a:rPr>
              <a:t>  </a:t>
            </a:r>
            <a:r>
              <a:rPr lang="pt-BR" sz="1800" b="1" dirty="0" smtClean="0">
                <a:effectLst>
                  <a:outerShdw blurRad="38100" dist="38100" dir="2700000" algn="tl">
                    <a:srgbClr val="000000">
                      <a:alpha val="43137"/>
                    </a:srgbClr>
                  </a:outerShdw>
                </a:effectLst>
              </a:rPr>
              <a:t>[X</a:t>
            </a:r>
            <a:r>
              <a:rPr lang="pt-BR" sz="1800" b="1" baseline="-25000" dirty="0" smtClean="0">
                <a:effectLst>
                  <a:outerShdw blurRad="38100" dist="38100" dir="2700000" algn="tl">
                    <a:srgbClr val="000000">
                      <a:alpha val="43137"/>
                    </a:srgbClr>
                  </a:outerShdw>
                </a:effectLst>
              </a:rPr>
              <a:t>1</a:t>
            </a:r>
            <a:r>
              <a:rPr lang="pt-BR" sz="1800" b="1" dirty="0" smtClean="0">
                <a:effectLst>
                  <a:outerShdw blurRad="38100" dist="38100" dir="2700000" algn="tl">
                    <a:srgbClr val="000000">
                      <a:alpha val="43137"/>
                    </a:srgbClr>
                  </a:outerShdw>
                </a:effectLst>
              </a:rPr>
              <a:t> ; Y</a:t>
            </a:r>
            <a:r>
              <a:rPr lang="pt-BR" sz="1800" b="1" baseline="-25000" dirty="0" smtClean="0">
                <a:effectLst>
                  <a:outerShdw blurRad="38100" dist="38100" dir="2700000" algn="tl">
                    <a:srgbClr val="000000">
                      <a:alpha val="43137"/>
                    </a:srgbClr>
                  </a:outerShdw>
                </a:effectLst>
              </a:rPr>
              <a:t>1</a:t>
            </a:r>
            <a:r>
              <a:rPr lang="pt-BR" sz="1800" b="1" dirty="0" smtClean="0">
                <a:effectLst>
                  <a:outerShdw blurRad="38100" dist="38100" dir="2700000" algn="tl">
                    <a:srgbClr val="000000">
                      <a:alpha val="43137"/>
                    </a:srgbClr>
                  </a:outerShdw>
                </a:effectLst>
              </a:rPr>
              <a:t>]  &lt;  [X</a:t>
            </a:r>
            <a:r>
              <a:rPr lang="pt-BR" sz="1800" b="1" baseline="-25000" dirty="0" smtClean="0">
                <a:effectLst>
                  <a:outerShdw blurRad="38100" dist="38100" dir="2700000" algn="tl">
                    <a:srgbClr val="000000">
                      <a:alpha val="43137"/>
                    </a:srgbClr>
                  </a:outerShdw>
                </a:effectLst>
              </a:rPr>
              <a:t>0</a:t>
            </a:r>
            <a:r>
              <a:rPr lang="pt-BR" sz="1800" b="1" dirty="0" smtClean="0">
                <a:effectLst>
                  <a:outerShdw blurRad="38100" dist="38100" dir="2700000" algn="tl">
                    <a:srgbClr val="000000">
                      <a:alpha val="43137"/>
                    </a:srgbClr>
                  </a:outerShdw>
                </a:effectLst>
              </a:rPr>
              <a:t> </a:t>
            </a:r>
            <a:r>
              <a:rPr lang="pt-BR" sz="1800" b="1" dirty="0">
                <a:effectLst>
                  <a:outerShdw blurRad="38100" dist="38100" dir="2700000" algn="tl">
                    <a:srgbClr val="000000">
                      <a:alpha val="43137"/>
                    </a:srgbClr>
                  </a:outerShdw>
                </a:effectLst>
              </a:rPr>
              <a:t>; </a:t>
            </a:r>
            <a:r>
              <a:rPr lang="pt-BR" sz="1800" b="1" dirty="0" smtClean="0">
                <a:effectLst>
                  <a:outerShdw blurRad="38100" dist="38100" dir="2700000" algn="tl">
                    <a:srgbClr val="000000">
                      <a:alpha val="43137"/>
                    </a:srgbClr>
                  </a:outerShdw>
                </a:effectLst>
              </a:rPr>
              <a:t>Y</a:t>
            </a:r>
            <a:r>
              <a:rPr lang="pt-BR" sz="1800" b="1" baseline="-25000" dirty="0" smtClean="0">
                <a:effectLst>
                  <a:outerShdw blurRad="38100" dist="38100" dir="2700000" algn="tl">
                    <a:srgbClr val="000000">
                      <a:alpha val="43137"/>
                    </a:srgbClr>
                  </a:outerShdw>
                </a:effectLst>
              </a:rPr>
              <a:t>0</a:t>
            </a:r>
            <a:r>
              <a:rPr lang="pt-BR" sz="1800" b="1" dirty="0" smtClean="0">
                <a:effectLst>
                  <a:outerShdw blurRad="38100" dist="38100" dir="2700000" algn="tl">
                    <a:srgbClr val="000000">
                      <a:alpha val="43137"/>
                    </a:srgbClr>
                  </a:outerShdw>
                </a:effectLst>
              </a:rPr>
              <a:t>]</a:t>
            </a:r>
            <a:endParaRPr lang="pt-BR" sz="1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979218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6512" y="0"/>
            <a:ext cx="9180512" cy="6858000"/>
          </a:xfrm>
        </p:spPr>
        <p:txBody>
          <a:bodyPr>
            <a:normAutofit/>
          </a:bodyPr>
          <a:lstStyle/>
          <a:p>
            <a:r>
              <a:rPr lang="pt-BR" sz="1800" dirty="0" smtClean="0"/>
              <a:t> </a:t>
            </a:r>
            <a:endParaRPr lang="pt-BR" sz="1800" dirty="0"/>
          </a:p>
        </p:txBody>
      </p:sp>
      <p:cxnSp>
        <p:nvCxnSpPr>
          <p:cNvPr id="5" name="Conector de seta reta 4"/>
          <p:cNvCxnSpPr/>
          <p:nvPr/>
        </p:nvCxnSpPr>
        <p:spPr>
          <a:xfrm flipH="1" flipV="1">
            <a:off x="1547664" y="404664"/>
            <a:ext cx="72008" cy="4968552"/>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Conector de seta reta 7"/>
          <p:cNvCxnSpPr/>
          <p:nvPr/>
        </p:nvCxnSpPr>
        <p:spPr>
          <a:xfrm>
            <a:off x="1619672" y="5373216"/>
            <a:ext cx="6264696" cy="7200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Arco 8"/>
          <p:cNvSpPr/>
          <p:nvPr/>
        </p:nvSpPr>
        <p:spPr>
          <a:xfrm>
            <a:off x="-4212976" y="980728"/>
            <a:ext cx="11521280" cy="8856984"/>
          </a:xfrm>
          <a:prstGeom prst="arc">
            <a:avLst/>
          </a:prstGeom>
          <a:ln w="57150">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dirty="0"/>
          </a:p>
        </p:txBody>
      </p:sp>
      <p:sp>
        <p:nvSpPr>
          <p:cNvPr id="10" name="Arco 9"/>
          <p:cNvSpPr/>
          <p:nvPr/>
        </p:nvSpPr>
        <p:spPr>
          <a:xfrm>
            <a:off x="-3420888" y="1700808"/>
            <a:ext cx="9937104" cy="7488832"/>
          </a:xfrm>
          <a:prstGeom prst="arc">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dirty="0"/>
          </a:p>
        </p:txBody>
      </p:sp>
      <p:sp>
        <p:nvSpPr>
          <p:cNvPr id="11" name="Arco 10"/>
          <p:cNvSpPr/>
          <p:nvPr/>
        </p:nvSpPr>
        <p:spPr>
          <a:xfrm rot="9560908">
            <a:off x="4375168" y="-2585706"/>
            <a:ext cx="3600400" cy="5256584"/>
          </a:xfrm>
          <a:prstGeom prst="arc">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12" name="Arco 11"/>
          <p:cNvSpPr/>
          <p:nvPr/>
        </p:nvSpPr>
        <p:spPr>
          <a:xfrm rot="9162870">
            <a:off x="3691384" y="-1873338"/>
            <a:ext cx="3240360" cy="5112568"/>
          </a:xfrm>
          <a:prstGeom prst="arc">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13" name="Arco 12"/>
          <p:cNvSpPr/>
          <p:nvPr/>
        </p:nvSpPr>
        <p:spPr>
          <a:xfrm rot="9503391">
            <a:off x="3124129" y="-1652463"/>
            <a:ext cx="2736304" cy="5256584"/>
          </a:xfrm>
          <a:prstGeom prst="arc">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cxnSp>
        <p:nvCxnSpPr>
          <p:cNvPr id="15" name="Conector reto 14"/>
          <p:cNvCxnSpPr/>
          <p:nvPr/>
        </p:nvCxnSpPr>
        <p:spPr>
          <a:xfrm>
            <a:off x="2987824" y="548680"/>
            <a:ext cx="4320480" cy="2736304"/>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7" name="Conector reto 16"/>
          <p:cNvCxnSpPr/>
          <p:nvPr/>
        </p:nvCxnSpPr>
        <p:spPr>
          <a:xfrm>
            <a:off x="3597512" y="1772816"/>
            <a:ext cx="3062720" cy="2088232"/>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9" name="Conector reto 18"/>
          <p:cNvCxnSpPr/>
          <p:nvPr/>
        </p:nvCxnSpPr>
        <p:spPr>
          <a:xfrm>
            <a:off x="2699792" y="764704"/>
            <a:ext cx="1997032" cy="338437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1" name="Conector reto 20"/>
          <p:cNvCxnSpPr/>
          <p:nvPr/>
        </p:nvCxnSpPr>
        <p:spPr>
          <a:xfrm>
            <a:off x="2051720" y="1556792"/>
            <a:ext cx="3088550" cy="93610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31" name="Seta para a direita 30"/>
          <p:cNvSpPr/>
          <p:nvPr/>
        </p:nvSpPr>
        <p:spPr>
          <a:xfrm rot="9920765">
            <a:off x="6248100" y="4031985"/>
            <a:ext cx="783200" cy="3111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2" name="Seta para baixo 31"/>
          <p:cNvSpPr/>
          <p:nvPr/>
        </p:nvSpPr>
        <p:spPr>
          <a:xfrm>
            <a:off x="1691680" y="980728"/>
            <a:ext cx="288032"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5" name="CaixaDeTexto 34"/>
          <p:cNvSpPr txBox="1"/>
          <p:nvPr/>
        </p:nvSpPr>
        <p:spPr>
          <a:xfrm rot="3500180">
            <a:off x="4057444" y="3482667"/>
            <a:ext cx="1009059" cy="369332"/>
          </a:xfrm>
          <a:prstGeom prst="rect">
            <a:avLst/>
          </a:prstGeom>
          <a:noFill/>
          <a:ln>
            <a:noFill/>
          </a:ln>
        </p:spPr>
        <p:txBody>
          <a:bodyPr wrap="none" rtlCol="0">
            <a:spAutoFit/>
          </a:bodyPr>
          <a:lstStyle/>
          <a:p>
            <a:r>
              <a:rPr lang="pt-BR" b="1" spc="-150" dirty="0" smtClean="0">
                <a:effectLst>
                  <a:outerShdw blurRad="38100" dist="38100" dir="2700000" algn="tl">
                    <a:srgbClr val="000000">
                      <a:alpha val="43137"/>
                    </a:srgbClr>
                  </a:outerShdw>
                </a:effectLst>
              </a:rPr>
              <a:t>P</a:t>
            </a:r>
            <a:r>
              <a:rPr lang="pt-BR" b="1" spc="-150" baseline="-25000" dirty="0" smtClean="0">
                <a:effectLst>
                  <a:outerShdw blurRad="38100" dist="38100" dir="2700000" algn="tl">
                    <a:srgbClr val="000000">
                      <a:alpha val="43137"/>
                    </a:srgbClr>
                  </a:outerShdw>
                </a:effectLst>
              </a:rPr>
              <a:t>1</a:t>
            </a:r>
            <a:r>
              <a:rPr lang="pt-BR" b="1" spc="-150" dirty="0" smtClean="0">
                <a:effectLst>
                  <a:outerShdw blurRad="38100" dist="38100" dir="2700000" algn="tl">
                    <a:srgbClr val="000000">
                      <a:alpha val="43137"/>
                    </a:srgbClr>
                  </a:outerShdw>
                </a:effectLst>
              </a:rPr>
              <a:t> </a:t>
            </a:r>
            <a:r>
              <a:rPr lang="pt-BR" sz="1200" b="1" spc="-150" dirty="0" smtClean="0">
                <a:effectLst>
                  <a:outerShdw blurRad="38100" dist="38100" dir="2700000" algn="tl">
                    <a:srgbClr val="000000">
                      <a:alpha val="43137"/>
                    </a:srgbClr>
                  </a:outerShdw>
                </a:effectLst>
              </a:rPr>
              <a:t>(CONSUMO)</a:t>
            </a:r>
            <a:endParaRPr lang="pt-BR" sz="1200" b="1" spc="-150" dirty="0">
              <a:effectLst>
                <a:outerShdw blurRad="38100" dist="38100" dir="2700000" algn="tl">
                  <a:srgbClr val="000000">
                    <a:alpha val="43137"/>
                  </a:srgbClr>
                </a:outerShdw>
              </a:effectLst>
            </a:endParaRPr>
          </a:p>
        </p:txBody>
      </p:sp>
      <p:sp>
        <p:nvSpPr>
          <p:cNvPr id="36" name="CaixaDeTexto 35"/>
          <p:cNvSpPr txBox="1"/>
          <p:nvPr/>
        </p:nvSpPr>
        <p:spPr>
          <a:xfrm rot="1025036">
            <a:off x="2153501" y="1393651"/>
            <a:ext cx="1038682" cy="369332"/>
          </a:xfrm>
          <a:prstGeom prst="rect">
            <a:avLst/>
          </a:prstGeom>
          <a:noFill/>
          <a:ln>
            <a:noFill/>
          </a:ln>
        </p:spPr>
        <p:txBody>
          <a:bodyPr wrap="none" rtlCol="0">
            <a:spAutoFit/>
          </a:bodyPr>
          <a:lstStyle/>
          <a:p>
            <a:r>
              <a:rPr lang="pt-BR" b="1" spc="-150" dirty="0" smtClean="0">
                <a:effectLst>
                  <a:outerShdw blurRad="38100" dist="38100" dir="2700000" algn="tl">
                    <a:srgbClr val="000000">
                      <a:alpha val="43137"/>
                    </a:srgbClr>
                  </a:outerShdw>
                </a:effectLst>
              </a:rPr>
              <a:t>P</a:t>
            </a:r>
            <a:r>
              <a:rPr lang="pt-BR" b="1" spc="-150" baseline="-25000" dirty="0" smtClean="0">
                <a:effectLst>
                  <a:outerShdw blurRad="38100" dist="38100" dir="2700000" algn="tl">
                    <a:srgbClr val="000000">
                      <a:alpha val="43137"/>
                    </a:srgbClr>
                  </a:outerShdw>
                </a:effectLst>
              </a:rPr>
              <a:t>1</a:t>
            </a:r>
            <a:r>
              <a:rPr lang="pt-BR" b="1" spc="-150" dirty="0" smtClean="0">
                <a:effectLst>
                  <a:outerShdw blurRad="38100" dist="38100" dir="2700000" algn="tl">
                    <a:srgbClr val="000000">
                      <a:alpha val="43137"/>
                    </a:srgbClr>
                  </a:outerShdw>
                </a:effectLst>
              </a:rPr>
              <a:t> </a:t>
            </a:r>
            <a:r>
              <a:rPr lang="pt-BR" sz="1200" b="1" spc="-150" dirty="0" smtClean="0">
                <a:effectLst>
                  <a:outerShdw blurRad="38100" dist="38100" dir="2700000" algn="tl">
                    <a:srgbClr val="000000">
                      <a:alpha val="43137"/>
                    </a:srgbClr>
                  </a:outerShdw>
                </a:effectLst>
              </a:rPr>
              <a:t>(PRODUÇÃO)</a:t>
            </a:r>
            <a:endParaRPr lang="pt-BR" sz="1200" b="1" spc="-150" dirty="0">
              <a:effectLst>
                <a:outerShdw blurRad="38100" dist="38100" dir="2700000" algn="tl">
                  <a:srgbClr val="000000">
                    <a:alpha val="43137"/>
                  </a:srgbClr>
                </a:outerShdw>
              </a:effectLst>
            </a:endParaRPr>
          </a:p>
        </p:txBody>
      </p:sp>
      <p:sp>
        <p:nvSpPr>
          <p:cNvPr id="38" name="CaixaDeTexto 37"/>
          <p:cNvSpPr txBox="1"/>
          <p:nvPr/>
        </p:nvSpPr>
        <p:spPr>
          <a:xfrm rot="2006778">
            <a:off x="5665498" y="3239471"/>
            <a:ext cx="1287597" cy="369332"/>
          </a:xfrm>
          <a:prstGeom prst="rect">
            <a:avLst/>
          </a:prstGeom>
          <a:noFill/>
        </p:spPr>
        <p:txBody>
          <a:bodyPr wrap="none" rtlCol="0">
            <a:spAutoFit/>
          </a:bodyPr>
          <a:lstStyle/>
          <a:p>
            <a:r>
              <a:rPr lang="pt-BR" b="1" spc="-150" dirty="0" smtClean="0">
                <a:effectLst>
                  <a:outerShdw blurRad="38100" dist="38100" dir="2700000" algn="tl">
                    <a:srgbClr val="000000">
                      <a:alpha val="43137"/>
                    </a:srgbClr>
                  </a:outerShdw>
                </a:effectLst>
              </a:rPr>
              <a:t>P</a:t>
            </a:r>
            <a:r>
              <a:rPr lang="pt-BR" b="1" spc="-150" baseline="-25000" dirty="0" smtClean="0">
                <a:effectLst>
                  <a:outerShdw blurRad="38100" dist="38100" dir="2700000" algn="tl">
                    <a:srgbClr val="000000">
                      <a:alpha val="43137"/>
                    </a:srgbClr>
                  </a:outerShdw>
                </a:effectLst>
              </a:rPr>
              <a:t>0</a:t>
            </a:r>
            <a:r>
              <a:rPr lang="pt-BR" b="1" spc="-150" dirty="0" smtClean="0">
                <a:effectLst>
                  <a:outerShdw blurRad="38100" dist="38100" dir="2700000" algn="tl">
                    <a:srgbClr val="000000">
                      <a:alpha val="43137"/>
                    </a:srgbClr>
                  </a:outerShdw>
                </a:effectLst>
              </a:rPr>
              <a:t> </a:t>
            </a:r>
            <a:r>
              <a:rPr lang="pt-BR" sz="1200" b="1" spc="-150" dirty="0" smtClean="0">
                <a:effectLst>
                  <a:outerShdw blurRad="38100" dist="38100" dir="2700000" algn="tl">
                    <a:srgbClr val="000000">
                      <a:alpha val="43137"/>
                    </a:srgbClr>
                  </a:outerShdw>
                </a:effectLst>
              </a:rPr>
              <a:t>(CONSU.) = (PROD.)</a:t>
            </a:r>
            <a:endParaRPr lang="pt-BR" sz="1200" b="1" spc="-150" dirty="0">
              <a:effectLst>
                <a:outerShdw blurRad="38100" dist="38100" dir="2700000" algn="tl">
                  <a:srgbClr val="000000">
                    <a:alpha val="43137"/>
                  </a:srgbClr>
                </a:outerShdw>
              </a:effectLst>
            </a:endParaRPr>
          </a:p>
        </p:txBody>
      </p:sp>
      <p:sp>
        <p:nvSpPr>
          <p:cNvPr id="39" name="CaixaDeTexto 38"/>
          <p:cNvSpPr txBox="1"/>
          <p:nvPr/>
        </p:nvSpPr>
        <p:spPr>
          <a:xfrm rot="1970159">
            <a:off x="6369471" y="2812090"/>
            <a:ext cx="1287597" cy="369332"/>
          </a:xfrm>
          <a:prstGeom prst="rect">
            <a:avLst/>
          </a:prstGeom>
          <a:noFill/>
        </p:spPr>
        <p:txBody>
          <a:bodyPr wrap="none" rtlCol="0">
            <a:spAutoFit/>
          </a:bodyPr>
          <a:lstStyle/>
          <a:p>
            <a:r>
              <a:rPr lang="pt-BR" b="1" spc="-150" dirty="0">
                <a:effectLst>
                  <a:outerShdw blurRad="38100" dist="38100" dir="2700000" algn="tl">
                    <a:srgbClr val="000000">
                      <a:alpha val="43137"/>
                    </a:srgbClr>
                  </a:outerShdw>
                </a:effectLst>
              </a:rPr>
              <a:t>P</a:t>
            </a:r>
            <a:r>
              <a:rPr lang="pt-BR" b="1" spc="-150" baseline="-25000" dirty="0">
                <a:effectLst>
                  <a:outerShdw blurRad="38100" dist="38100" dir="2700000" algn="tl">
                    <a:srgbClr val="000000">
                      <a:alpha val="43137"/>
                    </a:srgbClr>
                  </a:outerShdw>
                </a:effectLst>
              </a:rPr>
              <a:t>0</a:t>
            </a:r>
            <a:r>
              <a:rPr lang="pt-BR" b="1" spc="-150" dirty="0">
                <a:effectLst>
                  <a:outerShdw blurRad="38100" dist="38100" dir="2700000" algn="tl">
                    <a:srgbClr val="000000">
                      <a:alpha val="43137"/>
                    </a:srgbClr>
                  </a:outerShdw>
                </a:effectLst>
              </a:rPr>
              <a:t> </a:t>
            </a:r>
            <a:r>
              <a:rPr lang="pt-BR" sz="1200" b="1" spc="-150" dirty="0">
                <a:effectLst>
                  <a:outerShdw blurRad="38100" dist="38100" dir="2700000" algn="tl">
                    <a:srgbClr val="000000">
                      <a:alpha val="43137"/>
                    </a:srgbClr>
                  </a:outerShdw>
                </a:effectLst>
              </a:rPr>
              <a:t>(CONSU.) = (PROD</a:t>
            </a:r>
            <a:r>
              <a:rPr lang="pt-BR" sz="1200" b="1" spc="-150" dirty="0" smtClean="0">
                <a:effectLst>
                  <a:outerShdw blurRad="38100" dist="38100" dir="2700000" algn="tl">
                    <a:srgbClr val="000000">
                      <a:alpha val="43137"/>
                    </a:srgbClr>
                  </a:outerShdw>
                </a:effectLst>
              </a:rPr>
              <a:t>.)</a:t>
            </a:r>
            <a:endParaRPr lang="pt-BR" sz="1200" b="1" spc="-150" dirty="0">
              <a:effectLst>
                <a:outerShdw blurRad="38100" dist="38100" dir="2700000" algn="tl">
                  <a:srgbClr val="000000">
                    <a:alpha val="43137"/>
                  </a:srgbClr>
                </a:outerShdw>
              </a:effectLst>
            </a:endParaRPr>
          </a:p>
        </p:txBody>
      </p:sp>
      <p:sp>
        <p:nvSpPr>
          <p:cNvPr id="41" name="CaixaDeTexto 40"/>
          <p:cNvSpPr txBox="1"/>
          <p:nvPr/>
        </p:nvSpPr>
        <p:spPr>
          <a:xfrm>
            <a:off x="5375450" y="2492896"/>
            <a:ext cx="966547" cy="369332"/>
          </a:xfrm>
          <a:prstGeom prst="rect">
            <a:avLst/>
          </a:prstGeom>
          <a:solidFill>
            <a:srgbClr val="00B050"/>
          </a:solidFill>
          <a:ln>
            <a:solidFill>
              <a:schemeClr val="tx1"/>
            </a:solidFill>
          </a:ln>
        </p:spPr>
        <p:txBody>
          <a:bodyPr wrap="none" rtlCol="0">
            <a:spAutoFit/>
          </a:bodyPr>
          <a:lstStyle/>
          <a:p>
            <a:r>
              <a:rPr lang="pt-BR" b="1" dirty="0" smtClean="0">
                <a:effectLst>
                  <a:outerShdw blurRad="38100" dist="38100" dir="2700000" algn="tl">
                    <a:srgbClr val="000000">
                      <a:alpha val="43137"/>
                    </a:srgbClr>
                  </a:outerShdw>
                </a:effectLst>
              </a:rPr>
              <a:t>E</a:t>
            </a:r>
            <a:r>
              <a:rPr lang="pt-BR" b="1" baseline="30000" dirty="0" smtClean="0">
                <a:effectLst>
                  <a:outerShdw blurRad="38100" dist="38100" dir="2700000" algn="tl">
                    <a:srgbClr val="000000">
                      <a:alpha val="43137"/>
                    </a:srgbClr>
                  </a:outerShdw>
                </a:effectLst>
              </a:rPr>
              <a:t>1</a:t>
            </a:r>
            <a:r>
              <a:rPr lang="pt-BR" b="1" baseline="-25000" dirty="0" smtClean="0">
                <a:effectLst>
                  <a:outerShdw blurRad="38100" dist="38100" dir="2700000" algn="tl">
                    <a:srgbClr val="000000">
                      <a:alpha val="43137"/>
                    </a:srgbClr>
                  </a:outerShdw>
                </a:effectLst>
              </a:rPr>
              <a:t>T. RENDA</a:t>
            </a:r>
            <a:endParaRPr lang="pt-BR" b="1" dirty="0">
              <a:effectLst>
                <a:outerShdw blurRad="38100" dist="38100" dir="2700000" algn="tl">
                  <a:srgbClr val="000000">
                    <a:alpha val="43137"/>
                  </a:srgbClr>
                </a:outerShdw>
              </a:effectLst>
            </a:endParaRPr>
          </a:p>
        </p:txBody>
      </p:sp>
      <p:sp>
        <p:nvSpPr>
          <p:cNvPr id="42" name="CaixaDeTexto 41"/>
          <p:cNvSpPr txBox="1"/>
          <p:nvPr/>
        </p:nvSpPr>
        <p:spPr>
          <a:xfrm rot="19130091">
            <a:off x="2291233" y="2371916"/>
            <a:ext cx="1029449" cy="369332"/>
          </a:xfrm>
          <a:prstGeom prst="rect">
            <a:avLst/>
          </a:prstGeom>
          <a:solidFill>
            <a:srgbClr val="FF0000"/>
          </a:solidFill>
        </p:spPr>
        <p:txBody>
          <a:bodyPr wrap="none" rtlCol="0">
            <a:spAutoFit/>
          </a:bodyPr>
          <a:lstStyle/>
          <a:p>
            <a:r>
              <a:rPr lang="pt-BR" b="1" dirty="0" smtClean="0">
                <a:effectLst>
                  <a:outerShdw blurRad="38100" dist="38100" dir="2700000" algn="tl">
                    <a:srgbClr val="000000">
                      <a:alpha val="43137"/>
                    </a:srgbClr>
                  </a:outerShdw>
                </a:effectLst>
              </a:rPr>
              <a:t>E</a:t>
            </a:r>
            <a:r>
              <a:rPr lang="pt-BR" b="1" baseline="30000" dirty="0" smtClean="0">
                <a:effectLst>
                  <a:outerShdw blurRad="38100" dist="38100" dir="2700000" algn="tl">
                    <a:srgbClr val="000000">
                      <a:alpha val="43137"/>
                    </a:srgbClr>
                  </a:outerShdw>
                </a:effectLst>
              </a:rPr>
              <a:t>2</a:t>
            </a:r>
            <a:r>
              <a:rPr lang="pt-BR" b="1" baseline="-25000" dirty="0" smtClean="0">
                <a:effectLst>
                  <a:outerShdw blurRad="38100" dist="38100" dir="2700000" algn="tl">
                    <a:srgbClr val="000000">
                      <a:alpha val="43137"/>
                    </a:srgbClr>
                  </a:outerShdw>
                </a:effectLst>
              </a:rPr>
              <a:t>T. BEM (X)</a:t>
            </a:r>
            <a:endParaRPr lang="pt-BR" b="1" dirty="0">
              <a:effectLst>
                <a:outerShdw blurRad="38100" dist="38100" dir="2700000" algn="tl">
                  <a:srgbClr val="000000">
                    <a:alpha val="43137"/>
                  </a:srgbClr>
                </a:outerShdw>
              </a:effectLst>
            </a:endParaRPr>
          </a:p>
        </p:txBody>
      </p:sp>
      <p:cxnSp>
        <p:nvCxnSpPr>
          <p:cNvPr id="45" name="Conector de seta reta 44"/>
          <p:cNvCxnSpPr>
            <a:stCxn id="41" idx="1"/>
          </p:cNvCxnSpPr>
          <p:nvPr/>
        </p:nvCxnSpPr>
        <p:spPr>
          <a:xfrm flipH="1">
            <a:off x="4905090" y="2677562"/>
            <a:ext cx="47036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Conector de seta reta 48"/>
          <p:cNvCxnSpPr>
            <a:stCxn id="42" idx="3"/>
          </p:cNvCxnSpPr>
          <p:nvPr/>
        </p:nvCxnSpPr>
        <p:spPr>
          <a:xfrm flipV="1">
            <a:off x="3193450" y="2024845"/>
            <a:ext cx="226422" cy="192929"/>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0" name="CaixaDeTexto 49"/>
          <p:cNvSpPr txBox="1"/>
          <p:nvPr/>
        </p:nvSpPr>
        <p:spPr>
          <a:xfrm rot="18932269">
            <a:off x="5739781" y="1484784"/>
            <a:ext cx="1362874" cy="369332"/>
          </a:xfrm>
          <a:prstGeom prst="rect">
            <a:avLst/>
          </a:prstGeom>
          <a:noFill/>
          <a:ln>
            <a:solidFill>
              <a:schemeClr val="tx1"/>
            </a:solidFill>
          </a:ln>
        </p:spPr>
        <p:txBody>
          <a:bodyPr wrap="none" rtlCol="0">
            <a:spAutoFit/>
          </a:bodyPr>
          <a:lstStyle/>
          <a:p>
            <a:r>
              <a:rPr lang="pt-BR" b="1" spc="-150" dirty="0" smtClean="0">
                <a:effectLst>
                  <a:outerShdw blurRad="38100" dist="38100" dir="2700000" algn="tl">
                    <a:srgbClr val="000000">
                      <a:alpha val="43137"/>
                    </a:srgbClr>
                  </a:outerShdw>
                </a:effectLst>
              </a:rPr>
              <a:t>E</a:t>
            </a:r>
            <a:r>
              <a:rPr lang="pt-BR" b="1" spc="-150" baseline="30000" dirty="0" smtClean="0">
                <a:effectLst>
                  <a:outerShdw blurRad="38100" dist="38100" dir="2700000" algn="tl">
                    <a:srgbClr val="000000">
                      <a:alpha val="43137"/>
                    </a:srgbClr>
                  </a:outerShdw>
                </a:effectLst>
              </a:rPr>
              <a:t>0</a:t>
            </a:r>
            <a:r>
              <a:rPr lang="pt-BR" b="1" spc="-150" baseline="-25000" dirty="0" smtClean="0">
                <a:effectLst>
                  <a:outerShdw blurRad="38100" dist="38100" dir="2700000" algn="tl">
                    <a:srgbClr val="000000">
                      <a:alpha val="43137"/>
                    </a:srgbClr>
                  </a:outerShdw>
                </a:effectLst>
              </a:rPr>
              <a:t>SEM  TRIBUTAÇÃO</a:t>
            </a:r>
            <a:endParaRPr lang="pt-BR" b="1" spc="-150" dirty="0">
              <a:effectLst>
                <a:outerShdw blurRad="38100" dist="38100" dir="2700000" algn="tl">
                  <a:srgbClr val="000000">
                    <a:alpha val="43137"/>
                  </a:srgbClr>
                </a:outerShdw>
              </a:effectLst>
            </a:endParaRPr>
          </a:p>
        </p:txBody>
      </p:sp>
      <p:cxnSp>
        <p:nvCxnSpPr>
          <p:cNvPr id="52" name="Conector de seta reta 51"/>
          <p:cNvCxnSpPr>
            <a:stCxn id="50" idx="1"/>
          </p:cNvCxnSpPr>
          <p:nvPr/>
        </p:nvCxnSpPr>
        <p:spPr>
          <a:xfrm flipH="1">
            <a:off x="5670330" y="2146755"/>
            <a:ext cx="264538" cy="10847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3" name="CaixaDeTexto 52"/>
          <p:cNvSpPr txBox="1"/>
          <p:nvPr/>
        </p:nvSpPr>
        <p:spPr>
          <a:xfrm>
            <a:off x="5724128" y="4725144"/>
            <a:ext cx="1364925" cy="646331"/>
          </a:xfrm>
          <a:prstGeom prst="rect">
            <a:avLst/>
          </a:prstGeom>
          <a:noFill/>
        </p:spPr>
        <p:txBody>
          <a:bodyPr wrap="none" rtlCol="0">
            <a:spAutoFit/>
          </a:bodyPr>
          <a:lstStyle/>
          <a:p>
            <a:r>
              <a:rPr lang="pt-BR" sz="2400" b="1" dirty="0" smtClean="0">
                <a:effectLst>
                  <a:outerShdw blurRad="38100" dist="38100" dir="2700000" algn="tl">
                    <a:srgbClr val="000000">
                      <a:alpha val="43137"/>
                    </a:srgbClr>
                  </a:outerShdw>
                </a:effectLst>
              </a:rPr>
              <a:t>F.P.P.</a:t>
            </a:r>
          </a:p>
          <a:p>
            <a:r>
              <a:rPr lang="pt-BR" sz="1200" b="1" dirty="0" smtClean="0">
                <a:effectLst>
                  <a:outerShdw blurRad="38100" dist="38100" dir="2700000" algn="tl">
                    <a:srgbClr val="000000">
                      <a:alpha val="43137"/>
                    </a:srgbClr>
                  </a:outerShdw>
                </a:effectLst>
              </a:rPr>
              <a:t>COM TRIBUTAÇÃO</a:t>
            </a:r>
            <a:endParaRPr lang="pt-BR" sz="1200" b="1" dirty="0">
              <a:effectLst>
                <a:outerShdw blurRad="38100" dist="38100" dir="2700000" algn="tl">
                  <a:srgbClr val="000000">
                    <a:alpha val="43137"/>
                  </a:srgbClr>
                </a:outerShdw>
              </a:effectLst>
            </a:endParaRPr>
          </a:p>
        </p:txBody>
      </p:sp>
      <p:sp>
        <p:nvSpPr>
          <p:cNvPr id="20" name="Chave direita 19"/>
          <p:cNvSpPr/>
          <p:nvPr/>
        </p:nvSpPr>
        <p:spPr>
          <a:xfrm>
            <a:off x="3491880" y="908719"/>
            <a:ext cx="288032" cy="1116125"/>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22" name="Chave esquerda 21"/>
          <p:cNvSpPr/>
          <p:nvPr/>
        </p:nvSpPr>
        <p:spPr>
          <a:xfrm>
            <a:off x="4696824" y="1700808"/>
            <a:ext cx="208266" cy="976754"/>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23" name="CaixaDeTexto 22"/>
          <p:cNvSpPr txBox="1"/>
          <p:nvPr/>
        </p:nvSpPr>
        <p:spPr>
          <a:xfrm rot="2115907">
            <a:off x="3634980" y="1721911"/>
            <a:ext cx="1196161" cy="230832"/>
          </a:xfrm>
          <a:prstGeom prst="rect">
            <a:avLst/>
          </a:prstGeom>
          <a:noFill/>
          <a:ln>
            <a:solidFill>
              <a:schemeClr val="tx1"/>
            </a:solidFill>
          </a:ln>
        </p:spPr>
        <p:txBody>
          <a:bodyPr wrap="none" rtlCol="0">
            <a:spAutoFit/>
          </a:bodyPr>
          <a:lstStyle/>
          <a:p>
            <a:r>
              <a:rPr lang="pt-BR" sz="900" b="1" dirty="0" smtClean="0">
                <a:effectLst>
                  <a:outerShdw blurRad="38100" dist="38100" dir="2700000" algn="tl">
                    <a:srgbClr val="000000">
                      <a:alpha val="43137"/>
                    </a:srgbClr>
                  </a:outerShdw>
                </a:effectLst>
              </a:rPr>
              <a:t>RECEITA TRIBUTÁRIA</a:t>
            </a:r>
            <a:endParaRPr lang="pt-BR" sz="900" b="1" dirty="0">
              <a:effectLst>
                <a:outerShdw blurRad="38100" dist="38100" dir="2700000" algn="tl">
                  <a:srgbClr val="000000">
                    <a:alpha val="43137"/>
                  </a:srgbClr>
                </a:outerShdw>
              </a:effectLst>
            </a:endParaRPr>
          </a:p>
        </p:txBody>
      </p:sp>
      <p:cxnSp>
        <p:nvCxnSpPr>
          <p:cNvPr id="14" name="Conector de seta reta 13"/>
          <p:cNvCxnSpPr>
            <a:endCxn id="20" idx="0"/>
          </p:cNvCxnSpPr>
          <p:nvPr/>
        </p:nvCxnSpPr>
        <p:spPr>
          <a:xfrm flipV="1">
            <a:off x="3491880" y="908719"/>
            <a:ext cx="0" cy="1116126"/>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Conector de seta reta 24"/>
          <p:cNvCxnSpPr/>
          <p:nvPr/>
        </p:nvCxnSpPr>
        <p:spPr>
          <a:xfrm flipV="1">
            <a:off x="4905090" y="1700808"/>
            <a:ext cx="0" cy="976754"/>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77588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92500" lnSpcReduction="10000"/>
          </a:bodyPr>
          <a:lstStyle/>
          <a:p>
            <a:pPr algn="just"/>
            <a:r>
              <a:rPr lang="pt-BR" sz="1800" b="1" dirty="0" smtClean="0">
                <a:effectLst>
                  <a:outerShdw blurRad="38100" dist="38100" dir="2700000" algn="tl">
                    <a:srgbClr val="000000">
                      <a:alpha val="43137"/>
                    </a:srgbClr>
                  </a:outerShdw>
                </a:effectLst>
              </a:rPr>
              <a:t>A ANÁLISE GRÁFICA ACIMA PARECE CONCLUIR QUE A TRIBUTAÇÃO SELETIVA DE BENS GERA UM EXCESSO DE CARGA MAIOR DO QUE A TRIBUTAÇÃO DA RENDA, POIS A TRIBUTAÇÃO SELETIVA DE BENS ESTÁ REPRESENTADA COMO GERANDO UM EQUILÍBRIO SOB UMA CURVA DE INDIFERENÇA SOCIAL MENOS ELEVADA DO QUE OCORRE COM A TRIBUTAÇÃO DA RENDA. DE MODO QUE, A ESCOLHA NATURAL PARA OBTENÇÃO DE DETERMINADA RECEITA TRIBUTÁRIA SERIA, NESTE CASO COMO REPRESENTADO ACIMA, A UTILIZAÇÃO DO INSTRUMENTO DE TRIBUTAÇÃO DA RENDA.</a:t>
            </a:r>
          </a:p>
          <a:p>
            <a:pPr algn="just"/>
            <a:endParaRPr lang="pt-BR" sz="1800" dirty="0" smtClean="0"/>
          </a:p>
          <a:p>
            <a:pPr algn="just"/>
            <a:endParaRPr lang="pt-BR" sz="1800" dirty="0"/>
          </a:p>
          <a:p>
            <a:pPr algn="just"/>
            <a:r>
              <a:rPr lang="pt-BR" sz="1800" b="1" u="sng" dirty="0" smtClean="0">
                <a:effectLst>
                  <a:outerShdw blurRad="38100" dist="38100" dir="2700000" algn="tl">
                    <a:srgbClr val="000000">
                      <a:alpha val="43137"/>
                    </a:srgbClr>
                  </a:outerShdw>
                </a:effectLst>
              </a:rPr>
              <a:t>TODAVIA, TAL CONCLUSÃO ESTÁ SUJEITA A UMA SÉRIE DE QUALIFICAÇÕES IMPORTANTES</a:t>
            </a:r>
            <a:r>
              <a:rPr lang="pt-BR" sz="1800" b="1" dirty="0" smtClean="0">
                <a:effectLst>
                  <a:outerShdw blurRad="38100" dist="38100" dir="2700000" algn="tl">
                    <a:srgbClr val="000000">
                      <a:alpha val="43137"/>
                    </a:srgbClr>
                  </a:outerShdw>
                </a:effectLst>
              </a:rPr>
              <a:t>:</a:t>
            </a:r>
          </a:p>
          <a:p>
            <a:pPr algn="just"/>
            <a:endParaRPr lang="pt-BR" sz="1800" dirty="0">
              <a:effectLst>
                <a:outerShdw blurRad="38100" dist="38100" dir="2700000" algn="tl">
                  <a:srgbClr val="000000">
                    <a:alpha val="43137"/>
                  </a:srgbClr>
                </a:outerShdw>
              </a:effectLst>
            </a:endParaRPr>
          </a:p>
          <a:p>
            <a:pPr algn="just"/>
            <a:r>
              <a:rPr lang="pt-BR" sz="1800" b="1" dirty="0" smtClean="0">
                <a:effectLst>
                  <a:outerShdw blurRad="38100" dist="38100" dir="2700000" algn="tl">
                    <a:srgbClr val="000000">
                      <a:alpha val="43137"/>
                    </a:srgbClr>
                  </a:outerShdw>
                </a:effectLst>
              </a:rPr>
              <a:t>(1)</a:t>
            </a:r>
            <a:r>
              <a:rPr lang="pt-BR" sz="1800" dirty="0" smtClean="0"/>
              <a:t> O EXCESSO DE CARGA SURGE SOMENTE SE OS DOIS BENS PODEM SER SUBSTITUIDOS UM PELO OUTRO. SE NÃO HOUVESSE SUBSTITUIÇÃO NO CONSUMO DOS DOIS BENS, ENTÃO AS CURVAS DE INDIFERENÇA SOCIAL SERIAM DE ÂNGULO RETO E O PONTO DE TANGÊNCIA (E</a:t>
            </a:r>
            <a:r>
              <a:rPr lang="pt-BR" sz="1800" baseline="30000" dirty="0" smtClean="0"/>
              <a:t>1</a:t>
            </a:r>
            <a:r>
              <a:rPr lang="pt-BR" sz="1800" dirty="0" smtClean="0"/>
              <a:t>) SERIA COMPATÍVEL COM INFINITOS PREÇOS RELATIVOS DE EQUILÍBRIO, ENTRE ELES: P</a:t>
            </a:r>
            <a:r>
              <a:rPr lang="pt-BR" sz="1800" baseline="-25000" dirty="0" smtClean="0"/>
              <a:t>0</a:t>
            </a:r>
            <a:r>
              <a:rPr lang="pt-BR" sz="1800" dirty="0" smtClean="0"/>
              <a:t>, P</a:t>
            </a:r>
            <a:r>
              <a:rPr lang="pt-BR" sz="1800" baseline="-25000" dirty="0" smtClean="0"/>
              <a:t>1</a:t>
            </a:r>
            <a:r>
              <a:rPr lang="pt-BR" sz="1800" baseline="30000" dirty="0" smtClean="0"/>
              <a:t>CONS.</a:t>
            </a:r>
            <a:r>
              <a:rPr lang="pt-BR" sz="1800" dirty="0" smtClean="0"/>
              <a:t>, P</a:t>
            </a:r>
            <a:r>
              <a:rPr lang="pt-BR" sz="1800" baseline="-25000" dirty="0" smtClean="0"/>
              <a:t>1</a:t>
            </a:r>
            <a:r>
              <a:rPr lang="pt-BR" sz="1800" baseline="30000" dirty="0" smtClean="0"/>
              <a:t>PROD.</a:t>
            </a:r>
            <a:r>
              <a:rPr lang="pt-BR" sz="1800" dirty="0" smtClean="0"/>
              <a:t>. OU SEJA, AMBAS TRIBUTAÇÕES RESULTARIAM NUM MESMO EXCESSO DE CARGA. </a:t>
            </a:r>
            <a:r>
              <a:rPr lang="pt-BR" sz="1800" b="1" dirty="0" smtClean="0"/>
              <a:t>SEGUE-SE, PORTANTO, QUE QUANTO MAIOR O GRAU DE SUBSTITUIÇÃO ENTRE X, Y, MAIOR SERÁ O EXCESSO DE CARGA PRODUZIDO PELA TRIBUTAÇÃO DE UM DOS BENS EM RELAÇÃO ÀQUELE PRODUZIDO PELA TRIBUTAÇÃO DA RENDA.</a:t>
            </a:r>
          </a:p>
          <a:p>
            <a:pPr algn="just"/>
            <a:endParaRPr lang="pt-BR" sz="1800" dirty="0"/>
          </a:p>
          <a:p>
            <a:pPr algn="just"/>
            <a:r>
              <a:rPr lang="pt-BR" sz="1800" b="1" dirty="0" smtClean="0">
                <a:effectLst>
                  <a:outerShdw blurRad="38100" dist="38100" dir="2700000" algn="tl">
                    <a:srgbClr val="000000">
                      <a:alpha val="43137"/>
                    </a:srgbClr>
                  </a:outerShdw>
                </a:effectLst>
              </a:rPr>
              <a:t>(2)</a:t>
            </a:r>
            <a:r>
              <a:rPr lang="pt-BR" sz="1800" dirty="0" smtClean="0"/>
              <a:t> O RESULTADO GRÁFICO ALCANÇADO ACIMA, SOMENTE SE MANTÉM SE A SITUAÇÃO INICIAL FOR DE COMPETIÇÃO PERFEITA E SEM QUALQUER TRIBUTAÇÃO (DISTORÇÃO). SE, POR EXEMPLO, NA SITUAÇÃO INICIAL JÁ HOUVESSE TRIBUTAÇÃO DO BEM Y, ENTÃO A INTRODUÇÃO DE UMA NOVA TRIBUTAÇÃO SOBRE O BEM (X) EVENTUALMENTE PODE, COMO VIMOS, ATÉ REDUZIR O EXCESSO DE CARGA GERAL, IMPLICANDO QUE O EQUILÍBRIO COM TRIBUTAÇÃO DE BENS ESTEJA NUMA CURVA DE INDIFERENÇA SOCIAL MAIS ELEVADA (MAIOR BEM-ESTAR) DO QUE AQUELE RESULTANTE DA TRIBUTAÇÃO DA RENDA.</a:t>
            </a:r>
            <a:endParaRPr lang="pt-BR" sz="1800" dirty="0"/>
          </a:p>
        </p:txBody>
      </p:sp>
    </p:spTree>
    <p:extLst>
      <p:ext uri="{BB962C8B-B14F-4D97-AF65-F5344CB8AC3E}">
        <p14:creationId xmlns:p14="http://schemas.microsoft.com/office/powerpoint/2010/main" val="1159948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85000" lnSpcReduction="20000"/>
          </a:bodyPr>
          <a:lstStyle/>
          <a:p>
            <a:pPr marL="0" indent="0" algn="just">
              <a:buNone/>
            </a:pPr>
            <a:r>
              <a:rPr lang="pt-BR" sz="1600" b="1" dirty="0" smtClean="0">
                <a:effectLst>
                  <a:outerShdw blurRad="38100" dist="38100" dir="2700000" algn="tl">
                    <a:srgbClr val="000000">
                      <a:alpha val="43137"/>
                    </a:srgbClr>
                  </a:outerShdw>
                </a:effectLst>
              </a:rPr>
              <a:t>(3)</a:t>
            </a:r>
            <a:r>
              <a:rPr lang="pt-BR" sz="1600" dirty="0" smtClean="0"/>
              <a:t> A TRIBUTAÇÃO DA RENDA AFETA DIRETAMENTE A OFERTA DE TRABALHO E A OFERTA DE POUPANÇA. SENÃO VEJAMOS: UM TRIBUTO SOBRE A RENDA AFETA O RETORNO QUE OS INDIVÍDUOS PODEM ESPERAR TER, NA FORMA DE MENORES SALÁRIOS DECORRENTES DO ESFORÇO DE TRABALHO E/OU MENORES RENDIMENTOS DE JUROS NA ATIVIDADE DE POUPANÇA. ASSIM SENDO, UM TRIBUTO SOBRE A RENDA AFETA A ALOCAÇÃO DO TEMPO ENTRE LAZER E TRABALHO E AFETA A ALOCAÇÃO ENTRE CONSUMO PRESENTE E FUTURO (DECISÃO DE POUPANÇA) E, PORTANTO, CRIA DISTORÇÕES NESTES DOIS MERCADOS. </a:t>
            </a:r>
            <a:r>
              <a:rPr lang="pt-BR" sz="1600" dirty="0"/>
              <a:t>DISTO CONCLUI-SE QUE </a:t>
            </a:r>
            <a:r>
              <a:rPr lang="pt-BR" sz="1600" dirty="0" smtClean="0"/>
              <a:t>O EFEITO SOBRE O EXCESSO DE CARGA GERADO PELA TRIBUTAÇÃO DA RENDA DEPENDE DA ELASTICIDADE COMPENSADA DE CADA UMA DESSAS OFERTAS: DE TRABALHO E DE POUPANÇA. A </a:t>
            </a:r>
            <a:r>
              <a:rPr lang="pt-BR" sz="1600" dirty="0"/>
              <a:t>ELASTICIDADE DA OFERTA DE TRABALHO COMPENSADA E A ELASTICIDADE DA OFERTA DE POUPANÇA COMPENSADA DEVEM SER BASTANTE BAIXAS, PARA AUMENTAR AS CHANCES DE QUE UM TRIBUTO SOBRE A RENDA TENHA UM EXCESSO DE CARGA MENOR</a:t>
            </a:r>
            <a:r>
              <a:rPr lang="pt-BR" sz="1600" dirty="0" smtClean="0"/>
              <a:t>.</a:t>
            </a:r>
          </a:p>
          <a:p>
            <a:pPr marL="0" indent="0" algn="just">
              <a:buNone/>
            </a:pPr>
            <a:endParaRPr lang="pt-BR" sz="1600" dirty="0"/>
          </a:p>
          <a:p>
            <a:pPr marL="0" indent="0" algn="just">
              <a:buNone/>
            </a:pPr>
            <a:r>
              <a:rPr lang="pt-BR" sz="1600" dirty="0" smtClean="0"/>
              <a:t>NA TABELA ABAIXO, O IMPACTO DE UM TRIBUTO SELETIVO SOBRE O BEM (X) É COMPARADO COM UM TRIBUTO GERAL SOBRE A RENDA. NÃO HÁ MEIO DE DETERMINAR, A PRIORI, QUAL TRIBUTO CRIA O MAIOR EXCESSO DE CARGA. </a:t>
            </a:r>
          </a:p>
          <a:p>
            <a:pPr marL="0" indent="0" algn="just">
              <a:buNone/>
            </a:pPr>
            <a:endParaRPr lang="pt-BR" sz="1600" dirty="0"/>
          </a:p>
          <a:p>
            <a:pPr marL="0" indent="0" algn="just">
              <a:buNone/>
            </a:pPr>
            <a:r>
              <a:rPr lang="pt-BR" sz="1600" dirty="0" smtClean="0"/>
              <a:t>O TRIBUTO SELETIVO SOBRE BEM (X) GERA UMA DIVERGÊNCIA ENTRE A TMT E A </a:t>
            </a:r>
            <a:r>
              <a:rPr lang="pt-BR" sz="1600" dirty="0" err="1" smtClean="0"/>
              <a:t>TMgSUB</a:t>
            </a:r>
            <a:r>
              <a:rPr lang="pt-BR" sz="1600" dirty="0" smtClean="0"/>
              <a:t> ENTRE (X, Y) E ENTRE (X, LAZER(“L”)), MAS NÃO TEM EFEITO ENTRE A TMT E A </a:t>
            </a:r>
            <a:r>
              <a:rPr lang="pt-BR" sz="1600" dirty="0" err="1" smtClean="0"/>
              <a:t>TMgSUB</a:t>
            </a:r>
            <a:r>
              <a:rPr lang="pt-BR" sz="1600" dirty="0" smtClean="0"/>
              <a:t> ENTRE (Y, L) E TAMBÉM, PORQUE NÃO AFETA A TAXA DE JUROS DO POUPADOR, NÃO TEM EFEITO SOBRE AS EQUIVALÊNCIAS INTERTEMPORAIS. </a:t>
            </a:r>
          </a:p>
          <a:p>
            <a:pPr marL="0" indent="0" algn="just">
              <a:buNone/>
            </a:pPr>
            <a:endParaRPr lang="pt-BR" sz="1600" dirty="0"/>
          </a:p>
          <a:p>
            <a:pPr marL="0" indent="0" algn="just">
              <a:buNone/>
            </a:pPr>
            <a:r>
              <a:rPr lang="pt-BR" sz="1600" dirty="0" smtClean="0"/>
              <a:t>EM CONTRAPOSIÇÃO, UM TRIBUTO SOBRE A RENDA DISTORCE AS EQUIVALÊNCIAS MARGINAIS ENTRE (X, L) E ENTRE (Y, L), MAS NÃO ENTRE (X, Y). E, PORQUE AFETA A TAXA DE JUROS APROPRIADA PELO POUPADOR, AFETA A DECISÃO DE POUPANÇA, ISTO É, A DECISÃO ENTRE CONSUMO PRESENTE E CONSUMO FUTURO E, POR ISSO, AFETA AS EQUIVALÊNCIAS INTERTEMPORAIS.</a:t>
            </a:r>
          </a:p>
          <a:p>
            <a:r>
              <a:rPr lang="pt-BR" sz="1800" b="1" u="sng" dirty="0" smtClean="0">
                <a:effectLst>
                  <a:outerShdw blurRad="38100" dist="38100" dir="2700000" algn="tl">
                    <a:srgbClr val="000000">
                      <a:alpha val="43137"/>
                    </a:srgbClr>
                  </a:outerShdw>
                </a:effectLst>
              </a:rPr>
              <a:t>TABELA DE DISTORÇÕES DE EQUIVALÊNCIAS DE TRIBUTOS:</a:t>
            </a:r>
            <a:endParaRPr lang="pt-BR" sz="1800" b="1" u="sng" dirty="0">
              <a:effectLst>
                <a:outerShdw blurRad="38100" dist="38100" dir="2700000" algn="tl">
                  <a:srgbClr val="000000">
                    <a:alpha val="43137"/>
                  </a:srgbClr>
                </a:outerShdw>
              </a:effectLst>
            </a:endParaRPr>
          </a:p>
          <a:p>
            <a:r>
              <a:rPr lang="pt-BR" sz="1800" b="1" u="sng" dirty="0" smtClean="0">
                <a:effectLst>
                  <a:outerShdw blurRad="38100" dist="38100" dir="2700000" algn="tl">
                    <a:srgbClr val="000000">
                      <a:alpha val="43137"/>
                    </a:srgbClr>
                  </a:outerShdw>
                </a:effectLst>
              </a:rPr>
              <a:t>TRIBUTO SELETIVO SOBRE BEM X</a:t>
            </a:r>
            <a:r>
              <a:rPr lang="pt-BR" sz="1800" dirty="0" smtClean="0"/>
              <a:t>                                      </a:t>
            </a:r>
            <a:r>
              <a:rPr lang="pt-BR" sz="1800" b="1" u="sng" dirty="0" smtClean="0">
                <a:effectLst>
                  <a:outerShdw blurRad="38100" dist="38100" dir="2700000" algn="tl">
                    <a:srgbClr val="000000">
                      <a:alpha val="43137"/>
                    </a:srgbClr>
                  </a:outerShdw>
                </a:effectLst>
              </a:rPr>
              <a:t>TRIBUTO GERAL SOBRE A RENDA</a:t>
            </a:r>
          </a:p>
          <a:p>
            <a:r>
              <a:rPr lang="pt-BR" sz="1800" dirty="0" smtClean="0"/>
              <a:t>       </a:t>
            </a:r>
            <a:r>
              <a:rPr lang="pt-BR" sz="1800" b="1" dirty="0" err="1" smtClean="0">
                <a:effectLst>
                  <a:outerShdw blurRad="38100" dist="38100" dir="2700000" algn="tl">
                    <a:srgbClr val="000000">
                      <a:alpha val="43137"/>
                    </a:srgbClr>
                  </a:outerShdw>
                </a:effectLst>
              </a:rPr>
              <a:t>TMgSUB</a:t>
            </a:r>
            <a:r>
              <a:rPr lang="pt-BR" sz="1800" b="1" baseline="-25000" dirty="0" err="1" smtClean="0">
                <a:effectLst>
                  <a:outerShdw blurRad="38100" dist="38100" dir="2700000" algn="tl">
                    <a:srgbClr val="000000">
                      <a:alpha val="43137"/>
                    </a:srgbClr>
                  </a:outerShdw>
                </a:effectLst>
              </a:rPr>
              <a:t>X,Y</a:t>
            </a:r>
            <a:r>
              <a:rPr lang="pt-BR" sz="1800" b="1" dirty="0" smtClean="0">
                <a:effectLst>
                  <a:outerShdw blurRad="38100" dist="38100" dir="2700000" algn="tl">
                    <a:srgbClr val="000000">
                      <a:alpha val="43137"/>
                    </a:srgbClr>
                  </a:outerShdw>
                </a:effectLst>
              </a:rPr>
              <a:t>   </a:t>
            </a:r>
            <a:r>
              <a:rPr lang="pt-BR" sz="2000" b="1" dirty="0" smtClean="0">
                <a:effectLst>
                  <a:outerShdw blurRad="38100" dist="38100" dir="2700000" algn="tl">
                    <a:srgbClr val="000000">
                      <a:alpha val="43137"/>
                    </a:srgbClr>
                  </a:outerShdw>
                </a:effectLst>
              </a:rPr>
              <a:t>≠</a:t>
            </a:r>
            <a:r>
              <a:rPr lang="pt-BR" sz="1800" b="1" dirty="0" smtClean="0">
                <a:effectLst>
                  <a:outerShdw blurRad="38100" dist="38100" dir="2700000" algn="tl">
                    <a:srgbClr val="000000">
                      <a:alpha val="43137"/>
                    </a:srgbClr>
                  </a:outerShdw>
                </a:effectLst>
              </a:rPr>
              <a:t>   TMT</a:t>
            </a:r>
            <a:r>
              <a:rPr lang="pt-BR" sz="1800" b="1" baseline="-25000" dirty="0" smtClean="0">
                <a:effectLst>
                  <a:outerShdw blurRad="38100" dist="38100" dir="2700000" algn="tl">
                    <a:srgbClr val="000000">
                      <a:alpha val="43137"/>
                    </a:srgbClr>
                  </a:outerShdw>
                </a:effectLst>
              </a:rPr>
              <a:t>X,Y</a:t>
            </a:r>
            <a:r>
              <a:rPr lang="pt-BR" sz="1800" b="1" dirty="0" smtClean="0">
                <a:effectLst>
                  <a:outerShdw blurRad="38100" dist="38100" dir="2700000" algn="tl">
                    <a:srgbClr val="000000">
                      <a:alpha val="43137"/>
                    </a:srgbClr>
                  </a:outerShdw>
                </a:effectLst>
              </a:rPr>
              <a:t>                                                             </a:t>
            </a:r>
            <a:r>
              <a:rPr lang="pt-BR" sz="1800" b="1" dirty="0" err="1" smtClean="0">
                <a:effectLst>
                  <a:outerShdw blurRad="38100" dist="38100" dir="2700000" algn="tl">
                    <a:srgbClr val="000000">
                      <a:alpha val="43137"/>
                    </a:srgbClr>
                  </a:outerShdw>
                </a:effectLst>
              </a:rPr>
              <a:t>TMgSUB</a:t>
            </a:r>
            <a:r>
              <a:rPr lang="pt-BR" sz="1800" b="1" baseline="-25000" dirty="0" err="1" smtClean="0">
                <a:effectLst>
                  <a:outerShdw blurRad="38100" dist="38100" dir="2700000" algn="tl">
                    <a:srgbClr val="000000">
                      <a:alpha val="43137"/>
                    </a:srgbClr>
                  </a:outerShdw>
                </a:effectLst>
              </a:rPr>
              <a:t>X,Y</a:t>
            </a:r>
            <a:r>
              <a:rPr lang="pt-BR" sz="1800" b="1" dirty="0" smtClean="0">
                <a:effectLst>
                  <a:outerShdw blurRad="38100" dist="38100" dir="2700000" algn="tl">
                    <a:srgbClr val="000000">
                      <a:alpha val="43137"/>
                    </a:srgbClr>
                  </a:outerShdw>
                </a:effectLst>
              </a:rPr>
              <a:t>   =    </a:t>
            </a:r>
            <a:r>
              <a:rPr lang="pt-BR" sz="1800" b="1" dirty="0">
                <a:effectLst>
                  <a:outerShdw blurRad="38100" dist="38100" dir="2700000" algn="tl">
                    <a:srgbClr val="000000">
                      <a:alpha val="43137"/>
                    </a:srgbClr>
                  </a:outerShdw>
                </a:effectLst>
              </a:rPr>
              <a:t>TMT</a:t>
            </a:r>
            <a:r>
              <a:rPr lang="pt-BR" sz="1800" b="1" baseline="-25000" dirty="0">
                <a:effectLst>
                  <a:outerShdw blurRad="38100" dist="38100" dir="2700000" algn="tl">
                    <a:srgbClr val="000000">
                      <a:alpha val="43137"/>
                    </a:srgbClr>
                  </a:outerShdw>
                </a:effectLst>
              </a:rPr>
              <a:t>X,Y</a:t>
            </a:r>
            <a:r>
              <a:rPr lang="pt-BR" sz="1800" b="1" baseline="-25000" dirty="0" smtClean="0">
                <a:effectLst>
                  <a:outerShdw blurRad="38100" dist="38100" dir="2700000" algn="tl">
                    <a:srgbClr val="000000">
                      <a:alpha val="43137"/>
                    </a:srgbClr>
                  </a:outerShdw>
                </a:effectLst>
              </a:rPr>
              <a:t> </a:t>
            </a:r>
            <a:r>
              <a:rPr lang="pt-BR" sz="1800" b="1" dirty="0" smtClean="0">
                <a:effectLst>
                  <a:outerShdw blurRad="38100" dist="38100" dir="2700000" algn="tl">
                    <a:srgbClr val="000000">
                      <a:alpha val="43137"/>
                    </a:srgbClr>
                  </a:outerShdw>
                </a:effectLst>
              </a:rPr>
              <a:t> </a:t>
            </a:r>
          </a:p>
          <a:p>
            <a:r>
              <a:rPr lang="pt-BR" sz="1800" b="1" baseline="-25000" dirty="0" smtClean="0">
                <a:effectLst>
                  <a:outerShdw blurRad="38100" dist="38100" dir="2700000" algn="tl">
                    <a:srgbClr val="000000">
                      <a:alpha val="43137"/>
                    </a:srgbClr>
                  </a:outerShdw>
                </a:effectLst>
              </a:rPr>
              <a:t>       </a:t>
            </a:r>
            <a:r>
              <a:rPr lang="pt-BR" sz="1800" b="1" dirty="0" smtClean="0">
                <a:effectLst>
                  <a:outerShdw blurRad="38100" dist="38100" dir="2700000" algn="tl">
                    <a:srgbClr val="000000">
                      <a:alpha val="43137"/>
                    </a:srgbClr>
                  </a:outerShdw>
                </a:effectLst>
              </a:rPr>
              <a:t>         </a:t>
            </a:r>
          </a:p>
          <a:p>
            <a:r>
              <a:rPr lang="pt-BR" sz="1800" b="1" dirty="0">
                <a:effectLst>
                  <a:outerShdw blurRad="38100" dist="38100" dir="2700000" algn="tl">
                    <a:srgbClr val="000000">
                      <a:alpha val="43137"/>
                    </a:srgbClr>
                  </a:outerShdw>
                </a:effectLst>
              </a:rPr>
              <a:t> </a:t>
            </a:r>
            <a:r>
              <a:rPr lang="pt-BR" sz="1800" b="1" dirty="0" smtClean="0">
                <a:effectLst>
                  <a:outerShdw blurRad="38100" dist="38100" dir="2700000" algn="tl">
                    <a:srgbClr val="000000">
                      <a:alpha val="43137"/>
                    </a:srgbClr>
                  </a:outerShdw>
                </a:effectLst>
              </a:rPr>
              <a:t>      </a:t>
            </a:r>
            <a:r>
              <a:rPr lang="pt-BR" sz="1800" b="1" dirty="0" err="1" smtClean="0">
                <a:effectLst>
                  <a:outerShdw blurRad="38100" dist="38100" dir="2700000" algn="tl">
                    <a:srgbClr val="000000">
                      <a:alpha val="43137"/>
                    </a:srgbClr>
                  </a:outerShdw>
                </a:effectLst>
              </a:rPr>
              <a:t>TMgSUB</a:t>
            </a:r>
            <a:r>
              <a:rPr lang="pt-BR" sz="1800" b="1" baseline="-25000" dirty="0" err="1" smtClean="0">
                <a:effectLst>
                  <a:outerShdw blurRad="38100" dist="38100" dir="2700000" algn="tl">
                    <a:srgbClr val="000000">
                      <a:alpha val="43137"/>
                    </a:srgbClr>
                  </a:outerShdw>
                </a:effectLst>
              </a:rPr>
              <a:t>X,L</a:t>
            </a:r>
            <a:r>
              <a:rPr lang="pt-BR" sz="1800" b="1" dirty="0" smtClean="0">
                <a:effectLst>
                  <a:outerShdw blurRad="38100" dist="38100" dir="2700000" algn="tl">
                    <a:srgbClr val="000000">
                      <a:alpha val="43137"/>
                    </a:srgbClr>
                  </a:outerShdw>
                </a:effectLst>
              </a:rPr>
              <a:t>  ≠    TMT</a:t>
            </a:r>
            <a:r>
              <a:rPr lang="pt-BR" sz="1800" b="1" baseline="-25000" dirty="0" smtClean="0">
                <a:effectLst>
                  <a:outerShdw blurRad="38100" dist="38100" dir="2700000" algn="tl">
                    <a:srgbClr val="000000">
                      <a:alpha val="43137"/>
                    </a:srgbClr>
                  </a:outerShdw>
                </a:effectLst>
              </a:rPr>
              <a:t>X,L</a:t>
            </a:r>
            <a:r>
              <a:rPr lang="pt-BR" sz="1800" b="1" dirty="0" smtClean="0">
                <a:effectLst>
                  <a:outerShdw blurRad="38100" dist="38100" dir="2700000" algn="tl">
                    <a:srgbClr val="000000">
                      <a:alpha val="43137"/>
                    </a:srgbClr>
                  </a:outerShdw>
                </a:effectLst>
              </a:rPr>
              <a:t>                                                              </a:t>
            </a:r>
            <a:r>
              <a:rPr lang="pt-BR" sz="1800" b="1" dirty="0" err="1" smtClean="0">
                <a:effectLst>
                  <a:outerShdw blurRad="38100" dist="38100" dir="2700000" algn="tl">
                    <a:srgbClr val="000000">
                      <a:alpha val="43137"/>
                    </a:srgbClr>
                  </a:outerShdw>
                </a:effectLst>
              </a:rPr>
              <a:t>TMgSUB</a:t>
            </a:r>
            <a:r>
              <a:rPr lang="pt-BR" sz="1800" b="1" baseline="-25000" dirty="0" err="1" smtClean="0">
                <a:effectLst>
                  <a:outerShdw blurRad="38100" dist="38100" dir="2700000" algn="tl">
                    <a:srgbClr val="000000">
                      <a:alpha val="43137"/>
                    </a:srgbClr>
                  </a:outerShdw>
                </a:effectLst>
              </a:rPr>
              <a:t>X,L</a:t>
            </a:r>
            <a:r>
              <a:rPr lang="pt-BR" sz="1800" b="1" dirty="0" smtClean="0">
                <a:effectLst>
                  <a:outerShdw blurRad="38100" dist="38100" dir="2700000" algn="tl">
                    <a:srgbClr val="000000">
                      <a:alpha val="43137"/>
                    </a:srgbClr>
                  </a:outerShdw>
                </a:effectLst>
              </a:rPr>
              <a:t>  ≠   TMT</a:t>
            </a:r>
            <a:r>
              <a:rPr lang="pt-BR" sz="1800" b="1" baseline="-25000" dirty="0" smtClean="0">
                <a:effectLst>
                  <a:outerShdw blurRad="38100" dist="38100" dir="2700000" algn="tl">
                    <a:srgbClr val="000000">
                      <a:alpha val="43137"/>
                    </a:srgbClr>
                  </a:outerShdw>
                </a:effectLst>
              </a:rPr>
              <a:t>X,L</a:t>
            </a:r>
            <a:r>
              <a:rPr lang="pt-BR" sz="1800" b="1" dirty="0" smtClean="0">
                <a:effectLst>
                  <a:outerShdw blurRad="38100" dist="38100" dir="2700000" algn="tl">
                    <a:srgbClr val="000000">
                      <a:alpha val="43137"/>
                    </a:srgbClr>
                  </a:outerShdw>
                </a:effectLst>
              </a:rPr>
              <a:t> </a:t>
            </a:r>
          </a:p>
          <a:p>
            <a:endParaRPr lang="pt-BR" sz="1800" b="1" dirty="0" smtClean="0">
              <a:effectLst>
                <a:outerShdw blurRad="38100" dist="38100" dir="2700000" algn="tl">
                  <a:srgbClr val="000000">
                    <a:alpha val="43137"/>
                  </a:srgbClr>
                </a:outerShdw>
              </a:effectLst>
            </a:endParaRPr>
          </a:p>
          <a:p>
            <a:r>
              <a:rPr lang="pt-BR" sz="1800" b="1" dirty="0">
                <a:effectLst>
                  <a:outerShdw blurRad="38100" dist="38100" dir="2700000" algn="tl">
                    <a:srgbClr val="000000">
                      <a:alpha val="43137"/>
                    </a:srgbClr>
                  </a:outerShdw>
                </a:effectLst>
              </a:rPr>
              <a:t> </a:t>
            </a:r>
            <a:r>
              <a:rPr lang="pt-BR" sz="1800" b="1" dirty="0" smtClean="0">
                <a:effectLst>
                  <a:outerShdw blurRad="38100" dist="38100" dir="2700000" algn="tl">
                    <a:srgbClr val="000000">
                      <a:alpha val="43137"/>
                    </a:srgbClr>
                  </a:outerShdw>
                </a:effectLst>
              </a:rPr>
              <a:t>      </a:t>
            </a:r>
            <a:r>
              <a:rPr lang="pt-BR" sz="1800" b="1" dirty="0" err="1" smtClean="0">
                <a:effectLst>
                  <a:outerShdw blurRad="38100" dist="38100" dir="2700000" algn="tl">
                    <a:srgbClr val="000000">
                      <a:alpha val="43137"/>
                    </a:srgbClr>
                  </a:outerShdw>
                </a:effectLst>
              </a:rPr>
              <a:t>TMgSUB</a:t>
            </a:r>
            <a:r>
              <a:rPr lang="pt-BR" sz="1800" b="1" baseline="-25000" dirty="0" err="1" smtClean="0">
                <a:effectLst>
                  <a:outerShdw blurRad="38100" dist="38100" dir="2700000" algn="tl">
                    <a:srgbClr val="000000">
                      <a:alpha val="43137"/>
                    </a:srgbClr>
                  </a:outerShdw>
                </a:effectLst>
              </a:rPr>
              <a:t>Y,L</a:t>
            </a:r>
            <a:r>
              <a:rPr lang="pt-BR" sz="1800" b="1" dirty="0" smtClean="0">
                <a:effectLst>
                  <a:outerShdw blurRad="38100" dist="38100" dir="2700000" algn="tl">
                    <a:srgbClr val="000000">
                      <a:alpha val="43137"/>
                    </a:srgbClr>
                  </a:outerShdw>
                </a:effectLst>
              </a:rPr>
              <a:t>   =    TMT</a:t>
            </a:r>
            <a:r>
              <a:rPr lang="pt-BR" sz="1800" b="1" baseline="-25000" dirty="0" smtClean="0">
                <a:effectLst>
                  <a:outerShdw blurRad="38100" dist="38100" dir="2700000" algn="tl">
                    <a:srgbClr val="000000">
                      <a:alpha val="43137"/>
                    </a:srgbClr>
                  </a:outerShdw>
                </a:effectLst>
              </a:rPr>
              <a:t>Y,L</a:t>
            </a:r>
            <a:r>
              <a:rPr lang="pt-BR" sz="1800" b="1" dirty="0" smtClean="0">
                <a:effectLst>
                  <a:outerShdw blurRad="38100" dist="38100" dir="2700000" algn="tl">
                    <a:srgbClr val="000000">
                      <a:alpha val="43137"/>
                    </a:srgbClr>
                  </a:outerShdw>
                </a:effectLst>
              </a:rPr>
              <a:t>                                                               </a:t>
            </a:r>
            <a:r>
              <a:rPr lang="pt-BR" sz="1800" b="1" dirty="0" err="1" smtClean="0">
                <a:effectLst>
                  <a:outerShdw blurRad="38100" dist="38100" dir="2700000" algn="tl">
                    <a:srgbClr val="000000">
                      <a:alpha val="43137"/>
                    </a:srgbClr>
                  </a:outerShdw>
                </a:effectLst>
              </a:rPr>
              <a:t>TMgSUB</a:t>
            </a:r>
            <a:r>
              <a:rPr lang="pt-BR" sz="1800" b="1" baseline="-25000" dirty="0" err="1" smtClean="0">
                <a:effectLst>
                  <a:outerShdw blurRad="38100" dist="38100" dir="2700000" algn="tl">
                    <a:srgbClr val="000000">
                      <a:alpha val="43137"/>
                    </a:srgbClr>
                  </a:outerShdw>
                </a:effectLst>
              </a:rPr>
              <a:t>Y,L</a:t>
            </a:r>
            <a:r>
              <a:rPr lang="pt-BR" sz="1800" b="1" baseline="-25000" dirty="0" smtClean="0">
                <a:effectLst>
                  <a:outerShdw blurRad="38100" dist="38100" dir="2700000" algn="tl">
                    <a:srgbClr val="000000">
                      <a:alpha val="43137"/>
                    </a:srgbClr>
                  </a:outerShdw>
                </a:effectLst>
              </a:rPr>
              <a:t> </a:t>
            </a:r>
            <a:r>
              <a:rPr lang="pt-BR" sz="1800" b="1" dirty="0" smtClean="0">
                <a:effectLst>
                  <a:outerShdw blurRad="38100" dist="38100" dir="2700000" algn="tl">
                    <a:srgbClr val="000000">
                      <a:alpha val="43137"/>
                    </a:srgbClr>
                  </a:outerShdw>
                </a:effectLst>
              </a:rPr>
              <a:t> </a:t>
            </a:r>
            <a:r>
              <a:rPr lang="pt-BR" sz="1800" b="1" dirty="0">
                <a:effectLst>
                  <a:outerShdw blurRad="38100" dist="38100" dir="2700000" algn="tl">
                    <a:srgbClr val="000000">
                      <a:alpha val="43137"/>
                    </a:srgbClr>
                  </a:outerShdw>
                </a:effectLst>
              </a:rPr>
              <a:t>≠</a:t>
            </a:r>
            <a:r>
              <a:rPr lang="pt-BR" sz="1800" b="1" dirty="0" smtClean="0">
                <a:effectLst>
                  <a:outerShdw blurRad="38100" dist="38100" dir="2700000" algn="tl">
                    <a:srgbClr val="000000">
                      <a:alpha val="43137"/>
                    </a:srgbClr>
                  </a:outerShdw>
                </a:effectLst>
              </a:rPr>
              <a:t>   TMT</a:t>
            </a:r>
            <a:r>
              <a:rPr lang="pt-BR" sz="1800" b="1" baseline="-25000" dirty="0" smtClean="0">
                <a:effectLst>
                  <a:outerShdw blurRad="38100" dist="38100" dir="2700000" algn="tl">
                    <a:srgbClr val="000000">
                      <a:alpha val="43137"/>
                    </a:srgbClr>
                  </a:outerShdw>
                </a:effectLst>
              </a:rPr>
              <a:t>Y,L</a:t>
            </a:r>
            <a:r>
              <a:rPr lang="pt-BR" sz="1800" b="1" dirty="0" smtClean="0">
                <a:effectLst>
                  <a:outerShdw blurRad="38100" dist="38100" dir="2700000" algn="tl">
                    <a:srgbClr val="000000">
                      <a:alpha val="43137"/>
                    </a:srgbClr>
                  </a:outerShdw>
                </a:effectLst>
              </a:rPr>
              <a:t> </a:t>
            </a:r>
          </a:p>
          <a:p>
            <a:endParaRPr lang="pt-BR" sz="1800" b="1" dirty="0" smtClean="0">
              <a:effectLst>
                <a:outerShdw blurRad="38100" dist="38100" dir="2700000" algn="tl">
                  <a:srgbClr val="000000">
                    <a:alpha val="43137"/>
                  </a:srgbClr>
                </a:outerShdw>
              </a:effectLst>
            </a:endParaRPr>
          </a:p>
          <a:p>
            <a:r>
              <a:rPr lang="pt-BR" sz="1800" b="1" dirty="0" smtClean="0">
                <a:effectLst>
                  <a:outerShdw blurRad="38100" dist="38100" dir="2700000" algn="tl">
                    <a:srgbClr val="000000">
                      <a:alpha val="43137"/>
                    </a:srgbClr>
                  </a:outerShdw>
                </a:effectLst>
              </a:rPr>
              <a:t>  </a:t>
            </a:r>
            <a:r>
              <a:rPr lang="pt-BR" sz="1800" b="1" u="sng" dirty="0" smtClean="0">
                <a:effectLst>
                  <a:outerShdw blurRad="38100" dist="38100" dir="2700000" algn="tl">
                    <a:srgbClr val="000000">
                      <a:alpha val="43137"/>
                    </a:srgbClr>
                  </a:outerShdw>
                </a:effectLst>
              </a:rPr>
              <a:t>EQUIVALÊNCIAS INTERTEMPORAIS</a:t>
            </a:r>
            <a:r>
              <a:rPr lang="pt-BR" sz="1800" b="1" dirty="0" smtClean="0">
                <a:effectLst>
                  <a:outerShdw blurRad="38100" dist="38100" dir="2700000" algn="tl">
                    <a:srgbClr val="000000">
                      <a:alpha val="43137"/>
                    </a:srgbClr>
                  </a:outerShdw>
                </a:effectLst>
              </a:rPr>
              <a:t>:                                    </a:t>
            </a:r>
            <a:r>
              <a:rPr lang="pt-BR" sz="1800" b="1" u="sng" dirty="0" smtClean="0">
                <a:effectLst>
                  <a:outerShdw blurRad="38100" dist="38100" dir="2700000" algn="tl">
                    <a:srgbClr val="000000">
                      <a:alpha val="43137"/>
                    </a:srgbClr>
                  </a:outerShdw>
                </a:effectLst>
              </a:rPr>
              <a:t>EQUIVALÊNCIAS INTERTEMPORAIS</a:t>
            </a:r>
            <a:r>
              <a:rPr lang="pt-BR" sz="1800" b="1" dirty="0" smtClean="0">
                <a:effectLst>
                  <a:outerShdw blurRad="38100" dist="38100" dir="2700000" algn="tl">
                    <a:srgbClr val="000000">
                      <a:alpha val="43137"/>
                    </a:srgbClr>
                  </a:outerShdw>
                </a:effectLst>
              </a:rPr>
              <a:t>:</a:t>
            </a:r>
          </a:p>
          <a:p>
            <a:r>
              <a:rPr lang="pt-BR" sz="1800" b="1" dirty="0" smtClean="0">
                <a:effectLst>
                  <a:outerShdw blurRad="38100" dist="38100" dir="2700000" algn="tl">
                    <a:srgbClr val="000000">
                      <a:alpha val="43137"/>
                    </a:srgbClr>
                  </a:outerShdw>
                </a:effectLst>
              </a:rPr>
              <a:t>  </a:t>
            </a:r>
            <a:r>
              <a:rPr lang="pt-BR" sz="1800" b="1" dirty="0" err="1" smtClean="0">
                <a:effectLst>
                  <a:outerShdw blurRad="38100" dist="38100" dir="2700000" algn="tl">
                    <a:srgbClr val="000000">
                      <a:alpha val="43137"/>
                    </a:srgbClr>
                  </a:outerShdw>
                </a:effectLst>
              </a:rPr>
              <a:t>TMgSUB</a:t>
            </a:r>
            <a:r>
              <a:rPr lang="pt-BR" sz="1800" b="1" baseline="-25000" dirty="0" err="1" smtClean="0">
                <a:effectLst>
                  <a:outerShdw blurRad="38100" dist="38100" dir="2700000" algn="tl">
                    <a:srgbClr val="000000">
                      <a:alpha val="43137"/>
                    </a:srgbClr>
                  </a:outerShdw>
                </a:effectLst>
              </a:rPr>
              <a:t>X</a:t>
            </a:r>
            <a:r>
              <a:rPr lang="pt-BR" sz="1800" b="1" baseline="-25000" dirty="0" smtClean="0">
                <a:effectLst>
                  <a:outerShdw blurRad="38100" dist="38100" dir="2700000" algn="tl">
                    <a:srgbClr val="000000">
                      <a:alpha val="43137"/>
                    </a:srgbClr>
                  </a:outerShdw>
                </a:effectLst>
              </a:rPr>
              <a:t>(0),X(1)</a:t>
            </a:r>
            <a:r>
              <a:rPr lang="pt-BR" sz="1800" b="1" dirty="0" smtClean="0">
                <a:effectLst>
                  <a:outerShdw blurRad="38100" dist="38100" dir="2700000" algn="tl">
                    <a:srgbClr val="000000">
                      <a:alpha val="43137"/>
                    </a:srgbClr>
                  </a:outerShdw>
                </a:effectLst>
              </a:rPr>
              <a:t>   =    TMT</a:t>
            </a:r>
            <a:r>
              <a:rPr lang="pt-BR" sz="1800" b="1" baseline="-25000" dirty="0" smtClean="0">
                <a:effectLst>
                  <a:outerShdw blurRad="38100" dist="38100" dir="2700000" algn="tl">
                    <a:srgbClr val="000000">
                      <a:alpha val="43137"/>
                    </a:srgbClr>
                  </a:outerShdw>
                </a:effectLst>
              </a:rPr>
              <a:t>X(0),X(1)</a:t>
            </a:r>
            <a:r>
              <a:rPr lang="pt-BR" sz="1800" b="1" dirty="0" smtClean="0">
                <a:effectLst>
                  <a:outerShdw blurRad="38100" dist="38100" dir="2700000" algn="tl">
                    <a:srgbClr val="000000">
                      <a:alpha val="43137"/>
                    </a:srgbClr>
                  </a:outerShdw>
                </a:effectLst>
              </a:rPr>
              <a:t>                                               </a:t>
            </a:r>
            <a:r>
              <a:rPr lang="pt-BR" sz="1800" b="1" dirty="0" err="1" smtClean="0">
                <a:effectLst>
                  <a:outerShdw blurRad="38100" dist="38100" dir="2700000" algn="tl">
                    <a:srgbClr val="000000">
                      <a:alpha val="43137"/>
                    </a:srgbClr>
                  </a:outerShdw>
                </a:effectLst>
              </a:rPr>
              <a:t>TMgSUB</a:t>
            </a:r>
            <a:r>
              <a:rPr lang="pt-BR" sz="1800" b="1" baseline="-25000" dirty="0" err="1" smtClean="0">
                <a:effectLst>
                  <a:outerShdw blurRad="38100" dist="38100" dir="2700000" algn="tl">
                    <a:srgbClr val="000000">
                      <a:alpha val="43137"/>
                    </a:srgbClr>
                  </a:outerShdw>
                </a:effectLst>
              </a:rPr>
              <a:t>X</a:t>
            </a:r>
            <a:r>
              <a:rPr lang="pt-BR" sz="1800" b="1" baseline="-25000" dirty="0" smtClean="0">
                <a:effectLst>
                  <a:outerShdw blurRad="38100" dist="38100" dir="2700000" algn="tl">
                    <a:srgbClr val="000000">
                      <a:alpha val="43137"/>
                    </a:srgbClr>
                  </a:outerShdw>
                </a:effectLst>
              </a:rPr>
              <a:t>(0</a:t>
            </a:r>
            <a:r>
              <a:rPr lang="pt-BR" sz="1800" b="1" baseline="-25000" dirty="0">
                <a:effectLst>
                  <a:outerShdw blurRad="38100" dist="38100" dir="2700000" algn="tl">
                    <a:srgbClr val="000000">
                      <a:alpha val="43137"/>
                    </a:srgbClr>
                  </a:outerShdw>
                </a:effectLst>
              </a:rPr>
              <a:t>),X(1)</a:t>
            </a:r>
            <a:r>
              <a:rPr lang="pt-BR" sz="1800" b="1" dirty="0">
                <a:effectLst>
                  <a:outerShdw blurRad="38100" dist="38100" dir="2700000" algn="tl">
                    <a:srgbClr val="000000">
                      <a:alpha val="43137"/>
                    </a:srgbClr>
                  </a:outerShdw>
                </a:effectLst>
              </a:rPr>
              <a:t> </a:t>
            </a:r>
            <a:r>
              <a:rPr lang="pt-BR" sz="1800" b="1" dirty="0" smtClean="0">
                <a:effectLst>
                  <a:outerShdw blurRad="38100" dist="38100" dir="2700000" algn="tl">
                    <a:srgbClr val="000000">
                      <a:alpha val="43137"/>
                    </a:srgbClr>
                  </a:outerShdw>
                </a:effectLst>
              </a:rPr>
              <a:t> ≠    </a:t>
            </a:r>
            <a:r>
              <a:rPr lang="pt-BR" sz="1800" b="1" dirty="0">
                <a:effectLst>
                  <a:outerShdw blurRad="38100" dist="38100" dir="2700000" algn="tl">
                    <a:srgbClr val="000000">
                      <a:alpha val="43137"/>
                    </a:srgbClr>
                  </a:outerShdw>
                </a:effectLst>
              </a:rPr>
              <a:t>TMT</a:t>
            </a:r>
            <a:r>
              <a:rPr lang="pt-BR" sz="1800" b="1" baseline="-25000" dirty="0">
                <a:effectLst>
                  <a:outerShdw blurRad="38100" dist="38100" dir="2700000" algn="tl">
                    <a:srgbClr val="000000">
                      <a:alpha val="43137"/>
                    </a:srgbClr>
                  </a:outerShdw>
                </a:effectLst>
              </a:rPr>
              <a:t>X(0),X(1)</a:t>
            </a:r>
            <a:r>
              <a:rPr lang="pt-BR" sz="1800" b="1" dirty="0" smtClean="0">
                <a:effectLst>
                  <a:outerShdw blurRad="38100" dist="38100" dir="2700000" algn="tl">
                    <a:srgbClr val="000000">
                      <a:alpha val="43137"/>
                    </a:srgbClr>
                  </a:outerShdw>
                </a:effectLst>
              </a:rPr>
              <a:t> </a:t>
            </a:r>
          </a:p>
          <a:p>
            <a:endParaRPr lang="pt-BR" sz="1800" b="1" baseline="-25000" dirty="0">
              <a:effectLst>
                <a:outerShdw blurRad="38100" dist="38100" dir="2700000" algn="tl">
                  <a:srgbClr val="000000">
                    <a:alpha val="43137"/>
                  </a:srgbClr>
                </a:outerShdw>
              </a:effectLst>
            </a:endParaRPr>
          </a:p>
          <a:p>
            <a:r>
              <a:rPr lang="pt-BR" sz="1800" b="1" baseline="-25000" dirty="0" smtClean="0">
                <a:effectLst>
                  <a:outerShdw blurRad="38100" dist="38100" dir="2700000" algn="tl">
                    <a:srgbClr val="000000">
                      <a:alpha val="43137"/>
                    </a:srgbClr>
                  </a:outerShdw>
                </a:effectLst>
              </a:rPr>
              <a:t>    </a:t>
            </a:r>
            <a:r>
              <a:rPr lang="pt-BR" sz="1800" b="1" dirty="0" err="1" smtClean="0">
                <a:effectLst>
                  <a:outerShdw blurRad="38100" dist="38100" dir="2700000" algn="tl">
                    <a:srgbClr val="000000">
                      <a:alpha val="43137"/>
                    </a:srgbClr>
                  </a:outerShdw>
                </a:effectLst>
              </a:rPr>
              <a:t>TMgSUB</a:t>
            </a:r>
            <a:r>
              <a:rPr lang="pt-BR" sz="1800" b="1" baseline="-25000" dirty="0" err="1" smtClean="0">
                <a:effectLst>
                  <a:outerShdw blurRad="38100" dist="38100" dir="2700000" algn="tl">
                    <a:srgbClr val="000000">
                      <a:alpha val="43137"/>
                    </a:srgbClr>
                  </a:outerShdw>
                </a:effectLst>
              </a:rPr>
              <a:t>Y</a:t>
            </a:r>
            <a:r>
              <a:rPr lang="pt-BR" sz="1800" b="1" baseline="-25000" dirty="0" smtClean="0">
                <a:effectLst>
                  <a:outerShdw blurRad="38100" dist="38100" dir="2700000" algn="tl">
                    <a:srgbClr val="000000">
                      <a:alpha val="43137"/>
                    </a:srgbClr>
                  </a:outerShdw>
                </a:effectLst>
              </a:rPr>
              <a:t>(0),Y(1</a:t>
            </a:r>
            <a:r>
              <a:rPr lang="pt-BR" sz="1800" b="1" baseline="-25000" dirty="0">
                <a:effectLst>
                  <a:outerShdw blurRad="38100" dist="38100" dir="2700000" algn="tl">
                    <a:srgbClr val="000000">
                      <a:alpha val="43137"/>
                    </a:srgbClr>
                  </a:outerShdw>
                </a:effectLst>
              </a:rPr>
              <a:t>)</a:t>
            </a:r>
            <a:r>
              <a:rPr lang="pt-BR" sz="1800" b="1" dirty="0">
                <a:effectLst>
                  <a:outerShdw blurRad="38100" dist="38100" dir="2700000" algn="tl">
                    <a:srgbClr val="000000">
                      <a:alpha val="43137"/>
                    </a:srgbClr>
                  </a:outerShdw>
                </a:effectLst>
              </a:rPr>
              <a:t>   =    </a:t>
            </a:r>
            <a:r>
              <a:rPr lang="pt-BR" sz="1800" b="1" dirty="0" smtClean="0">
                <a:effectLst>
                  <a:outerShdw blurRad="38100" dist="38100" dir="2700000" algn="tl">
                    <a:srgbClr val="000000">
                      <a:alpha val="43137"/>
                    </a:srgbClr>
                  </a:outerShdw>
                </a:effectLst>
              </a:rPr>
              <a:t>TMT</a:t>
            </a:r>
            <a:r>
              <a:rPr lang="pt-BR" sz="1800" b="1" baseline="-25000" dirty="0" smtClean="0">
                <a:effectLst>
                  <a:outerShdw blurRad="38100" dist="38100" dir="2700000" algn="tl">
                    <a:srgbClr val="000000">
                      <a:alpha val="43137"/>
                    </a:srgbClr>
                  </a:outerShdw>
                </a:effectLst>
              </a:rPr>
              <a:t>Y(0),Y(1</a:t>
            </a:r>
            <a:r>
              <a:rPr lang="pt-BR" sz="1800" b="1" baseline="-25000" dirty="0">
                <a:effectLst>
                  <a:outerShdw blurRad="38100" dist="38100" dir="2700000" algn="tl">
                    <a:srgbClr val="000000">
                      <a:alpha val="43137"/>
                    </a:srgbClr>
                  </a:outerShdw>
                </a:effectLst>
              </a:rPr>
              <a:t>)</a:t>
            </a:r>
            <a:r>
              <a:rPr lang="pt-BR" sz="1800" b="1" dirty="0">
                <a:effectLst>
                  <a:outerShdw blurRad="38100" dist="38100" dir="2700000" algn="tl">
                    <a:srgbClr val="000000">
                      <a:alpha val="43137"/>
                    </a:srgbClr>
                  </a:outerShdw>
                </a:effectLst>
              </a:rPr>
              <a:t>                                              </a:t>
            </a:r>
            <a:r>
              <a:rPr lang="pt-BR" sz="1800" b="1" dirty="0" smtClean="0">
                <a:effectLst>
                  <a:outerShdw blurRad="38100" dist="38100" dir="2700000" algn="tl">
                    <a:srgbClr val="000000">
                      <a:alpha val="43137"/>
                    </a:srgbClr>
                  </a:outerShdw>
                </a:effectLst>
              </a:rPr>
              <a:t>  </a:t>
            </a:r>
            <a:r>
              <a:rPr lang="pt-BR" sz="1800" b="1" dirty="0" err="1" smtClean="0">
                <a:effectLst>
                  <a:outerShdw blurRad="38100" dist="38100" dir="2700000" algn="tl">
                    <a:srgbClr val="000000">
                      <a:alpha val="43137"/>
                    </a:srgbClr>
                  </a:outerShdw>
                </a:effectLst>
              </a:rPr>
              <a:t>TMgSUB</a:t>
            </a:r>
            <a:r>
              <a:rPr lang="pt-BR" sz="1800" b="1" baseline="-25000" dirty="0" err="1" smtClean="0">
                <a:effectLst>
                  <a:outerShdw blurRad="38100" dist="38100" dir="2700000" algn="tl">
                    <a:srgbClr val="000000">
                      <a:alpha val="43137"/>
                    </a:srgbClr>
                  </a:outerShdw>
                </a:effectLst>
              </a:rPr>
              <a:t>Y</a:t>
            </a:r>
            <a:r>
              <a:rPr lang="pt-BR" sz="1800" b="1" baseline="-25000" dirty="0" smtClean="0">
                <a:effectLst>
                  <a:outerShdw blurRad="38100" dist="38100" dir="2700000" algn="tl">
                    <a:srgbClr val="000000">
                      <a:alpha val="43137"/>
                    </a:srgbClr>
                  </a:outerShdw>
                </a:effectLst>
              </a:rPr>
              <a:t>(0),Y(1</a:t>
            </a:r>
            <a:r>
              <a:rPr lang="pt-BR" sz="1800" b="1" baseline="-25000" dirty="0">
                <a:effectLst>
                  <a:outerShdw blurRad="38100" dist="38100" dir="2700000" algn="tl">
                    <a:srgbClr val="000000">
                      <a:alpha val="43137"/>
                    </a:srgbClr>
                  </a:outerShdw>
                </a:effectLst>
              </a:rPr>
              <a:t>)</a:t>
            </a:r>
            <a:r>
              <a:rPr lang="pt-BR" sz="1800" b="1" dirty="0">
                <a:effectLst>
                  <a:outerShdw blurRad="38100" dist="38100" dir="2700000" algn="tl">
                    <a:srgbClr val="000000">
                      <a:alpha val="43137"/>
                    </a:srgbClr>
                  </a:outerShdw>
                </a:effectLst>
              </a:rPr>
              <a:t>  </a:t>
            </a:r>
            <a:r>
              <a:rPr lang="pt-BR" sz="1800" b="1" dirty="0" smtClean="0">
                <a:effectLst>
                  <a:outerShdw blurRad="38100" dist="38100" dir="2700000" algn="tl">
                    <a:srgbClr val="000000">
                      <a:alpha val="43137"/>
                    </a:srgbClr>
                  </a:outerShdw>
                </a:effectLst>
              </a:rPr>
              <a:t> ≠    TMT</a:t>
            </a:r>
            <a:r>
              <a:rPr lang="pt-BR" sz="1800" b="1" baseline="-25000" dirty="0" smtClean="0">
                <a:effectLst>
                  <a:outerShdw blurRad="38100" dist="38100" dir="2700000" algn="tl">
                    <a:srgbClr val="000000">
                      <a:alpha val="43137"/>
                    </a:srgbClr>
                  </a:outerShdw>
                </a:effectLst>
              </a:rPr>
              <a:t>Y(0),Y(1</a:t>
            </a:r>
            <a:r>
              <a:rPr lang="pt-BR" sz="1800" b="1" baseline="-25000" dirty="0">
                <a:effectLst>
                  <a:outerShdw blurRad="38100" dist="38100" dir="2700000" algn="tl">
                    <a:srgbClr val="000000">
                      <a:alpha val="43137"/>
                    </a:srgbClr>
                  </a:outerShdw>
                </a:effectLst>
              </a:rPr>
              <a:t>)</a:t>
            </a:r>
            <a:r>
              <a:rPr lang="pt-BR" sz="1800" baseline="-25000" dirty="0" smtClean="0"/>
              <a:t>         </a:t>
            </a:r>
            <a:endParaRPr lang="pt-BR" sz="1800" dirty="0"/>
          </a:p>
        </p:txBody>
      </p:sp>
    </p:spTree>
    <p:extLst>
      <p:ext uri="{BB962C8B-B14F-4D97-AF65-F5344CB8AC3E}">
        <p14:creationId xmlns:p14="http://schemas.microsoft.com/office/powerpoint/2010/main" val="36619642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85000" lnSpcReduction="20000"/>
          </a:bodyPr>
          <a:lstStyle/>
          <a:p>
            <a:pPr algn="just"/>
            <a:r>
              <a:rPr lang="pt-BR" sz="1800" dirty="0" smtClean="0"/>
              <a:t>É IMPOSSÍVEL ARGUMENTAR QUE UM TRIBUTO SELETIVO SOBRE UM BEM SEJA NECESSARIAMENTE PIOR DO QUE UM TRIBUTO GERAL SOBRE A RENDA ABRANGENTE. ASSIM COMO, NÃO É POSSÍVEL SIMPLESMENTE EXAMINANDO O NÚMERO DE EQUIVALÊNCIAS QUE SÃO DISTORCIDAS PELOS TRIBUTOS, DISTO CONCLUIR SOBRE QUAL EXCESSO DE CARGA É O MAIOR. MAS SIM</a:t>
            </a:r>
            <a:r>
              <a:rPr lang="pt-BR" sz="1800" dirty="0"/>
              <a:t>, PARA EFETUAR </a:t>
            </a:r>
            <a:r>
              <a:rPr lang="pt-BR" sz="1800" dirty="0" smtClean="0"/>
              <a:t>ALGUMA </a:t>
            </a:r>
            <a:r>
              <a:rPr lang="pt-BR" sz="1800" dirty="0"/>
              <a:t>CONCLUSÃO SOBRE A MAGNITUDE DO EXCESSO DE CARGA É </a:t>
            </a:r>
            <a:r>
              <a:rPr lang="pt-BR" sz="1800" dirty="0" smtClean="0"/>
              <a:t>CONDIÇÃO NECESSÁRIA SABER A MAGNITUDE DO IMPACTO DISTORCIVO DOS TRIBUTOS EM CADA CASO. </a:t>
            </a:r>
          </a:p>
          <a:p>
            <a:pPr algn="just"/>
            <a:endParaRPr lang="pt-BR" sz="1800" dirty="0"/>
          </a:p>
          <a:p>
            <a:pPr algn="just"/>
            <a:r>
              <a:rPr lang="pt-BR" sz="1800" dirty="0" smtClean="0"/>
              <a:t>TODAVIA, SE A OFERTA DE TRABALHO (COMPENSADA) É INELÁSTICA EM RELAÇÃO AO RENDIMENTO DO TRABALHO, ENTÃO UM TRIBUTO GERAL SOBRE A RENDA NÃO DISTORCE A DECISÃO ENTRE TRABALHO E LAZER. PORTANTO, ASSUMINDO TAL SUPOSTO É POSSÍVEL PREDIZER QUE UM TRIBUTO GERAL SOBRE A RENDA PODE, EVENTUALMENTE, SER SUPERIOR A UM TRIBUTO SELETIVO SOBRE UM BEM DE ARRECADAÇÃO EQUIVALENTE.</a:t>
            </a:r>
          </a:p>
          <a:p>
            <a:pPr algn="just"/>
            <a:endParaRPr lang="pt-BR" sz="1800" dirty="0"/>
          </a:p>
          <a:p>
            <a:pPr algn="just"/>
            <a:r>
              <a:rPr lang="pt-BR" sz="1800" dirty="0" smtClean="0"/>
              <a:t>O MESMO ARGUMENTO SE APLICA AO CASO DA OFERTA (COMPENSADA) DE POUPANÇA. QUANDO UM INDIVÍDUO ESCOLHE POSTERGAR CONSUMO CORRENTE POR CONSUMO FUTURO, SEGUE-SE QUE TAL ESCOLHA DEPENDERÁ DA </a:t>
            </a:r>
            <a:r>
              <a:rPr lang="pt-BR" sz="1800" dirty="0" err="1" smtClean="0"/>
              <a:t>TMgSUB</a:t>
            </a:r>
            <a:r>
              <a:rPr lang="pt-BR" sz="1800" baseline="-25000" dirty="0" err="1" smtClean="0"/>
              <a:t>X</a:t>
            </a:r>
            <a:r>
              <a:rPr lang="pt-BR" sz="1800" baseline="-25000" dirty="0" smtClean="0"/>
              <a:t>(0), X(1)</a:t>
            </a:r>
            <a:r>
              <a:rPr lang="pt-BR" sz="1800" dirty="0" smtClean="0"/>
              <a:t> ENTRE CONSUMO DE BEM (X) CORRENTE (X</a:t>
            </a:r>
            <a:r>
              <a:rPr lang="pt-BR" sz="1800" baseline="-25000" dirty="0" smtClean="0"/>
              <a:t>0</a:t>
            </a:r>
            <a:r>
              <a:rPr lang="pt-BR" sz="1800" dirty="0" smtClean="0"/>
              <a:t>) E CONSUMO DE BEM (X) FUTURO (X</a:t>
            </a:r>
            <a:r>
              <a:rPr lang="pt-BR" sz="1800" baseline="-25000" dirty="0" smtClean="0"/>
              <a:t>1</a:t>
            </a:r>
            <a:r>
              <a:rPr lang="pt-BR" sz="1800" dirty="0" smtClean="0"/>
              <a:t>) E A TMT</a:t>
            </a:r>
            <a:r>
              <a:rPr lang="pt-BR" sz="1800" baseline="-25000" dirty="0" smtClean="0"/>
              <a:t>X(0), X(1)</a:t>
            </a:r>
            <a:r>
              <a:rPr lang="pt-BR" sz="1800" dirty="0" smtClean="0"/>
              <a:t> ENTRE CONSUMO DE BEM (X</a:t>
            </a:r>
            <a:r>
              <a:rPr lang="pt-BR" sz="1800" dirty="0"/>
              <a:t>) CORRENTE (X</a:t>
            </a:r>
            <a:r>
              <a:rPr lang="pt-BR" sz="1800" baseline="-25000" dirty="0"/>
              <a:t>0</a:t>
            </a:r>
            <a:r>
              <a:rPr lang="pt-BR" sz="1800" dirty="0"/>
              <a:t>) </a:t>
            </a:r>
            <a:r>
              <a:rPr lang="pt-BR" sz="1800" dirty="0" smtClean="0"/>
              <a:t>E CONSUMO DE BEM (X</a:t>
            </a:r>
            <a:r>
              <a:rPr lang="pt-BR" sz="1800" dirty="0"/>
              <a:t>) FUTURO (</a:t>
            </a:r>
            <a:r>
              <a:rPr lang="pt-BR" sz="1800" dirty="0" smtClean="0"/>
              <a:t>X</a:t>
            </a:r>
            <a:r>
              <a:rPr lang="pt-BR" sz="1800" baseline="-25000" dirty="0" smtClean="0"/>
              <a:t>1</a:t>
            </a:r>
            <a:r>
              <a:rPr lang="pt-BR" sz="1800" dirty="0" smtClean="0"/>
              <a:t>). UM TRIBUTO GERAL SOBRE A RENDA AFETA TAL DECISÃO INTERTEMPORAL, PORQUE REDUZ TAXA DE JUROS QUE O INDIVÍDUO PODE ESPERAR OBTER DA POSTERGAÇÃO DO CONSUMO. UMA CUNHA TRIBUTÁRIA É IMPOSTA ENTRE A </a:t>
            </a:r>
            <a:r>
              <a:rPr lang="pt-BR" sz="1800" dirty="0"/>
              <a:t>TMT</a:t>
            </a:r>
            <a:r>
              <a:rPr lang="pt-BR" sz="1800" baseline="-25000" dirty="0"/>
              <a:t>X(0), X(1)</a:t>
            </a:r>
            <a:r>
              <a:rPr lang="pt-BR" sz="1800" dirty="0" smtClean="0"/>
              <a:t> (QUE DEPENDE DA TAXA DE JUROS BRUTA DE MERCADO) E A </a:t>
            </a:r>
            <a:r>
              <a:rPr lang="pt-BR" sz="1800" dirty="0" err="1"/>
              <a:t>TMgSUB</a:t>
            </a:r>
            <a:r>
              <a:rPr lang="pt-BR" sz="1800" baseline="-25000" dirty="0" err="1"/>
              <a:t>X</a:t>
            </a:r>
            <a:r>
              <a:rPr lang="pt-BR" sz="1800" baseline="-25000" dirty="0"/>
              <a:t>(0), X(1)</a:t>
            </a:r>
            <a:r>
              <a:rPr lang="pt-BR" sz="1800" dirty="0"/>
              <a:t> (</a:t>
            </a:r>
            <a:r>
              <a:rPr lang="pt-BR" sz="1800" dirty="0" smtClean="0"/>
              <a:t>A QUAL DEPENDE DA TAXA DE JUROS LÍQUIDA PÓS-TRIBUTO APROPRIADA PELO POUPADOR). SOMENTE SE A OFERTA (COMPENSADA) DE POUPANÇA É SUPOSTA SER NÃO RESPONSIVA À TAXA DE JUROS (I.E., INELÁSTICA À JUROS), DE MODO QUE O TRIBUTO SOBRE A RENDA NÃO DISTORCE A ESCOLHA INTERTEMPORAL, É, ENTÃO, POSSÍVEL CONCLUIR QUE UM TRIBUTO SELETIVO SOBRE UM BEM PODE, EVENTUALMENTE, GERAR UM EXCESSO DE CARGA MAIOR (I.E., ASSUMINDO QUE A ESCOLHA ENTRE X E Y CONSIDERA AMBOS SUBSTITUTOS ENTRE SI E QUE, PORTANTO, ESSA ESCOLHA EM CADA PERÍODO DEPENDE DO PREÇO RELATIVO DE AMBOS) DO AQUELE GERADO PELA TRIBUTAÇÃO DA RENDA. </a:t>
            </a:r>
          </a:p>
          <a:p>
            <a:pPr algn="just"/>
            <a:endParaRPr lang="pt-BR" sz="1800" dirty="0"/>
          </a:p>
          <a:p>
            <a:pPr algn="just"/>
            <a:r>
              <a:rPr lang="pt-BR" sz="1800" b="1" dirty="0" smtClean="0">
                <a:effectLst>
                  <a:outerShdw blurRad="38100" dist="38100" dir="2700000" algn="tl">
                    <a:srgbClr val="000000">
                      <a:alpha val="43137"/>
                    </a:srgbClr>
                  </a:outerShdw>
                </a:effectLst>
              </a:rPr>
              <a:t>EM SUMA, NÃO É POSSÍVEL, APENAS COM BASE NO NÚMERO DE EQUIVALÊNCIAS QUE SÃO DISTORCIDAS PELOS TRIBUTOS, CONCLUIR SOBRE QUAL EXCESSO DE CARGA É O MAIOR. ENTRETANTO, QUANTO MAIS A OFERTA (COMPENSADA) DE TRABALHO É INELÁSTICA A RENDIMENTO DO TRABALHO E QUANTO MAIS INELÁSTICA A JUROS FOR A OFERTA (COMPENSADA) DE POUPANÇA, MAIS PROVÁVEL É QUE UM TRIBUTO SELETIVO SOBRE UM BEM GERE UM EXCESSO DE CARGA QUE SEJA MAIOR DO QUE AQUELE GERADO POR UM TRIBUTO GERAL SOBRE A RENDA ABRANGENTE DE ARRECADAÇÃO EQUIVALENTE.  </a:t>
            </a:r>
            <a:endParaRPr lang="pt-BR" sz="1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598165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u="sng" dirty="0" smtClean="0">
                <a:effectLst>
                  <a:outerShdw blurRad="38100" dist="38100" dir="2700000" algn="tl">
                    <a:srgbClr val="000000">
                      <a:alpha val="43137"/>
                    </a:srgbClr>
                  </a:outerShdw>
                </a:effectLst>
              </a:rPr>
              <a:t>TRIBUTAÇÃO ÓTIMA  E A TEORIA DE SECOND BEST</a:t>
            </a:r>
            <a:endParaRPr lang="pt-BR" b="1" u="sng"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p:txBody>
          <a:bodyPr>
            <a:normAutofit/>
          </a:bodyPr>
          <a:lstStyle/>
          <a:p>
            <a:r>
              <a:rPr lang="pt-BR" sz="1800" dirty="0" smtClean="0"/>
              <a:t> </a:t>
            </a:r>
            <a:endParaRPr lang="pt-BR" sz="1800" dirty="0"/>
          </a:p>
        </p:txBody>
      </p:sp>
    </p:spTree>
    <p:extLst>
      <p:ext uri="{BB962C8B-B14F-4D97-AF65-F5344CB8AC3E}">
        <p14:creationId xmlns:p14="http://schemas.microsoft.com/office/powerpoint/2010/main" val="4260468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85000" lnSpcReduction="10000"/>
          </a:bodyPr>
          <a:lstStyle/>
          <a:p>
            <a:pPr algn="just"/>
            <a:r>
              <a:rPr lang="en-US" sz="2000" dirty="0"/>
              <a:t>POR OUTRO LADO, </a:t>
            </a:r>
            <a:r>
              <a:rPr lang="en-US" sz="2000" b="1" dirty="0"/>
              <a:t>A </a:t>
            </a:r>
            <a:r>
              <a:rPr lang="en-US" sz="2000" b="1" dirty="0" smtClean="0"/>
              <a:t>INTRODUÇÃO </a:t>
            </a:r>
            <a:r>
              <a:rPr lang="en-US" sz="2000" b="1" dirty="0"/>
              <a:t>DA </a:t>
            </a:r>
            <a:r>
              <a:rPr lang="en-US" sz="2000" b="1" dirty="0" smtClean="0"/>
              <a:t>TRIBUTAÇÃO </a:t>
            </a:r>
            <a:r>
              <a:rPr lang="en-US" sz="2000" b="1" dirty="0"/>
              <a:t>(DISTORCIVA) REFLETE </a:t>
            </a:r>
            <a:r>
              <a:rPr lang="en-US" sz="2000" b="1" dirty="0" smtClean="0"/>
              <a:t>TANTO A NECESSIDADE DE ARRECADAÇÃO TRIBUTÁRIA PARA FINANCIAR A ATIVIDADE PÚBLICA, QUANTO REFLETE A ASPIRAÇÃO </a:t>
            </a:r>
            <a:r>
              <a:rPr lang="en-US" sz="2000" b="1" dirty="0"/>
              <a:t>SOCIAL POR UMA </a:t>
            </a:r>
            <a:r>
              <a:rPr lang="en-US" sz="2000" b="1" dirty="0" smtClean="0"/>
              <a:t>DISTRIBUIÇÃO </a:t>
            </a:r>
            <a:r>
              <a:rPr lang="en-US" sz="2000" b="1" dirty="0"/>
              <a:t>MAIS EQUITATIVA DA </a:t>
            </a:r>
            <a:r>
              <a:rPr lang="en-US" sz="2000" b="1" dirty="0" smtClean="0"/>
              <a:t>RENDA</a:t>
            </a:r>
            <a:r>
              <a:rPr lang="en-US" sz="2000" dirty="0" smtClean="0"/>
              <a:t>. OU SEJA, A ATIVIDADE </a:t>
            </a:r>
            <a:r>
              <a:rPr lang="en-US" sz="2000" dirty="0"/>
              <a:t>REDISTRIBUTIVA D</a:t>
            </a:r>
            <a:r>
              <a:rPr lang="en-US" sz="2000" dirty="0" smtClean="0"/>
              <a:t>O </a:t>
            </a:r>
            <a:r>
              <a:rPr lang="en-US" sz="2000" dirty="0"/>
              <a:t>GOVERNO (TRANSFERÊNCIA DE RENDA</a:t>
            </a:r>
            <a:r>
              <a:rPr lang="en-US" sz="2000" dirty="0" smtClean="0"/>
              <a:t>) TAMBÉM  NECESSITA DE </a:t>
            </a:r>
            <a:r>
              <a:rPr lang="en-US" sz="2000" dirty="0"/>
              <a:t>MEDIDAS TRIBUTÁRIAS (DISTORCIVAS) PARA OBTER RECURSOS (RECEITA TRIBUTÁRIA) PARA FINANCIAR AS TRANSFERÊNCIAS DE RENDA DESEJADAS PELA SOCIEDADE. </a:t>
            </a:r>
          </a:p>
          <a:p>
            <a:pPr algn="just"/>
            <a:endParaRPr lang="en-US" sz="2000" dirty="0"/>
          </a:p>
          <a:p>
            <a:pPr algn="just"/>
            <a:r>
              <a:rPr lang="en-US" sz="2000" dirty="0" smtClean="0"/>
              <a:t>EM SUMA, DADO QUE PARA DESENVOLVER SUAS ATIVIDADES (PROVISÃO DE BENS PÚBLICOS E PROMOÇÃO DA EQUIDADE SOCIAL) O GOVERNO NECESSITA DE RECURSOS, OS QUAIS SÃO OBTIDOS MEDIANTE USO DO INSTRUMENTO TRIBUTÁRIO E ESTE, POR SUA VEZ, CAUSA DISTORÇÃO NA ECONOMIA, REDUZINDO O NÍVEL DE B.E. DA MESMA, É QUE SE FAZ, ENTÃO, NECESSÁRIO O USO PRUDENTE E ADEQUADO DOS INSTRUMENTOS TRIBUTÁRIOS (DISTORCIVOS) EXISTENTES. NESSE </a:t>
            </a:r>
            <a:r>
              <a:rPr lang="en-US" sz="2000" dirty="0"/>
              <a:t>SENTIDO, </a:t>
            </a:r>
            <a:r>
              <a:rPr lang="en-US" sz="2000" b="1" dirty="0"/>
              <a:t>UMA ESTRUTURA ÓTIMA  DE </a:t>
            </a:r>
            <a:r>
              <a:rPr lang="en-US" sz="2000" b="1" dirty="0" smtClean="0"/>
              <a:t>TRIBUTAÇÃO </a:t>
            </a:r>
            <a:r>
              <a:rPr lang="en-US" sz="2000" b="1" dirty="0"/>
              <a:t>DE MERCADORIAS DEVE SER UMA QUE MINIMIZA A PERDA DE EFICIÊNCIA  QUE </a:t>
            </a:r>
            <a:r>
              <a:rPr lang="en-US" sz="2000" b="1" dirty="0" smtClean="0"/>
              <a:t>NECESSARIAMENTE OCORRE </a:t>
            </a:r>
            <a:r>
              <a:rPr lang="en-US" sz="2000" b="1" dirty="0"/>
              <a:t>COM A </a:t>
            </a:r>
            <a:r>
              <a:rPr lang="en-US" sz="2000" b="1" dirty="0" smtClean="0"/>
              <a:t>TRIBUTAÇÃO (INDIRETA) DISTORCIVA DE BENS E </a:t>
            </a:r>
            <a:r>
              <a:rPr lang="en-US" sz="2000" b="1" dirty="0" smtClean="0"/>
              <a:t>SERVIÇOS, ASSIM COMO TAMBÉM DEVE NA TRIBUTAÇÃO DE FATORES</a:t>
            </a:r>
            <a:r>
              <a:rPr lang="en-US" sz="2000" dirty="0" smtClean="0"/>
              <a:t>. DE MODO QUE, CONSIDERANDO UMA </a:t>
            </a:r>
            <a:r>
              <a:rPr lang="en-US" sz="2000" dirty="0"/>
              <a:t>ESTRUTURA ÓTIMA TRIBUTÁRIA </a:t>
            </a:r>
            <a:r>
              <a:rPr lang="en-US" sz="2000" dirty="0" smtClean="0"/>
              <a:t>DE MERCADORIAS (ISTO É, DE TRIBUTAÇÃO INDIRETA SOBRE MERCADORIAS</a:t>
            </a:r>
            <a:r>
              <a:rPr lang="en-US" sz="2000" dirty="0" smtClean="0"/>
              <a:t>), A MESMA </a:t>
            </a:r>
            <a:r>
              <a:rPr lang="en-US" sz="2000" dirty="0" smtClean="0"/>
              <a:t>DEVE REFLETIR </a:t>
            </a:r>
            <a:r>
              <a:rPr lang="en-US" sz="2000" dirty="0"/>
              <a:t>A ESCOLHA ENTRE EQUIDADE E EFICIÊNCIA DA SOCIEDADE DE FORMA QUE, PARA DADO NÍVEL DE EQUIDADE (TRANSFERÊNCIA DE RENDA</a:t>
            </a:r>
            <a:r>
              <a:rPr lang="en-US" sz="2000" dirty="0" smtClean="0"/>
              <a:t>), </a:t>
            </a:r>
            <a:r>
              <a:rPr lang="en-US" sz="2000" dirty="0"/>
              <a:t>A </a:t>
            </a:r>
            <a:r>
              <a:rPr lang="en-US" sz="2000" dirty="0" smtClean="0"/>
              <a:t>TRIBUTAÇÃO DE BENS E SERVIÇOS (INDIRETA) QUE </a:t>
            </a:r>
            <a:r>
              <a:rPr lang="en-US" sz="2000" dirty="0"/>
              <a:t>FINANCIA ESSA </a:t>
            </a:r>
            <a:r>
              <a:rPr lang="en-US" sz="2000" dirty="0" smtClean="0"/>
              <a:t>TRANSFERÊNCIA DE RENDA </a:t>
            </a:r>
            <a:r>
              <a:rPr lang="en-US" sz="2000" dirty="0"/>
              <a:t>SEJA AQUELA QUE TENHA O MENOR CUSTO EM TERMOS </a:t>
            </a:r>
            <a:r>
              <a:rPr lang="en-US" sz="2000" dirty="0" smtClean="0"/>
              <a:t>PERDA DE </a:t>
            </a:r>
            <a:r>
              <a:rPr lang="en-US" sz="2000" dirty="0"/>
              <a:t>EFICIÊNCIA ECONÔMICA.</a:t>
            </a:r>
          </a:p>
          <a:p>
            <a:pPr algn="just"/>
            <a:endParaRPr lang="en-US" sz="2000" dirty="0"/>
          </a:p>
          <a:p>
            <a:pPr algn="just"/>
            <a:r>
              <a:rPr lang="en-US" sz="2000" b="1" dirty="0">
                <a:effectLst>
                  <a:outerShdw blurRad="38100" dist="38100" dir="2700000" algn="tl">
                    <a:srgbClr val="000000">
                      <a:alpha val="43137"/>
                    </a:srgbClr>
                  </a:outerShdw>
                </a:effectLst>
              </a:rPr>
              <a:t>EM ÚLTIMA ANÁLISE,  O OBJETIVO DA </a:t>
            </a:r>
            <a:r>
              <a:rPr lang="en-US" sz="2000" b="1" dirty="0" smtClean="0">
                <a:effectLst>
                  <a:outerShdw blurRad="38100" dist="38100" dir="2700000" algn="tl">
                    <a:srgbClr val="000000">
                      <a:alpha val="43137"/>
                    </a:srgbClr>
                  </a:outerShdw>
                </a:effectLst>
              </a:rPr>
              <a:t>TRIBUTAÇÃO </a:t>
            </a:r>
            <a:r>
              <a:rPr lang="en-US" sz="2000" b="1" dirty="0">
                <a:effectLst>
                  <a:outerShdw blurRad="38100" dist="38100" dir="2700000" algn="tl">
                    <a:srgbClr val="000000">
                      <a:alpha val="43137"/>
                    </a:srgbClr>
                  </a:outerShdw>
                </a:effectLst>
              </a:rPr>
              <a:t>ÓTIMA EM MERCADORIAS É  O DE SELECIONAR ALÍQUOTAS TRIBUTÁRIAS SOBRE </a:t>
            </a:r>
            <a:r>
              <a:rPr lang="en-US" sz="2000" b="1" dirty="0" smtClean="0">
                <a:effectLst>
                  <a:outerShdw blurRad="38100" dist="38100" dir="2700000" algn="tl">
                    <a:srgbClr val="000000">
                      <a:alpha val="43137"/>
                    </a:srgbClr>
                  </a:outerShdw>
                </a:effectLst>
              </a:rPr>
              <a:t>BENS E SERVIÇOS, </a:t>
            </a:r>
            <a:r>
              <a:rPr lang="en-US" sz="2000" b="1" dirty="0">
                <a:effectLst>
                  <a:outerShdw blurRad="38100" dist="38100" dir="2700000" algn="tl">
                    <a:srgbClr val="000000">
                      <a:alpha val="43137"/>
                    </a:srgbClr>
                  </a:outerShdw>
                </a:effectLst>
              </a:rPr>
              <a:t>TAIS QUE O EXCESSO DE </a:t>
            </a:r>
            <a:r>
              <a:rPr lang="en-US" sz="2000" b="1" dirty="0" smtClean="0">
                <a:effectLst>
                  <a:outerShdw blurRad="38100" dist="38100" dir="2700000" algn="tl">
                    <a:srgbClr val="000000">
                      <a:alpha val="43137"/>
                    </a:srgbClr>
                  </a:outerShdw>
                </a:effectLst>
              </a:rPr>
              <a:t>CARGA (OU PESO MORTO)  (I.E., “PERDA </a:t>
            </a:r>
            <a:r>
              <a:rPr lang="en-US" sz="2000" b="1" dirty="0">
                <a:effectLst>
                  <a:outerShdw blurRad="38100" dist="38100" dir="2700000" algn="tl">
                    <a:srgbClr val="000000">
                      <a:alpha val="43137"/>
                    </a:srgbClr>
                  </a:outerShdw>
                </a:effectLst>
              </a:rPr>
              <a:t>DE BEM-ESTAR</a:t>
            </a:r>
            <a:r>
              <a:rPr lang="en-US" sz="2000" b="1" dirty="0" smtClean="0">
                <a:effectLst>
                  <a:outerShdw blurRad="38100" dist="38100" dir="2700000" algn="tl">
                    <a:srgbClr val="000000">
                      <a:alpha val="43137"/>
                    </a:srgbClr>
                  </a:outerShdw>
                </a:effectLst>
              </a:rPr>
              <a:t>”) </a:t>
            </a:r>
            <a:r>
              <a:rPr lang="en-US" sz="2000" b="1" dirty="0">
                <a:effectLst>
                  <a:outerShdw blurRad="38100" dist="38100" dir="2700000" algn="tl">
                    <a:srgbClr val="000000">
                      <a:alpha val="43137"/>
                    </a:srgbClr>
                  </a:outerShdw>
                </a:effectLst>
              </a:rPr>
              <a:t>RESULTANTE  DA  </a:t>
            </a:r>
            <a:r>
              <a:rPr lang="en-US" sz="2000" b="1" dirty="0" smtClean="0">
                <a:effectLst>
                  <a:outerShdw blurRad="38100" dist="38100" dir="2700000" algn="tl">
                    <a:srgbClr val="000000">
                      <a:alpha val="43137"/>
                    </a:srgbClr>
                  </a:outerShdw>
                </a:effectLst>
              </a:rPr>
              <a:t>IMPOSIÇÃO </a:t>
            </a:r>
            <a:r>
              <a:rPr lang="en-US" sz="2000" b="1" dirty="0">
                <a:effectLst>
                  <a:outerShdw blurRad="38100" dist="38100" dir="2700000" algn="tl">
                    <a:srgbClr val="000000">
                      <a:alpha val="43137"/>
                    </a:srgbClr>
                  </a:outerShdw>
                </a:effectLst>
              </a:rPr>
              <a:t>DOS </a:t>
            </a:r>
            <a:r>
              <a:rPr lang="en-US" sz="2000" b="1" dirty="0" smtClean="0">
                <a:effectLst>
                  <a:outerShdw blurRad="38100" dist="38100" dir="2700000" algn="tl">
                    <a:srgbClr val="000000">
                      <a:alpha val="43137"/>
                    </a:srgbClr>
                  </a:outerShdw>
                </a:effectLst>
              </a:rPr>
              <a:t>TRIBUTOS INDIRETOS  </a:t>
            </a:r>
            <a:r>
              <a:rPr lang="en-US" sz="2000" b="1" dirty="0">
                <a:effectLst>
                  <a:outerShdw blurRad="38100" dist="38100" dir="2700000" algn="tl">
                    <a:srgbClr val="000000">
                      <a:alpha val="43137"/>
                    </a:srgbClr>
                  </a:outerShdw>
                </a:effectLst>
              </a:rPr>
              <a:t>SOBRE MERCADORIAS </a:t>
            </a:r>
            <a:r>
              <a:rPr lang="en-US" sz="2000" b="1" dirty="0" smtClean="0">
                <a:effectLst>
                  <a:outerShdw blurRad="38100" dist="38100" dir="2700000" algn="tl">
                    <a:srgbClr val="000000">
                      <a:alpha val="43137"/>
                    </a:srgbClr>
                  </a:outerShdw>
                </a:effectLst>
              </a:rPr>
              <a:t>COM O OBJETIVO DE  </a:t>
            </a:r>
            <a:r>
              <a:rPr lang="en-US" sz="2000" b="1" dirty="0">
                <a:effectLst>
                  <a:outerShdw blurRad="38100" dist="38100" dir="2700000" algn="tl">
                    <a:srgbClr val="000000">
                      <a:alpha val="43137"/>
                    </a:srgbClr>
                  </a:outerShdw>
                </a:effectLst>
              </a:rPr>
              <a:t>AUFERIR DETERMINADA RECEITA TRIBUTÁRIA, SEJA O MENOR </a:t>
            </a:r>
            <a:r>
              <a:rPr lang="en-US" sz="2000" b="1" dirty="0" smtClean="0">
                <a:effectLst>
                  <a:outerShdw blurRad="38100" dist="38100" dir="2700000" algn="tl">
                    <a:srgbClr val="000000">
                      <a:alpha val="43137"/>
                    </a:srgbClr>
                  </a:outerShdw>
                </a:effectLst>
              </a:rPr>
              <a:t>POSSÍVEL PARA O NÍVEL DE ARRECADAÇÃO (E TRANSFERÊNCIA) QUE SE DESEJA.</a:t>
            </a:r>
            <a:endParaRPr lang="pt-BR"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153079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effectLst>
                  <a:outerShdw blurRad="38100" dist="38100" dir="2700000" algn="tl">
                    <a:srgbClr val="000000">
                      <a:alpha val="43137"/>
                    </a:srgbClr>
                  </a:outerShdw>
                </a:effectLst>
              </a:rPr>
              <a:t>BIBLIOGRAFIA</a:t>
            </a:r>
            <a:endParaRPr lang="pt-BR" b="1"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p:txBody>
          <a:bodyPr/>
          <a:lstStyle/>
          <a:p>
            <a:r>
              <a:rPr lang="pt-BR" dirty="0" smtClean="0"/>
              <a:t>HARVEY E. ROSEN, CAP. 13, 14</a:t>
            </a:r>
          </a:p>
          <a:p>
            <a:endParaRPr lang="pt-BR" dirty="0"/>
          </a:p>
          <a:p>
            <a:r>
              <a:rPr lang="pt-BR" dirty="0" smtClean="0"/>
              <a:t>JOHN CULLIS &amp; PHILIP JONES, CAP.7</a:t>
            </a:r>
          </a:p>
          <a:p>
            <a:endParaRPr lang="pt-BR" dirty="0"/>
          </a:p>
          <a:p>
            <a:r>
              <a:rPr lang="pt-BR" dirty="0" smtClean="0"/>
              <a:t>JOSEPH E. STIGLITZ, CAP. 19, 20</a:t>
            </a:r>
          </a:p>
          <a:p>
            <a:endParaRPr lang="pt-BR" dirty="0"/>
          </a:p>
          <a:p>
            <a:endParaRPr lang="pt-BR" dirty="0"/>
          </a:p>
        </p:txBody>
      </p:sp>
    </p:spTree>
    <p:extLst>
      <p:ext uri="{BB962C8B-B14F-4D97-AF65-F5344CB8AC3E}">
        <p14:creationId xmlns:p14="http://schemas.microsoft.com/office/powerpoint/2010/main" val="1203762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99392"/>
            <a:ext cx="9144000" cy="562074"/>
          </a:xfrm>
        </p:spPr>
        <p:txBody>
          <a:bodyPr>
            <a:normAutofit/>
          </a:bodyPr>
          <a:lstStyle/>
          <a:p>
            <a:r>
              <a:rPr lang="pt-BR" sz="2800" b="1" u="sng" dirty="0" smtClean="0">
                <a:effectLst>
                  <a:outerShdw blurRad="38100" dist="38100" dir="2700000" algn="tl">
                    <a:srgbClr val="000000">
                      <a:alpha val="43137"/>
                    </a:srgbClr>
                  </a:outerShdw>
                </a:effectLst>
              </a:rPr>
              <a:t>TRIBUTAÇÃO E EFICIÊNCIA: OS CUSTOS DA TRIBUTAÇÃO</a:t>
            </a:r>
            <a:endParaRPr lang="pt-BR" sz="2800" b="1" u="sng"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0" y="404664"/>
            <a:ext cx="9144000" cy="6453336"/>
          </a:xfrm>
        </p:spPr>
        <p:txBody>
          <a:bodyPr>
            <a:normAutofit fontScale="92500" lnSpcReduction="20000"/>
          </a:bodyPr>
          <a:lstStyle/>
          <a:p>
            <a:pPr algn="just"/>
            <a:r>
              <a:rPr lang="pt-BR" sz="1800" b="1" dirty="0" smtClean="0"/>
              <a:t>QUANDO APLICAMOS OS PRINCÍPIOS DA MICROECONOMIA NEOCLÁSSICA À TRIBUTAÇÃO, UMA QUESTÃO CENTRAL CONSISTE SOBRE COMO PODEMOS AVALIAR DIFERENTES TRIBUTOS E DISTINTAS ESTRUTURAS TRIBUTÁRIAS.</a:t>
            </a:r>
          </a:p>
          <a:p>
            <a:endParaRPr lang="pt-BR" sz="1800" dirty="0"/>
          </a:p>
          <a:p>
            <a:pPr marL="0" indent="0" algn="just">
              <a:buNone/>
            </a:pPr>
            <a:r>
              <a:rPr lang="pt-BR" sz="1800" dirty="0" smtClean="0"/>
              <a:t>DO CONJUNTO TOTAL DE PRINCÍPIOS DE AVALIAÇÃO, DESTACAM-SE QUATRO CRITÉRIOS QUE FORAM ORIGINALMENTE ESTABELECIDOS POR ADAM SMITH E SÃO EMPREGADOS NA AVALIAÇÃO DE TRIBUTOS E ESTRUTURAS TRIBUTÁRIAS. ESTES QUATRO CRITÉRIOS CONSISTEM DOS SEGUINTES: </a:t>
            </a:r>
            <a:endParaRPr lang="pt-BR" sz="1800" dirty="0" smtClean="0"/>
          </a:p>
          <a:p>
            <a:pPr marL="0" indent="0" algn="just">
              <a:buNone/>
            </a:pPr>
            <a:endParaRPr lang="pt-BR" sz="1800" dirty="0" smtClean="0"/>
          </a:p>
          <a:p>
            <a:pPr algn="just">
              <a:buAutoNum type="arabicParenBoth"/>
            </a:pPr>
            <a:r>
              <a:rPr lang="pt-BR" sz="1800" b="1" u="sng" dirty="0" smtClean="0"/>
              <a:t>O TRIBUTO DEVE SER JUSTO</a:t>
            </a:r>
            <a:r>
              <a:rPr lang="pt-BR" sz="1800" b="1" dirty="0" smtClean="0"/>
              <a:t>, (DE FORMA QUE A CAPACIDADE DE PAGAMENTO E A PROGRESSIVIDADE TRIBUTÁRIA SÃO RELEVANTES, ISTO É,  </a:t>
            </a:r>
            <a:r>
              <a:rPr lang="pt-BR" sz="1800" b="1" dirty="0"/>
              <a:t>O IMPACTO DOS TRIBUTOS SOBRE A EQUIDADE E JUSTIÇA </a:t>
            </a:r>
            <a:r>
              <a:rPr lang="pt-BR" sz="1800" b="1" dirty="0" smtClean="0"/>
              <a:t>SOCIAL </a:t>
            </a:r>
            <a:r>
              <a:rPr lang="pt-BR" sz="1800" b="1" dirty="0"/>
              <a:t>É CONSIDERADA NA AVALIAÇÃO TRIBUTÁRIA</a:t>
            </a:r>
            <a:r>
              <a:rPr lang="pt-BR" sz="1800" b="1" dirty="0" smtClean="0"/>
              <a:t>); </a:t>
            </a:r>
          </a:p>
          <a:p>
            <a:pPr algn="just">
              <a:buAutoNum type="arabicParenBoth"/>
            </a:pPr>
            <a:r>
              <a:rPr lang="pt-BR" sz="1800" b="1" u="sng" dirty="0" smtClean="0"/>
              <a:t>O TRIBUTO NÃO DEVE SER ADMINISTRATIVAMENTE DISPENDIOSO</a:t>
            </a:r>
            <a:r>
              <a:rPr lang="pt-BR" sz="1800" b="1" dirty="0"/>
              <a:t> DE FORMA </a:t>
            </a:r>
            <a:r>
              <a:rPr lang="pt-BR" sz="1800" b="1" dirty="0" smtClean="0"/>
              <a:t>QUE A GRANDE MAIOR PARTE DA RECEITA SEJA RECEITA LÍQUIDA AO GOVERNO; </a:t>
            </a:r>
          </a:p>
          <a:p>
            <a:pPr algn="just">
              <a:buAutoNum type="arabicParenBoth"/>
            </a:pPr>
            <a:r>
              <a:rPr lang="pt-BR" sz="1800" b="1" u="sng" dirty="0" smtClean="0"/>
              <a:t>O TRIBUTO DEVE SER ADAPTADO AO CONTRIBUINTE</a:t>
            </a:r>
            <a:r>
              <a:rPr lang="pt-BR" sz="1800" b="1" dirty="0" smtClean="0"/>
              <a:t>. OU SEJA, O MÉTODO E A FREQUÊNCIA DO TRIBUTO DEVE SER CONVENIENTE AO CONTRIBUTINTE. E, FINALMENTE, </a:t>
            </a:r>
          </a:p>
          <a:p>
            <a:pPr algn="just">
              <a:buAutoNum type="arabicParenBoth"/>
            </a:pPr>
            <a:r>
              <a:rPr lang="pt-BR" sz="1800" b="1" u="sng" dirty="0" smtClean="0"/>
              <a:t>O TRIBUTO DEVE SER TRANSPARENTE</a:t>
            </a:r>
            <a:r>
              <a:rPr lang="pt-BR" sz="1800" b="1" dirty="0"/>
              <a:t>.</a:t>
            </a:r>
            <a:r>
              <a:rPr lang="pt-BR" sz="1800" b="1" dirty="0" smtClean="0"/>
              <a:t> ISTO É, DEVE SER FORMULADO DE FORMA A QUE OS CONTRIBUINTES ESTEJAM CERTOS SOBRE QUANTO E QUANDO ELES DEVEM PAGAR. </a:t>
            </a:r>
          </a:p>
          <a:p>
            <a:pPr marL="0" indent="0" algn="just">
              <a:buNone/>
            </a:pPr>
            <a:endParaRPr lang="pt-BR" sz="1800" u="sng" dirty="0" smtClean="0"/>
          </a:p>
          <a:p>
            <a:pPr marL="0" indent="0" algn="just">
              <a:buNone/>
            </a:pPr>
            <a:r>
              <a:rPr lang="pt-BR" sz="1800" dirty="0" smtClean="0"/>
              <a:t>SUBSEQUENTEMENTE, OS ECONOMISTAS ADICIONARAM OUTROS CRITÉRIOS DE AVALIAÇÃO, COMO POR EXEMPLO, ADICIONARAM </a:t>
            </a:r>
            <a:r>
              <a:rPr lang="pt-BR" sz="1800" b="1" u="sng" dirty="0" smtClean="0"/>
              <a:t>O PRINCÍPIO DO BENEFÍCIO</a:t>
            </a:r>
            <a:r>
              <a:rPr lang="pt-BR" sz="1800" dirty="0" smtClean="0"/>
              <a:t>, ISTO É, O PAGAMENTO DO TRIBUTO DEVE CORRESPONDER AO BENEFÍCIO RECEBIDO, ASSIM COMO, ADICIONARAM </a:t>
            </a:r>
            <a:r>
              <a:rPr lang="pt-BR" sz="1800" b="1" u="sng" dirty="0" smtClean="0"/>
              <a:t>A NECESSIDADE DE FLEXIBILIDADE NO TRIBUTO E NA ESTRUTURA TRIBUTÁRIA</a:t>
            </a:r>
            <a:r>
              <a:rPr lang="pt-BR" sz="1800" dirty="0" smtClean="0"/>
              <a:t>, ISTO É, A RECEITA TRIBUTÁRIA DEVE ELEVAR-SE EM LINHA COM OS PREÇOS E AJUSTAR-SE COM A DINÂMICA EXISTENTE NOS DIFERENTES SETORES PRODUTIVOS DA ECONOMIA.  ALÉM DISSO, </a:t>
            </a:r>
            <a:r>
              <a:rPr lang="pt-BR" sz="1800" b="1" u="sng" dirty="0" smtClean="0"/>
              <a:t>OUTRO CRITÉRIO INCORPORADO, DE EFICIÊNCIA ECONÔMICA</a:t>
            </a:r>
            <a:r>
              <a:rPr lang="pt-BR" sz="1800" dirty="0" smtClean="0"/>
              <a:t>, PROVÊM DO FATO DE QUE A TRIBUTAÇÃO É PROVÁVEL DE GERAR PESO MORTO, COMO RESULTADO </a:t>
            </a:r>
            <a:r>
              <a:rPr lang="pt-BR" sz="1800" dirty="0" smtClean="0"/>
              <a:t>DO FATO DE </a:t>
            </a:r>
            <a:r>
              <a:rPr lang="pt-BR" sz="1800" dirty="0" smtClean="0"/>
              <a:t>QUE OS INDIVÍDUOS ALTERAM SUAS ESCOLHAS NA PRESENÇA DE TRIBUTAÇÃO. ASSIM SENDO, A EFICIÊNCIA REQUER QUE OS TRIBUTOS SEJAM ESCOLHIDOS DE FORMA A MINIMIZAR A GERAÇÃO DE PESO MORTO. </a:t>
            </a:r>
            <a:endParaRPr lang="pt-BR" sz="1800" dirty="0"/>
          </a:p>
        </p:txBody>
      </p:sp>
    </p:spTree>
    <p:extLst>
      <p:ext uri="{BB962C8B-B14F-4D97-AF65-F5344CB8AC3E}">
        <p14:creationId xmlns:p14="http://schemas.microsoft.com/office/powerpoint/2010/main" val="1241932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85000" lnSpcReduction="20000"/>
          </a:bodyPr>
          <a:lstStyle/>
          <a:p>
            <a:pPr algn="just"/>
            <a:r>
              <a:rPr lang="pt-BR" sz="1800" b="1" dirty="0"/>
              <a:t>QUANDO CONTRIBUINTES SE REFEREM AOS CUSTOS DA TRIBUTAÇÃO, OU QUANDO ELES AVALIAM SOBRE QUEM PAGA O IMPOSTO, USUALMENTE SUAS PERSPECTIVAS SÃO DISTINTAS DA DOS </a:t>
            </a:r>
            <a:r>
              <a:rPr lang="pt-BR" sz="1800" b="1" dirty="0" smtClean="0"/>
              <a:t>ECONOMISTAS</a:t>
            </a:r>
            <a:r>
              <a:rPr lang="pt-BR" sz="1800" b="1" dirty="0"/>
              <a:t>:</a:t>
            </a:r>
          </a:p>
          <a:p>
            <a:pPr algn="just"/>
            <a:r>
              <a:rPr lang="pt-BR" sz="1800" b="1" dirty="0" smtClean="0"/>
              <a:t>NA ANÁLISE TÉCNICA, OS </a:t>
            </a:r>
            <a:r>
              <a:rPr lang="pt-BR" sz="1800" b="1" dirty="0"/>
              <a:t>CUSTOS DA TRIBUTAÇÃO DIFEREM DAS SOMAS TRANSFERIDAS PELOS CONTRIBUINTES AO </a:t>
            </a:r>
            <a:r>
              <a:rPr lang="pt-BR" sz="1800" b="1" dirty="0" smtClean="0"/>
              <a:t>COLETOR </a:t>
            </a:r>
            <a:r>
              <a:rPr lang="pt-BR" sz="1800" b="1" dirty="0"/>
              <a:t>DE </a:t>
            </a:r>
            <a:r>
              <a:rPr lang="pt-BR" sz="1800" b="1" dirty="0" smtClean="0"/>
              <a:t>IMPOSTOS, ASSIM COMO, A </a:t>
            </a:r>
            <a:r>
              <a:rPr lang="pt-BR" sz="1800" b="1" dirty="0"/>
              <a:t>INCIDÊNCIA E </a:t>
            </a:r>
            <a:r>
              <a:rPr lang="pt-BR" sz="1800" b="1" dirty="0" smtClean="0"/>
              <a:t>A CARGA </a:t>
            </a:r>
            <a:r>
              <a:rPr lang="pt-BR" sz="1800" b="1" dirty="0"/>
              <a:t>TRIBUTÁRIA DIFERE DOS MONTANTES QUE OS INDIVÍDUOS SÃO LEGALMENTE RESPONSÁVEIS A PAGAR. A CONSEQUÊNCIA DISTO É QUE A AVALIAÇÃO DA CARGA TRIBUTÁRIA É MUITO MAIS COMPLEXA DO QUE A NOMINAL-LEGAL </a:t>
            </a:r>
            <a:r>
              <a:rPr lang="pt-BR" sz="1800" b="1" dirty="0" smtClean="0"/>
              <a:t>ESTABELECIDA EM LEI.</a:t>
            </a:r>
          </a:p>
          <a:p>
            <a:pPr algn="just"/>
            <a:endParaRPr lang="pt-BR" sz="1800" dirty="0"/>
          </a:p>
          <a:p>
            <a:pPr marL="0" indent="0" algn="just">
              <a:buNone/>
            </a:pPr>
            <a:r>
              <a:rPr lang="pt-BR" sz="1800" dirty="0" smtClean="0"/>
              <a:t>POR EXEMPLO, SUPONHA UMA SITUAÇÃO INICIAL DE UM CONTRIBUINTE QUE USUALMENTE CONSOME Q</a:t>
            </a:r>
            <a:r>
              <a:rPr lang="pt-BR" sz="1800" baseline="-25000" dirty="0" smtClean="0"/>
              <a:t>0</a:t>
            </a:r>
            <a:r>
              <a:rPr lang="pt-BR" sz="1800" dirty="0" smtClean="0"/>
              <a:t> UNIDADES DE DETERMINADO BEM/SERVIÇO A CERTO PREÇO DE MERCADO P</a:t>
            </a:r>
            <a:r>
              <a:rPr lang="pt-BR" sz="1800" baseline="-25000" dirty="0" smtClean="0"/>
              <a:t>0</a:t>
            </a:r>
            <a:r>
              <a:rPr lang="pt-BR" sz="1800" dirty="0" smtClean="0"/>
              <a:t>, ISTO É, DISPENDE </a:t>
            </a:r>
            <a:r>
              <a:rPr lang="pt-BR" sz="1800" dirty="0"/>
              <a:t>NESSE BEM/SERVIÇO A </a:t>
            </a:r>
            <a:r>
              <a:rPr lang="pt-BR" sz="1800" dirty="0" smtClean="0"/>
              <a:t>QUANTIA X</a:t>
            </a:r>
            <a:r>
              <a:rPr lang="pt-BR" sz="1800" baseline="-25000" dirty="0" smtClean="0"/>
              <a:t>0</a:t>
            </a:r>
            <a:r>
              <a:rPr lang="pt-BR" sz="1800" dirty="0" smtClean="0"/>
              <a:t> (ONDE: X</a:t>
            </a:r>
            <a:r>
              <a:rPr lang="pt-BR" sz="1800" baseline="-25000" dirty="0" smtClean="0"/>
              <a:t>0</a:t>
            </a:r>
            <a:r>
              <a:rPr lang="pt-BR" sz="1800" dirty="0" smtClean="0"/>
              <a:t> = Q</a:t>
            </a:r>
            <a:r>
              <a:rPr lang="pt-BR" sz="1800" baseline="-25000" dirty="0" smtClean="0"/>
              <a:t>0</a:t>
            </a:r>
            <a:r>
              <a:rPr lang="pt-BR" sz="1800" dirty="0" smtClean="0"/>
              <a:t> x P</a:t>
            </a:r>
            <a:r>
              <a:rPr lang="pt-BR" sz="1800" baseline="-25000" dirty="0" smtClean="0"/>
              <a:t>0</a:t>
            </a:r>
            <a:r>
              <a:rPr lang="pt-BR" sz="1800" dirty="0" smtClean="0"/>
              <a:t>) DE SEU ORÇAMENTO TOTAL (V</a:t>
            </a:r>
            <a:r>
              <a:rPr lang="pt-BR" sz="1800" baseline="-25000" dirty="0" smtClean="0"/>
              <a:t>0</a:t>
            </a:r>
            <a:r>
              <a:rPr lang="pt-BR" sz="1800" dirty="0" smtClean="0"/>
              <a:t> + X</a:t>
            </a:r>
            <a:r>
              <a:rPr lang="pt-BR" sz="1800" baseline="-25000" dirty="0" smtClean="0"/>
              <a:t>0</a:t>
            </a:r>
            <a:r>
              <a:rPr lang="pt-BR" sz="1800" dirty="0" smtClean="0"/>
              <a:t>). SUPONHA, AGORA, QUE O GOVERNO IMPONHA UM TRIBUTO T SOBRE ESSE BEM/SERVIÇO, DE FORMA QUE SEU PREÇO DE MERCADO SUBA PARA (P</a:t>
            </a:r>
            <a:r>
              <a:rPr lang="pt-BR" sz="1800" baseline="-25000" dirty="0" smtClean="0"/>
              <a:t>0</a:t>
            </a:r>
            <a:r>
              <a:rPr lang="pt-BR" sz="1800" dirty="0" smtClean="0"/>
              <a:t> + T) E QUE, AO NOVO PREÇO MAIS ELEVADO, O CONTRIBUINTE EM QUESTÃO CONSOME ZERO DE QUANTIDADE DESSE BEM/SERVIÇO TRIBUTADO. ESSE CONTRIBUINTE, PORTANTO, TRANSFERE A QUANTIA X</a:t>
            </a:r>
            <a:r>
              <a:rPr lang="pt-BR" sz="1800" baseline="-25000" dirty="0" smtClean="0"/>
              <a:t>0</a:t>
            </a:r>
            <a:r>
              <a:rPr lang="pt-BR" sz="1800" dirty="0" smtClean="0"/>
              <a:t> DE SEU ORÇAMENTO TOTAL PARA O CONSUMO DE OUTROS BENS E SERVIÇOS. ISTO É, SUBSTITUI COMPLETAMENTE O CONSUMO DE BEM/SERVIÇO TRIBUTADO EM FOCO POR OUTROS BENS E SERVIÇOS (E, PORTANTO, CONSUME UMA NOVA CESTA DE BENS CUJO CUSTO TOTAL CONTINUA SENDO: V</a:t>
            </a:r>
            <a:r>
              <a:rPr lang="pt-BR" sz="1800" baseline="-25000" dirty="0" smtClean="0"/>
              <a:t>0</a:t>
            </a:r>
            <a:r>
              <a:rPr lang="pt-BR" sz="1800" dirty="0" smtClean="0"/>
              <a:t> + X</a:t>
            </a:r>
            <a:r>
              <a:rPr lang="pt-BR" sz="1800" baseline="-25000" dirty="0" smtClean="0"/>
              <a:t>0</a:t>
            </a:r>
            <a:r>
              <a:rPr lang="pt-BR" sz="1800" dirty="0" smtClean="0"/>
              <a:t>). E, COMO CONSUME ZERO DO BEM/SERVIÇO TRIBUTADO EM CONSIDERAÇÃO, ELE PAGA ZERO DE RECEITA TRIBUTÁRIA. ENTRETANTO, MESMO QUE NÃO PAGUE IMPOSTO (POIS, CONSUME ZERO DO BEM/SERVIÇO TRIBUTADO), NÃO PODEMOS DIZER QUE ESSE CONTRIBUINTE NÃO É AFETADO PELO TRIBUTO, PORQUE ESSE TRIBUTO, PELA ALTERAÇÃO DE PREÇOS QUE PROVOCOU, INDUZIU A UMA MUDANÇA DE COMPORTAMENTO DE CONSUMO DESSE INDIVÍDUO (“EFEITO SUBSTITUIÇÃO”). OU SEJA, ESSE CONTRIBUINTE ESTÁ PIOR DO QUE ANTES, POIS O TRIBUTO INDUZIU O MESMO A CONSUMIR MENOS DA CESTA DE BENS (MAIS) DESEJADA PREVIAMENTE. SABEMOS QUE A CESTA DE BENS/SERVIÇOS CONSUMIDA PÓS-TRIBUTO É MENOS DESEJADA DO QUE A CESTA INICIAL (ANTES DO TRIBUTO), PORQUE ESSA CESTA PÓS-TRIBUTO ERA ACESSÍVEL ANTES DO TRIBUTO (POIS, TAMBÉM CUSTA:  V</a:t>
            </a:r>
            <a:r>
              <a:rPr lang="pt-BR" sz="1800" baseline="-25000" dirty="0" smtClean="0"/>
              <a:t>0</a:t>
            </a:r>
            <a:r>
              <a:rPr lang="pt-BR" sz="1800" dirty="0" smtClean="0"/>
              <a:t> + X</a:t>
            </a:r>
            <a:r>
              <a:rPr lang="pt-BR" sz="1800" baseline="-25000" dirty="0" smtClean="0"/>
              <a:t>0</a:t>
            </a:r>
            <a:r>
              <a:rPr lang="pt-BR" sz="1800" dirty="0" smtClean="0"/>
              <a:t>) E NÃO FOI ESCOLHIDA NA SITUAÇÃO INICIAL SEM TRIBUTAÇÃO. PORTANTO, A DESPEITO DA RECEITA DE TRIBUTOS DESTE CONTRIBUINTE SER ZERO, ESSE CONTRIBUINTE FICA PIOR COM A IMPOSIÇÃO DESTE TRIBUTO, ISTO É, ESTÁ NUM NÍVEL MENOR DE UTILIDADE. </a:t>
            </a:r>
          </a:p>
          <a:p>
            <a:pPr marL="0" indent="0" algn="just">
              <a:buNone/>
            </a:pPr>
            <a:endParaRPr lang="pt-BR" sz="1800" dirty="0" smtClean="0"/>
          </a:p>
          <a:p>
            <a:pPr marL="0" indent="0" algn="just">
              <a:buNone/>
            </a:pPr>
            <a:r>
              <a:rPr lang="pt-BR" sz="1800" dirty="0" smtClean="0"/>
              <a:t>ESSE EXEMPLO, OBVIAMENTE, É EXTREMO. NORMALMENTE, A TRIBUTAÇÃO ELEVA O PREÇO DE MERCADO E ISTO INDUZ À REDUÇÃO (MAS NÃO ATÉ ZERO) DA QUANTIDADE DEMANDADA. ENTRETANTO, O RESULTADO FINAL É O MESMO, </a:t>
            </a:r>
            <a:r>
              <a:rPr lang="pt-BR" sz="1800" b="1" u="sng" dirty="0" smtClean="0">
                <a:effectLst>
                  <a:outerShdw blurRad="38100" dist="38100" dir="2700000" algn="tl">
                    <a:srgbClr val="000000">
                      <a:alpha val="43137"/>
                    </a:srgbClr>
                  </a:outerShdw>
                </a:effectLst>
              </a:rPr>
              <a:t>A TRIBUTAÇÃO DISTORCE A DECISÃO ECONÔMICA E CRIA UM EXCESSO DE CARGA:</a:t>
            </a:r>
            <a:r>
              <a:rPr lang="pt-BR" sz="1800" b="1" dirty="0" smtClean="0"/>
              <a:t> ISTO É, UM CUSTO DE BEM-ESTAR, OU PESO MORTO, DEVIDO À UMA PERDA DE BEM-ESTAR ACIMA E ALÉM, EM TERMOS DE VALOR, DO CORRESPONDENTE VALOR DA RECEITA TRIBUTÁRIA COLETADA.  OU, COMO DEFINE AUERBACH (1985), </a:t>
            </a:r>
            <a:r>
              <a:rPr lang="pt-BR" sz="1800" b="1" dirty="0" smtClean="0">
                <a:effectLst>
                  <a:outerShdw blurRad="38100" dist="38100" dir="2700000" algn="tl">
                    <a:srgbClr val="000000">
                      <a:alpha val="43137"/>
                    </a:srgbClr>
                  </a:outerShdw>
                </a:effectLst>
              </a:rPr>
              <a:t>O EXCESSO DE CARGA DE UM TRIBUTO É O MONTANTE QUE É PERDIDO EM EXCESSO AO QUE O GOVERNO COLETA E, PORTANTO, CONSTITUI-SE NUMA PERDA LÍQUIDA DE BEM-ESTAR DA SOCIEDADE</a:t>
            </a:r>
            <a:r>
              <a:rPr lang="pt-BR" sz="1800" b="1" dirty="0" smtClean="0"/>
              <a:t>.</a:t>
            </a:r>
          </a:p>
          <a:p>
            <a:pPr algn="just"/>
            <a:endParaRPr lang="pt-BR" sz="1800" dirty="0"/>
          </a:p>
          <a:p>
            <a:pPr algn="just"/>
            <a:endParaRPr lang="pt-BR" sz="1800" dirty="0" smtClean="0"/>
          </a:p>
          <a:p>
            <a:pPr algn="just"/>
            <a:endParaRPr lang="pt-BR" sz="1800" dirty="0"/>
          </a:p>
        </p:txBody>
      </p:sp>
    </p:spTree>
    <p:extLst>
      <p:ext uri="{BB962C8B-B14F-4D97-AF65-F5344CB8AC3E}">
        <p14:creationId xmlns:p14="http://schemas.microsoft.com/office/powerpoint/2010/main" val="1730840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47500" lnSpcReduction="20000"/>
          </a:bodyPr>
          <a:lstStyle/>
          <a:p>
            <a:pPr algn="just"/>
            <a:r>
              <a:rPr lang="pt-BR" b="1" dirty="0" smtClean="0">
                <a:effectLst>
                  <a:outerShdw blurRad="38100" dist="38100" dir="2700000" algn="tl">
                    <a:srgbClr val="000000">
                      <a:alpha val="43137"/>
                    </a:srgbClr>
                  </a:outerShdw>
                </a:effectLst>
              </a:rPr>
              <a:t>NO EXEMPLO ACIMA CONSIDERADO, DE EFEITOS DE B.E. SOBRE A MUDANÇA DE CESTA DE CONSUMO DE ESCOLHA DO CONSUMIDOR, TAL COMO INDUZIDO PELA TRIBUTAÇÃO, TEMOS O SEGUINTE:</a:t>
            </a:r>
          </a:p>
          <a:p>
            <a:pPr algn="just"/>
            <a:endParaRPr lang="pt-BR" b="1" u="sng" dirty="0" smtClean="0">
              <a:effectLst>
                <a:outerShdw blurRad="38100" dist="38100" dir="2700000" algn="tl">
                  <a:srgbClr val="000000">
                    <a:alpha val="43137"/>
                  </a:srgbClr>
                </a:outerShdw>
              </a:effectLst>
            </a:endParaRPr>
          </a:p>
          <a:p>
            <a:pPr algn="just"/>
            <a:r>
              <a:rPr lang="pt-BR" b="1" u="sng" dirty="0" smtClean="0">
                <a:effectLst>
                  <a:outerShdw blurRad="38100" dist="38100" dir="2700000" algn="tl">
                    <a:srgbClr val="000000">
                      <a:alpha val="43137"/>
                    </a:srgbClr>
                  </a:outerShdw>
                </a:effectLst>
              </a:rPr>
              <a:t>ANTES </a:t>
            </a:r>
            <a:r>
              <a:rPr lang="pt-BR" b="1" u="sng" dirty="0" smtClean="0">
                <a:effectLst>
                  <a:outerShdw blurRad="38100" dist="38100" dir="2700000" algn="tl">
                    <a:srgbClr val="000000">
                      <a:alpha val="43137"/>
                    </a:srgbClr>
                  </a:outerShdw>
                </a:effectLst>
              </a:rPr>
              <a:t>DA TRIBUTAÇÃO:</a:t>
            </a:r>
          </a:p>
          <a:p>
            <a:pPr algn="just"/>
            <a:r>
              <a:rPr lang="pt-BR" dirty="0" smtClean="0"/>
              <a:t>A CESTA </a:t>
            </a:r>
            <a:r>
              <a:rPr lang="pt-BR" dirty="0" smtClean="0"/>
              <a:t>DE CONSUMO ESCOLHIDA (I.E., REVELADA COMO PREFERIDA E, PORTANTO, REVELADA COMO DE MAIOR NÍVEL DE UTILIDADE) ERA A SEGUINTE:</a:t>
            </a:r>
          </a:p>
          <a:p>
            <a:pPr algn="just"/>
            <a:endParaRPr lang="pt-BR" dirty="0" smtClean="0"/>
          </a:p>
          <a:p>
            <a:pPr algn="just"/>
            <a:r>
              <a:rPr lang="pt-BR" dirty="0" smtClean="0"/>
              <a:t> </a:t>
            </a:r>
            <a:r>
              <a:rPr lang="pt-BR" b="1" dirty="0" smtClean="0"/>
              <a:t>“CESTA (QTD.; PREÇO)”:</a:t>
            </a:r>
            <a:r>
              <a:rPr lang="pt-BR" dirty="0" smtClean="0"/>
              <a:t>    [(A</a:t>
            </a:r>
            <a:r>
              <a:rPr lang="pt-BR" baseline="-25000" dirty="0" smtClean="0"/>
              <a:t>0</a:t>
            </a:r>
            <a:r>
              <a:rPr lang="pt-BR" dirty="0" smtClean="0"/>
              <a:t> ; P</a:t>
            </a:r>
            <a:r>
              <a:rPr lang="pt-BR" baseline="-25000" dirty="0" smtClean="0"/>
              <a:t>0</a:t>
            </a:r>
            <a:r>
              <a:rPr lang="pt-BR" baseline="30000" dirty="0"/>
              <a:t>A</a:t>
            </a:r>
            <a:r>
              <a:rPr lang="pt-BR" dirty="0" smtClean="0"/>
              <a:t> ), (B</a:t>
            </a:r>
            <a:r>
              <a:rPr lang="pt-BR" baseline="-25000" dirty="0" smtClean="0"/>
              <a:t>0</a:t>
            </a:r>
            <a:r>
              <a:rPr lang="pt-BR" dirty="0" smtClean="0"/>
              <a:t> ; P</a:t>
            </a:r>
            <a:r>
              <a:rPr lang="pt-BR" baseline="-25000" dirty="0" smtClean="0"/>
              <a:t>0</a:t>
            </a:r>
            <a:r>
              <a:rPr lang="pt-BR" baseline="30000" dirty="0" smtClean="0"/>
              <a:t>B</a:t>
            </a:r>
            <a:r>
              <a:rPr lang="pt-BR" dirty="0" smtClean="0"/>
              <a:t> ), (C</a:t>
            </a:r>
            <a:r>
              <a:rPr lang="pt-BR" baseline="-25000" dirty="0" smtClean="0"/>
              <a:t>0</a:t>
            </a:r>
            <a:r>
              <a:rPr lang="pt-BR" dirty="0" smtClean="0"/>
              <a:t> ; P</a:t>
            </a:r>
            <a:r>
              <a:rPr lang="pt-BR" baseline="-25000" dirty="0" smtClean="0"/>
              <a:t>0</a:t>
            </a:r>
            <a:r>
              <a:rPr lang="pt-BR" baseline="30000" dirty="0" smtClean="0"/>
              <a:t>C</a:t>
            </a:r>
            <a:r>
              <a:rPr lang="pt-BR" dirty="0" smtClean="0"/>
              <a:t> )]</a:t>
            </a:r>
          </a:p>
          <a:p>
            <a:pPr algn="just"/>
            <a:endParaRPr lang="pt-BR" dirty="0" smtClean="0"/>
          </a:p>
          <a:p>
            <a:pPr algn="just"/>
            <a:r>
              <a:rPr lang="pt-BR" b="1" dirty="0" smtClean="0"/>
              <a:t>VALOR DO DISPÊNDIO:  </a:t>
            </a:r>
            <a:r>
              <a:rPr lang="pt-BR" dirty="0" smtClean="0"/>
              <a:t> [V</a:t>
            </a:r>
            <a:r>
              <a:rPr lang="pt-BR" baseline="-25000" dirty="0" smtClean="0"/>
              <a:t>0</a:t>
            </a:r>
            <a:r>
              <a:rPr lang="pt-BR" dirty="0" smtClean="0"/>
              <a:t> + X</a:t>
            </a:r>
            <a:r>
              <a:rPr lang="pt-BR" baseline="-25000" dirty="0" smtClean="0"/>
              <a:t>0</a:t>
            </a:r>
            <a:r>
              <a:rPr lang="pt-BR" dirty="0" smtClean="0"/>
              <a:t>] = </a:t>
            </a:r>
            <a:r>
              <a:rPr lang="pt-BR" dirty="0"/>
              <a:t>[(A</a:t>
            </a:r>
            <a:r>
              <a:rPr lang="pt-BR" baseline="-25000" dirty="0"/>
              <a:t>0</a:t>
            </a:r>
            <a:r>
              <a:rPr lang="pt-BR" dirty="0"/>
              <a:t> </a:t>
            </a:r>
            <a:r>
              <a:rPr lang="pt-BR" dirty="0" smtClean="0"/>
              <a:t>x </a:t>
            </a:r>
            <a:r>
              <a:rPr lang="pt-BR" dirty="0"/>
              <a:t>P</a:t>
            </a:r>
            <a:r>
              <a:rPr lang="pt-BR" baseline="-25000" dirty="0"/>
              <a:t>0</a:t>
            </a:r>
            <a:r>
              <a:rPr lang="pt-BR" baseline="30000" dirty="0"/>
              <a:t>A</a:t>
            </a:r>
            <a:r>
              <a:rPr lang="pt-BR" dirty="0"/>
              <a:t> </a:t>
            </a:r>
            <a:r>
              <a:rPr lang="pt-BR" dirty="0" smtClean="0"/>
              <a:t>) + </a:t>
            </a:r>
            <a:r>
              <a:rPr lang="pt-BR" dirty="0"/>
              <a:t>(B</a:t>
            </a:r>
            <a:r>
              <a:rPr lang="pt-BR" baseline="-25000" dirty="0"/>
              <a:t>0</a:t>
            </a:r>
            <a:r>
              <a:rPr lang="pt-BR" dirty="0"/>
              <a:t> </a:t>
            </a:r>
            <a:r>
              <a:rPr lang="pt-BR" dirty="0" smtClean="0"/>
              <a:t>x </a:t>
            </a:r>
            <a:r>
              <a:rPr lang="pt-BR" dirty="0"/>
              <a:t>P</a:t>
            </a:r>
            <a:r>
              <a:rPr lang="pt-BR" baseline="-25000" dirty="0"/>
              <a:t>0</a:t>
            </a:r>
            <a:r>
              <a:rPr lang="pt-BR" baseline="30000" dirty="0"/>
              <a:t>B</a:t>
            </a:r>
            <a:r>
              <a:rPr lang="pt-BR" dirty="0"/>
              <a:t> </a:t>
            </a:r>
            <a:r>
              <a:rPr lang="pt-BR" dirty="0" smtClean="0"/>
              <a:t>) + </a:t>
            </a:r>
            <a:r>
              <a:rPr lang="pt-BR" dirty="0"/>
              <a:t>(C</a:t>
            </a:r>
            <a:r>
              <a:rPr lang="pt-BR" baseline="-25000" dirty="0"/>
              <a:t>0</a:t>
            </a:r>
            <a:r>
              <a:rPr lang="pt-BR" dirty="0"/>
              <a:t> </a:t>
            </a:r>
            <a:r>
              <a:rPr lang="pt-BR" dirty="0" smtClean="0"/>
              <a:t>x </a:t>
            </a:r>
            <a:r>
              <a:rPr lang="pt-BR" dirty="0"/>
              <a:t>P</a:t>
            </a:r>
            <a:r>
              <a:rPr lang="pt-BR" baseline="-25000" dirty="0"/>
              <a:t>0</a:t>
            </a:r>
            <a:r>
              <a:rPr lang="pt-BR" baseline="30000" dirty="0"/>
              <a:t>C</a:t>
            </a:r>
            <a:r>
              <a:rPr lang="pt-BR" dirty="0"/>
              <a:t> </a:t>
            </a:r>
            <a:r>
              <a:rPr lang="pt-BR" dirty="0" smtClean="0"/>
              <a:t>)]</a:t>
            </a:r>
          </a:p>
          <a:p>
            <a:pPr algn="just"/>
            <a:endParaRPr lang="pt-BR" dirty="0" smtClean="0"/>
          </a:p>
          <a:p>
            <a:pPr algn="just"/>
            <a:r>
              <a:rPr lang="pt-BR" b="1" u="sng" dirty="0" smtClean="0">
                <a:effectLst>
                  <a:outerShdw blurRad="38100" dist="38100" dir="2700000" algn="tl">
                    <a:srgbClr val="000000">
                      <a:alpha val="43137"/>
                    </a:srgbClr>
                  </a:outerShdw>
                </a:effectLst>
              </a:rPr>
              <a:t>APÓS A TRIBUTAÇÃO:</a:t>
            </a:r>
          </a:p>
          <a:p>
            <a:pPr algn="just"/>
            <a:r>
              <a:rPr lang="pt-BR" dirty="0" smtClean="0"/>
              <a:t>A CESTA </a:t>
            </a:r>
            <a:r>
              <a:rPr lang="pt-BR" dirty="0" smtClean="0"/>
              <a:t>DE CONSUMO ESCOLHIDA APÓS A </a:t>
            </a:r>
            <a:r>
              <a:rPr lang="pt-BR" dirty="0" smtClean="0"/>
              <a:t>TRIBUTAÇÃO, COM A </a:t>
            </a:r>
            <a:r>
              <a:rPr lang="pt-BR" dirty="0" smtClean="0"/>
              <a:t>CONSEQUENTE ELEVAÇÃO DO PREÇO DO BEM (A) PARA (P</a:t>
            </a:r>
            <a:r>
              <a:rPr lang="pt-BR" baseline="-25000" dirty="0" smtClean="0"/>
              <a:t>0</a:t>
            </a:r>
            <a:r>
              <a:rPr lang="pt-BR" baseline="30000" dirty="0" smtClean="0"/>
              <a:t>A</a:t>
            </a:r>
            <a:r>
              <a:rPr lang="pt-BR" dirty="0" smtClean="0"/>
              <a:t> + T</a:t>
            </a:r>
            <a:r>
              <a:rPr lang="pt-BR" dirty="0" smtClean="0"/>
              <a:t>), </a:t>
            </a:r>
            <a:r>
              <a:rPr lang="pt-BR" dirty="0" smtClean="0"/>
              <a:t>É A SEGUINTE:</a:t>
            </a:r>
          </a:p>
          <a:p>
            <a:pPr algn="just"/>
            <a:endParaRPr lang="pt-BR" dirty="0" smtClean="0"/>
          </a:p>
          <a:p>
            <a:pPr algn="just"/>
            <a:r>
              <a:rPr lang="pt-BR" b="1" dirty="0" smtClean="0"/>
              <a:t>CESTA:  </a:t>
            </a:r>
            <a:r>
              <a:rPr lang="pt-BR" dirty="0" smtClean="0"/>
              <a:t> [(</a:t>
            </a:r>
            <a:r>
              <a:rPr lang="pt-BR" dirty="0"/>
              <a:t>0</a:t>
            </a:r>
            <a:r>
              <a:rPr lang="pt-BR" dirty="0" smtClean="0"/>
              <a:t> </a:t>
            </a:r>
            <a:r>
              <a:rPr lang="pt-BR" dirty="0"/>
              <a:t>; P</a:t>
            </a:r>
            <a:r>
              <a:rPr lang="pt-BR" baseline="-25000" dirty="0"/>
              <a:t>0</a:t>
            </a:r>
            <a:r>
              <a:rPr lang="pt-BR" baseline="30000" dirty="0"/>
              <a:t>A</a:t>
            </a:r>
            <a:r>
              <a:rPr lang="pt-BR" dirty="0"/>
              <a:t> ), (</a:t>
            </a:r>
            <a:r>
              <a:rPr lang="pt-BR" dirty="0" smtClean="0"/>
              <a:t>B</a:t>
            </a:r>
            <a:r>
              <a:rPr lang="pt-BR" baseline="-25000" dirty="0" smtClean="0"/>
              <a:t>1</a:t>
            </a:r>
            <a:r>
              <a:rPr lang="pt-BR" dirty="0" smtClean="0"/>
              <a:t> </a:t>
            </a:r>
            <a:r>
              <a:rPr lang="pt-BR" dirty="0"/>
              <a:t>; P</a:t>
            </a:r>
            <a:r>
              <a:rPr lang="pt-BR" baseline="-25000" dirty="0"/>
              <a:t>0</a:t>
            </a:r>
            <a:r>
              <a:rPr lang="pt-BR" baseline="30000" dirty="0"/>
              <a:t>B</a:t>
            </a:r>
            <a:r>
              <a:rPr lang="pt-BR" dirty="0"/>
              <a:t> ), (</a:t>
            </a:r>
            <a:r>
              <a:rPr lang="pt-BR" dirty="0" smtClean="0"/>
              <a:t>C</a:t>
            </a:r>
            <a:r>
              <a:rPr lang="pt-BR" baseline="-25000" dirty="0" smtClean="0"/>
              <a:t>1</a:t>
            </a:r>
            <a:r>
              <a:rPr lang="pt-BR" dirty="0" smtClean="0"/>
              <a:t> </a:t>
            </a:r>
            <a:r>
              <a:rPr lang="pt-BR" dirty="0"/>
              <a:t>; P</a:t>
            </a:r>
            <a:r>
              <a:rPr lang="pt-BR" baseline="-25000" dirty="0"/>
              <a:t>0</a:t>
            </a:r>
            <a:r>
              <a:rPr lang="pt-BR" baseline="30000" dirty="0"/>
              <a:t>C</a:t>
            </a:r>
            <a:r>
              <a:rPr lang="pt-BR" dirty="0"/>
              <a:t> </a:t>
            </a:r>
            <a:r>
              <a:rPr lang="pt-BR" dirty="0" smtClean="0"/>
              <a:t>)],        COM: </a:t>
            </a:r>
            <a:r>
              <a:rPr lang="pt-BR" dirty="0" smtClean="0"/>
              <a:t> A</a:t>
            </a:r>
            <a:r>
              <a:rPr lang="pt-BR" baseline="-25000" dirty="0" smtClean="0"/>
              <a:t>1</a:t>
            </a:r>
            <a:r>
              <a:rPr lang="pt-BR" dirty="0" smtClean="0"/>
              <a:t> = 0;   </a:t>
            </a:r>
            <a:r>
              <a:rPr lang="pt-BR" dirty="0" smtClean="0"/>
              <a:t>B</a:t>
            </a:r>
            <a:r>
              <a:rPr lang="pt-BR" baseline="-25000" dirty="0" smtClean="0"/>
              <a:t>1</a:t>
            </a:r>
            <a:r>
              <a:rPr lang="pt-BR" dirty="0" smtClean="0"/>
              <a:t> &gt; B</a:t>
            </a:r>
            <a:r>
              <a:rPr lang="pt-BR" baseline="-25000" dirty="0" smtClean="0"/>
              <a:t>0</a:t>
            </a:r>
            <a:r>
              <a:rPr lang="pt-BR" dirty="0" smtClean="0"/>
              <a:t> ; </a:t>
            </a:r>
            <a:r>
              <a:rPr lang="pt-BR" dirty="0" smtClean="0"/>
              <a:t>  </a:t>
            </a:r>
            <a:r>
              <a:rPr lang="pt-BR" dirty="0" smtClean="0"/>
              <a:t>C</a:t>
            </a:r>
            <a:r>
              <a:rPr lang="pt-BR" baseline="-25000" dirty="0" smtClean="0"/>
              <a:t>1</a:t>
            </a:r>
            <a:r>
              <a:rPr lang="pt-BR" dirty="0" smtClean="0"/>
              <a:t> &gt; C</a:t>
            </a:r>
            <a:r>
              <a:rPr lang="pt-BR" baseline="-25000" dirty="0" smtClean="0"/>
              <a:t>0</a:t>
            </a:r>
            <a:r>
              <a:rPr lang="pt-BR" dirty="0" smtClean="0"/>
              <a:t> .</a:t>
            </a:r>
          </a:p>
          <a:p>
            <a:pPr algn="just"/>
            <a:endParaRPr lang="pt-BR" dirty="0" smtClean="0"/>
          </a:p>
          <a:p>
            <a:pPr algn="just"/>
            <a:r>
              <a:rPr lang="pt-BR" b="1" dirty="0"/>
              <a:t>VALOR DO DISPÊNDIO: </a:t>
            </a:r>
            <a:r>
              <a:rPr lang="pt-BR" b="1" dirty="0" smtClean="0"/>
              <a:t>  </a:t>
            </a:r>
            <a:r>
              <a:rPr lang="pt-BR" dirty="0" smtClean="0"/>
              <a:t>[</a:t>
            </a:r>
            <a:r>
              <a:rPr lang="pt-BR" dirty="0"/>
              <a:t>V</a:t>
            </a:r>
            <a:r>
              <a:rPr lang="pt-BR" baseline="-25000" dirty="0"/>
              <a:t>0</a:t>
            </a:r>
            <a:r>
              <a:rPr lang="pt-BR" dirty="0"/>
              <a:t> + X</a:t>
            </a:r>
            <a:r>
              <a:rPr lang="pt-BR" baseline="-25000" dirty="0"/>
              <a:t>0</a:t>
            </a:r>
            <a:r>
              <a:rPr lang="pt-BR" dirty="0"/>
              <a:t>] = </a:t>
            </a:r>
            <a:r>
              <a:rPr lang="pt-BR" dirty="0" smtClean="0"/>
              <a:t>[(0) </a:t>
            </a:r>
            <a:r>
              <a:rPr lang="pt-BR" dirty="0"/>
              <a:t>+ (</a:t>
            </a:r>
            <a:r>
              <a:rPr lang="pt-BR" dirty="0" smtClean="0"/>
              <a:t>B</a:t>
            </a:r>
            <a:r>
              <a:rPr lang="pt-BR" baseline="-25000" dirty="0" smtClean="0"/>
              <a:t>1</a:t>
            </a:r>
            <a:r>
              <a:rPr lang="pt-BR" dirty="0" smtClean="0"/>
              <a:t> </a:t>
            </a:r>
            <a:r>
              <a:rPr lang="pt-BR" dirty="0"/>
              <a:t>x P</a:t>
            </a:r>
            <a:r>
              <a:rPr lang="pt-BR" baseline="-25000" dirty="0"/>
              <a:t>0</a:t>
            </a:r>
            <a:r>
              <a:rPr lang="pt-BR" baseline="30000" dirty="0"/>
              <a:t>B</a:t>
            </a:r>
            <a:r>
              <a:rPr lang="pt-BR" dirty="0"/>
              <a:t> ) + (</a:t>
            </a:r>
            <a:r>
              <a:rPr lang="pt-BR" dirty="0" smtClean="0"/>
              <a:t>C</a:t>
            </a:r>
            <a:r>
              <a:rPr lang="pt-BR" baseline="-25000" dirty="0" smtClean="0"/>
              <a:t>1</a:t>
            </a:r>
            <a:r>
              <a:rPr lang="pt-BR" dirty="0" smtClean="0"/>
              <a:t> </a:t>
            </a:r>
            <a:r>
              <a:rPr lang="pt-BR" dirty="0"/>
              <a:t>x P</a:t>
            </a:r>
            <a:r>
              <a:rPr lang="pt-BR" baseline="-25000" dirty="0"/>
              <a:t>0</a:t>
            </a:r>
            <a:r>
              <a:rPr lang="pt-BR" baseline="30000" dirty="0"/>
              <a:t>C</a:t>
            </a:r>
            <a:r>
              <a:rPr lang="pt-BR" dirty="0"/>
              <a:t> </a:t>
            </a:r>
            <a:r>
              <a:rPr lang="pt-BR" dirty="0" smtClean="0"/>
              <a:t>)] = [(B</a:t>
            </a:r>
            <a:r>
              <a:rPr lang="pt-BR" baseline="-25000" dirty="0" smtClean="0"/>
              <a:t>1</a:t>
            </a:r>
            <a:r>
              <a:rPr lang="pt-BR" dirty="0" smtClean="0"/>
              <a:t> </a:t>
            </a:r>
            <a:r>
              <a:rPr lang="pt-BR" dirty="0"/>
              <a:t>x P</a:t>
            </a:r>
            <a:r>
              <a:rPr lang="pt-BR" baseline="-25000" dirty="0"/>
              <a:t>0</a:t>
            </a:r>
            <a:r>
              <a:rPr lang="pt-BR" baseline="30000" dirty="0"/>
              <a:t>B</a:t>
            </a:r>
            <a:r>
              <a:rPr lang="pt-BR" dirty="0"/>
              <a:t> ) + (C</a:t>
            </a:r>
            <a:r>
              <a:rPr lang="pt-BR" baseline="-25000" dirty="0"/>
              <a:t>1</a:t>
            </a:r>
            <a:r>
              <a:rPr lang="pt-BR" dirty="0"/>
              <a:t> x P</a:t>
            </a:r>
            <a:r>
              <a:rPr lang="pt-BR" baseline="-25000" dirty="0"/>
              <a:t>0</a:t>
            </a:r>
            <a:r>
              <a:rPr lang="pt-BR" baseline="30000" dirty="0"/>
              <a:t>C</a:t>
            </a:r>
            <a:r>
              <a:rPr lang="pt-BR" dirty="0"/>
              <a:t> )]</a:t>
            </a:r>
            <a:endParaRPr lang="pt-BR" dirty="0" smtClean="0"/>
          </a:p>
          <a:p>
            <a:pPr algn="just"/>
            <a:endParaRPr lang="pt-BR" dirty="0" smtClean="0"/>
          </a:p>
          <a:p>
            <a:pPr algn="just"/>
            <a:r>
              <a:rPr lang="pt-BR" b="1" u="sng" dirty="0" smtClean="0">
                <a:effectLst>
                  <a:outerShdw blurRad="38100" dist="38100" dir="2700000" algn="tl">
                    <a:srgbClr val="000000">
                      <a:alpha val="43137"/>
                    </a:srgbClr>
                  </a:outerShdw>
                </a:effectLst>
              </a:rPr>
              <a:t>CONCLUSÃO</a:t>
            </a:r>
          </a:p>
          <a:p>
            <a:pPr algn="just"/>
            <a:r>
              <a:rPr lang="pt-BR" dirty="0" smtClean="0"/>
              <a:t>A CESTA DE CONSUMO [</a:t>
            </a:r>
            <a:r>
              <a:rPr lang="pt-BR" dirty="0"/>
              <a:t>(B</a:t>
            </a:r>
            <a:r>
              <a:rPr lang="pt-BR" baseline="-25000" dirty="0"/>
              <a:t>1</a:t>
            </a:r>
            <a:r>
              <a:rPr lang="pt-BR" dirty="0"/>
              <a:t> ; </a:t>
            </a:r>
            <a:r>
              <a:rPr lang="pt-BR" dirty="0" smtClean="0"/>
              <a:t>C</a:t>
            </a:r>
            <a:r>
              <a:rPr lang="pt-BR" baseline="-25000" dirty="0" smtClean="0"/>
              <a:t>1</a:t>
            </a:r>
            <a:r>
              <a:rPr lang="pt-BR" dirty="0" smtClean="0"/>
              <a:t>)] VALE </a:t>
            </a:r>
            <a:r>
              <a:rPr lang="pt-BR" dirty="0"/>
              <a:t>[V</a:t>
            </a:r>
            <a:r>
              <a:rPr lang="pt-BR" baseline="-25000" dirty="0"/>
              <a:t>0</a:t>
            </a:r>
            <a:r>
              <a:rPr lang="pt-BR" dirty="0"/>
              <a:t> + X</a:t>
            </a:r>
            <a:r>
              <a:rPr lang="pt-BR" baseline="-25000" dirty="0"/>
              <a:t>0</a:t>
            </a:r>
            <a:r>
              <a:rPr lang="pt-BR" dirty="0" smtClean="0"/>
              <a:t>]. PORTANTO, ESSA CESTA </a:t>
            </a:r>
            <a:r>
              <a:rPr lang="pt-BR" dirty="0" smtClean="0"/>
              <a:t>TAMBÉM ERA PASSÍVEL DE SER ADQUIRIDA NA SITUAÇÃO INICIAL, ANTES DA TRIBUTAÇÃO. TODAVIA, POR PREFERÊNCIA REVELADA O CONSUMIDOR </a:t>
            </a:r>
            <a:r>
              <a:rPr lang="pt-BR" dirty="0" smtClean="0"/>
              <a:t>PREFERIU </a:t>
            </a:r>
            <a:r>
              <a:rPr lang="pt-BR" dirty="0" smtClean="0"/>
              <a:t>A CESTA </a:t>
            </a:r>
            <a:r>
              <a:rPr lang="pt-BR" dirty="0"/>
              <a:t> [(A</a:t>
            </a:r>
            <a:r>
              <a:rPr lang="pt-BR" baseline="-25000" dirty="0"/>
              <a:t>0</a:t>
            </a:r>
            <a:r>
              <a:rPr lang="pt-BR" dirty="0"/>
              <a:t> ; </a:t>
            </a:r>
            <a:r>
              <a:rPr lang="pt-BR" dirty="0" smtClean="0"/>
              <a:t>B</a:t>
            </a:r>
            <a:r>
              <a:rPr lang="pt-BR" baseline="-25000" dirty="0" smtClean="0"/>
              <a:t>0</a:t>
            </a:r>
            <a:r>
              <a:rPr lang="pt-BR" dirty="0" smtClean="0"/>
              <a:t> ; C</a:t>
            </a:r>
            <a:r>
              <a:rPr lang="pt-BR" baseline="-25000" dirty="0" smtClean="0"/>
              <a:t>0</a:t>
            </a:r>
            <a:r>
              <a:rPr lang="pt-BR" dirty="0" smtClean="0"/>
              <a:t>)], OU SEJA, </a:t>
            </a:r>
            <a:r>
              <a:rPr lang="pt-BR" dirty="0" smtClean="0"/>
              <a:t>REVELOU QUE [(</a:t>
            </a:r>
            <a:r>
              <a:rPr lang="pt-BR" dirty="0"/>
              <a:t>A</a:t>
            </a:r>
            <a:r>
              <a:rPr lang="pt-BR" baseline="-25000" dirty="0"/>
              <a:t>0</a:t>
            </a:r>
            <a:r>
              <a:rPr lang="pt-BR" dirty="0"/>
              <a:t> ; B</a:t>
            </a:r>
            <a:r>
              <a:rPr lang="pt-BR" baseline="-25000" dirty="0"/>
              <a:t>0</a:t>
            </a:r>
            <a:r>
              <a:rPr lang="pt-BR" dirty="0"/>
              <a:t> ; C</a:t>
            </a:r>
            <a:r>
              <a:rPr lang="pt-BR" baseline="-25000" dirty="0"/>
              <a:t>0</a:t>
            </a:r>
            <a:r>
              <a:rPr lang="pt-BR" dirty="0"/>
              <a:t>)]</a:t>
            </a:r>
            <a:r>
              <a:rPr lang="pt-BR" dirty="0" smtClean="0"/>
              <a:t> &gt; </a:t>
            </a:r>
            <a:r>
              <a:rPr lang="pt-BR" dirty="0"/>
              <a:t>[(B</a:t>
            </a:r>
            <a:r>
              <a:rPr lang="pt-BR" baseline="-25000" dirty="0"/>
              <a:t>1</a:t>
            </a:r>
            <a:r>
              <a:rPr lang="pt-BR" dirty="0"/>
              <a:t> ; C</a:t>
            </a:r>
            <a:r>
              <a:rPr lang="pt-BR" baseline="-25000" dirty="0"/>
              <a:t>1</a:t>
            </a:r>
            <a:r>
              <a:rPr lang="pt-BR" dirty="0" smtClean="0"/>
              <a:t>)].  PORTANTO, O NÍVEL DE UTILIDADE GERADA PELA CESTA ESCOLHIDA APÓS A TRIBUTAÇÃO “</a:t>
            </a:r>
            <a:r>
              <a:rPr lang="pt-BR" dirty="0"/>
              <a:t>[(B</a:t>
            </a:r>
            <a:r>
              <a:rPr lang="pt-BR" baseline="-25000" dirty="0"/>
              <a:t>1</a:t>
            </a:r>
            <a:r>
              <a:rPr lang="pt-BR" dirty="0"/>
              <a:t> ; C</a:t>
            </a:r>
            <a:r>
              <a:rPr lang="pt-BR" baseline="-25000" dirty="0"/>
              <a:t>1</a:t>
            </a:r>
            <a:r>
              <a:rPr lang="pt-BR" dirty="0" smtClean="0"/>
              <a:t>)]” É MENOR DO QUE AQUELE GERADO PELA CESTA ESCOLHIDA ANTES DA TRIBUTAÇÃO “</a:t>
            </a:r>
            <a:r>
              <a:rPr lang="pt-BR" dirty="0"/>
              <a:t>[(A</a:t>
            </a:r>
            <a:r>
              <a:rPr lang="pt-BR" baseline="-25000" dirty="0"/>
              <a:t>0</a:t>
            </a:r>
            <a:r>
              <a:rPr lang="pt-BR" dirty="0"/>
              <a:t> ; B</a:t>
            </a:r>
            <a:r>
              <a:rPr lang="pt-BR" baseline="-25000" dirty="0"/>
              <a:t>0</a:t>
            </a:r>
            <a:r>
              <a:rPr lang="pt-BR" dirty="0"/>
              <a:t> ; C</a:t>
            </a:r>
            <a:r>
              <a:rPr lang="pt-BR" baseline="-25000" dirty="0"/>
              <a:t>0</a:t>
            </a:r>
            <a:r>
              <a:rPr lang="pt-BR" dirty="0" smtClean="0"/>
              <a:t>)]”. EM SUMA, A INTRODUÇÃO DA TRIBUTAÇÃO, MESMO QUE O INDIVÍDUO EM QUESTÃO NÃO PAGUE IMPOSTO PORQUE NÃO CONSOME DO BEM TRIBUTADO (A) COMO RESPOSTA À ELEVAÇÃO DO PREÇO DESTE BEM COM A TRIBUTAÇÃO, RESULTA QUE ESSA TRIBUTAÇÃO REDUZ O B.E. (UTILIDADE) DO INDIVÍDUO EM FOCO. </a:t>
            </a:r>
            <a:endParaRPr lang="pt-BR" dirty="0"/>
          </a:p>
          <a:p>
            <a:endParaRPr lang="pt-BR" dirty="0"/>
          </a:p>
        </p:txBody>
      </p:sp>
    </p:spTree>
    <p:extLst>
      <p:ext uri="{BB962C8B-B14F-4D97-AF65-F5344CB8AC3E}">
        <p14:creationId xmlns:p14="http://schemas.microsoft.com/office/powerpoint/2010/main" val="224351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a:bodyPr>
          <a:lstStyle/>
          <a:p>
            <a:pPr algn="just"/>
            <a:r>
              <a:rPr lang="pt-BR" sz="1200" b="1" dirty="0" smtClean="0">
                <a:effectLst>
                  <a:outerShdw blurRad="38100" dist="38100" dir="2700000" algn="tl">
                    <a:srgbClr val="000000">
                      <a:alpha val="43137"/>
                    </a:srgbClr>
                  </a:outerShdw>
                </a:effectLst>
              </a:rPr>
              <a:t>UMA MENSURAÇÃO DO EXCESSO DE CARGA, COMO VIMOS ANTERIORMENTE, UTILIZA A VARIAÇÃO EQUIVALENTE PARA DETERMINAR O MONTANTE DO MESMO EM TERMOS DE UTILIDADE EXCEDENTE PERDIDA, MOSTRANDO QUE A MESMA ESTÁ ASSOCIADA AO EFEITO SUBSTITUIÇÃO NO CONSUMO</a:t>
            </a:r>
            <a:r>
              <a:rPr lang="pt-BR" sz="1200" dirty="0" smtClean="0"/>
              <a:t>. TODAVIA, NÃO É A ÚNICA FORMA DE MENSURAÇÃO DO EXCESSO DE CARGA.</a:t>
            </a:r>
          </a:p>
          <a:p>
            <a:pPr algn="just"/>
            <a:endParaRPr lang="pt-BR" sz="1200" dirty="0"/>
          </a:p>
          <a:p>
            <a:pPr algn="just"/>
            <a:r>
              <a:rPr lang="pt-BR" sz="1200" b="1" dirty="0" smtClean="0">
                <a:effectLst>
                  <a:outerShdw blurRad="38100" dist="38100" dir="2700000" algn="tl">
                    <a:srgbClr val="000000">
                      <a:alpha val="43137"/>
                    </a:srgbClr>
                  </a:outerShdw>
                </a:effectLst>
              </a:rPr>
              <a:t>UMA OUTRA FORMA DE MENSURAÇÃO DO EXCESSO DE CARGA CONSISTE DO PESO MORTO ASSOCIADO COM A PERDA DE EXCEDENTE DO CONSUMIDOR, MAS TAL COMO DETERMINADA PELA DEMANDA COMPENSADA E UTILIZANDO-SE O CRITÉRIO DA RENDA REAL (OU NÍVEL DE UTILIDADE) OBTIDO NA SITUAÇÃO APÓS O TRIBUTO, PARA ESPECIFICAÇÃO DA DEMANDA COMPENSADA.</a:t>
            </a:r>
            <a:r>
              <a:rPr lang="pt-BR" sz="1200" dirty="0" smtClean="0"/>
              <a:t> E, PORQUE ESSA DEMANDA (COMPENSADA) SOMENTE LEVA EM CONTA O EFEITO SUBSTITUIÇÃO, ESSA MENSURAÇÃO DE PESO MORTO É UMA MEDIDA FIDEDIGNA DO EXCESSO DE CARGA GERADO PELA TRIBUTAÇÃO. UMA ALTERNATIVA DE DEMANDA COMPENSADA  SERIA A ESPECIFICAÇÃO DA MESMA MANTENDO-SE CONSTANTE A RENDA REAL INICIAL.</a:t>
            </a:r>
          </a:p>
          <a:p>
            <a:pPr algn="just"/>
            <a:endParaRPr lang="pt-BR" sz="1800" dirty="0"/>
          </a:p>
          <a:p>
            <a:pPr algn="just"/>
            <a:r>
              <a:rPr lang="pt-BR" sz="1800" dirty="0" smtClean="0"/>
              <a:t>                                   </a:t>
            </a:r>
            <a:endParaRPr lang="pt-BR" sz="1800" i="1" dirty="0"/>
          </a:p>
        </p:txBody>
      </p:sp>
      <p:cxnSp>
        <p:nvCxnSpPr>
          <p:cNvPr id="5" name="Conector de seta reta 4"/>
          <p:cNvCxnSpPr/>
          <p:nvPr/>
        </p:nvCxnSpPr>
        <p:spPr>
          <a:xfrm flipH="1" flipV="1">
            <a:off x="2195736" y="1844824"/>
            <a:ext cx="72008" cy="223224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Conector de seta reta 8"/>
          <p:cNvCxnSpPr/>
          <p:nvPr/>
        </p:nvCxnSpPr>
        <p:spPr>
          <a:xfrm flipV="1">
            <a:off x="2267744" y="4005064"/>
            <a:ext cx="3240360" cy="7200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a:off x="2231740" y="2060848"/>
            <a:ext cx="2916324" cy="19442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Arco 11"/>
          <p:cNvSpPr/>
          <p:nvPr/>
        </p:nvSpPr>
        <p:spPr>
          <a:xfrm rot="9441176">
            <a:off x="2913502" y="196695"/>
            <a:ext cx="2448272" cy="3096344"/>
          </a:xfrm>
          <a:prstGeom prst="arc">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cxnSp>
        <p:nvCxnSpPr>
          <p:cNvPr id="14" name="Conector reto 13"/>
          <p:cNvCxnSpPr/>
          <p:nvPr/>
        </p:nvCxnSpPr>
        <p:spPr>
          <a:xfrm>
            <a:off x="2195736" y="2060848"/>
            <a:ext cx="1080120" cy="201622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Arco 14"/>
          <p:cNvSpPr/>
          <p:nvPr/>
        </p:nvSpPr>
        <p:spPr>
          <a:xfrm rot="10024874">
            <a:off x="2411985" y="647345"/>
            <a:ext cx="2664296" cy="2880320"/>
          </a:xfrm>
          <a:prstGeom prst="arc">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cxnSp>
        <p:nvCxnSpPr>
          <p:cNvPr id="17" name="Conector reto 16"/>
          <p:cNvCxnSpPr/>
          <p:nvPr/>
        </p:nvCxnSpPr>
        <p:spPr>
          <a:xfrm>
            <a:off x="2195736" y="2744924"/>
            <a:ext cx="2016224" cy="1296144"/>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 name="Conector reto 19"/>
          <p:cNvCxnSpPr/>
          <p:nvPr/>
        </p:nvCxnSpPr>
        <p:spPr>
          <a:xfrm>
            <a:off x="3635896" y="3032956"/>
            <a:ext cx="216024" cy="3456384"/>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Conector reto 21"/>
          <p:cNvCxnSpPr/>
          <p:nvPr/>
        </p:nvCxnSpPr>
        <p:spPr>
          <a:xfrm>
            <a:off x="3059832" y="3284984"/>
            <a:ext cx="216024" cy="3204356"/>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Conector reto 23"/>
          <p:cNvCxnSpPr/>
          <p:nvPr/>
        </p:nvCxnSpPr>
        <p:spPr>
          <a:xfrm>
            <a:off x="2555776" y="2276872"/>
            <a:ext cx="180020" cy="4248472"/>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1" name="Conector de seta reta 30"/>
          <p:cNvCxnSpPr/>
          <p:nvPr/>
        </p:nvCxnSpPr>
        <p:spPr>
          <a:xfrm flipH="1" flipV="1">
            <a:off x="2267744" y="4221088"/>
            <a:ext cx="72008" cy="230425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Conector de seta reta 32"/>
          <p:cNvCxnSpPr/>
          <p:nvPr/>
        </p:nvCxnSpPr>
        <p:spPr>
          <a:xfrm flipV="1">
            <a:off x="2339752" y="6453336"/>
            <a:ext cx="3523764" cy="7200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Conector reto 37"/>
          <p:cNvCxnSpPr/>
          <p:nvPr/>
        </p:nvCxnSpPr>
        <p:spPr>
          <a:xfrm>
            <a:off x="2303748" y="5733256"/>
            <a:ext cx="1512168"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0" name="Conector reto 39"/>
          <p:cNvCxnSpPr/>
          <p:nvPr/>
        </p:nvCxnSpPr>
        <p:spPr>
          <a:xfrm>
            <a:off x="2303748" y="4653136"/>
            <a:ext cx="342038"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2" name="Conector reto 41"/>
          <p:cNvCxnSpPr/>
          <p:nvPr/>
        </p:nvCxnSpPr>
        <p:spPr>
          <a:xfrm>
            <a:off x="2411760" y="4437112"/>
            <a:ext cx="1584176" cy="151216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Conector reto 44"/>
          <p:cNvCxnSpPr/>
          <p:nvPr/>
        </p:nvCxnSpPr>
        <p:spPr>
          <a:xfrm flipH="1" flipV="1">
            <a:off x="2474768" y="4293096"/>
            <a:ext cx="1073736" cy="201622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CaixaDeTexto 47"/>
          <p:cNvSpPr txBox="1"/>
          <p:nvPr/>
        </p:nvSpPr>
        <p:spPr>
          <a:xfrm>
            <a:off x="4716016" y="2987660"/>
            <a:ext cx="324128"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I</a:t>
            </a:r>
            <a:r>
              <a:rPr lang="pt-BR" b="1" baseline="-25000" dirty="0" smtClean="0">
                <a:effectLst>
                  <a:outerShdw blurRad="38100" dist="38100" dir="2700000" algn="tl">
                    <a:srgbClr val="000000">
                      <a:alpha val="43137"/>
                    </a:srgbClr>
                  </a:outerShdw>
                </a:effectLst>
              </a:rPr>
              <a:t>0</a:t>
            </a:r>
            <a:endParaRPr lang="pt-BR" b="1" dirty="0">
              <a:effectLst>
                <a:outerShdw blurRad="38100" dist="38100" dir="2700000" algn="tl">
                  <a:srgbClr val="000000">
                    <a:alpha val="43137"/>
                  </a:srgbClr>
                </a:outerShdw>
              </a:effectLst>
            </a:endParaRPr>
          </a:p>
        </p:txBody>
      </p:sp>
      <p:sp>
        <p:nvSpPr>
          <p:cNvPr id="49" name="CaixaDeTexto 48"/>
          <p:cNvSpPr txBox="1"/>
          <p:nvPr/>
        </p:nvSpPr>
        <p:spPr>
          <a:xfrm>
            <a:off x="3995936" y="3284984"/>
            <a:ext cx="562975" cy="369332"/>
          </a:xfrm>
          <a:prstGeom prst="rect">
            <a:avLst/>
          </a:prstGeom>
          <a:noFill/>
        </p:spPr>
        <p:txBody>
          <a:bodyPr wrap="none" rtlCol="0">
            <a:spAutoFit/>
          </a:bodyPr>
          <a:lstStyle/>
          <a:p>
            <a:r>
              <a:rPr lang="pt-BR" b="1" spc="-150" dirty="0" smtClean="0">
                <a:effectLst>
                  <a:outerShdw blurRad="38100" dist="38100" dir="2700000" algn="tl">
                    <a:srgbClr val="000000">
                      <a:alpha val="43137"/>
                    </a:srgbClr>
                  </a:outerShdw>
                </a:effectLst>
              </a:rPr>
              <a:t>I</a:t>
            </a:r>
            <a:r>
              <a:rPr lang="pt-BR" b="1" spc="-150" baseline="-25000" dirty="0" smtClean="0">
                <a:effectLst>
                  <a:outerShdw blurRad="38100" dist="38100" dir="2700000" algn="tl">
                    <a:srgbClr val="000000">
                      <a:alpha val="43137"/>
                    </a:srgbClr>
                  </a:outerShdw>
                </a:effectLst>
              </a:rPr>
              <a:t>1</a:t>
            </a:r>
            <a:r>
              <a:rPr lang="pt-BR" b="1" spc="-150" dirty="0" smtClean="0">
                <a:effectLst>
                  <a:outerShdw blurRad="38100" dist="38100" dir="2700000" algn="tl">
                    <a:srgbClr val="000000">
                      <a:alpha val="43137"/>
                    </a:srgbClr>
                  </a:outerShdw>
                </a:effectLst>
              </a:rPr>
              <a:t> &lt; I</a:t>
            </a:r>
            <a:r>
              <a:rPr lang="pt-BR" b="1" spc="-150" baseline="-25000" dirty="0" smtClean="0">
                <a:effectLst>
                  <a:outerShdw blurRad="38100" dist="38100" dir="2700000" algn="tl">
                    <a:srgbClr val="000000">
                      <a:alpha val="43137"/>
                    </a:srgbClr>
                  </a:outerShdw>
                </a:effectLst>
              </a:rPr>
              <a:t>0</a:t>
            </a:r>
            <a:endParaRPr lang="pt-BR" b="1" spc="-150" dirty="0">
              <a:effectLst>
                <a:outerShdw blurRad="38100" dist="38100" dir="2700000" algn="tl">
                  <a:srgbClr val="000000">
                    <a:alpha val="43137"/>
                  </a:srgbClr>
                </a:outerShdw>
              </a:effectLst>
            </a:endParaRPr>
          </a:p>
        </p:txBody>
      </p:sp>
      <p:sp>
        <p:nvSpPr>
          <p:cNvPr id="50" name="CaixaDeTexto 49"/>
          <p:cNvSpPr txBox="1"/>
          <p:nvPr/>
        </p:nvSpPr>
        <p:spPr>
          <a:xfrm>
            <a:off x="3548504" y="2708920"/>
            <a:ext cx="375424"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E</a:t>
            </a:r>
            <a:r>
              <a:rPr lang="pt-BR" b="1" baseline="-25000" dirty="0" smtClean="0">
                <a:effectLst>
                  <a:outerShdw blurRad="38100" dist="38100" dir="2700000" algn="tl">
                    <a:srgbClr val="000000">
                      <a:alpha val="43137"/>
                    </a:srgbClr>
                  </a:outerShdw>
                </a:effectLst>
              </a:rPr>
              <a:t>0</a:t>
            </a:r>
            <a:endParaRPr lang="pt-BR" b="1" dirty="0">
              <a:effectLst>
                <a:outerShdw blurRad="38100" dist="38100" dir="2700000" algn="tl">
                  <a:srgbClr val="000000">
                    <a:alpha val="43137"/>
                  </a:srgbClr>
                </a:outerShdw>
              </a:effectLst>
            </a:endParaRPr>
          </a:p>
        </p:txBody>
      </p:sp>
      <p:sp>
        <p:nvSpPr>
          <p:cNvPr id="51" name="CaixaDeTexto 50"/>
          <p:cNvSpPr txBox="1"/>
          <p:nvPr/>
        </p:nvSpPr>
        <p:spPr>
          <a:xfrm>
            <a:off x="2540392" y="2492896"/>
            <a:ext cx="375424"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E</a:t>
            </a:r>
            <a:r>
              <a:rPr lang="pt-BR" b="1" baseline="-25000" dirty="0" smtClean="0">
                <a:effectLst>
                  <a:outerShdw blurRad="38100" dist="38100" dir="2700000" algn="tl">
                    <a:srgbClr val="000000">
                      <a:alpha val="43137"/>
                    </a:srgbClr>
                  </a:outerShdw>
                </a:effectLst>
              </a:rPr>
              <a:t>1</a:t>
            </a:r>
            <a:endParaRPr lang="pt-BR" b="1" dirty="0">
              <a:effectLst>
                <a:outerShdw blurRad="38100" dist="38100" dir="2700000" algn="tl">
                  <a:srgbClr val="000000">
                    <a:alpha val="43137"/>
                  </a:srgbClr>
                </a:outerShdw>
              </a:effectLst>
            </a:endParaRPr>
          </a:p>
        </p:txBody>
      </p:sp>
      <p:sp>
        <p:nvSpPr>
          <p:cNvPr id="52" name="Chave esquerda 51"/>
          <p:cNvSpPr/>
          <p:nvPr/>
        </p:nvSpPr>
        <p:spPr>
          <a:xfrm>
            <a:off x="2051720" y="2744924"/>
            <a:ext cx="504056" cy="216024"/>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53" name="Chave direita 52"/>
          <p:cNvSpPr/>
          <p:nvPr/>
        </p:nvSpPr>
        <p:spPr>
          <a:xfrm flipH="1">
            <a:off x="2051720" y="2276872"/>
            <a:ext cx="504056" cy="468052"/>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54" name="CaixaDeTexto 53"/>
          <p:cNvSpPr txBox="1"/>
          <p:nvPr/>
        </p:nvSpPr>
        <p:spPr>
          <a:xfrm>
            <a:off x="20524" y="2339588"/>
            <a:ext cx="2156744"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RECEITA TRIBUTÁRIA</a:t>
            </a:r>
            <a:endParaRPr lang="pt-BR" b="1" dirty="0">
              <a:effectLst>
                <a:outerShdw blurRad="38100" dist="38100" dir="2700000" algn="tl">
                  <a:srgbClr val="000000">
                    <a:alpha val="43137"/>
                  </a:srgbClr>
                </a:outerShdw>
              </a:effectLst>
            </a:endParaRPr>
          </a:p>
        </p:txBody>
      </p:sp>
      <p:sp>
        <p:nvSpPr>
          <p:cNvPr id="55" name="CaixaDeTexto 54"/>
          <p:cNvSpPr txBox="1"/>
          <p:nvPr/>
        </p:nvSpPr>
        <p:spPr>
          <a:xfrm>
            <a:off x="96763" y="2699628"/>
            <a:ext cx="2061077"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EXCESSO DE CARGA</a:t>
            </a:r>
            <a:endParaRPr lang="pt-BR" b="1" dirty="0">
              <a:effectLst>
                <a:outerShdw blurRad="38100" dist="38100" dir="2700000" algn="tl">
                  <a:srgbClr val="000000">
                    <a:alpha val="43137"/>
                  </a:srgbClr>
                </a:outerShdw>
              </a:effectLst>
            </a:endParaRPr>
          </a:p>
        </p:txBody>
      </p:sp>
      <p:sp>
        <p:nvSpPr>
          <p:cNvPr id="56" name="CaixaDeTexto 55"/>
          <p:cNvSpPr txBox="1"/>
          <p:nvPr/>
        </p:nvSpPr>
        <p:spPr>
          <a:xfrm>
            <a:off x="3923928" y="5723964"/>
            <a:ext cx="4832092"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DEMANDA DE MERCADO DE X   (MARSHALIANA)</a:t>
            </a:r>
            <a:endParaRPr lang="pt-BR" b="1" dirty="0">
              <a:effectLst>
                <a:outerShdw blurRad="38100" dist="38100" dir="2700000" algn="tl">
                  <a:srgbClr val="000000">
                    <a:alpha val="43137"/>
                  </a:srgbClr>
                </a:outerShdw>
              </a:effectLst>
            </a:endParaRPr>
          </a:p>
        </p:txBody>
      </p:sp>
      <p:sp>
        <p:nvSpPr>
          <p:cNvPr id="57" name="CaixaDeTexto 56"/>
          <p:cNvSpPr txBox="1"/>
          <p:nvPr/>
        </p:nvSpPr>
        <p:spPr>
          <a:xfrm>
            <a:off x="3491880" y="6084004"/>
            <a:ext cx="3150991"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DEMANDA COMPENSADA DE X</a:t>
            </a:r>
            <a:endParaRPr lang="pt-BR" b="1" dirty="0">
              <a:effectLst>
                <a:outerShdw blurRad="38100" dist="38100" dir="2700000" algn="tl">
                  <a:srgbClr val="000000">
                    <a:alpha val="43137"/>
                  </a:srgbClr>
                </a:outerShdw>
              </a:effectLst>
            </a:endParaRPr>
          </a:p>
        </p:txBody>
      </p:sp>
      <p:sp>
        <p:nvSpPr>
          <p:cNvPr id="61" name="CaixaDeTexto 60"/>
          <p:cNvSpPr txBox="1"/>
          <p:nvPr/>
        </p:nvSpPr>
        <p:spPr>
          <a:xfrm>
            <a:off x="1957916" y="5507940"/>
            <a:ext cx="386644"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P</a:t>
            </a:r>
            <a:r>
              <a:rPr lang="pt-BR" b="1" baseline="-25000" dirty="0" smtClean="0">
                <a:effectLst>
                  <a:outerShdw blurRad="38100" dist="38100" dir="2700000" algn="tl">
                    <a:srgbClr val="000000">
                      <a:alpha val="43137"/>
                    </a:srgbClr>
                  </a:outerShdw>
                </a:effectLst>
              </a:rPr>
              <a:t>0</a:t>
            </a:r>
            <a:endParaRPr lang="pt-BR" b="1" dirty="0">
              <a:effectLst>
                <a:outerShdw blurRad="38100" dist="38100" dir="2700000" algn="tl">
                  <a:srgbClr val="000000">
                    <a:alpha val="43137"/>
                  </a:srgbClr>
                </a:outerShdw>
              </a:effectLst>
            </a:endParaRPr>
          </a:p>
        </p:txBody>
      </p:sp>
      <p:sp>
        <p:nvSpPr>
          <p:cNvPr id="62" name="CaixaDeTexto 61"/>
          <p:cNvSpPr txBox="1"/>
          <p:nvPr/>
        </p:nvSpPr>
        <p:spPr>
          <a:xfrm>
            <a:off x="1073059" y="4437112"/>
            <a:ext cx="1319592"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P</a:t>
            </a:r>
            <a:r>
              <a:rPr lang="pt-BR" b="1" baseline="-25000" dirty="0" smtClean="0">
                <a:effectLst>
                  <a:outerShdw blurRad="38100" dist="38100" dir="2700000" algn="tl">
                    <a:srgbClr val="000000">
                      <a:alpha val="43137"/>
                    </a:srgbClr>
                  </a:outerShdw>
                </a:effectLst>
              </a:rPr>
              <a:t>0</a:t>
            </a:r>
            <a:r>
              <a:rPr lang="pt-BR" b="1" dirty="0" smtClean="0">
                <a:effectLst>
                  <a:outerShdw blurRad="38100" dist="38100" dir="2700000" algn="tl">
                    <a:srgbClr val="000000">
                      <a:alpha val="43137"/>
                    </a:srgbClr>
                  </a:outerShdw>
                </a:effectLst>
              </a:rPr>
              <a:t>(1+t) = </a:t>
            </a:r>
            <a:r>
              <a:rPr lang="pt-BR" b="1" dirty="0">
                <a:effectLst>
                  <a:outerShdw blurRad="38100" dist="38100" dir="2700000" algn="tl">
                    <a:srgbClr val="000000">
                      <a:alpha val="43137"/>
                    </a:srgbClr>
                  </a:outerShdw>
                </a:effectLst>
              </a:rPr>
              <a:t>P</a:t>
            </a:r>
            <a:r>
              <a:rPr lang="pt-BR" b="1" baseline="-25000" dirty="0">
                <a:effectLst>
                  <a:outerShdw blurRad="38100" dist="38100" dir="2700000" algn="tl">
                    <a:srgbClr val="000000">
                      <a:alpha val="43137"/>
                    </a:srgbClr>
                  </a:outerShdw>
                </a:effectLst>
              </a:rPr>
              <a:t>1</a:t>
            </a:r>
            <a:r>
              <a:rPr lang="pt-BR" b="1" dirty="0">
                <a:effectLst>
                  <a:outerShdw blurRad="38100" dist="38100" dir="2700000" algn="tl">
                    <a:srgbClr val="000000">
                      <a:alpha val="43137"/>
                    </a:srgbClr>
                  </a:outerShdw>
                </a:effectLst>
              </a:rPr>
              <a:t> </a:t>
            </a:r>
          </a:p>
        </p:txBody>
      </p:sp>
      <p:sp>
        <p:nvSpPr>
          <p:cNvPr id="63" name="CaixaDeTexto 62"/>
          <p:cNvSpPr txBox="1"/>
          <p:nvPr/>
        </p:nvSpPr>
        <p:spPr>
          <a:xfrm>
            <a:off x="3705090" y="6444044"/>
            <a:ext cx="506870"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Q</a:t>
            </a:r>
            <a:r>
              <a:rPr lang="pt-BR" b="1" baseline="-25000" dirty="0" smtClean="0">
                <a:effectLst>
                  <a:outerShdw blurRad="38100" dist="38100" dir="2700000" algn="tl">
                    <a:srgbClr val="000000">
                      <a:alpha val="43137"/>
                    </a:srgbClr>
                  </a:outerShdw>
                </a:effectLst>
              </a:rPr>
              <a:t>0</a:t>
            </a:r>
            <a:r>
              <a:rPr lang="pt-BR" b="1" baseline="30000" dirty="0" smtClean="0">
                <a:effectLst>
                  <a:outerShdw blurRad="38100" dist="38100" dir="2700000" algn="tl">
                    <a:srgbClr val="000000">
                      <a:alpha val="43137"/>
                    </a:srgbClr>
                  </a:outerShdw>
                </a:effectLst>
              </a:rPr>
              <a:t>X</a:t>
            </a:r>
            <a:endParaRPr lang="pt-BR" b="1" dirty="0">
              <a:effectLst>
                <a:outerShdw blurRad="38100" dist="38100" dir="2700000" algn="tl">
                  <a:srgbClr val="000000">
                    <a:alpha val="43137"/>
                  </a:srgbClr>
                </a:outerShdw>
              </a:effectLst>
            </a:endParaRPr>
          </a:p>
        </p:txBody>
      </p:sp>
      <p:sp>
        <p:nvSpPr>
          <p:cNvPr id="64" name="CaixaDeTexto 63"/>
          <p:cNvSpPr txBox="1"/>
          <p:nvPr/>
        </p:nvSpPr>
        <p:spPr>
          <a:xfrm>
            <a:off x="2411760" y="6444044"/>
            <a:ext cx="506870"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Q</a:t>
            </a:r>
            <a:r>
              <a:rPr lang="pt-BR" b="1" baseline="-25000" dirty="0" smtClean="0">
                <a:effectLst>
                  <a:outerShdw blurRad="38100" dist="38100" dir="2700000" algn="tl">
                    <a:srgbClr val="000000">
                      <a:alpha val="43137"/>
                    </a:srgbClr>
                  </a:outerShdw>
                </a:effectLst>
              </a:rPr>
              <a:t>1</a:t>
            </a:r>
            <a:r>
              <a:rPr lang="pt-BR" b="1" baseline="30000" dirty="0" smtClean="0">
                <a:effectLst>
                  <a:outerShdw blurRad="38100" dist="38100" dir="2700000" algn="tl">
                    <a:srgbClr val="000000">
                      <a:alpha val="43137"/>
                    </a:srgbClr>
                  </a:outerShdw>
                </a:effectLst>
              </a:rPr>
              <a:t>X</a:t>
            </a:r>
            <a:endParaRPr lang="pt-BR" b="1" dirty="0">
              <a:effectLst>
                <a:outerShdw blurRad="38100" dist="38100" dir="2700000" algn="tl">
                  <a:srgbClr val="000000">
                    <a:alpha val="43137"/>
                  </a:srgbClr>
                </a:outerShdw>
              </a:effectLst>
            </a:endParaRPr>
          </a:p>
        </p:txBody>
      </p:sp>
      <p:sp>
        <p:nvSpPr>
          <p:cNvPr id="65" name="CaixaDeTexto 64"/>
          <p:cNvSpPr txBox="1"/>
          <p:nvPr/>
        </p:nvSpPr>
        <p:spPr>
          <a:xfrm>
            <a:off x="2843808" y="6453336"/>
            <a:ext cx="916726" cy="369332"/>
          </a:xfrm>
          <a:prstGeom prst="rect">
            <a:avLst/>
          </a:prstGeom>
          <a:noFill/>
        </p:spPr>
        <p:txBody>
          <a:bodyPr wrap="none" rtlCol="0">
            <a:spAutoFit/>
          </a:bodyPr>
          <a:lstStyle/>
          <a:p>
            <a:r>
              <a:rPr lang="pt-BR" b="1" spc="-150" dirty="0" smtClean="0">
                <a:effectLst>
                  <a:outerShdw blurRad="38100" dist="38100" dir="2700000" algn="tl">
                    <a:srgbClr val="000000">
                      <a:alpha val="43137"/>
                    </a:srgbClr>
                  </a:outerShdw>
                </a:effectLst>
              </a:rPr>
              <a:t>Q</a:t>
            </a:r>
            <a:r>
              <a:rPr lang="pt-BR" b="1" spc="-150" baseline="-25000" dirty="0" smtClean="0">
                <a:effectLst>
                  <a:outerShdw blurRad="38100" dist="38100" dir="2700000" algn="tl">
                    <a:srgbClr val="000000">
                      <a:alpha val="43137"/>
                    </a:srgbClr>
                  </a:outerShdw>
                </a:effectLst>
              </a:rPr>
              <a:t>0 </a:t>
            </a:r>
            <a:r>
              <a:rPr lang="pt-BR" b="1" spc="-150" baseline="30000" dirty="0" smtClean="0">
                <a:effectLst>
                  <a:outerShdw blurRad="38100" dist="38100" dir="2700000" algn="tl">
                    <a:srgbClr val="000000">
                      <a:alpha val="43137"/>
                    </a:srgbClr>
                  </a:outerShdw>
                </a:effectLst>
              </a:rPr>
              <a:t>X(COMP.)</a:t>
            </a:r>
            <a:endParaRPr lang="pt-BR" b="1" spc="-150" dirty="0">
              <a:effectLst>
                <a:outerShdw blurRad="38100" dist="38100" dir="2700000" algn="tl">
                  <a:srgbClr val="000000">
                    <a:alpha val="43137"/>
                  </a:srgbClr>
                </a:outerShdw>
              </a:effectLst>
            </a:endParaRPr>
          </a:p>
        </p:txBody>
      </p:sp>
      <p:sp>
        <p:nvSpPr>
          <p:cNvPr id="66" name="CaixaDeTexto 65"/>
          <p:cNvSpPr txBox="1"/>
          <p:nvPr/>
        </p:nvSpPr>
        <p:spPr>
          <a:xfrm>
            <a:off x="4836506" y="3933056"/>
            <a:ext cx="546945" cy="461665"/>
          </a:xfrm>
          <a:prstGeom prst="rect">
            <a:avLst/>
          </a:prstGeom>
          <a:noFill/>
        </p:spPr>
        <p:txBody>
          <a:bodyPr wrap="none" rtlCol="0">
            <a:spAutoFit/>
          </a:bodyPr>
          <a:lstStyle/>
          <a:p>
            <a:r>
              <a:rPr lang="pt-BR" sz="2400" b="1" dirty="0" smtClean="0">
                <a:effectLst>
                  <a:outerShdw blurRad="38100" dist="38100" dir="2700000" algn="tl">
                    <a:srgbClr val="000000">
                      <a:alpha val="43137"/>
                    </a:srgbClr>
                  </a:outerShdw>
                </a:effectLst>
              </a:rPr>
              <a:t>(X)</a:t>
            </a:r>
            <a:endParaRPr lang="pt-BR" sz="2400" b="1" dirty="0">
              <a:effectLst>
                <a:outerShdw blurRad="38100" dist="38100" dir="2700000" algn="tl">
                  <a:srgbClr val="000000">
                    <a:alpha val="43137"/>
                  </a:srgbClr>
                </a:outerShdw>
              </a:effectLst>
            </a:endParaRPr>
          </a:p>
        </p:txBody>
      </p:sp>
      <p:sp>
        <p:nvSpPr>
          <p:cNvPr id="67" name="CaixaDeTexto 66"/>
          <p:cNvSpPr txBox="1"/>
          <p:nvPr/>
        </p:nvSpPr>
        <p:spPr>
          <a:xfrm>
            <a:off x="1691680" y="1916832"/>
            <a:ext cx="537327" cy="461665"/>
          </a:xfrm>
          <a:prstGeom prst="rect">
            <a:avLst/>
          </a:prstGeom>
          <a:noFill/>
        </p:spPr>
        <p:txBody>
          <a:bodyPr wrap="none" rtlCol="0">
            <a:spAutoFit/>
          </a:bodyPr>
          <a:lstStyle/>
          <a:p>
            <a:r>
              <a:rPr lang="pt-BR" sz="2400" b="1" dirty="0" smtClean="0">
                <a:effectLst>
                  <a:outerShdw blurRad="38100" dist="38100" dir="2700000" algn="tl">
                    <a:srgbClr val="000000">
                      <a:alpha val="43137"/>
                    </a:srgbClr>
                  </a:outerShdw>
                </a:effectLst>
              </a:rPr>
              <a:t>(Y)</a:t>
            </a:r>
            <a:endParaRPr lang="pt-BR" sz="2400" b="1" dirty="0">
              <a:effectLst>
                <a:outerShdw blurRad="38100" dist="38100" dir="2700000" algn="tl">
                  <a:srgbClr val="000000">
                    <a:alpha val="43137"/>
                  </a:srgbClr>
                </a:outerShdw>
              </a:effectLst>
            </a:endParaRPr>
          </a:p>
        </p:txBody>
      </p:sp>
      <p:sp>
        <p:nvSpPr>
          <p:cNvPr id="76" name="CaixaDeTexto 75"/>
          <p:cNvSpPr txBox="1"/>
          <p:nvPr/>
        </p:nvSpPr>
        <p:spPr>
          <a:xfrm rot="490914">
            <a:off x="2982071" y="3077465"/>
            <a:ext cx="1157881" cy="369332"/>
          </a:xfrm>
          <a:prstGeom prst="rect">
            <a:avLst/>
          </a:prstGeom>
          <a:noFill/>
        </p:spPr>
        <p:txBody>
          <a:bodyPr wrap="none" rtlCol="0">
            <a:spAutoFit/>
          </a:bodyPr>
          <a:lstStyle/>
          <a:p>
            <a:r>
              <a:rPr lang="pt-BR" b="1" spc="-150" dirty="0" smtClean="0">
                <a:effectLst>
                  <a:outerShdw blurRad="38100" dist="38100" dir="2700000" algn="tl">
                    <a:srgbClr val="000000">
                      <a:alpha val="43137"/>
                    </a:srgbClr>
                  </a:outerShdw>
                </a:effectLst>
              </a:rPr>
              <a:t>E</a:t>
            </a:r>
            <a:r>
              <a:rPr lang="pt-BR" b="1" spc="-150" baseline="-25000" dirty="0" smtClean="0">
                <a:effectLst>
                  <a:outerShdw blurRad="38100" dist="38100" dir="2700000" algn="tl">
                    <a:srgbClr val="000000">
                      <a:alpha val="43137"/>
                    </a:srgbClr>
                  </a:outerShdw>
                </a:effectLst>
              </a:rPr>
              <a:t>0</a:t>
            </a:r>
            <a:r>
              <a:rPr lang="pt-BR" b="1" spc="-150" baseline="30000" dirty="0" smtClean="0">
                <a:effectLst>
                  <a:outerShdw blurRad="38100" dist="38100" dir="2700000" algn="tl">
                    <a:srgbClr val="000000">
                      <a:alpha val="43137"/>
                    </a:srgbClr>
                  </a:outerShdw>
                </a:effectLst>
              </a:rPr>
              <a:t>COMPENSADO</a:t>
            </a:r>
            <a:endParaRPr lang="pt-BR" b="1" spc="-150" dirty="0">
              <a:effectLst>
                <a:outerShdw blurRad="38100" dist="38100" dir="2700000" algn="tl">
                  <a:srgbClr val="000000">
                    <a:alpha val="43137"/>
                  </a:srgbClr>
                </a:outerShdw>
              </a:effectLst>
            </a:endParaRPr>
          </a:p>
        </p:txBody>
      </p:sp>
      <p:sp>
        <p:nvSpPr>
          <p:cNvPr id="77" name="CaixaDeTexto 76"/>
          <p:cNvSpPr txBox="1"/>
          <p:nvPr/>
        </p:nvSpPr>
        <p:spPr>
          <a:xfrm>
            <a:off x="5220072" y="6381328"/>
            <a:ext cx="546945" cy="461665"/>
          </a:xfrm>
          <a:prstGeom prst="rect">
            <a:avLst/>
          </a:prstGeom>
          <a:noFill/>
        </p:spPr>
        <p:txBody>
          <a:bodyPr wrap="none" rtlCol="0">
            <a:spAutoFit/>
          </a:bodyPr>
          <a:lstStyle/>
          <a:p>
            <a:r>
              <a:rPr lang="pt-BR" sz="2400" b="1" dirty="0" smtClean="0">
                <a:effectLst>
                  <a:outerShdw blurRad="38100" dist="38100" dir="2700000" algn="tl">
                    <a:srgbClr val="000000">
                      <a:alpha val="43137"/>
                    </a:srgbClr>
                  </a:outerShdw>
                </a:effectLst>
              </a:rPr>
              <a:t>(X)</a:t>
            </a:r>
            <a:endParaRPr lang="pt-BR" sz="2400" b="1" dirty="0">
              <a:effectLst>
                <a:outerShdw blurRad="38100" dist="38100" dir="2700000" algn="tl">
                  <a:srgbClr val="000000">
                    <a:alpha val="43137"/>
                  </a:srgbClr>
                </a:outerShdw>
              </a:effectLst>
            </a:endParaRPr>
          </a:p>
        </p:txBody>
      </p:sp>
      <p:sp>
        <p:nvSpPr>
          <p:cNvPr id="78" name="CaixaDeTexto 77"/>
          <p:cNvSpPr txBox="1"/>
          <p:nvPr/>
        </p:nvSpPr>
        <p:spPr>
          <a:xfrm>
            <a:off x="2267744" y="5090182"/>
            <a:ext cx="468398"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(A)</a:t>
            </a:r>
            <a:endParaRPr lang="pt-BR" b="1" dirty="0">
              <a:effectLst>
                <a:outerShdw blurRad="38100" dist="38100" dir="2700000" algn="tl">
                  <a:srgbClr val="000000">
                    <a:alpha val="43137"/>
                  </a:srgbClr>
                </a:outerShdw>
              </a:effectLst>
            </a:endParaRPr>
          </a:p>
        </p:txBody>
      </p:sp>
      <p:sp>
        <p:nvSpPr>
          <p:cNvPr id="79" name="CaixaDeTexto 78"/>
          <p:cNvSpPr txBox="1"/>
          <p:nvPr/>
        </p:nvSpPr>
        <p:spPr>
          <a:xfrm>
            <a:off x="2673060" y="5229200"/>
            <a:ext cx="458780"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(B)</a:t>
            </a:r>
            <a:endParaRPr lang="pt-BR" b="1" dirty="0">
              <a:effectLst>
                <a:outerShdw blurRad="38100" dist="38100" dir="2700000" algn="tl">
                  <a:srgbClr val="000000">
                    <a:alpha val="43137"/>
                  </a:srgbClr>
                </a:outerShdw>
              </a:effectLst>
            </a:endParaRPr>
          </a:p>
        </p:txBody>
      </p:sp>
      <p:sp>
        <p:nvSpPr>
          <p:cNvPr id="80" name="CaixaDeTexto 79"/>
          <p:cNvSpPr txBox="1"/>
          <p:nvPr/>
        </p:nvSpPr>
        <p:spPr>
          <a:xfrm>
            <a:off x="3851920" y="4581128"/>
            <a:ext cx="5328592" cy="369332"/>
          </a:xfrm>
          <a:prstGeom prst="rect">
            <a:avLst/>
          </a:prstGeom>
          <a:solidFill>
            <a:schemeClr val="accent6">
              <a:lumMod val="60000"/>
              <a:lumOff val="40000"/>
            </a:schemeClr>
          </a:solidFill>
          <a:ln>
            <a:solidFill>
              <a:schemeClr val="tx1"/>
            </a:solidFill>
          </a:ln>
        </p:spPr>
        <p:txBody>
          <a:bodyPr wrap="square" rtlCol="0">
            <a:spAutoFit/>
          </a:bodyPr>
          <a:lstStyle/>
          <a:p>
            <a:r>
              <a:rPr lang="pt-BR" b="1" dirty="0" smtClean="0">
                <a:effectLst>
                  <a:outerShdw blurRad="38100" dist="38100" dir="2700000" algn="tl">
                    <a:srgbClr val="000000">
                      <a:alpha val="43137"/>
                    </a:srgbClr>
                  </a:outerShdw>
                </a:effectLst>
              </a:rPr>
              <a:t>PERDA TOTAL DE EXCEDENTE = (P</a:t>
            </a:r>
            <a:r>
              <a:rPr lang="pt-BR" b="1" baseline="-25000" dirty="0" smtClean="0">
                <a:effectLst>
                  <a:outerShdw blurRad="38100" dist="38100" dir="2700000" algn="tl">
                    <a:srgbClr val="000000">
                      <a:alpha val="43137"/>
                    </a:srgbClr>
                  </a:outerShdw>
                </a:effectLst>
              </a:rPr>
              <a:t>1</a:t>
            </a:r>
            <a:r>
              <a:rPr lang="pt-BR" b="1" dirty="0" smtClean="0">
                <a:effectLst>
                  <a:outerShdw blurRad="38100" dist="38100" dir="2700000" algn="tl">
                    <a:srgbClr val="000000">
                      <a:alpha val="43137"/>
                    </a:srgbClr>
                  </a:outerShdw>
                </a:effectLst>
              </a:rPr>
              <a:t>, a, b, c, P</a:t>
            </a:r>
            <a:r>
              <a:rPr lang="pt-BR" b="1" baseline="-25000" dirty="0" smtClean="0">
                <a:effectLst>
                  <a:outerShdw blurRad="38100" dist="38100" dir="2700000" algn="tl">
                    <a:srgbClr val="000000">
                      <a:alpha val="43137"/>
                    </a:srgbClr>
                  </a:outerShdw>
                </a:effectLst>
              </a:rPr>
              <a:t>0</a:t>
            </a:r>
            <a:r>
              <a:rPr lang="pt-BR" b="1" dirty="0" smtClean="0">
                <a:effectLst>
                  <a:outerShdw blurRad="38100" dist="38100" dir="2700000" algn="tl">
                    <a:srgbClr val="000000">
                      <a:alpha val="43137"/>
                    </a:srgbClr>
                  </a:outerShdw>
                </a:effectLst>
              </a:rPr>
              <a:t>) = (A + B)</a:t>
            </a:r>
          </a:p>
        </p:txBody>
      </p:sp>
      <p:sp>
        <p:nvSpPr>
          <p:cNvPr id="81" name="CaixaDeTexto 80"/>
          <p:cNvSpPr txBox="1"/>
          <p:nvPr/>
        </p:nvSpPr>
        <p:spPr>
          <a:xfrm>
            <a:off x="3851920" y="4941168"/>
            <a:ext cx="4975849" cy="646331"/>
          </a:xfrm>
          <a:prstGeom prst="rect">
            <a:avLst/>
          </a:prstGeom>
          <a:solidFill>
            <a:schemeClr val="accent6">
              <a:lumMod val="20000"/>
              <a:lumOff val="80000"/>
            </a:schemeClr>
          </a:solidFill>
          <a:ln>
            <a:solidFill>
              <a:schemeClr val="tx1"/>
            </a:solidFill>
          </a:ln>
        </p:spPr>
        <p:txBody>
          <a:bodyPr wrap="none" rtlCol="0">
            <a:spAutoFit/>
          </a:bodyPr>
          <a:lstStyle/>
          <a:p>
            <a:r>
              <a:rPr lang="pt-BR" b="1" dirty="0" smtClean="0">
                <a:effectLst>
                  <a:outerShdw blurRad="38100" dist="38100" dir="2700000" algn="tl">
                    <a:srgbClr val="000000">
                      <a:alpha val="43137"/>
                    </a:srgbClr>
                  </a:outerShdw>
                </a:effectLst>
              </a:rPr>
              <a:t>RECEITA TRIBUTÁRIA = (P</a:t>
            </a:r>
            <a:r>
              <a:rPr lang="pt-BR" b="1" baseline="-25000" dirty="0" smtClean="0">
                <a:effectLst>
                  <a:outerShdw blurRad="38100" dist="38100" dir="2700000" algn="tl">
                    <a:srgbClr val="000000">
                      <a:alpha val="43137"/>
                    </a:srgbClr>
                  </a:outerShdw>
                </a:effectLst>
              </a:rPr>
              <a:t>1</a:t>
            </a:r>
            <a:r>
              <a:rPr lang="pt-BR" b="1" dirty="0" smtClean="0">
                <a:effectLst>
                  <a:outerShdw blurRad="38100" dist="38100" dir="2700000" algn="tl">
                    <a:srgbClr val="000000">
                      <a:alpha val="43137"/>
                    </a:srgbClr>
                  </a:outerShdw>
                </a:effectLst>
              </a:rPr>
              <a:t>, a, c, P</a:t>
            </a:r>
            <a:r>
              <a:rPr lang="pt-BR" b="1" baseline="-25000" dirty="0" smtClean="0">
                <a:effectLst>
                  <a:outerShdw blurRad="38100" dist="38100" dir="2700000" algn="tl">
                    <a:srgbClr val="000000">
                      <a:alpha val="43137"/>
                    </a:srgbClr>
                  </a:outerShdw>
                </a:effectLst>
              </a:rPr>
              <a:t>0</a:t>
            </a:r>
            <a:r>
              <a:rPr lang="pt-BR" b="1" dirty="0" smtClean="0">
                <a:effectLst>
                  <a:outerShdw blurRad="38100" dist="38100" dir="2700000" algn="tl">
                    <a:srgbClr val="000000">
                      <a:alpha val="43137"/>
                    </a:srgbClr>
                  </a:outerShdw>
                </a:effectLst>
              </a:rPr>
              <a:t>) = (A)</a:t>
            </a:r>
          </a:p>
          <a:p>
            <a:r>
              <a:rPr lang="pt-BR" b="1" dirty="0" smtClean="0">
                <a:effectLst>
                  <a:outerShdw blurRad="38100" dist="38100" dir="2700000" algn="tl">
                    <a:srgbClr val="000000">
                      <a:alpha val="43137"/>
                    </a:srgbClr>
                  </a:outerShdw>
                </a:effectLst>
              </a:rPr>
              <a:t>PESO MORTO (EXCESSO DE CARGA) = (a, b, c) = (B)</a:t>
            </a:r>
            <a:endParaRPr lang="pt-BR" b="1" dirty="0">
              <a:effectLst>
                <a:outerShdw blurRad="38100" dist="38100" dir="2700000" algn="tl">
                  <a:srgbClr val="000000">
                    <a:alpha val="43137"/>
                  </a:srgbClr>
                </a:outerShdw>
              </a:effectLst>
            </a:endParaRPr>
          </a:p>
        </p:txBody>
      </p:sp>
      <p:sp>
        <p:nvSpPr>
          <p:cNvPr id="82" name="CaixaDeTexto 81"/>
          <p:cNvSpPr txBox="1"/>
          <p:nvPr/>
        </p:nvSpPr>
        <p:spPr>
          <a:xfrm>
            <a:off x="2545328" y="4365104"/>
            <a:ext cx="298480"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a</a:t>
            </a:r>
            <a:endParaRPr lang="pt-BR" b="1" dirty="0">
              <a:effectLst>
                <a:outerShdw blurRad="38100" dist="38100" dir="2700000" algn="tl">
                  <a:srgbClr val="000000">
                    <a:alpha val="43137"/>
                  </a:srgbClr>
                </a:outerShdw>
              </a:effectLst>
            </a:endParaRPr>
          </a:p>
        </p:txBody>
      </p:sp>
      <p:sp>
        <p:nvSpPr>
          <p:cNvPr id="83" name="CaixaDeTexto 82"/>
          <p:cNvSpPr txBox="1"/>
          <p:nvPr/>
        </p:nvSpPr>
        <p:spPr>
          <a:xfrm>
            <a:off x="3113378" y="5445224"/>
            <a:ext cx="306494"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b</a:t>
            </a:r>
            <a:endParaRPr lang="pt-BR" b="1" dirty="0">
              <a:effectLst>
                <a:outerShdw blurRad="38100" dist="38100" dir="2700000" algn="tl">
                  <a:srgbClr val="000000">
                    <a:alpha val="43137"/>
                  </a:srgbClr>
                </a:outerShdw>
              </a:effectLst>
            </a:endParaRPr>
          </a:p>
        </p:txBody>
      </p:sp>
      <p:sp>
        <p:nvSpPr>
          <p:cNvPr id="84" name="CaixaDeTexto 83"/>
          <p:cNvSpPr txBox="1"/>
          <p:nvPr/>
        </p:nvSpPr>
        <p:spPr>
          <a:xfrm>
            <a:off x="2633366" y="5445224"/>
            <a:ext cx="282450"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c</a:t>
            </a:r>
            <a:endParaRPr lang="pt-BR" b="1" dirty="0">
              <a:effectLst>
                <a:outerShdw blurRad="38100" dist="38100" dir="2700000" algn="tl">
                  <a:srgbClr val="000000">
                    <a:alpha val="43137"/>
                  </a:srgbClr>
                </a:outerShdw>
              </a:effectLst>
            </a:endParaRPr>
          </a:p>
        </p:txBody>
      </p:sp>
      <p:sp>
        <p:nvSpPr>
          <p:cNvPr id="85" name="CaixaDeTexto 84"/>
          <p:cNvSpPr txBox="1"/>
          <p:nvPr/>
        </p:nvSpPr>
        <p:spPr>
          <a:xfrm>
            <a:off x="4716016" y="3491716"/>
            <a:ext cx="901209" cy="369332"/>
          </a:xfrm>
          <a:prstGeom prst="rect">
            <a:avLst/>
          </a:prstGeom>
          <a:noFill/>
        </p:spPr>
        <p:txBody>
          <a:bodyPr wrap="none" rtlCol="0">
            <a:spAutoFit/>
          </a:bodyPr>
          <a:lstStyle/>
          <a:p>
            <a:r>
              <a:rPr lang="pt-BR" b="1" spc="-150" dirty="0" smtClean="0">
                <a:effectLst>
                  <a:outerShdw blurRad="38100" dist="38100" dir="2700000" algn="tl">
                    <a:srgbClr val="000000">
                      <a:alpha val="43137"/>
                    </a:srgbClr>
                  </a:outerShdw>
                </a:effectLst>
              </a:rPr>
              <a:t>-(P</a:t>
            </a:r>
            <a:r>
              <a:rPr lang="pt-BR" b="1" spc="-150" baseline="-25000" dirty="0" smtClean="0">
                <a:effectLst>
                  <a:outerShdw blurRad="38100" dist="38100" dir="2700000" algn="tl">
                    <a:srgbClr val="000000">
                      <a:alpha val="43137"/>
                    </a:srgbClr>
                  </a:outerShdw>
                </a:effectLst>
              </a:rPr>
              <a:t>0</a:t>
            </a:r>
            <a:r>
              <a:rPr lang="pt-BR" b="1" spc="-150" baseline="30000" dirty="0" smtClean="0">
                <a:effectLst>
                  <a:outerShdw blurRad="38100" dist="38100" dir="2700000" algn="tl">
                    <a:srgbClr val="000000">
                      <a:alpha val="43137"/>
                    </a:srgbClr>
                  </a:outerShdw>
                </a:effectLst>
              </a:rPr>
              <a:t>X</a:t>
            </a:r>
            <a:r>
              <a:rPr lang="pt-BR" b="1" spc="-150" dirty="0" smtClean="0">
                <a:effectLst>
                  <a:outerShdw blurRad="38100" dist="38100" dir="2700000" algn="tl">
                    <a:srgbClr val="000000">
                      <a:alpha val="43137"/>
                    </a:srgbClr>
                  </a:outerShdw>
                </a:effectLst>
              </a:rPr>
              <a:t>/P</a:t>
            </a:r>
            <a:r>
              <a:rPr lang="pt-BR" b="1" spc="-150" baseline="-25000" dirty="0" smtClean="0">
                <a:effectLst>
                  <a:outerShdw blurRad="38100" dist="38100" dir="2700000" algn="tl">
                    <a:srgbClr val="000000">
                      <a:alpha val="43137"/>
                    </a:srgbClr>
                  </a:outerShdw>
                </a:effectLst>
              </a:rPr>
              <a:t>0</a:t>
            </a:r>
            <a:r>
              <a:rPr lang="pt-BR" b="1" spc="-150" baseline="30000" dirty="0" smtClean="0">
                <a:effectLst>
                  <a:outerShdw blurRad="38100" dist="38100" dir="2700000" algn="tl">
                    <a:srgbClr val="000000">
                      <a:alpha val="43137"/>
                    </a:srgbClr>
                  </a:outerShdw>
                </a:effectLst>
              </a:rPr>
              <a:t>Y</a:t>
            </a:r>
            <a:r>
              <a:rPr lang="pt-BR" b="1" spc="-150" dirty="0" smtClean="0">
                <a:effectLst>
                  <a:outerShdw blurRad="38100" dist="38100" dir="2700000" algn="tl">
                    <a:srgbClr val="000000">
                      <a:alpha val="43137"/>
                    </a:srgbClr>
                  </a:outerShdw>
                </a:effectLst>
              </a:rPr>
              <a:t>)</a:t>
            </a:r>
            <a:endParaRPr lang="pt-BR" b="1" spc="-150" dirty="0">
              <a:effectLst>
                <a:outerShdw blurRad="38100" dist="38100" dir="2700000" algn="tl">
                  <a:srgbClr val="000000">
                    <a:alpha val="43137"/>
                  </a:srgbClr>
                </a:outerShdw>
              </a:effectLst>
            </a:endParaRPr>
          </a:p>
        </p:txBody>
      </p:sp>
      <p:sp>
        <p:nvSpPr>
          <p:cNvPr id="86" name="CaixaDeTexto 85"/>
          <p:cNvSpPr txBox="1"/>
          <p:nvPr/>
        </p:nvSpPr>
        <p:spPr>
          <a:xfrm>
            <a:off x="2915816" y="3635732"/>
            <a:ext cx="901209" cy="369332"/>
          </a:xfrm>
          <a:prstGeom prst="rect">
            <a:avLst/>
          </a:prstGeom>
          <a:noFill/>
        </p:spPr>
        <p:txBody>
          <a:bodyPr wrap="none" rtlCol="0">
            <a:spAutoFit/>
          </a:bodyPr>
          <a:lstStyle/>
          <a:p>
            <a:r>
              <a:rPr lang="pt-BR" b="1" spc="-150" dirty="0">
                <a:effectLst>
                  <a:outerShdw blurRad="38100" dist="38100" dir="2700000" algn="tl">
                    <a:srgbClr val="000000">
                      <a:alpha val="43137"/>
                    </a:srgbClr>
                  </a:outerShdw>
                </a:effectLst>
              </a:rPr>
              <a:t>-(</a:t>
            </a:r>
            <a:r>
              <a:rPr lang="pt-BR" b="1" spc="-150" dirty="0" smtClean="0">
                <a:effectLst>
                  <a:outerShdw blurRad="38100" dist="38100" dir="2700000" algn="tl">
                    <a:srgbClr val="000000">
                      <a:alpha val="43137"/>
                    </a:srgbClr>
                  </a:outerShdw>
                </a:effectLst>
              </a:rPr>
              <a:t>P</a:t>
            </a:r>
            <a:r>
              <a:rPr lang="pt-BR" b="1" spc="-150" baseline="-25000" dirty="0" smtClean="0">
                <a:effectLst>
                  <a:outerShdw blurRad="38100" dist="38100" dir="2700000" algn="tl">
                    <a:srgbClr val="000000">
                      <a:alpha val="43137"/>
                    </a:srgbClr>
                  </a:outerShdw>
                </a:effectLst>
              </a:rPr>
              <a:t>1</a:t>
            </a:r>
            <a:r>
              <a:rPr lang="pt-BR" b="1" spc="-150" baseline="30000" dirty="0" smtClean="0">
                <a:effectLst>
                  <a:outerShdw blurRad="38100" dist="38100" dir="2700000" algn="tl">
                    <a:srgbClr val="000000">
                      <a:alpha val="43137"/>
                    </a:srgbClr>
                  </a:outerShdw>
                </a:effectLst>
              </a:rPr>
              <a:t>X</a:t>
            </a:r>
            <a:r>
              <a:rPr lang="pt-BR" b="1" spc="-150" dirty="0" smtClean="0">
                <a:effectLst>
                  <a:outerShdw blurRad="38100" dist="38100" dir="2700000" algn="tl">
                    <a:srgbClr val="000000">
                      <a:alpha val="43137"/>
                    </a:srgbClr>
                  </a:outerShdw>
                </a:effectLst>
              </a:rPr>
              <a:t>/P</a:t>
            </a:r>
            <a:r>
              <a:rPr lang="pt-BR" b="1" spc="-150" baseline="-25000" dirty="0" smtClean="0">
                <a:effectLst>
                  <a:outerShdw blurRad="38100" dist="38100" dir="2700000" algn="tl">
                    <a:srgbClr val="000000">
                      <a:alpha val="43137"/>
                    </a:srgbClr>
                  </a:outerShdw>
                </a:effectLst>
              </a:rPr>
              <a:t>0</a:t>
            </a:r>
            <a:r>
              <a:rPr lang="pt-BR" b="1" spc="-150" baseline="30000" dirty="0" smtClean="0">
                <a:effectLst>
                  <a:outerShdw blurRad="38100" dist="38100" dir="2700000" algn="tl">
                    <a:srgbClr val="000000">
                      <a:alpha val="43137"/>
                    </a:srgbClr>
                  </a:outerShdw>
                </a:effectLst>
              </a:rPr>
              <a:t>Y</a:t>
            </a:r>
            <a:r>
              <a:rPr lang="pt-BR" b="1" spc="-150" dirty="0" smtClean="0">
                <a:effectLst>
                  <a:outerShdw blurRad="38100" dist="38100" dir="2700000" algn="tl">
                    <a:srgbClr val="000000">
                      <a:alpha val="43137"/>
                    </a:srgbClr>
                  </a:outerShdw>
                </a:effectLst>
              </a:rPr>
              <a:t>)</a:t>
            </a:r>
            <a:endParaRPr lang="pt-BR" b="1" spc="-150" dirty="0">
              <a:effectLst>
                <a:outerShdw blurRad="38100" dist="38100" dir="2700000" algn="tl">
                  <a:srgbClr val="000000">
                    <a:alpha val="43137"/>
                  </a:srgbClr>
                </a:outerShdw>
              </a:effectLst>
            </a:endParaRPr>
          </a:p>
        </p:txBody>
      </p:sp>
      <p:cxnSp>
        <p:nvCxnSpPr>
          <p:cNvPr id="4" name="Conector reto 3"/>
          <p:cNvCxnSpPr/>
          <p:nvPr/>
        </p:nvCxnSpPr>
        <p:spPr>
          <a:xfrm>
            <a:off x="3011636" y="4293096"/>
            <a:ext cx="984300" cy="1872208"/>
          </a:xfrm>
          <a:prstGeom prst="line">
            <a:avLst/>
          </a:prstGeom>
          <a:ln w="28575">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6" name="CaixaDeTexto 5"/>
          <p:cNvSpPr txBox="1"/>
          <p:nvPr/>
        </p:nvSpPr>
        <p:spPr>
          <a:xfrm>
            <a:off x="4644008" y="2053297"/>
            <a:ext cx="4443845" cy="1015663"/>
          </a:xfrm>
          <a:prstGeom prst="rect">
            <a:avLst/>
          </a:prstGeom>
          <a:solidFill>
            <a:schemeClr val="accent6">
              <a:lumMod val="20000"/>
              <a:lumOff val="80000"/>
            </a:schemeClr>
          </a:solidFill>
          <a:ln>
            <a:solidFill>
              <a:schemeClr val="tx1"/>
            </a:solidFill>
          </a:ln>
        </p:spPr>
        <p:txBody>
          <a:bodyPr wrap="none" rtlCol="0">
            <a:spAutoFit/>
          </a:bodyPr>
          <a:lstStyle/>
          <a:p>
            <a:r>
              <a:rPr lang="pt-BR" sz="1200" b="1" u="heavy" dirty="0" smtClean="0">
                <a:effectLst>
                  <a:outerShdw blurRad="38100" dist="38100" dir="2700000" algn="tl">
                    <a:srgbClr val="000000">
                      <a:alpha val="43137"/>
                    </a:srgbClr>
                  </a:outerShdw>
                </a:effectLst>
              </a:rPr>
              <a:t>IDENTIFICAÇÃO DE PARÂMETROS DAS CURVAS DE DEMANDA</a:t>
            </a:r>
            <a:r>
              <a:rPr lang="pt-BR" sz="1200" b="1" dirty="0" smtClean="0">
                <a:effectLst>
                  <a:outerShdw blurRad="38100" dist="38100" dir="2700000" algn="tl">
                    <a:srgbClr val="000000">
                      <a:alpha val="43137"/>
                    </a:srgbClr>
                  </a:outerShdw>
                </a:effectLst>
              </a:rPr>
              <a:t>: </a:t>
            </a:r>
          </a:p>
          <a:p>
            <a:pPr marL="228600" indent="-228600">
              <a:buAutoNum type="arabicParenBoth"/>
            </a:pPr>
            <a:r>
              <a:rPr lang="pt-BR" sz="1200" b="1" u="sng" dirty="0" smtClean="0">
                <a:effectLst>
                  <a:outerShdw blurRad="38100" dist="38100" dir="2700000" algn="tl">
                    <a:srgbClr val="000000">
                      <a:alpha val="43137"/>
                    </a:srgbClr>
                  </a:outerShdw>
                </a:effectLst>
              </a:rPr>
              <a:t>DA DEMANDA DE MERCADO</a:t>
            </a:r>
            <a:r>
              <a:rPr lang="pt-BR" sz="1200" b="1" dirty="0" smtClean="0">
                <a:effectLst>
                  <a:outerShdw blurRad="38100" dist="38100" dir="2700000" algn="tl">
                    <a:srgbClr val="000000">
                      <a:alpha val="43137"/>
                    </a:srgbClr>
                  </a:outerShdw>
                </a:effectLst>
              </a:rPr>
              <a:t>: RENDA NOMINAL E PREÇOS </a:t>
            </a:r>
          </a:p>
          <a:p>
            <a:r>
              <a:rPr lang="pt-BR" sz="1200" b="1" dirty="0">
                <a:effectLst>
                  <a:outerShdw blurRad="38100" dist="38100" dir="2700000" algn="tl">
                    <a:srgbClr val="000000">
                      <a:alpha val="43137"/>
                    </a:srgbClr>
                  </a:outerShdw>
                </a:effectLst>
              </a:rPr>
              <a:t> </a:t>
            </a:r>
            <a:r>
              <a:rPr lang="pt-BR" sz="1200" b="1" dirty="0" smtClean="0">
                <a:effectLst>
                  <a:outerShdw blurRad="38100" dist="38100" dir="2700000" algn="tl">
                    <a:srgbClr val="000000">
                      <a:alpha val="43137"/>
                    </a:srgbClr>
                  </a:outerShdw>
                </a:effectLst>
              </a:rPr>
              <a:t>                                                         DOS DEMAIS BENS E SERVIÇOS</a:t>
            </a:r>
          </a:p>
          <a:p>
            <a:r>
              <a:rPr lang="pt-BR" sz="1200" b="1" dirty="0" smtClean="0">
                <a:effectLst>
                  <a:outerShdw blurRad="38100" dist="38100" dir="2700000" algn="tl">
                    <a:srgbClr val="000000">
                      <a:alpha val="43137"/>
                    </a:srgbClr>
                  </a:outerShdw>
                </a:effectLst>
              </a:rPr>
              <a:t>(2) </a:t>
            </a:r>
            <a:r>
              <a:rPr lang="pt-BR" sz="1200" b="1" u="sng" dirty="0" smtClean="0">
                <a:effectLst>
                  <a:outerShdw blurRad="38100" dist="38100" dir="2700000" algn="tl">
                    <a:srgbClr val="000000">
                      <a:alpha val="43137"/>
                    </a:srgbClr>
                  </a:outerShdw>
                </a:effectLst>
              </a:rPr>
              <a:t>DA DEMANDA COMPENSADA</a:t>
            </a:r>
            <a:r>
              <a:rPr lang="pt-BR" sz="1200" b="1" dirty="0" smtClean="0">
                <a:effectLst>
                  <a:outerShdw blurRad="38100" dist="38100" dir="2700000" algn="tl">
                    <a:srgbClr val="000000">
                      <a:alpha val="43137"/>
                    </a:srgbClr>
                  </a:outerShdw>
                </a:effectLst>
              </a:rPr>
              <a:t>: RENDA REAL (OU UTILIDADE) E </a:t>
            </a:r>
          </a:p>
          <a:p>
            <a:r>
              <a:rPr lang="pt-BR" sz="1200" b="1" dirty="0">
                <a:effectLst>
                  <a:outerShdw blurRad="38100" dist="38100" dir="2700000" algn="tl">
                    <a:srgbClr val="000000">
                      <a:alpha val="43137"/>
                    </a:srgbClr>
                  </a:outerShdw>
                </a:effectLst>
              </a:rPr>
              <a:t> </a:t>
            </a:r>
            <a:r>
              <a:rPr lang="pt-BR" sz="1200" b="1" dirty="0" smtClean="0">
                <a:effectLst>
                  <a:outerShdw blurRad="38100" dist="38100" dir="2700000" algn="tl">
                    <a:srgbClr val="000000">
                      <a:alpha val="43137"/>
                    </a:srgbClr>
                  </a:outerShdw>
                </a:effectLst>
              </a:rPr>
              <a:t>                                                PREÇOS DOS DEMAIS BENS E SERVIÇOS</a:t>
            </a:r>
            <a:r>
              <a:rPr lang="pt-BR" sz="1200" dirty="0" smtClean="0"/>
              <a:t> </a:t>
            </a:r>
            <a:endParaRPr lang="pt-BR" sz="1200" dirty="0"/>
          </a:p>
        </p:txBody>
      </p:sp>
    </p:spTree>
    <p:extLst>
      <p:ext uri="{BB962C8B-B14F-4D97-AF65-F5344CB8AC3E}">
        <p14:creationId xmlns:p14="http://schemas.microsoft.com/office/powerpoint/2010/main" val="19742448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62500" lnSpcReduction="20000"/>
          </a:bodyPr>
          <a:lstStyle/>
          <a:p>
            <a:pPr algn="just"/>
            <a:r>
              <a:rPr lang="pt-BR" sz="1800" b="1" dirty="0" smtClean="0">
                <a:effectLst>
                  <a:outerShdw blurRad="38100" dist="38100" dir="2700000" algn="tl">
                    <a:srgbClr val="000000">
                      <a:alpha val="43137"/>
                    </a:srgbClr>
                  </a:outerShdw>
                </a:effectLst>
              </a:rPr>
              <a:t>UM OUTRO ASPECTO DA ANÁLISE DOS CUSTOS DA TRIBUTAÇÃO CONSISTE DA VERIFICAÇÃO SOBRE SE OS PRINCÍPIOS DE ECONOMIA DE BEM-ESTAR NOS AJUDAM A ENTENDER O PORQUÊ DO SURGIMENTO DO EXCESSO DE CARGA COM A TRIBUTAÇÃO DISTORCIVA.</a:t>
            </a:r>
          </a:p>
          <a:p>
            <a:pPr algn="just"/>
            <a:endParaRPr lang="pt-BR" sz="1800" b="1" dirty="0" smtClean="0">
              <a:effectLst>
                <a:outerShdw blurRad="38100" dist="38100" dir="2700000" algn="tl">
                  <a:srgbClr val="000000">
                    <a:alpha val="43137"/>
                  </a:srgbClr>
                </a:outerShdw>
              </a:effectLst>
            </a:endParaRPr>
          </a:p>
          <a:p>
            <a:pPr algn="just"/>
            <a:endParaRPr lang="pt-BR" sz="1800" dirty="0"/>
          </a:p>
          <a:p>
            <a:pPr algn="just"/>
            <a:r>
              <a:rPr lang="pt-BR" sz="1800" dirty="0" smtClean="0"/>
              <a:t>SABEMOS QUE UMA CONDIÇÃO NECESSÁRIA PARA QUE OCORRA UMA ALOCAÇÃO EFICIENTE DE PARETO É QUE A </a:t>
            </a:r>
            <a:r>
              <a:rPr lang="pt-BR" sz="1800" b="1" dirty="0" err="1" smtClean="0">
                <a:effectLst>
                  <a:outerShdw blurRad="38100" dist="38100" dir="2700000" algn="tl">
                    <a:srgbClr val="000000">
                      <a:alpha val="43137"/>
                    </a:srgbClr>
                  </a:outerShdw>
                </a:effectLst>
              </a:rPr>
              <a:t>TMgSUB</a:t>
            </a:r>
            <a:r>
              <a:rPr lang="pt-BR" sz="1800" b="1" baseline="-25000" dirty="0" err="1" smtClean="0">
                <a:effectLst>
                  <a:outerShdw blurRad="38100" dist="38100" dir="2700000" algn="tl">
                    <a:srgbClr val="000000">
                      <a:alpha val="43137"/>
                    </a:srgbClr>
                  </a:outerShdw>
                </a:effectLst>
              </a:rPr>
              <a:t>X,Y</a:t>
            </a:r>
            <a:r>
              <a:rPr lang="pt-BR" sz="1800" b="1" dirty="0" smtClean="0">
                <a:effectLst>
                  <a:outerShdw blurRad="38100" dist="38100" dir="2700000" algn="tl">
                    <a:srgbClr val="000000">
                      <a:alpha val="43137"/>
                    </a:srgbClr>
                  </a:outerShdw>
                </a:effectLst>
              </a:rPr>
              <a:t> (NO CONSUMO) IGUALE A TMT</a:t>
            </a:r>
            <a:r>
              <a:rPr lang="pt-BR" sz="1800" b="1" baseline="-25000" dirty="0" smtClean="0">
                <a:effectLst>
                  <a:outerShdw blurRad="38100" dist="38100" dir="2700000" algn="tl">
                    <a:srgbClr val="000000">
                      <a:alpha val="43137"/>
                    </a:srgbClr>
                  </a:outerShdw>
                </a:effectLst>
              </a:rPr>
              <a:t>X,Y</a:t>
            </a:r>
            <a:r>
              <a:rPr lang="pt-BR" sz="1800" b="1" dirty="0" smtClean="0">
                <a:effectLst>
                  <a:outerShdw blurRad="38100" dist="38100" dir="2700000" algn="tl">
                    <a:srgbClr val="000000">
                      <a:alpha val="43137"/>
                    </a:srgbClr>
                  </a:outerShdw>
                </a:effectLst>
              </a:rPr>
              <a:t> (NA PRODUÇÃO)</a:t>
            </a:r>
            <a:r>
              <a:rPr lang="pt-BR" sz="1800" dirty="0" smtClean="0"/>
              <a:t>. ASSIM, ANTES DA TRIBUTAÇÃO A ECONOMIA ERA EFICIENTE E SE VERIFICAVA A IGUALDADE: </a:t>
            </a:r>
            <a:r>
              <a:rPr lang="pt-BR" sz="1800" b="1" dirty="0" err="1">
                <a:effectLst>
                  <a:outerShdw blurRad="38100" dist="38100" dir="2700000" algn="tl">
                    <a:srgbClr val="000000">
                      <a:alpha val="43137"/>
                    </a:srgbClr>
                  </a:outerShdw>
                </a:effectLst>
              </a:rPr>
              <a:t>TMgSUB</a:t>
            </a:r>
            <a:r>
              <a:rPr lang="pt-BR" sz="1800" b="1" baseline="-25000" dirty="0" err="1">
                <a:effectLst>
                  <a:outerShdw blurRad="38100" dist="38100" dir="2700000" algn="tl">
                    <a:srgbClr val="000000">
                      <a:alpha val="43137"/>
                    </a:srgbClr>
                  </a:outerShdw>
                </a:effectLst>
              </a:rPr>
              <a:t>X,Y</a:t>
            </a:r>
            <a:r>
              <a:rPr lang="pt-BR" sz="1800" b="1" dirty="0">
                <a:effectLst>
                  <a:outerShdw blurRad="38100" dist="38100" dir="2700000" algn="tl">
                    <a:srgbClr val="000000">
                      <a:alpha val="43137"/>
                    </a:srgbClr>
                  </a:outerShdw>
                </a:effectLst>
              </a:rPr>
              <a:t> =</a:t>
            </a:r>
            <a:r>
              <a:rPr lang="pt-BR" sz="1800" b="1" dirty="0" smtClean="0">
                <a:effectLst>
                  <a:outerShdw blurRad="38100" dist="38100" dir="2700000" algn="tl">
                    <a:srgbClr val="000000">
                      <a:alpha val="43137"/>
                    </a:srgbClr>
                  </a:outerShdw>
                </a:effectLst>
              </a:rPr>
              <a:t> </a:t>
            </a:r>
            <a:r>
              <a:rPr lang="pt-BR" sz="1800" b="1" dirty="0">
                <a:effectLst>
                  <a:outerShdw blurRad="38100" dist="38100" dir="2700000" algn="tl">
                    <a:srgbClr val="000000">
                      <a:alpha val="43137"/>
                    </a:srgbClr>
                  </a:outerShdw>
                </a:effectLst>
              </a:rPr>
              <a:t>TMT</a:t>
            </a:r>
            <a:r>
              <a:rPr lang="pt-BR" sz="1800" b="1" baseline="-25000" dirty="0">
                <a:effectLst>
                  <a:outerShdw blurRad="38100" dist="38100" dir="2700000" algn="tl">
                    <a:srgbClr val="000000">
                      <a:alpha val="43137"/>
                    </a:srgbClr>
                  </a:outerShdw>
                </a:effectLst>
              </a:rPr>
              <a:t>X,Y</a:t>
            </a:r>
            <a:r>
              <a:rPr lang="pt-BR" sz="1800" b="1" dirty="0">
                <a:effectLst>
                  <a:outerShdw blurRad="38100" dist="38100" dir="2700000" algn="tl">
                    <a:srgbClr val="000000">
                      <a:alpha val="43137"/>
                    </a:srgbClr>
                  </a:outerShdw>
                </a:effectLst>
              </a:rPr>
              <a:t> </a:t>
            </a:r>
            <a:r>
              <a:rPr lang="pt-BR" sz="1800" b="1" dirty="0" smtClean="0">
                <a:effectLst>
                  <a:outerShdw blurRad="38100" dist="38100" dir="2700000" algn="tl">
                    <a:srgbClr val="000000">
                      <a:alpha val="43137"/>
                    </a:srgbClr>
                  </a:outerShdw>
                </a:effectLst>
              </a:rPr>
              <a:t>= (P</a:t>
            </a:r>
            <a:r>
              <a:rPr lang="pt-BR" sz="1800" b="1" baseline="-25000" dirty="0" smtClean="0">
                <a:effectLst>
                  <a:outerShdw blurRad="38100" dist="38100" dir="2700000" algn="tl">
                    <a:srgbClr val="000000">
                      <a:alpha val="43137"/>
                    </a:srgbClr>
                  </a:outerShdw>
                </a:effectLst>
              </a:rPr>
              <a:t>0</a:t>
            </a:r>
            <a:r>
              <a:rPr lang="pt-BR" sz="1800" b="1" baseline="30000" dirty="0" smtClean="0">
                <a:effectLst>
                  <a:outerShdw blurRad="38100" dist="38100" dir="2700000" algn="tl">
                    <a:srgbClr val="000000">
                      <a:alpha val="43137"/>
                    </a:srgbClr>
                  </a:outerShdw>
                </a:effectLst>
              </a:rPr>
              <a:t>X</a:t>
            </a:r>
            <a:r>
              <a:rPr lang="pt-BR" sz="1800" b="1" dirty="0" smtClean="0">
                <a:effectLst>
                  <a:outerShdw blurRad="38100" dist="38100" dir="2700000" algn="tl">
                    <a:srgbClr val="000000">
                      <a:alpha val="43137"/>
                    </a:srgbClr>
                  </a:outerShdw>
                </a:effectLst>
              </a:rPr>
              <a:t>/P</a:t>
            </a:r>
            <a:r>
              <a:rPr lang="pt-BR" sz="1800" b="1" baseline="-25000" dirty="0" smtClean="0">
                <a:effectLst>
                  <a:outerShdw blurRad="38100" dist="38100" dir="2700000" algn="tl">
                    <a:srgbClr val="000000">
                      <a:alpha val="43137"/>
                    </a:srgbClr>
                  </a:outerShdw>
                </a:effectLst>
              </a:rPr>
              <a:t>0</a:t>
            </a:r>
            <a:r>
              <a:rPr lang="pt-BR" sz="1800" b="1" baseline="30000" dirty="0" smtClean="0">
                <a:effectLst>
                  <a:outerShdw blurRad="38100" dist="38100" dir="2700000" algn="tl">
                    <a:srgbClr val="000000">
                      <a:alpha val="43137"/>
                    </a:srgbClr>
                  </a:outerShdw>
                </a:effectLst>
              </a:rPr>
              <a:t>Y</a:t>
            </a:r>
            <a:r>
              <a:rPr lang="pt-BR" sz="1800" b="1" dirty="0" smtClean="0">
                <a:effectLst>
                  <a:outerShdw blurRad="38100" dist="38100" dir="2700000" algn="tl">
                    <a:srgbClr val="000000">
                      <a:alpha val="43137"/>
                    </a:srgbClr>
                  </a:outerShdw>
                </a:effectLst>
              </a:rPr>
              <a:t>). </a:t>
            </a:r>
            <a:r>
              <a:rPr lang="pt-BR" sz="1800" dirty="0" smtClean="0"/>
              <a:t>TODAVIA, SOB TRIBUTAÇÃO DO BEM (X), OS CONSUMIDORES DO BEM (X) ENFRENTAM UM NOVO PREÇO DE MERCADO QUE INCORPORA ESSA TRIBUTAÇÃO: </a:t>
            </a:r>
            <a:r>
              <a:rPr lang="pt-BR" sz="1800" b="1" dirty="0" smtClean="0">
                <a:effectLst>
                  <a:outerShdw blurRad="38100" dist="38100" dir="2700000" algn="tl">
                    <a:srgbClr val="000000">
                      <a:alpha val="43137"/>
                    </a:srgbClr>
                  </a:outerShdw>
                </a:effectLst>
              </a:rPr>
              <a:t>P</a:t>
            </a:r>
            <a:r>
              <a:rPr lang="pt-BR" sz="1800" b="1" baseline="-25000" dirty="0" smtClean="0">
                <a:effectLst>
                  <a:outerShdw blurRad="38100" dist="38100" dir="2700000" algn="tl">
                    <a:srgbClr val="000000">
                      <a:alpha val="43137"/>
                    </a:srgbClr>
                  </a:outerShdw>
                </a:effectLst>
              </a:rPr>
              <a:t>1</a:t>
            </a:r>
            <a:r>
              <a:rPr lang="pt-BR" sz="1800" b="1" baseline="30000" dirty="0" smtClean="0">
                <a:effectLst>
                  <a:outerShdw blurRad="38100" dist="38100" dir="2700000" algn="tl">
                    <a:srgbClr val="000000">
                      <a:alpha val="43137"/>
                    </a:srgbClr>
                  </a:outerShdw>
                </a:effectLst>
              </a:rPr>
              <a:t>X</a:t>
            </a:r>
            <a:r>
              <a:rPr lang="pt-BR" sz="1800" b="1" dirty="0" smtClean="0">
                <a:effectLst>
                  <a:outerShdw blurRad="38100" dist="38100" dir="2700000" algn="tl">
                    <a:srgbClr val="000000">
                      <a:alpha val="43137"/>
                    </a:srgbClr>
                  </a:outerShdw>
                </a:effectLst>
              </a:rPr>
              <a:t> = (1+t</a:t>
            </a:r>
            <a:r>
              <a:rPr lang="pt-BR" sz="1800" b="1" baseline="-25000" dirty="0" smtClean="0">
                <a:effectLst>
                  <a:outerShdw blurRad="38100" dist="38100" dir="2700000" algn="tl">
                    <a:srgbClr val="000000">
                      <a:alpha val="43137"/>
                    </a:srgbClr>
                  </a:outerShdw>
                </a:effectLst>
              </a:rPr>
              <a:t>X</a:t>
            </a:r>
            <a:r>
              <a:rPr lang="pt-BR" sz="1800" b="1" dirty="0" smtClean="0">
                <a:effectLst>
                  <a:outerShdw blurRad="38100" dist="38100" dir="2700000" algn="tl">
                    <a:srgbClr val="000000">
                      <a:alpha val="43137"/>
                    </a:srgbClr>
                  </a:outerShdw>
                </a:effectLst>
              </a:rPr>
              <a:t>).P</a:t>
            </a:r>
            <a:r>
              <a:rPr lang="pt-BR" sz="1800" b="1" baseline="-25000" dirty="0" smtClean="0">
                <a:effectLst>
                  <a:outerShdw blurRad="38100" dist="38100" dir="2700000" algn="tl">
                    <a:srgbClr val="000000">
                      <a:alpha val="43137"/>
                    </a:srgbClr>
                  </a:outerShdw>
                </a:effectLst>
              </a:rPr>
              <a:t>0</a:t>
            </a:r>
            <a:r>
              <a:rPr lang="pt-BR" sz="1800" b="1" baseline="30000" dirty="0" smtClean="0">
                <a:effectLst>
                  <a:outerShdw blurRad="38100" dist="38100" dir="2700000" algn="tl">
                    <a:srgbClr val="000000">
                      <a:alpha val="43137"/>
                    </a:srgbClr>
                  </a:outerShdw>
                </a:effectLst>
              </a:rPr>
              <a:t>X</a:t>
            </a:r>
            <a:r>
              <a:rPr lang="pt-BR" sz="1800" dirty="0"/>
              <a:t>.</a:t>
            </a:r>
            <a:r>
              <a:rPr lang="pt-BR" sz="1800" dirty="0" smtClean="0"/>
              <a:t> PORTANTO, APÓS A INTRODUÇÃO DA TRIBUTAÇÃO DO BEM (X), OS CONSUMIDORES DECIDEM SEU CONSUMO ÓTIMO ENTRE X E Y COM OS NOVOS PREÇOS QUE ENFRENTAM, TAL QUE: </a:t>
            </a:r>
            <a:r>
              <a:rPr lang="pt-BR" sz="1800" b="1" dirty="0" err="1" smtClean="0">
                <a:effectLst>
                  <a:outerShdw blurRad="38100" dist="38100" dir="2700000" algn="tl">
                    <a:srgbClr val="000000">
                      <a:alpha val="43137"/>
                    </a:srgbClr>
                  </a:outerShdw>
                </a:effectLst>
              </a:rPr>
              <a:t>TMgSUB</a:t>
            </a:r>
            <a:r>
              <a:rPr lang="pt-BR" sz="1800" b="1" baseline="-25000" dirty="0" err="1" smtClean="0">
                <a:effectLst>
                  <a:outerShdw blurRad="38100" dist="38100" dir="2700000" algn="tl">
                    <a:srgbClr val="000000">
                      <a:alpha val="43137"/>
                    </a:srgbClr>
                  </a:outerShdw>
                </a:effectLst>
              </a:rPr>
              <a:t>X,Y</a:t>
            </a:r>
            <a:r>
              <a:rPr lang="pt-BR" sz="1800" b="1" dirty="0" smtClean="0">
                <a:effectLst>
                  <a:outerShdw blurRad="38100" dist="38100" dir="2700000" algn="tl">
                    <a:srgbClr val="000000">
                      <a:alpha val="43137"/>
                    </a:srgbClr>
                  </a:outerShdw>
                </a:effectLst>
              </a:rPr>
              <a:t> = (P</a:t>
            </a:r>
            <a:r>
              <a:rPr lang="pt-BR" sz="1800" b="1" baseline="-25000" dirty="0" smtClean="0">
                <a:effectLst>
                  <a:outerShdw blurRad="38100" dist="38100" dir="2700000" algn="tl">
                    <a:srgbClr val="000000">
                      <a:alpha val="43137"/>
                    </a:srgbClr>
                  </a:outerShdw>
                </a:effectLst>
              </a:rPr>
              <a:t>1</a:t>
            </a:r>
            <a:r>
              <a:rPr lang="pt-BR" sz="1800" b="1" baseline="30000" dirty="0" smtClean="0">
                <a:effectLst>
                  <a:outerShdw blurRad="38100" dist="38100" dir="2700000" algn="tl">
                    <a:srgbClr val="000000">
                      <a:alpha val="43137"/>
                    </a:srgbClr>
                  </a:outerShdw>
                </a:effectLst>
              </a:rPr>
              <a:t>X</a:t>
            </a:r>
            <a:r>
              <a:rPr lang="pt-BR" sz="1800" b="1" dirty="0" smtClean="0">
                <a:effectLst>
                  <a:outerShdw blurRad="38100" dist="38100" dir="2700000" algn="tl">
                    <a:srgbClr val="000000">
                      <a:alpha val="43137"/>
                    </a:srgbClr>
                  </a:outerShdw>
                </a:effectLst>
              </a:rPr>
              <a:t>/P</a:t>
            </a:r>
            <a:r>
              <a:rPr lang="pt-BR" sz="1800" b="1" baseline="-25000" dirty="0" smtClean="0">
                <a:effectLst>
                  <a:outerShdw blurRad="38100" dist="38100" dir="2700000" algn="tl">
                    <a:srgbClr val="000000">
                      <a:alpha val="43137"/>
                    </a:srgbClr>
                  </a:outerShdw>
                </a:effectLst>
              </a:rPr>
              <a:t>0</a:t>
            </a:r>
            <a:r>
              <a:rPr lang="pt-BR" sz="1800" b="1" baseline="30000" dirty="0" smtClean="0">
                <a:effectLst>
                  <a:outerShdw blurRad="38100" dist="38100" dir="2700000" algn="tl">
                    <a:srgbClr val="000000">
                      <a:alpha val="43137"/>
                    </a:srgbClr>
                  </a:outerShdw>
                </a:effectLst>
              </a:rPr>
              <a:t>Y</a:t>
            </a:r>
            <a:r>
              <a:rPr lang="pt-BR" sz="1800" b="1" dirty="0" smtClean="0">
                <a:effectLst>
                  <a:outerShdw blurRad="38100" dist="38100" dir="2700000" algn="tl">
                    <a:srgbClr val="000000">
                      <a:alpha val="43137"/>
                    </a:srgbClr>
                  </a:outerShdw>
                </a:effectLst>
              </a:rPr>
              <a:t>) = [(1+t</a:t>
            </a:r>
            <a:r>
              <a:rPr lang="pt-BR" sz="1800" b="1" baseline="-25000" dirty="0" smtClean="0">
                <a:effectLst>
                  <a:outerShdw blurRad="38100" dist="38100" dir="2700000" algn="tl">
                    <a:srgbClr val="000000">
                      <a:alpha val="43137"/>
                    </a:srgbClr>
                  </a:outerShdw>
                </a:effectLst>
              </a:rPr>
              <a:t>X</a:t>
            </a:r>
            <a:r>
              <a:rPr lang="pt-BR" sz="1800" b="1" dirty="0" smtClean="0">
                <a:effectLst>
                  <a:outerShdw blurRad="38100" dist="38100" dir="2700000" algn="tl">
                    <a:srgbClr val="000000">
                      <a:alpha val="43137"/>
                    </a:srgbClr>
                  </a:outerShdw>
                </a:effectLst>
              </a:rPr>
              <a:t>).P</a:t>
            </a:r>
            <a:r>
              <a:rPr lang="pt-BR" sz="1800" b="1" baseline="-25000" dirty="0" smtClean="0">
                <a:effectLst>
                  <a:outerShdw blurRad="38100" dist="38100" dir="2700000" algn="tl">
                    <a:srgbClr val="000000">
                      <a:alpha val="43137"/>
                    </a:srgbClr>
                  </a:outerShdw>
                </a:effectLst>
              </a:rPr>
              <a:t>0</a:t>
            </a:r>
            <a:r>
              <a:rPr lang="pt-BR" sz="1800" b="1" baseline="30000" dirty="0" smtClean="0">
                <a:effectLst>
                  <a:outerShdw blurRad="38100" dist="38100" dir="2700000" algn="tl">
                    <a:srgbClr val="000000">
                      <a:alpha val="43137"/>
                    </a:srgbClr>
                  </a:outerShdw>
                </a:effectLst>
              </a:rPr>
              <a:t>X</a:t>
            </a:r>
            <a:r>
              <a:rPr lang="pt-BR" sz="1800" b="1" dirty="0" smtClean="0">
                <a:effectLst>
                  <a:outerShdw blurRad="38100" dist="38100" dir="2700000" algn="tl">
                    <a:srgbClr val="000000">
                      <a:alpha val="43137"/>
                    </a:srgbClr>
                  </a:outerShdw>
                </a:effectLst>
              </a:rPr>
              <a:t>/P</a:t>
            </a:r>
            <a:r>
              <a:rPr lang="pt-BR" sz="1800" b="1" baseline="-25000" dirty="0" smtClean="0">
                <a:effectLst>
                  <a:outerShdw blurRad="38100" dist="38100" dir="2700000" algn="tl">
                    <a:srgbClr val="000000">
                      <a:alpha val="43137"/>
                    </a:srgbClr>
                  </a:outerShdw>
                </a:effectLst>
              </a:rPr>
              <a:t>0</a:t>
            </a:r>
            <a:r>
              <a:rPr lang="pt-BR" sz="1800" b="1" baseline="30000" dirty="0" smtClean="0">
                <a:effectLst>
                  <a:outerShdw blurRad="38100" dist="38100" dir="2700000" algn="tl">
                    <a:srgbClr val="000000">
                      <a:alpha val="43137"/>
                    </a:srgbClr>
                  </a:outerShdw>
                </a:effectLst>
              </a:rPr>
              <a:t>Y</a:t>
            </a:r>
            <a:r>
              <a:rPr lang="pt-BR" sz="1800" b="1" dirty="0" smtClean="0">
                <a:effectLst>
                  <a:outerShdw blurRad="38100" dist="38100" dir="2700000" algn="tl">
                    <a:srgbClr val="000000">
                      <a:alpha val="43137"/>
                    </a:srgbClr>
                  </a:outerShdw>
                </a:effectLst>
              </a:rPr>
              <a:t>]</a:t>
            </a:r>
            <a:r>
              <a:rPr lang="pt-BR" sz="1800" dirty="0" smtClean="0"/>
              <a:t>. ENTRETANTO, NA PRODUÇÃO, OS PRODUTORES MAXIMIZADORES DE LUCRO EFETUAM SUAS DECISÕES ÓTIMAS DE ACORDO COM OS PREÇOS QUE ENFRENTAM NA PRODUÇÃO. ISTO É, DECIDEM PRODUZIR DE X E Y TAL QUE A TMT</a:t>
            </a:r>
            <a:r>
              <a:rPr lang="pt-BR" sz="1800" baseline="-25000" dirty="0" smtClean="0"/>
              <a:t>X,Y</a:t>
            </a:r>
            <a:r>
              <a:rPr lang="pt-BR" sz="1800" dirty="0" smtClean="0"/>
              <a:t> IGUALE À RAZÃO DE PREÇOS QUE ENFRENTAM QUE, POR SUPOSTO, CONTINUAM A SER OS MESMOS INICIAIS, ISTO É: </a:t>
            </a:r>
            <a:r>
              <a:rPr lang="pt-BR" sz="1800" b="1" dirty="0" smtClean="0">
                <a:effectLst>
                  <a:outerShdw blurRad="38100" dist="38100" dir="2700000" algn="tl">
                    <a:srgbClr val="000000">
                      <a:alpha val="43137"/>
                    </a:srgbClr>
                  </a:outerShdw>
                </a:effectLst>
              </a:rPr>
              <a:t>TMT</a:t>
            </a:r>
            <a:r>
              <a:rPr lang="pt-BR" sz="1800" b="1" baseline="-25000" dirty="0" smtClean="0">
                <a:effectLst>
                  <a:outerShdw blurRad="38100" dist="38100" dir="2700000" algn="tl">
                    <a:srgbClr val="000000">
                      <a:alpha val="43137"/>
                    </a:srgbClr>
                  </a:outerShdw>
                </a:effectLst>
              </a:rPr>
              <a:t>X,Y </a:t>
            </a:r>
            <a:r>
              <a:rPr lang="pt-BR" sz="1800" b="1" dirty="0" smtClean="0">
                <a:effectLst>
                  <a:outerShdw blurRad="38100" dist="38100" dir="2700000" algn="tl">
                    <a:srgbClr val="000000">
                      <a:alpha val="43137"/>
                    </a:srgbClr>
                  </a:outerShdw>
                </a:effectLst>
              </a:rPr>
              <a:t>(= </a:t>
            </a:r>
            <a:r>
              <a:rPr lang="pt-BR" sz="1800" b="1" dirty="0" err="1">
                <a:effectLst>
                  <a:outerShdw blurRad="38100" dist="38100" dir="2700000" algn="tl">
                    <a:srgbClr val="000000">
                      <a:alpha val="43137"/>
                    </a:srgbClr>
                  </a:outerShdw>
                </a:effectLst>
              </a:rPr>
              <a:t>CMg</a:t>
            </a:r>
            <a:r>
              <a:rPr lang="pt-BR" sz="1800" b="1" baseline="30000" dirty="0" err="1">
                <a:effectLst>
                  <a:outerShdw blurRad="38100" dist="38100" dir="2700000" algn="tl">
                    <a:srgbClr val="000000">
                      <a:alpha val="43137"/>
                    </a:srgbClr>
                  </a:outerShdw>
                </a:effectLst>
              </a:rPr>
              <a:t>X</a:t>
            </a:r>
            <a:r>
              <a:rPr lang="pt-BR" sz="1800" b="1" dirty="0">
                <a:effectLst>
                  <a:outerShdw blurRad="38100" dist="38100" dir="2700000" algn="tl">
                    <a:srgbClr val="000000">
                      <a:alpha val="43137"/>
                    </a:srgbClr>
                  </a:outerShdw>
                </a:effectLst>
              </a:rPr>
              <a:t>/</a:t>
            </a:r>
            <a:r>
              <a:rPr lang="pt-BR" sz="1800" b="1" dirty="0" err="1">
                <a:effectLst>
                  <a:outerShdw blurRad="38100" dist="38100" dir="2700000" algn="tl">
                    <a:srgbClr val="000000">
                      <a:alpha val="43137"/>
                    </a:srgbClr>
                  </a:outerShdw>
                </a:effectLst>
              </a:rPr>
              <a:t>CMg</a:t>
            </a:r>
            <a:r>
              <a:rPr lang="pt-BR" sz="1800" b="1" baseline="30000" dirty="0" err="1">
                <a:effectLst>
                  <a:outerShdw blurRad="38100" dist="38100" dir="2700000" algn="tl">
                    <a:srgbClr val="000000">
                      <a:alpha val="43137"/>
                    </a:srgbClr>
                  </a:outerShdw>
                </a:effectLst>
              </a:rPr>
              <a:t>Y</a:t>
            </a:r>
            <a:r>
              <a:rPr lang="pt-BR" sz="1800" b="1" dirty="0">
                <a:effectLst>
                  <a:outerShdw blurRad="38100" dist="38100" dir="2700000" algn="tl">
                    <a:srgbClr val="000000">
                      <a:alpha val="43137"/>
                    </a:srgbClr>
                  </a:outerShdw>
                </a:effectLst>
              </a:rPr>
              <a:t>) </a:t>
            </a:r>
            <a:r>
              <a:rPr lang="pt-BR" sz="1800" b="1" dirty="0" smtClean="0">
                <a:effectLst>
                  <a:outerShdw blurRad="38100" dist="38100" dir="2700000" algn="tl">
                    <a:srgbClr val="000000">
                      <a:alpha val="43137"/>
                    </a:srgbClr>
                  </a:outerShdw>
                </a:effectLst>
              </a:rPr>
              <a:t>= (P</a:t>
            </a:r>
            <a:r>
              <a:rPr lang="pt-BR" sz="1800" b="1" baseline="-25000" dirty="0" smtClean="0">
                <a:effectLst>
                  <a:outerShdw blurRad="38100" dist="38100" dir="2700000" algn="tl">
                    <a:srgbClr val="000000">
                      <a:alpha val="43137"/>
                    </a:srgbClr>
                  </a:outerShdw>
                </a:effectLst>
              </a:rPr>
              <a:t>0</a:t>
            </a:r>
            <a:r>
              <a:rPr lang="pt-BR" sz="1800" b="1" baseline="30000" dirty="0" smtClean="0">
                <a:effectLst>
                  <a:outerShdw blurRad="38100" dist="38100" dir="2700000" algn="tl">
                    <a:srgbClr val="000000">
                      <a:alpha val="43137"/>
                    </a:srgbClr>
                  </a:outerShdw>
                </a:effectLst>
              </a:rPr>
              <a:t>X</a:t>
            </a:r>
            <a:r>
              <a:rPr lang="pt-BR" sz="1800" b="1" dirty="0" smtClean="0">
                <a:effectLst>
                  <a:outerShdw blurRad="38100" dist="38100" dir="2700000" algn="tl">
                    <a:srgbClr val="000000">
                      <a:alpha val="43137"/>
                    </a:srgbClr>
                  </a:outerShdw>
                </a:effectLst>
              </a:rPr>
              <a:t>/P</a:t>
            </a:r>
            <a:r>
              <a:rPr lang="pt-BR" sz="1800" b="1" baseline="-25000" dirty="0" smtClean="0">
                <a:effectLst>
                  <a:outerShdw blurRad="38100" dist="38100" dir="2700000" algn="tl">
                    <a:srgbClr val="000000">
                      <a:alpha val="43137"/>
                    </a:srgbClr>
                  </a:outerShdw>
                </a:effectLst>
              </a:rPr>
              <a:t>0</a:t>
            </a:r>
            <a:r>
              <a:rPr lang="pt-BR" sz="1800" b="1" baseline="30000" dirty="0" smtClean="0">
                <a:effectLst>
                  <a:outerShdw blurRad="38100" dist="38100" dir="2700000" algn="tl">
                    <a:srgbClr val="000000">
                      <a:alpha val="43137"/>
                    </a:srgbClr>
                  </a:outerShdw>
                </a:effectLst>
              </a:rPr>
              <a:t>Y</a:t>
            </a:r>
            <a:r>
              <a:rPr lang="pt-BR" sz="1800" b="1" dirty="0" smtClean="0">
                <a:effectLst>
                  <a:outerShdw blurRad="38100" dist="38100" dir="2700000" algn="tl">
                    <a:srgbClr val="000000">
                      <a:alpha val="43137"/>
                    </a:srgbClr>
                  </a:outerShdw>
                </a:effectLst>
              </a:rPr>
              <a:t>), </a:t>
            </a:r>
            <a:r>
              <a:rPr lang="pt-BR" sz="1800" dirty="0" smtClean="0"/>
              <a:t>POIS SE SUPÕE QUE OS </a:t>
            </a:r>
            <a:r>
              <a:rPr lang="pt-BR" sz="1800" dirty="0" err="1" smtClean="0"/>
              <a:t>CMg´s</a:t>
            </a:r>
            <a:r>
              <a:rPr lang="pt-BR" sz="1800" dirty="0" smtClean="0"/>
              <a:t> SÃO CONSTANTES, ISTO É A CURVA DE OFERTA É PEFEITAMENTE ELÁSTICA (HORIZONTAL), IMPLICANDO QUE A INCIDÊNCIA DA TRIBUTAÇÃO RECAI INTEGRALMENTE SOBRE O CONSUMIDOR. </a:t>
            </a:r>
          </a:p>
          <a:p>
            <a:pPr algn="just"/>
            <a:endParaRPr lang="pt-BR" sz="1800" dirty="0" smtClean="0"/>
          </a:p>
          <a:p>
            <a:pPr algn="just"/>
            <a:endParaRPr lang="pt-BR" sz="1800" dirty="0"/>
          </a:p>
          <a:p>
            <a:pPr algn="just"/>
            <a:r>
              <a:rPr lang="pt-BR" sz="1800" dirty="0" smtClean="0"/>
              <a:t>EM SUMA, APÓS A TRIBUTAÇÃO DO BEM (X) SE ESTABELECE UMA DIVERGÊNCIA DE PREÇOS VIGENTE NO CONSUMO DAQUELES NA PRODUÇÃO, ISTO É, ENTRE A </a:t>
            </a:r>
            <a:r>
              <a:rPr lang="pt-BR" sz="1800" dirty="0" err="1" smtClean="0"/>
              <a:t>TMgSUB</a:t>
            </a:r>
            <a:r>
              <a:rPr lang="pt-BR" sz="1800" baseline="-25000" dirty="0" err="1" smtClean="0"/>
              <a:t>X,Y</a:t>
            </a:r>
            <a:r>
              <a:rPr lang="pt-BR" sz="1800" dirty="0"/>
              <a:t> </a:t>
            </a:r>
            <a:r>
              <a:rPr lang="pt-BR" sz="1800" dirty="0" smtClean="0"/>
              <a:t>(NO CONSUMO) E A TMT</a:t>
            </a:r>
            <a:r>
              <a:rPr lang="pt-BR" sz="1800" baseline="-25000" dirty="0" smtClean="0"/>
              <a:t>X,Y</a:t>
            </a:r>
            <a:r>
              <a:rPr lang="pt-BR" sz="1800" dirty="0" smtClean="0"/>
              <a:t> (NA PRODUÇÃO), A QUAL É CARACTERIZADA PELA SEGUINTE DESIGUALDADE: </a:t>
            </a:r>
            <a:r>
              <a:rPr lang="pt-BR" sz="1800" b="1" dirty="0" err="1" smtClean="0">
                <a:effectLst>
                  <a:outerShdw blurRad="38100" dist="38100" dir="2700000" algn="tl">
                    <a:srgbClr val="000000">
                      <a:alpha val="43137"/>
                    </a:srgbClr>
                  </a:outerShdw>
                </a:effectLst>
              </a:rPr>
              <a:t>TMgSUB</a:t>
            </a:r>
            <a:r>
              <a:rPr lang="pt-BR" sz="1800" b="1" baseline="-25000" dirty="0" err="1" smtClean="0">
                <a:effectLst>
                  <a:outerShdw blurRad="38100" dist="38100" dir="2700000" algn="tl">
                    <a:srgbClr val="000000">
                      <a:alpha val="43137"/>
                    </a:srgbClr>
                  </a:outerShdw>
                </a:effectLst>
              </a:rPr>
              <a:t>X,Y</a:t>
            </a:r>
            <a:r>
              <a:rPr lang="pt-BR" sz="1800" b="1" baseline="-25000" dirty="0" smtClean="0">
                <a:effectLst>
                  <a:outerShdw blurRad="38100" dist="38100" dir="2700000" algn="tl">
                    <a:srgbClr val="000000">
                      <a:alpha val="43137"/>
                    </a:srgbClr>
                  </a:outerShdw>
                </a:effectLst>
              </a:rPr>
              <a:t> </a:t>
            </a:r>
            <a:r>
              <a:rPr lang="pt-BR" sz="1800" b="1" dirty="0" smtClean="0">
                <a:effectLst>
                  <a:outerShdw blurRad="38100" dist="38100" dir="2700000" algn="tl">
                    <a:srgbClr val="000000">
                      <a:alpha val="43137"/>
                    </a:srgbClr>
                  </a:outerShdw>
                </a:effectLst>
              </a:rPr>
              <a:t>(= </a:t>
            </a:r>
            <a:r>
              <a:rPr lang="pt-BR" sz="1800" b="1" dirty="0">
                <a:effectLst>
                  <a:outerShdw blurRad="38100" dist="38100" dir="2700000" algn="tl">
                    <a:srgbClr val="000000">
                      <a:alpha val="43137"/>
                    </a:srgbClr>
                  </a:outerShdw>
                </a:effectLst>
              </a:rPr>
              <a:t>[(</a:t>
            </a:r>
            <a:r>
              <a:rPr lang="pt-BR" sz="1800" b="1" dirty="0" smtClean="0">
                <a:effectLst>
                  <a:outerShdw blurRad="38100" dist="38100" dir="2700000" algn="tl">
                    <a:srgbClr val="000000">
                      <a:alpha val="43137"/>
                    </a:srgbClr>
                  </a:outerShdw>
                </a:effectLst>
              </a:rPr>
              <a:t>1+t</a:t>
            </a:r>
            <a:r>
              <a:rPr lang="pt-BR" sz="1800" b="1" baseline="-25000" dirty="0" smtClean="0">
                <a:effectLst>
                  <a:outerShdw blurRad="38100" dist="38100" dir="2700000" algn="tl">
                    <a:srgbClr val="000000">
                      <a:alpha val="43137"/>
                    </a:srgbClr>
                  </a:outerShdw>
                </a:effectLst>
              </a:rPr>
              <a:t>X</a:t>
            </a:r>
            <a:r>
              <a:rPr lang="pt-BR" sz="1800" b="1" dirty="0" smtClean="0">
                <a:effectLst>
                  <a:outerShdw blurRad="38100" dist="38100" dir="2700000" algn="tl">
                    <a:srgbClr val="000000">
                      <a:alpha val="43137"/>
                    </a:srgbClr>
                  </a:outerShdw>
                </a:effectLst>
              </a:rPr>
              <a:t>).P</a:t>
            </a:r>
            <a:r>
              <a:rPr lang="pt-BR" sz="1800" b="1" baseline="-25000" dirty="0" smtClean="0">
                <a:effectLst>
                  <a:outerShdw blurRad="38100" dist="38100" dir="2700000" algn="tl">
                    <a:srgbClr val="000000">
                      <a:alpha val="43137"/>
                    </a:srgbClr>
                  </a:outerShdw>
                </a:effectLst>
              </a:rPr>
              <a:t>0</a:t>
            </a:r>
            <a:r>
              <a:rPr lang="pt-BR" sz="1800" b="1" baseline="30000" dirty="0" smtClean="0">
                <a:effectLst>
                  <a:outerShdw blurRad="38100" dist="38100" dir="2700000" algn="tl">
                    <a:srgbClr val="000000">
                      <a:alpha val="43137"/>
                    </a:srgbClr>
                  </a:outerShdw>
                </a:effectLst>
              </a:rPr>
              <a:t>X</a:t>
            </a:r>
            <a:r>
              <a:rPr lang="pt-BR" sz="1800" b="1" dirty="0" smtClean="0">
                <a:effectLst>
                  <a:outerShdw blurRad="38100" dist="38100" dir="2700000" algn="tl">
                    <a:srgbClr val="000000">
                      <a:alpha val="43137"/>
                    </a:srgbClr>
                  </a:outerShdw>
                </a:effectLst>
              </a:rPr>
              <a:t>/P</a:t>
            </a:r>
            <a:r>
              <a:rPr lang="pt-BR" sz="1800" b="1" baseline="-25000" dirty="0" smtClean="0">
                <a:effectLst>
                  <a:outerShdw blurRad="38100" dist="38100" dir="2700000" algn="tl">
                    <a:srgbClr val="000000">
                      <a:alpha val="43137"/>
                    </a:srgbClr>
                  </a:outerShdw>
                </a:effectLst>
              </a:rPr>
              <a:t>0</a:t>
            </a:r>
            <a:r>
              <a:rPr lang="pt-BR" sz="1800" b="1" baseline="30000" dirty="0" smtClean="0">
                <a:effectLst>
                  <a:outerShdw blurRad="38100" dist="38100" dir="2700000" algn="tl">
                    <a:srgbClr val="000000">
                      <a:alpha val="43137"/>
                    </a:srgbClr>
                  </a:outerShdw>
                </a:effectLst>
              </a:rPr>
              <a:t>Y</a:t>
            </a:r>
            <a:r>
              <a:rPr lang="pt-BR" sz="1800" b="1" dirty="0" smtClean="0">
                <a:effectLst>
                  <a:outerShdw blurRad="38100" dist="38100" dir="2700000" algn="tl">
                    <a:srgbClr val="000000">
                      <a:alpha val="43137"/>
                    </a:srgbClr>
                  </a:outerShdw>
                </a:effectLst>
              </a:rPr>
              <a:t>]) &gt; TMT</a:t>
            </a:r>
            <a:r>
              <a:rPr lang="pt-BR" sz="1800" b="1" baseline="-25000" dirty="0" smtClean="0">
                <a:effectLst>
                  <a:outerShdw blurRad="38100" dist="38100" dir="2700000" algn="tl">
                    <a:srgbClr val="000000">
                      <a:alpha val="43137"/>
                    </a:srgbClr>
                  </a:outerShdw>
                </a:effectLst>
              </a:rPr>
              <a:t>X,Y </a:t>
            </a:r>
            <a:r>
              <a:rPr lang="pt-BR" sz="1800" b="1" dirty="0" smtClean="0">
                <a:effectLst>
                  <a:outerShdw blurRad="38100" dist="38100" dir="2700000" algn="tl">
                    <a:srgbClr val="000000">
                      <a:alpha val="43137"/>
                    </a:srgbClr>
                  </a:outerShdw>
                </a:effectLst>
              </a:rPr>
              <a:t>(= (</a:t>
            </a:r>
            <a:r>
              <a:rPr lang="pt-BR" sz="1800" b="1" dirty="0">
                <a:effectLst>
                  <a:outerShdw blurRad="38100" dist="38100" dir="2700000" algn="tl">
                    <a:srgbClr val="000000">
                      <a:alpha val="43137"/>
                    </a:srgbClr>
                  </a:outerShdw>
                </a:effectLst>
              </a:rPr>
              <a:t>P</a:t>
            </a:r>
            <a:r>
              <a:rPr lang="pt-BR" sz="1800" b="1" baseline="-25000" dirty="0">
                <a:effectLst>
                  <a:outerShdw blurRad="38100" dist="38100" dir="2700000" algn="tl">
                    <a:srgbClr val="000000">
                      <a:alpha val="43137"/>
                    </a:srgbClr>
                  </a:outerShdw>
                </a:effectLst>
              </a:rPr>
              <a:t>0</a:t>
            </a:r>
            <a:r>
              <a:rPr lang="pt-BR" sz="1800" b="1" baseline="30000" dirty="0">
                <a:effectLst>
                  <a:outerShdw blurRad="38100" dist="38100" dir="2700000" algn="tl">
                    <a:srgbClr val="000000">
                      <a:alpha val="43137"/>
                    </a:srgbClr>
                  </a:outerShdw>
                </a:effectLst>
              </a:rPr>
              <a:t>X</a:t>
            </a:r>
            <a:r>
              <a:rPr lang="pt-BR" sz="1800" b="1" dirty="0">
                <a:effectLst>
                  <a:outerShdw blurRad="38100" dist="38100" dir="2700000" algn="tl">
                    <a:srgbClr val="000000">
                      <a:alpha val="43137"/>
                    </a:srgbClr>
                  </a:outerShdw>
                </a:effectLst>
              </a:rPr>
              <a:t>/P</a:t>
            </a:r>
            <a:r>
              <a:rPr lang="pt-BR" sz="1800" b="1" baseline="-25000" dirty="0">
                <a:effectLst>
                  <a:outerShdw blurRad="38100" dist="38100" dir="2700000" algn="tl">
                    <a:srgbClr val="000000">
                      <a:alpha val="43137"/>
                    </a:srgbClr>
                  </a:outerShdw>
                </a:effectLst>
              </a:rPr>
              <a:t>0</a:t>
            </a:r>
            <a:r>
              <a:rPr lang="pt-BR" sz="1800" b="1" baseline="30000" dirty="0">
                <a:effectLst>
                  <a:outerShdw blurRad="38100" dist="38100" dir="2700000" algn="tl">
                    <a:srgbClr val="000000">
                      <a:alpha val="43137"/>
                    </a:srgbClr>
                  </a:outerShdw>
                </a:effectLst>
              </a:rPr>
              <a:t>Y</a:t>
            </a:r>
            <a:r>
              <a:rPr lang="pt-BR" sz="1800" b="1" dirty="0" smtClean="0">
                <a:effectLst>
                  <a:outerShdw blurRad="38100" dist="38100" dir="2700000" algn="tl">
                    <a:srgbClr val="000000">
                      <a:alpha val="43137"/>
                    </a:srgbClr>
                  </a:outerShdw>
                </a:effectLst>
              </a:rPr>
              <a:t>))</a:t>
            </a:r>
            <a:r>
              <a:rPr lang="pt-BR" sz="1800" dirty="0" smtClean="0"/>
              <a:t>. PORTANTO, UMA CONDIÇÃO NECESSÁRIA PARA UMA ALOCAÇÃO EFICIENTE DE PARETO É VIOLADA.</a:t>
            </a:r>
          </a:p>
          <a:p>
            <a:pPr algn="just"/>
            <a:endParaRPr lang="pt-BR" sz="1800" dirty="0" smtClean="0"/>
          </a:p>
          <a:p>
            <a:pPr algn="just"/>
            <a:endParaRPr lang="pt-BR" sz="1800" dirty="0"/>
          </a:p>
          <a:p>
            <a:pPr algn="just"/>
            <a:r>
              <a:rPr lang="pt-BR" sz="1800" dirty="0" smtClean="0"/>
              <a:t>POR OUTRO LADO, QUANDO A </a:t>
            </a:r>
            <a:r>
              <a:rPr lang="pt-BR" sz="1800" b="1" dirty="0" err="1" smtClean="0">
                <a:effectLst>
                  <a:outerShdw blurRad="38100" dist="38100" dir="2700000" algn="tl">
                    <a:srgbClr val="000000">
                      <a:alpha val="43137"/>
                    </a:srgbClr>
                  </a:outerShdw>
                </a:effectLst>
              </a:rPr>
              <a:t>TMgSUB</a:t>
            </a:r>
            <a:r>
              <a:rPr lang="pt-BR" sz="1800" b="1" baseline="-25000" dirty="0" err="1" smtClean="0">
                <a:effectLst>
                  <a:outerShdw blurRad="38100" dist="38100" dir="2700000" algn="tl">
                    <a:srgbClr val="000000">
                      <a:alpha val="43137"/>
                    </a:srgbClr>
                  </a:outerShdw>
                </a:effectLst>
              </a:rPr>
              <a:t>X,Y</a:t>
            </a:r>
            <a:r>
              <a:rPr lang="pt-BR" sz="1800" b="1" dirty="0" smtClean="0">
                <a:effectLst>
                  <a:outerShdw blurRad="38100" dist="38100" dir="2700000" algn="tl">
                    <a:srgbClr val="000000">
                      <a:alpha val="43137"/>
                    </a:srgbClr>
                  </a:outerShdw>
                </a:effectLst>
              </a:rPr>
              <a:t>(= </a:t>
            </a:r>
            <a:r>
              <a:rPr lang="pt-BR" sz="1800" b="1" dirty="0" err="1" smtClean="0">
                <a:effectLst>
                  <a:outerShdw blurRad="38100" dist="38100" dir="2700000" algn="tl">
                    <a:srgbClr val="000000">
                      <a:alpha val="43137"/>
                    </a:srgbClr>
                  </a:outerShdw>
                </a:effectLst>
              </a:rPr>
              <a:t>UMg</a:t>
            </a:r>
            <a:r>
              <a:rPr lang="pt-BR" sz="1800" b="1" baseline="30000" dirty="0" err="1" smtClean="0">
                <a:effectLst>
                  <a:outerShdw blurRad="38100" dist="38100" dir="2700000" algn="tl">
                    <a:srgbClr val="000000">
                      <a:alpha val="43137"/>
                    </a:srgbClr>
                  </a:outerShdw>
                </a:effectLst>
              </a:rPr>
              <a:t>X</a:t>
            </a:r>
            <a:r>
              <a:rPr lang="pt-BR" sz="1800" b="1" dirty="0" smtClean="0">
                <a:effectLst>
                  <a:outerShdw blurRad="38100" dist="38100" dir="2700000" algn="tl">
                    <a:srgbClr val="000000">
                      <a:alpha val="43137"/>
                    </a:srgbClr>
                  </a:outerShdw>
                </a:effectLst>
              </a:rPr>
              <a:t>/</a:t>
            </a:r>
            <a:r>
              <a:rPr lang="pt-BR" sz="1800" b="1" dirty="0" err="1" smtClean="0">
                <a:effectLst>
                  <a:outerShdw blurRad="38100" dist="38100" dir="2700000" algn="tl">
                    <a:srgbClr val="000000">
                      <a:alpha val="43137"/>
                    </a:srgbClr>
                  </a:outerShdw>
                </a:effectLst>
              </a:rPr>
              <a:t>UMg</a:t>
            </a:r>
            <a:r>
              <a:rPr lang="pt-BR" sz="1800" b="1" baseline="30000" dirty="0" err="1" smtClean="0">
                <a:effectLst>
                  <a:outerShdw blurRad="38100" dist="38100" dir="2700000" algn="tl">
                    <a:srgbClr val="000000">
                      <a:alpha val="43137"/>
                    </a:srgbClr>
                  </a:outerShdw>
                </a:effectLst>
              </a:rPr>
              <a:t>Y</a:t>
            </a:r>
            <a:r>
              <a:rPr lang="pt-BR" sz="1800" b="1" dirty="0" smtClean="0">
                <a:effectLst>
                  <a:outerShdw blurRad="38100" dist="38100" dir="2700000" algn="tl">
                    <a:srgbClr val="000000">
                      <a:alpha val="43137"/>
                    </a:srgbClr>
                  </a:outerShdw>
                </a:effectLst>
              </a:rPr>
              <a:t>) </a:t>
            </a:r>
            <a:r>
              <a:rPr lang="pt-BR" sz="1800" b="1" dirty="0">
                <a:effectLst>
                  <a:outerShdw blurRad="38100" dist="38100" dir="2700000" algn="tl">
                    <a:srgbClr val="000000">
                      <a:alpha val="43137"/>
                    </a:srgbClr>
                  </a:outerShdw>
                </a:effectLst>
              </a:rPr>
              <a:t>&gt;</a:t>
            </a:r>
            <a:r>
              <a:rPr lang="pt-BR" sz="1800" b="1" dirty="0" smtClean="0">
                <a:effectLst>
                  <a:outerShdw blurRad="38100" dist="38100" dir="2700000" algn="tl">
                    <a:srgbClr val="000000">
                      <a:alpha val="43137"/>
                    </a:srgbClr>
                  </a:outerShdw>
                </a:effectLst>
              </a:rPr>
              <a:t> TMT</a:t>
            </a:r>
            <a:r>
              <a:rPr lang="pt-BR" sz="1800" b="1" baseline="-25000" dirty="0" smtClean="0">
                <a:effectLst>
                  <a:outerShdw blurRad="38100" dist="38100" dir="2700000" algn="tl">
                    <a:srgbClr val="000000">
                      <a:alpha val="43137"/>
                    </a:srgbClr>
                  </a:outerShdw>
                </a:effectLst>
              </a:rPr>
              <a:t>X,Y</a:t>
            </a:r>
            <a:r>
              <a:rPr lang="pt-BR" sz="1800" b="1" dirty="0" smtClean="0">
                <a:effectLst>
                  <a:outerShdw blurRad="38100" dist="38100" dir="2700000" algn="tl">
                    <a:srgbClr val="000000">
                      <a:alpha val="43137"/>
                    </a:srgbClr>
                  </a:outerShdw>
                </a:effectLst>
              </a:rPr>
              <a:t>(= </a:t>
            </a:r>
            <a:r>
              <a:rPr lang="pt-BR" sz="1800" b="1" dirty="0" err="1" smtClean="0">
                <a:effectLst>
                  <a:outerShdw blurRad="38100" dist="38100" dir="2700000" algn="tl">
                    <a:srgbClr val="000000">
                      <a:alpha val="43137"/>
                    </a:srgbClr>
                  </a:outerShdw>
                </a:effectLst>
              </a:rPr>
              <a:t>CMg</a:t>
            </a:r>
            <a:r>
              <a:rPr lang="pt-BR" sz="1800" b="1" baseline="30000" dirty="0" err="1" smtClean="0">
                <a:effectLst>
                  <a:outerShdw blurRad="38100" dist="38100" dir="2700000" algn="tl">
                    <a:srgbClr val="000000">
                      <a:alpha val="43137"/>
                    </a:srgbClr>
                  </a:outerShdw>
                </a:effectLst>
              </a:rPr>
              <a:t>X</a:t>
            </a:r>
            <a:r>
              <a:rPr lang="pt-BR" sz="1800" b="1" dirty="0" smtClean="0">
                <a:effectLst>
                  <a:outerShdw blurRad="38100" dist="38100" dir="2700000" algn="tl">
                    <a:srgbClr val="000000">
                      <a:alpha val="43137"/>
                    </a:srgbClr>
                  </a:outerShdw>
                </a:effectLst>
              </a:rPr>
              <a:t>/</a:t>
            </a:r>
            <a:r>
              <a:rPr lang="pt-BR" sz="1800" b="1" dirty="0" err="1" smtClean="0">
                <a:effectLst>
                  <a:outerShdw blurRad="38100" dist="38100" dir="2700000" algn="tl">
                    <a:srgbClr val="000000">
                      <a:alpha val="43137"/>
                    </a:srgbClr>
                  </a:outerShdw>
                </a:effectLst>
              </a:rPr>
              <a:t>CMg</a:t>
            </a:r>
            <a:r>
              <a:rPr lang="pt-BR" sz="1800" b="1" baseline="30000" dirty="0" err="1" smtClean="0">
                <a:effectLst>
                  <a:outerShdw blurRad="38100" dist="38100" dir="2700000" algn="tl">
                    <a:srgbClr val="000000">
                      <a:alpha val="43137"/>
                    </a:srgbClr>
                  </a:outerShdw>
                </a:effectLst>
              </a:rPr>
              <a:t>Y</a:t>
            </a:r>
            <a:r>
              <a:rPr lang="pt-BR" sz="1800" b="1" dirty="0" smtClean="0">
                <a:effectLst>
                  <a:outerShdw blurRad="38100" dist="38100" dir="2700000" algn="tl">
                    <a:srgbClr val="000000">
                      <a:alpha val="43137"/>
                    </a:srgbClr>
                  </a:outerShdw>
                </a:effectLst>
              </a:rPr>
              <a:t>)</a:t>
            </a:r>
            <a:r>
              <a:rPr lang="pt-BR" sz="1800" dirty="0" smtClean="0"/>
              <a:t>, RESULTA, PORTANTO, DESSA DESIGUALDADE QUE</a:t>
            </a:r>
            <a:r>
              <a:rPr lang="pt-BR" sz="1800" dirty="0"/>
              <a:t>: </a:t>
            </a:r>
            <a:r>
              <a:rPr lang="pt-BR" sz="1800" b="1" dirty="0" smtClean="0">
                <a:effectLst>
                  <a:outerShdw blurRad="38100" dist="38100" dir="2700000" algn="tl">
                    <a:srgbClr val="000000">
                      <a:alpha val="43137"/>
                    </a:srgbClr>
                  </a:outerShdw>
                </a:effectLst>
              </a:rPr>
              <a:t>(</a:t>
            </a:r>
            <a:r>
              <a:rPr lang="pt-BR" sz="1800" b="1" dirty="0" err="1" smtClean="0">
                <a:effectLst>
                  <a:outerShdw blurRad="38100" dist="38100" dir="2700000" algn="tl">
                    <a:srgbClr val="000000">
                      <a:alpha val="43137"/>
                    </a:srgbClr>
                  </a:outerShdw>
                </a:effectLst>
              </a:rPr>
              <a:t>UMg</a:t>
            </a:r>
            <a:r>
              <a:rPr lang="pt-BR" sz="1800" b="1" baseline="30000" dirty="0" err="1" smtClean="0">
                <a:effectLst>
                  <a:outerShdw blurRad="38100" dist="38100" dir="2700000" algn="tl">
                    <a:srgbClr val="000000">
                      <a:alpha val="43137"/>
                    </a:srgbClr>
                  </a:outerShdw>
                </a:effectLst>
              </a:rPr>
              <a:t>X</a:t>
            </a:r>
            <a:r>
              <a:rPr lang="pt-BR" sz="1800" b="1" dirty="0" smtClean="0">
                <a:effectLst>
                  <a:outerShdw blurRad="38100" dist="38100" dir="2700000" algn="tl">
                    <a:srgbClr val="000000">
                      <a:alpha val="43137"/>
                    </a:srgbClr>
                  </a:outerShdw>
                </a:effectLst>
              </a:rPr>
              <a:t>/</a:t>
            </a:r>
            <a:r>
              <a:rPr lang="pt-BR" sz="1800" b="1" dirty="0" err="1" smtClean="0">
                <a:effectLst>
                  <a:outerShdw blurRad="38100" dist="38100" dir="2700000" algn="tl">
                    <a:srgbClr val="000000">
                      <a:alpha val="43137"/>
                    </a:srgbClr>
                  </a:outerShdw>
                </a:effectLst>
              </a:rPr>
              <a:t>CMg</a:t>
            </a:r>
            <a:r>
              <a:rPr lang="pt-BR" sz="1800" b="1" baseline="30000" dirty="0" err="1" smtClean="0">
                <a:effectLst>
                  <a:outerShdw blurRad="38100" dist="38100" dir="2700000" algn="tl">
                    <a:srgbClr val="000000">
                      <a:alpha val="43137"/>
                    </a:srgbClr>
                  </a:outerShdw>
                </a:effectLst>
              </a:rPr>
              <a:t>X</a:t>
            </a:r>
            <a:r>
              <a:rPr lang="pt-BR" sz="1800" b="1" dirty="0" smtClean="0">
                <a:effectLst>
                  <a:outerShdw blurRad="38100" dist="38100" dir="2700000" algn="tl">
                    <a:srgbClr val="000000">
                      <a:alpha val="43137"/>
                    </a:srgbClr>
                  </a:outerShdw>
                </a:effectLst>
              </a:rPr>
              <a:t>) &gt; (</a:t>
            </a:r>
            <a:r>
              <a:rPr lang="pt-BR" sz="1800" b="1" dirty="0" err="1" smtClean="0">
                <a:effectLst>
                  <a:outerShdw blurRad="38100" dist="38100" dir="2700000" algn="tl">
                    <a:srgbClr val="000000">
                      <a:alpha val="43137"/>
                    </a:srgbClr>
                  </a:outerShdw>
                </a:effectLst>
              </a:rPr>
              <a:t>UMg</a:t>
            </a:r>
            <a:r>
              <a:rPr lang="pt-BR" sz="1800" b="1" baseline="30000" dirty="0" err="1" smtClean="0">
                <a:effectLst>
                  <a:outerShdw blurRad="38100" dist="38100" dir="2700000" algn="tl">
                    <a:srgbClr val="000000">
                      <a:alpha val="43137"/>
                    </a:srgbClr>
                  </a:outerShdw>
                </a:effectLst>
              </a:rPr>
              <a:t>Y</a:t>
            </a:r>
            <a:r>
              <a:rPr lang="pt-BR" sz="1800" b="1" dirty="0" smtClean="0">
                <a:effectLst>
                  <a:outerShdw blurRad="38100" dist="38100" dir="2700000" algn="tl">
                    <a:srgbClr val="000000">
                      <a:alpha val="43137"/>
                    </a:srgbClr>
                  </a:outerShdw>
                </a:effectLst>
              </a:rPr>
              <a:t>/</a:t>
            </a:r>
            <a:r>
              <a:rPr lang="pt-BR" sz="1800" b="1" dirty="0" err="1" smtClean="0">
                <a:effectLst>
                  <a:outerShdw blurRad="38100" dist="38100" dir="2700000" algn="tl">
                    <a:srgbClr val="000000">
                      <a:alpha val="43137"/>
                    </a:srgbClr>
                  </a:outerShdw>
                </a:effectLst>
              </a:rPr>
              <a:t>CMg</a:t>
            </a:r>
            <a:r>
              <a:rPr lang="pt-BR" sz="1800" b="1" baseline="30000" dirty="0" err="1" smtClean="0">
                <a:effectLst>
                  <a:outerShdw blurRad="38100" dist="38100" dir="2700000" algn="tl">
                    <a:srgbClr val="000000">
                      <a:alpha val="43137"/>
                    </a:srgbClr>
                  </a:outerShdw>
                </a:effectLst>
              </a:rPr>
              <a:t>Y</a:t>
            </a:r>
            <a:r>
              <a:rPr lang="pt-BR" sz="1800" b="1" dirty="0" smtClean="0">
                <a:effectLst>
                  <a:outerShdw blurRad="38100" dist="38100" dir="2700000" algn="tl">
                    <a:srgbClr val="000000">
                      <a:alpha val="43137"/>
                    </a:srgbClr>
                  </a:outerShdw>
                </a:effectLst>
              </a:rPr>
              <a:t>)</a:t>
            </a:r>
            <a:r>
              <a:rPr lang="pt-BR" sz="1800" dirty="0" smtClean="0"/>
              <a:t>. OU SEJA, A UTILIDADE MARGINAL OBTIDA POR UNIDADE DE CUSTO-VALOR NO CONSUMO DO BEM (X) É MAIOR DO QUE NO CONSUMO DO BEM (Y). ISSO IMPLICA QUE, SE O CONSUMIDOR PUDESSE EFETUAR UMA REDISTRIBUIÇÃO DE SEU CONSUMO DE (Y) PARA (X), HAVERIA UM GANHO LÍQUIDO DE UTILIDADE-CUSTO, ISTO É, A UTILIDADE TOTAL DO CONSUMIDOR SE ELEVARIA. ESSA REDISTRIBUIÇÃO NÃO OCORRE PORQUE A TRIBUTAÇÃO (AO DISTORCER PREÇOS) IMPEDE QUE AS DECISÕES ÓTIMAS NO CONSUMO CAPTUREM TODOS OS GANHOS DE UTILIDADE-CUSTO QUE EXISTEM. EM SUMA, A TRIBUTAÇÃO REDUZ O NÍVEL DE UTILIDADE DO CONSUMIDOR. </a:t>
            </a:r>
          </a:p>
          <a:p>
            <a:pPr algn="just"/>
            <a:endParaRPr lang="pt-BR" sz="1800" dirty="0"/>
          </a:p>
          <a:p>
            <a:pPr algn="just"/>
            <a:endParaRPr lang="pt-BR" sz="1800" dirty="0" smtClean="0"/>
          </a:p>
          <a:p>
            <a:pPr algn="just"/>
            <a:endParaRPr lang="pt-BR" sz="1800" dirty="0" smtClean="0"/>
          </a:p>
          <a:p>
            <a:pPr algn="just"/>
            <a:r>
              <a:rPr lang="pt-BR" sz="1800" b="1" u="heavy" dirty="0" smtClean="0">
                <a:effectLst>
                  <a:outerShdw blurRad="38100" dist="38100" dir="2700000" algn="tl">
                    <a:srgbClr val="000000">
                      <a:alpha val="43137"/>
                    </a:srgbClr>
                  </a:outerShdw>
                </a:effectLst>
              </a:rPr>
              <a:t>COMO CONCLUSÃO</a:t>
            </a:r>
            <a:r>
              <a:rPr lang="pt-BR" sz="1800" b="1" dirty="0" smtClean="0">
                <a:effectLst>
                  <a:outerShdw blurRad="38100" dist="38100" dir="2700000" algn="tl">
                    <a:srgbClr val="000000">
                      <a:alpha val="43137"/>
                    </a:srgbClr>
                  </a:outerShdw>
                </a:effectLst>
              </a:rPr>
              <a:t>, INTUITIVAMENTE ISSO SIGNIFICA QUE A UTILIDADE DE SUBSTITUIR O CONSUMO DO BEM (Y) EM FAVOR DO CONSUMO DO BEM (X) EXCEDE À ALTERAÇÃO NOS CUSTOS DE PRODUÇÃO NECESSÁRIOS PARA ASSIM PROCEDER. PORTANTO, A UTILIDADE AUMENTARIA SE TAL AJUSTAMENTO FOSSE EFETUADO. TODAVIA, NA PRESENÇA DO TRIBUTO SOBRE O BEM (X) NÃO HÁ INCENTIVO EM ASSIM PROCEDER, POIS AS DECISÕES ÓTIMAS NO CONSUMO REFLETEM OS PREÇOS NO CONSUMO E AS DECISÕES ÓTIMAS NA PRODUÇÃO REFLETEM OS PREÇOS VIGENTES NA PRODUÇÃO, SENDO QUE A TRIBUTAÇÃO INSTAURA UMA CUNHA TRIBUTÁRIA QUE PROVOCA A DIVERGÊNCIA DOS PREÇOS RELATIVOS VIGENTES NO CONSUMO DAQUELES VIGENTES NA PRODUÇÃO. O EXCESSO DE CARGA É JUSTAMENTE UMA MEDIDA DA UTILIDADE PERDIDA. A PERDA SURGE PORQUE O TRIBUTO SOBRE O BEM (X) CRIA UMA CUNHA TRIBUTÁRIA ENTRE O QUE O CONSUMIDOR PAGA E O QUE O PRODUTOR RECEBE E, ASSIM, AS TROCAS DE MERCADO NÃO PODEM REALIZAR COMPLETAMENTE OS GANHOS DE UTILIDADE QUE SÃO POSSÍVEIS NUMA ECONOMIA PERFEITAMENTE COMPETITIVA E SEM DISTORÇÕES INTRODUZIDAS PELA TRIBUTAÇÃO. O EXCESSO DE CARGA É ESSE GANHO POTENCIAL (EM VALOR E EM UTILIDADE) QUE, PELA DISTORÇÃO INTRODUZIDA PELA TRIBUTAÇÃO, DEIXA DE SER REALIZADO. APÓS A TRIBUTAÇÃO, PORTANTO, A ECONOMIA SE ENCONTRA NUM NÍVEL DE UTILIDADE MENOR EM RELÇÃO À SITUAÇÃO INICIAL, ANTES DA TRIBUTAÇÃO.</a:t>
            </a:r>
          </a:p>
          <a:p>
            <a:endParaRPr lang="pt-BR" sz="1800" dirty="0"/>
          </a:p>
          <a:p>
            <a:endParaRPr lang="pt-BR" sz="1800" dirty="0"/>
          </a:p>
        </p:txBody>
      </p:sp>
    </p:spTree>
    <p:extLst>
      <p:ext uri="{BB962C8B-B14F-4D97-AF65-F5344CB8AC3E}">
        <p14:creationId xmlns:p14="http://schemas.microsoft.com/office/powerpoint/2010/main" val="19620556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7999"/>
          </a:xfrm>
        </p:spPr>
        <p:txBody>
          <a:bodyPr>
            <a:normAutofit fontScale="47500" lnSpcReduction="20000"/>
          </a:bodyPr>
          <a:lstStyle/>
          <a:p>
            <a:r>
              <a:rPr lang="pt-BR" b="1" u="sng" dirty="0" smtClean="0">
                <a:effectLst>
                  <a:outerShdw blurRad="38100" dist="38100" dir="2700000" algn="tl">
                    <a:srgbClr val="000000">
                      <a:alpha val="43137"/>
                    </a:srgbClr>
                  </a:outerShdw>
                </a:effectLst>
              </a:rPr>
              <a:t>ANTES DA TRIBUTAÇÃO</a:t>
            </a:r>
          </a:p>
          <a:p>
            <a:r>
              <a:rPr lang="pt-BR" dirty="0" smtClean="0"/>
              <a:t>AS DECISÕES ÓTIMAS NO CONSUMO E NA PRODUÇÃO RESULTAM EM CONDIÇÕES DE EFICIÊNCIA ECONÔMICA:</a:t>
            </a:r>
          </a:p>
          <a:p>
            <a:endParaRPr lang="pt-BR" dirty="0" smtClean="0"/>
          </a:p>
          <a:p>
            <a:r>
              <a:rPr lang="pt-BR" dirty="0"/>
              <a:t> </a:t>
            </a:r>
            <a:r>
              <a:rPr lang="pt-BR" dirty="0" smtClean="0"/>
              <a:t> </a:t>
            </a:r>
            <a:r>
              <a:rPr lang="pt-BR" b="1" dirty="0" err="1">
                <a:effectLst>
                  <a:outerShdw blurRad="38100" dist="38100" dir="2700000" algn="tl">
                    <a:srgbClr val="000000">
                      <a:alpha val="43137"/>
                    </a:srgbClr>
                  </a:outerShdw>
                </a:effectLst>
              </a:rPr>
              <a:t>TMgSUB</a:t>
            </a:r>
            <a:r>
              <a:rPr lang="pt-BR" b="1" baseline="-25000" dirty="0" err="1">
                <a:effectLst>
                  <a:outerShdw blurRad="38100" dist="38100" dir="2700000" algn="tl">
                    <a:srgbClr val="000000">
                      <a:alpha val="43137"/>
                    </a:srgbClr>
                  </a:outerShdw>
                </a:effectLst>
              </a:rPr>
              <a:t>X,Y</a:t>
            </a:r>
            <a:r>
              <a:rPr lang="pt-BR" b="1" dirty="0">
                <a:effectLst>
                  <a:outerShdw blurRad="38100" dist="38100" dir="2700000" algn="tl">
                    <a:srgbClr val="000000">
                      <a:alpha val="43137"/>
                    </a:srgbClr>
                  </a:outerShdw>
                </a:effectLst>
              </a:rPr>
              <a:t> </a:t>
            </a:r>
            <a:r>
              <a:rPr lang="pt-BR" b="1" dirty="0" smtClean="0">
                <a:effectLst>
                  <a:outerShdw blurRad="38100" dist="38100" dir="2700000" algn="tl">
                    <a:srgbClr val="000000">
                      <a:alpha val="43137"/>
                    </a:srgbClr>
                  </a:outerShdw>
                </a:effectLst>
              </a:rPr>
              <a:t>(= </a:t>
            </a:r>
            <a:r>
              <a:rPr lang="pt-BR" b="1" dirty="0" err="1">
                <a:effectLst>
                  <a:outerShdw blurRad="38100" dist="38100" dir="2700000" algn="tl">
                    <a:srgbClr val="000000">
                      <a:alpha val="43137"/>
                    </a:srgbClr>
                  </a:outerShdw>
                </a:effectLst>
              </a:rPr>
              <a:t>UMg</a:t>
            </a:r>
            <a:r>
              <a:rPr lang="pt-BR" b="1" baseline="30000" dirty="0" err="1">
                <a:effectLst>
                  <a:outerShdw blurRad="38100" dist="38100" dir="2700000" algn="tl">
                    <a:srgbClr val="000000">
                      <a:alpha val="43137"/>
                    </a:srgbClr>
                  </a:outerShdw>
                </a:effectLst>
              </a:rPr>
              <a:t>X</a:t>
            </a:r>
            <a:r>
              <a:rPr lang="pt-BR" b="1" dirty="0">
                <a:effectLst>
                  <a:outerShdw blurRad="38100" dist="38100" dir="2700000" algn="tl">
                    <a:srgbClr val="000000">
                      <a:alpha val="43137"/>
                    </a:srgbClr>
                  </a:outerShdw>
                </a:effectLst>
              </a:rPr>
              <a:t>/</a:t>
            </a:r>
            <a:r>
              <a:rPr lang="pt-BR" b="1" dirty="0" err="1">
                <a:effectLst>
                  <a:outerShdw blurRad="38100" dist="38100" dir="2700000" algn="tl">
                    <a:srgbClr val="000000">
                      <a:alpha val="43137"/>
                    </a:srgbClr>
                  </a:outerShdw>
                </a:effectLst>
              </a:rPr>
              <a:t>UMg</a:t>
            </a:r>
            <a:r>
              <a:rPr lang="pt-BR" b="1" baseline="30000" dirty="0" err="1">
                <a:effectLst>
                  <a:outerShdw blurRad="38100" dist="38100" dir="2700000" algn="tl">
                    <a:srgbClr val="000000">
                      <a:alpha val="43137"/>
                    </a:srgbClr>
                  </a:outerShdw>
                </a:effectLst>
              </a:rPr>
              <a:t>Y</a:t>
            </a:r>
            <a:r>
              <a:rPr lang="pt-BR" b="1" dirty="0" smtClean="0">
                <a:effectLst>
                  <a:outerShdw blurRad="38100" dist="38100" dir="2700000" algn="tl">
                    <a:srgbClr val="000000">
                      <a:alpha val="43137"/>
                    </a:srgbClr>
                  </a:outerShdw>
                </a:effectLst>
              </a:rPr>
              <a:t>) = </a:t>
            </a:r>
            <a:r>
              <a:rPr lang="pt-BR" b="1" dirty="0">
                <a:effectLst>
                  <a:outerShdw blurRad="38100" dist="38100" dir="2700000" algn="tl">
                    <a:srgbClr val="000000">
                      <a:alpha val="43137"/>
                    </a:srgbClr>
                  </a:outerShdw>
                </a:effectLst>
              </a:rPr>
              <a:t>(P</a:t>
            </a:r>
            <a:r>
              <a:rPr lang="pt-BR" b="1" baseline="-25000" dirty="0">
                <a:effectLst>
                  <a:outerShdw blurRad="38100" dist="38100" dir="2700000" algn="tl">
                    <a:srgbClr val="000000">
                      <a:alpha val="43137"/>
                    </a:srgbClr>
                  </a:outerShdw>
                </a:effectLst>
              </a:rPr>
              <a:t>0</a:t>
            </a:r>
            <a:r>
              <a:rPr lang="pt-BR" b="1" baseline="30000" dirty="0">
                <a:effectLst>
                  <a:outerShdw blurRad="38100" dist="38100" dir="2700000" algn="tl">
                    <a:srgbClr val="000000">
                      <a:alpha val="43137"/>
                    </a:srgbClr>
                  </a:outerShdw>
                </a:effectLst>
              </a:rPr>
              <a:t>X</a:t>
            </a:r>
            <a:r>
              <a:rPr lang="pt-BR" b="1" dirty="0">
                <a:effectLst>
                  <a:outerShdw blurRad="38100" dist="38100" dir="2700000" algn="tl">
                    <a:srgbClr val="000000">
                      <a:alpha val="43137"/>
                    </a:srgbClr>
                  </a:outerShdw>
                </a:effectLst>
              </a:rPr>
              <a:t>/P</a:t>
            </a:r>
            <a:r>
              <a:rPr lang="pt-BR" b="1" baseline="-25000" dirty="0">
                <a:effectLst>
                  <a:outerShdw blurRad="38100" dist="38100" dir="2700000" algn="tl">
                    <a:srgbClr val="000000">
                      <a:alpha val="43137"/>
                    </a:srgbClr>
                  </a:outerShdw>
                </a:effectLst>
              </a:rPr>
              <a:t>0</a:t>
            </a:r>
            <a:r>
              <a:rPr lang="pt-BR" b="1" baseline="30000" dirty="0">
                <a:effectLst>
                  <a:outerShdw blurRad="38100" dist="38100" dir="2700000" algn="tl">
                    <a:srgbClr val="000000">
                      <a:alpha val="43137"/>
                    </a:srgbClr>
                  </a:outerShdw>
                </a:effectLst>
              </a:rPr>
              <a:t>Y</a:t>
            </a:r>
            <a:r>
              <a:rPr lang="pt-BR" b="1" dirty="0">
                <a:effectLst>
                  <a:outerShdw blurRad="38100" dist="38100" dir="2700000" algn="tl">
                    <a:srgbClr val="000000">
                      <a:alpha val="43137"/>
                    </a:srgbClr>
                  </a:outerShdw>
                </a:effectLst>
              </a:rPr>
              <a:t>)</a:t>
            </a:r>
            <a:r>
              <a:rPr lang="pt-BR" b="1" dirty="0" smtClean="0">
                <a:effectLst>
                  <a:outerShdw blurRad="38100" dist="38100" dir="2700000" algn="tl">
                    <a:srgbClr val="000000">
                      <a:alpha val="43137"/>
                    </a:srgbClr>
                  </a:outerShdw>
                </a:effectLst>
              </a:rPr>
              <a:t> = </a:t>
            </a:r>
            <a:r>
              <a:rPr lang="pt-BR" b="1" dirty="0">
                <a:effectLst>
                  <a:outerShdw blurRad="38100" dist="38100" dir="2700000" algn="tl">
                    <a:srgbClr val="000000">
                      <a:alpha val="43137"/>
                    </a:srgbClr>
                  </a:outerShdw>
                </a:effectLst>
              </a:rPr>
              <a:t>TMT</a:t>
            </a:r>
            <a:r>
              <a:rPr lang="pt-BR" b="1" baseline="-25000" dirty="0">
                <a:effectLst>
                  <a:outerShdw blurRad="38100" dist="38100" dir="2700000" algn="tl">
                    <a:srgbClr val="000000">
                      <a:alpha val="43137"/>
                    </a:srgbClr>
                  </a:outerShdw>
                </a:effectLst>
              </a:rPr>
              <a:t>X,Y</a:t>
            </a:r>
            <a:r>
              <a:rPr lang="pt-BR" b="1" dirty="0">
                <a:effectLst>
                  <a:outerShdw blurRad="38100" dist="38100" dir="2700000" algn="tl">
                    <a:srgbClr val="000000">
                      <a:alpha val="43137"/>
                    </a:srgbClr>
                  </a:outerShdw>
                </a:effectLst>
              </a:rPr>
              <a:t> </a:t>
            </a:r>
            <a:r>
              <a:rPr lang="pt-BR" b="1" dirty="0" smtClean="0">
                <a:effectLst>
                  <a:outerShdw blurRad="38100" dist="38100" dir="2700000" algn="tl">
                    <a:srgbClr val="000000">
                      <a:alpha val="43137"/>
                    </a:srgbClr>
                  </a:outerShdw>
                </a:effectLst>
              </a:rPr>
              <a:t>(= </a:t>
            </a:r>
            <a:r>
              <a:rPr lang="pt-BR" b="1" dirty="0" err="1">
                <a:effectLst>
                  <a:outerShdw blurRad="38100" dist="38100" dir="2700000" algn="tl">
                    <a:srgbClr val="000000">
                      <a:alpha val="43137"/>
                    </a:srgbClr>
                  </a:outerShdw>
                </a:effectLst>
              </a:rPr>
              <a:t>CMg</a:t>
            </a:r>
            <a:r>
              <a:rPr lang="pt-BR" b="1" baseline="30000" dirty="0" err="1">
                <a:effectLst>
                  <a:outerShdw blurRad="38100" dist="38100" dir="2700000" algn="tl">
                    <a:srgbClr val="000000">
                      <a:alpha val="43137"/>
                    </a:srgbClr>
                  </a:outerShdw>
                </a:effectLst>
              </a:rPr>
              <a:t>X</a:t>
            </a:r>
            <a:r>
              <a:rPr lang="pt-BR" b="1" dirty="0">
                <a:effectLst>
                  <a:outerShdw blurRad="38100" dist="38100" dir="2700000" algn="tl">
                    <a:srgbClr val="000000">
                      <a:alpha val="43137"/>
                    </a:srgbClr>
                  </a:outerShdw>
                </a:effectLst>
              </a:rPr>
              <a:t>/</a:t>
            </a:r>
            <a:r>
              <a:rPr lang="pt-BR" b="1" dirty="0" err="1">
                <a:effectLst>
                  <a:outerShdw blurRad="38100" dist="38100" dir="2700000" algn="tl">
                    <a:srgbClr val="000000">
                      <a:alpha val="43137"/>
                    </a:srgbClr>
                  </a:outerShdw>
                </a:effectLst>
              </a:rPr>
              <a:t>CMg</a:t>
            </a:r>
            <a:r>
              <a:rPr lang="pt-BR" b="1" baseline="30000" dirty="0" err="1">
                <a:effectLst>
                  <a:outerShdw blurRad="38100" dist="38100" dir="2700000" algn="tl">
                    <a:srgbClr val="000000">
                      <a:alpha val="43137"/>
                    </a:srgbClr>
                  </a:outerShdw>
                </a:effectLst>
              </a:rPr>
              <a:t>Y</a:t>
            </a:r>
            <a:r>
              <a:rPr lang="pt-BR" b="1" dirty="0" smtClean="0">
                <a:effectLst>
                  <a:outerShdw blurRad="38100" dist="38100" dir="2700000" algn="tl">
                    <a:srgbClr val="000000">
                      <a:alpha val="43137"/>
                    </a:srgbClr>
                  </a:outerShdw>
                </a:effectLst>
              </a:rPr>
              <a:t>).</a:t>
            </a:r>
          </a:p>
          <a:p>
            <a:endParaRPr lang="pt-BR" dirty="0" smtClean="0">
              <a:effectLst>
                <a:outerShdw blurRad="38100" dist="38100" dir="2700000" algn="tl">
                  <a:srgbClr val="000000">
                    <a:alpha val="43137"/>
                  </a:srgbClr>
                </a:outerShdw>
              </a:effectLst>
            </a:endParaRPr>
          </a:p>
          <a:p>
            <a:endParaRPr lang="pt-BR" dirty="0" smtClean="0">
              <a:effectLst>
                <a:outerShdw blurRad="38100" dist="38100" dir="2700000" algn="tl">
                  <a:srgbClr val="000000">
                    <a:alpha val="43137"/>
                  </a:srgbClr>
                </a:outerShdw>
              </a:effectLst>
            </a:endParaRPr>
          </a:p>
          <a:p>
            <a:r>
              <a:rPr lang="pt-BR" dirty="0" smtClean="0"/>
              <a:t>MAS, COM A TRIBUTAÇÃO HÁ UMA ALTERAÇÃO DOS PREÇOS RELATIVOS VIGENTES NO CONSUMO DAQUELES VIGENTES NA PRODUÇÃO:</a:t>
            </a:r>
          </a:p>
          <a:p>
            <a:endParaRPr lang="pt-BR" dirty="0" smtClean="0">
              <a:effectLst>
                <a:outerShdw blurRad="38100" dist="38100" dir="2700000" algn="tl">
                  <a:srgbClr val="000000">
                    <a:alpha val="43137"/>
                  </a:srgbClr>
                </a:outerShdw>
              </a:effectLst>
            </a:endParaRPr>
          </a:p>
          <a:p>
            <a:r>
              <a:rPr lang="pt-BR" u="sng" dirty="0" smtClean="0"/>
              <a:t>NO CONSUMO</a:t>
            </a:r>
            <a:r>
              <a:rPr lang="pt-BR" dirty="0" smtClean="0"/>
              <a:t>:  </a:t>
            </a:r>
            <a:r>
              <a:rPr lang="pt-BR" dirty="0" smtClean="0">
                <a:effectLst>
                  <a:outerShdw blurRad="38100" dist="38100" dir="2700000" algn="tl">
                    <a:srgbClr val="000000">
                      <a:alpha val="43137"/>
                    </a:srgbClr>
                  </a:outerShdw>
                </a:effectLst>
              </a:rPr>
              <a:t> </a:t>
            </a:r>
            <a:r>
              <a:rPr lang="pt-BR" b="1" dirty="0">
                <a:effectLst>
                  <a:outerShdw blurRad="38100" dist="38100" dir="2700000" algn="tl">
                    <a:srgbClr val="000000">
                      <a:alpha val="43137"/>
                    </a:srgbClr>
                  </a:outerShdw>
                </a:effectLst>
              </a:rPr>
              <a:t>(P</a:t>
            </a:r>
            <a:r>
              <a:rPr lang="pt-BR" b="1" baseline="-25000" dirty="0">
                <a:effectLst>
                  <a:outerShdw blurRad="38100" dist="38100" dir="2700000" algn="tl">
                    <a:srgbClr val="000000">
                      <a:alpha val="43137"/>
                    </a:srgbClr>
                  </a:outerShdw>
                </a:effectLst>
              </a:rPr>
              <a:t>1</a:t>
            </a:r>
            <a:r>
              <a:rPr lang="pt-BR" b="1" baseline="30000" dirty="0">
                <a:effectLst>
                  <a:outerShdw blurRad="38100" dist="38100" dir="2700000" algn="tl">
                    <a:srgbClr val="000000">
                      <a:alpha val="43137"/>
                    </a:srgbClr>
                  </a:outerShdw>
                </a:effectLst>
              </a:rPr>
              <a:t>X</a:t>
            </a:r>
            <a:r>
              <a:rPr lang="pt-BR" b="1" dirty="0">
                <a:effectLst>
                  <a:outerShdw blurRad="38100" dist="38100" dir="2700000" algn="tl">
                    <a:srgbClr val="000000">
                      <a:alpha val="43137"/>
                    </a:srgbClr>
                  </a:outerShdw>
                </a:effectLst>
              </a:rPr>
              <a:t>/P</a:t>
            </a:r>
            <a:r>
              <a:rPr lang="pt-BR" b="1" baseline="-25000" dirty="0">
                <a:effectLst>
                  <a:outerShdw blurRad="38100" dist="38100" dir="2700000" algn="tl">
                    <a:srgbClr val="000000">
                      <a:alpha val="43137"/>
                    </a:srgbClr>
                  </a:outerShdw>
                </a:effectLst>
              </a:rPr>
              <a:t>0</a:t>
            </a:r>
            <a:r>
              <a:rPr lang="pt-BR" b="1" baseline="30000" dirty="0">
                <a:effectLst>
                  <a:outerShdw blurRad="38100" dist="38100" dir="2700000" algn="tl">
                    <a:srgbClr val="000000">
                      <a:alpha val="43137"/>
                    </a:srgbClr>
                  </a:outerShdw>
                </a:effectLst>
              </a:rPr>
              <a:t>Y</a:t>
            </a:r>
            <a:r>
              <a:rPr lang="pt-BR" b="1" dirty="0">
                <a:effectLst>
                  <a:outerShdw blurRad="38100" dist="38100" dir="2700000" algn="tl">
                    <a:srgbClr val="000000">
                      <a:alpha val="43137"/>
                    </a:srgbClr>
                  </a:outerShdw>
                </a:effectLst>
              </a:rPr>
              <a:t>) = [(1+t</a:t>
            </a:r>
            <a:r>
              <a:rPr lang="pt-BR" b="1" baseline="-25000" dirty="0">
                <a:effectLst>
                  <a:outerShdw blurRad="38100" dist="38100" dir="2700000" algn="tl">
                    <a:srgbClr val="000000">
                      <a:alpha val="43137"/>
                    </a:srgbClr>
                  </a:outerShdw>
                </a:effectLst>
              </a:rPr>
              <a:t>X</a:t>
            </a:r>
            <a:r>
              <a:rPr lang="pt-BR" b="1" dirty="0">
                <a:effectLst>
                  <a:outerShdw blurRad="38100" dist="38100" dir="2700000" algn="tl">
                    <a:srgbClr val="000000">
                      <a:alpha val="43137"/>
                    </a:srgbClr>
                  </a:outerShdw>
                </a:effectLst>
              </a:rPr>
              <a:t>).P</a:t>
            </a:r>
            <a:r>
              <a:rPr lang="pt-BR" b="1" baseline="-25000" dirty="0">
                <a:effectLst>
                  <a:outerShdw blurRad="38100" dist="38100" dir="2700000" algn="tl">
                    <a:srgbClr val="000000">
                      <a:alpha val="43137"/>
                    </a:srgbClr>
                  </a:outerShdw>
                </a:effectLst>
              </a:rPr>
              <a:t>0</a:t>
            </a:r>
            <a:r>
              <a:rPr lang="pt-BR" b="1" baseline="30000" dirty="0">
                <a:effectLst>
                  <a:outerShdw blurRad="38100" dist="38100" dir="2700000" algn="tl">
                    <a:srgbClr val="000000">
                      <a:alpha val="43137"/>
                    </a:srgbClr>
                  </a:outerShdw>
                </a:effectLst>
              </a:rPr>
              <a:t>X</a:t>
            </a:r>
            <a:r>
              <a:rPr lang="pt-BR" b="1" dirty="0">
                <a:effectLst>
                  <a:outerShdw blurRad="38100" dist="38100" dir="2700000" algn="tl">
                    <a:srgbClr val="000000">
                      <a:alpha val="43137"/>
                    </a:srgbClr>
                  </a:outerShdw>
                </a:effectLst>
              </a:rPr>
              <a:t>/P</a:t>
            </a:r>
            <a:r>
              <a:rPr lang="pt-BR" b="1" baseline="-25000" dirty="0">
                <a:effectLst>
                  <a:outerShdw blurRad="38100" dist="38100" dir="2700000" algn="tl">
                    <a:srgbClr val="000000">
                      <a:alpha val="43137"/>
                    </a:srgbClr>
                  </a:outerShdw>
                </a:effectLst>
              </a:rPr>
              <a:t>0</a:t>
            </a:r>
            <a:r>
              <a:rPr lang="pt-BR" b="1" baseline="30000" dirty="0">
                <a:effectLst>
                  <a:outerShdw blurRad="38100" dist="38100" dir="2700000" algn="tl">
                    <a:srgbClr val="000000">
                      <a:alpha val="43137"/>
                    </a:srgbClr>
                  </a:outerShdw>
                </a:effectLst>
              </a:rPr>
              <a:t>Y</a:t>
            </a:r>
            <a:r>
              <a:rPr lang="pt-BR" b="1" dirty="0">
                <a:effectLst>
                  <a:outerShdw blurRad="38100" dist="38100" dir="2700000" algn="tl">
                    <a:srgbClr val="000000">
                      <a:alpha val="43137"/>
                    </a:srgbClr>
                  </a:outerShdw>
                </a:effectLst>
              </a:rPr>
              <a:t>]</a:t>
            </a:r>
            <a:endParaRPr lang="pt-BR" dirty="0" smtClean="0">
              <a:effectLst>
                <a:outerShdw blurRad="38100" dist="38100" dir="2700000" algn="tl">
                  <a:srgbClr val="000000">
                    <a:alpha val="43137"/>
                  </a:srgbClr>
                </a:outerShdw>
              </a:effectLst>
            </a:endParaRPr>
          </a:p>
          <a:p>
            <a:r>
              <a:rPr lang="pt-BR" u="sng" dirty="0" smtClean="0"/>
              <a:t>NA PRODUÇÃO</a:t>
            </a:r>
            <a:r>
              <a:rPr lang="pt-BR" dirty="0" smtClean="0"/>
              <a:t>:  </a:t>
            </a:r>
            <a:r>
              <a:rPr lang="pt-BR" dirty="0" smtClean="0">
                <a:effectLst>
                  <a:outerShdw blurRad="38100" dist="38100" dir="2700000" algn="tl">
                    <a:srgbClr val="000000">
                      <a:alpha val="43137"/>
                    </a:srgbClr>
                  </a:outerShdw>
                </a:effectLst>
              </a:rPr>
              <a:t> </a:t>
            </a:r>
            <a:r>
              <a:rPr lang="pt-BR" b="1" dirty="0">
                <a:effectLst>
                  <a:outerShdw blurRad="38100" dist="38100" dir="2700000" algn="tl">
                    <a:srgbClr val="000000">
                      <a:alpha val="43137"/>
                    </a:srgbClr>
                  </a:outerShdw>
                </a:effectLst>
              </a:rPr>
              <a:t>(P</a:t>
            </a:r>
            <a:r>
              <a:rPr lang="pt-BR" b="1" baseline="-25000" dirty="0">
                <a:effectLst>
                  <a:outerShdw blurRad="38100" dist="38100" dir="2700000" algn="tl">
                    <a:srgbClr val="000000">
                      <a:alpha val="43137"/>
                    </a:srgbClr>
                  </a:outerShdw>
                </a:effectLst>
              </a:rPr>
              <a:t>0</a:t>
            </a:r>
            <a:r>
              <a:rPr lang="pt-BR" b="1" baseline="30000" dirty="0">
                <a:effectLst>
                  <a:outerShdw blurRad="38100" dist="38100" dir="2700000" algn="tl">
                    <a:srgbClr val="000000">
                      <a:alpha val="43137"/>
                    </a:srgbClr>
                  </a:outerShdw>
                </a:effectLst>
              </a:rPr>
              <a:t>X</a:t>
            </a:r>
            <a:r>
              <a:rPr lang="pt-BR" b="1" dirty="0">
                <a:effectLst>
                  <a:outerShdw blurRad="38100" dist="38100" dir="2700000" algn="tl">
                    <a:srgbClr val="000000">
                      <a:alpha val="43137"/>
                    </a:srgbClr>
                  </a:outerShdw>
                </a:effectLst>
              </a:rPr>
              <a:t>/P</a:t>
            </a:r>
            <a:r>
              <a:rPr lang="pt-BR" b="1" baseline="-25000" dirty="0">
                <a:effectLst>
                  <a:outerShdw blurRad="38100" dist="38100" dir="2700000" algn="tl">
                    <a:srgbClr val="000000">
                      <a:alpha val="43137"/>
                    </a:srgbClr>
                  </a:outerShdw>
                </a:effectLst>
              </a:rPr>
              <a:t>0</a:t>
            </a:r>
            <a:r>
              <a:rPr lang="pt-BR" b="1" baseline="30000" dirty="0">
                <a:effectLst>
                  <a:outerShdw blurRad="38100" dist="38100" dir="2700000" algn="tl">
                    <a:srgbClr val="000000">
                      <a:alpha val="43137"/>
                    </a:srgbClr>
                  </a:outerShdw>
                </a:effectLst>
              </a:rPr>
              <a:t>Y</a:t>
            </a:r>
            <a:r>
              <a:rPr lang="pt-BR" b="1" dirty="0" smtClean="0">
                <a:effectLst>
                  <a:outerShdw blurRad="38100" dist="38100" dir="2700000" algn="tl">
                    <a:srgbClr val="000000">
                      <a:alpha val="43137"/>
                    </a:srgbClr>
                  </a:outerShdw>
                </a:effectLst>
              </a:rPr>
              <a:t>)</a:t>
            </a:r>
          </a:p>
          <a:p>
            <a:r>
              <a:rPr lang="pt-BR" u="sng" dirty="0" smtClean="0"/>
              <a:t>COM (“CUNHA TRIBUTÁRIA”)</a:t>
            </a:r>
            <a:r>
              <a:rPr lang="pt-BR" dirty="0" smtClean="0"/>
              <a:t>:</a:t>
            </a:r>
            <a:r>
              <a:rPr lang="pt-BR" b="1" dirty="0" smtClean="0">
                <a:effectLst>
                  <a:outerShdw blurRad="38100" dist="38100" dir="2700000" algn="tl">
                    <a:srgbClr val="000000">
                      <a:alpha val="43137"/>
                    </a:srgbClr>
                  </a:outerShdw>
                </a:effectLst>
              </a:rPr>
              <a:t> </a:t>
            </a:r>
          </a:p>
          <a:p>
            <a:r>
              <a:rPr lang="pt-BR" b="1" dirty="0" smtClean="0">
                <a:effectLst>
                  <a:outerShdw blurRad="38100" dist="38100" dir="2700000" algn="tl">
                    <a:srgbClr val="000000">
                      <a:alpha val="43137"/>
                    </a:srgbClr>
                  </a:outerShdw>
                </a:effectLst>
              </a:rPr>
              <a:t>[(</a:t>
            </a:r>
            <a:r>
              <a:rPr lang="pt-BR" b="1" dirty="0">
                <a:effectLst>
                  <a:outerShdw blurRad="38100" dist="38100" dir="2700000" algn="tl">
                    <a:srgbClr val="000000">
                      <a:alpha val="43137"/>
                    </a:srgbClr>
                  </a:outerShdw>
                </a:effectLst>
              </a:rPr>
              <a:t>P</a:t>
            </a:r>
            <a:r>
              <a:rPr lang="pt-BR" b="1" baseline="-25000" dirty="0">
                <a:effectLst>
                  <a:outerShdw blurRad="38100" dist="38100" dir="2700000" algn="tl">
                    <a:srgbClr val="000000">
                      <a:alpha val="43137"/>
                    </a:srgbClr>
                  </a:outerShdw>
                </a:effectLst>
              </a:rPr>
              <a:t>1</a:t>
            </a:r>
            <a:r>
              <a:rPr lang="pt-BR" b="1" baseline="30000" dirty="0">
                <a:effectLst>
                  <a:outerShdw blurRad="38100" dist="38100" dir="2700000" algn="tl">
                    <a:srgbClr val="000000">
                      <a:alpha val="43137"/>
                    </a:srgbClr>
                  </a:outerShdw>
                </a:effectLst>
              </a:rPr>
              <a:t>X</a:t>
            </a:r>
            <a:r>
              <a:rPr lang="pt-BR" b="1" dirty="0">
                <a:effectLst>
                  <a:outerShdw blurRad="38100" dist="38100" dir="2700000" algn="tl">
                    <a:srgbClr val="000000">
                      <a:alpha val="43137"/>
                    </a:srgbClr>
                  </a:outerShdw>
                </a:effectLst>
              </a:rPr>
              <a:t>/P</a:t>
            </a:r>
            <a:r>
              <a:rPr lang="pt-BR" b="1" baseline="-25000" dirty="0">
                <a:effectLst>
                  <a:outerShdw blurRad="38100" dist="38100" dir="2700000" algn="tl">
                    <a:srgbClr val="000000">
                      <a:alpha val="43137"/>
                    </a:srgbClr>
                  </a:outerShdw>
                </a:effectLst>
              </a:rPr>
              <a:t>0</a:t>
            </a:r>
            <a:r>
              <a:rPr lang="pt-BR" b="1" baseline="30000" dirty="0">
                <a:effectLst>
                  <a:outerShdw blurRad="38100" dist="38100" dir="2700000" algn="tl">
                    <a:srgbClr val="000000">
                      <a:alpha val="43137"/>
                    </a:srgbClr>
                  </a:outerShdw>
                </a:effectLst>
              </a:rPr>
              <a:t>Y</a:t>
            </a:r>
            <a:r>
              <a:rPr lang="pt-BR" b="1" dirty="0" smtClean="0">
                <a:effectLst>
                  <a:outerShdw blurRad="38100" dist="38100" dir="2700000" algn="tl">
                    <a:srgbClr val="000000">
                      <a:alpha val="43137"/>
                    </a:srgbClr>
                  </a:outerShdw>
                </a:effectLst>
              </a:rPr>
              <a:t>) - </a:t>
            </a:r>
            <a:r>
              <a:rPr lang="pt-BR" b="1" dirty="0">
                <a:effectLst>
                  <a:outerShdw blurRad="38100" dist="38100" dir="2700000" algn="tl">
                    <a:srgbClr val="000000">
                      <a:alpha val="43137"/>
                    </a:srgbClr>
                  </a:outerShdw>
                </a:effectLst>
              </a:rPr>
              <a:t>(P</a:t>
            </a:r>
            <a:r>
              <a:rPr lang="pt-BR" b="1" baseline="-25000" dirty="0">
                <a:effectLst>
                  <a:outerShdw blurRad="38100" dist="38100" dir="2700000" algn="tl">
                    <a:srgbClr val="000000">
                      <a:alpha val="43137"/>
                    </a:srgbClr>
                  </a:outerShdw>
                </a:effectLst>
              </a:rPr>
              <a:t>1</a:t>
            </a:r>
            <a:r>
              <a:rPr lang="pt-BR" b="1" baseline="30000" dirty="0">
                <a:effectLst>
                  <a:outerShdw blurRad="38100" dist="38100" dir="2700000" algn="tl">
                    <a:srgbClr val="000000">
                      <a:alpha val="43137"/>
                    </a:srgbClr>
                  </a:outerShdw>
                </a:effectLst>
              </a:rPr>
              <a:t>X</a:t>
            </a:r>
            <a:r>
              <a:rPr lang="pt-BR" b="1" dirty="0">
                <a:effectLst>
                  <a:outerShdw blurRad="38100" dist="38100" dir="2700000" algn="tl">
                    <a:srgbClr val="000000">
                      <a:alpha val="43137"/>
                    </a:srgbClr>
                  </a:outerShdw>
                </a:effectLst>
              </a:rPr>
              <a:t>/P</a:t>
            </a:r>
            <a:r>
              <a:rPr lang="pt-BR" b="1" baseline="-25000" dirty="0">
                <a:effectLst>
                  <a:outerShdw blurRad="38100" dist="38100" dir="2700000" algn="tl">
                    <a:srgbClr val="000000">
                      <a:alpha val="43137"/>
                    </a:srgbClr>
                  </a:outerShdw>
                </a:effectLst>
              </a:rPr>
              <a:t>0</a:t>
            </a:r>
            <a:r>
              <a:rPr lang="pt-BR" b="1" baseline="30000" dirty="0">
                <a:effectLst>
                  <a:outerShdw blurRad="38100" dist="38100" dir="2700000" algn="tl">
                    <a:srgbClr val="000000">
                      <a:alpha val="43137"/>
                    </a:srgbClr>
                  </a:outerShdw>
                </a:effectLst>
              </a:rPr>
              <a:t>Y</a:t>
            </a:r>
            <a:r>
              <a:rPr lang="pt-BR" b="1" dirty="0" smtClean="0">
                <a:effectLst>
                  <a:outerShdw blurRad="38100" dist="38100" dir="2700000" algn="tl">
                    <a:srgbClr val="000000">
                      <a:alpha val="43137"/>
                    </a:srgbClr>
                  </a:outerShdw>
                </a:effectLst>
              </a:rPr>
              <a:t>)] = [</a:t>
            </a:r>
            <a:r>
              <a:rPr lang="pt-BR" b="1" dirty="0">
                <a:effectLst>
                  <a:outerShdw blurRad="38100" dist="38100" dir="2700000" algn="tl">
                    <a:srgbClr val="000000">
                      <a:alpha val="43137"/>
                    </a:srgbClr>
                  </a:outerShdw>
                </a:effectLst>
              </a:rPr>
              <a:t>(1+t</a:t>
            </a:r>
            <a:r>
              <a:rPr lang="pt-BR" b="1" baseline="-25000" dirty="0">
                <a:effectLst>
                  <a:outerShdw blurRad="38100" dist="38100" dir="2700000" algn="tl">
                    <a:srgbClr val="000000">
                      <a:alpha val="43137"/>
                    </a:srgbClr>
                  </a:outerShdw>
                </a:effectLst>
              </a:rPr>
              <a:t>X</a:t>
            </a:r>
            <a:r>
              <a:rPr lang="pt-BR" b="1" dirty="0">
                <a:effectLst>
                  <a:outerShdw blurRad="38100" dist="38100" dir="2700000" algn="tl">
                    <a:srgbClr val="000000">
                      <a:alpha val="43137"/>
                    </a:srgbClr>
                  </a:outerShdw>
                </a:effectLst>
              </a:rPr>
              <a:t>).</a:t>
            </a:r>
            <a:r>
              <a:rPr lang="pt-BR" b="1" dirty="0" smtClean="0">
                <a:effectLst>
                  <a:outerShdw blurRad="38100" dist="38100" dir="2700000" algn="tl">
                    <a:srgbClr val="000000">
                      <a:alpha val="43137"/>
                    </a:srgbClr>
                  </a:outerShdw>
                </a:effectLst>
              </a:rPr>
              <a:t>P</a:t>
            </a:r>
            <a:r>
              <a:rPr lang="pt-BR" b="1" baseline="-25000" dirty="0" smtClean="0">
                <a:effectLst>
                  <a:outerShdw blurRad="38100" dist="38100" dir="2700000" algn="tl">
                    <a:srgbClr val="000000">
                      <a:alpha val="43137"/>
                    </a:srgbClr>
                  </a:outerShdw>
                </a:effectLst>
              </a:rPr>
              <a:t>0</a:t>
            </a:r>
            <a:r>
              <a:rPr lang="pt-BR" b="1" baseline="30000" dirty="0" smtClean="0">
                <a:effectLst>
                  <a:outerShdw blurRad="38100" dist="38100" dir="2700000" algn="tl">
                    <a:srgbClr val="000000">
                      <a:alpha val="43137"/>
                    </a:srgbClr>
                  </a:outerShdw>
                </a:effectLst>
              </a:rPr>
              <a:t>X</a:t>
            </a:r>
            <a:r>
              <a:rPr lang="pt-BR" b="1" dirty="0" smtClean="0">
                <a:effectLst>
                  <a:outerShdw blurRad="38100" dist="38100" dir="2700000" algn="tl">
                    <a:srgbClr val="000000">
                      <a:alpha val="43137"/>
                    </a:srgbClr>
                  </a:outerShdw>
                </a:effectLst>
              </a:rPr>
              <a:t>/P</a:t>
            </a:r>
            <a:r>
              <a:rPr lang="pt-BR" b="1" baseline="-25000" dirty="0" smtClean="0">
                <a:effectLst>
                  <a:outerShdw blurRad="38100" dist="38100" dir="2700000" algn="tl">
                    <a:srgbClr val="000000">
                      <a:alpha val="43137"/>
                    </a:srgbClr>
                  </a:outerShdw>
                </a:effectLst>
              </a:rPr>
              <a:t>0</a:t>
            </a:r>
            <a:r>
              <a:rPr lang="pt-BR" b="1" baseline="30000" dirty="0" smtClean="0">
                <a:effectLst>
                  <a:outerShdw blurRad="38100" dist="38100" dir="2700000" algn="tl">
                    <a:srgbClr val="000000">
                      <a:alpha val="43137"/>
                    </a:srgbClr>
                  </a:outerShdw>
                </a:effectLst>
              </a:rPr>
              <a:t>Y</a:t>
            </a:r>
            <a:r>
              <a:rPr lang="pt-BR" b="1" dirty="0" smtClean="0">
                <a:effectLst>
                  <a:outerShdw blurRad="38100" dist="38100" dir="2700000" algn="tl">
                    <a:srgbClr val="000000">
                      <a:alpha val="43137"/>
                    </a:srgbClr>
                  </a:outerShdw>
                </a:effectLst>
              </a:rPr>
              <a:t>  - </a:t>
            </a:r>
            <a:r>
              <a:rPr lang="pt-BR" b="1" dirty="0">
                <a:effectLst>
                  <a:outerShdw blurRad="38100" dist="38100" dir="2700000" algn="tl">
                    <a:srgbClr val="000000">
                      <a:alpha val="43137"/>
                    </a:srgbClr>
                  </a:outerShdw>
                </a:effectLst>
              </a:rPr>
              <a:t>(P</a:t>
            </a:r>
            <a:r>
              <a:rPr lang="pt-BR" b="1" baseline="-25000" dirty="0">
                <a:effectLst>
                  <a:outerShdw blurRad="38100" dist="38100" dir="2700000" algn="tl">
                    <a:srgbClr val="000000">
                      <a:alpha val="43137"/>
                    </a:srgbClr>
                  </a:outerShdw>
                </a:effectLst>
              </a:rPr>
              <a:t>0</a:t>
            </a:r>
            <a:r>
              <a:rPr lang="pt-BR" b="1" baseline="30000" dirty="0">
                <a:effectLst>
                  <a:outerShdw blurRad="38100" dist="38100" dir="2700000" algn="tl">
                    <a:srgbClr val="000000">
                      <a:alpha val="43137"/>
                    </a:srgbClr>
                  </a:outerShdw>
                </a:effectLst>
              </a:rPr>
              <a:t>X</a:t>
            </a:r>
            <a:r>
              <a:rPr lang="pt-BR" b="1" dirty="0">
                <a:effectLst>
                  <a:outerShdw blurRad="38100" dist="38100" dir="2700000" algn="tl">
                    <a:srgbClr val="000000">
                      <a:alpha val="43137"/>
                    </a:srgbClr>
                  </a:outerShdw>
                </a:effectLst>
              </a:rPr>
              <a:t>/P</a:t>
            </a:r>
            <a:r>
              <a:rPr lang="pt-BR" b="1" baseline="-25000" dirty="0">
                <a:effectLst>
                  <a:outerShdw blurRad="38100" dist="38100" dir="2700000" algn="tl">
                    <a:srgbClr val="000000">
                      <a:alpha val="43137"/>
                    </a:srgbClr>
                  </a:outerShdw>
                </a:effectLst>
              </a:rPr>
              <a:t>0</a:t>
            </a:r>
            <a:r>
              <a:rPr lang="pt-BR" b="1" baseline="30000" dirty="0">
                <a:effectLst>
                  <a:outerShdw blurRad="38100" dist="38100" dir="2700000" algn="tl">
                    <a:srgbClr val="000000">
                      <a:alpha val="43137"/>
                    </a:srgbClr>
                  </a:outerShdw>
                </a:effectLst>
              </a:rPr>
              <a:t>Y</a:t>
            </a:r>
            <a:r>
              <a:rPr lang="pt-BR" b="1" dirty="0" smtClean="0">
                <a:effectLst>
                  <a:outerShdw blurRad="38100" dist="38100" dir="2700000" algn="tl">
                    <a:srgbClr val="000000">
                      <a:alpha val="43137"/>
                    </a:srgbClr>
                  </a:outerShdw>
                </a:effectLst>
              </a:rPr>
              <a:t>)] = </a:t>
            </a:r>
            <a:r>
              <a:rPr lang="pt-BR" b="1" dirty="0" err="1" smtClean="0">
                <a:effectLst>
                  <a:outerShdw blurRad="38100" dist="38100" dir="2700000" algn="tl">
                    <a:srgbClr val="000000">
                      <a:alpha val="43137"/>
                    </a:srgbClr>
                  </a:outerShdw>
                </a:effectLst>
              </a:rPr>
              <a:t>t</a:t>
            </a:r>
            <a:r>
              <a:rPr lang="pt-BR" b="1" baseline="-25000" dirty="0" err="1" smtClean="0">
                <a:effectLst>
                  <a:outerShdw blurRad="38100" dist="38100" dir="2700000" algn="tl">
                    <a:srgbClr val="000000">
                      <a:alpha val="43137"/>
                    </a:srgbClr>
                  </a:outerShdw>
                </a:effectLst>
              </a:rPr>
              <a:t>X</a:t>
            </a:r>
            <a:r>
              <a:rPr lang="pt-BR" b="1" dirty="0" smtClean="0">
                <a:effectLst>
                  <a:outerShdw blurRad="38100" dist="38100" dir="2700000" algn="tl">
                    <a:srgbClr val="000000">
                      <a:alpha val="43137"/>
                    </a:srgbClr>
                  </a:outerShdw>
                </a:effectLst>
              </a:rPr>
              <a:t>(P</a:t>
            </a:r>
            <a:r>
              <a:rPr lang="pt-BR" b="1" baseline="-25000" dirty="0" smtClean="0">
                <a:effectLst>
                  <a:outerShdw blurRad="38100" dist="38100" dir="2700000" algn="tl">
                    <a:srgbClr val="000000">
                      <a:alpha val="43137"/>
                    </a:srgbClr>
                  </a:outerShdw>
                </a:effectLst>
              </a:rPr>
              <a:t>0</a:t>
            </a:r>
            <a:r>
              <a:rPr lang="pt-BR" b="1" baseline="30000" dirty="0" smtClean="0">
                <a:effectLst>
                  <a:outerShdw blurRad="38100" dist="38100" dir="2700000" algn="tl">
                    <a:srgbClr val="000000">
                      <a:alpha val="43137"/>
                    </a:srgbClr>
                  </a:outerShdw>
                </a:effectLst>
              </a:rPr>
              <a:t>X</a:t>
            </a:r>
            <a:r>
              <a:rPr lang="pt-BR" b="1" dirty="0" smtClean="0">
                <a:effectLst>
                  <a:outerShdw blurRad="38100" dist="38100" dir="2700000" algn="tl">
                    <a:srgbClr val="000000">
                      <a:alpha val="43137"/>
                    </a:srgbClr>
                  </a:outerShdw>
                </a:effectLst>
              </a:rPr>
              <a:t>/P</a:t>
            </a:r>
            <a:r>
              <a:rPr lang="pt-BR" b="1" baseline="-25000" dirty="0" smtClean="0">
                <a:effectLst>
                  <a:outerShdw blurRad="38100" dist="38100" dir="2700000" algn="tl">
                    <a:srgbClr val="000000">
                      <a:alpha val="43137"/>
                    </a:srgbClr>
                  </a:outerShdw>
                </a:effectLst>
              </a:rPr>
              <a:t>0</a:t>
            </a:r>
            <a:r>
              <a:rPr lang="pt-BR" b="1" baseline="30000" dirty="0" smtClean="0">
                <a:effectLst>
                  <a:outerShdw blurRad="38100" dist="38100" dir="2700000" algn="tl">
                    <a:srgbClr val="000000">
                      <a:alpha val="43137"/>
                    </a:srgbClr>
                  </a:outerShdw>
                </a:effectLst>
              </a:rPr>
              <a:t>Y</a:t>
            </a:r>
            <a:r>
              <a:rPr lang="pt-BR" b="1" dirty="0" smtClean="0">
                <a:effectLst>
                  <a:outerShdw blurRad="38100" dist="38100" dir="2700000" algn="tl">
                    <a:srgbClr val="000000">
                      <a:alpha val="43137"/>
                    </a:srgbClr>
                  </a:outerShdw>
                </a:effectLst>
              </a:rPr>
              <a:t>),     ISTO É:   (1+t</a:t>
            </a:r>
            <a:r>
              <a:rPr lang="pt-BR" b="1" baseline="-25000" dirty="0" smtClean="0">
                <a:effectLst>
                  <a:outerShdw blurRad="38100" dist="38100" dir="2700000" algn="tl">
                    <a:srgbClr val="000000">
                      <a:alpha val="43137"/>
                    </a:srgbClr>
                  </a:outerShdw>
                </a:effectLst>
              </a:rPr>
              <a:t>X</a:t>
            </a:r>
            <a:r>
              <a:rPr lang="pt-BR" b="1" dirty="0" smtClean="0">
                <a:effectLst>
                  <a:outerShdw blurRad="38100" dist="38100" dir="2700000" algn="tl">
                    <a:srgbClr val="000000">
                      <a:alpha val="43137"/>
                    </a:srgbClr>
                  </a:outerShdw>
                </a:effectLst>
              </a:rPr>
              <a:t>)(P</a:t>
            </a:r>
            <a:r>
              <a:rPr lang="pt-BR" b="1" baseline="-25000" dirty="0" smtClean="0">
                <a:effectLst>
                  <a:outerShdw blurRad="38100" dist="38100" dir="2700000" algn="tl">
                    <a:srgbClr val="000000">
                      <a:alpha val="43137"/>
                    </a:srgbClr>
                  </a:outerShdw>
                </a:effectLst>
              </a:rPr>
              <a:t>0</a:t>
            </a:r>
            <a:r>
              <a:rPr lang="pt-BR" b="1" baseline="30000" dirty="0" smtClean="0">
                <a:effectLst>
                  <a:outerShdw blurRad="38100" dist="38100" dir="2700000" algn="tl">
                    <a:srgbClr val="000000">
                      <a:alpha val="43137"/>
                    </a:srgbClr>
                  </a:outerShdw>
                </a:effectLst>
              </a:rPr>
              <a:t>X</a:t>
            </a:r>
            <a:r>
              <a:rPr lang="pt-BR" b="1" dirty="0" smtClean="0">
                <a:effectLst>
                  <a:outerShdw blurRad="38100" dist="38100" dir="2700000" algn="tl">
                    <a:srgbClr val="000000">
                      <a:alpha val="43137"/>
                    </a:srgbClr>
                  </a:outerShdw>
                </a:effectLst>
              </a:rPr>
              <a:t>/P</a:t>
            </a:r>
            <a:r>
              <a:rPr lang="pt-BR" b="1" baseline="-25000" dirty="0" smtClean="0">
                <a:effectLst>
                  <a:outerShdw blurRad="38100" dist="38100" dir="2700000" algn="tl">
                    <a:srgbClr val="000000">
                      <a:alpha val="43137"/>
                    </a:srgbClr>
                  </a:outerShdw>
                </a:effectLst>
              </a:rPr>
              <a:t>0</a:t>
            </a:r>
            <a:r>
              <a:rPr lang="pt-BR" b="1" baseline="30000" dirty="0" smtClean="0">
                <a:effectLst>
                  <a:outerShdw blurRad="38100" dist="38100" dir="2700000" algn="tl">
                    <a:srgbClr val="000000">
                      <a:alpha val="43137"/>
                    </a:srgbClr>
                  </a:outerShdw>
                </a:effectLst>
              </a:rPr>
              <a:t>Y</a:t>
            </a:r>
            <a:r>
              <a:rPr lang="pt-BR" b="1" dirty="0" smtClean="0">
                <a:effectLst>
                  <a:outerShdw blurRad="38100" dist="38100" dir="2700000" algn="tl">
                    <a:srgbClr val="000000">
                      <a:alpha val="43137"/>
                    </a:srgbClr>
                  </a:outerShdw>
                </a:effectLst>
              </a:rPr>
              <a:t>) &gt; </a:t>
            </a:r>
            <a:r>
              <a:rPr lang="pt-BR" b="1" dirty="0">
                <a:effectLst>
                  <a:outerShdw blurRad="38100" dist="38100" dir="2700000" algn="tl">
                    <a:srgbClr val="000000">
                      <a:alpha val="43137"/>
                    </a:srgbClr>
                  </a:outerShdw>
                </a:effectLst>
              </a:rPr>
              <a:t>(P</a:t>
            </a:r>
            <a:r>
              <a:rPr lang="pt-BR" b="1" baseline="-25000" dirty="0">
                <a:effectLst>
                  <a:outerShdw blurRad="38100" dist="38100" dir="2700000" algn="tl">
                    <a:srgbClr val="000000">
                      <a:alpha val="43137"/>
                    </a:srgbClr>
                  </a:outerShdw>
                </a:effectLst>
              </a:rPr>
              <a:t>0</a:t>
            </a:r>
            <a:r>
              <a:rPr lang="pt-BR" b="1" baseline="30000" dirty="0">
                <a:effectLst>
                  <a:outerShdw blurRad="38100" dist="38100" dir="2700000" algn="tl">
                    <a:srgbClr val="000000">
                      <a:alpha val="43137"/>
                    </a:srgbClr>
                  </a:outerShdw>
                </a:effectLst>
              </a:rPr>
              <a:t>X</a:t>
            </a:r>
            <a:r>
              <a:rPr lang="pt-BR" b="1" dirty="0">
                <a:effectLst>
                  <a:outerShdw blurRad="38100" dist="38100" dir="2700000" algn="tl">
                    <a:srgbClr val="000000">
                      <a:alpha val="43137"/>
                    </a:srgbClr>
                  </a:outerShdw>
                </a:effectLst>
              </a:rPr>
              <a:t>/P</a:t>
            </a:r>
            <a:r>
              <a:rPr lang="pt-BR" b="1" baseline="-25000" dirty="0">
                <a:effectLst>
                  <a:outerShdw blurRad="38100" dist="38100" dir="2700000" algn="tl">
                    <a:srgbClr val="000000">
                      <a:alpha val="43137"/>
                    </a:srgbClr>
                  </a:outerShdw>
                </a:effectLst>
              </a:rPr>
              <a:t>0</a:t>
            </a:r>
            <a:r>
              <a:rPr lang="pt-BR" b="1" baseline="30000" dirty="0">
                <a:effectLst>
                  <a:outerShdw blurRad="38100" dist="38100" dir="2700000" algn="tl">
                    <a:srgbClr val="000000">
                      <a:alpha val="43137"/>
                    </a:srgbClr>
                  </a:outerShdw>
                </a:effectLst>
              </a:rPr>
              <a:t>Y</a:t>
            </a:r>
            <a:r>
              <a:rPr lang="pt-BR" b="1" dirty="0" smtClean="0">
                <a:effectLst>
                  <a:outerShdw blurRad="38100" dist="38100" dir="2700000" algn="tl">
                    <a:srgbClr val="000000">
                      <a:alpha val="43137"/>
                    </a:srgbClr>
                  </a:outerShdw>
                </a:effectLst>
              </a:rPr>
              <a:t>)</a:t>
            </a:r>
          </a:p>
          <a:p>
            <a:endParaRPr lang="pt-BR" b="1" dirty="0" smtClean="0">
              <a:effectLst>
                <a:outerShdw blurRad="38100" dist="38100" dir="2700000" algn="tl">
                  <a:srgbClr val="000000">
                    <a:alpha val="43137"/>
                  </a:srgbClr>
                </a:outerShdw>
              </a:effectLst>
            </a:endParaRPr>
          </a:p>
          <a:p>
            <a:endParaRPr lang="pt-BR" b="1" dirty="0" smtClean="0">
              <a:effectLst>
                <a:outerShdw blurRad="38100" dist="38100" dir="2700000" algn="tl">
                  <a:srgbClr val="000000">
                    <a:alpha val="43137"/>
                  </a:srgbClr>
                </a:outerShdw>
              </a:effectLst>
            </a:endParaRPr>
          </a:p>
          <a:p>
            <a:r>
              <a:rPr lang="pt-BR" b="1" u="sng" dirty="0" smtClean="0">
                <a:effectLst>
                  <a:outerShdw blurRad="38100" dist="38100" dir="2700000" algn="tl">
                    <a:srgbClr val="000000">
                      <a:alpha val="43137"/>
                    </a:srgbClr>
                  </a:outerShdw>
                </a:effectLst>
              </a:rPr>
              <a:t>APÓS A TRIBUTAÇÃO</a:t>
            </a:r>
          </a:p>
          <a:p>
            <a:r>
              <a:rPr lang="pt-BR" dirty="0" smtClean="0">
                <a:effectLst>
                  <a:outerShdw blurRad="38100" dist="38100" dir="2700000" algn="tl">
                    <a:srgbClr val="000000">
                      <a:alpha val="43137"/>
                    </a:srgbClr>
                  </a:outerShdw>
                </a:effectLst>
              </a:rPr>
              <a:t>AS DECISÕES ÓTIMAS NO CONSUMO E NA PRODUÇÃO REFLETEM, RESPECTIVAMENTE, OS NOVOS PREÇOS RELATIVOS VIGENTES NO CONSUMO E NA PRODUÇÃO. PORTANTO, INSTAURA-SE UMA DIVERGÊNCIA ENTRE A </a:t>
            </a:r>
            <a:r>
              <a:rPr lang="pt-BR" dirty="0" err="1" smtClean="0">
                <a:effectLst>
                  <a:outerShdw blurRad="38100" dist="38100" dir="2700000" algn="tl">
                    <a:srgbClr val="000000">
                      <a:alpha val="43137"/>
                    </a:srgbClr>
                  </a:outerShdw>
                </a:effectLst>
              </a:rPr>
              <a:t>TMgSUB</a:t>
            </a:r>
            <a:r>
              <a:rPr lang="pt-BR" dirty="0" smtClean="0">
                <a:effectLst>
                  <a:outerShdw blurRad="38100" dist="38100" dir="2700000" algn="tl">
                    <a:srgbClr val="000000">
                      <a:alpha val="43137"/>
                    </a:srgbClr>
                  </a:outerShdw>
                </a:effectLst>
              </a:rPr>
              <a:t> E A TMT NA ECONOMIA, POIS OS PREÇOS VIGENTES NO CONSUMO DIVERGEM DAQUELES VIGENTES NA PRODUÇÃO PELA CUNHA TRIBUTÁRIA E, CONSEQUENTEMENTE, HÁ INEFICIÊNCIA ECONÔMICA.</a:t>
            </a:r>
          </a:p>
          <a:p>
            <a:endParaRPr lang="pt-BR" dirty="0" smtClean="0">
              <a:effectLst>
                <a:outerShdw blurRad="38100" dist="38100" dir="2700000" algn="tl">
                  <a:srgbClr val="000000">
                    <a:alpha val="43137"/>
                  </a:srgbClr>
                </a:outerShdw>
              </a:effectLst>
            </a:endParaRPr>
          </a:p>
          <a:p>
            <a:r>
              <a:rPr lang="pt-BR" dirty="0"/>
              <a:t> </a:t>
            </a:r>
            <a:r>
              <a:rPr lang="pt-BR" b="1" dirty="0" err="1">
                <a:effectLst>
                  <a:outerShdw blurRad="38100" dist="38100" dir="2700000" algn="tl">
                    <a:srgbClr val="000000">
                      <a:alpha val="43137"/>
                    </a:srgbClr>
                  </a:outerShdw>
                </a:effectLst>
              </a:rPr>
              <a:t>TMgSUB</a:t>
            </a:r>
            <a:r>
              <a:rPr lang="pt-BR" b="1" baseline="-25000" dirty="0" err="1">
                <a:effectLst>
                  <a:outerShdw blurRad="38100" dist="38100" dir="2700000" algn="tl">
                    <a:srgbClr val="000000">
                      <a:alpha val="43137"/>
                    </a:srgbClr>
                  </a:outerShdw>
                </a:effectLst>
              </a:rPr>
              <a:t>X,Y</a:t>
            </a:r>
            <a:r>
              <a:rPr lang="pt-BR" b="1" dirty="0">
                <a:effectLst>
                  <a:outerShdw blurRad="38100" dist="38100" dir="2700000" algn="tl">
                    <a:srgbClr val="000000">
                      <a:alpha val="43137"/>
                    </a:srgbClr>
                  </a:outerShdw>
                </a:effectLst>
              </a:rPr>
              <a:t> (= </a:t>
            </a:r>
            <a:r>
              <a:rPr lang="pt-BR" b="1" dirty="0" err="1">
                <a:effectLst>
                  <a:outerShdw blurRad="38100" dist="38100" dir="2700000" algn="tl">
                    <a:srgbClr val="000000">
                      <a:alpha val="43137"/>
                    </a:srgbClr>
                  </a:outerShdw>
                </a:effectLst>
              </a:rPr>
              <a:t>UMg</a:t>
            </a:r>
            <a:r>
              <a:rPr lang="pt-BR" b="1" baseline="30000" dirty="0" err="1">
                <a:effectLst>
                  <a:outerShdw blurRad="38100" dist="38100" dir="2700000" algn="tl">
                    <a:srgbClr val="000000">
                      <a:alpha val="43137"/>
                    </a:srgbClr>
                  </a:outerShdw>
                </a:effectLst>
              </a:rPr>
              <a:t>X</a:t>
            </a:r>
            <a:r>
              <a:rPr lang="pt-BR" b="1" dirty="0">
                <a:effectLst>
                  <a:outerShdw blurRad="38100" dist="38100" dir="2700000" algn="tl">
                    <a:srgbClr val="000000">
                      <a:alpha val="43137"/>
                    </a:srgbClr>
                  </a:outerShdw>
                </a:effectLst>
              </a:rPr>
              <a:t>/</a:t>
            </a:r>
            <a:r>
              <a:rPr lang="pt-BR" b="1" dirty="0" err="1">
                <a:effectLst>
                  <a:outerShdw blurRad="38100" dist="38100" dir="2700000" algn="tl">
                    <a:srgbClr val="000000">
                      <a:alpha val="43137"/>
                    </a:srgbClr>
                  </a:outerShdw>
                </a:effectLst>
              </a:rPr>
              <a:t>UMg</a:t>
            </a:r>
            <a:r>
              <a:rPr lang="pt-BR" b="1" baseline="30000" dirty="0" err="1">
                <a:effectLst>
                  <a:outerShdw blurRad="38100" dist="38100" dir="2700000" algn="tl">
                    <a:srgbClr val="000000">
                      <a:alpha val="43137"/>
                    </a:srgbClr>
                  </a:outerShdw>
                </a:effectLst>
              </a:rPr>
              <a:t>Y</a:t>
            </a:r>
            <a:r>
              <a:rPr lang="pt-BR" b="1" dirty="0">
                <a:effectLst>
                  <a:outerShdw blurRad="38100" dist="38100" dir="2700000" algn="tl">
                    <a:srgbClr val="000000">
                      <a:alpha val="43137"/>
                    </a:srgbClr>
                  </a:outerShdw>
                </a:effectLst>
              </a:rPr>
              <a:t>) = </a:t>
            </a:r>
            <a:r>
              <a:rPr lang="pt-BR" b="1" dirty="0" smtClean="0">
                <a:effectLst>
                  <a:outerShdw blurRad="38100" dist="38100" dir="2700000" algn="tl">
                    <a:srgbClr val="000000">
                      <a:alpha val="43137"/>
                    </a:srgbClr>
                  </a:outerShdw>
                </a:effectLst>
              </a:rPr>
              <a:t> </a:t>
            </a:r>
            <a:r>
              <a:rPr lang="pt-BR" b="1" dirty="0">
                <a:effectLst>
                  <a:outerShdw blurRad="38100" dist="38100" dir="2700000" algn="tl">
                    <a:srgbClr val="000000">
                      <a:alpha val="43137"/>
                    </a:srgbClr>
                  </a:outerShdw>
                </a:effectLst>
              </a:rPr>
              <a:t>(</a:t>
            </a:r>
            <a:r>
              <a:rPr lang="pt-BR" b="1" dirty="0" smtClean="0">
                <a:effectLst>
                  <a:outerShdw blurRad="38100" dist="38100" dir="2700000" algn="tl">
                    <a:srgbClr val="000000">
                      <a:alpha val="43137"/>
                    </a:srgbClr>
                  </a:outerShdw>
                </a:effectLst>
              </a:rPr>
              <a:t>1+t</a:t>
            </a:r>
            <a:r>
              <a:rPr lang="pt-BR" b="1" baseline="-25000" dirty="0" smtClean="0">
                <a:effectLst>
                  <a:outerShdw blurRad="38100" dist="38100" dir="2700000" algn="tl">
                    <a:srgbClr val="000000">
                      <a:alpha val="43137"/>
                    </a:srgbClr>
                  </a:outerShdw>
                </a:effectLst>
              </a:rPr>
              <a:t>X</a:t>
            </a:r>
            <a:r>
              <a:rPr lang="pt-BR" b="1" dirty="0" smtClean="0">
                <a:effectLst>
                  <a:outerShdw blurRad="38100" dist="38100" dir="2700000" algn="tl">
                    <a:srgbClr val="000000">
                      <a:alpha val="43137"/>
                    </a:srgbClr>
                  </a:outerShdw>
                </a:effectLst>
              </a:rPr>
              <a:t>)(P</a:t>
            </a:r>
            <a:r>
              <a:rPr lang="pt-BR" b="1" baseline="-25000" dirty="0" smtClean="0">
                <a:effectLst>
                  <a:outerShdw blurRad="38100" dist="38100" dir="2700000" algn="tl">
                    <a:srgbClr val="000000">
                      <a:alpha val="43137"/>
                    </a:srgbClr>
                  </a:outerShdw>
                </a:effectLst>
              </a:rPr>
              <a:t>0</a:t>
            </a:r>
            <a:r>
              <a:rPr lang="pt-BR" b="1" baseline="30000" dirty="0" smtClean="0">
                <a:effectLst>
                  <a:outerShdw blurRad="38100" dist="38100" dir="2700000" algn="tl">
                    <a:srgbClr val="000000">
                      <a:alpha val="43137"/>
                    </a:srgbClr>
                  </a:outerShdw>
                </a:effectLst>
              </a:rPr>
              <a:t>X</a:t>
            </a:r>
            <a:r>
              <a:rPr lang="pt-BR" b="1" dirty="0" smtClean="0">
                <a:effectLst>
                  <a:outerShdw blurRad="38100" dist="38100" dir="2700000" algn="tl">
                    <a:srgbClr val="000000">
                      <a:alpha val="43137"/>
                    </a:srgbClr>
                  </a:outerShdw>
                </a:effectLst>
              </a:rPr>
              <a:t>/P</a:t>
            </a:r>
            <a:r>
              <a:rPr lang="pt-BR" b="1" baseline="-25000" dirty="0" smtClean="0">
                <a:effectLst>
                  <a:outerShdw blurRad="38100" dist="38100" dir="2700000" algn="tl">
                    <a:srgbClr val="000000">
                      <a:alpha val="43137"/>
                    </a:srgbClr>
                  </a:outerShdw>
                </a:effectLst>
              </a:rPr>
              <a:t>0</a:t>
            </a:r>
            <a:r>
              <a:rPr lang="pt-BR" b="1" baseline="30000" dirty="0" smtClean="0">
                <a:effectLst>
                  <a:outerShdw blurRad="38100" dist="38100" dir="2700000" algn="tl">
                    <a:srgbClr val="000000">
                      <a:alpha val="43137"/>
                    </a:srgbClr>
                  </a:outerShdw>
                </a:effectLst>
              </a:rPr>
              <a:t>Y</a:t>
            </a:r>
            <a:r>
              <a:rPr lang="pt-BR" b="1" dirty="0" smtClean="0">
                <a:effectLst>
                  <a:outerShdw blurRad="38100" dist="38100" dir="2700000" algn="tl">
                    <a:srgbClr val="000000">
                      <a:alpha val="43137"/>
                    </a:srgbClr>
                  </a:outerShdw>
                </a:effectLst>
              </a:rPr>
              <a:t>) </a:t>
            </a:r>
            <a:r>
              <a:rPr lang="pt-BR" b="1" dirty="0" smtClean="0">
                <a:effectLst>
                  <a:outerShdw blurRad="38100" dist="38100" dir="2700000" algn="tl">
                    <a:srgbClr val="000000">
                      <a:alpha val="43137"/>
                    </a:srgbClr>
                  </a:outerShdw>
                </a:effectLst>
              </a:rPr>
              <a:t>   </a:t>
            </a:r>
            <a:r>
              <a:rPr lang="pt-BR" sz="5100" b="1" dirty="0" smtClean="0">
                <a:effectLst>
                  <a:outerShdw blurRad="38100" dist="38100" dir="2700000" algn="tl">
                    <a:srgbClr val="000000">
                      <a:alpha val="43137"/>
                    </a:srgbClr>
                  </a:outerShdw>
                </a:effectLst>
              </a:rPr>
              <a:t>&gt;</a:t>
            </a:r>
            <a:r>
              <a:rPr lang="pt-BR" b="1" dirty="0" smtClean="0">
                <a:effectLst>
                  <a:outerShdw blurRad="38100" dist="38100" dir="2700000" algn="tl">
                    <a:srgbClr val="000000">
                      <a:alpha val="43137"/>
                    </a:srgbClr>
                  </a:outerShdw>
                </a:effectLst>
              </a:rPr>
              <a:t>  </a:t>
            </a:r>
            <a:r>
              <a:rPr lang="pt-BR" b="1" dirty="0" smtClean="0">
                <a:effectLst>
                  <a:outerShdw blurRad="38100" dist="38100" dir="2700000" algn="tl">
                    <a:srgbClr val="000000">
                      <a:alpha val="43137"/>
                    </a:srgbClr>
                  </a:outerShdw>
                </a:effectLst>
              </a:rPr>
              <a:t>  (</a:t>
            </a:r>
            <a:r>
              <a:rPr lang="pt-BR" b="1" dirty="0">
                <a:effectLst>
                  <a:outerShdw blurRad="38100" dist="38100" dir="2700000" algn="tl">
                    <a:srgbClr val="000000">
                      <a:alpha val="43137"/>
                    </a:srgbClr>
                  </a:outerShdw>
                </a:effectLst>
              </a:rPr>
              <a:t>P</a:t>
            </a:r>
            <a:r>
              <a:rPr lang="pt-BR" b="1" baseline="-25000" dirty="0">
                <a:effectLst>
                  <a:outerShdw blurRad="38100" dist="38100" dir="2700000" algn="tl">
                    <a:srgbClr val="000000">
                      <a:alpha val="43137"/>
                    </a:srgbClr>
                  </a:outerShdw>
                </a:effectLst>
              </a:rPr>
              <a:t>0</a:t>
            </a:r>
            <a:r>
              <a:rPr lang="pt-BR" b="1" baseline="30000" dirty="0">
                <a:effectLst>
                  <a:outerShdw blurRad="38100" dist="38100" dir="2700000" algn="tl">
                    <a:srgbClr val="000000">
                      <a:alpha val="43137"/>
                    </a:srgbClr>
                  </a:outerShdw>
                </a:effectLst>
              </a:rPr>
              <a:t>X</a:t>
            </a:r>
            <a:r>
              <a:rPr lang="pt-BR" b="1" dirty="0">
                <a:effectLst>
                  <a:outerShdw blurRad="38100" dist="38100" dir="2700000" algn="tl">
                    <a:srgbClr val="000000">
                      <a:alpha val="43137"/>
                    </a:srgbClr>
                  </a:outerShdw>
                </a:effectLst>
              </a:rPr>
              <a:t>/P</a:t>
            </a:r>
            <a:r>
              <a:rPr lang="pt-BR" b="1" baseline="-25000" dirty="0">
                <a:effectLst>
                  <a:outerShdw blurRad="38100" dist="38100" dir="2700000" algn="tl">
                    <a:srgbClr val="000000">
                      <a:alpha val="43137"/>
                    </a:srgbClr>
                  </a:outerShdw>
                </a:effectLst>
              </a:rPr>
              <a:t>0</a:t>
            </a:r>
            <a:r>
              <a:rPr lang="pt-BR" b="1" baseline="30000" dirty="0">
                <a:effectLst>
                  <a:outerShdw blurRad="38100" dist="38100" dir="2700000" algn="tl">
                    <a:srgbClr val="000000">
                      <a:alpha val="43137"/>
                    </a:srgbClr>
                  </a:outerShdw>
                </a:effectLst>
              </a:rPr>
              <a:t>Y</a:t>
            </a:r>
            <a:r>
              <a:rPr lang="pt-BR" b="1" dirty="0">
                <a:effectLst>
                  <a:outerShdw blurRad="38100" dist="38100" dir="2700000" algn="tl">
                    <a:srgbClr val="000000">
                      <a:alpha val="43137"/>
                    </a:srgbClr>
                  </a:outerShdw>
                </a:effectLst>
              </a:rPr>
              <a:t>) = TMT</a:t>
            </a:r>
            <a:r>
              <a:rPr lang="pt-BR" b="1" baseline="-25000" dirty="0">
                <a:effectLst>
                  <a:outerShdw blurRad="38100" dist="38100" dir="2700000" algn="tl">
                    <a:srgbClr val="000000">
                      <a:alpha val="43137"/>
                    </a:srgbClr>
                  </a:outerShdw>
                </a:effectLst>
              </a:rPr>
              <a:t>X,Y</a:t>
            </a:r>
            <a:r>
              <a:rPr lang="pt-BR" b="1" dirty="0">
                <a:effectLst>
                  <a:outerShdw blurRad="38100" dist="38100" dir="2700000" algn="tl">
                    <a:srgbClr val="000000">
                      <a:alpha val="43137"/>
                    </a:srgbClr>
                  </a:outerShdw>
                </a:effectLst>
              </a:rPr>
              <a:t> (= </a:t>
            </a:r>
            <a:r>
              <a:rPr lang="pt-BR" b="1" dirty="0" err="1">
                <a:effectLst>
                  <a:outerShdw blurRad="38100" dist="38100" dir="2700000" algn="tl">
                    <a:srgbClr val="000000">
                      <a:alpha val="43137"/>
                    </a:srgbClr>
                  </a:outerShdw>
                </a:effectLst>
              </a:rPr>
              <a:t>CMg</a:t>
            </a:r>
            <a:r>
              <a:rPr lang="pt-BR" b="1" baseline="30000" dirty="0" err="1">
                <a:effectLst>
                  <a:outerShdw blurRad="38100" dist="38100" dir="2700000" algn="tl">
                    <a:srgbClr val="000000">
                      <a:alpha val="43137"/>
                    </a:srgbClr>
                  </a:outerShdw>
                </a:effectLst>
              </a:rPr>
              <a:t>X</a:t>
            </a:r>
            <a:r>
              <a:rPr lang="pt-BR" b="1" dirty="0">
                <a:effectLst>
                  <a:outerShdw blurRad="38100" dist="38100" dir="2700000" algn="tl">
                    <a:srgbClr val="000000">
                      <a:alpha val="43137"/>
                    </a:srgbClr>
                  </a:outerShdw>
                </a:effectLst>
              </a:rPr>
              <a:t>/</a:t>
            </a:r>
            <a:r>
              <a:rPr lang="pt-BR" b="1" dirty="0" err="1">
                <a:effectLst>
                  <a:outerShdw blurRad="38100" dist="38100" dir="2700000" algn="tl">
                    <a:srgbClr val="000000">
                      <a:alpha val="43137"/>
                    </a:srgbClr>
                  </a:outerShdw>
                </a:effectLst>
              </a:rPr>
              <a:t>CMg</a:t>
            </a:r>
            <a:r>
              <a:rPr lang="pt-BR" b="1" baseline="30000" dirty="0" err="1">
                <a:effectLst>
                  <a:outerShdw blurRad="38100" dist="38100" dir="2700000" algn="tl">
                    <a:srgbClr val="000000">
                      <a:alpha val="43137"/>
                    </a:srgbClr>
                  </a:outerShdw>
                </a:effectLst>
              </a:rPr>
              <a:t>Y</a:t>
            </a:r>
            <a:r>
              <a:rPr lang="pt-BR" b="1" dirty="0" smtClean="0">
                <a:effectLst>
                  <a:outerShdw blurRad="38100" dist="38100" dir="2700000" algn="tl">
                    <a:srgbClr val="000000">
                      <a:alpha val="43137"/>
                    </a:srgbClr>
                  </a:outerShdw>
                </a:effectLst>
              </a:rPr>
              <a:t>).</a:t>
            </a:r>
          </a:p>
          <a:p>
            <a:endParaRPr lang="pt-BR" b="1" dirty="0" smtClean="0">
              <a:effectLst>
                <a:outerShdw blurRad="38100" dist="38100" dir="2700000" algn="tl">
                  <a:srgbClr val="000000">
                    <a:alpha val="43137"/>
                  </a:srgbClr>
                </a:outerShdw>
              </a:effectLst>
            </a:endParaRPr>
          </a:p>
          <a:p>
            <a:endParaRPr lang="pt-BR" b="1" dirty="0">
              <a:effectLst>
                <a:outerShdw blurRad="38100" dist="38100" dir="2700000" algn="tl">
                  <a:srgbClr val="000000">
                    <a:alpha val="43137"/>
                  </a:srgbClr>
                </a:outerShdw>
              </a:effectLst>
            </a:endParaRPr>
          </a:p>
          <a:p>
            <a:r>
              <a:rPr lang="pt-BR" b="1" u="sng" dirty="0" smtClean="0">
                <a:effectLst>
                  <a:outerShdw blurRad="38100" dist="38100" dir="2700000" algn="tl">
                    <a:srgbClr val="000000">
                      <a:alpha val="43137"/>
                    </a:srgbClr>
                  </a:outerShdw>
                </a:effectLst>
              </a:rPr>
              <a:t>EM SUMA, ESSA DESIGUALDADE GERADA APÓS A TRIBUTAÇÃO MOSTRA QUE</a:t>
            </a:r>
            <a:r>
              <a:rPr lang="pt-BR" b="1" dirty="0" smtClean="0">
                <a:effectLst>
                  <a:outerShdw blurRad="38100" dist="38100" dir="2700000" algn="tl">
                    <a:srgbClr val="000000">
                      <a:alpha val="43137"/>
                    </a:srgbClr>
                  </a:outerShdw>
                </a:effectLst>
              </a:rPr>
              <a:t>:</a:t>
            </a:r>
          </a:p>
          <a:p>
            <a:endParaRPr lang="pt-BR" b="1" dirty="0" smtClean="0">
              <a:effectLst>
                <a:outerShdw blurRad="38100" dist="38100" dir="2700000" algn="tl">
                  <a:srgbClr val="000000">
                    <a:alpha val="43137"/>
                  </a:srgbClr>
                </a:outerShdw>
              </a:effectLst>
            </a:endParaRPr>
          </a:p>
          <a:p>
            <a:r>
              <a:rPr lang="pt-BR" b="1" dirty="0" smtClean="0">
                <a:effectLst>
                  <a:outerShdw blurRad="38100" dist="38100" dir="2700000" algn="tl">
                    <a:srgbClr val="000000">
                      <a:alpha val="43137"/>
                    </a:srgbClr>
                  </a:outerShdw>
                </a:effectLst>
              </a:rPr>
              <a:t>(</a:t>
            </a:r>
            <a:r>
              <a:rPr lang="pt-BR" b="1" dirty="0" err="1" smtClean="0">
                <a:effectLst>
                  <a:outerShdw blurRad="38100" dist="38100" dir="2700000" algn="tl">
                    <a:srgbClr val="000000">
                      <a:alpha val="43137"/>
                    </a:srgbClr>
                  </a:outerShdw>
                </a:effectLst>
              </a:rPr>
              <a:t>UMg</a:t>
            </a:r>
            <a:r>
              <a:rPr lang="pt-BR" b="1" baseline="30000" dirty="0" err="1" smtClean="0">
                <a:effectLst>
                  <a:outerShdw blurRad="38100" dist="38100" dir="2700000" algn="tl">
                    <a:srgbClr val="000000">
                      <a:alpha val="43137"/>
                    </a:srgbClr>
                  </a:outerShdw>
                </a:effectLst>
              </a:rPr>
              <a:t>X</a:t>
            </a:r>
            <a:r>
              <a:rPr lang="pt-BR" b="1" dirty="0" smtClean="0">
                <a:effectLst>
                  <a:outerShdw blurRad="38100" dist="38100" dir="2700000" algn="tl">
                    <a:srgbClr val="000000">
                      <a:alpha val="43137"/>
                    </a:srgbClr>
                  </a:outerShdw>
                </a:effectLst>
              </a:rPr>
              <a:t>/</a:t>
            </a:r>
            <a:r>
              <a:rPr lang="pt-BR" b="1" dirty="0" err="1" smtClean="0">
                <a:effectLst>
                  <a:outerShdw blurRad="38100" dist="38100" dir="2700000" algn="tl">
                    <a:srgbClr val="000000">
                      <a:alpha val="43137"/>
                    </a:srgbClr>
                  </a:outerShdw>
                </a:effectLst>
              </a:rPr>
              <a:t>UMg</a:t>
            </a:r>
            <a:r>
              <a:rPr lang="pt-BR" b="1" baseline="30000" dirty="0" err="1" smtClean="0">
                <a:effectLst>
                  <a:outerShdw blurRad="38100" dist="38100" dir="2700000" algn="tl">
                    <a:srgbClr val="000000">
                      <a:alpha val="43137"/>
                    </a:srgbClr>
                  </a:outerShdw>
                </a:effectLst>
              </a:rPr>
              <a:t>Y</a:t>
            </a:r>
            <a:r>
              <a:rPr lang="pt-BR" b="1" dirty="0" smtClean="0">
                <a:effectLst>
                  <a:outerShdw blurRad="38100" dist="38100" dir="2700000" algn="tl">
                    <a:srgbClr val="000000">
                      <a:alpha val="43137"/>
                    </a:srgbClr>
                  </a:outerShdw>
                </a:effectLst>
              </a:rPr>
              <a:t>)  </a:t>
            </a:r>
            <a:r>
              <a:rPr lang="pt-BR" b="1" dirty="0" smtClean="0">
                <a:effectLst>
                  <a:outerShdw blurRad="38100" dist="38100" dir="2700000" algn="tl">
                    <a:srgbClr val="000000">
                      <a:alpha val="43137"/>
                    </a:srgbClr>
                  </a:outerShdw>
                </a:effectLst>
              </a:rPr>
              <a:t>&gt; </a:t>
            </a:r>
            <a:r>
              <a:rPr lang="pt-BR" b="1" dirty="0" smtClean="0">
                <a:effectLst>
                  <a:outerShdw blurRad="38100" dist="38100" dir="2700000" algn="tl">
                    <a:srgbClr val="000000">
                      <a:alpha val="43137"/>
                    </a:srgbClr>
                  </a:outerShdw>
                </a:effectLst>
              </a:rPr>
              <a:t> (</a:t>
            </a:r>
            <a:r>
              <a:rPr lang="pt-BR" b="1" dirty="0" err="1" smtClean="0">
                <a:effectLst>
                  <a:outerShdw blurRad="38100" dist="38100" dir="2700000" algn="tl">
                    <a:srgbClr val="000000">
                      <a:alpha val="43137"/>
                    </a:srgbClr>
                  </a:outerShdw>
                </a:effectLst>
              </a:rPr>
              <a:t>CMg</a:t>
            </a:r>
            <a:r>
              <a:rPr lang="pt-BR" b="1" baseline="30000" dirty="0" err="1" smtClean="0">
                <a:effectLst>
                  <a:outerShdw blurRad="38100" dist="38100" dir="2700000" algn="tl">
                    <a:srgbClr val="000000">
                      <a:alpha val="43137"/>
                    </a:srgbClr>
                  </a:outerShdw>
                </a:effectLst>
              </a:rPr>
              <a:t>X</a:t>
            </a:r>
            <a:r>
              <a:rPr lang="pt-BR" b="1" dirty="0" smtClean="0">
                <a:effectLst>
                  <a:outerShdw blurRad="38100" dist="38100" dir="2700000" algn="tl">
                    <a:srgbClr val="000000">
                      <a:alpha val="43137"/>
                    </a:srgbClr>
                  </a:outerShdw>
                </a:effectLst>
              </a:rPr>
              <a:t>/</a:t>
            </a:r>
            <a:r>
              <a:rPr lang="pt-BR" b="1" dirty="0" err="1" smtClean="0">
                <a:effectLst>
                  <a:outerShdw blurRad="38100" dist="38100" dir="2700000" algn="tl">
                    <a:srgbClr val="000000">
                      <a:alpha val="43137"/>
                    </a:srgbClr>
                  </a:outerShdw>
                </a:effectLst>
              </a:rPr>
              <a:t>CMg</a:t>
            </a:r>
            <a:r>
              <a:rPr lang="pt-BR" b="1" baseline="30000" dirty="0" err="1" smtClean="0">
                <a:effectLst>
                  <a:outerShdw blurRad="38100" dist="38100" dir="2700000" algn="tl">
                    <a:srgbClr val="000000">
                      <a:alpha val="43137"/>
                    </a:srgbClr>
                  </a:outerShdw>
                </a:effectLst>
              </a:rPr>
              <a:t>Y</a:t>
            </a:r>
            <a:r>
              <a:rPr lang="pt-BR" b="1" dirty="0" smtClean="0">
                <a:effectLst>
                  <a:outerShdw blurRad="38100" dist="38100" dir="2700000" algn="tl">
                    <a:srgbClr val="000000">
                      <a:alpha val="43137"/>
                    </a:srgbClr>
                  </a:outerShdw>
                </a:effectLst>
              </a:rPr>
              <a:t>),             </a:t>
            </a:r>
            <a:r>
              <a:rPr lang="pt-BR" b="1" u="sng" dirty="0" smtClean="0">
                <a:effectLst>
                  <a:outerShdw blurRad="38100" dist="38100" dir="2700000" algn="tl">
                    <a:srgbClr val="000000">
                      <a:alpha val="43137"/>
                    </a:srgbClr>
                  </a:outerShdw>
                </a:effectLst>
              </a:rPr>
              <a:t>OU SEJA, MOSTRA QUE</a:t>
            </a:r>
            <a:r>
              <a:rPr lang="pt-BR" b="1" dirty="0" smtClean="0">
                <a:effectLst>
                  <a:outerShdw blurRad="38100" dist="38100" dir="2700000" algn="tl">
                    <a:srgbClr val="000000">
                      <a:alpha val="43137"/>
                    </a:srgbClr>
                  </a:outerShdw>
                </a:effectLst>
              </a:rPr>
              <a:t>:</a:t>
            </a:r>
          </a:p>
          <a:p>
            <a:endParaRPr lang="pt-BR" b="1" dirty="0" smtClean="0">
              <a:effectLst>
                <a:outerShdw blurRad="38100" dist="38100" dir="2700000" algn="tl">
                  <a:srgbClr val="000000">
                    <a:alpha val="43137"/>
                  </a:srgbClr>
                </a:outerShdw>
              </a:effectLst>
            </a:endParaRPr>
          </a:p>
          <a:p>
            <a:r>
              <a:rPr lang="pt-BR" b="1" dirty="0" smtClean="0">
                <a:effectLst>
                  <a:outerShdw blurRad="38100" dist="38100" dir="2700000" algn="tl">
                    <a:srgbClr val="000000">
                      <a:alpha val="43137"/>
                    </a:srgbClr>
                  </a:outerShdw>
                </a:effectLst>
              </a:rPr>
              <a:t>(</a:t>
            </a:r>
            <a:r>
              <a:rPr lang="pt-BR" b="1" dirty="0" err="1" smtClean="0">
                <a:effectLst>
                  <a:outerShdw blurRad="38100" dist="38100" dir="2700000" algn="tl">
                    <a:srgbClr val="000000">
                      <a:alpha val="43137"/>
                    </a:srgbClr>
                  </a:outerShdw>
                </a:effectLst>
              </a:rPr>
              <a:t>UMg</a:t>
            </a:r>
            <a:r>
              <a:rPr lang="pt-BR" b="1" baseline="30000" dirty="0" err="1" smtClean="0">
                <a:effectLst>
                  <a:outerShdw blurRad="38100" dist="38100" dir="2700000" algn="tl">
                    <a:srgbClr val="000000">
                      <a:alpha val="43137"/>
                    </a:srgbClr>
                  </a:outerShdw>
                </a:effectLst>
              </a:rPr>
              <a:t>X</a:t>
            </a:r>
            <a:r>
              <a:rPr lang="pt-BR" b="1" dirty="0" smtClean="0">
                <a:effectLst>
                  <a:outerShdw blurRad="38100" dist="38100" dir="2700000" algn="tl">
                    <a:srgbClr val="000000">
                      <a:alpha val="43137"/>
                    </a:srgbClr>
                  </a:outerShdw>
                </a:effectLst>
              </a:rPr>
              <a:t>/</a:t>
            </a:r>
            <a:r>
              <a:rPr lang="pt-BR" b="1" dirty="0" err="1" smtClean="0">
                <a:effectLst>
                  <a:outerShdw blurRad="38100" dist="38100" dir="2700000" algn="tl">
                    <a:srgbClr val="000000">
                      <a:alpha val="43137"/>
                    </a:srgbClr>
                  </a:outerShdw>
                </a:effectLst>
              </a:rPr>
              <a:t>CMg</a:t>
            </a:r>
            <a:r>
              <a:rPr lang="pt-BR" b="1" baseline="30000" dirty="0" err="1" smtClean="0">
                <a:effectLst>
                  <a:outerShdw blurRad="38100" dist="38100" dir="2700000" algn="tl">
                    <a:srgbClr val="000000">
                      <a:alpha val="43137"/>
                    </a:srgbClr>
                  </a:outerShdw>
                </a:effectLst>
              </a:rPr>
              <a:t>X</a:t>
            </a:r>
            <a:r>
              <a:rPr lang="pt-BR" b="1" dirty="0" smtClean="0">
                <a:effectLst>
                  <a:outerShdw blurRad="38100" dist="38100" dir="2700000" algn="tl">
                    <a:srgbClr val="000000">
                      <a:alpha val="43137"/>
                    </a:srgbClr>
                  </a:outerShdw>
                </a:effectLst>
              </a:rPr>
              <a:t>) </a:t>
            </a:r>
            <a:r>
              <a:rPr lang="pt-BR" b="1" dirty="0" smtClean="0">
                <a:effectLst>
                  <a:outerShdw blurRad="38100" dist="38100" dir="2700000" algn="tl">
                    <a:srgbClr val="000000">
                      <a:alpha val="43137"/>
                    </a:srgbClr>
                  </a:outerShdw>
                </a:effectLst>
              </a:rPr>
              <a:t> &gt;  </a:t>
            </a:r>
            <a:r>
              <a:rPr lang="pt-BR" b="1" dirty="0" smtClean="0">
                <a:effectLst>
                  <a:outerShdw blurRad="38100" dist="38100" dir="2700000" algn="tl">
                    <a:srgbClr val="000000">
                      <a:alpha val="43137"/>
                    </a:srgbClr>
                  </a:outerShdw>
                </a:effectLst>
              </a:rPr>
              <a:t>(</a:t>
            </a:r>
            <a:r>
              <a:rPr lang="pt-BR" b="1" dirty="0" err="1" smtClean="0">
                <a:effectLst>
                  <a:outerShdw blurRad="38100" dist="38100" dir="2700000" algn="tl">
                    <a:srgbClr val="000000">
                      <a:alpha val="43137"/>
                    </a:srgbClr>
                  </a:outerShdw>
                </a:effectLst>
              </a:rPr>
              <a:t>UMg</a:t>
            </a:r>
            <a:r>
              <a:rPr lang="pt-BR" b="1" baseline="30000" dirty="0" err="1" smtClean="0">
                <a:effectLst>
                  <a:outerShdw blurRad="38100" dist="38100" dir="2700000" algn="tl">
                    <a:srgbClr val="000000">
                      <a:alpha val="43137"/>
                    </a:srgbClr>
                  </a:outerShdw>
                </a:effectLst>
              </a:rPr>
              <a:t>Y</a:t>
            </a:r>
            <a:r>
              <a:rPr lang="pt-BR" b="1" dirty="0" smtClean="0">
                <a:effectLst>
                  <a:outerShdw blurRad="38100" dist="38100" dir="2700000" algn="tl">
                    <a:srgbClr val="000000">
                      <a:alpha val="43137"/>
                    </a:srgbClr>
                  </a:outerShdw>
                </a:effectLst>
              </a:rPr>
              <a:t>/</a:t>
            </a:r>
            <a:r>
              <a:rPr lang="pt-BR" b="1" dirty="0" err="1" smtClean="0">
                <a:effectLst>
                  <a:outerShdw blurRad="38100" dist="38100" dir="2700000" algn="tl">
                    <a:srgbClr val="000000">
                      <a:alpha val="43137"/>
                    </a:srgbClr>
                  </a:outerShdw>
                </a:effectLst>
              </a:rPr>
              <a:t>CMg</a:t>
            </a:r>
            <a:r>
              <a:rPr lang="pt-BR" b="1" baseline="30000" dirty="0" err="1" smtClean="0">
                <a:effectLst>
                  <a:outerShdw blurRad="38100" dist="38100" dir="2700000" algn="tl">
                    <a:srgbClr val="000000">
                      <a:alpha val="43137"/>
                    </a:srgbClr>
                  </a:outerShdw>
                </a:effectLst>
              </a:rPr>
              <a:t>Y</a:t>
            </a:r>
            <a:r>
              <a:rPr lang="pt-BR" b="1" dirty="0">
                <a:effectLst>
                  <a:outerShdw blurRad="38100" dist="38100" dir="2700000" algn="tl">
                    <a:srgbClr val="000000">
                      <a:alpha val="43137"/>
                    </a:srgbClr>
                  </a:outerShdw>
                </a:effectLst>
              </a:rPr>
              <a:t>)</a:t>
            </a:r>
            <a:r>
              <a:rPr lang="pt-BR" b="1" dirty="0" smtClean="0">
                <a:effectLst>
                  <a:outerShdw blurRad="38100" dist="38100" dir="2700000" algn="tl">
                    <a:srgbClr val="000000">
                      <a:alpha val="43137"/>
                    </a:srgbClr>
                  </a:outerShdw>
                </a:effectLst>
              </a:rPr>
              <a:t> </a:t>
            </a:r>
            <a:endParaRPr lang="pt-BR" dirty="0" smtClean="0"/>
          </a:p>
          <a:p>
            <a:endParaRPr lang="pt-BR" dirty="0"/>
          </a:p>
        </p:txBody>
      </p:sp>
    </p:spTree>
    <p:extLst>
      <p:ext uri="{BB962C8B-B14F-4D97-AF65-F5344CB8AC3E}">
        <p14:creationId xmlns:p14="http://schemas.microsoft.com/office/powerpoint/2010/main" val="287699939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2565</TotalTime>
  <Words>8091</Words>
  <Application>Microsoft Office PowerPoint</Application>
  <PresentationFormat>Apresentação na tela (4:3)</PresentationFormat>
  <Paragraphs>451</Paragraphs>
  <Slides>30</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30</vt:i4>
      </vt:variant>
    </vt:vector>
  </HeadingPairs>
  <TitlesOfParts>
    <vt:vector size="33" baseType="lpstr">
      <vt:lpstr>Arial</vt:lpstr>
      <vt:lpstr>Calibri</vt:lpstr>
      <vt:lpstr>Tema do Office</vt:lpstr>
      <vt:lpstr>CONSIDERAÇÕES SOBRE TRIBUTAÇÃO ÓTIMA  </vt:lpstr>
      <vt:lpstr>INTRODUÇÃO À QUESTÃO</vt:lpstr>
      <vt:lpstr>Apresentação do PowerPoint</vt:lpstr>
      <vt:lpstr>TRIBUTAÇÃO E EFICIÊNCIA: OS CUSTOS DA TRIBUTAÇÃO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UM CASO DE ESTRUTURA TRIBUTÁRIA ÓTIMA, SOB CRITÉRIO DE EFICIÊNCIA:  A TRIBUTAÇÃO IGUAL DE TODAS AS MERCADORIAS, INCLUSO O LAZER</vt:lpstr>
      <vt:lpstr>Apresentação do PowerPoint</vt:lpstr>
      <vt:lpstr>TRIBUTAÇÃO ÓTIMA, SOB CRITÉRIO DE EFICIÊNCIA:  A REGRA DE RAMSEY</vt:lpstr>
      <vt:lpstr>Apresentação do PowerPoint</vt:lpstr>
      <vt:lpstr>Apresentação do PowerPoint</vt:lpstr>
      <vt:lpstr>Apresentação do PowerPoint</vt:lpstr>
      <vt:lpstr>O CUSTO DE BEM-ESTAR DA TRIBUTAÇÃO E A ESCOLHA DO INSTRUMENTO TRIBUTÁRIO: TRIBUTAÇÃO DA RENDA VERSUS TRIBUTAÇÃO DE MERCADORIAS NUMA ANÁLISE DE EQUILÍBRIO GERAL</vt:lpstr>
      <vt:lpstr>Apresentação do PowerPoint</vt:lpstr>
      <vt:lpstr>Apresentação do PowerPoint</vt:lpstr>
      <vt:lpstr>Apresentação do PowerPoint</vt:lpstr>
      <vt:lpstr>Apresentação do PowerPoint</vt:lpstr>
      <vt:lpstr>Apresentação do PowerPoint</vt:lpstr>
      <vt:lpstr>Apresentação do PowerPoint</vt:lpstr>
      <vt:lpstr>TRIBUTAÇÃO ÓTIMA  E A TEORIA DE SECOND BEST</vt:lpstr>
      <vt:lpstr>BIBLIOGRAFIA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TRIBUTACÃO ÓTIMA DE MERCADORIAS</dc:title>
  <dc:creator>sbender</dc:creator>
  <cp:lastModifiedBy>vanusa Santos</cp:lastModifiedBy>
  <cp:revision>373</cp:revision>
  <dcterms:created xsi:type="dcterms:W3CDTF">2010-10-06T18:22:27Z</dcterms:created>
  <dcterms:modified xsi:type="dcterms:W3CDTF">2017-06-06T15:26:59Z</dcterms:modified>
</cp:coreProperties>
</file>