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1" r:id="rId3"/>
    <p:sldId id="490" r:id="rId4"/>
    <p:sldId id="327" r:id="rId5"/>
    <p:sldId id="522" r:id="rId6"/>
    <p:sldId id="519" r:id="rId7"/>
    <p:sldId id="520" r:id="rId8"/>
    <p:sldId id="518" r:id="rId9"/>
    <p:sldId id="521" r:id="rId10"/>
    <p:sldId id="523" r:id="rId11"/>
    <p:sldId id="524" r:id="rId12"/>
    <p:sldId id="525" r:id="rId13"/>
    <p:sldId id="472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49" r:id="rId24"/>
    <p:sldId id="550" r:id="rId25"/>
    <p:sldId id="535" r:id="rId26"/>
    <p:sldId id="536" r:id="rId27"/>
    <p:sldId id="502" r:id="rId28"/>
    <p:sldId id="537" r:id="rId29"/>
    <p:sldId id="538" r:id="rId30"/>
    <p:sldId id="539" r:id="rId31"/>
    <p:sldId id="540" r:id="rId32"/>
    <p:sldId id="508" r:id="rId33"/>
    <p:sldId id="513" r:id="rId34"/>
    <p:sldId id="541" r:id="rId35"/>
    <p:sldId id="542" r:id="rId36"/>
    <p:sldId id="545" r:id="rId37"/>
    <p:sldId id="546" r:id="rId38"/>
    <p:sldId id="543" r:id="rId39"/>
    <p:sldId id="544" r:id="rId40"/>
    <p:sldId id="547" r:id="rId41"/>
    <p:sldId id="548" r:id="rId42"/>
    <p:sldId id="40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16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9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EEB83-F236-4595-A1EA-E30868A05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05EC4A-577F-496F-8A91-C1726C7E1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59128-A48E-4039-A552-C05CBC4B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208740-DA03-4F6A-8AA3-AADC4F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300145-6E3C-49EE-9E71-059BE254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0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1029C-4453-4CF9-9479-8A376AE2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7E6744-DE36-4331-AD87-6DC78F036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1EFBCF-BA1A-45FF-ABF4-A7C06611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44DAF8-6D77-4002-9D91-BB1BDE75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AF93CB-038A-4BFD-AC37-78632AD4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3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85D9B2-1FEC-4B11-8131-A61E5199B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28BA4C-1116-485D-98EB-BC0E6B255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545D76-9495-4ECD-8D80-238CB2F2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5031AC-7FE6-4CA9-B4A3-61E294B2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DACE02-E61D-41D9-A392-21AB9299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DEEA0-9100-4485-9A01-DEF01271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06BDF8-0FA3-4934-A6B0-74B75DDF2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1F49A7-0728-4AB9-A842-A29606F5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0A0B68-FDB6-4C2A-B1B0-2366C40C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D6D7B9-DDC2-4526-B4CE-BB838F2B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7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7D907-7AE7-4FD6-9AD3-8A81FFF8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89D44C-166E-4DBB-97AA-C3F22ED99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5E4EE0-DFCE-4332-9F29-61F1A14A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BB0CF5-892E-4FE7-B27D-64A6D966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EBC5AD-CB41-4363-966A-37349FB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3AB21-8DC4-4D11-A5F1-4B725BEB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3FF77D-A9C1-41A0-A028-5BBD0193C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053180-2DAF-4C21-918D-045C9E3D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286A17-3DA7-45EB-9D6B-5F1132D3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841C17-E745-4752-8B2F-00171E43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33E168-DED5-4FE3-9FCF-DAA36DB2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64A79-B46F-4C22-9AED-89053455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E4542C-D530-4BD7-A254-8E71B59E9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96B44C-11C5-4247-985D-214C022C8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795AAC-1AC8-423D-A385-F6F8505ED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4B79D9-1060-4B0B-8CE6-10C11074A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3689A-F42E-403A-89EA-D6A07436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84260A-F7BA-4337-AA40-21A24B6C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366085-3D18-4B60-AA09-6AB71652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0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77CCC-366D-4BEE-A62D-C092AE16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34E0-BE18-42A3-B89D-AF5ADCDB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9BF1F6-D6F9-4ED6-AFFD-8F009955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66A6CA-AF76-4908-BFB3-F5F8284D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2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3008EC3-6CAF-4626-A053-78D01884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C658018-CDBB-4AB9-97E5-C7C69020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6315DD-CD36-48A3-9E65-5A2CE0EE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6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CC001-0DE1-44E2-AA07-47683C3E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DACFA-1C70-43F5-B553-A2D5C568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59EBA9-EF94-4B37-B16C-9BBAEE425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0B35B0-0C79-4B9A-893C-AD17EA6F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3D6545-13DA-4418-AD84-63B8131D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AF7046-55CC-47D1-A9FE-01BAA056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4347A-558D-419B-97A7-588349B5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A78824-8287-41FF-AA76-E9CF479DA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894B37-4EFA-4FC2-903D-090279F3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13A9E7-30D2-403F-8B82-44519294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7CA85C-8B82-4D40-900E-97BA53FC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2D34F5-70E0-45E5-8353-CC92FBDC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8CDB3C-7A5A-4179-A382-245E9E41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0D4CFC-BBA4-4073-AB4E-B4599B095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9971C-AF7F-4EE6-9A6D-5FE1A3250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E3BD-E4DC-43BE-814A-73673F274275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AD7CC7-916F-4602-9854-67F677859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3AC101-864E-490E-BC1B-6AECC36F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0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0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6.png"/><Relationship Id="rId7" Type="http://schemas.openxmlformats.org/officeDocument/2006/relationships/image" Target="../media/image5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30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.png"/><Relationship Id="rId7" Type="http://schemas.openxmlformats.org/officeDocument/2006/relationships/image" Target="../media/image5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.png"/><Relationship Id="rId7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.png"/><Relationship Id="rId7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6.png"/><Relationship Id="rId7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6.png"/><Relationship Id="rId7" Type="http://schemas.openxmlformats.org/officeDocument/2006/relationships/image" Target="../media/image9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6.png"/><Relationship Id="rId7" Type="http://schemas.openxmlformats.org/officeDocument/2006/relationships/image" Target="../media/image10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93.png"/><Relationship Id="rId9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5" Type="http://schemas.openxmlformats.org/officeDocument/2006/relationships/image" Target="../media/image104.png"/><Relationship Id="rId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6.png"/><Relationship Id="rId7" Type="http://schemas.openxmlformats.org/officeDocument/2006/relationships/image" Target="../media/image1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6.png"/><Relationship Id="rId7" Type="http://schemas.openxmlformats.org/officeDocument/2006/relationships/image" Target="../media/image1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6.png"/><Relationship Id="rId7" Type="http://schemas.openxmlformats.org/officeDocument/2006/relationships/image" Target="../media/image1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0.png"/><Relationship Id="rId4" Type="http://schemas.openxmlformats.org/officeDocument/2006/relationships/image" Target="../media/image1220.png"/><Relationship Id="rId9" Type="http://schemas.openxmlformats.org/officeDocument/2006/relationships/image" Target="../media/image1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59CE1-2D95-455B-9E1E-7689DD86D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495" y="5063478"/>
            <a:ext cx="7496461" cy="1092435"/>
          </a:xfrm>
        </p:spPr>
        <p:txBody>
          <a:bodyPr anchor="t">
            <a:noAutofit/>
          </a:bodyPr>
          <a:lstStyle/>
          <a:p>
            <a:pPr algn="l"/>
            <a:r>
              <a:rPr lang="pt-BR" sz="4000" b="1" dirty="0"/>
              <a:t>LOM3101 – Mecânica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11B165-B084-4C2C-87E1-43862EC5B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495" y="3839734"/>
            <a:ext cx="6541467" cy="1010767"/>
          </a:xfrm>
        </p:spPr>
        <p:txBody>
          <a:bodyPr anchor="b">
            <a:no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sp>
        <p:nvSpPr>
          <p:cNvPr id="46" name="Freeform: Shape 14">
            <a:extLst>
              <a:ext uri="{FF2B5EF4-FFF2-40B4-BE49-F238E27FC236}">
                <a16:creationId xmlns:a16="http://schemas.microsoft.com/office/drawing/2014/main" id="{20CB0AEA-B839-46AC-B480-2175561F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156092" cy="3442494"/>
          </a:xfrm>
          <a:custGeom>
            <a:avLst/>
            <a:gdLst>
              <a:gd name="connsiteX0" fmla="*/ 0 w 3156092"/>
              <a:gd name="connsiteY0" fmla="*/ 0 h 3442494"/>
              <a:gd name="connsiteX1" fmla="*/ 2765641 w 3156092"/>
              <a:gd name="connsiteY1" fmla="*/ 0 h 3442494"/>
              <a:gd name="connsiteX2" fmla="*/ 2781296 w 3156092"/>
              <a:gd name="connsiteY2" fmla="*/ 20935 h 3442494"/>
              <a:gd name="connsiteX3" fmla="*/ 3156092 w 3156092"/>
              <a:gd name="connsiteY3" fmla="*/ 1247934 h 3442494"/>
              <a:gd name="connsiteX4" fmla="*/ 961532 w 3156092"/>
              <a:gd name="connsiteY4" fmla="*/ 3442494 h 3442494"/>
              <a:gd name="connsiteX5" fmla="*/ 107310 w 3156092"/>
              <a:gd name="connsiteY5" fmla="*/ 3270035 h 3442494"/>
              <a:gd name="connsiteX6" fmla="*/ 0 w 3156092"/>
              <a:gd name="connsiteY6" fmla="*/ 3218341 h 34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92" h="3442494">
                <a:moveTo>
                  <a:pt x="0" y="0"/>
                </a:moveTo>
                <a:lnTo>
                  <a:pt x="2765641" y="0"/>
                </a:lnTo>
                <a:lnTo>
                  <a:pt x="2781296" y="20935"/>
                </a:lnTo>
                <a:cubicBezTo>
                  <a:pt x="3017923" y="371189"/>
                  <a:pt x="3156092" y="793426"/>
                  <a:pt x="3156092" y="1247934"/>
                </a:cubicBezTo>
                <a:cubicBezTo>
                  <a:pt x="3156092" y="2459956"/>
                  <a:pt x="2173554" y="3442494"/>
                  <a:pt x="961532" y="3442494"/>
                </a:cubicBezTo>
                <a:cubicBezTo>
                  <a:pt x="658527" y="3442494"/>
                  <a:pt x="369864" y="3381086"/>
                  <a:pt x="107310" y="3270035"/>
                </a:cubicBezTo>
                <a:lnTo>
                  <a:pt x="0" y="321834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3318E7-A970-4403-9682-E7D429976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-1"/>
            <a:ext cx="3005349" cy="3291750"/>
          </a:xfrm>
          <a:custGeom>
            <a:avLst/>
            <a:gdLst>
              <a:gd name="connsiteX0" fmla="*/ 0 w 3005349"/>
              <a:gd name="connsiteY0" fmla="*/ 0 h 3291750"/>
              <a:gd name="connsiteX1" fmla="*/ 2577617 w 3005349"/>
              <a:gd name="connsiteY1" fmla="*/ 0 h 3291750"/>
              <a:gd name="connsiteX2" fmla="*/ 2656297 w 3005349"/>
              <a:gd name="connsiteY2" fmla="*/ 105217 h 3291750"/>
              <a:gd name="connsiteX3" fmla="*/ 3005349 w 3005349"/>
              <a:gd name="connsiteY3" fmla="*/ 1247934 h 3291750"/>
              <a:gd name="connsiteX4" fmla="*/ 961533 w 3005349"/>
              <a:gd name="connsiteY4" fmla="*/ 3291750 h 3291750"/>
              <a:gd name="connsiteX5" fmla="*/ 165988 w 3005349"/>
              <a:gd name="connsiteY5" fmla="*/ 3131137 h 3291750"/>
              <a:gd name="connsiteX6" fmla="*/ 0 w 3005349"/>
              <a:gd name="connsiteY6" fmla="*/ 3051176 h 329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A3EE8DE2-904A-4CB6-81F7-EB71AE8BC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7" y="312385"/>
            <a:ext cx="1735111" cy="2216694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3B50BB8F-1CF3-4420-A246-F2AE47F17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141" y="459337"/>
            <a:ext cx="3163824" cy="3163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20">
            <a:extLst>
              <a:ext uri="{FF2B5EF4-FFF2-40B4-BE49-F238E27FC236}">
                <a16:creationId xmlns:a16="http://schemas.microsoft.com/office/drawing/2014/main" id="{7F871D6D-54EF-4FAA-A4E3-1F4D4F8D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2733" y="623929"/>
            <a:ext cx="2834640" cy="283464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E1E486B-3E92-41F5-AD63-4764F1E118F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319587" y="1171915"/>
            <a:ext cx="1828800" cy="1828800"/>
          </a:xfrm>
          <a:prstGeom prst="rect">
            <a:avLst/>
          </a:prstGeom>
        </p:spPr>
      </p:pic>
      <p:sp>
        <p:nvSpPr>
          <p:cNvPr id="49" name="Freeform: Shape 22">
            <a:extLst>
              <a:ext uri="{FF2B5EF4-FFF2-40B4-BE49-F238E27FC236}">
                <a16:creationId xmlns:a16="http://schemas.microsoft.com/office/drawing/2014/main" id="{6E6E2C1E-E9BB-473F-9B15-9231E36D8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6150" y="2364552"/>
            <a:ext cx="3835850" cy="4493449"/>
          </a:xfrm>
          <a:custGeom>
            <a:avLst/>
            <a:gdLst>
              <a:gd name="connsiteX0" fmla="*/ 2839212 w 3835850"/>
              <a:gd name="connsiteY0" fmla="*/ 0 h 4493449"/>
              <a:gd name="connsiteX1" fmla="*/ 3683507 w 3835850"/>
              <a:gd name="connsiteY1" fmla="*/ 127646 h 4493449"/>
              <a:gd name="connsiteX2" fmla="*/ 3835850 w 3835850"/>
              <a:gd name="connsiteY2" fmla="*/ 183404 h 4493449"/>
              <a:gd name="connsiteX3" fmla="*/ 3835850 w 3835850"/>
              <a:gd name="connsiteY3" fmla="*/ 4493449 h 4493449"/>
              <a:gd name="connsiteX4" fmla="*/ 534850 w 3835850"/>
              <a:gd name="connsiteY4" fmla="*/ 4493449 h 4493449"/>
              <a:gd name="connsiteX5" fmla="*/ 484893 w 3835850"/>
              <a:gd name="connsiteY5" fmla="*/ 4426642 h 4493449"/>
              <a:gd name="connsiteX6" fmla="*/ 0 w 3835850"/>
              <a:gd name="connsiteY6" fmla="*/ 2839212 h 4493449"/>
              <a:gd name="connsiteX7" fmla="*/ 2839212 w 3835850"/>
              <a:gd name="connsiteY7" fmla="*/ 0 h 449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50" h="4493449">
                <a:moveTo>
                  <a:pt x="2839212" y="0"/>
                </a:moveTo>
                <a:cubicBezTo>
                  <a:pt x="3133222" y="0"/>
                  <a:pt x="3416794" y="44689"/>
                  <a:pt x="3683507" y="127646"/>
                </a:cubicBezTo>
                <a:lnTo>
                  <a:pt x="3835850" y="183404"/>
                </a:lnTo>
                <a:lnTo>
                  <a:pt x="3835850" y="4493449"/>
                </a:lnTo>
                <a:lnTo>
                  <a:pt x="534850" y="4493449"/>
                </a:lnTo>
                <a:lnTo>
                  <a:pt x="484893" y="4426642"/>
                </a:lnTo>
                <a:cubicBezTo>
                  <a:pt x="178757" y="3973501"/>
                  <a:pt x="0" y="3427232"/>
                  <a:pt x="0" y="2839212"/>
                </a:cubicBezTo>
                <a:cubicBezTo>
                  <a:pt x="0" y="1271159"/>
                  <a:pt x="1271159" y="0"/>
                  <a:pt x="28392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64C5F7-9C3C-44B2-B562-3C9187F97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7371" y="1"/>
            <a:ext cx="3986784" cy="2427765"/>
          </a:xfrm>
          <a:custGeom>
            <a:avLst/>
            <a:gdLst>
              <a:gd name="connsiteX0" fmla="*/ 48890 w 3986784"/>
              <a:gd name="connsiteY0" fmla="*/ 0 h 2427765"/>
              <a:gd name="connsiteX1" fmla="*/ 3937894 w 3986784"/>
              <a:gd name="connsiteY1" fmla="*/ 0 h 2427765"/>
              <a:gd name="connsiteX2" fmla="*/ 3946285 w 3986784"/>
              <a:gd name="connsiteY2" fmla="*/ 32635 h 2427765"/>
              <a:gd name="connsiteX3" fmla="*/ 3986784 w 3986784"/>
              <a:gd name="connsiteY3" fmla="*/ 434373 h 2427765"/>
              <a:gd name="connsiteX4" fmla="*/ 1993392 w 3986784"/>
              <a:gd name="connsiteY4" fmla="*/ 2427765 h 2427765"/>
              <a:gd name="connsiteX5" fmla="*/ 0 w 3986784"/>
              <a:gd name="connsiteY5" fmla="*/ 434373 h 2427765"/>
              <a:gd name="connsiteX6" fmla="*/ 40499 w 3986784"/>
              <a:gd name="connsiteY6" fmla="*/ 32635 h 24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6784" h="2427765">
                <a:moveTo>
                  <a:pt x="48890" y="0"/>
                </a:moveTo>
                <a:lnTo>
                  <a:pt x="3937894" y="0"/>
                </a:lnTo>
                <a:lnTo>
                  <a:pt x="3946285" y="32635"/>
                </a:lnTo>
                <a:cubicBezTo>
                  <a:pt x="3972839" y="162400"/>
                  <a:pt x="3986784" y="296758"/>
                  <a:pt x="3986784" y="434373"/>
                </a:cubicBezTo>
                <a:cubicBezTo>
                  <a:pt x="3986784" y="1535293"/>
                  <a:pt x="3094312" y="2427765"/>
                  <a:pt x="1993392" y="2427765"/>
                </a:cubicBezTo>
                <a:cubicBezTo>
                  <a:pt x="892472" y="2427765"/>
                  <a:pt x="0" y="1535293"/>
                  <a:pt x="0" y="434373"/>
                </a:cubicBezTo>
                <a:cubicBezTo>
                  <a:pt x="0" y="296758"/>
                  <a:pt x="13945" y="162400"/>
                  <a:pt x="40499" y="3263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633F89-CD86-4B32-ACC7-76B3DFFB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1962" y="3"/>
            <a:ext cx="3657600" cy="2263173"/>
          </a:xfrm>
          <a:custGeom>
            <a:avLst/>
            <a:gdLst>
              <a:gd name="connsiteX0" fmla="*/ 54075 w 3657600"/>
              <a:gd name="connsiteY0" fmla="*/ 0 h 2263173"/>
              <a:gd name="connsiteX1" fmla="*/ 3603525 w 3657600"/>
              <a:gd name="connsiteY1" fmla="*/ 0 h 2263173"/>
              <a:gd name="connsiteX2" fmla="*/ 3620445 w 3657600"/>
              <a:gd name="connsiteY2" fmla="*/ 65806 h 2263173"/>
              <a:gd name="connsiteX3" fmla="*/ 3657600 w 3657600"/>
              <a:gd name="connsiteY3" fmla="*/ 434373 h 2263173"/>
              <a:gd name="connsiteX4" fmla="*/ 1828800 w 3657600"/>
              <a:gd name="connsiteY4" fmla="*/ 2263173 h 2263173"/>
              <a:gd name="connsiteX5" fmla="*/ 0 w 3657600"/>
              <a:gd name="connsiteY5" fmla="*/ 434373 h 2263173"/>
              <a:gd name="connsiteX6" fmla="*/ 37155 w 3657600"/>
              <a:gd name="connsiteY6" fmla="*/ 65806 h 226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Motor de veículo&#10;&#10;Descrição gerada automaticamente com confiança média">
            <a:extLst>
              <a:ext uri="{FF2B5EF4-FFF2-40B4-BE49-F238E27FC236}">
                <a16:creationId xmlns:a16="http://schemas.microsoft.com/office/drawing/2014/main" id="{A5060A6A-4237-48A9-B918-EB59B8C2F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642" y="202945"/>
            <a:ext cx="2234564" cy="148039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684BB5A-9B2C-40C0-A8F4-C812CDB9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0674" y="2529078"/>
            <a:ext cx="3671324" cy="4328922"/>
          </a:xfrm>
          <a:custGeom>
            <a:avLst/>
            <a:gdLst>
              <a:gd name="connsiteX0" fmla="*/ 2674686 w 3671324"/>
              <a:gd name="connsiteY0" fmla="*/ 0 h 4328922"/>
              <a:gd name="connsiteX1" fmla="*/ 3470056 w 3671324"/>
              <a:gd name="connsiteY1" fmla="*/ 120249 h 4328922"/>
              <a:gd name="connsiteX2" fmla="*/ 3671324 w 3671324"/>
              <a:gd name="connsiteY2" fmla="*/ 193914 h 4328922"/>
              <a:gd name="connsiteX3" fmla="*/ 3671324 w 3671324"/>
              <a:gd name="connsiteY3" fmla="*/ 4328922 h 4328922"/>
              <a:gd name="connsiteX4" fmla="*/ 575538 w 3671324"/>
              <a:gd name="connsiteY4" fmla="*/ 4328922 h 4328922"/>
              <a:gd name="connsiteX5" fmla="*/ 456795 w 3671324"/>
              <a:gd name="connsiteY5" fmla="*/ 4170129 h 4328922"/>
              <a:gd name="connsiteX6" fmla="*/ 0 w 3671324"/>
              <a:gd name="connsiteY6" fmla="*/ 2674686 h 4328922"/>
              <a:gd name="connsiteX7" fmla="*/ 2674686 w 3671324"/>
              <a:gd name="connsiteY7" fmla="*/ 0 h 43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Cerca de metal&#10;&#10;Descrição gerada automaticamente com confiança média">
            <a:extLst>
              <a:ext uri="{FF2B5EF4-FFF2-40B4-BE49-F238E27FC236}">
                <a16:creationId xmlns:a16="http://schemas.microsoft.com/office/drawing/2014/main" id="{A8DE0637-C6F3-47C6-9EB8-7C9E22B31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04" y="3623161"/>
            <a:ext cx="2222176" cy="29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3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6.4. Projeto para carregamento por impacto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49ABE57-BED9-4864-8780-F6DCAEB1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934" y="1507495"/>
            <a:ext cx="2501429" cy="4134714"/>
          </a:xfrm>
          <a:prstGeom prst="rect">
            <a:avLst/>
          </a:prstGeom>
        </p:spPr>
      </p:pic>
      <p:pic>
        <p:nvPicPr>
          <p:cNvPr id="1026" name="Picture 2" descr="Impact Force">
            <a:extLst>
              <a:ext uri="{FF2B5EF4-FFF2-40B4-BE49-F238E27FC236}">
                <a16:creationId xmlns:a16="http://schemas.microsoft.com/office/drawing/2014/main" id="{03B55201-675B-4702-8C9B-23D95C4F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60" y="2406610"/>
            <a:ext cx="4413357" cy="233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6.4. Projeto para carregamento por impacto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Energia cinética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Sistema conservativo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Hipóteses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Dissipação nula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Retenção de energia (inércia)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Limite de escoamento não superado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F321A3B-9939-421E-8A46-F5D2F4CFC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247" y="1487543"/>
            <a:ext cx="3209925" cy="2447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BBB4CFF-8765-4507-85F4-296855AA6EFA}"/>
                  </a:ext>
                </a:extLst>
              </p:cNvPr>
              <p:cNvSpPr txBox="1"/>
              <p:nvPr/>
            </p:nvSpPr>
            <p:spPr>
              <a:xfrm>
                <a:off x="5128292" y="1487543"/>
                <a:ext cx="1568470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𝑐𝑖𝑛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BBB4CFF-8765-4507-85F4-296855AA6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292" y="1487543"/>
                <a:ext cx="1568470" cy="7055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3FC1F5-3961-4B5A-B222-D35572D48A3B}"/>
                  </a:ext>
                </a:extLst>
              </p:cNvPr>
              <p:cNvSpPr txBox="1"/>
              <p:nvPr/>
            </p:nvSpPr>
            <p:spPr>
              <a:xfrm>
                <a:off x="5307346" y="2511450"/>
                <a:ext cx="12103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𝑐𝑖𝑛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43FC1F5-3961-4B5A-B222-D35572D48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346" y="2511450"/>
                <a:ext cx="121036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1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6.4. Projeto para carregamento por impacto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Tensão normal na carga axial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F321A3B-9939-421E-8A46-F5D2F4CFC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247" y="1487543"/>
            <a:ext cx="3209925" cy="2447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BBB4CFF-8765-4507-85F4-296855AA6EFA}"/>
                  </a:ext>
                </a:extLst>
              </p:cNvPr>
              <p:cNvSpPr txBox="1"/>
              <p:nvPr/>
            </p:nvSpPr>
            <p:spPr>
              <a:xfrm>
                <a:off x="1669001" y="2358716"/>
                <a:ext cx="1314344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BBB4CFF-8765-4507-85F4-296855AA6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58716"/>
                <a:ext cx="1314344" cy="7055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827E576-BCA3-4BD2-93A4-3CF8AB70E036}"/>
                  </a:ext>
                </a:extLst>
              </p:cNvPr>
              <p:cNvSpPr txBox="1"/>
              <p:nvPr/>
            </p:nvSpPr>
            <p:spPr>
              <a:xfrm>
                <a:off x="3349654" y="2213516"/>
                <a:ext cx="1789140" cy="995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827E576-BCA3-4BD2-93A4-3CF8AB70E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54" y="2213516"/>
                <a:ext cx="1789140" cy="995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D8A8575-C879-4793-AD7E-DF3E3D882B8E}"/>
                  </a:ext>
                </a:extLst>
              </p:cNvPr>
              <p:cNvSpPr txBox="1"/>
              <p:nvPr/>
            </p:nvSpPr>
            <p:spPr>
              <a:xfrm>
                <a:off x="2927861" y="3353351"/>
                <a:ext cx="1789140" cy="10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𝑈𝐸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D8A8575-C879-4793-AD7E-DF3E3D882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861" y="3353351"/>
                <a:ext cx="1789140" cy="1012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01F2E8F-4B24-47C8-A948-368288B92480}"/>
                  </a:ext>
                </a:extLst>
              </p:cNvPr>
              <p:cNvSpPr txBox="1"/>
              <p:nvPr/>
            </p:nvSpPr>
            <p:spPr>
              <a:xfrm>
                <a:off x="4717001" y="3343501"/>
                <a:ext cx="2070779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01F2E8F-4B24-47C8-A948-368288B92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001" y="3343501"/>
                <a:ext cx="2070779" cy="1001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1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6.6. Carregamento por impacto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388"/>
            <a:ext cx="10515600" cy="43745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Para a barra do Exemplo 6.1, se a carga P corresponde a um impacto (massa </a:t>
            </a:r>
            <a:r>
              <a:rPr lang="pt-BR" sz="2200" i="1" dirty="0"/>
              <a:t>m</a:t>
            </a:r>
            <a:r>
              <a:rPr lang="pt-BR" sz="2200" dirty="0"/>
              <a:t>, velocidade </a:t>
            </a:r>
            <a:r>
              <a:rPr lang="pt-BR" sz="2200" i="1" dirty="0"/>
              <a:t>v</a:t>
            </a:r>
            <a:r>
              <a:rPr lang="pt-BR" sz="2200" baseline="-25000" dirty="0"/>
              <a:t>0</a:t>
            </a:r>
            <a:r>
              <a:rPr lang="pt-BR" sz="2200" dirty="0"/>
              <a:t>) e considerando </a:t>
            </a:r>
            <a:r>
              <a:rPr lang="pt-BR" sz="2200" i="1" dirty="0"/>
              <a:t>n</a:t>
            </a:r>
            <a:r>
              <a:rPr lang="pt-BR" sz="2200" dirty="0"/>
              <a:t> = 2, determinar: (a) a carga estática equivalente; (b) a tensão normal máxima provocada pelo impacto.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3582FA7-DE64-42F4-93DF-56A3C03B8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472" y="3162008"/>
            <a:ext cx="3343055" cy="243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9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6.6. Carregamento por impacto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388"/>
            <a:ext cx="10515600" cy="43745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(a) carga estática equivalente (</a:t>
            </a:r>
            <a:r>
              <a:rPr lang="pt-BR" sz="2200" i="1" dirty="0"/>
              <a:t>n</a:t>
            </a:r>
            <a:r>
              <a:rPr lang="pt-BR" sz="2200" dirty="0"/>
              <a:t> = 2)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3582FA7-DE64-42F4-93DF-56A3C03B8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36494"/>
            <a:ext cx="3343055" cy="2430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D2DF3D0-52C5-42CA-8E52-022684684A25}"/>
                  </a:ext>
                </a:extLst>
              </p:cNvPr>
              <p:cNvSpPr txBox="1"/>
              <p:nvPr/>
            </p:nvSpPr>
            <p:spPr>
              <a:xfrm>
                <a:off x="4879135" y="2236494"/>
                <a:ext cx="1933621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D2DF3D0-52C5-42CA-8E52-022684684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135" y="2236494"/>
                <a:ext cx="1933621" cy="70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DB93FA0-94F9-4A30-8C0E-44CAFE497D12}"/>
                  </a:ext>
                </a:extLst>
              </p:cNvPr>
              <p:cNvSpPr txBox="1"/>
              <p:nvPr/>
            </p:nvSpPr>
            <p:spPr>
              <a:xfrm>
                <a:off x="6677322" y="2236494"/>
                <a:ext cx="2468392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=2)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DB93FA0-94F9-4A30-8C0E-44CAFE497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322" y="2236494"/>
                <a:ext cx="2468392" cy="709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4089A15-F4D9-4DD1-8EF3-4DE4AFDEDE43}"/>
                  </a:ext>
                </a:extLst>
              </p:cNvPr>
              <p:cNvSpPr txBox="1"/>
              <p:nvPr/>
            </p:nvSpPr>
            <p:spPr>
              <a:xfrm>
                <a:off x="4879135" y="3361626"/>
                <a:ext cx="1798187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4089A15-F4D9-4DD1-8EF3-4DE4AFDED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135" y="3361626"/>
                <a:ext cx="1798187" cy="709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853C19B-961B-432F-AE01-4B579AEF14B6}"/>
                  </a:ext>
                </a:extLst>
              </p:cNvPr>
              <p:cNvSpPr txBox="1"/>
              <p:nvPr/>
            </p:nvSpPr>
            <p:spPr>
              <a:xfrm>
                <a:off x="6545800" y="3215753"/>
                <a:ext cx="2468392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num>
                            <m:den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pt-B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num>
                            <m:den>
                              <m:r>
                                <a:rPr lang="pt-B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853C19B-961B-432F-AE01-4B579AEF1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800" y="3215753"/>
                <a:ext cx="2468392" cy="1001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3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6.6. Carregamento por impacto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388"/>
            <a:ext cx="10515600" cy="43745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(b) tensão normal máxima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3582FA7-DE64-42F4-93DF-56A3C03B8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36494"/>
            <a:ext cx="3343055" cy="2430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948FBB9-31AE-4EF2-A498-4D6456AE3433}"/>
                  </a:ext>
                </a:extLst>
              </p:cNvPr>
              <p:cNvSpPr txBox="1"/>
              <p:nvPr/>
            </p:nvSpPr>
            <p:spPr>
              <a:xfrm>
                <a:off x="4928277" y="2236494"/>
                <a:ext cx="196850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948FBB9-31AE-4EF2-A498-4D6456AE3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277" y="2236494"/>
                <a:ext cx="1968500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5D24DDC-8483-4FD5-9161-A80EF783A525}"/>
                  </a:ext>
                </a:extLst>
              </p:cNvPr>
              <p:cNvSpPr txBox="1"/>
              <p:nvPr/>
            </p:nvSpPr>
            <p:spPr>
              <a:xfrm>
                <a:off x="6896777" y="2050444"/>
                <a:ext cx="2624281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num>
                            <m:den>
                              <m:r>
                                <a:rPr lang="en-U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𝑨𝑳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5D24DDC-8483-4FD5-9161-A80EF783A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777" y="2050444"/>
                <a:ext cx="2624281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9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6.6. Carregamento por impacto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388"/>
            <a:ext cx="10515600" cy="43745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(*) Caso particular: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m = 2 kg; v</a:t>
            </a:r>
            <a:r>
              <a:rPr lang="pt-BR" sz="2000" baseline="-25000" dirty="0"/>
              <a:t>0</a:t>
            </a:r>
            <a:r>
              <a:rPr lang="pt-BR" sz="2000" dirty="0"/>
              <a:t> = 5 m/s; E = 200 GPa; A = 0,001963 m² (d = 50 mm); L = 2 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3582FA7-DE64-42F4-93DF-56A3C03B8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737336"/>
            <a:ext cx="3343055" cy="2430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5D24DDC-8483-4FD5-9161-A80EF783A525}"/>
                  </a:ext>
                </a:extLst>
              </p:cNvPr>
              <p:cNvSpPr txBox="1"/>
              <p:nvPr/>
            </p:nvSpPr>
            <p:spPr>
              <a:xfrm>
                <a:off x="7382600" y="2737336"/>
                <a:ext cx="2238548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den>
                          </m:f>
                          <m:f>
                            <m:f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200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5D24DDC-8483-4FD5-9161-A80EF783A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600" y="2737336"/>
                <a:ext cx="2238548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BB6C78F-BD7B-4C02-9085-4D93BE0EF421}"/>
                  </a:ext>
                </a:extLst>
              </p:cNvPr>
              <p:cNvSpPr txBox="1"/>
              <p:nvPr/>
            </p:nvSpPr>
            <p:spPr>
              <a:xfrm>
                <a:off x="4909707" y="2756362"/>
                <a:ext cx="1985319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BB6C78F-BD7B-4C02-9085-4D93BE0EF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707" y="2756362"/>
                <a:ext cx="1985319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BB6B15A-FF9F-4E27-8A44-156351A8CC91}"/>
                  </a:ext>
                </a:extLst>
              </p:cNvPr>
              <p:cNvSpPr txBox="1"/>
              <p:nvPr/>
            </p:nvSpPr>
            <p:spPr>
              <a:xfrm>
                <a:off x="7311108" y="4412834"/>
                <a:ext cx="23100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63,83 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𝑀𝑃𝑎</m:t>
                      </m:r>
                    </m:oMath>
                  </m:oMathPara>
                </a14:m>
                <a:endParaRPr kumimoji="0" lang="en-US" sz="20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BB6B15A-FF9F-4E27-8A44-156351A8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108" y="4412834"/>
                <a:ext cx="231004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4EA9F5-387F-404D-BC2C-E7A33750CE4F}"/>
                  </a:ext>
                </a:extLst>
              </p:cNvPr>
              <p:cNvSpPr txBox="1"/>
              <p:nvPr/>
            </p:nvSpPr>
            <p:spPr>
              <a:xfrm>
                <a:off x="5107766" y="4412834"/>
                <a:ext cx="18568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125,33 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kN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4EA9F5-387F-404D-BC2C-E7A33750C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766" y="4412834"/>
                <a:ext cx="185685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6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6.6. Carregamento por impacto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388"/>
            <a:ext cx="10515600" cy="43745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(*) Caso particular: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m = 2 kg; v</a:t>
            </a:r>
            <a:r>
              <a:rPr lang="pt-BR" sz="2000" baseline="-25000" dirty="0"/>
              <a:t>0</a:t>
            </a:r>
            <a:r>
              <a:rPr lang="pt-BR" sz="2000" dirty="0"/>
              <a:t> = 5 m/s; E = 2 GPa; A = 0,00001963 m² (d = 5 mm); L = 2 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3582FA7-DE64-42F4-93DF-56A3C03B8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737336"/>
            <a:ext cx="3343055" cy="2430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5D24DDC-8483-4FD5-9161-A80EF783A525}"/>
                  </a:ext>
                </a:extLst>
              </p:cNvPr>
              <p:cNvSpPr txBox="1"/>
              <p:nvPr/>
            </p:nvSpPr>
            <p:spPr>
              <a:xfrm>
                <a:off x="7382600" y="2737336"/>
                <a:ext cx="2238548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den>
                          </m:f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5D24DDC-8483-4FD5-9161-A80EF783A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600" y="2737336"/>
                <a:ext cx="2238548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BB6C78F-BD7B-4C02-9085-4D93BE0EF421}"/>
                  </a:ext>
                </a:extLst>
              </p:cNvPr>
              <p:cNvSpPr txBox="1"/>
              <p:nvPr/>
            </p:nvSpPr>
            <p:spPr>
              <a:xfrm>
                <a:off x="4909707" y="2756362"/>
                <a:ext cx="1985319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num>
                            <m:den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den>
                          </m:f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B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0" lang="pt-B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²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num>
                            <m:den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BB6C78F-BD7B-4C02-9085-4D93BE0EF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707" y="2756362"/>
                <a:ext cx="1985319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BB6B15A-FF9F-4E27-8A44-156351A8CC91}"/>
                  </a:ext>
                </a:extLst>
              </p:cNvPr>
              <p:cNvSpPr txBox="1"/>
              <p:nvPr/>
            </p:nvSpPr>
            <p:spPr>
              <a:xfrm>
                <a:off x="7346854" y="4426388"/>
                <a:ext cx="23100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63,83 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𝑀𝑃𝑎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BB6B15A-FF9F-4E27-8A44-156351A8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854" y="4426388"/>
                <a:ext cx="231004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4EA9F5-387F-404D-BC2C-E7A33750CE4F}"/>
                  </a:ext>
                </a:extLst>
              </p:cNvPr>
              <p:cNvSpPr txBox="1"/>
              <p:nvPr/>
            </p:nvSpPr>
            <p:spPr>
              <a:xfrm>
                <a:off x="5107766" y="4412834"/>
                <a:ext cx="18568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1,2533 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kN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4EA9F5-387F-404D-BC2C-E7A33750C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766" y="4412834"/>
                <a:ext cx="185685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2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6.7. Carregamento por impacto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388"/>
            <a:ext cx="10515600" cy="43745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Determinar a tensão normal máxima na viga em balanço da figura, considerando a flecha da extremidade (</a:t>
            </a:r>
            <a:r>
              <a:rPr lang="pt-BR" sz="2200" i="1" dirty="0" err="1"/>
              <a:t>y</a:t>
            </a:r>
            <a:r>
              <a:rPr lang="pt-BR" sz="2200" baseline="-25000" dirty="0" err="1"/>
              <a:t>A</a:t>
            </a:r>
            <a:r>
              <a:rPr lang="pt-BR" sz="2200" dirty="0"/>
              <a:t>) muito menor do que a altura de queda (</a:t>
            </a:r>
            <a:r>
              <a:rPr lang="pt-BR" sz="2200" i="1" dirty="0"/>
              <a:t>h</a:t>
            </a:r>
            <a:r>
              <a:rPr lang="pt-BR" sz="2200" dirty="0"/>
              <a:t>) do bloco de peso </a:t>
            </a:r>
            <a:r>
              <a:rPr lang="pt-BR" sz="2200" i="1" dirty="0"/>
              <a:t>W</a:t>
            </a:r>
            <a:r>
              <a:rPr lang="pt-BR" sz="2200" dirty="0"/>
              <a:t>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0907849-C9EA-487E-ACE9-AF6F091CF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787" y="2926714"/>
            <a:ext cx="3380423" cy="24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2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6.7. Carregamento por impacto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388"/>
            <a:ext cx="10515600" cy="43745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Energia potencial = cinética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Flecha pequena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2200" dirty="0"/>
              <a:t>Energia de deformação (elástica) – Exemplo 6.3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0907849-C9EA-487E-ACE9-AF6F091CF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749" y="1376388"/>
            <a:ext cx="3380423" cy="24165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71412CC-6863-4D59-80A5-24A69F5F592F}"/>
                  </a:ext>
                </a:extLst>
              </p:cNvPr>
              <p:cNvSpPr txBox="1"/>
              <p:nvPr/>
            </p:nvSpPr>
            <p:spPr>
              <a:xfrm>
                <a:off x="2217640" y="2680568"/>
                <a:ext cx="19959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𝑦𝐴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71412CC-6863-4D59-80A5-24A69F5F5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640" y="2680568"/>
                <a:ext cx="1995989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FAB5E0F-0EEB-46F7-81DB-8FB8A44DAACB}"/>
                  </a:ext>
                </a:extLst>
              </p:cNvPr>
              <p:cNvSpPr txBox="1"/>
              <p:nvPr/>
            </p:nvSpPr>
            <p:spPr>
              <a:xfrm>
                <a:off x="4213630" y="2680568"/>
                <a:ext cx="14224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𝑊h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FAB5E0F-0EEB-46F7-81DB-8FB8A44DA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630" y="2680568"/>
                <a:ext cx="142240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4BA07E-698E-4ED1-BF1D-53A97B1C78E8}"/>
                  </a:ext>
                </a:extLst>
              </p:cNvPr>
              <p:cNvSpPr txBox="1"/>
              <p:nvPr/>
            </p:nvSpPr>
            <p:spPr>
              <a:xfrm>
                <a:off x="2217641" y="4380596"/>
                <a:ext cx="1328199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4BA07E-698E-4ED1-BF1D-53A97B1C7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641" y="4380596"/>
                <a:ext cx="1328199" cy="709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3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13)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6. Energia de deformação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6.1. Densidade de energia de deformação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6.2. Energia de deformação elástica para tensões normais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6.3. Energia de deformação elástica para tensões de cisalhamento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6.4. Projeto para carregamento por impacto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6.5. Métodos de energia para carga única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6.6. Teorema de </a:t>
            </a:r>
            <a:r>
              <a:rPr lang="pt-BR" sz="2000" dirty="0" err="1"/>
              <a:t>Castigliano</a:t>
            </a:r>
            <a:endParaRPr lang="pt-BR" sz="24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165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6.7. Carregamento por impacto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388"/>
            <a:ext cx="10515600" cy="43745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Carga estática equivalente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0907849-C9EA-487E-ACE9-AF6F091CF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749" y="1376388"/>
            <a:ext cx="3380423" cy="2416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AE195FC-1678-464F-8497-990AD9FE4388}"/>
                  </a:ext>
                </a:extLst>
              </p:cNvPr>
              <p:cNvSpPr txBox="1"/>
              <p:nvPr/>
            </p:nvSpPr>
            <p:spPr>
              <a:xfrm>
                <a:off x="1669001" y="2348596"/>
                <a:ext cx="1551719" cy="771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𝑊h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pt-BR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2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AE195FC-1678-464F-8497-990AD9FE4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48596"/>
                <a:ext cx="1551719" cy="7716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7CC6CC5-3C23-47C3-8188-BA42F99C4D73}"/>
                  </a:ext>
                </a:extLst>
              </p:cNvPr>
              <p:cNvSpPr txBox="1"/>
              <p:nvPr/>
            </p:nvSpPr>
            <p:spPr>
              <a:xfrm>
                <a:off x="3220720" y="2233564"/>
                <a:ext cx="2031999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𝑊h𝐸𝐼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7CC6CC5-3C23-47C3-8188-BA42F99C4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720" y="2233564"/>
                <a:ext cx="2031999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6.7. Carregamento por impacto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388"/>
            <a:ext cx="10515600" cy="43745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Tensão normal máxima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0907849-C9EA-487E-ACE9-AF6F091CF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749" y="1376388"/>
            <a:ext cx="3380423" cy="2416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A2EA46C-31CD-48A9-BD8C-818FC7AB38D8}"/>
                  </a:ext>
                </a:extLst>
              </p:cNvPr>
              <p:cNvSpPr txBox="1"/>
              <p:nvPr/>
            </p:nvSpPr>
            <p:spPr>
              <a:xfrm>
                <a:off x="1669001" y="2251386"/>
                <a:ext cx="2476280" cy="676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𝑀𝑐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A2EA46C-31CD-48A9-BD8C-818FC7AB3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251386"/>
                <a:ext cx="2476280" cy="676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E46FF6A-4B4E-40CF-95B3-7C147318FF05}"/>
                  </a:ext>
                </a:extLst>
              </p:cNvPr>
              <p:cNvSpPr txBox="1"/>
              <p:nvPr/>
            </p:nvSpPr>
            <p:spPr>
              <a:xfrm>
                <a:off x="8296200" y="4131332"/>
                <a:ext cx="1747519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𝑊h𝐸𝐼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E46FF6A-4B4E-40CF-95B3-7C147318F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00" y="4131332"/>
                <a:ext cx="1747519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1C4E310-BD73-45B4-A50B-540011F58F7D}"/>
                  </a:ext>
                </a:extLst>
              </p:cNvPr>
              <p:cNvSpPr txBox="1"/>
              <p:nvPr/>
            </p:nvSpPr>
            <p:spPr>
              <a:xfrm>
                <a:off x="1669001" y="3266335"/>
                <a:ext cx="2584507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𝑾𝒉𝑬𝒄</m:t>
                              </m:r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num>
                            <m:den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𝑳𝑰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1C4E310-BD73-45B4-A50B-540011F58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266335"/>
                <a:ext cx="2584507" cy="1001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9EDD0AB-B647-41F6-B56D-9A55BA34AE29}"/>
                  </a:ext>
                </a:extLst>
              </p:cNvPr>
              <p:cNvSpPr txBox="1"/>
              <p:nvPr/>
            </p:nvSpPr>
            <p:spPr>
              <a:xfrm>
                <a:off x="4193755" y="3266335"/>
                <a:ext cx="1387399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𝑊h𝐸</m:t>
                              </m:r>
                            </m:num>
                            <m:den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9EDD0AB-B647-41F6-B56D-9A55BA34A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755" y="3266335"/>
                <a:ext cx="1387399" cy="1001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5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6.7. Carregamento por impacto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388"/>
            <a:ext cx="10515600" cy="43745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(*) Caso particular: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W</a:t>
            </a:r>
            <a:r>
              <a:rPr lang="pt-BR" sz="2000" dirty="0"/>
              <a:t> = 500 N (</a:t>
            </a:r>
            <a:r>
              <a:rPr lang="pt-BR" sz="2000" i="1" dirty="0"/>
              <a:t>m</a:t>
            </a:r>
            <a:r>
              <a:rPr lang="pt-BR" sz="2000" dirty="0"/>
              <a:t> = 50 kg)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h</a:t>
            </a:r>
            <a:r>
              <a:rPr lang="pt-BR" sz="2000" dirty="0"/>
              <a:t> = 1 m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L</a:t>
            </a:r>
            <a:r>
              <a:rPr lang="pt-BR" sz="2000" dirty="0"/>
              <a:t> = 2 m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E</a:t>
            </a:r>
            <a:r>
              <a:rPr lang="pt-BR" sz="2000" dirty="0"/>
              <a:t> = 200 GPa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I</a:t>
            </a:r>
            <a:r>
              <a:rPr lang="pt-BR" sz="2000" dirty="0"/>
              <a:t> = 0,00027 m</a:t>
            </a:r>
            <a:r>
              <a:rPr lang="pt-BR" sz="2000" baseline="30000" dirty="0"/>
              <a:t>4</a:t>
            </a:r>
            <a:r>
              <a:rPr lang="pt-BR" sz="2000" dirty="0"/>
              <a:t> (12 x 30 cm)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0907849-C9EA-487E-ACE9-AF6F091CF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749" y="1376388"/>
            <a:ext cx="3380423" cy="2416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9EBB9-A564-4A44-83EE-BFF949C5BC29}"/>
                  </a:ext>
                </a:extLst>
              </p:cNvPr>
              <p:cNvSpPr txBox="1"/>
              <p:nvPr/>
            </p:nvSpPr>
            <p:spPr>
              <a:xfrm>
                <a:off x="4775200" y="5019190"/>
                <a:ext cx="244871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158,11 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𝑀𝑃𝑎</m:t>
                      </m:r>
                    </m:oMath>
                  </m:oMathPara>
                </a14:m>
                <a:endParaRPr kumimoji="0" lang="en-US" sz="20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9EBB9-A564-4A44-83EE-BFF949C5B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5019190"/>
                <a:ext cx="244871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9698E0B-CFD2-4ED7-B7EA-07717C242364}"/>
                  </a:ext>
                </a:extLst>
              </p:cNvPr>
              <p:cNvSpPr txBox="1"/>
              <p:nvPr/>
            </p:nvSpPr>
            <p:spPr>
              <a:xfrm>
                <a:off x="2810842" y="5019340"/>
                <a:ext cx="17951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142,3 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9698E0B-CFD2-4ED7-B7EA-07717C242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842" y="5019340"/>
                <a:ext cx="179511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31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Análise numérica de impacto com fratura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MCAULIFFE, Colin; WAISMAN, Haim. A unified model for metal failure capturing shear banding and fracture. International Journal of Plasticity, v. 65, p. 131-151, 2015.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>
            <a:extLst>
              <a:ext uri="{FF2B5EF4-FFF2-40B4-BE49-F238E27FC236}">
                <a16:creationId xmlns:a16="http://schemas.microsoft.com/office/drawing/2014/main" id="{536DA652-94F1-4052-9A2C-F89FBB970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647" y="2512143"/>
            <a:ext cx="95345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7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Análise numérica de impacto com fratura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MCAULIFFE, Colin; WAISMAN, Haim. A coupled phase field shear band model for ductile–brittle transition in notched plate impacts. Computer Methods in Applied Mechanics and Engineering, v. 305, p. 173-195, 2016.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983F256-3641-48A6-AF05-13B4C297F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601" y="480770"/>
            <a:ext cx="4608798" cy="50406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2BAEDED-1803-4DE2-B8C3-7A7CD78FE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75" y="1852612"/>
            <a:ext cx="6648450" cy="31527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F2B0204-BD04-4E30-976D-5E0F4DDEE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350" y="1862137"/>
            <a:ext cx="6619875" cy="31432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F56BE6E-BB1A-4570-9C3A-3525B134B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0350" y="1876425"/>
            <a:ext cx="6591300" cy="31051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0D8311C-4467-45F4-B617-015BAFFBE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0176" y="1214290"/>
            <a:ext cx="4608798" cy="430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6.5. Métodos de energia para carga única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799"/>
            <a:ext cx="10515600" cy="41761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Energia de deformação elástica (carga axial)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1E3C561D-4F6E-45CC-92E3-70E065160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83582"/>
            <a:ext cx="2919818" cy="313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6EA6008-484A-45B7-A8FB-3113AB4A09F3}"/>
                  </a:ext>
                </a:extLst>
              </p:cNvPr>
              <p:cNvSpPr txBox="1"/>
              <p:nvPr/>
            </p:nvSpPr>
            <p:spPr>
              <a:xfrm>
                <a:off x="4500880" y="2283582"/>
                <a:ext cx="162941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𝑃𝑑𝑥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6EA6008-484A-45B7-A8FB-3113AB4A0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880" y="2283582"/>
                <a:ext cx="1629410" cy="759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3299217F-31A0-4E72-9FF5-9B3DE296B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880" y="3323962"/>
            <a:ext cx="2972933" cy="2091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40CB58B-305B-4FD9-9685-564AC995F20F}"/>
                  </a:ext>
                </a:extLst>
              </p:cNvPr>
              <p:cNvSpPr txBox="1"/>
              <p:nvPr/>
            </p:nvSpPr>
            <p:spPr>
              <a:xfrm>
                <a:off x="6390240" y="2330004"/>
                <a:ext cx="1362308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40CB58B-305B-4FD9-9685-564AC995F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240" y="2330004"/>
                <a:ext cx="1362308" cy="666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7A5945D-7F4D-4F12-88C0-4A97FD5695ED}"/>
                  </a:ext>
                </a:extLst>
              </p:cNvPr>
              <p:cNvSpPr txBox="1"/>
              <p:nvPr/>
            </p:nvSpPr>
            <p:spPr>
              <a:xfrm>
                <a:off x="8012498" y="2330004"/>
                <a:ext cx="1629410" cy="720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7A5945D-7F4D-4F12-88C0-4A97FD569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498" y="2330004"/>
                <a:ext cx="1629410" cy="7208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95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6.8. Deslocamento por método de energia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10515600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Para a barra do Exemplo 6.1, determinar o deslocamento axial da extremidade livre </a:t>
            </a:r>
            <a:r>
              <a:rPr lang="pt-BR" sz="2200" i="1" dirty="0"/>
              <a:t>D</a:t>
            </a:r>
            <a:r>
              <a:rPr lang="pt-BR" sz="2200" dirty="0"/>
              <a:t>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3582FA7-DE64-42F4-93DF-56A3C03B8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564185"/>
            <a:ext cx="3601162" cy="2618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24CFB2A-A89F-4D2D-9556-2812F5F12664}"/>
                  </a:ext>
                </a:extLst>
              </p:cNvPr>
              <p:cNvSpPr txBox="1"/>
              <p:nvPr/>
            </p:nvSpPr>
            <p:spPr>
              <a:xfrm>
                <a:off x="7444169" y="2570020"/>
                <a:ext cx="2017654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24CFB2A-A89F-4D2D-9556-2812F5F12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169" y="2570020"/>
                <a:ext cx="2017654" cy="70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BF2887C-A183-45CA-94E8-1CE9DED8E227}"/>
                  </a:ext>
                </a:extLst>
              </p:cNvPr>
              <p:cNvSpPr txBox="1"/>
              <p:nvPr/>
            </p:nvSpPr>
            <p:spPr>
              <a:xfrm>
                <a:off x="5845946" y="2564185"/>
                <a:ext cx="1225640" cy="715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BF2887C-A183-45CA-94E8-1CE9DED8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46" y="2564185"/>
                <a:ext cx="1225640" cy="715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54647F3-42A8-4202-9E8D-6E2E748E0509}"/>
                  </a:ext>
                </a:extLst>
              </p:cNvPr>
              <p:cNvSpPr txBox="1"/>
              <p:nvPr/>
            </p:nvSpPr>
            <p:spPr>
              <a:xfrm>
                <a:off x="5845946" y="3873060"/>
                <a:ext cx="2282054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54647F3-42A8-4202-9E8D-6E2E748E0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46" y="3873060"/>
                <a:ext cx="2282054" cy="709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0BE984E-05BE-44B2-AA03-43B53F5E0AC4}"/>
                  </a:ext>
                </a:extLst>
              </p:cNvPr>
              <p:cNvSpPr txBox="1"/>
              <p:nvPr/>
            </p:nvSpPr>
            <p:spPr>
              <a:xfrm>
                <a:off x="8104343" y="3859434"/>
                <a:ext cx="2376572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𝑬𝑨</m:t>
                          </m:r>
                        </m:den>
                      </m:f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0BE984E-05BE-44B2-AA03-43B53F5E0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343" y="3859434"/>
                <a:ext cx="2376572" cy="7371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4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6.9. Deslocamento por método de energia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7368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Para a treliça plana do Exemplo 6.2, determinar o deslocamento vertical do ponto </a:t>
            </a:r>
            <a:r>
              <a:rPr lang="pt-BR" sz="2200" i="1" dirty="0"/>
              <a:t>B</a:t>
            </a:r>
            <a:r>
              <a:rPr lang="pt-BR" sz="2200" dirty="0"/>
              <a:t>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5B0CFE2-0CE7-40A3-9B5B-E13FE08C5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370" y="1465571"/>
            <a:ext cx="2541429" cy="379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99D1DF9-D942-482C-8EB9-04FE214626E6}"/>
                  </a:ext>
                </a:extLst>
              </p:cNvPr>
              <p:cNvSpPr txBox="1"/>
              <p:nvPr/>
            </p:nvSpPr>
            <p:spPr>
              <a:xfrm>
                <a:off x="3073801" y="2783445"/>
                <a:ext cx="20828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=0,364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99D1DF9-D942-482C-8EB9-04FE21462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801" y="2783445"/>
                <a:ext cx="208280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383F404-B75A-4235-9D1B-6F4A73717992}"/>
                  </a:ext>
                </a:extLst>
              </p:cNvPr>
              <p:cNvSpPr txBox="1"/>
              <p:nvPr/>
            </p:nvSpPr>
            <p:spPr>
              <a:xfrm>
                <a:off x="1634801" y="2783445"/>
                <a:ext cx="1225640" cy="715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383F404-B75A-4235-9D1B-6F4A73717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801" y="2783445"/>
                <a:ext cx="1225640" cy="715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4C162B8-7B58-4421-B862-24EB878BB01C}"/>
                  </a:ext>
                </a:extLst>
              </p:cNvPr>
              <p:cNvSpPr txBox="1"/>
              <p:nvPr/>
            </p:nvSpPr>
            <p:spPr>
              <a:xfrm>
                <a:off x="1634800" y="3871489"/>
                <a:ext cx="215487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0,364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4C162B8-7B58-4421-B862-24EB878BB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800" y="3871489"/>
                <a:ext cx="215487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E82A2F3-AC31-4A36-BE68-E61BE6818386}"/>
                  </a:ext>
                </a:extLst>
              </p:cNvPr>
              <p:cNvSpPr txBox="1"/>
              <p:nvPr/>
            </p:nvSpPr>
            <p:spPr>
              <a:xfrm>
                <a:off x="3694116" y="3903215"/>
                <a:ext cx="2250442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𝟕𝟐𝟖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𝑬𝑨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E82A2F3-AC31-4A36-BE68-E61BE6818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116" y="3903215"/>
                <a:ext cx="2250442" cy="6665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5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6.5. Métodos de energia para carga única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799"/>
            <a:ext cx="10515600" cy="41761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Energia de deformação elástica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Carga axial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1E3C561D-4F6E-45CC-92E3-70E065160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35" y="1699339"/>
            <a:ext cx="2919818" cy="313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6EA6008-484A-45B7-A8FB-3113AB4A09F3}"/>
                  </a:ext>
                </a:extLst>
              </p:cNvPr>
              <p:cNvSpPr txBox="1"/>
              <p:nvPr/>
            </p:nvSpPr>
            <p:spPr>
              <a:xfrm>
                <a:off x="1669001" y="3057197"/>
                <a:ext cx="2435639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𝑃𝑑𝑥</m:t>
                          </m:r>
                        </m:e>
                      </m:nary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6EA6008-484A-45B7-A8FB-3113AB4A0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057197"/>
                <a:ext cx="2435639" cy="759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7A5945D-7F4D-4F12-88C0-4A97FD5695ED}"/>
                  </a:ext>
                </a:extLst>
              </p:cNvPr>
              <p:cNvSpPr txBox="1"/>
              <p:nvPr/>
            </p:nvSpPr>
            <p:spPr>
              <a:xfrm>
                <a:off x="4019618" y="3057197"/>
                <a:ext cx="1629410" cy="720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7A5945D-7F4D-4F12-88C0-4A97FD569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18" y="3057197"/>
                <a:ext cx="1629410" cy="720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EC277BF-1EE7-4DDA-B623-9827E9757912}"/>
                  </a:ext>
                </a:extLst>
              </p:cNvPr>
              <p:cNvSpPr txBox="1"/>
              <p:nvPr/>
            </p:nvSpPr>
            <p:spPr>
              <a:xfrm>
                <a:off x="4104640" y="3978321"/>
                <a:ext cx="1766381" cy="995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m:rPr>
                                  <m:sty m:val="p"/>
                                </m:rP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EC277BF-1EE7-4DDA-B623-9827E975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640" y="3978321"/>
                <a:ext cx="1766381" cy="9958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62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6.5. Métodos de energia para carga única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799"/>
            <a:ext cx="10515600" cy="41761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Energia de deformação elástica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Carga transversal em vigas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6EA6008-484A-45B7-A8FB-3113AB4A09F3}"/>
                  </a:ext>
                </a:extLst>
              </p:cNvPr>
              <p:cNvSpPr txBox="1"/>
              <p:nvPr/>
            </p:nvSpPr>
            <p:spPr>
              <a:xfrm>
                <a:off x="1669001" y="3057197"/>
                <a:ext cx="2435639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nary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6EA6008-484A-45B7-A8FB-3113AB4A0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057197"/>
                <a:ext cx="2435639" cy="759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7A5945D-7F4D-4F12-88C0-4A97FD5695ED}"/>
                  </a:ext>
                </a:extLst>
              </p:cNvPr>
              <p:cNvSpPr txBox="1"/>
              <p:nvPr/>
            </p:nvSpPr>
            <p:spPr>
              <a:xfrm>
                <a:off x="4104640" y="3057197"/>
                <a:ext cx="1463108" cy="720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7A5945D-7F4D-4F12-88C0-4A97FD569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640" y="3057197"/>
                <a:ext cx="1463108" cy="720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C6181C9A-B382-4000-B3D7-2CE891F14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522" y="1901160"/>
            <a:ext cx="3669531" cy="1876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08BC17-616C-40C8-88CB-6D5249B08B75}"/>
                  </a:ext>
                </a:extLst>
              </p:cNvPr>
              <p:cNvSpPr txBox="1"/>
              <p:nvPr/>
            </p:nvSpPr>
            <p:spPr>
              <a:xfrm>
                <a:off x="4128838" y="4116453"/>
                <a:ext cx="1717108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08BC17-616C-40C8-88CB-6D5249B08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38" y="4116453"/>
                <a:ext cx="1717108" cy="9957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2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6. Energia de deformação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6.1. Densidade de energia de deformação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6.2. Energia de deformação elástica para tensões normais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6.3. Energia de deformação elástica para tensões de cisalhamento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6.4. Projeto para carregamento por impacto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6.5. Métodos de energia para carga única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6.6. Teorema de </a:t>
            </a:r>
            <a:r>
              <a:rPr lang="pt-BR" sz="2000" dirty="0" err="1"/>
              <a:t>Castigliano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340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6.5. Métodos de energia para carga única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799"/>
            <a:ext cx="10515600" cy="41761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Energia de deformação elástica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Momento fletor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6EA6008-484A-45B7-A8FB-3113AB4A09F3}"/>
                  </a:ext>
                </a:extLst>
              </p:cNvPr>
              <p:cNvSpPr txBox="1"/>
              <p:nvPr/>
            </p:nvSpPr>
            <p:spPr>
              <a:xfrm>
                <a:off x="1669001" y="3057197"/>
                <a:ext cx="2628679" cy="79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6EA6008-484A-45B7-A8FB-3113AB4A0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057197"/>
                <a:ext cx="2628679" cy="798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7A5945D-7F4D-4F12-88C0-4A97FD5695ED}"/>
                  </a:ext>
                </a:extLst>
              </p:cNvPr>
              <p:cNvSpPr txBox="1"/>
              <p:nvPr/>
            </p:nvSpPr>
            <p:spPr>
              <a:xfrm>
                <a:off x="4297680" y="3068581"/>
                <a:ext cx="1449002" cy="720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pt-B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7A5945D-7F4D-4F12-88C0-4A97FD569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80" y="3068581"/>
                <a:ext cx="1449002" cy="720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F4D9BED9-952A-4787-AC26-FBC98E53C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254" y="1995990"/>
            <a:ext cx="3531799" cy="2039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33DE4E2-9B30-449E-BA05-824EC268E18F}"/>
                  </a:ext>
                </a:extLst>
              </p:cNvPr>
              <p:cNvSpPr txBox="1"/>
              <p:nvPr/>
            </p:nvSpPr>
            <p:spPr>
              <a:xfrm>
                <a:off x="4297680" y="4056356"/>
                <a:ext cx="1717108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33DE4E2-9B30-449E-BA05-824EC268E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80" y="4056356"/>
                <a:ext cx="1717108" cy="9957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97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6.5. Métodos de energia para carga única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799"/>
            <a:ext cx="10515600" cy="41761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Energia de deformação elástica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Momento torsor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6EA6008-484A-45B7-A8FB-3113AB4A09F3}"/>
                  </a:ext>
                </a:extLst>
              </p:cNvPr>
              <p:cNvSpPr txBox="1"/>
              <p:nvPr/>
            </p:nvSpPr>
            <p:spPr>
              <a:xfrm>
                <a:off x="1669001" y="3057197"/>
                <a:ext cx="2628679" cy="79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nary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6EA6008-484A-45B7-A8FB-3113AB4A0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057197"/>
                <a:ext cx="2628679" cy="798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7A5945D-7F4D-4F12-88C0-4A97FD5695ED}"/>
                  </a:ext>
                </a:extLst>
              </p:cNvPr>
              <p:cNvSpPr txBox="1"/>
              <p:nvPr/>
            </p:nvSpPr>
            <p:spPr>
              <a:xfrm>
                <a:off x="4206834" y="3078741"/>
                <a:ext cx="1462447" cy="720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pt-B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7A5945D-7F4D-4F12-88C0-4A97FD569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834" y="3078741"/>
                <a:ext cx="1462447" cy="720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3E44C495-32E9-48A3-8688-FFE370103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720" y="2059841"/>
            <a:ext cx="3633333" cy="273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E1D9BBD-2224-41D1-8645-5F96ACC369EB}"/>
                  </a:ext>
                </a:extLst>
              </p:cNvPr>
              <p:cNvSpPr txBox="1"/>
              <p:nvPr/>
            </p:nvSpPr>
            <p:spPr>
              <a:xfrm>
                <a:off x="4192661" y="4118998"/>
                <a:ext cx="1903339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sz="20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E1D9BBD-2224-41D1-8645-5F96ACC36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661" y="4118998"/>
                <a:ext cx="1903339" cy="9957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5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6.10. Deslocamento por método de energia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6793208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Determinar (pelo método da energia) o deslocamento vertical (ou flecha) da extremidade </a:t>
            </a:r>
            <a:r>
              <a:rPr lang="pt-BR" sz="2200" i="1" dirty="0"/>
              <a:t>A</a:t>
            </a:r>
            <a:r>
              <a:rPr lang="pt-BR" sz="2200" dirty="0"/>
              <a:t> para a viga em balanço do Exemplo 6.3.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047FF8E-4F52-436B-BF63-6BF5BCA9E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540" y="1487225"/>
            <a:ext cx="3482260" cy="1686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5533CC7-306D-4481-B292-254241420C6C}"/>
                  </a:ext>
                </a:extLst>
              </p:cNvPr>
              <p:cNvSpPr txBox="1"/>
              <p:nvPr/>
            </p:nvSpPr>
            <p:spPr>
              <a:xfrm>
                <a:off x="1669001" y="3425403"/>
                <a:ext cx="1878527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5533CC7-306D-4481-B292-25424142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425403"/>
                <a:ext cx="1878527" cy="995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D99A6D2-6191-484C-91BD-E1257DE99DAE}"/>
                  </a:ext>
                </a:extLst>
              </p:cNvPr>
              <p:cNvSpPr txBox="1"/>
              <p:nvPr/>
            </p:nvSpPr>
            <p:spPr>
              <a:xfrm>
                <a:off x="3377125" y="3425403"/>
                <a:ext cx="1878527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(−</m:t>
                                  </m:r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𝑃𝑥</m:t>
                                  </m:r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D99A6D2-6191-484C-91BD-E1257DE99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125" y="3425403"/>
                <a:ext cx="1878527" cy="995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04F3989-0FFA-4AA7-8B56-62529629A9CE}"/>
                  </a:ext>
                </a:extLst>
              </p:cNvPr>
              <p:cNvSpPr txBox="1"/>
              <p:nvPr/>
            </p:nvSpPr>
            <p:spPr>
              <a:xfrm>
                <a:off x="5164212" y="3525427"/>
                <a:ext cx="1549286" cy="717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pt-BR" sz="200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p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³</m:t>
                          </m:r>
                        </m:num>
                        <m:den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04F3989-0FFA-4AA7-8B56-62529629A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212" y="3525427"/>
                <a:ext cx="1549286" cy="717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23B482E-971F-4535-A9EB-4C9DAEF6091A}"/>
                  </a:ext>
                </a:extLst>
              </p:cNvPr>
              <p:cNvSpPr txBox="1"/>
              <p:nvPr/>
            </p:nvSpPr>
            <p:spPr>
              <a:xfrm>
                <a:off x="1669001" y="4755092"/>
                <a:ext cx="1521239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23B482E-971F-4535-A9EB-4C9DAEF60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755092"/>
                <a:ext cx="1521239" cy="709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ABE1224-64C9-42A4-AD47-58AE022979BD}"/>
                  </a:ext>
                </a:extLst>
              </p:cNvPr>
              <p:cNvSpPr txBox="1"/>
              <p:nvPr/>
            </p:nvSpPr>
            <p:spPr>
              <a:xfrm>
                <a:off x="3104836" y="4743092"/>
                <a:ext cx="1602176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ABE1224-64C9-42A4-AD47-58AE0229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836" y="4743092"/>
                <a:ext cx="1602176" cy="7055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5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6.11. Ângulo de torção por método de energia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64668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Para o eixo do Exemplo 6.4, determinar o ângulo de torção da extremidade livre </a:t>
            </a:r>
            <a:r>
              <a:rPr lang="pt-BR" sz="2200" i="1" dirty="0"/>
              <a:t>D</a:t>
            </a:r>
            <a:r>
              <a:rPr lang="pt-BR" sz="2200" dirty="0"/>
              <a:t>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082E82D-13F1-4A9F-9F35-E6B2335DD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424" y="1487225"/>
            <a:ext cx="3762375" cy="2695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D51DFB8-F2E8-48EC-8E72-2370945F606C}"/>
                  </a:ext>
                </a:extLst>
              </p:cNvPr>
              <p:cNvSpPr txBox="1"/>
              <p:nvPr/>
            </p:nvSpPr>
            <p:spPr>
              <a:xfrm>
                <a:off x="838199" y="2791328"/>
                <a:ext cx="1825134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B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pt-B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D51DFB8-F2E8-48EC-8E72-2370945F6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791328"/>
                <a:ext cx="1825134" cy="995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FA07724-84A1-4725-8FBC-77CA21570DF8}"/>
                  </a:ext>
                </a:extLst>
              </p:cNvPr>
              <p:cNvSpPr txBox="1"/>
              <p:nvPr/>
            </p:nvSpPr>
            <p:spPr>
              <a:xfrm>
                <a:off x="2663333" y="2909085"/>
                <a:ext cx="1576426" cy="768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FA07724-84A1-4725-8FBC-77CA21570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333" y="2909085"/>
                <a:ext cx="1576426" cy="7680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13B63EB6-ED29-4B53-B55F-D48153FE8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8467" y="2876985"/>
            <a:ext cx="2346502" cy="927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32A7622-ED38-41C5-9614-2E4AA7898E68}"/>
                  </a:ext>
                </a:extLst>
              </p:cNvPr>
              <p:cNvSpPr txBox="1"/>
              <p:nvPr/>
            </p:nvSpPr>
            <p:spPr>
              <a:xfrm>
                <a:off x="1669001" y="4461347"/>
                <a:ext cx="2222279" cy="756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𝐺𝐽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32A7622-ED38-41C5-9614-2E4AA7898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461347"/>
                <a:ext cx="2222279" cy="7563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D07D9C1-6CC4-40CA-BD33-D095B5486892}"/>
                  </a:ext>
                </a:extLst>
              </p:cNvPr>
              <p:cNvSpPr txBox="1"/>
              <p:nvPr/>
            </p:nvSpPr>
            <p:spPr>
              <a:xfrm>
                <a:off x="3750489" y="4440720"/>
                <a:ext cx="2485482" cy="764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𝑮𝑱</m:t>
                          </m:r>
                        </m:den>
                      </m:f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D07D9C1-6CC4-40CA-BD33-D095B5486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89" y="4440720"/>
                <a:ext cx="2485482" cy="7641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4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Considerando que a viga vertical da figura é prismática, determinar: (a) a carga estática equivalente; (b) a tensão máxima na viga; (c) a flecha máxima no ponto central </a:t>
            </a:r>
            <a:r>
              <a:rPr lang="pt-BR" sz="2200" i="1" dirty="0"/>
              <a:t>C</a:t>
            </a:r>
            <a:r>
              <a:rPr lang="pt-BR" sz="2200" dirty="0"/>
              <a:t>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632063-93BF-4971-8C38-1080996E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240" y="1487225"/>
            <a:ext cx="2335932" cy="33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5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Energia de deformação (elástica)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632063-93BF-4971-8C38-1080996E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40806"/>
            <a:ext cx="2006601" cy="2877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59BFBE-3C24-43FB-B3AA-B65FF770C791}"/>
                  </a:ext>
                </a:extLst>
              </p:cNvPr>
              <p:cNvSpPr txBox="1"/>
              <p:nvPr/>
            </p:nvSpPr>
            <p:spPr>
              <a:xfrm>
                <a:off x="7147560" y="1562130"/>
                <a:ext cx="1566488" cy="905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59BFBE-3C24-43FB-B3AA-B65FF770C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560" y="1562130"/>
                <a:ext cx="1566488" cy="9055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/>
              <p:nvPr/>
            </p:nvSpPr>
            <p:spPr>
              <a:xfrm>
                <a:off x="7386320" y="3779684"/>
                <a:ext cx="1564640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320" y="3779684"/>
                <a:ext cx="1564640" cy="709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89C7C96-E492-4DE8-A315-B77722ACBDB9}"/>
                  </a:ext>
                </a:extLst>
              </p:cNvPr>
              <p:cNvSpPr txBox="1"/>
              <p:nvPr/>
            </p:nvSpPr>
            <p:spPr>
              <a:xfrm>
                <a:off x="7309656" y="2522531"/>
                <a:ext cx="3940233" cy="1059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89C7C96-E492-4DE8-A315-B77722ACB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656" y="2522531"/>
                <a:ext cx="3940233" cy="10590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D8EC0326-D1DA-4921-8CC2-5F8059B9B8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5067" y="2556567"/>
            <a:ext cx="3509181" cy="24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(a) carga estática equivalente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632063-93BF-4971-8C38-1080996E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40806"/>
            <a:ext cx="2006601" cy="2877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/>
              <p:nvPr/>
            </p:nvSpPr>
            <p:spPr>
              <a:xfrm>
                <a:off x="3234719" y="2691261"/>
                <a:ext cx="2190721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719" y="2691261"/>
                <a:ext cx="2190721" cy="70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5A0180A-21E0-40B2-BFF4-6F2C2245B024}"/>
                  </a:ext>
                </a:extLst>
              </p:cNvPr>
              <p:cNvSpPr txBox="1"/>
              <p:nvPr/>
            </p:nvSpPr>
            <p:spPr>
              <a:xfrm>
                <a:off x="5384800" y="2508926"/>
                <a:ext cx="3779520" cy="1020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𝑬𝑰</m:t>
                              </m:r>
                            </m:num>
                            <m:den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</m:e>
                      </m:rad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𝑬𝑰</m:t>
                              </m:r>
                            </m:num>
                            <m:den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5A0180A-21E0-40B2-BFF4-6F2C2245B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0" y="2508926"/>
                <a:ext cx="3779520" cy="10202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3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(b) tensão máxima na viga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632063-93BF-4971-8C38-1080996E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40806"/>
            <a:ext cx="2006601" cy="2877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/>
              <p:nvPr/>
            </p:nvSpPr>
            <p:spPr>
              <a:xfrm>
                <a:off x="7022479" y="2605187"/>
                <a:ext cx="2272001" cy="668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𝑀𝑐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𝑃𝐿𝑐</m:t>
                          </m:r>
                        </m:num>
                        <m:den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479" y="2605187"/>
                <a:ext cx="2272001" cy="668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80028D1-9BD3-4987-8B69-9BCBBE7D4259}"/>
                  </a:ext>
                </a:extLst>
              </p:cNvPr>
              <p:cNvSpPr txBox="1"/>
              <p:nvPr/>
            </p:nvSpPr>
            <p:spPr>
              <a:xfrm>
                <a:off x="7022479" y="3515141"/>
                <a:ext cx="3215409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num>
                            <m:den>
                              <m:r>
                                <a:rPr lang="pt-BR" sz="20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80028D1-9BD3-4987-8B69-9BCBBE7D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479" y="3515141"/>
                <a:ext cx="3215409" cy="1001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F19049B-64F4-4B92-A8D7-4D8778351D53}"/>
                  </a:ext>
                </a:extLst>
              </p:cNvPr>
              <p:cNvSpPr txBox="1"/>
              <p:nvPr/>
            </p:nvSpPr>
            <p:spPr>
              <a:xfrm>
                <a:off x="7022479" y="1362130"/>
                <a:ext cx="2006601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F19049B-64F4-4B92-A8D7-4D877835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479" y="1362130"/>
                <a:ext cx="2006601" cy="1001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B0AC1E3-DD2C-4120-8F2D-D03D21A917C2}"/>
                  </a:ext>
                </a:extLst>
              </p:cNvPr>
              <p:cNvSpPr txBox="1"/>
              <p:nvPr/>
            </p:nvSpPr>
            <p:spPr>
              <a:xfrm>
                <a:off x="6995932" y="4758198"/>
                <a:ext cx="2771761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num>
                            <m:den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𝑳𝑰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B0AC1E3-DD2C-4120-8F2D-D03D21A91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932" y="4758198"/>
                <a:ext cx="2771761" cy="10016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m 14">
            <a:extLst>
              <a:ext uri="{FF2B5EF4-FFF2-40B4-BE49-F238E27FC236}">
                <a16:creationId xmlns:a16="http://schemas.microsoft.com/office/drawing/2014/main" id="{9CCD5049-54C5-45F3-BC5E-C0668BA430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5775" y="2541460"/>
            <a:ext cx="3509181" cy="24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(c) flecha máxima do ponto </a:t>
            </a:r>
            <a:r>
              <a:rPr lang="pt-BR" sz="2200" i="1" dirty="0"/>
              <a:t>C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632063-93BF-4971-8C38-1080996E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40806"/>
            <a:ext cx="2006601" cy="287775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9CD0877-7BA0-4819-A73B-5C414E7D2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665" y="2683071"/>
            <a:ext cx="3215409" cy="2193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/>
              <p:nvPr/>
            </p:nvSpPr>
            <p:spPr>
              <a:xfrm>
                <a:off x="6823939" y="2679253"/>
                <a:ext cx="1504085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96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39" y="2679253"/>
                <a:ext cx="1504085" cy="709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5B37161-8F8B-469F-9879-6ED08DE7CA27}"/>
                  </a:ext>
                </a:extLst>
              </p:cNvPr>
              <p:cNvSpPr txBox="1"/>
              <p:nvPr/>
            </p:nvSpPr>
            <p:spPr>
              <a:xfrm>
                <a:off x="8328023" y="2679253"/>
                <a:ext cx="1828029" cy="771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2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kumimoji="0" lang="en-US" sz="22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pt-BR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5B37161-8F8B-469F-9879-6ED08DE7C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023" y="2679253"/>
                <a:ext cx="1828029" cy="7716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Deslocamento (flecha) do ponto </a:t>
            </a:r>
            <a:r>
              <a:rPr lang="pt-BR" sz="2200" i="1" dirty="0"/>
              <a:t>C</a:t>
            </a:r>
            <a:r>
              <a:rPr lang="pt-BR" sz="2200" dirty="0"/>
              <a:t> (linha elástica)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A930613-6728-436E-8E26-8488740AB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631200"/>
            <a:ext cx="10515600" cy="15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14 – Energia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Definir o conceito de carga equivalente de impacto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Determinar a tensão provocada pela carga de impacto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Apresentar o método de energia para obtenção do deslocamento (carga única)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67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(c) flecha máxima do ponto </a:t>
            </a:r>
            <a:r>
              <a:rPr lang="pt-BR" sz="2200" i="1" dirty="0"/>
              <a:t>C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632063-93BF-4971-8C38-1080996E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40806"/>
            <a:ext cx="2006601" cy="2877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5B37161-8F8B-469F-9879-6ED08DE7CA27}"/>
                  </a:ext>
                </a:extLst>
              </p:cNvPr>
              <p:cNvSpPr txBox="1"/>
              <p:nvPr/>
            </p:nvSpPr>
            <p:spPr>
              <a:xfrm>
                <a:off x="3426447" y="2354972"/>
                <a:ext cx="1499732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48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5B37161-8F8B-469F-9879-6ED08DE7C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447" y="2354972"/>
                <a:ext cx="1499732" cy="70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14B88CC-9CDF-424B-8233-BDD4EE033320}"/>
                  </a:ext>
                </a:extLst>
              </p:cNvPr>
              <p:cNvSpPr txBox="1"/>
              <p:nvPr/>
            </p:nvSpPr>
            <p:spPr>
              <a:xfrm>
                <a:off x="5207829" y="2209099"/>
                <a:ext cx="2006601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14B88CC-9CDF-424B-8233-BDD4EE033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829" y="2209099"/>
                <a:ext cx="2006601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A955146-C034-41B3-A7C8-456509CEC180}"/>
                  </a:ext>
                </a:extLst>
              </p:cNvPr>
              <p:cNvSpPr txBox="1"/>
              <p:nvPr/>
            </p:nvSpPr>
            <p:spPr>
              <a:xfrm>
                <a:off x="3426446" y="3602470"/>
                <a:ext cx="4975873" cy="1003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p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𝑬𝑰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A955146-C034-41B3-A7C8-456509CEC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446" y="3602470"/>
                <a:ext cx="4975873" cy="10036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6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(*) Caso particular: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m</a:t>
            </a:r>
            <a:r>
              <a:rPr lang="pt-BR" sz="2000" dirty="0"/>
              <a:t> = 5 kg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v</a:t>
            </a:r>
            <a:r>
              <a:rPr lang="pt-BR" sz="2000" baseline="-25000" dirty="0"/>
              <a:t>0</a:t>
            </a:r>
            <a:r>
              <a:rPr lang="pt-BR" sz="2000" dirty="0"/>
              <a:t> = 2 m/s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L</a:t>
            </a:r>
            <a:r>
              <a:rPr lang="pt-BR" sz="2000" dirty="0"/>
              <a:t> = 2 m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E</a:t>
            </a:r>
            <a:r>
              <a:rPr lang="pt-BR" sz="2000" dirty="0"/>
              <a:t> = 70 GPa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I</a:t>
            </a:r>
            <a:r>
              <a:rPr lang="pt-BR" sz="2000" dirty="0"/>
              <a:t> = 2,133.10</a:t>
            </a:r>
            <a:r>
              <a:rPr lang="pt-BR" sz="2000" baseline="30000" dirty="0"/>
              <a:t>-7</a:t>
            </a:r>
            <a:r>
              <a:rPr lang="pt-BR" sz="2000" dirty="0"/>
              <a:t> m</a:t>
            </a:r>
            <a:r>
              <a:rPr lang="pt-BR" sz="2000" baseline="30000" dirty="0"/>
              <a:t>4</a:t>
            </a:r>
            <a:r>
              <a:rPr lang="pt-BR" sz="2000" dirty="0"/>
              <a:t> (</a:t>
            </a:r>
            <a:r>
              <a:rPr lang="pt-BR" sz="2000" i="1" dirty="0"/>
              <a:t>b</a:t>
            </a:r>
            <a:r>
              <a:rPr lang="pt-BR" sz="2000" dirty="0"/>
              <a:t> = </a:t>
            </a:r>
            <a:r>
              <a:rPr lang="pt-BR" sz="2000" i="1" dirty="0"/>
              <a:t>h</a:t>
            </a:r>
            <a:r>
              <a:rPr lang="pt-BR" sz="2000" dirty="0"/>
              <a:t> = 4 cm)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632063-93BF-4971-8C38-1080996E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199" y="1654526"/>
            <a:ext cx="2006601" cy="2877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7FDBF70-CB0F-477E-9975-B958F3EBDAB8}"/>
                  </a:ext>
                </a:extLst>
              </p:cNvPr>
              <p:cNvSpPr txBox="1"/>
              <p:nvPr/>
            </p:nvSpPr>
            <p:spPr>
              <a:xfrm>
                <a:off x="5912527" y="2845887"/>
                <a:ext cx="22720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62,75 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7FDBF70-CB0F-477E-9975-B958F3EBD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2845887"/>
                <a:ext cx="227200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79CFE66-0212-438F-9806-855790CD8097}"/>
                  </a:ext>
                </a:extLst>
              </p:cNvPr>
              <p:cNvSpPr txBox="1"/>
              <p:nvPr/>
            </p:nvSpPr>
            <p:spPr>
              <a:xfrm>
                <a:off x="6250022" y="2047781"/>
                <a:ext cx="156523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=1,34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79CFE66-0212-438F-9806-855790CD8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022" y="2047781"/>
                <a:ext cx="156523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4A73FE9-F3F7-43D1-9A29-771F7EC820DE}"/>
                  </a:ext>
                </a:extLst>
              </p:cNvPr>
              <p:cNvSpPr txBox="1"/>
              <p:nvPr/>
            </p:nvSpPr>
            <p:spPr>
              <a:xfrm>
                <a:off x="6118814" y="3626155"/>
                <a:ext cx="182764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=14,9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4A73FE9-F3F7-43D1-9A29-771F7EC82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14" y="3626155"/>
                <a:ext cx="1827648" cy="400110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6.6. Teorema de </a:t>
            </a:r>
            <a:r>
              <a:rPr lang="pt-BR" sz="2200" dirty="0" err="1"/>
              <a:t>Castigliano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7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2080"/>
            <a:ext cx="10515600" cy="43488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Fórmula geral</a:t>
            </a:r>
          </a:p>
          <a:p>
            <a:pPr algn="just">
              <a:lnSpc>
                <a:spcPct val="150000"/>
              </a:lnSpc>
            </a:pPr>
            <a:r>
              <a:rPr lang="pt-BR" sz="2200" dirty="0"/>
              <a:t>Densidade de energia de deformação</a:t>
            </a:r>
          </a:p>
          <a:p>
            <a:pPr algn="just">
              <a:lnSpc>
                <a:spcPct val="150000"/>
              </a:lnSpc>
            </a:pPr>
            <a:r>
              <a:rPr lang="pt-BR" sz="2200" dirty="0"/>
              <a:t>Energia elástica por tensões normais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Carga axial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Flexão pura</a:t>
            </a:r>
          </a:p>
          <a:p>
            <a:pPr algn="just">
              <a:lnSpc>
                <a:spcPct val="150000"/>
              </a:lnSpc>
            </a:pPr>
            <a:r>
              <a:rPr lang="pt-BR" sz="2200" dirty="0"/>
              <a:t>Energia elástica por cisalhamento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Torção de eixos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2E1143FE-AB20-4FF3-80EE-0E569728851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Energia de deformação (revisão)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0551270-2D59-40F4-85E1-DD4106602A25}"/>
                  </a:ext>
                </a:extLst>
              </p:cNvPr>
              <p:cNvSpPr txBox="1"/>
              <p:nvPr/>
            </p:nvSpPr>
            <p:spPr>
              <a:xfrm>
                <a:off x="5912527" y="1219303"/>
                <a:ext cx="162941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𝑃𝑑𝑥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0551270-2D59-40F4-85E1-DD410660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1219303"/>
                <a:ext cx="1629410" cy="759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ABCF240-8AB8-4ACF-9F9F-6BD96F35D261}"/>
                  </a:ext>
                </a:extLst>
              </p:cNvPr>
              <p:cNvSpPr txBox="1"/>
              <p:nvPr/>
            </p:nvSpPr>
            <p:spPr>
              <a:xfrm>
                <a:off x="5992884" y="2121169"/>
                <a:ext cx="1745674" cy="723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𝑒𝑠𝑝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ABCF240-8AB8-4ACF-9F9F-6BD96F35D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84" y="2121169"/>
                <a:ext cx="1745674" cy="7234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62E28A8-2EC1-4C59-A30D-2967937B20F1}"/>
                  </a:ext>
                </a:extLst>
              </p:cNvPr>
              <p:cNvSpPr txBox="1"/>
              <p:nvPr/>
            </p:nvSpPr>
            <p:spPr>
              <a:xfrm>
                <a:off x="7972694" y="2067211"/>
                <a:ext cx="2080243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𝑒𝑠𝑝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62E28A8-2EC1-4C59-A30D-2967937B2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694" y="2067211"/>
                <a:ext cx="2080243" cy="7593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5BF9CFB-6A83-45EA-AE21-8AF203304230}"/>
                  </a:ext>
                </a:extLst>
              </p:cNvPr>
              <p:cNvSpPr txBox="1"/>
              <p:nvPr/>
            </p:nvSpPr>
            <p:spPr>
              <a:xfrm>
                <a:off x="5992883" y="2982703"/>
                <a:ext cx="1851310" cy="995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5BF9CFB-6A83-45EA-AE21-8AF203304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83" y="2982703"/>
                <a:ext cx="1851310" cy="9958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C3591DF-391E-43D9-8A3D-E1B83F3F72AB}"/>
                  </a:ext>
                </a:extLst>
              </p:cNvPr>
              <p:cNvSpPr txBox="1"/>
              <p:nvPr/>
            </p:nvSpPr>
            <p:spPr>
              <a:xfrm>
                <a:off x="8385102" y="2982831"/>
                <a:ext cx="1667835" cy="905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den>
                          </m:f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C3591DF-391E-43D9-8A3D-E1B83F3F7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102" y="2982831"/>
                <a:ext cx="1667835" cy="9055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617E282-5623-40DA-88FE-24FE393D7AA2}"/>
                  </a:ext>
                </a:extLst>
              </p:cNvPr>
              <p:cNvSpPr txBox="1"/>
              <p:nvPr/>
            </p:nvSpPr>
            <p:spPr>
              <a:xfrm>
                <a:off x="8385101" y="3978553"/>
                <a:ext cx="1667835" cy="905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kumimoji="0" lang="en-US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den>
                          </m:f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617E282-5623-40DA-88FE-24FE393D7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101" y="3978553"/>
                <a:ext cx="1667835" cy="9055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5875BD9-4D8D-45C4-A6CC-D9D7834F8D2F}"/>
                  </a:ext>
                </a:extLst>
              </p:cNvPr>
              <p:cNvSpPr txBox="1"/>
              <p:nvPr/>
            </p:nvSpPr>
            <p:spPr>
              <a:xfrm>
                <a:off x="3890582" y="4974297"/>
                <a:ext cx="2182416" cy="757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𝑒𝑠𝑝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5875BD9-4D8D-45C4-A6CC-D9D7834F8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82" y="4974297"/>
                <a:ext cx="2182416" cy="7577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28B7032-D6FA-4D4C-AA7C-EEBB6E86BA37}"/>
                  </a:ext>
                </a:extLst>
              </p:cNvPr>
              <p:cNvSpPr txBox="1"/>
              <p:nvPr/>
            </p:nvSpPr>
            <p:spPr>
              <a:xfrm>
                <a:off x="6149795" y="4938072"/>
                <a:ext cx="1822899" cy="995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BR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28B7032-D6FA-4D4C-AA7C-EEBB6E86B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795" y="4938072"/>
                <a:ext cx="1822899" cy="9958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3A32142-FFCF-4B9F-AB69-4C6ECEB4F4B3}"/>
                  </a:ext>
                </a:extLst>
              </p:cNvPr>
              <p:cNvSpPr txBox="1"/>
              <p:nvPr/>
            </p:nvSpPr>
            <p:spPr>
              <a:xfrm>
                <a:off x="8385100" y="4968563"/>
                <a:ext cx="1667836" cy="905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kumimoji="0" lang="en-US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3A32142-FFCF-4B9F-AB69-4C6ECEB4F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100" y="4968563"/>
                <a:ext cx="1667836" cy="9055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7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2080"/>
            <a:ext cx="10515600" cy="43488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Relação tensão, deformação e densidade de energia específica</a:t>
            </a:r>
          </a:p>
          <a:p>
            <a:pPr algn="just">
              <a:lnSpc>
                <a:spcPct val="150000"/>
              </a:lnSpc>
            </a:pPr>
            <a:r>
              <a:rPr lang="pt-BR" sz="2200" dirty="0"/>
              <a:t>Energia de deformação elástica em 3D</a:t>
            </a:r>
          </a:p>
          <a:p>
            <a:pPr algn="just">
              <a:lnSpc>
                <a:spcPct val="150000"/>
              </a:lnSpc>
            </a:pPr>
            <a:r>
              <a:rPr lang="pt-BR" sz="2200" dirty="0"/>
              <a:t>Forma alternativa para lei de Hooke 3D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2E1143FE-AB20-4FF3-80EE-0E569728851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* Tópicos adicionais</a:t>
            </a:r>
          </a:p>
        </p:txBody>
      </p:sp>
    </p:spTree>
    <p:extLst>
      <p:ext uri="{BB962C8B-B14F-4D97-AF65-F5344CB8AC3E}">
        <p14:creationId xmlns:p14="http://schemas.microsoft.com/office/powerpoint/2010/main" val="212698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2080"/>
            <a:ext cx="10515600" cy="43488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Abordagem energética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2E1143FE-AB20-4FF3-80EE-0E569728851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* Relação tensão, deformação e densidade de energia específica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3D219CD-6EAC-47C5-8797-355BA1452CFB}"/>
                  </a:ext>
                </a:extLst>
              </p:cNvPr>
              <p:cNvSpPr txBox="1"/>
              <p:nvPr/>
            </p:nvSpPr>
            <p:spPr>
              <a:xfrm>
                <a:off x="1669001" y="2253111"/>
                <a:ext cx="2069879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𝑒𝑠𝑝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3D219CD-6EAC-47C5-8797-355BA1452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253111"/>
                <a:ext cx="2069879" cy="759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AE5D985-94A2-42EA-88C5-AB80DBA9A530}"/>
                  </a:ext>
                </a:extLst>
              </p:cNvPr>
              <p:cNvSpPr txBox="1"/>
              <p:nvPr/>
            </p:nvSpPr>
            <p:spPr>
              <a:xfrm>
                <a:off x="1669001" y="3282090"/>
                <a:ext cx="1178560" cy="737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𝑒𝑠𝑝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AE5D985-94A2-42EA-88C5-AB80DBA9A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282090"/>
                <a:ext cx="1178560" cy="7373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662EF41-323E-47A9-BF23-27D894A780E9}"/>
                  </a:ext>
                </a:extLst>
              </p:cNvPr>
              <p:cNvSpPr txBox="1"/>
              <p:nvPr/>
            </p:nvSpPr>
            <p:spPr>
              <a:xfrm>
                <a:off x="3111721" y="3269185"/>
                <a:ext cx="1460280" cy="737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𝑒𝑠𝑝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662EF41-323E-47A9-BF23-27D894A78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721" y="3269185"/>
                <a:ext cx="1460280" cy="7373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B82D754-217F-43D9-900E-B8E1A1D3EF56}"/>
                  </a:ext>
                </a:extLst>
              </p:cNvPr>
              <p:cNvSpPr txBox="1"/>
              <p:nvPr/>
            </p:nvSpPr>
            <p:spPr>
              <a:xfrm>
                <a:off x="1669001" y="4270708"/>
                <a:ext cx="1704120" cy="675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𝑒𝑠𝑝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B82D754-217F-43D9-900E-B8E1A1D3E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270708"/>
                <a:ext cx="1704120" cy="675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B547213-D04B-4D41-8E3A-8D1F3D423C21}"/>
                  </a:ext>
                </a:extLst>
              </p:cNvPr>
              <p:cNvSpPr txBox="1"/>
              <p:nvPr/>
            </p:nvSpPr>
            <p:spPr>
              <a:xfrm>
                <a:off x="3499652" y="4282923"/>
                <a:ext cx="2144698" cy="737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𝑒𝑠𝑝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B547213-D04B-4D41-8E3A-8D1F3D423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652" y="4282923"/>
                <a:ext cx="2144698" cy="7373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C36FD51A-0F2E-4A13-ACD1-B83A98AF4A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9428" y="1885818"/>
            <a:ext cx="34766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2080"/>
            <a:ext cx="10515600" cy="43488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Material em regime elástico-linear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2E1143FE-AB20-4FF3-80EE-0E569728851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prstClr val="black"/>
                </a:solidFill>
                <a:latin typeface="Calibri Light" panose="020F0302020204030204"/>
              </a:rPr>
              <a:t>*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Energia de deformação elástica em 3D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772842B-D8B9-4735-A66C-6B3D0E61C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110" y="1402080"/>
            <a:ext cx="3200689" cy="27763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1F0885D-A192-43EB-AB58-0DFD7DC19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3673448"/>
            <a:ext cx="6469802" cy="5050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60B35CA-4ACC-4D45-B1F5-F8994CCB2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8" y="4534313"/>
            <a:ext cx="8707712" cy="727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E19432F-4238-45F1-814B-DECD7B12FD23}"/>
                  </a:ext>
                </a:extLst>
              </p:cNvPr>
              <p:cNvSpPr txBox="1"/>
              <p:nvPr/>
            </p:nvSpPr>
            <p:spPr>
              <a:xfrm>
                <a:off x="1089238" y="2456009"/>
                <a:ext cx="2842134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E19432F-4238-45F1-814B-DECD7B12F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456009"/>
                <a:ext cx="2842134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8DF527A-5D93-47A0-8AB5-28B66C3E32DB}"/>
                  </a:ext>
                </a:extLst>
              </p:cNvPr>
              <p:cNvSpPr txBox="1"/>
              <p:nvPr/>
            </p:nvSpPr>
            <p:spPr>
              <a:xfrm>
                <a:off x="4182411" y="2477361"/>
                <a:ext cx="1333921" cy="6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8DF527A-5D93-47A0-8AB5-28B66C3E3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411" y="2477361"/>
                <a:ext cx="1333921" cy="6258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ipse 1">
            <a:extLst>
              <a:ext uri="{FF2B5EF4-FFF2-40B4-BE49-F238E27FC236}">
                <a16:creationId xmlns:a16="http://schemas.microsoft.com/office/drawing/2014/main" id="{138DDD0D-49FA-4DD9-9D85-E1B19DAD2D11}"/>
              </a:ext>
            </a:extLst>
          </p:cNvPr>
          <p:cNvSpPr/>
          <p:nvPr/>
        </p:nvSpPr>
        <p:spPr>
          <a:xfrm>
            <a:off x="1658841" y="4368800"/>
            <a:ext cx="952279" cy="1027093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0BEA6C2-5D87-4EED-B706-F378A613C12A}"/>
              </a:ext>
            </a:extLst>
          </p:cNvPr>
          <p:cNvSpPr/>
          <p:nvPr/>
        </p:nvSpPr>
        <p:spPr>
          <a:xfrm>
            <a:off x="7429721" y="4378996"/>
            <a:ext cx="952279" cy="102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2080"/>
            <a:ext cx="10515600" cy="43488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Lei de Hooke multiaxial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2E1143FE-AB20-4FF3-80EE-0E569728851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dirty="0">
                <a:solidFill>
                  <a:prstClr val="black"/>
                </a:solidFill>
              </a:rPr>
              <a:t>* Forma alternativa para lei de Hooke 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D2E71B3-40BD-4BEC-BADA-29AA0A99F2A8}"/>
                  </a:ext>
                </a:extLst>
              </p:cNvPr>
              <p:cNvSpPr txBox="1"/>
              <p:nvPr/>
            </p:nvSpPr>
            <p:spPr>
              <a:xfrm>
                <a:off x="1669001" y="2236074"/>
                <a:ext cx="3048000" cy="674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𝑒𝑠𝑝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d>
                        </m:e>
                        <m:sup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D2E71B3-40BD-4BEC-BADA-29AA0A99F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236074"/>
                <a:ext cx="3048000" cy="674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67AA677-8569-4746-B1F5-1DC7FFF28D90}"/>
                  </a:ext>
                </a:extLst>
              </p:cNvPr>
              <p:cNvSpPr txBox="1"/>
              <p:nvPr/>
            </p:nvSpPr>
            <p:spPr>
              <a:xfrm>
                <a:off x="5232400" y="2198820"/>
                <a:ext cx="2468880" cy="712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67AA677-8569-4746-B1F5-1DC7FFF28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2198820"/>
                <a:ext cx="2468880" cy="712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591348C-70A6-4409-8464-4D320218F127}"/>
                  </a:ext>
                </a:extLst>
              </p:cNvPr>
              <p:cNvSpPr txBox="1"/>
              <p:nvPr/>
            </p:nvSpPr>
            <p:spPr>
              <a:xfrm>
                <a:off x="7981813" y="2217447"/>
                <a:ext cx="2174240" cy="712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591348C-70A6-4409-8464-4D320218F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813" y="2217447"/>
                <a:ext cx="2174240" cy="712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5FA0E2E-496D-433B-9F24-530591B15760}"/>
                  </a:ext>
                </a:extLst>
              </p:cNvPr>
              <p:cNvSpPr txBox="1"/>
              <p:nvPr/>
            </p:nvSpPr>
            <p:spPr>
              <a:xfrm>
                <a:off x="5232400" y="3160182"/>
                <a:ext cx="228600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𝑡𝑟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5FA0E2E-496D-433B-9F24-530591B15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3160182"/>
                <a:ext cx="2286000" cy="424283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4632E4E-3473-4929-A43C-04F99CFA932D}"/>
                  </a:ext>
                </a:extLst>
              </p:cNvPr>
              <p:cNvSpPr txBox="1"/>
              <p:nvPr/>
            </p:nvSpPr>
            <p:spPr>
              <a:xfrm>
                <a:off x="1669001" y="4432718"/>
                <a:ext cx="3217959" cy="68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𝑒𝑠𝑝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4632E4E-3473-4929-A43C-04F99CFA9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432718"/>
                <a:ext cx="3217959" cy="685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E51B773-EAE6-4420-BCFD-C0B1A9205910}"/>
                  </a:ext>
                </a:extLst>
              </p:cNvPr>
              <p:cNvSpPr txBox="1"/>
              <p:nvPr/>
            </p:nvSpPr>
            <p:spPr>
              <a:xfrm>
                <a:off x="5232400" y="4305824"/>
                <a:ext cx="2499361" cy="939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E51B773-EAE6-4420-BCFD-C0B1A920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4305824"/>
                <a:ext cx="2499361" cy="9392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9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5191</TotalTime>
  <Words>2021</Words>
  <Application>Microsoft Office PowerPoint</Application>
  <PresentationFormat>Widescreen</PresentationFormat>
  <Paragraphs>275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Wingdings</vt:lpstr>
      <vt:lpstr>Tema do Office</vt:lpstr>
      <vt:lpstr>LOM3101 – Mecânica dos Materiais</vt:lpstr>
      <vt:lpstr>Semana passada (Aula 13)</vt:lpstr>
      <vt:lpstr>Aula de hoje</vt:lpstr>
      <vt:lpstr>Aula 14 – Energia de deformação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6.4. Projeto para carregamento por impacto</vt:lpstr>
      <vt:lpstr>6.4. Projeto para carregamento por impacto</vt:lpstr>
      <vt:lpstr>6.4. Projeto para carregamento por impacto</vt:lpstr>
      <vt:lpstr>Exemplo 6.6. Carregamento por impacto</vt:lpstr>
      <vt:lpstr>Exemplo 6.6. Carregamento por impacto</vt:lpstr>
      <vt:lpstr>Exemplo 6.6. Carregamento por impacto</vt:lpstr>
      <vt:lpstr>Exemplo 6.6. Carregamento por impacto</vt:lpstr>
      <vt:lpstr>Exemplo 6.6. Carregamento por impacto</vt:lpstr>
      <vt:lpstr>Exemplo 6.7. Carregamento por impacto</vt:lpstr>
      <vt:lpstr>Exemplo 6.7. Carregamento por impacto</vt:lpstr>
      <vt:lpstr>Exemplo 6.7. Carregamento por impacto</vt:lpstr>
      <vt:lpstr>Exemplo 6.7. Carregamento por impacto</vt:lpstr>
      <vt:lpstr>Exemplo 6.7. Carregamento por impacto</vt:lpstr>
      <vt:lpstr>Análise numérica de impacto com fratura</vt:lpstr>
      <vt:lpstr>Análise numérica de impacto com fratura</vt:lpstr>
      <vt:lpstr>6.5. Métodos de energia para carga única</vt:lpstr>
      <vt:lpstr>Exemplo 6.8. Deslocamento por método de energia</vt:lpstr>
      <vt:lpstr>Exemplo 6.9. Deslocamento por método de energia</vt:lpstr>
      <vt:lpstr>6.5. Métodos de energia para carga única</vt:lpstr>
      <vt:lpstr>6.5. Métodos de energia para carga única</vt:lpstr>
      <vt:lpstr>6.5. Métodos de energia para carga única</vt:lpstr>
      <vt:lpstr>6.5. Métodos de energia para carga única</vt:lpstr>
      <vt:lpstr>Exemplo 6.10. Deslocamento por método de energia</vt:lpstr>
      <vt:lpstr>Exemplo 6.11. Ângulo de torção por método de energia</vt:lpstr>
      <vt:lpstr>Exemplo 6.12. Deslocamento provocado por impacto</vt:lpstr>
      <vt:lpstr>Exemplo 6.12. Deslocamento provocado por impacto</vt:lpstr>
      <vt:lpstr>Exemplo 6.12. Deslocamento provocado por impacto</vt:lpstr>
      <vt:lpstr>Exemplo 6.12. Deslocamento provocado por impacto</vt:lpstr>
      <vt:lpstr>Exemplo 6.12. Deslocamento provocado por impacto</vt:lpstr>
      <vt:lpstr>Exemplo 6.12. Deslocamento provocado por impacto</vt:lpstr>
      <vt:lpstr>Exemplo 6.12. Deslocamento provocado por impacto</vt:lpstr>
      <vt:lpstr>Exemplo 6.12. Deslocamento provocado por impacto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LOM3101 – Mecânica dos Materiais</dc:title>
  <dc:creator>João Pascon</dc:creator>
  <cp:lastModifiedBy>João Pascon</cp:lastModifiedBy>
  <cp:revision>1327</cp:revision>
  <dcterms:created xsi:type="dcterms:W3CDTF">2021-08-16T17:16:02Z</dcterms:created>
  <dcterms:modified xsi:type="dcterms:W3CDTF">2021-12-02T01:05:18Z</dcterms:modified>
</cp:coreProperties>
</file>