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3"/>
    <p:sldId id="275" r:id="rId4"/>
    <p:sldId id="260" r:id="rId5"/>
    <p:sldId id="258" r:id="rId6"/>
    <p:sldId id="287" r:id="rId7"/>
    <p:sldId id="288" r:id="rId8"/>
    <p:sldId id="289" r:id="rId9"/>
    <p:sldId id="286" r:id="rId10"/>
    <p:sldId id="290" r:id="rId11"/>
    <p:sldId id="291" r:id="rId12"/>
    <p:sldId id="292" r:id="rId13"/>
    <p:sldId id="293" r:id="rId14"/>
    <p:sldId id="257" r:id="rId15"/>
    <p:sldId id="294" r:id="rId16"/>
    <p:sldId id="295" r:id="rId17"/>
    <p:sldId id="296" r:id="rId18"/>
    <p:sldId id="297" r:id="rId19"/>
    <p:sldId id="298" r:id="rId21"/>
    <p:sldId id="26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0B395-2DD1-4E0C-AD7F-C33E717CE14B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6332-D461-43D9-A1C1-8FF0295CCEC5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Imagem de Slide 1"/>
          <p:cNvSpPr/>
          <p:nvPr>
            <p:ph type="sldImg" idx="2"/>
          </p:nvPr>
        </p:nvSpPr>
        <p:spPr/>
      </p:sp>
      <p:sp>
        <p:nvSpPr>
          <p:cNvPr id="3" name="Espaço Reservado para Texto 2"/>
          <p:cNvSpPr/>
          <p:nvPr>
            <p:ph type="body" idx="3"/>
          </p:nvPr>
        </p:nvSpPr>
        <p:spPr/>
        <p:txBody>
          <a:bodyPr/>
          <a:p>
            <a:endParaRPr lang="pt-B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175" indent="-384175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795" y="1496060"/>
            <a:ext cx="8361045" cy="3403600"/>
          </a:xfrm>
        </p:spPr>
        <p:txBody>
          <a:bodyPr/>
          <a:lstStyle/>
          <a:p>
            <a:br>
              <a:rPr lang="pt-BR" sz="3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br>
              <a:rPr lang="pt-BR" sz="3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br>
              <a:rPr lang="pt-BR" sz="3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br>
              <a:rPr lang="pt-BR" sz="3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r>
              <a:rPr lang="pt-BR" sz="40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  <a:t>DIREITO E ECONOMIA NA</a:t>
            </a:r>
            <a:br>
              <a:rPr lang="pt-BR" sz="40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br>
              <a:rPr lang="pt-BR" sz="40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r>
              <a:rPr lang="pt-BR" sz="40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  <a:t> DEMOCRATIZAÇÃO BRASILEIRA</a:t>
            </a:r>
            <a:br>
              <a:rPr lang="pt-BR" sz="40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br>
              <a:rPr lang="pt-BR" sz="40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r>
              <a:rPr lang="pt-BR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  <a:t>aUTOR: jOSÉ EDUARDO FARIA</a:t>
            </a:r>
            <a:br>
              <a:rPr lang="pt-BR" sz="32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br>
              <a:rPr lang="pt-BR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43342" y="5428571"/>
            <a:ext cx="6831673" cy="1086237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                                                             </a:t>
            </a:r>
            <a:r>
              <a:rPr lang="pt-BR" sz="1295" dirty="0"/>
              <a:t>Alfredo Madeira Rosa</a:t>
            </a:r>
            <a:endParaRPr lang="pt-BR" sz="129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Governabilidade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pt-BR" altLang="en-US"/>
              <a:t>Conceito carregado de implicações ideológicas, de conceituação imprecisa, e de difícil utilização em termos analíticos.</a:t>
            </a:r>
            <a:endParaRPr lang="pt-BR" altLang="en-US"/>
          </a:p>
          <a:p>
            <a:pPr algn="just"/>
            <a:r>
              <a:rPr lang="pt-BR" altLang="en-US"/>
              <a:t>Historicamente associada a incapacidade de tomar decisões no momento oportuno, sob a forma de políticas públicas, e de implementá-las de modo efetivo.</a:t>
            </a:r>
            <a:endParaRPr lang="pt-BR" altLang="en-US"/>
          </a:p>
          <a:p>
            <a:pPr algn="just"/>
            <a:r>
              <a:rPr lang="pt-BR" altLang="en-US"/>
              <a:t>Ingovernável quando não consegue mais responder às demandas sociais, mesmo expandindo seus serviços, estrutura burocrática, e instrumentos de intervenção.</a:t>
            </a:r>
            <a:endParaRPr lang="pt-BR" altLang="en-US"/>
          </a:p>
          <a:p>
            <a:pPr algn="just"/>
            <a:r>
              <a:rPr lang="pt-BR" altLang="en-US"/>
              <a:t>Situação-limite de um cenário de ingovernabilidade é de uma crise fiscal. Ocorre quando as despesas sociais crescem mais do que os meios de financiá-las, levando aumento de tributação, desequilíbrio orçamentário com aumento de déficit público, e inflação. </a:t>
            </a:r>
            <a:endParaRPr lang="pt-B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Governabilidade a partir das décadas de 1960 e 1970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t-BR" altLang="en-US"/>
              <a:t>Nessas décadas muitos países desenvolvidos e em desenvolvimento fracassaram diante do aumento das turbulências sócio-econômicas. O entendimento teórico e ideológico das crises de governabilidade passaram a enfatizar como características centrais: incapacidade de expandir serviços nos setores essenciais; equacionar a crise fiscal; satisfazer reivindicações contraditórias aos interesses de grupos que integram uma estrutura de poder.</a:t>
            </a:r>
            <a:endParaRPr lang="pt-BR" altLang="en-US"/>
          </a:p>
          <a:p>
            <a:r>
              <a:rPr lang="pt-BR" altLang="en-US"/>
              <a:t>Desde então governabilidade passa a ser associado à qualidade da gestão governamental, em especial quanto a: Coerência das decisões no tempo; eficácia das política; efetividade de suas medidas em termos de aceitação social</a:t>
            </a:r>
            <a:endParaRPr lang="pt-B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Transição democrática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 algn="just"/>
            <a:r>
              <a:rPr lang="pt-BR" altLang="en-US"/>
              <a:t>Expressão que tem sido utilizada para designar o processo de distensão do autoritarismo ao pluralismo</a:t>
            </a:r>
            <a:endParaRPr lang="pt-BR" altLang="en-US"/>
          </a:p>
          <a:p>
            <a:pPr algn="just"/>
            <a:r>
              <a:rPr lang="pt-BR" altLang="en-US"/>
              <a:t>Não se trata de processo linear e racional, nem se esgota apenas com a dissolução do regime autoritário</a:t>
            </a:r>
            <a:endParaRPr lang="pt-BR" altLang="en-US"/>
          </a:p>
          <a:p>
            <a:pPr algn="just"/>
            <a:r>
              <a:rPr lang="pt-BR" altLang="en-US"/>
              <a:t>Demanda restauração de direitos e garantias, definição de regras do jogo democrático, e promoção de reformas estruturais na construção democrática</a:t>
            </a:r>
            <a:endParaRPr lang="pt-BR" altLang="en-US"/>
          </a:p>
          <a:p>
            <a:pPr algn="just"/>
            <a:r>
              <a:rPr lang="pt-BR" altLang="en-US"/>
              <a:t>Desafio é encontrar equilíbrio na implementação das mudanças e reformas frente às resistências a elas oferecidas. Conjugar estrutural com conjuntural,  buscando a convergência da governabilidade com a democracia. </a:t>
            </a:r>
            <a:endParaRPr lang="pt-BR" altLang="en-US"/>
          </a:p>
          <a:p>
            <a:pPr algn="just"/>
            <a:r>
              <a:rPr lang="pt-BR" altLang="en-US"/>
              <a:t>Aumento do hiato entre exigências de curto prazo e imperativos de médio e longo prazo pode comprometer a transição e convertê-la numa continuidade disfarçada do regime anterior</a:t>
            </a:r>
            <a:endParaRPr lang="pt-B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ym typeface="+mn-ea"/>
              </a:rPr>
              <a:t>1.2 Governabilidade e legitimidade na transição democrática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89314" y="2672443"/>
            <a:ext cx="9601200" cy="3205843"/>
          </a:xfrm>
        </p:spPr>
        <p:txBody>
          <a:bodyPr>
            <a:noAutofit/>
          </a:bodyPr>
          <a:lstStyle/>
          <a:p>
            <a:pPr algn="just"/>
            <a:r>
              <a:rPr lang="pt-BR" sz="2500" dirty="0"/>
              <a:t>Este é o campo temático do livro</a:t>
            </a:r>
            <a:endParaRPr lang="pt-BR" sz="2500" dirty="0"/>
          </a:p>
          <a:p>
            <a:pPr algn="just"/>
            <a:r>
              <a:rPr lang="pt-BR" sz="2500" dirty="0"/>
              <a:t>Tema bastante amplo, tradicionalmente associado às diferentes formas de luta para superação de experiências autoritárias em países em desenvolvimento, em favor de uma democracia fundada em princípios como igualdade, liberdade e legalidade</a:t>
            </a:r>
            <a:endParaRPr lang="pt-BR" sz="2500" dirty="0"/>
          </a:p>
          <a:p>
            <a:pPr algn="just"/>
            <a:r>
              <a:rPr lang="pt-BR" sz="2500" dirty="0"/>
              <a:t>Na América Latina análises sobre compatibilidade de democracia e certeza jurídica, com estratégias de desenvolvimento econômico</a:t>
            </a:r>
            <a:endParaRPr lang="pt-BR" sz="2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pt-BR" altLang="en-US"/>
              <a:t>Polos de discussão da literatura sociológica, politica, e jurídica entre 1950 e 1980 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pt-BR" altLang="en-US"/>
              <a:t>1)	Lutas protagonizadas não apenas por lideranças partidárias de oposição, mas 	por novos movimentos sociais de forte conotação ideológica e que trouxeram 	estratégias inéditas de articulação e socialização. </a:t>
            </a:r>
            <a:endParaRPr lang="pt-BR" altLang="en-US"/>
          </a:p>
          <a:p>
            <a:pPr marL="0" indent="0" algn="just">
              <a:buNone/>
            </a:pPr>
            <a:r>
              <a:rPr lang="pt-BR" altLang="en-US"/>
              <a:t>2)	Contraposição da governabilidade tecnocrática à legitimidade política. Teria 	ocorrido a implementação de severas medidas econômicas ao custo das 	liberdades públicas e da concentração de renda. </a:t>
            </a:r>
            <a:endParaRPr lang="pt-BR" altLang="en-US"/>
          </a:p>
          <a:p>
            <a:pPr marL="0" indent="0" algn="just">
              <a:buNone/>
            </a:pPr>
            <a:r>
              <a:rPr lang="pt-BR" altLang="en-US"/>
              <a:t>3)	Em decorrência dos polos anteriores, o empenho de certos atores de fazer da 	ordem constitucional um compromisso entre valores</a:t>
            </a:r>
            <a:endParaRPr lang="pt-BR" altLang="en-US"/>
          </a:p>
          <a:p>
            <a:endParaRPr lang="pt-B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Formas de abordagem metodológia a partir da metade da década de 1980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pt-BR" altLang="en-US"/>
              <a:t>Novas abordagens, aprofundadas a partir da análise dos problemas concretos</a:t>
            </a:r>
            <a:endParaRPr lang="pt-BR" altLang="en-US"/>
          </a:p>
          <a:p>
            <a:r>
              <a:rPr lang="pt-BR" altLang="en-US"/>
              <a:t>Incerteza como aspecto intrínseco da transição política na América Latina</a:t>
            </a:r>
            <a:endParaRPr lang="pt-BR" altLang="en-US"/>
          </a:p>
          <a:p>
            <a:r>
              <a:rPr lang="pt-BR" altLang="en-US"/>
              <a:t>Análises passaram em seus diagnósticos da latinoamérica:</a:t>
            </a:r>
            <a:endParaRPr lang="pt-BR" altLang="en-US"/>
          </a:p>
          <a:p>
            <a:pPr marL="0" indent="0">
              <a:buNone/>
            </a:pPr>
            <a:r>
              <a:rPr lang="pt-BR" altLang="en-US"/>
              <a:t>	a) a privilegiar analiticamente a heterogeneidade estrutural das sociedades</a:t>
            </a:r>
            <a:endParaRPr lang="pt-BR" altLang="en-US"/>
          </a:p>
          <a:p>
            <a:pPr marL="0" indent="0">
              <a:buNone/>
            </a:pPr>
            <a:r>
              <a:rPr lang="pt-BR" altLang="en-US"/>
              <a:t>	b) a identificar uma crescente politização da vida social com ruptura do monopólio 	político das intituições representativas tradicionais</a:t>
            </a:r>
            <a:endParaRPr lang="pt-BR" altLang="en-US"/>
          </a:p>
          <a:p>
            <a:pPr marL="0" indent="0">
              <a:buNone/>
            </a:pPr>
            <a:r>
              <a:rPr lang="pt-BR" altLang="en-US"/>
              <a:t>	c) a denunciar um pluralismo jurídico subjacente à ordem legal-estatal</a:t>
            </a:r>
            <a:endParaRPr lang="pt-BR" altLang="en-US"/>
          </a:p>
          <a:p>
            <a:pPr marL="0" indent="0">
              <a:buNone/>
            </a:pPr>
            <a:r>
              <a:rPr lang="pt-BR" altLang="en-US"/>
              <a:t>	d) a reconhecer a coexistência conflituosa da modernidade e do arcaísmo em 	um mesmo espaço</a:t>
            </a:r>
            <a:endParaRPr lang="pt-BR" altLang="en-US"/>
          </a:p>
          <a:p>
            <a:pPr marL="0" indent="0">
              <a:buNone/>
            </a:pPr>
            <a:r>
              <a:rPr lang="pt-BR" altLang="en-US"/>
              <a:t>	e) a afirmar que a mera realização de eleições majoritárias regulares não garantem a 	qualidade do conteúdo das decisões políticas</a:t>
            </a:r>
            <a:endParaRPr lang="pt-B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Conclusões básicas das análises contemporâneas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pt-BR" altLang="en-US"/>
              <a:t>1)	Afirmam o caráter contingente das transições do autorismo para a democracia, 	ou seja, este movimento é apenas uma possibilidade.</a:t>
            </a:r>
            <a:endParaRPr lang="pt-BR" altLang="en-US"/>
          </a:p>
          <a:p>
            <a:pPr marL="0" indent="0" algn="just">
              <a:buNone/>
            </a:pPr>
            <a:r>
              <a:rPr lang="pt-BR" altLang="en-US"/>
              <a:t>2)	Transições democráticas não podem ser fundadas em pactos meramente 	substantivos sobre determinados objetivos muito específicos e concretos. 	Incerteza como premissa básica da política, contudo, assumi-la não pressupõe 	desprezar as demandas por certeza</a:t>
            </a:r>
            <a:endParaRPr lang="pt-BR" altLang="en-US"/>
          </a:p>
          <a:p>
            <a:pPr marL="0" indent="0" algn="just">
              <a:buNone/>
            </a:pPr>
            <a:endParaRPr lang="pt-BR" altLang="en-US"/>
          </a:p>
          <a:p>
            <a:pPr marL="0" indent="0" algn="just">
              <a:buNone/>
            </a:pPr>
            <a:r>
              <a:rPr lang="pt-BR" altLang="en-US"/>
              <a:t>- Democracia entendida não como um contrato social programado ex ante, mas como intrincado processo que desenboca ex post em nova ordem política.</a:t>
            </a:r>
            <a:endParaRPr lang="pt-B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Duas lógicas distintas 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pt-BR" altLang="en-US"/>
              <a:t>Livro pretende discutir relações de congruência e/ou incongruência entre duas lógicas distintas:</a:t>
            </a:r>
            <a:endParaRPr lang="pt-BR" altLang="en-US"/>
          </a:p>
          <a:p>
            <a:r>
              <a:rPr lang="pt-BR" altLang="en-US"/>
              <a:t>lógica da governabilidade, encarada a partir de um contexto adverso e que demanda medidas drásticas, imediatas e eficázes por parte do governo</a:t>
            </a:r>
            <a:endParaRPr lang="pt-BR" altLang="en-US"/>
          </a:p>
          <a:p>
            <a:r>
              <a:rPr lang="pt-BR" altLang="en-US"/>
              <a:t>lógica da legitimidade, examinada a partir de um contexto sócio-político recém saído de uma Constituinte, demandando respeito estrito às regras do jogo para dar efetividade ao novo ordenamento jurídico</a:t>
            </a:r>
            <a:endParaRPr lang="pt-B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Questões básicas de interesse direto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just">
              <a:buNone/>
            </a:pPr>
            <a:r>
              <a:rPr lang="pt-BR" altLang="en-US" sz="2400"/>
              <a:t>1) 	Em que medida países como o Brasil têm conseguido implementar políticas 	públicas eficazes para enfrentar o desafio da governabilidade, respeitando a 	ordem constitucional</a:t>
            </a:r>
            <a:endParaRPr lang="pt-BR" altLang="en-US" sz="2400"/>
          </a:p>
          <a:p>
            <a:pPr marL="0" indent="0" algn="just">
              <a:buNone/>
            </a:pPr>
            <a:endParaRPr lang="pt-BR" altLang="en-US" sz="2400"/>
          </a:p>
          <a:p>
            <a:pPr marL="0" indent="0" algn="just">
              <a:buNone/>
            </a:pPr>
            <a:r>
              <a:rPr lang="pt-BR" altLang="en-US" sz="2400"/>
              <a:t>2)	Até que ponto essa ordem constitucional nova está apta a servir de marco 	normativo para formulação de uma “vontade coletiva” para promover as 	mudanças estruturais e conjunturais do processo de democratização</a:t>
            </a:r>
            <a:endParaRPr lang="pt-BR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pt-BR" sz="9600" dirty="0"/>
              <a:t>FIM</a:t>
            </a:r>
            <a:endParaRPr lang="pt-BR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sz="3600" dirty="0">
                <a:sym typeface="+mn-ea"/>
              </a:rPr>
              <a:t>Direito e Economia na democratização brasileira</a:t>
            </a:r>
            <a:endParaRPr lang="pt-BR" altLang="en-US" sz="3600" dirty="0">
              <a:sym typeface="+mn-e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/>
            <a:r>
              <a:rPr lang="pt-BR" altLang="en-US" sz="2800"/>
              <a:t>Livro de José Eduardo Faria de 1993</a:t>
            </a:r>
            <a:endParaRPr lang="pt-BR" altLang="en-US" sz="2800"/>
          </a:p>
          <a:p>
            <a:pPr algn="just"/>
            <a:r>
              <a:rPr lang="pt-BR" altLang="en-US" sz="2800"/>
              <a:t>primeira parte começou a ser escrita quando da elaboração de um texto sobre transição democrática  latino americana, para apresentação em seminário do International Institute of Sociology of Law, em 1991, em Oñati, Espanha</a:t>
            </a:r>
            <a:endParaRPr lang="pt-BR" altLang="en-US" sz="2800"/>
          </a:p>
          <a:p>
            <a:pPr algn="just"/>
            <a:r>
              <a:rPr lang="pt-BR" altLang="en-US" sz="2800"/>
              <a:t>segunda parte foi elaborada a partir de exposições feitas em 1992 no Instituto de Investigaciones Jurídicas da Universidad Autónoma de México.</a:t>
            </a:r>
            <a:endParaRPr lang="pt-BR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1. 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498271"/>
            <a:ext cx="9601200" cy="39687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700" dirty="0"/>
              <a:t>1.1 Governabilidade e transição: dois critérios de racionalidade</a:t>
            </a:r>
            <a:endParaRPr lang="pt-BR" sz="2700" dirty="0"/>
          </a:p>
          <a:p>
            <a:pPr marL="0" indent="0">
              <a:buNone/>
            </a:pPr>
            <a:endParaRPr lang="pt-BR" sz="2700" dirty="0"/>
          </a:p>
          <a:p>
            <a:pPr marL="0" indent="0">
              <a:buNone/>
            </a:pPr>
            <a:endParaRPr lang="pt-BR" sz="2700" dirty="0"/>
          </a:p>
          <a:p>
            <a:pPr marL="0" indent="0">
              <a:buNone/>
            </a:pPr>
            <a:r>
              <a:rPr lang="pt-BR" sz="2700" dirty="0"/>
              <a:t>1.2 Governabilidade e legitimidade na transição democrática</a:t>
            </a:r>
            <a:endParaRPr lang="pt-BR" sz="2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ym typeface="+mn-ea"/>
              </a:rPr>
              <a:t>1.1 Governabilidade e transição: dois critérios de racionalidade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14140"/>
          </a:xfrm>
        </p:spPr>
        <p:txBody>
          <a:bodyPr>
            <a:noAutofit/>
          </a:bodyPr>
          <a:lstStyle/>
          <a:p>
            <a:pPr algn="just"/>
            <a:r>
              <a:rPr lang="pt-BR" sz="3200" dirty="0"/>
              <a:t>Texto inicia descrevendo, com alguma caricaturização, a relação entre os economistas que formulam, implementam e executam políticas econômicas e os juristas que as avaliam a partir dos interesses particulares dos contribuintes.</a:t>
            </a:r>
            <a:endParaRPr lang="pt-BR" sz="3200" dirty="0"/>
          </a:p>
          <a:p>
            <a:pPr algn="just"/>
            <a:endParaRPr lang="pt-B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Acusações recíprocas</a:t>
            </a:r>
            <a:br>
              <a:rPr lang="pt-BR" altLang="en-US"/>
            </a:br>
            <a:r>
              <a:rPr lang="pt-BR" altLang="en-US"/>
              <a:t>Economistas x Juristas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pPr algn="just"/>
            <a:r>
              <a:rPr lang="pt-BR" dirty="0">
                <a:sym typeface="+mn-ea"/>
              </a:rPr>
              <a:t>Juristas acusam economistas de desprezarem liberdades individuais, e economistas acusam juristas de não compreenderem a essência do processo econômico e sua racionalidade sistêmica.</a:t>
            </a:r>
            <a:endParaRPr lang="pt-BR" dirty="0"/>
          </a:p>
          <a:p>
            <a:pPr algn="just"/>
            <a:r>
              <a:rPr lang="pt-BR" dirty="0">
                <a:sym typeface="+mn-ea"/>
              </a:rPr>
              <a:t>Para os juristas, esses economistas teriam uma visão de mundo potencialmente autoritária, decorrente de um apego a uma ética de convicção, aquela que a legitimidade dos fins justificaria a escolha dos meios. Seus raciocínio abstratos e calculistas tenderiam a negar aspectos essenciais da política, como o fato de que em uma democracia, para dar legitimidade às decisóes governamentais, a gestão econômica ficaria subordinada à uma vontade política.</a:t>
            </a:r>
            <a:endParaRPr lang="pt-BR" dirty="0"/>
          </a:p>
          <a:p>
            <a:pPr algn="just"/>
            <a:r>
              <a:rPr lang="pt-BR" dirty="0">
                <a:sym typeface="+mn-ea"/>
              </a:rPr>
              <a:t>Economistas, por sua vez, veem incapacidade dos juristas porem seus conhecimentos, com caráter legalista e normativista, a seriço de um Estado “finalista” como o brasileiro. Se preocupariam com aspectos meramente formais do processo, desprezando que, por vezes, os políticos em seus próprios interesses produzem leis absurdas que impedem uma gestão racional do processo econômico.</a:t>
            </a:r>
            <a:endParaRPr lang="pt-BR" dirty="0"/>
          </a:p>
          <a:p>
            <a:endParaRPr lang="pt-B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Consequências  na visão de economistas e juristas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t-BR" altLang="en-US"/>
              <a:t>Para os economistas, quanto menor a estabilidade macroeconômica, maior a crise social. Esta seria a consequência da irracionalidade que os economistas estariam impedidos de combater sob o prevalecimento do “idealismo liberal-individualista” que eles atribuíam aos juristas.</a:t>
            </a:r>
            <a:endParaRPr lang="pt-BR" altLang="en-US"/>
          </a:p>
          <a:p>
            <a:pPr marL="0" indent="0">
              <a:buNone/>
            </a:pPr>
            <a:endParaRPr lang="pt-BR" altLang="en-US"/>
          </a:p>
          <a:p>
            <a:r>
              <a:rPr lang="pt-BR" altLang="en-US"/>
              <a:t>Para os juristas, quanto maior o poder decisório dos economistas, menor a certeza jurídica. Esta seria a consequência do prevalecimento de uma “razão econômica” à margem do domínio das determinações políticas e do controle constitucional. O que conduziria a uma erosão do Estado de Direito, e à substituição do regime democrático-representativo por um regime burocrático-autoritário.</a:t>
            </a:r>
            <a:endParaRPr lang="pt-B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O que emerge das críticas recíprocas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pt-BR" altLang="en-US"/>
              <a:t>Das críticas dos juristas aos economistas, parece emergir uma concepção extemamente simples e abstrata da economia, que faz dos interesses individuais a fonte de inteligibilidade do social.</a:t>
            </a:r>
            <a:endParaRPr lang="pt-BR" altLang="en-US"/>
          </a:p>
          <a:p>
            <a:pPr algn="just"/>
            <a:r>
              <a:rPr lang="pt-BR" altLang="en-US"/>
              <a:t>Das manifestações dos economistas parece emergir uma concepção igualmente singela do papel das instituições de direito, que faz da consistência macroeconômica de suas políticas a fonte de inteligibilidade social.</a:t>
            </a:r>
            <a:endParaRPr lang="pt-BR" altLang="en-US"/>
          </a:p>
          <a:p>
            <a:pPr algn="just"/>
            <a:r>
              <a:rPr lang="pt-BR" altLang="en-US"/>
              <a:t>Juristas insistem na tese de que todo fenômeno sócio-econômico decorre das decisões individuais</a:t>
            </a:r>
            <a:endParaRPr lang="pt-BR" altLang="en-US"/>
          </a:p>
          <a:p>
            <a:pPr algn="just"/>
            <a:r>
              <a:rPr lang="pt-BR" altLang="en-US"/>
              <a:t>Economistas recusam-se a deduzir o social a partir de ações individuais em conformidade com os cânones da lógica formal</a:t>
            </a:r>
            <a:endParaRPr lang="pt-B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 altLang="en-US"/>
              <a:t>Racionalidade Econômica e Racionalidade Jurídica</a:t>
            </a:r>
            <a:endParaRPr lang="pt-BR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pPr algn="just"/>
            <a:r>
              <a:rPr lang="pt-BR" dirty="0">
                <a:sym typeface="+mn-ea"/>
              </a:rPr>
              <a:t>Essa diferença caricaturizada de pontos de vista refletem em verdade duas racionalidades: a econômica, voltada para resultados; e a jurídica, assentada em princípios e premissas. Na econômica há a procura pela eficiência alocativa, na jurídica há um enquadramento legal-racional do poder. </a:t>
            </a:r>
            <a:endParaRPr lang="pt-BR" dirty="0">
              <a:sym typeface="+mn-ea"/>
            </a:endParaRPr>
          </a:p>
          <a:p>
            <a:pPr algn="just"/>
            <a:r>
              <a:rPr lang="pt-BR" dirty="0"/>
              <a:t>Pela ótica econômica, a racionalidade material seria mais importante que a formal, visto que as premissas da ação e da decisão econômica não são regras, e sim recursos avaliados do ponto de vista de adequação para realização de determinadas tarefas e objetivos. O direito tenderia a ser mero instrumento de poder, sendo relativizado por critérios de oportunidade e interpretação, e perdendo, em função de sua validade formal, a capacidade de legitimar o processo de formulação, implementação  e execução das políticas governamentais. </a:t>
            </a:r>
            <a:endParaRPr lang="pt-BR" dirty="0"/>
          </a:p>
          <a:p>
            <a:pPr algn="just"/>
            <a:r>
              <a:rPr lang="pt-BR" dirty="0"/>
              <a:t>Pela ótica jurídica, a racionalidade formal seria mais importante do que a material, sendo instrumento de segurança dos cidadãos. Ela apartaria suas premissas do aparelho burocrático que executa a apropriação, controle e transferência dos recursos públicos, posto que estas consistem em formidável fonte de poder, e que se não for limitado, tenderá a ser abusado.</a:t>
            </a:r>
            <a:endParaRPr lang="pt-BR" dirty="0"/>
          </a:p>
          <a:p>
            <a:pPr algn="just"/>
            <a:endParaRPr lang="pt-B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0" y="1259205"/>
            <a:ext cx="9601200" cy="3581400"/>
          </a:xfrm>
        </p:spPr>
        <p:txBody>
          <a:bodyPr/>
          <a:p>
            <a:pPr algn="just"/>
            <a:r>
              <a:rPr lang="pt-BR" altLang="en-US"/>
              <a:t>Essa tensão pode ser entendida como normal em sociedades bem integradas, com economia estável e sistema jurídico depurado. Não é o caso do Brasil, aqui a tensão tende a se converter em antagonismos à medida em que surgem problemas econômicos mais complexos que comprometem a aplicação de direito sociais. </a:t>
            </a:r>
            <a:endParaRPr lang="pt-BR" altLang="en-US"/>
          </a:p>
          <a:p>
            <a:pPr algn="just"/>
            <a:r>
              <a:rPr lang="pt-BR" altLang="en-US"/>
              <a:t>Neste contexto há uma profusão de normas relacionadas à política econômica, sendo que esse aumento de normas por vezes se dá de maneira desordenada e desarticulada. É a polarização entre eficiência econômica e certeza jurídica, entre governabilidade substantiva e legitimidade legal-racional.</a:t>
            </a:r>
            <a:endParaRPr lang="pt-BR" altLang="en-US"/>
          </a:p>
          <a:p>
            <a:pPr algn="just"/>
            <a:r>
              <a:rPr lang="pt-BR" altLang="en-US"/>
              <a:t> Esse confronto será tratado pelo autor no texto a partir do problema específico da governabilidade num contexto de transição autoritarismo burocrático-militar para uma democracia representativa</a:t>
            </a:r>
            <a:endParaRPr lang="pt-B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0</TotalTime>
  <Words>10955</Words>
  <Application>WPS Presentation</Application>
  <PresentationFormat>Widescreen</PresentationFormat>
  <Paragraphs>119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</vt:lpstr>
      <vt:lpstr>SimSun</vt:lpstr>
      <vt:lpstr>Wingdings</vt:lpstr>
      <vt:lpstr>Franklin Gothic Book</vt:lpstr>
      <vt:lpstr>Cambria</vt:lpstr>
      <vt:lpstr>Times New Roman</vt:lpstr>
      <vt:lpstr>Microsoft YaHei</vt:lpstr>
      <vt:lpstr/>
      <vt:lpstr>Arial Unicode MS</vt:lpstr>
      <vt:lpstr>Calibri</vt:lpstr>
      <vt:lpstr>Liberation Mono</vt:lpstr>
      <vt:lpstr>Cortar</vt:lpstr>
      <vt:lpstr>    DIREITO E ECONOMIA NA   DEMOCRATIZAÇÃO BRASILEIRA  aUTOR: jOSÉ EDUARDO FARIA  </vt:lpstr>
      <vt:lpstr>Direito e Economia na democratização brasileira</vt:lpstr>
      <vt:lpstr>1. Introdução</vt:lpstr>
      <vt:lpstr>1.1 Governabilidade e transição: dois critérios de racionalidade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1.2 Governabilidade e legitimidade na transição democrática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SEMINÁRIO VI – RELAÇÃO JURÍDICA   E   O CONSEQUENTE NORMATIVO TRIBUTÁRIO </dc:title>
  <dc:creator>ALFREDO</dc:creator>
  <cp:lastModifiedBy>Alfredo Jorge Madeira Rosa</cp:lastModifiedBy>
  <cp:revision>29</cp:revision>
  <dcterms:created xsi:type="dcterms:W3CDTF">2020-10-05T03:24:00Z</dcterms:created>
  <dcterms:modified xsi:type="dcterms:W3CDTF">2020-10-25T02:35:31Z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1046-11.2.0.9718</vt:lpwstr>
  </property>
</Properties>
</file>