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69" r:id="rId2"/>
    <p:sldId id="444" r:id="rId3"/>
    <p:sldId id="413" r:id="rId4"/>
    <p:sldId id="414" r:id="rId5"/>
    <p:sldId id="415" r:id="rId6"/>
    <p:sldId id="417" r:id="rId7"/>
    <p:sldId id="397" r:id="rId8"/>
    <p:sldId id="465" r:id="rId9"/>
    <p:sldId id="456" r:id="rId10"/>
    <p:sldId id="466" r:id="rId11"/>
    <p:sldId id="457" r:id="rId12"/>
    <p:sldId id="474" r:id="rId13"/>
    <p:sldId id="467" r:id="rId14"/>
    <p:sldId id="469" r:id="rId15"/>
    <p:sldId id="470" r:id="rId16"/>
    <p:sldId id="468" r:id="rId17"/>
    <p:sldId id="471" r:id="rId18"/>
    <p:sldId id="472" r:id="rId19"/>
    <p:sldId id="473" r:id="rId20"/>
    <p:sldId id="460" r:id="rId21"/>
    <p:sldId id="480" r:id="rId22"/>
    <p:sldId id="482" r:id="rId23"/>
    <p:sldId id="464" r:id="rId24"/>
    <p:sldId id="476" r:id="rId25"/>
    <p:sldId id="461" r:id="rId26"/>
    <p:sldId id="477" r:id="rId27"/>
    <p:sldId id="402" r:id="rId28"/>
    <p:sldId id="418" r:id="rId29"/>
    <p:sldId id="419" r:id="rId30"/>
    <p:sldId id="438" r:id="rId31"/>
    <p:sldId id="421" r:id="rId32"/>
    <p:sldId id="357" r:id="rId33"/>
    <p:sldId id="441" r:id="rId34"/>
    <p:sldId id="442" r:id="rId35"/>
    <p:sldId id="396" r:id="rId36"/>
    <p:sldId id="445" r:id="rId37"/>
    <p:sldId id="439" r:id="rId38"/>
    <p:sldId id="400" r:id="rId39"/>
    <p:sldId id="454" r:id="rId40"/>
    <p:sldId id="363" r:id="rId41"/>
    <p:sldId id="364" r:id="rId42"/>
    <p:sldId id="437" r:id="rId43"/>
    <p:sldId id="478" r:id="rId44"/>
    <p:sldId id="481" r:id="rId45"/>
    <p:sldId id="446" r:id="rId46"/>
    <p:sldId id="449" r:id="rId47"/>
    <p:sldId id="369" r:id="rId48"/>
    <p:sldId id="409" r:id="rId49"/>
    <p:sldId id="479" r:id="rId50"/>
    <p:sldId id="300" r:id="rId5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663300"/>
    <a:srgbClr val="0066FF"/>
    <a:srgbClr val="0033CC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2" autoAdjust="0"/>
    <p:restoredTop sz="93973" autoAdjust="0"/>
  </p:normalViewPr>
  <p:slideViewPr>
    <p:cSldViewPr>
      <p:cViewPr>
        <p:scale>
          <a:sx n="78" d="100"/>
          <a:sy n="78" d="100"/>
        </p:scale>
        <p:origin x="193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4" d="100"/>
        <a:sy n="144" d="100"/>
      </p:scale>
      <p:origin x="0" y="2840"/>
    </p:cViewPr>
  </p:sorterViewPr>
  <p:notesViewPr>
    <p:cSldViewPr>
      <p:cViewPr varScale="1">
        <p:scale>
          <a:sx n="100" d="100"/>
          <a:sy n="100" d="100"/>
        </p:scale>
        <p:origin x="-255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625B9A-B27A-CC40-B9BD-B251F0B6F833}" type="doc">
      <dgm:prSet loTypeId="urn:microsoft.com/office/officeart/2005/8/layout/hList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3708C38-BA38-2346-86B0-1E6057A6B55B}">
      <dgm:prSet phldrT="[Texto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800" b="1" dirty="0"/>
            <a:t>Tecnologias Digitais</a:t>
          </a:r>
        </a:p>
      </dgm:t>
    </dgm:pt>
    <dgm:pt modelId="{B19E0443-5714-E74E-95A1-68CB0A348624}" type="parTrans" cxnId="{C93BD6C3-ED37-6148-AC7B-B7B8E75E05F3}">
      <dgm:prSet/>
      <dgm:spPr/>
      <dgm:t>
        <a:bodyPr/>
        <a:lstStyle/>
        <a:p>
          <a:endParaRPr lang="pt-BR"/>
        </a:p>
      </dgm:t>
    </dgm:pt>
    <dgm:pt modelId="{B07A27AA-C04E-F744-99DB-8C2A31FF42B7}" type="sibTrans" cxnId="{C93BD6C3-ED37-6148-AC7B-B7B8E75E05F3}">
      <dgm:prSet/>
      <dgm:spPr/>
      <dgm:t>
        <a:bodyPr/>
        <a:lstStyle/>
        <a:p>
          <a:endParaRPr lang="pt-BR"/>
        </a:p>
      </dgm:t>
    </dgm:pt>
    <dgm:pt modelId="{1D01AD56-12BB-834D-96C4-9308486E9E09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800" b="1" dirty="0"/>
            <a:t>Automação</a:t>
          </a:r>
        </a:p>
      </dgm:t>
    </dgm:pt>
    <dgm:pt modelId="{E6CDB0BC-7446-584A-9A56-87F5910D1653}" type="parTrans" cxnId="{F5EBC081-0D85-D441-BC03-3BC6DE120976}">
      <dgm:prSet/>
      <dgm:spPr/>
      <dgm:t>
        <a:bodyPr/>
        <a:lstStyle/>
        <a:p>
          <a:endParaRPr lang="pt-BR"/>
        </a:p>
      </dgm:t>
    </dgm:pt>
    <dgm:pt modelId="{E6A4306B-3A5A-2C4E-8B19-55EAFA44FA72}" type="sibTrans" cxnId="{F5EBC081-0D85-D441-BC03-3BC6DE120976}">
      <dgm:prSet/>
      <dgm:spPr/>
      <dgm:t>
        <a:bodyPr/>
        <a:lstStyle/>
        <a:p>
          <a:endParaRPr lang="pt-BR"/>
        </a:p>
      </dgm:t>
    </dgm:pt>
    <dgm:pt modelId="{A2845474-B5CA-034F-9E87-33F069A7E494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800" b="1" dirty="0"/>
            <a:t>Big Data</a:t>
          </a:r>
        </a:p>
      </dgm:t>
    </dgm:pt>
    <dgm:pt modelId="{4A691303-856D-F94B-A37F-EE0907A37578}" type="parTrans" cxnId="{85E97954-7CFF-B94A-ACBA-B11DF1DE5040}">
      <dgm:prSet/>
      <dgm:spPr/>
      <dgm:t>
        <a:bodyPr/>
        <a:lstStyle/>
        <a:p>
          <a:endParaRPr lang="pt-BR"/>
        </a:p>
      </dgm:t>
    </dgm:pt>
    <dgm:pt modelId="{4C0811F4-6F17-B349-A068-116BAB1F2B8D}" type="sibTrans" cxnId="{85E97954-7CFF-B94A-ACBA-B11DF1DE5040}">
      <dgm:prSet/>
      <dgm:spPr/>
      <dgm:t>
        <a:bodyPr/>
        <a:lstStyle/>
        <a:p>
          <a:endParaRPr lang="pt-BR"/>
        </a:p>
      </dgm:t>
    </dgm:pt>
    <dgm:pt modelId="{94833F87-7AB7-5D41-8F1E-DBDF6D1FA442}">
      <dgm:prSet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800" b="1" dirty="0"/>
            <a:t>Fontes e Recursos</a:t>
          </a:r>
        </a:p>
      </dgm:t>
    </dgm:pt>
    <dgm:pt modelId="{DA3C9456-EA6D-D146-BF1D-BFDD90D95458}" type="parTrans" cxnId="{C4008B01-1F78-B146-A053-9A2C979A941C}">
      <dgm:prSet/>
      <dgm:spPr/>
      <dgm:t>
        <a:bodyPr/>
        <a:lstStyle/>
        <a:p>
          <a:endParaRPr lang="pt-BR"/>
        </a:p>
      </dgm:t>
    </dgm:pt>
    <dgm:pt modelId="{1AB87E09-8B40-D54D-8504-7795BA25A61C}" type="sibTrans" cxnId="{C4008B01-1F78-B146-A053-9A2C979A941C}">
      <dgm:prSet/>
      <dgm:spPr/>
      <dgm:t>
        <a:bodyPr/>
        <a:lstStyle/>
        <a:p>
          <a:endParaRPr lang="pt-BR"/>
        </a:p>
      </dgm:t>
    </dgm:pt>
    <dgm:pt modelId="{7D82B389-0AFA-644B-8E58-049478A68DB4}">
      <dgm:prSet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800" b="1" dirty="0"/>
            <a:t>Cultura e Valores</a:t>
          </a:r>
        </a:p>
      </dgm:t>
    </dgm:pt>
    <dgm:pt modelId="{052D57D8-972E-BA43-BE54-275D144D022A}" type="parTrans" cxnId="{59925B97-264C-6842-A43F-04116CB9A9F9}">
      <dgm:prSet/>
      <dgm:spPr/>
      <dgm:t>
        <a:bodyPr/>
        <a:lstStyle/>
        <a:p>
          <a:endParaRPr lang="pt-BR"/>
        </a:p>
      </dgm:t>
    </dgm:pt>
    <dgm:pt modelId="{1361B7DA-8829-3E44-A254-CA037A0F81DC}" type="sibTrans" cxnId="{59925B97-264C-6842-A43F-04116CB9A9F9}">
      <dgm:prSet/>
      <dgm:spPr/>
      <dgm:t>
        <a:bodyPr/>
        <a:lstStyle/>
        <a:p>
          <a:endParaRPr lang="pt-BR"/>
        </a:p>
      </dgm:t>
    </dgm:pt>
    <dgm:pt modelId="{C5A42E1B-2BDF-F34B-912E-8CA246A64FA5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800" b="1" dirty="0"/>
            <a:t>Inteligência Artificial</a:t>
          </a:r>
        </a:p>
      </dgm:t>
    </dgm:pt>
    <dgm:pt modelId="{AB10BDB3-2467-AC43-B76E-DB16E8656F82}" type="parTrans" cxnId="{1ED75A07-430F-4245-9697-AC62C3130628}">
      <dgm:prSet/>
      <dgm:spPr/>
      <dgm:t>
        <a:bodyPr/>
        <a:lstStyle/>
        <a:p>
          <a:endParaRPr lang="pt-BR"/>
        </a:p>
      </dgm:t>
    </dgm:pt>
    <dgm:pt modelId="{14023D78-3DA9-4147-8521-0FC787B18FB6}" type="sibTrans" cxnId="{1ED75A07-430F-4245-9697-AC62C3130628}">
      <dgm:prSet/>
      <dgm:spPr/>
      <dgm:t>
        <a:bodyPr/>
        <a:lstStyle/>
        <a:p>
          <a:endParaRPr lang="pt-BR"/>
        </a:p>
      </dgm:t>
    </dgm:pt>
    <dgm:pt modelId="{4FAC157C-497C-ED48-B8E3-E80A71468CF4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800" b="1" dirty="0"/>
            <a:t>Mudanças Demográficas</a:t>
          </a:r>
        </a:p>
      </dgm:t>
    </dgm:pt>
    <dgm:pt modelId="{418888E9-A024-994C-9085-56794849A0E3}" type="parTrans" cxnId="{C02270D0-6D08-1743-A4D8-47DF0B1ACBEB}">
      <dgm:prSet/>
      <dgm:spPr/>
      <dgm:t>
        <a:bodyPr/>
        <a:lstStyle/>
        <a:p>
          <a:endParaRPr lang="pt-BR"/>
        </a:p>
      </dgm:t>
    </dgm:pt>
    <dgm:pt modelId="{ACAFA7D1-1B41-C34C-B524-171613BB8456}" type="sibTrans" cxnId="{C02270D0-6D08-1743-A4D8-47DF0B1ACBEB}">
      <dgm:prSet/>
      <dgm:spPr/>
      <dgm:t>
        <a:bodyPr/>
        <a:lstStyle/>
        <a:p>
          <a:endParaRPr lang="pt-BR"/>
        </a:p>
      </dgm:t>
    </dgm:pt>
    <dgm:pt modelId="{9D8F264E-821D-0E44-97DD-CC4343CEEAE3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800" b="1" dirty="0"/>
            <a:t>Nova configuração da  geopolítica</a:t>
          </a:r>
        </a:p>
      </dgm:t>
    </dgm:pt>
    <dgm:pt modelId="{AA30F2DD-5CC8-1A4D-8F76-6E47A0DE741E}" type="parTrans" cxnId="{0528166B-FBFB-BE44-ABBD-0F8CED829E7B}">
      <dgm:prSet/>
      <dgm:spPr/>
      <dgm:t>
        <a:bodyPr/>
        <a:lstStyle/>
        <a:p>
          <a:endParaRPr lang="pt-BR"/>
        </a:p>
      </dgm:t>
    </dgm:pt>
    <dgm:pt modelId="{ACE4A2BA-D0DD-3B4F-9F84-2C4310F02C3D}" type="sibTrans" cxnId="{0528166B-FBFB-BE44-ABBD-0F8CED829E7B}">
      <dgm:prSet/>
      <dgm:spPr/>
      <dgm:t>
        <a:bodyPr/>
        <a:lstStyle/>
        <a:p>
          <a:endParaRPr lang="pt-BR"/>
        </a:p>
      </dgm:t>
    </dgm:pt>
    <dgm:pt modelId="{E1709FA1-1DF9-554B-837E-1A142E2F2CCC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800" b="1" dirty="0"/>
            <a:t>Diversidade e Exclusão/Inclusão</a:t>
          </a:r>
        </a:p>
      </dgm:t>
    </dgm:pt>
    <dgm:pt modelId="{F42D88F9-ACAA-C046-A2E0-6D69F6B2A5BA}" type="parTrans" cxnId="{797481C4-092C-8A45-9812-CB5E570692BB}">
      <dgm:prSet/>
      <dgm:spPr/>
      <dgm:t>
        <a:bodyPr/>
        <a:lstStyle/>
        <a:p>
          <a:endParaRPr lang="pt-BR"/>
        </a:p>
      </dgm:t>
    </dgm:pt>
    <dgm:pt modelId="{DA4615A0-C787-0043-BD31-2186C351BC2E}" type="sibTrans" cxnId="{797481C4-092C-8A45-9812-CB5E570692BB}">
      <dgm:prSet/>
      <dgm:spPr/>
      <dgm:t>
        <a:bodyPr/>
        <a:lstStyle/>
        <a:p>
          <a:endParaRPr lang="pt-BR"/>
        </a:p>
      </dgm:t>
    </dgm:pt>
    <dgm:pt modelId="{C000CC67-CA92-094A-B1B8-BEFDD9B02883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800" b="1" dirty="0"/>
            <a:t>Velocidade da Inovação</a:t>
          </a:r>
        </a:p>
      </dgm:t>
    </dgm:pt>
    <dgm:pt modelId="{7043C42E-7577-1C43-9538-D95FCB77D43B}" type="parTrans" cxnId="{472AF396-5D0A-124D-B694-CB234200F713}">
      <dgm:prSet/>
      <dgm:spPr/>
      <dgm:t>
        <a:bodyPr/>
        <a:lstStyle/>
        <a:p>
          <a:endParaRPr lang="pt-BR"/>
        </a:p>
      </dgm:t>
    </dgm:pt>
    <dgm:pt modelId="{2629B260-4793-AE4E-8F19-1543A1E6A66C}" type="sibTrans" cxnId="{472AF396-5D0A-124D-B694-CB234200F713}">
      <dgm:prSet/>
      <dgm:spPr/>
      <dgm:t>
        <a:bodyPr/>
        <a:lstStyle/>
        <a:p>
          <a:endParaRPr lang="pt-BR"/>
        </a:p>
      </dgm:t>
    </dgm:pt>
    <dgm:pt modelId="{8B357339-E361-294D-B4FF-591618B61083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800" b="1" dirty="0"/>
            <a:t>Desequilíbrio Educacional e na Qualificação</a:t>
          </a:r>
        </a:p>
      </dgm:t>
    </dgm:pt>
    <dgm:pt modelId="{5EFE1A48-3F92-8448-A7EB-CB8B0107B4AB}" type="parTrans" cxnId="{85A72C9B-B314-364B-999D-8BF8CAC0EA11}">
      <dgm:prSet/>
      <dgm:spPr/>
      <dgm:t>
        <a:bodyPr/>
        <a:lstStyle/>
        <a:p>
          <a:endParaRPr lang="pt-BR"/>
        </a:p>
      </dgm:t>
    </dgm:pt>
    <dgm:pt modelId="{04CC6EB1-D567-BA4E-90D7-5D94A5760FD5}" type="sibTrans" cxnId="{85A72C9B-B314-364B-999D-8BF8CAC0EA11}">
      <dgm:prSet/>
      <dgm:spPr/>
      <dgm:t>
        <a:bodyPr/>
        <a:lstStyle/>
        <a:p>
          <a:endParaRPr lang="pt-BR"/>
        </a:p>
      </dgm:t>
    </dgm:pt>
    <dgm:pt modelId="{0EA53B6E-0AC7-7A48-B87F-22E0EC2AE3C8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800" b="1" dirty="0"/>
            <a:t>Empreendedorismo e Individualismo</a:t>
          </a:r>
        </a:p>
      </dgm:t>
    </dgm:pt>
    <dgm:pt modelId="{FB55E2CD-4328-A440-A5DD-AE526E57A02D}" type="parTrans" cxnId="{4D27FA39-0B20-5A43-9D01-062566F67A6D}">
      <dgm:prSet/>
      <dgm:spPr/>
      <dgm:t>
        <a:bodyPr/>
        <a:lstStyle/>
        <a:p>
          <a:endParaRPr lang="pt-BR"/>
        </a:p>
      </dgm:t>
    </dgm:pt>
    <dgm:pt modelId="{83FE2973-4E8D-0940-95C0-628FC62A4EBD}" type="sibTrans" cxnId="{4D27FA39-0B20-5A43-9D01-062566F67A6D}">
      <dgm:prSet/>
      <dgm:spPr/>
      <dgm:t>
        <a:bodyPr/>
        <a:lstStyle/>
        <a:p>
          <a:endParaRPr lang="pt-BR"/>
        </a:p>
      </dgm:t>
    </dgm:pt>
    <dgm:pt modelId="{C7BE9FC5-DB56-A841-ACA1-F8803A758CF0}" type="pres">
      <dgm:prSet presAssocID="{E9625B9A-B27A-CC40-B9BD-B251F0B6F833}" presName="list" presStyleCnt="0">
        <dgm:presLayoutVars>
          <dgm:dir/>
          <dgm:animLvl val="lvl"/>
        </dgm:presLayoutVars>
      </dgm:prSet>
      <dgm:spPr/>
    </dgm:pt>
    <dgm:pt modelId="{607CE89B-A40A-3042-85D1-F66B3C3B9712}" type="pres">
      <dgm:prSet presAssocID="{83708C38-BA38-2346-86B0-1E6057A6B55B}" presName="posSpace" presStyleCnt="0"/>
      <dgm:spPr/>
    </dgm:pt>
    <dgm:pt modelId="{07298B5F-2FCE-CF4E-8379-1BD415BB5344}" type="pres">
      <dgm:prSet presAssocID="{83708C38-BA38-2346-86B0-1E6057A6B55B}" presName="vertFlow" presStyleCnt="0"/>
      <dgm:spPr/>
    </dgm:pt>
    <dgm:pt modelId="{C7588FC5-2B64-4C49-95CC-C9D9C24D863A}" type="pres">
      <dgm:prSet presAssocID="{83708C38-BA38-2346-86B0-1E6057A6B55B}" presName="topSpace" presStyleCnt="0"/>
      <dgm:spPr/>
    </dgm:pt>
    <dgm:pt modelId="{156C4A4B-4EDD-C740-958D-28884FBCFB17}" type="pres">
      <dgm:prSet presAssocID="{83708C38-BA38-2346-86B0-1E6057A6B55B}" presName="firstComp" presStyleCnt="0"/>
      <dgm:spPr/>
    </dgm:pt>
    <dgm:pt modelId="{824364D4-0F04-6B4C-98C4-80E43D8C5F82}" type="pres">
      <dgm:prSet presAssocID="{83708C38-BA38-2346-86B0-1E6057A6B55B}" presName="firstChild" presStyleLbl="bgAccFollowNode1" presStyleIdx="0" presStyleCnt="9" custScaleX="151182" custScaleY="97085" custLinFactNeighborX="56512" custLinFactNeighborY="61337"/>
      <dgm:spPr/>
    </dgm:pt>
    <dgm:pt modelId="{2B6C4732-A1D1-EF42-BF1A-F2F034216153}" type="pres">
      <dgm:prSet presAssocID="{83708C38-BA38-2346-86B0-1E6057A6B55B}" presName="firstChildTx" presStyleLbl="bgAccFollowNode1" presStyleIdx="0" presStyleCnt="9">
        <dgm:presLayoutVars>
          <dgm:bulletEnabled val="1"/>
        </dgm:presLayoutVars>
      </dgm:prSet>
      <dgm:spPr/>
    </dgm:pt>
    <dgm:pt modelId="{EA139FF7-0EDC-D448-BA23-4622366D9F4C}" type="pres">
      <dgm:prSet presAssocID="{A2845474-B5CA-034F-9E87-33F069A7E494}" presName="comp" presStyleCnt="0"/>
      <dgm:spPr/>
    </dgm:pt>
    <dgm:pt modelId="{EA600A64-C2A6-1B49-9FE4-0632573D3885}" type="pres">
      <dgm:prSet presAssocID="{A2845474-B5CA-034F-9E87-33F069A7E494}" presName="child" presStyleLbl="bgAccFollowNode1" presStyleIdx="1" presStyleCnt="9" custScaleX="151182" custScaleY="97085" custLinFactNeighborX="56512" custLinFactNeighborY="61337"/>
      <dgm:spPr/>
    </dgm:pt>
    <dgm:pt modelId="{569E873A-C48D-FA46-991B-7862B83551D9}" type="pres">
      <dgm:prSet presAssocID="{A2845474-B5CA-034F-9E87-33F069A7E494}" presName="childTx" presStyleLbl="bgAccFollowNode1" presStyleIdx="1" presStyleCnt="9">
        <dgm:presLayoutVars>
          <dgm:bulletEnabled val="1"/>
        </dgm:presLayoutVars>
      </dgm:prSet>
      <dgm:spPr/>
    </dgm:pt>
    <dgm:pt modelId="{D20DA08C-35E3-574F-9289-4C30932B707D}" type="pres">
      <dgm:prSet presAssocID="{C5A42E1B-2BDF-F34B-912E-8CA246A64FA5}" presName="comp" presStyleCnt="0"/>
      <dgm:spPr/>
    </dgm:pt>
    <dgm:pt modelId="{BF8AAE17-44BF-5A4C-934E-9D2B1596820C}" type="pres">
      <dgm:prSet presAssocID="{C5A42E1B-2BDF-F34B-912E-8CA246A64FA5}" presName="child" presStyleLbl="bgAccFollowNode1" presStyleIdx="2" presStyleCnt="9" custScaleX="151182" custScaleY="97085" custLinFactNeighborX="56512" custLinFactNeighborY="61337"/>
      <dgm:spPr/>
    </dgm:pt>
    <dgm:pt modelId="{860A9580-6858-7541-BC1E-590CC0220050}" type="pres">
      <dgm:prSet presAssocID="{C5A42E1B-2BDF-F34B-912E-8CA246A64FA5}" presName="childTx" presStyleLbl="bgAccFollowNode1" presStyleIdx="2" presStyleCnt="9">
        <dgm:presLayoutVars>
          <dgm:bulletEnabled val="1"/>
        </dgm:presLayoutVars>
      </dgm:prSet>
      <dgm:spPr/>
    </dgm:pt>
    <dgm:pt modelId="{AFA6EDA5-1041-1E45-A469-9BB2EFE6240A}" type="pres">
      <dgm:prSet presAssocID="{83708C38-BA38-2346-86B0-1E6057A6B55B}" presName="negSpace" presStyleCnt="0"/>
      <dgm:spPr/>
    </dgm:pt>
    <dgm:pt modelId="{336C7060-911E-CB47-A54E-3008DA1B3350}" type="pres">
      <dgm:prSet presAssocID="{83708C38-BA38-2346-86B0-1E6057A6B55B}" presName="circle" presStyleLbl="node1" presStyleIdx="0" presStyleCnt="3" custScaleX="229009" custScaleY="124645" custLinFactNeighborX="29395" custLinFactNeighborY="-65532"/>
      <dgm:spPr/>
    </dgm:pt>
    <dgm:pt modelId="{8EAFDD2E-3615-4848-91A7-2F278400A809}" type="pres">
      <dgm:prSet presAssocID="{B07A27AA-C04E-F744-99DB-8C2A31FF42B7}" presName="transSpace" presStyleCnt="0"/>
      <dgm:spPr/>
    </dgm:pt>
    <dgm:pt modelId="{1E053A78-E6A2-384A-B1CA-F20ED3AE437D}" type="pres">
      <dgm:prSet presAssocID="{94833F87-7AB7-5D41-8F1E-DBDF6D1FA442}" presName="posSpace" presStyleCnt="0"/>
      <dgm:spPr/>
    </dgm:pt>
    <dgm:pt modelId="{6B2A9B16-B36F-4246-A909-91F2B577531D}" type="pres">
      <dgm:prSet presAssocID="{94833F87-7AB7-5D41-8F1E-DBDF6D1FA442}" presName="vertFlow" presStyleCnt="0"/>
      <dgm:spPr/>
    </dgm:pt>
    <dgm:pt modelId="{0C043A68-CC81-6044-A75E-F4EFB9CA2DDA}" type="pres">
      <dgm:prSet presAssocID="{94833F87-7AB7-5D41-8F1E-DBDF6D1FA442}" presName="topSpace" presStyleCnt="0"/>
      <dgm:spPr/>
    </dgm:pt>
    <dgm:pt modelId="{9E3E3B42-E3B4-0443-B790-57D81047B218}" type="pres">
      <dgm:prSet presAssocID="{94833F87-7AB7-5D41-8F1E-DBDF6D1FA442}" presName="firstComp" presStyleCnt="0"/>
      <dgm:spPr/>
    </dgm:pt>
    <dgm:pt modelId="{2D34C903-3010-564F-AC69-3F13C61AA13F}" type="pres">
      <dgm:prSet presAssocID="{94833F87-7AB7-5D41-8F1E-DBDF6D1FA442}" presName="firstChild" presStyleLbl="bgAccFollowNode1" presStyleIdx="3" presStyleCnt="9" custScaleX="151182" custScaleY="97085" custLinFactNeighborX="-17440" custLinFactNeighborY="61337"/>
      <dgm:spPr/>
    </dgm:pt>
    <dgm:pt modelId="{1C09AD2A-D21E-0B48-B512-A0ACA94B22B4}" type="pres">
      <dgm:prSet presAssocID="{94833F87-7AB7-5D41-8F1E-DBDF6D1FA442}" presName="firstChildTx" presStyleLbl="bgAccFollowNode1" presStyleIdx="3" presStyleCnt="9">
        <dgm:presLayoutVars>
          <dgm:bulletEnabled val="1"/>
        </dgm:presLayoutVars>
      </dgm:prSet>
      <dgm:spPr/>
    </dgm:pt>
    <dgm:pt modelId="{86E56676-8253-C141-BB0E-829E6FEB173A}" type="pres">
      <dgm:prSet presAssocID="{9D8F264E-821D-0E44-97DD-CC4343CEEAE3}" presName="comp" presStyleCnt="0"/>
      <dgm:spPr/>
    </dgm:pt>
    <dgm:pt modelId="{894909D4-126E-574E-B724-E67FEFBB8C7B}" type="pres">
      <dgm:prSet presAssocID="{9D8F264E-821D-0E44-97DD-CC4343CEEAE3}" presName="child" presStyleLbl="bgAccFollowNode1" presStyleIdx="4" presStyleCnt="9" custScaleX="151182" custScaleY="97085" custLinFactNeighborX="-17440" custLinFactNeighborY="61337"/>
      <dgm:spPr/>
    </dgm:pt>
    <dgm:pt modelId="{1282269F-17EB-8A4E-BC03-B33DA74CC3AE}" type="pres">
      <dgm:prSet presAssocID="{9D8F264E-821D-0E44-97DD-CC4343CEEAE3}" presName="childTx" presStyleLbl="bgAccFollowNode1" presStyleIdx="4" presStyleCnt="9">
        <dgm:presLayoutVars>
          <dgm:bulletEnabled val="1"/>
        </dgm:presLayoutVars>
      </dgm:prSet>
      <dgm:spPr/>
    </dgm:pt>
    <dgm:pt modelId="{2C162E56-919D-CE48-8ECF-B626C7661CBC}" type="pres">
      <dgm:prSet presAssocID="{8B357339-E361-294D-B4FF-591618B61083}" presName="comp" presStyleCnt="0"/>
      <dgm:spPr/>
    </dgm:pt>
    <dgm:pt modelId="{07298553-9490-5C46-8179-D71E7D66EEA0}" type="pres">
      <dgm:prSet presAssocID="{8B357339-E361-294D-B4FF-591618B61083}" presName="child" presStyleLbl="bgAccFollowNode1" presStyleIdx="5" presStyleCnt="9" custScaleX="151182" custScaleY="97085" custLinFactNeighborX="-17440" custLinFactNeighborY="61337"/>
      <dgm:spPr/>
    </dgm:pt>
    <dgm:pt modelId="{7BF91073-1942-BA44-8600-6AF8AB9D3602}" type="pres">
      <dgm:prSet presAssocID="{8B357339-E361-294D-B4FF-591618B61083}" presName="childTx" presStyleLbl="bgAccFollowNode1" presStyleIdx="5" presStyleCnt="9">
        <dgm:presLayoutVars>
          <dgm:bulletEnabled val="1"/>
        </dgm:presLayoutVars>
      </dgm:prSet>
      <dgm:spPr/>
    </dgm:pt>
    <dgm:pt modelId="{96CCB7D3-454D-9E45-B7E1-223F1F1E1F20}" type="pres">
      <dgm:prSet presAssocID="{94833F87-7AB7-5D41-8F1E-DBDF6D1FA442}" presName="negSpace" presStyleCnt="0"/>
      <dgm:spPr/>
    </dgm:pt>
    <dgm:pt modelId="{758A1818-2A7D-5C40-A854-80B0AE522013}" type="pres">
      <dgm:prSet presAssocID="{94833F87-7AB7-5D41-8F1E-DBDF6D1FA442}" presName="circle" presStyleLbl="node1" presStyleIdx="1" presStyleCnt="3" custScaleX="229009" custScaleY="124645" custLinFactNeighborX="-71620" custLinFactNeighborY="-65532"/>
      <dgm:spPr/>
    </dgm:pt>
    <dgm:pt modelId="{751DAF2D-8C50-1045-A226-EF836190AC19}" type="pres">
      <dgm:prSet presAssocID="{1AB87E09-8B40-D54D-8504-7795BA25A61C}" presName="transSpace" presStyleCnt="0"/>
      <dgm:spPr/>
    </dgm:pt>
    <dgm:pt modelId="{33F1D3E4-DD2A-934E-AFB4-5AB665BC1431}" type="pres">
      <dgm:prSet presAssocID="{7D82B389-0AFA-644B-8E58-049478A68DB4}" presName="posSpace" presStyleCnt="0"/>
      <dgm:spPr/>
    </dgm:pt>
    <dgm:pt modelId="{7346F7F8-5EE4-6643-AEE8-2181DC5B1F7C}" type="pres">
      <dgm:prSet presAssocID="{7D82B389-0AFA-644B-8E58-049478A68DB4}" presName="vertFlow" presStyleCnt="0"/>
      <dgm:spPr/>
    </dgm:pt>
    <dgm:pt modelId="{EDB4D338-2DD8-8144-BD83-5923F6EFB657}" type="pres">
      <dgm:prSet presAssocID="{7D82B389-0AFA-644B-8E58-049478A68DB4}" presName="topSpace" presStyleCnt="0"/>
      <dgm:spPr/>
    </dgm:pt>
    <dgm:pt modelId="{4096A423-2437-E649-8BD3-24426F1E09C6}" type="pres">
      <dgm:prSet presAssocID="{7D82B389-0AFA-644B-8E58-049478A68DB4}" presName="firstComp" presStyleCnt="0"/>
      <dgm:spPr/>
    </dgm:pt>
    <dgm:pt modelId="{3958A77B-A111-7A42-9344-6F4CDF055FD0}" type="pres">
      <dgm:prSet presAssocID="{7D82B389-0AFA-644B-8E58-049478A68DB4}" presName="firstChild" presStyleLbl="bgAccFollowNode1" presStyleIdx="6" presStyleCnt="9" custScaleX="151182" custScaleY="97085" custLinFactNeighborX="-87162" custLinFactNeighborY="61337"/>
      <dgm:spPr/>
    </dgm:pt>
    <dgm:pt modelId="{75D33784-BAE6-D64F-B951-C98A8C1BD06B}" type="pres">
      <dgm:prSet presAssocID="{7D82B389-0AFA-644B-8E58-049478A68DB4}" presName="firstChildTx" presStyleLbl="bgAccFollowNode1" presStyleIdx="6" presStyleCnt="9">
        <dgm:presLayoutVars>
          <dgm:bulletEnabled val="1"/>
        </dgm:presLayoutVars>
      </dgm:prSet>
      <dgm:spPr/>
    </dgm:pt>
    <dgm:pt modelId="{8A808C78-265F-D446-82B9-D8357A8C5F69}" type="pres">
      <dgm:prSet presAssocID="{C000CC67-CA92-094A-B1B8-BEFDD9B02883}" presName="comp" presStyleCnt="0"/>
      <dgm:spPr/>
    </dgm:pt>
    <dgm:pt modelId="{2A12BEA6-E03E-F446-8CA4-376CF17E3115}" type="pres">
      <dgm:prSet presAssocID="{C000CC67-CA92-094A-B1B8-BEFDD9B02883}" presName="child" presStyleLbl="bgAccFollowNode1" presStyleIdx="7" presStyleCnt="9" custScaleX="151182" custScaleY="97085" custLinFactNeighborX="-87162" custLinFactNeighborY="61337"/>
      <dgm:spPr/>
    </dgm:pt>
    <dgm:pt modelId="{E3C817D7-E03C-BD4F-9438-9A94A29A3C95}" type="pres">
      <dgm:prSet presAssocID="{C000CC67-CA92-094A-B1B8-BEFDD9B02883}" presName="childTx" presStyleLbl="bgAccFollowNode1" presStyleIdx="7" presStyleCnt="9">
        <dgm:presLayoutVars>
          <dgm:bulletEnabled val="1"/>
        </dgm:presLayoutVars>
      </dgm:prSet>
      <dgm:spPr/>
    </dgm:pt>
    <dgm:pt modelId="{00C8F451-8D88-BB4C-9E8C-8CE05AD1FCFA}" type="pres">
      <dgm:prSet presAssocID="{0EA53B6E-0AC7-7A48-B87F-22E0EC2AE3C8}" presName="comp" presStyleCnt="0"/>
      <dgm:spPr/>
    </dgm:pt>
    <dgm:pt modelId="{4FBFA225-D9C6-B64F-A2A3-14E8BC3A0A36}" type="pres">
      <dgm:prSet presAssocID="{0EA53B6E-0AC7-7A48-B87F-22E0EC2AE3C8}" presName="child" presStyleLbl="bgAccFollowNode1" presStyleIdx="8" presStyleCnt="9" custScaleX="151182" custScaleY="97085" custLinFactNeighborX="-87162" custLinFactNeighborY="61337"/>
      <dgm:spPr/>
    </dgm:pt>
    <dgm:pt modelId="{F276FF56-33B0-0346-9DC0-1C64CFE1A7E2}" type="pres">
      <dgm:prSet presAssocID="{0EA53B6E-0AC7-7A48-B87F-22E0EC2AE3C8}" presName="childTx" presStyleLbl="bgAccFollowNode1" presStyleIdx="8" presStyleCnt="9">
        <dgm:presLayoutVars>
          <dgm:bulletEnabled val="1"/>
        </dgm:presLayoutVars>
      </dgm:prSet>
      <dgm:spPr/>
    </dgm:pt>
    <dgm:pt modelId="{D6C49E91-1FD1-1F44-84B9-FB722E4A6670}" type="pres">
      <dgm:prSet presAssocID="{7D82B389-0AFA-644B-8E58-049478A68DB4}" presName="negSpace" presStyleCnt="0"/>
      <dgm:spPr/>
    </dgm:pt>
    <dgm:pt modelId="{D45C136F-1F30-CA45-971D-BE57D485CF42}" type="pres">
      <dgm:prSet presAssocID="{7D82B389-0AFA-644B-8E58-049478A68DB4}" presName="circle" presStyleLbl="node1" presStyleIdx="2" presStyleCnt="3" custScaleX="229009" custScaleY="124645" custLinFactX="-54221" custLinFactNeighborX="-100000" custLinFactNeighborY="-65532"/>
      <dgm:spPr/>
    </dgm:pt>
  </dgm:ptLst>
  <dgm:cxnLst>
    <dgm:cxn modelId="{C4008B01-1F78-B146-A053-9A2C979A941C}" srcId="{E9625B9A-B27A-CC40-B9BD-B251F0B6F833}" destId="{94833F87-7AB7-5D41-8F1E-DBDF6D1FA442}" srcOrd="1" destOrd="0" parTransId="{DA3C9456-EA6D-D146-BF1D-BFDD90D95458}" sibTransId="{1AB87E09-8B40-D54D-8504-7795BA25A61C}"/>
    <dgm:cxn modelId="{1ED75A07-430F-4245-9697-AC62C3130628}" srcId="{83708C38-BA38-2346-86B0-1E6057A6B55B}" destId="{C5A42E1B-2BDF-F34B-912E-8CA246A64FA5}" srcOrd="2" destOrd="0" parTransId="{AB10BDB3-2467-AC43-B76E-DB16E8656F82}" sibTransId="{14023D78-3DA9-4147-8521-0FC787B18FB6}"/>
    <dgm:cxn modelId="{08B89610-C965-C744-BAB1-4E7D9850BB1A}" type="presOf" srcId="{9D8F264E-821D-0E44-97DD-CC4343CEEAE3}" destId="{894909D4-126E-574E-B724-E67FEFBB8C7B}" srcOrd="0" destOrd="0" presId="urn:microsoft.com/office/officeart/2005/8/layout/hList9"/>
    <dgm:cxn modelId="{BD7DC311-C143-2845-9B0E-39AE77A38B83}" type="presOf" srcId="{C5A42E1B-2BDF-F34B-912E-8CA246A64FA5}" destId="{BF8AAE17-44BF-5A4C-934E-9D2B1596820C}" srcOrd="0" destOrd="0" presId="urn:microsoft.com/office/officeart/2005/8/layout/hList9"/>
    <dgm:cxn modelId="{DA329427-5370-D641-B133-3589523366BE}" type="presOf" srcId="{C000CC67-CA92-094A-B1B8-BEFDD9B02883}" destId="{2A12BEA6-E03E-F446-8CA4-376CF17E3115}" srcOrd="0" destOrd="0" presId="urn:microsoft.com/office/officeart/2005/8/layout/hList9"/>
    <dgm:cxn modelId="{F9FC9F29-B8B0-8047-BFB2-AB446D95E1AE}" type="presOf" srcId="{1D01AD56-12BB-834D-96C4-9308486E9E09}" destId="{2B6C4732-A1D1-EF42-BF1A-F2F034216153}" srcOrd="1" destOrd="0" presId="urn:microsoft.com/office/officeart/2005/8/layout/hList9"/>
    <dgm:cxn modelId="{41826731-0282-2740-89A8-9C823F641A34}" type="presOf" srcId="{7D82B389-0AFA-644B-8E58-049478A68DB4}" destId="{D45C136F-1F30-CA45-971D-BE57D485CF42}" srcOrd="0" destOrd="0" presId="urn:microsoft.com/office/officeart/2005/8/layout/hList9"/>
    <dgm:cxn modelId="{7D434736-5DD7-9E40-AFB0-EAFFFA6BC358}" type="presOf" srcId="{0EA53B6E-0AC7-7A48-B87F-22E0EC2AE3C8}" destId="{4FBFA225-D9C6-B64F-A2A3-14E8BC3A0A36}" srcOrd="0" destOrd="0" presId="urn:microsoft.com/office/officeart/2005/8/layout/hList9"/>
    <dgm:cxn modelId="{4D27FA39-0B20-5A43-9D01-062566F67A6D}" srcId="{7D82B389-0AFA-644B-8E58-049478A68DB4}" destId="{0EA53B6E-0AC7-7A48-B87F-22E0EC2AE3C8}" srcOrd="2" destOrd="0" parTransId="{FB55E2CD-4328-A440-A5DD-AE526E57A02D}" sibTransId="{83FE2973-4E8D-0940-95C0-628FC62A4EBD}"/>
    <dgm:cxn modelId="{A504693F-012B-F04B-AB5F-5838252C0ABA}" type="presOf" srcId="{C000CC67-CA92-094A-B1B8-BEFDD9B02883}" destId="{E3C817D7-E03C-BD4F-9438-9A94A29A3C95}" srcOrd="1" destOrd="0" presId="urn:microsoft.com/office/officeart/2005/8/layout/hList9"/>
    <dgm:cxn modelId="{51F74441-BF4F-094A-9760-9E8CC7E391AC}" type="presOf" srcId="{A2845474-B5CA-034F-9E87-33F069A7E494}" destId="{EA600A64-C2A6-1B49-9FE4-0632573D3885}" srcOrd="0" destOrd="0" presId="urn:microsoft.com/office/officeart/2005/8/layout/hList9"/>
    <dgm:cxn modelId="{114FE141-C228-1B48-8E6C-B04F929AB45B}" type="presOf" srcId="{E1709FA1-1DF9-554B-837E-1A142E2F2CCC}" destId="{75D33784-BAE6-D64F-B951-C98A8C1BD06B}" srcOrd="1" destOrd="0" presId="urn:microsoft.com/office/officeart/2005/8/layout/hList9"/>
    <dgm:cxn modelId="{E4DC1248-8029-1E47-84D1-9DE2D5B85251}" type="presOf" srcId="{C5A42E1B-2BDF-F34B-912E-8CA246A64FA5}" destId="{860A9580-6858-7541-BC1E-590CC0220050}" srcOrd="1" destOrd="0" presId="urn:microsoft.com/office/officeart/2005/8/layout/hList9"/>
    <dgm:cxn modelId="{85E97954-7CFF-B94A-ACBA-B11DF1DE5040}" srcId="{83708C38-BA38-2346-86B0-1E6057A6B55B}" destId="{A2845474-B5CA-034F-9E87-33F069A7E494}" srcOrd="1" destOrd="0" parTransId="{4A691303-856D-F94B-A37F-EE0907A37578}" sibTransId="{4C0811F4-6F17-B349-A068-116BAB1F2B8D}"/>
    <dgm:cxn modelId="{E34BDC58-6E26-2F40-9DC6-7A405DACC10D}" type="presOf" srcId="{4FAC157C-497C-ED48-B8E3-E80A71468CF4}" destId="{2D34C903-3010-564F-AC69-3F13C61AA13F}" srcOrd="0" destOrd="0" presId="urn:microsoft.com/office/officeart/2005/8/layout/hList9"/>
    <dgm:cxn modelId="{E289A16A-8A79-ED44-9ABA-D496824857CC}" type="presOf" srcId="{8B357339-E361-294D-B4FF-591618B61083}" destId="{7BF91073-1942-BA44-8600-6AF8AB9D3602}" srcOrd="1" destOrd="0" presId="urn:microsoft.com/office/officeart/2005/8/layout/hList9"/>
    <dgm:cxn modelId="{0528166B-FBFB-BE44-ABBD-0F8CED829E7B}" srcId="{94833F87-7AB7-5D41-8F1E-DBDF6D1FA442}" destId="{9D8F264E-821D-0E44-97DD-CC4343CEEAE3}" srcOrd="1" destOrd="0" parTransId="{AA30F2DD-5CC8-1A4D-8F76-6E47A0DE741E}" sibTransId="{ACE4A2BA-D0DD-3B4F-9F84-2C4310F02C3D}"/>
    <dgm:cxn modelId="{650C446B-7081-704B-B78A-1110A0177D11}" type="presOf" srcId="{4FAC157C-497C-ED48-B8E3-E80A71468CF4}" destId="{1C09AD2A-D21E-0B48-B512-A0ACA94B22B4}" srcOrd="1" destOrd="0" presId="urn:microsoft.com/office/officeart/2005/8/layout/hList9"/>
    <dgm:cxn modelId="{F625D36B-9E5F-2C41-A0CB-DDC627F2FE23}" type="presOf" srcId="{9D8F264E-821D-0E44-97DD-CC4343CEEAE3}" destId="{1282269F-17EB-8A4E-BC03-B33DA74CC3AE}" srcOrd="1" destOrd="0" presId="urn:microsoft.com/office/officeart/2005/8/layout/hList9"/>
    <dgm:cxn modelId="{75C47971-08B1-4346-A2D3-B4B6AEA7BEA7}" type="presOf" srcId="{8B357339-E361-294D-B4FF-591618B61083}" destId="{07298553-9490-5C46-8179-D71E7D66EEA0}" srcOrd="0" destOrd="0" presId="urn:microsoft.com/office/officeart/2005/8/layout/hList9"/>
    <dgm:cxn modelId="{9422457E-00AD-D440-A88E-090BD9E643D3}" type="presOf" srcId="{E9625B9A-B27A-CC40-B9BD-B251F0B6F833}" destId="{C7BE9FC5-DB56-A841-ACA1-F8803A758CF0}" srcOrd="0" destOrd="0" presId="urn:microsoft.com/office/officeart/2005/8/layout/hList9"/>
    <dgm:cxn modelId="{F5EBC081-0D85-D441-BC03-3BC6DE120976}" srcId="{83708C38-BA38-2346-86B0-1E6057A6B55B}" destId="{1D01AD56-12BB-834D-96C4-9308486E9E09}" srcOrd="0" destOrd="0" parTransId="{E6CDB0BC-7446-584A-9A56-87F5910D1653}" sibTransId="{E6A4306B-3A5A-2C4E-8B19-55EAFA44FA72}"/>
    <dgm:cxn modelId="{39766892-75CD-EA49-8177-80EA7D94196F}" type="presOf" srcId="{A2845474-B5CA-034F-9E87-33F069A7E494}" destId="{569E873A-C48D-FA46-991B-7862B83551D9}" srcOrd="1" destOrd="0" presId="urn:microsoft.com/office/officeart/2005/8/layout/hList9"/>
    <dgm:cxn modelId="{472AF396-5D0A-124D-B694-CB234200F713}" srcId="{7D82B389-0AFA-644B-8E58-049478A68DB4}" destId="{C000CC67-CA92-094A-B1B8-BEFDD9B02883}" srcOrd="1" destOrd="0" parTransId="{7043C42E-7577-1C43-9538-D95FCB77D43B}" sibTransId="{2629B260-4793-AE4E-8F19-1543A1E6A66C}"/>
    <dgm:cxn modelId="{59925B97-264C-6842-A43F-04116CB9A9F9}" srcId="{E9625B9A-B27A-CC40-B9BD-B251F0B6F833}" destId="{7D82B389-0AFA-644B-8E58-049478A68DB4}" srcOrd="2" destOrd="0" parTransId="{052D57D8-972E-BA43-BE54-275D144D022A}" sibTransId="{1361B7DA-8829-3E44-A254-CA037A0F81DC}"/>
    <dgm:cxn modelId="{85A72C9B-B314-364B-999D-8BF8CAC0EA11}" srcId="{94833F87-7AB7-5D41-8F1E-DBDF6D1FA442}" destId="{8B357339-E361-294D-B4FF-591618B61083}" srcOrd="2" destOrd="0" parTransId="{5EFE1A48-3F92-8448-A7EB-CB8B0107B4AB}" sibTransId="{04CC6EB1-D567-BA4E-90D7-5D94A5760FD5}"/>
    <dgm:cxn modelId="{A50C5DA7-3A78-5944-9567-6A73D7FB4B24}" type="presOf" srcId="{0EA53B6E-0AC7-7A48-B87F-22E0EC2AE3C8}" destId="{F276FF56-33B0-0346-9DC0-1C64CFE1A7E2}" srcOrd="1" destOrd="0" presId="urn:microsoft.com/office/officeart/2005/8/layout/hList9"/>
    <dgm:cxn modelId="{D320A2BF-EA5B-7642-B9DC-CA1F309E98E9}" type="presOf" srcId="{94833F87-7AB7-5D41-8F1E-DBDF6D1FA442}" destId="{758A1818-2A7D-5C40-A854-80B0AE522013}" srcOrd="0" destOrd="0" presId="urn:microsoft.com/office/officeart/2005/8/layout/hList9"/>
    <dgm:cxn modelId="{C93BD6C3-ED37-6148-AC7B-B7B8E75E05F3}" srcId="{E9625B9A-B27A-CC40-B9BD-B251F0B6F833}" destId="{83708C38-BA38-2346-86B0-1E6057A6B55B}" srcOrd="0" destOrd="0" parTransId="{B19E0443-5714-E74E-95A1-68CB0A348624}" sibTransId="{B07A27AA-C04E-F744-99DB-8C2A31FF42B7}"/>
    <dgm:cxn modelId="{467E13C4-8168-0648-BDC3-C773EBA9051A}" type="presOf" srcId="{E1709FA1-1DF9-554B-837E-1A142E2F2CCC}" destId="{3958A77B-A111-7A42-9344-6F4CDF055FD0}" srcOrd="0" destOrd="0" presId="urn:microsoft.com/office/officeart/2005/8/layout/hList9"/>
    <dgm:cxn modelId="{797481C4-092C-8A45-9812-CB5E570692BB}" srcId="{7D82B389-0AFA-644B-8E58-049478A68DB4}" destId="{E1709FA1-1DF9-554B-837E-1A142E2F2CCC}" srcOrd="0" destOrd="0" parTransId="{F42D88F9-ACAA-C046-A2E0-6D69F6B2A5BA}" sibTransId="{DA4615A0-C787-0043-BD31-2186C351BC2E}"/>
    <dgm:cxn modelId="{C02270D0-6D08-1743-A4D8-47DF0B1ACBEB}" srcId="{94833F87-7AB7-5D41-8F1E-DBDF6D1FA442}" destId="{4FAC157C-497C-ED48-B8E3-E80A71468CF4}" srcOrd="0" destOrd="0" parTransId="{418888E9-A024-994C-9085-56794849A0E3}" sibTransId="{ACAFA7D1-1B41-C34C-B524-171613BB8456}"/>
    <dgm:cxn modelId="{44D321E7-6514-A643-BC3E-298DC23257BA}" type="presOf" srcId="{1D01AD56-12BB-834D-96C4-9308486E9E09}" destId="{824364D4-0F04-6B4C-98C4-80E43D8C5F82}" srcOrd="0" destOrd="0" presId="urn:microsoft.com/office/officeart/2005/8/layout/hList9"/>
    <dgm:cxn modelId="{874937FC-6066-7C48-BB03-8084F45146D2}" type="presOf" srcId="{83708C38-BA38-2346-86B0-1E6057A6B55B}" destId="{336C7060-911E-CB47-A54E-3008DA1B3350}" srcOrd="0" destOrd="0" presId="urn:microsoft.com/office/officeart/2005/8/layout/hList9"/>
    <dgm:cxn modelId="{DA3F8816-51FF-D74F-9137-C5E2E5644734}" type="presParOf" srcId="{C7BE9FC5-DB56-A841-ACA1-F8803A758CF0}" destId="{607CE89B-A40A-3042-85D1-F66B3C3B9712}" srcOrd="0" destOrd="0" presId="urn:microsoft.com/office/officeart/2005/8/layout/hList9"/>
    <dgm:cxn modelId="{D5662646-6FB5-E241-A713-3350217B3313}" type="presParOf" srcId="{C7BE9FC5-DB56-A841-ACA1-F8803A758CF0}" destId="{07298B5F-2FCE-CF4E-8379-1BD415BB5344}" srcOrd="1" destOrd="0" presId="urn:microsoft.com/office/officeart/2005/8/layout/hList9"/>
    <dgm:cxn modelId="{E4716BB4-3244-8C44-9E3A-63B175175945}" type="presParOf" srcId="{07298B5F-2FCE-CF4E-8379-1BD415BB5344}" destId="{C7588FC5-2B64-4C49-95CC-C9D9C24D863A}" srcOrd="0" destOrd="0" presId="urn:microsoft.com/office/officeart/2005/8/layout/hList9"/>
    <dgm:cxn modelId="{4E935272-BCFC-2E43-991A-8305D3D2358A}" type="presParOf" srcId="{07298B5F-2FCE-CF4E-8379-1BD415BB5344}" destId="{156C4A4B-4EDD-C740-958D-28884FBCFB17}" srcOrd="1" destOrd="0" presId="urn:microsoft.com/office/officeart/2005/8/layout/hList9"/>
    <dgm:cxn modelId="{4870B6C7-445C-3848-ABE5-E01F9A4498E3}" type="presParOf" srcId="{156C4A4B-4EDD-C740-958D-28884FBCFB17}" destId="{824364D4-0F04-6B4C-98C4-80E43D8C5F82}" srcOrd="0" destOrd="0" presId="urn:microsoft.com/office/officeart/2005/8/layout/hList9"/>
    <dgm:cxn modelId="{CA9E690B-3120-7948-B6F0-4F739FF9C5F1}" type="presParOf" srcId="{156C4A4B-4EDD-C740-958D-28884FBCFB17}" destId="{2B6C4732-A1D1-EF42-BF1A-F2F034216153}" srcOrd="1" destOrd="0" presId="urn:microsoft.com/office/officeart/2005/8/layout/hList9"/>
    <dgm:cxn modelId="{AC715F50-0FB8-6843-A7CF-43201C397406}" type="presParOf" srcId="{07298B5F-2FCE-CF4E-8379-1BD415BB5344}" destId="{EA139FF7-0EDC-D448-BA23-4622366D9F4C}" srcOrd="2" destOrd="0" presId="urn:microsoft.com/office/officeart/2005/8/layout/hList9"/>
    <dgm:cxn modelId="{9C544675-D160-4C40-B375-1FD700C4EF73}" type="presParOf" srcId="{EA139FF7-0EDC-D448-BA23-4622366D9F4C}" destId="{EA600A64-C2A6-1B49-9FE4-0632573D3885}" srcOrd="0" destOrd="0" presId="urn:microsoft.com/office/officeart/2005/8/layout/hList9"/>
    <dgm:cxn modelId="{4432E8BA-8611-CC4D-9B5C-F9B7FA8EA1EB}" type="presParOf" srcId="{EA139FF7-0EDC-D448-BA23-4622366D9F4C}" destId="{569E873A-C48D-FA46-991B-7862B83551D9}" srcOrd="1" destOrd="0" presId="urn:microsoft.com/office/officeart/2005/8/layout/hList9"/>
    <dgm:cxn modelId="{E1B2F5A9-ADB4-D745-B585-43D4577B88E7}" type="presParOf" srcId="{07298B5F-2FCE-CF4E-8379-1BD415BB5344}" destId="{D20DA08C-35E3-574F-9289-4C30932B707D}" srcOrd="3" destOrd="0" presId="urn:microsoft.com/office/officeart/2005/8/layout/hList9"/>
    <dgm:cxn modelId="{DA2F9FD2-F40E-B742-9598-2DD01C047712}" type="presParOf" srcId="{D20DA08C-35E3-574F-9289-4C30932B707D}" destId="{BF8AAE17-44BF-5A4C-934E-9D2B1596820C}" srcOrd="0" destOrd="0" presId="urn:microsoft.com/office/officeart/2005/8/layout/hList9"/>
    <dgm:cxn modelId="{E36B052F-BE47-B843-B010-DD7FEA995A06}" type="presParOf" srcId="{D20DA08C-35E3-574F-9289-4C30932B707D}" destId="{860A9580-6858-7541-BC1E-590CC0220050}" srcOrd="1" destOrd="0" presId="urn:microsoft.com/office/officeart/2005/8/layout/hList9"/>
    <dgm:cxn modelId="{B4FAAD50-8CB2-F243-BD2F-164668A0E158}" type="presParOf" srcId="{C7BE9FC5-DB56-A841-ACA1-F8803A758CF0}" destId="{AFA6EDA5-1041-1E45-A469-9BB2EFE6240A}" srcOrd="2" destOrd="0" presId="urn:microsoft.com/office/officeart/2005/8/layout/hList9"/>
    <dgm:cxn modelId="{88A3EE9C-A85E-024F-97E9-F468053FA373}" type="presParOf" srcId="{C7BE9FC5-DB56-A841-ACA1-F8803A758CF0}" destId="{336C7060-911E-CB47-A54E-3008DA1B3350}" srcOrd="3" destOrd="0" presId="urn:microsoft.com/office/officeart/2005/8/layout/hList9"/>
    <dgm:cxn modelId="{6C4C6880-AD00-1545-81A8-AE01CF344353}" type="presParOf" srcId="{C7BE9FC5-DB56-A841-ACA1-F8803A758CF0}" destId="{8EAFDD2E-3615-4848-91A7-2F278400A809}" srcOrd="4" destOrd="0" presId="urn:microsoft.com/office/officeart/2005/8/layout/hList9"/>
    <dgm:cxn modelId="{A68345C2-DE24-5B4E-9C9A-A21FABCA6BFA}" type="presParOf" srcId="{C7BE9FC5-DB56-A841-ACA1-F8803A758CF0}" destId="{1E053A78-E6A2-384A-B1CA-F20ED3AE437D}" srcOrd="5" destOrd="0" presId="urn:microsoft.com/office/officeart/2005/8/layout/hList9"/>
    <dgm:cxn modelId="{532163AF-7032-1348-A684-B5CBCD74A09A}" type="presParOf" srcId="{C7BE9FC5-DB56-A841-ACA1-F8803A758CF0}" destId="{6B2A9B16-B36F-4246-A909-91F2B577531D}" srcOrd="6" destOrd="0" presId="urn:microsoft.com/office/officeart/2005/8/layout/hList9"/>
    <dgm:cxn modelId="{93FBFC7E-EBCD-1A41-8154-3B5976C467E0}" type="presParOf" srcId="{6B2A9B16-B36F-4246-A909-91F2B577531D}" destId="{0C043A68-CC81-6044-A75E-F4EFB9CA2DDA}" srcOrd="0" destOrd="0" presId="urn:microsoft.com/office/officeart/2005/8/layout/hList9"/>
    <dgm:cxn modelId="{BC81DA28-66C4-3442-B168-76C73F66BBE9}" type="presParOf" srcId="{6B2A9B16-B36F-4246-A909-91F2B577531D}" destId="{9E3E3B42-E3B4-0443-B790-57D81047B218}" srcOrd="1" destOrd="0" presId="urn:microsoft.com/office/officeart/2005/8/layout/hList9"/>
    <dgm:cxn modelId="{4EA063E3-DFC4-5F40-A287-F8E32E9CC9F8}" type="presParOf" srcId="{9E3E3B42-E3B4-0443-B790-57D81047B218}" destId="{2D34C903-3010-564F-AC69-3F13C61AA13F}" srcOrd="0" destOrd="0" presId="urn:microsoft.com/office/officeart/2005/8/layout/hList9"/>
    <dgm:cxn modelId="{7C28434A-EBA0-F342-A46D-2E50754414F0}" type="presParOf" srcId="{9E3E3B42-E3B4-0443-B790-57D81047B218}" destId="{1C09AD2A-D21E-0B48-B512-A0ACA94B22B4}" srcOrd="1" destOrd="0" presId="urn:microsoft.com/office/officeart/2005/8/layout/hList9"/>
    <dgm:cxn modelId="{B045D555-ECC5-B046-84DE-61623861BA63}" type="presParOf" srcId="{6B2A9B16-B36F-4246-A909-91F2B577531D}" destId="{86E56676-8253-C141-BB0E-829E6FEB173A}" srcOrd="2" destOrd="0" presId="urn:microsoft.com/office/officeart/2005/8/layout/hList9"/>
    <dgm:cxn modelId="{AA34D1D6-AD62-FF4D-B740-A80440C52B9E}" type="presParOf" srcId="{86E56676-8253-C141-BB0E-829E6FEB173A}" destId="{894909D4-126E-574E-B724-E67FEFBB8C7B}" srcOrd="0" destOrd="0" presId="urn:microsoft.com/office/officeart/2005/8/layout/hList9"/>
    <dgm:cxn modelId="{143396EC-5F63-1A4E-9928-3993F2D36550}" type="presParOf" srcId="{86E56676-8253-C141-BB0E-829E6FEB173A}" destId="{1282269F-17EB-8A4E-BC03-B33DA74CC3AE}" srcOrd="1" destOrd="0" presId="urn:microsoft.com/office/officeart/2005/8/layout/hList9"/>
    <dgm:cxn modelId="{02F1B53B-4F1A-084A-9649-F019891B82B8}" type="presParOf" srcId="{6B2A9B16-B36F-4246-A909-91F2B577531D}" destId="{2C162E56-919D-CE48-8ECF-B626C7661CBC}" srcOrd="3" destOrd="0" presId="urn:microsoft.com/office/officeart/2005/8/layout/hList9"/>
    <dgm:cxn modelId="{CE1AB712-C3DB-9243-B287-E74ACAA5FB47}" type="presParOf" srcId="{2C162E56-919D-CE48-8ECF-B626C7661CBC}" destId="{07298553-9490-5C46-8179-D71E7D66EEA0}" srcOrd="0" destOrd="0" presId="urn:microsoft.com/office/officeart/2005/8/layout/hList9"/>
    <dgm:cxn modelId="{5FA62CAC-F3C7-9647-979E-9A58F5040668}" type="presParOf" srcId="{2C162E56-919D-CE48-8ECF-B626C7661CBC}" destId="{7BF91073-1942-BA44-8600-6AF8AB9D3602}" srcOrd="1" destOrd="0" presId="urn:microsoft.com/office/officeart/2005/8/layout/hList9"/>
    <dgm:cxn modelId="{675F5E03-9E48-5D4E-B53E-43A1B7F5729D}" type="presParOf" srcId="{C7BE9FC5-DB56-A841-ACA1-F8803A758CF0}" destId="{96CCB7D3-454D-9E45-B7E1-223F1F1E1F20}" srcOrd="7" destOrd="0" presId="urn:microsoft.com/office/officeart/2005/8/layout/hList9"/>
    <dgm:cxn modelId="{9397765A-34FC-CF47-B2CF-015165B97DE2}" type="presParOf" srcId="{C7BE9FC5-DB56-A841-ACA1-F8803A758CF0}" destId="{758A1818-2A7D-5C40-A854-80B0AE522013}" srcOrd="8" destOrd="0" presId="urn:microsoft.com/office/officeart/2005/8/layout/hList9"/>
    <dgm:cxn modelId="{966677BD-64CB-8544-AFDE-4144B53B11AA}" type="presParOf" srcId="{C7BE9FC5-DB56-A841-ACA1-F8803A758CF0}" destId="{751DAF2D-8C50-1045-A226-EF836190AC19}" srcOrd="9" destOrd="0" presId="urn:microsoft.com/office/officeart/2005/8/layout/hList9"/>
    <dgm:cxn modelId="{69A92B69-7616-8E41-9704-425C4724CC2A}" type="presParOf" srcId="{C7BE9FC5-DB56-A841-ACA1-F8803A758CF0}" destId="{33F1D3E4-DD2A-934E-AFB4-5AB665BC1431}" srcOrd="10" destOrd="0" presId="urn:microsoft.com/office/officeart/2005/8/layout/hList9"/>
    <dgm:cxn modelId="{5C55C777-0A82-1447-BC20-18751821901D}" type="presParOf" srcId="{C7BE9FC5-DB56-A841-ACA1-F8803A758CF0}" destId="{7346F7F8-5EE4-6643-AEE8-2181DC5B1F7C}" srcOrd="11" destOrd="0" presId="urn:microsoft.com/office/officeart/2005/8/layout/hList9"/>
    <dgm:cxn modelId="{1986E359-FD35-3B41-B4BD-6372AF1823AF}" type="presParOf" srcId="{7346F7F8-5EE4-6643-AEE8-2181DC5B1F7C}" destId="{EDB4D338-2DD8-8144-BD83-5923F6EFB657}" srcOrd="0" destOrd="0" presId="urn:microsoft.com/office/officeart/2005/8/layout/hList9"/>
    <dgm:cxn modelId="{C4A591F7-A239-C046-A863-269E88204031}" type="presParOf" srcId="{7346F7F8-5EE4-6643-AEE8-2181DC5B1F7C}" destId="{4096A423-2437-E649-8BD3-24426F1E09C6}" srcOrd="1" destOrd="0" presId="urn:microsoft.com/office/officeart/2005/8/layout/hList9"/>
    <dgm:cxn modelId="{32CD5A43-231E-1A49-9D0D-73424A5BC6B2}" type="presParOf" srcId="{4096A423-2437-E649-8BD3-24426F1E09C6}" destId="{3958A77B-A111-7A42-9344-6F4CDF055FD0}" srcOrd="0" destOrd="0" presId="urn:microsoft.com/office/officeart/2005/8/layout/hList9"/>
    <dgm:cxn modelId="{6F423AEE-B26E-5045-BCE5-7242C561F91E}" type="presParOf" srcId="{4096A423-2437-E649-8BD3-24426F1E09C6}" destId="{75D33784-BAE6-D64F-B951-C98A8C1BD06B}" srcOrd="1" destOrd="0" presId="urn:microsoft.com/office/officeart/2005/8/layout/hList9"/>
    <dgm:cxn modelId="{45EA8509-60C6-514E-93F8-95597640D24C}" type="presParOf" srcId="{7346F7F8-5EE4-6643-AEE8-2181DC5B1F7C}" destId="{8A808C78-265F-D446-82B9-D8357A8C5F69}" srcOrd="2" destOrd="0" presId="urn:microsoft.com/office/officeart/2005/8/layout/hList9"/>
    <dgm:cxn modelId="{4760F015-AB21-A14A-B7CA-67FC093E12CB}" type="presParOf" srcId="{8A808C78-265F-D446-82B9-D8357A8C5F69}" destId="{2A12BEA6-E03E-F446-8CA4-376CF17E3115}" srcOrd="0" destOrd="0" presId="urn:microsoft.com/office/officeart/2005/8/layout/hList9"/>
    <dgm:cxn modelId="{70503A9A-591A-1E4F-90E8-93052991E9DE}" type="presParOf" srcId="{8A808C78-265F-D446-82B9-D8357A8C5F69}" destId="{E3C817D7-E03C-BD4F-9438-9A94A29A3C95}" srcOrd="1" destOrd="0" presId="urn:microsoft.com/office/officeart/2005/8/layout/hList9"/>
    <dgm:cxn modelId="{71EC07D3-7134-2C41-8B03-F9563825C850}" type="presParOf" srcId="{7346F7F8-5EE4-6643-AEE8-2181DC5B1F7C}" destId="{00C8F451-8D88-BB4C-9E8C-8CE05AD1FCFA}" srcOrd="3" destOrd="0" presId="urn:microsoft.com/office/officeart/2005/8/layout/hList9"/>
    <dgm:cxn modelId="{B50F2326-ACCA-AD47-9B2D-F2802B7532BF}" type="presParOf" srcId="{00C8F451-8D88-BB4C-9E8C-8CE05AD1FCFA}" destId="{4FBFA225-D9C6-B64F-A2A3-14E8BC3A0A36}" srcOrd="0" destOrd="0" presId="urn:microsoft.com/office/officeart/2005/8/layout/hList9"/>
    <dgm:cxn modelId="{FA4D67F5-B582-7447-AA68-4EB207C754C6}" type="presParOf" srcId="{00C8F451-8D88-BB4C-9E8C-8CE05AD1FCFA}" destId="{F276FF56-33B0-0346-9DC0-1C64CFE1A7E2}" srcOrd="1" destOrd="0" presId="urn:microsoft.com/office/officeart/2005/8/layout/hList9"/>
    <dgm:cxn modelId="{46D95560-9967-DA4B-B4E0-34928DFF89D0}" type="presParOf" srcId="{C7BE9FC5-DB56-A841-ACA1-F8803A758CF0}" destId="{D6C49E91-1FD1-1F44-84B9-FB722E4A6670}" srcOrd="12" destOrd="0" presId="urn:microsoft.com/office/officeart/2005/8/layout/hList9"/>
    <dgm:cxn modelId="{F278A572-5702-2348-A29A-C45BC07EB4D1}" type="presParOf" srcId="{C7BE9FC5-DB56-A841-ACA1-F8803A758CF0}" destId="{D45C136F-1F30-CA45-971D-BE57D485CF42}" srcOrd="13" destOrd="0" presId="urn:microsoft.com/office/officeart/2005/8/layout/hList9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364D4-0F04-6B4C-98C4-80E43D8C5F82}">
      <dsp:nvSpPr>
        <dsp:cNvPr id="0" name=""/>
        <dsp:cNvSpPr/>
      </dsp:nvSpPr>
      <dsp:spPr>
        <a:xfrm>
          <a:off x="247964" y="1982232"/>
          <a:ext cx="2470650" cy="699985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Automação</a:t>
          </a:r>
        </a:p>
      </dsp:txBody>
      <dsp:txXfrm>
        <a:off x="643268" y="1982232"/>
        <a:ext cx="2075346" cy="699985"/>
      </dsp:txXfrm>
    </dsp:sp>
    <dsp:sp modelId="{EA600A64-C2A6-1B49-9FE4-0632573D3885}">
      <dsp:nvSpPr>
        <dsp:cNvPr id="0" name=""/>
        <dsp:cNvSpPr/>
      </dsp:nvSpPr>
      <dsp:spPr>
        <a:xfrm>
          <a:off x="247964" y="2682218"/>
          <a:ext cx="2470650" cy="699985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Big Data</a:t>
          </a:r>
        </a:p>
      </dsp:txBody>
      <dsp:txXfrm>
        <a:off x="643268" y="2682218"/>
        <a:ext cx="2075346" cy="699985"/>
      </dsp:txXfrm>
    </dsp:sp>
    <dsp:sp modelId="{BF8AAE17-44BF-5A4C-934E-9D2B1596820C}">
      <dsp:nvSpPr>
        <dsp:cNvPr id="0" name=""/>
        <dsp:cNvSpPr/>
      </dsp:nvSpPr>
      <dsp:spPr>
        <a:xfrm>
          <a:off x="247964" y="3382203"/>
          <a:ext cx="2470650" cy="699985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Inteligência Artificial</a:t>
          </a:r>
        </a:p>
      </dsp:txBody>
      <dsp:txXfrm>
        <a:off x="643268" y="3382203"/>
        <a:ext cx="2075346" cy="699985"/>
      </dsp:txXfrm>
    </dsp:sp>
    <dsp:sp modelId="{336C7060-911E-CB47-A54E-3008DA1B3350}">
      <dsp:nvSpPr>
        <dsp:cNvPr id="0" name=""/>
        <dsp:cNvSpPr/>
      </dsp:nvSpPr>
      <dsp:spPr>
        <a:xfrm>
          <a:off x="455354" y="779482"/>
          <a:ext cx="1650336" cy="898244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Tecnologias Digitais</a:t>
          </a:r>
        </a:p>
      </dsp:txBody>
      <dsp:txXfrm>
        <a:off x="697040" y="911027"/>
        <a:ext cx="1166964" cy="635154"/>
      </dsp:txXfrm>
    </dsp:sp>
    <dsp:sp modelId="{2D34C903-3010-564F-AC69-3F13C61AA13F}">
      <dsp:nvSpPr>
        <dsp:cNvPr id="0" name=""/>
        <dsp:cNvSpPr/>
      </dsp:nvSpPr>
      <dsp:spPr>
        <a:xfrm>
          <a:off x="3160411" y="1982232"/>
          <a:ext cx="2470650" cy="699985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Mudanças Demográficas</a:t>
          </a:r>
        </a:p>
      </dsp:txBody>
      <dsp:txXfrm>
        <a:off x="3555715" y="1982232"/>
        <a:ext cx="2075346" cy="699985"/>
      </dsp:txXfrm>
    </dsp:sp>
    <dsp:sp modelId="{894909D4-126E-574E-B724-E67FEFBB8C7B}">
      <dsp:nvSpPr>
        <dsp:cNvPr id="0" name=""/>
        <dsp:cNvSpPr/>
      </dsp:nvSpPr>
      <dsp:spPr>
        <a:xfrm>
          <a:off x="3160411" y="2682218"/>
          <a:ext cx="2470650" cy="699985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Nova configuração da  geopolítica</a:t>
          </a:r>
        </a:p>
      </dsp:txBody>
      <dsp:txXfrm>
        <a:off x="3555715" y="2682218"/>
        <a:ext cx="2075346" cy="699985"/>
      </dsp:txXfrm>
    </dsp:sp>
    <dsp:sp modelId="{07298553-9490-5C46-8179-D71E7D66EEA0}">
      <dsp:nvSpPr>
        <dsp:cNvPr id="0" name=""/>
        <dsp:cNvSpPr/>
      </dsp:nvSpPr>
      <dsp:spPr>
        <a:xfrm>
          <a:off x="3160411" y="3382203"/>
          <a:ext cx="2470650" cy="699985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Desequilíbrio Educacional e na Qualificação</a:t>
          </a:r>
        </a:p>
      </dsp:txBody>
      <dsp:txXfrm>
        <a:off x="3555715" y="3382203"/>
        <a:ext cx="2075346" cy="699985"/>
      </dsp:txXfrm>
    </dsp:sp>
    <dsp:sp modelId="{758A1818-2A7D-5C40-A854-80B0AE522013}">
      <dsp:nvSpPr>
        <dsp:cNvPr id="0" name=""/>
        <dsp:cNvSpPr/>
      </dsp:nvSpPr>
      <dsp:spPr>
        <a:xfrm>
          <a:off x="3484406" y="779482"/>
          <a:ext cx="1650336" cy="898244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Fontes e Recursos</a:t>
          </a:r>
        </a:p>
      </dsp:txBody>
      <dsp:txXfrm>
        <a:off x="3726092" y="911027"/>
        <a:ext cx="1166964" cy="635154"/>
      </dsp:txXfrm>
    </dsp:sp>
    <dsp:sp modelId="{3958A77B-A111-7A42-9344-6F4CDF055FD0}">
      <dsp:nvSpPr>
        <dsp:cNvPr id="0" name=""/>
        <dsp:cNvSpPr/>
      </dsp:nvSpPr>
      <dsp:spPr>
        <a:xfrm>
          <a:off x="6141985" y="1982232"/>
          <a:ext cx="2470650" cy="699985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Diversidade e Exclusão/Inclusão</a:t>
          </a:r>
        </a:p>
      </dsp:txBody>
      <dsp:txXfrm>
        <a:off x="6537289" y="1982232"/>
        <a:ext cx="2075346" cy="699985"/>
      </dsp:txXfrm>
    </dsp:sp>
    <dsp:sp modelId="{2A12BEA6-E03E-F446-8CA4-376CF17E3115}">
      <dsp:nvSpPr>
        <dsp:cNvPr id="0" name=""/>
        <dsp:cNvSpPr/>
      </dsp:nvSpPr>
      <dsp:spPr>
        <a:xfrm>
          <a:off x="6141985" y="2682218"/>
          <a:ext cx="2470650" cy="699985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Velocidade da Inovação</a:t>
          </a:r>
        </a:p>
      </dsp:txBody>
      <dsp:txXfrm>
        <a:off x="6537289" y="2682218"/>
        <a:ext cx="2075346" cy="699985"/>
      </dsp:txXfrm>
    </dsp:sp>
    <dsp:sp modelId="{4FBFA225-D9C6-B64F-A2A3-14E8BC3A0A36}">
      <dsp:nvSpPr>
        <dsp:cNvPr id="0" name=""/>
        <dsp:cNvSpPr/>
      </dsp:nvSpPr>
      <dsp:spPr>
        <a:xfrm>
          <a:off x="6141985" y="3382203"/>
          <a:ext cx="2470650" cy="699985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Empreendedorismo e Individualismo</a:t>
          </a:r>
        </a:p>
      </dsp:txBody>
      <dsp:txXfrm>
        <a:off x="6537289" y="3382203"/>
        <a:ext cx="2075346" cy="699985"/>
      </dsp:txXfrm>
    </dsp:sp>
    <dsp:sp modelId="{D45C136F-1F30-CA45-971D-BE57D485CF42}">
      <dsp:nvSpPr>
        <dsp:cNvPr id="0" name=""/>
        <dsp:cNvSpPr/>
      </dsp:nvSpPr>
      <dsp:spPr>
        <a:xfrm>
          <a:off x="6331361" y="779482"/>
          <a:ext cx="1650336" cy="898244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Cultura e Valores</a:t>
          </a:r>
        </a:p>
      </dsp:txBody>
      <dsp:txXfrm>
        <a:off x="6573047" y="911027"/>
        <a:ext cx="1166964" cy="635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19T20:29:00.23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2929,'52'-48,"2"-4,-5 3,4-7,-2 1,2 2,8-10,-3 5,1-2,8-10,-3 3,-28 29,1 0,35-30,-33 32,0 1,36-29,-36 33,0-1,1-1,0 0,36-25,-36 28,0 0,32-23,1 1,-6 6,2 2,1-1,2 4,4-1,-32 19,3 0,1 1,1 0,12-4,0 0,-2 3,1 0,6 0,-1-1,-6 3,-2 0,-2 4,0 0,5-3,2 2,6 1,3 0,17-1,3 0,2 1,4 1,-18 3,3-1,2 2,5 0,2 1,1 0,4-1,1 0,2 0,-15 3,2 0,1 1,-3-1,17-1,-2 1,0-1,-22 3,1-1,-1 0,-2 0,13 0,-2 0,-1 0,-1 0,0 1,-1 0,-1 2,-1-1,0 2,-2 0,-1 2,3 0,7 1,1 0,0 2,-3 1,-1 1,-2 1,-9 1,-1 1,1 0,8 1,2 0,-1 0,-7-1,-2 1,3-2,11 1,3-1,1-1,2-1,2-2,3-2,-13 0,2-2,3-1,-1 0,2-1,1-2,0 0,0 0,0-2,1-1,-1 0,3-1,-14 2,2-1,1 0,-2-1,-1 0,10-2,-3-2,0 1,2-1,5 0,3 1,-1-1,1-1,-18 2,0-1,0 0,0-1,2 1,6 0,1-1,1 1,-1 0,0-1,-4 2,-1-1,-1 1,1-1,2 1,4-2,1 0,1 0,1 1,0 0,4 1,2 2,-1 0,0 0,-1 0,-8 0,-1 1,0-1,-1 1,2 1,1 1,1 1,0 0,0 0,1 0,6-1,1 0,0 0,-1 1,-2 1,-9 2,-3 0,-1 1,1 0,2 0,6-1,3-1,1 1,-4 0,-3 1,-1 1,-3 0,-4 1,-3 1,4 1,-4 1,-6 2,3 1,-5 2,-8 3,1 2,11 2,2 1,9 4,5 0,-18-6,3 0,-1 0,0 0,-1 0,2 0,4 0,2 0,-1 0,-8-1,-2-1,0 1,-3 1,0-1,0 1,1 0,1 0,-2 1,20 5,-2-1,1 0,-1 0,3 1,-1 1,-3 0,1 2,-22-6,2 2,0 0,27 12,0 0,-23-9,1 0,-1 1,-4 1,-1 2,-1-2,30 9,-1 0,-29-6,1 0,-3 0,16 8,-2 1,7 3,-1 1,-14-5,-1 0,8 6,1 2,-1 2,0 0,5 3,2 1,-17-11,1 1,-1 0,-3-1,-2-1,0-1,-1 0,0-1,-1 1,1 4,0 2,-1-1,23 15,-2 1,-1 5,-3 0,-8-7,-5 0,-9-1,-5 1,-8-4,-3 0,-2 0,0 1,1 7,-1 0,-6-6,-1 1,0 6,-2 0,-4-6,-4 0,1 8,-4 0,-6-2,-1-1,-1 0,-2 1,-1 5,-4-2,-2-9,-3 0,-1 4,-2 0,-15 36,-10 0,-5-16,-11-2,-21-3,28-38,-4-2,-3 0,-3-1,-11 1,-3-3,1-3,-3-1,-13 3,-2-1,5-3,-2 1,-10 2,-1 0,3-1,0 0,1-1,-1 0,-6 1,-1 0,6-3,-2-1,20-5,-2-1,1-1,4-1,2-1,-3 0,-13 1,-4-1,1 0,1 0,1-1,-2 0,-3-2,0-1,-5 1,8-1,-4 0,-2 0,0-2,0 0,-1-2,-1 0,-1 1,16 0,-2-1,0 1,-1 0,0 0,-5 0,-2-1,0 0,1 1,1 0,-10 1,2 1,1 0,-2 0,-3 0,-2 0,2 0,3 0,13-1,3 0,0 0,1 0,-3 1,0 0,1 0,3 0,-13-1,3-1,-1 1,0 1,-1 0,-1 0,-8-2,-3-1,2 1,4 0,2 1,-3-1,15-2,-3 0,1 0,2 0,-15 2,2 1,-1-1,-4-1,-1 0,3 0,17 1,3 0,1 0,2-2,0-1,1 1,4 1,0 0,3 0,-22-2,2 1,-1 0,2 1,11-3,3 0,0 0,2 0,3-1,2 0,3 0,0 0,0 1,2 0,-36-1,9 2,-2-2,-1 0,35 1,-2 0,1 0,-2 0,-16 0,-3 0,-2 1,-2 0,-8 0,-2-1,21 0,-2 0,-1 0,0 0,0-1,-1 1,-9-2,-1-1,2 0,7 1,1 0,-1-1,-4-1,0 0,1 0,-22 1,3 0,0-1,0 0,-2 2,2 1,15 0,3 0,4 1,2 0,2 1,1 1,12-1,-1 0,-4 0,-1 0,8-1,2 0,-3 0,1-2,-36-5,4-5,-5-9,3-6,32 11,-1 0,2 1,-1 1,-12 3,-3 4,0 0,-1 2,0 4,-1 2,-8 0,-1 1,10 1,0 1,0-1,-1 1,-9 1,-2-1,0-1,-2 0,-12-2,-1 0,11-1,1-1,-4-1,2-1,19-1,3-1,4 2,3 0,-38-3,32 2,14 1,11-1,7-2,-12-6,-9-5,-35-13,42 14,-1-1,-7-3,1 0,-39-10,15-3,19 6,11 0,4 1,8 3,-1-1,-9-5,-3-5,-17-5,8-1,-8 1,10 3,3 6,0 0,12 5,-1 2,9 2,-8-2,3 2,-9-5,-4 0,-1-2,2 4,-15-8,-3-2,-16-9,1-1,38 19,0 1,-43-21,1 5,1 2,17 8,2 1,15 8,1-1,4 9,3-2,0 7,6-1,2 3,-7-3,1-1,-7-1,6 1,0 0,6 3,-1-2,-9-1,-4-3,-5 0,-2 1,4 1,1 1,4-3,-9-3,-1-3,-10-3,3 4,1-2,13 7,6-1,8 4,8 1,5 3,4-1,2 3,1-3,1 3,-4-5,1 3,-3-4,-3 1,2-2,0 2,7 2,2 2,4-1,-4 1,-5-4,-2 0,-1 1,2 1,2 2,-1 0,5 0,2 2,1-1,-5 0,-1 0,0-2,7 2,0 0,-5-2,1 0,-3-3,3 2,-2 0,2 0,1 0,0 0,4 0,-7-3,1-2,-7-3,4 0,-5 0,8 3,0 1,6 1,-1-4,5 2,-3-5,5 4,0-2,1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A7A69-8480-4F51-9694-96128612E2F1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BC9E5-845E-45F5-A03E-4353C91C08B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89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22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110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53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8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257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5059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139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BC9E5-845E-45F5-A03E-4353C91C08B9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69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0000">
              <a:srgbClr val="0033CC"/>
            </a:gs>
            <a:gs pos="100000">
              <a:schemeClr val="bg2">
                <a:shade val="30000"/>
                <a:satMod val="200000"/>
              </a:schemeClr>
            </a:gs>
            <a:gs pos="100000">
              <a:srgbClr val="663300">
                <a:alpha val="43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FBBEC-9553-4DD8-B5A2-65774F465115}" type="datetimeFigureOut">
              <a:rPr lang="pt-BR" smtClean="0"/>
              <a:pPr/>
              <a:t>19/10/2019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8937D-FB54-400B-A80D-E451C5884B2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460090"/>
            <a:ext cx="7772400" cy="1470025"/>
          </a:xfrm>
          <a:solidFill>
            <a:srgbClr val="0000FF"/>
          </a:solidFill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</a:rPr>
              <a:t>New Technologies, </a:t>
            </a:r>
            <a:r>
              <a:rPr lang="pt-BR" b="1" dirty="0" err="1">
                <a:solidFill>
                  <a:schemeClr val="bg1"/>
                </a:solidFill>
              </a:rPr>
              <a:t>the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Changing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Nature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of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the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Work</a:t>
            </a:r>
            <a:r>
              <a:rPr lang="pt-BR" b="1" dirty="0">
                <a:solidFill>
                  <a:schemeClr val="bg1"/>
                </a:solidFill>
              </a:rPr>
              <a:t>, </a:t>
            </a:r>
            <a:r>
              <a:rPr lang="pt-BR" b="1" dirty="0" err="1">
                <a:solidFill>
                  <a:schemeClr val="bg1"/>
                </a:solidFill>
              </a:rPr>
              <a:t>and</a:t>
            </a:r>
            <a:r>
              <a:rPr lang="pt-BR" b="1" dirty="0">
                <a:solidFill>
                  <a:schemeClr val="bg1"/>
                </a:solidFill>
              </a:rPr>
              <a:t> Jobs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15616" y="273625"/>
            <a:ext cx="6400800" cy="407822"/>
          </a:xfrm>
        </p:spPr>
        <p:txBody>
          <a:bodyPr>
            <a:norm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Aula 10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0" y="3933056"/>
            <a:ext cx="9144000" cy="90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rgbClr val="FFC000"/>
                </a:solidFill>
              </a:rPr>
              <a:t>Glauco Arbix</a:t>
            </a:r>
          </a:p>
          <a:p>
            <a:r>
              <a:rPr lang="pt-BR" sz="1600" b="1" dirty="0" err="1">
                <a:solidFill>
                  <a:schemeClr val="bg1"/>
                </a:solidFill>
              </a:rPr>
              <a:t>Depto</a:t>
            </a:r>
            <a:r>
              <a:rPr lang="pt-BR" sz="1600" b="1" dirty="0">
                <a:solidFill>
                  <a:schemeClr val="bg1"/>
                </a:solidFill>
              </a:rPr>
              <a:t> de Sociologia – USP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5028" y="6245821"/>
            <a:ext cx="12939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2º sem.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37F24-3E68-9040-9768-CB391907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42D7C9-BC5C-7346-891D-2931B9498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8"/>
            <a:ext cx="9192403" cy="68551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D8C861-A58D-9E4C-9209-CA1C13A6D4D1}"/>
              </a:ext>
            </a:extLst>
          </p:cNvPr>
          <p:cNvSpPr/>
          <p:nvPr/>
        </p:nvSpPr>
        <p:spPr>
          <a:xfrm>
            <a:off x="4067944" y="692696"/>
            <a:ext cx="1152128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9CAFF0D-F56A-984F-92C4-D9C9ACC82906}"/>
              </a:ext>
            </a:extLst>
          </p:cNvPr>
          <p:cNvSpPr txBox="1"/>
          <p:nvPr/>
        </p:nvSpPr>
        <p:spPr>
          <a:xfrm>
            <a:off x="107504" y="6409583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CDB98124-CB4A-FA49-9A4E-7241D0812551}"/>
              </a:ext>
            </a:extLst>
          </p:cNvPr>
          <p:cNvSpPr/>
          <p:nvPr/>
        </p:nvSpPr>
        <p:spPr>
          <a:xfrm rot="8767515">
            <a:off x="8368439" y="4164597"/>
            <a:ext cx="978408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>
            <a:extLst>
              <a:ext uri="{FF2B5EF4-FFF2-40B4-BE49-F238E27FC236}">
                <a16:creationId xmlns:a16="http://schemas.microsoft.com/office/drawing/2014/main" id="{C2584834-11FA-A842-88D8-F1CD6F767ECF}"/>
              </a:ext>
            </a:extLst>
          </p:cNvPr>
          <p:cNvSpPr/>
          <p:nvPr/>
        </p:nvSpPr>
        <p:spPr>
          <a:xfrm rot="19283090">
            <a:off x="7208553" y="5913573"/>
            <a:ext cx="978408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>
            <a:extLst>
              <a:ext uri="{FF2B5EF4-FFF2-40B4-BE49-F238E27FC236}">
                <a16:creationId xmlns:a16="http://schemas.microsoft.com/office/drawing/2014/main" id="{89D2FABC-A8FB-1D48-8929-F665380EDAE2}"/>
              </a:ext>
            </a:extLst>
          </p:cNvPr>
          <p:cNvSpPr/>
          <p:nvPr/>
        </p:nvSpPr>
        <p:spPr>
          <a:xfrm rot="734571">
            <a:off x="7075112" y="3350197"/>
            <a:ext cx="978408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07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792088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</a:rPr>
              <a:t>SERÁ QUE O FUTURO VAI REPETIR O PASSADO?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420888"/>
            <a:ext cx="8496944" cy="3600400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OS SINAIS E TENDÊNCIAS NEGATIVAS ATUAIS SÃO PASSAGEIROS? </a:t>
            </a:r>
          </a:p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SERÁ QUE OS GANHOS DE PRODUTIVIDADE E SALÁRIOS QUE SE CRESCERAM DO SÉCULO XIX ATÉ OS ANOS 70 VAI SE REPETIR?</a:t>
            </a:r>
          </a:p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PODE SER. MAS É PRECISO OLHAR EM DETALHES OS SINAIS. QUE NÃO SÃO BONS</a:t>
            </a:r>
            <a:endParaRPr lang="pt-B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2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468C6C-852B-9248-B46E-0F83918C7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95" y="1901780"/>
            <a:ext cx="3106688" cy="2823364"/>
          </a:xfrm>
          <a:solidFill>
            <a:srgbClr val="0000FF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RESEARCH RESULTS ON AUTOMATION ARE NOT CONCLUSIVE ABOUT OVERALL IMPACT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C4EAB2E-D14A-194F-B5ED-56E8972D1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82571"/>
            <a:ext cx="4968552" cy="6668089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DC86D76-C0CC-204F-84C2-AE6143E3FE2C}"/>
              </a:ext>
            </a:extLst>
          </p:cNvPr>
          <p:cNvSpPr/>
          <p:nvPr/>
        </p:nvSpPr>
        <p:spPr>
          <a:xfrm>
            <a:off x="7358343" y="1700808"/>
            <a:ext cx="634687" cy="2527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05E9EF-26D0-F247-95CA-FBFB6FDC18A1}"/>
              </a:ext>
            </a:extLst>
          </p:cNvPr>
          <p:cNvSpPr/>
          <p:nvPr/>
        </p:nvSpPr>
        <p:spPr>
          <a:xfrm>
            <a:off x="7386346" y="5589240"/>
            <a:ext cx="648072" cy="311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F834A77-B7C1-DE4C-B682-61EDF63FCE59}"/>
              </a:ext>
            </a:extLst>
          </p:cNvPr>
          <p:cNvSpPr/>
          <p:nvPr/>
        </p:nvSpPr>
        <p:spPr>
          <a:xfrm>
            <a:off x="7452320" y="4725144"/>
            <a:ext cx="1008112" cy="470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7199EF-3B30-6844-9FB4-E4A8842E9B3D}"/>
              </a:ext>
            </a:extLst>
          </p:cNvPr>
          <p:cNvSpPr/>
          <p:nvPr/>
        </p:nvSpPr>
        <p:spPr>
          <a:xfrm>
            <a:off x="7297969" y="2276871"/>
            <a:ext cx="1390121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488AEC-329E-4B4D-A555-2D219282062F}"/>
              </a:ext>
            </a:extLst>
          </p:cNvPr>
          <p:cNvSpPr/>
          <p:nvPr/>
        </p:nvSpPr>
        <p:spPr>
          <a:xfrm>
            <a:off x="7386346" y="1947846"/>
            <a:ext cx="1362118" cy="329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457C3C8-8B23-804E-A330-C87F0ACDAC07}"/>
              </a:ext>
            </a:extLst>
          </p:cNvPr>
          <p:cNvSpPr/>
          <p:nvPr/>
        </p:nvSpPr>
        <p:spPr>
          <a:xfrm>
            <a:off x="11728" y="6406366"/>
            <a:ext cx="3912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err="1">
                <a:solidFill>
                  <a:schemeClr val="bg1"/>
                </a:solidFill>
              </a:rPr>
              <a:t>Based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on</a:t>
            </a:r>
            <a:r>
              <a:rPr lang="pt-BR" sz="1600" b="1" dirty="0">
                <a:solidFill>
                  <a:schemeClr val="bg1"/>
                </a:solidFill>
              </a:rPr>
              <a:t> MIT Technology </a:t>
            </a:r>
            <a:r>
              <a:rPr lang="pt-BR" sz="1600" b="1" dirty="0" err="1">
                <a:solidFill>
                  <a:schemeClr val="bg1"/>
                </a:solidFill>
              </a:rPr>
              <a:t>Review</a:t>
            </a:r>
            <a:r>
              <a:rPr lang="pt-BR" sz="1600" b="1" dirty="0">
                <a:solidFill>
                  <a:schemeClr val="bg1"/>
                </a:solidFill>
              </a:rPr>
              <a:t>, </a:t>
            </a:r>
            <a:r>
              <a:rPr lang="pt-BR" sz="1600" b="1" dirty="0" err="1">
                <a:solidFill>
                  <a:schemeClr val="bg1"/>
                </a:solidFill>
              </a:rPr>
              <a:t>Feb</a:t>
            </a:r>
            <a:r>
              <a:rPr lang="pt-BR" sz="1600" b="1" dirty="0">
                <a:solidFill>
                  <a:schemeClr val="bg1"/>
                </a:solidFill>
              </a:rPr>
              <a:t> 2018 </a:t>
            </a:r>
            <a:endParaRPr lang="pt-BR" sz="16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FDED79-4E49-8649-9B7E-5711038191C2}"/>
              </a:ext>
            </a:extLst>
          </p:cNvPr>
          <p:cNvSpPr/>
          <p:nvPr/>
        </p:nvSpPr>
        <p:spPr>
          <a:xfrm>
            <a:off x="7480344" y="2850726"/>
            <a:ext cx="1008112" cy="470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66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4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8E91F-42DD-E646-81CC-BCE7A864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2736304"/>
          </a:xfrm>
          <a:solidFill>
            <a:srgbClr val="0000FF"/>
          </a:solidFill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pt-BR" sz="3200" b="1" dirty="0">
                <a:solidFill>
                  <a:schemeClr val="bg1"/>
                </a:solidFill>
              </a:rPr>
              <a:t>NÃO É FÁCIL PREVER EVOLUÇÃO DE REALIDADES EMERGENTES.</a:t>
            </a:r>
            <a:br>
              <a:rPr lang="pt-BR" sz="3200" b="1" dirty="0">
                <a:solidFill>
                  <a:schemeClr val="bg1"/>
                </a:solidFill>
              </a:rPr>
            </a:br>
            <a:r>
              <a:rPr lang="pt-BR" sz="3200" b="1" dirty="0">
                <a:solidFill>
                  <a:schemeClr val="bg1"/>
                </a:solidFill>
              </a:rPr>
              <a:t> </a:t>
            </a:r>
            <a:br>
              <a:rPr lang="pt-BR" sz="3200" b="1" dirty="0">
                <a:solidFill>
                  <a:schemeClr val="bg1"/>
                </a:solidFill>
              </a:rPr>
            </a:br>
            <a:r>
              <a:rPr lang="pt-BR" sz="3200" b="1" dirty="0">
                <a:solidFill>
                  <a:schemeClr val="bg1"/>
                </a:solidFill>
              </a:rPr>
              <a:t>AINDA MAIS QUANDO ENVOLVEM PRODUTIVIDADE, EMPREGO E RENDA</a:t>
            </a:r>
          </a:p>
        </p:txBody>
      </p:sp>
    </p:spTree>
    <p:extLst>
      <p:ext uri="{BB962C8B-B14F-4D97-AF65-F5344CB8AC3E}">
        <p14:creationId xmlns:p14="http://schemas.microsoft.com/office/powerpoint/2010/main" val="2429732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C28E12-5DA1-8047-A1FC-9FBCD613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PRODUCTIVITY / GDP PER CAPITA, JOBS, </a:t>
            </a:r>
            <a:br>
              <a:rPr lang="pt-BR" sz="2800" b="1" dirty="0">
                <a:solidFill>
                  <a:schemeClr val="bg1"/>
                </a:solidFill>
              </a:rPr>
            </a:br>
            <a:r>
              <a:rPr lang="pt-BR" sz="2800" b="1" dirty="0">
                <a:solidFill>
                  <a:schemeClr val="bg1"/>
                </a:solidFill>
              </a:rPr>
              <a:t>AVERAGE FAMILY INCOME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7B0F170-BEB3-7D41-ACF3-0D575FB39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6515"/>
            <a:ext cx="7788680" cy="5210546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9BCE6F2-1BA5-774E-94FA-01A1168BD7B4}"/>
              </a:ext>
            </a:extLst>
          </p:cNvPr>
          <p:cNvSpPr txBox="1"/>
          <p:nvPr/>
        </p:nvSpPr>
        <p:spPr>
          <a:xfrm>
            <a:off x="683568" y="6536377"/>
            <a:ext cx="8460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err="1">
                <a:solidFill>
                  <a:schemeClr val="bg1"/>
                </a:solidFill>
              </a:rPr>
              <a:t>Source</a:t>
            </a:r>
            <a:r>
              <a:rPr lang="pt-BR" sz="1200" b="1" dirty="0">
                <a:solidFill>
                  <a:schemeClr val="bg1"/>
                </a:solidFill>
              </a:rPr>
              <a:t>: </a:t>
            </a:r>
            <a:r>
              <a:rPr lang="pt-BR" sz="1200" b="1" dirty="0" err="1">
                <a:solidFill>
                  <a:schemeClr val="bg1"/>
                </a:solidFill>
              </a:rPr>
              <a:t>Brynjolfsson</a:t>
            </a:r>
            <a:r>
              <a:rPr lang="pt-BR" sz="1200" b="1" dirty="0">
                <a:solidFill>
                  <a:schemeClr val="bg1"/>
                </a:solidFill>
              </a:rPr>
              <a:t> &amp; McAfee, “</a:t>
            </a:r>
            <a:r>
              <a:rPr lang="pt-BR" sz="1200" b="1" dirty="0" err="1">
                <a:solidFill>
                  <a:schemeClr val="bg1"/>
                </a:solidFill>
              </a:rPr>
              <a:t>Why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the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Middle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Class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is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Shrinking</a:t>
            </a:r>
            <a:r>
              <a:rPr lang="pt-BR" sz="1200" b="1" dirty="0">
                <a:solidFill>
                  <a:schemeClr val="bg1"/>
                </a:solidFill>
              </a:rPr>
              <a:t>,” Harvard Business </a:t>
            </a:r>
            <a:r>
              <a:rPr lang="pt-BR" sz="1200" b="1" dirty="0" err="1">
                <a:solidFill>
                  <a:schemeClr val="bg1"/>
                </a:solidFill>
              </a:rPr>
              <a:t>Review</a:t>
            </a:r>
            <a:r>
              <a:rPr lang="pt-BR" sz="1200" b="1" dirty="0">
                <a:solidFill>
                  <a:schemeClr val="bg1"/>
                </a:solidFill>
              </a:rPr>
              <a:t>, </a:t>
            </a:r>
            <a:r>
              <a:rPr lang="pt-BR" sz="1200" b="1" dirty="0" err="1">
                <a:solidFill>
                  <a:schemeClr val="bg1"/>
                </a:solidFill>
              </a:rPr>
              <a:t>November</a:t>
            </a:r>
            <a:r>
              <a:rPr lang="pt-BR" sz="1200" b="1" dirty="0">
                <a:solidFill>
                  <a:schemeClr val="bg1"/>
                </a:solidFill>
              </a:rPr>
              <a:t> 5, 2015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2479029-5213-7D4B-8A3B-C41B10DD834C}"/>
              </a:ext>
            </a:extLst>
          </p:cNvPr>
          <p:cNvSpPr txBox="1"/>
          <p:nvPr/>
        </p:nvSpPr>
        <p:spPr>
          <a:xfrm>
            <a:off x="866538" y="1473751"/>
            <a:ext cx="532859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8436F8A-86F9-284B-A458-EC1E10449007}"/>
              </a:ext>
            </a:extLst>
          </p:cNvPr>
          <p:cNvCxnSpPr/>
          <p:nvPr/>
        </p:nvCxnSpPr>
        <p:spPr>
          <a:xfrm>
            <a:off x="5652120" y="1988840"/>
            <a:ext cx="0" cy="4032448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609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B429E-75FC-F04A-AB9B-B7126DD1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209"/>
            <a:ext cx="9036496" cy="861918"/>
          </a:xfrm>
        </p:spPr>
        <p:txBody>
          <a:bodyPr>
            <a:no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DECLINE OF THE LABOR SHARE / GDP  </a:t>
            </a:r>
            <a:br>
              <a:rPr lang="pt-BR" sz="3200" b="1" dirty="0">
                <a:solidFill>
                  <a:schemeClr val="bg1"/>
                </a:solidFill>
              </a:rPr>
            </a:br>
            <a:r>
              <a:rPr lang="pt-BR" sz="1800" b="1" dirty="0">
                <a:solidFill>
                  <a:schemeClr val="bg1"/>
                </a:solidFill>
              </a:rPr>
              <a:t>(SELECTED COUNTRIES)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75250B3-D966-DB40-9DCE-292E4BFA2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0347"/>
            <a:ext cx="7729429" cy="54006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33627FB-36EB-4246-AEFB-E78F9D20FB77}"/>
              </a:ext>
            </a:extLst>
          </p:cNvPr>
          <p:cNvSpPr txBox="1"/>
          <p:nvPr/>
        </p:nvSpPr>
        <p:spPr>
          <a:xfrm>
            <a:off x="755576" y="6450947"/>
            <a:ext cx="7801437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err="1">
                <a:solidFill>
                  <a:schemeClr val="bg1"/>
                </a:solidFill>
              </a:rPr>
              <a:t>Karabarbounis</a:t>
            </a:r>
            <a:r>
              <a:rPr lang="pt-BR" sz="1200" b="1" dirty="0">
                <a:solidFill>
                  <a:schemeClr val="bg1"/>
                </a:solidFill>
              </a:rPr>
              <a:t> &amp; </a:t>
            </a:r>
            <a:r>
              <a:rPr lang="pt-BR" sz="1200" b="1" dirty="0" err="1">
                <a:solidFill>
                  <a:schemeClr val="bg1"/>
                </a:solidFill>
              </a:rPr>
              <a:t>Neinam</a:t>
            </a:r>
            <a:r>
              <a:rPr lang="pt-BR" sz="1200" b="1" dirty="0">
                <a:solidFill>
                  <a:schemeClr val="bg1"/>
                </a:solidFill>
              </a:rPr>
              <a:t>. NBER, </a:t>
            </a:r>
            <a:r>
              <a:rPr lang="pt-BR" sz="1200" b="1" dirty="0" err="1">
                <a:solidFill>
                  <a:schemeClr val="bg1"/>
                </a:solidFill>
              </a:rPr>
              <a:t>Working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Paper</a:t>
            </a:r>
            <a:r>
              <a:rPr lang="pt-BR" sz="1200" b="1" dirty="0">
                <a:solidFill>
                  <a:schemeClr val="bg1"/>
                </a:solidFill>
              </a:rPr>
              <a:t> 19.136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E11239-B10A-A440-A70F-ADDEF1CEEF44}"/>
              </a:ext>
            </a:extLst>
          </p:cNvPr>
          <p:cNvSpPr/>
          <p:nvPr/>
        </p:nvSpPr>
        <p:spPr>
          <a:xfrm>
            <a:off x="1907704" y="1052736"/>
            <a:ext cx="1994520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FB54D1-3E3E-054A-902B-79BDCFBCAE24}"/>
              </a:ext>
            </a:extLst>
          </p:cNvPr>
          <p:cNvSpPr/>
          <p:nvPr/>
        </p:nvSpPr>
        <p:spPr>
          <a:xfrm>
            <a:off x="5667855" y="3681028"/>
            <a:ext cx="1994520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183CF5-1196-5048-901F-911ABEEA0278}"/>
              </a:ext>
            </a:extLst>
          </p:cNvPr>
          <p:cNvSpPr/>
          <p:nvPr/>
        </p:nvSpPr>
        <p:spPr>
          <a:xfrm>
            <a:off x="1959823" y="3663634"/>
            <a:ext cx="1994520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51B393-0DCC-E043-AA2C-AA69D1066D4D}"/>
              </a:ext>
            </a:extLst>
          </p:cNvPr>
          <p:cNvSpPr/>
          <p:nvPr/>
        </p:nvSpPr>
        <p:spPr>
          <a:xfrm>
            <a:off x="5641433" y="1065566"/>
            <a:ext cx="1994520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067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85CD9-1940-1C4B-9FFB-600A5A0B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12" y="116632"/>
            <a:ext cx="8229600" cy="1143000"/>
          </a:xfrm>
        </p:spPr>
        <p:txBody>
          <a:bodyPr>
            <a:norm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U.S. PRODUTIVITY AND JOBS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32E94F9-C750-9C47-967F-4304B2E23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9" y="1170045"/>
            <a:ext cx="7913251" cy="5112568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FD6770D-37B9-B24A-9C33-538FDF1300A1}"/>
              </a:ext>
            </a:extLst>
          </p:cNvPr>
          <p:cNvSpPr/>
          <p:nvPr/>
        </p:nvSpPr>
        <p:spPr>
          <a:xfrm>
            <a:off x="683568" y="6315879"/>
            <a:ext cx="28437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US Bureau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Labor </a:t>
            </a:r>
            <a:r>
              <a:rPr lang="pt-BR" sz="1200" b="1" dirty="0" err="1">
                <a:solidFill>
                  <a:schemeClr val="bg1"/>
                </a:solidFill>
              </a:rPr>
              <a:t>Statistics</a:t>
            </a:r>
            <a:r>
              <a:rPr lang="pt-BR" sz="1200" b="1" dirty="0">
                <a:solidFill>
                  <a:schemeClr val="bg1"/>
                </a:solidFill>
              </a:rPr>
              <a:t>, 2016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344345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352928" cy="3240360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In </a:t>
            </a:r>
            <a:r>
              <a:rPr lang="pt-BR" sz="2800" b="1" dirty="0" err="1">
                <a:solidFill>
                  <a:schemeClr val="bg1"/>
                </a:solidFill>
              </a:rPr>
              <a:t>many</a:t>
            </a:r>
            <a:r>
              <a:rPr lang="pt-BR" sz="2800" b="1" dirty="0">
                <a:solidFill>
                  <a:schemeClr val="bg1"/>
                </a:solidFill>
              </a:rPr>
              <a:t> cases, </a:t>
            </a:r>
            <a:r>
              <a:rPr lang="pt-BR" sz="2800" b="1" dirty="0" err="1">
                <a:solidFill>
                  <a:schemeClr val="bg1"/>
                </a:solidFill>
              </a:rPr>
              <a:t>wages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have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been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falling</a:t>
            </a:r>
            <a:r>
              <a:rPr lang="pt-BR" sz="2800" b="1" dirty="0">
                <a:solidFill>
                  <a:schemeClr val="bg1"/>
                </a:solidFill>
              </a:rPr>
              <a:t> in real </a:t>
            </a:r>
            <a:r>
              <a:rPr lang="pt-BR" sz="2800" b="1" dirty="0" err="1">
                <a:solidFill>
                  <a:schemeClr val="bg1"/>
                </a:solidFill>
              </a:rPr>
              <a:t>terms</a:t>
            </a:r>
            <a:r>
              <a:rPr lang="pt-BR" sz="2800" b="1" dirty="0">
                <a:solidFill>
                  <a:schemeClr val="bg1"/>
                </a:solidFill>
              </a:rPr>
              <a:t> over </a:t>
            </a:r>
            <a:r>
              <a:rPr lang="pt-BR" sz="2800" b="1" dirty="0" err="1">
                <a:solidFill>
                  <a:schemeClr val="bg1"/>
                </a:solidFill>
              </a:rPr>
              <a:t>the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past</a:t>
            </a:r>
            <a:r>
              <a:rPr lang="pt-BR" sz="2800" b="1" dirty="0">
                <a:solidFill>
                  <a:schemeClr val="bg1"/>
                </a:solidFill>
              </a:rPr>
              <a:t> four </a:t>
            </a:r>
            <a:r>
              <a:rPr lang="pt-BR" sz="2800" b="1" dirty="0" err="1">
                <a:solidFill>
                  <a:schemeClr val="bg1"/>
                </a:solidFill>
              </a:rPr>
              <a:t>decades</a:t>
            </a:r>
            <a:r>
              <a:rPr lang="pt-BR" sz="2800" b="1" dirty="0">
                <a:solidFill>
                  <a:schemeClr val="bg1"/>
                </a:solidFill>
              </a:rPr>
              <a:t>. 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The </a:t>
            </a:r>
            <a:r>
              <a:rPr lang="pt-BR" sz="2800" b="1" dirty="0" err="1">
                <a:solidFill>
                  <a:schemeClr val="bg1"/>
                </a:solidFill>
              </a:rPr>
              <a:t>rise</a:t>
            </a:r>
            <a:r>
              <a:rPr lang="pt-BR" sz="2800" b="1" dirty="0">
                <a:solidFill>
                  <a:schemeClr val="bg1"/>
                </a:solidFill>
              </a:rPr>
              <a:t> in </a:t>
            </a:r>
            <a:r>
              <a:rPr lang="pt-BR" sz="2800" b="1" dirty="0" err="1">
                <a:solidFill>
                  <a:schemeClr val="bg1"/>
                </a:solidFill>
              </a:rPr>
              <a:t>inequality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has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shown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that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could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inflection</a:t>
            </a:r>
            <a:r>
              <a:rPr lang="pt-BR" sz="2800" b="1" dirty="0">
                <a:solidFill>
                  <a:schemeClr val="bg1"/>
                </a:solidFill>
              </a:rPr>
              <a:t> point in </a:t>
            </a:r>
            <a:r>
              <a:rPr lang="pt-BR" sz="2800" b="1" dirty="0" err="1">
                <a:solidFill>
                  <a:schemeClr val="bg1"/>
                </a:solidFill>
              </a:rPr>
              <a:t>economic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history</a:t>
            </a:r>
            <a:endParaRPr lang="pt-BR" sz="2800" b="1" dirty="0">
              <a:solidFill>
                <a:schemeClr val="bg1"/>
              </a:solidFill>
            </a:endParaRPr>
          </a:p>
          <a:p>
            <a:pPr algn="just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A </a:t>
            </a:r>
            <a:r>
              <a:rPr lang="pt-BR" sz="2800" b="1" dirty="0" err="1">
                <a:solidFill>
                  <a:schemeClr val="bg1"/>
                </a:solidFill>
              </a:rPr>
              <a:t>deviation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of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this</a:t>
            </a:r>
            <a:r>
              <a:rPr lang="pt-BR" sz="2800" b="1" dirty="0">
                <a:solidFill>
                  <a:schemeClr val="bg1"/>
                </a:solidFill>
              </a:rPr>
              <a:t> magnitude </a:t>
            </a:r>
            <a:r>
              <a:rPr lang="pt-BR" sz="2800" b="1" dirty="0" err="1">
                <a:solidFill>
                  <a:schemeClr val="bg1"/>
                </a:solidFill>
              </a:rPr>
              <a:t>suggests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that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the</a:t>
            </a:r>
            <a:r>
              <a:rPr lang="pt-BR" sz="2800" b="1" dirty="0">
                <a:solidFill>
                  <a:schemeClr val="bg1"/>
                </a:solidFill>
              </a:rPr>
              <a:t> new </a:t>
            </a:r>
            <a:r>
              <a:rPr lang="pt-BR" sz="2800" b="1" dirty="0" err="1">
                <a:solidFill>
                  <a:schemeClr val="bg1"/>
                </a:solidFill>
              </a:rPr>
              <a:t>pattern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may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not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transitory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DADC0E9-96C7-9849-86FA-2C536CA788D6}"/>
              </a:ext>
            </a:extLst>
          </p:cNvPr>
          <p:cNvSpPr txBox="1"/>
          <p:nvPr/>
        </p:nvSpPr>
        <p:spPr>
          <a:xfrm>
            <a:off x="2843808" y="980728"/>
            <a:ext cx="2969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>
                <a:solidFill>
                  <a:schemeClr val="bg1"/>
                </a:solidFill>
              </a:rPr>
              <a:t>Worrisome</a:t>
            </a:r>
            <a:r>
              <a:rPr lang="pt-BR" sz="3200" b="1" dirty="0">
                <a:solidFill>
                  <a:schemeClr val="bg1"/>
                </a:solidFill>
              </a:rP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67363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3212976"/>
            <a:ext cx="7056784" cy="1872208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pt-BR" sz="2800" b="1" dirty="0">
                <a:solidFill>
                  <a:schemeClr val="bg1"/>
                </a:solidFill>
              </a:rPr>
              <a:t>WHAT IS DIFERENT? 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pt-BR" sz="2800" b="1" dirty="0">
                <a:solidFill>
                  <a:schemeClr val="bg1"/>
                </a:solidFill>
              </a:rPr>
              <a:t>WHY THE DIFFERENCE?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pt-BR" sz="2800" b="1" dirty="0">
                <a:solidFill>
                  <a:schemeClr val="bg1"/>
                </a:solidFill>
              </a:rPr>
              <a:t>FOUR SCRIPTS</a:t>
            </a:r>
          </a:p>
        </p:txBody>
      </p:sp>
    </p:spTree>
    <p:extLst>
      <p:ext uri="{BB962C8B-B14F-4D97-AF65-F5344CB8AC3E}">
        <p14:creationId xmlns:p14="http://schemas.microsoft.com/office/powerpoint/2010/main" val="30715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BCB11-0F44-6846-B6BB-6519697D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" y="125760"/>
            <a:ext cx="9144000" cy="1143000"/>
          </a:xfrm>
        </p:spPr>
        <p:txBody>
          <a:bodyPr>
            <a:no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HIGH IMPACT OF AUTOMATION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09110F7-BE4C-494C-B434-C9BD03661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1" y="1052736"/>
            <a:ext cx="8874212" cy="5184576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B344CAE-CE9D-D447-9319-3A3B7073F211}"/>
              </a:ext>
            </a:extLst>
          </p:cNvPr>
          <p:cNvSpPr txBox="1"/>
          <p:nvPr/>
        </p:nvSpPr>
        <p:spPr>
          <a:xfrm>
            <a:off x="35496" y="6237312"/>
            <a:ext cx="887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US Bureau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Labor </a:t>
            </a:r>
            <a:r>
              <a:rPr lang="pt-BR" sz="1200" b="1" dirty="0" err="1">
                <a:solidFill>
                  <a:schemeClr val="bg1"/>
                </a:solidFill>
              </a:rPr>
              <a:t>Statistics</a:t>
            </a:r>
            <a:r>
              <a:rPr lang="pt-BR" sz="1200" b="1" dirty="0">
                <a:solidFill>
                  <a:schemeClr val="bg1"/>
                </a:solidFill>
              </a:rPr>
              <a:t>; </a:t>
            </a:r>
            <a:r>
              <a:rPr lang="pt-BR" sz="1200" b="1" dirty="0" err="1">
                <a:solidFill>
                  <a:schemeClr val="bg1"/>
                </a:solidFill>
              </a:rPr>
              <a:t>McKinsey</a:t>
            </a:r>
            <a:r>
              <a:rPr lang="pt-BR" sz="1200" b="1" dirty="0">
                <a:solidFill>
                  <a:schemeClr val="bg1"/>
                </a:solidFill>
              </a:rPr>
              <a:t> Global </a:t>
            </a:r>
            <a:r>
              <a:rPr lang="pt-BR" sz="1200" b="1" dirty="0" err="1">
                <a:solidFill>
                  <a:schemeClr val="bg1"/>
                </a:solidFill>
              </a:rPr>
              <a:t>Institute</a:t>
            </a:r>
            <a:r>
              <a:rPr lang="pt-BR" sz="1200" b="1" dirty="0">
                <a:solidFill>
                  <a:schemeClr val="bg1"/>
                </a:solidFill>
              </a:rPr>
              <a:t>, </a:t>
            </a:r>
            <a:r>
              <a:rPr lang="pt-BR" sz="1200" b="1" dirty="0" err="1">
                <a:solidFill>
                  <a:schemeClr val="bg1"/>
                </a:solidFill>
              </a:rPr>
              <a:t>January</a:t>
            </a:r>
            <a:r>
              <a:rPr lang="pt-BR" sz="1200" b="1" dirty="0">
                <a:solidFill>
                  <a:schemeClr val="bg1"/>
                </a:solidFill>
              </a:rPr>
              <a:t> 2017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5D4729-2E75-1B42-8E9D-59AA75CD7FD3}"/>
              </a:ext>
            </a:extLst>
          </p:cNvPr>
          <p:cNvSpPr/>
          <p:nvPr/>
        </p:nvSpPr>
        <p:spPr>
          <a:xfrm>
            <a:off x="3347864" y="1296090"/>
            <a:ext cx="3744416" cy="1080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541B05-1974-2440-BEB6-07F1853EB890}"/>
              </a:ext>
            </a:extLst>
          </p:cNvPr>
          <p:cNvSpPr/>
          <p:nvPr/>
        </p:nvSpPr>
        <p:spPr>
          <a:xfrm>
            <a:off x="6304753" y="3324527"/>
            <a:ext cx="2708410" cy="1080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5FA76B-BD72-1B42-B5A9-5CCCC12E8EB9}"/>
              </a:ext>
            </a:extLst>
          </p:cNvPr>
          <p:cNvSpPr/>
          <p:nvPr/>
        </p:nvSpPr>
        <p:spPr>
          <a:xfrm rot="763657">
            <a:off x="8001155" y="89494"/>
            <a:ext cx="9144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467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26" y="148173"/>
            <a:ext cx="9144000" cy="1143000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3600" b="1" dirty="0" err="1">
                <a:solidFill>
                  <a:schemeClr val="bg1"/>
                </a:solidFill>
              </a:rPr>
              <a:t>Três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Ameaças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112568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571500" lvl="1" indent="-457200" algn="just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</a:rPr>
              <a:t>Novo ciclo tecnológico pode melhorar a vida das pessoas. Mas também pode remodelar o mundo para pior, com ameaças à democracia, quebra de privacidade, segregação e racismo </a:t>
            </a:r>
          </a:p>
          <a:p>
            <a:pPr marL="571500" lvl="1" indent="-457200" algn="just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</a:rPr>
              <a:t>Governos, partidos ou grupos podem monitorar, desinformar, distorcer ou controlar pessoas, contaminar regras sociais ou mesmo burlar legislações e instituições</a:t>
            </a:r>
          </a:p>
          <a:p>
            <a:pPr marL="571500" lvl="1" indent="-457200" algn="just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</a:rPr>
              <a:t>IA desloca e/ou substitui trabalho e atividades humanas em praticamente todas as áreas da economia e da sociedade. Avanço da IA pode corroer políticas públicas, programas e pactos sociais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999F4092-40A1-564C-AAC3-A3C226D4E896}"/>
                  </a:ext>
                </a:extLst>
              </p14:cNvPr>
              <p14:cNvContentPartPr/>
              <p14:nvPr/>
            </p14:nvContentPartPr>
            <p14:xfrm>
              <a:off x="474686" y="4416994"/>
              <a:ext cx="7727760" cy="1813320"/>
            </p14:xfrm>
          </p:contentPart>
        </mc:Choice>
        <mc:Fallback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999F4092-40A1-564C-AAC3-A3C226D4E8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046" y="4309354"/>
                <a:ext cx="7835400" cy="20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430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16832"/>
            <a:ext cx="8496944" cy="4392488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Innovation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will</a:t>
            </a:r>
            <a:r>
              <a:rPr lang="pt-BR" sz="2800" b="1" dirty="0">
                <a:solidFill>
                  <a:schemeClr val="bg1"/>
                </a:solidFill>
              </a:rPr>
              <a:t> continue </a:t>
            </a:r>
            <a:r>
              <a:rPr lang="pt-BR" sz="2800" b="1" dirty="0" err="1">
                <a:solidFill>
                  <a:schemeClr val="bg1"/>
                </a:solidFill>
              </a:rPr>
              <a:t>to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accelerate</a:t>
            </a:r>
            <a:endParaRPr lang="pt-BR" sz="2800" b="1" dirty="0">
              <a:solidFill>
                <a:schemeClr val="bg1"/>
              </a:solidFill>
            </a:endParaRP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Emerging</a:t>
            </a:r>
            <a:r>
              <a:rPr lang="pt-BR" sz="2800" b="1" dirty="0">
                <a:solidFill>
                  <a:schemeClr val="bg1"/>
                </a:solidFill>
              </a:rPr>
              <a:t> countries </a:t>
            </a:r>
            <a:r>
              <a:rPr lang="pt-BR" sz="2800" b="1" dirty="0" err="1">
                <a:solidFill>
                  <a:schemeClr val="bg1"/>
                </a:solidFill>
              </a:rPr>
              <a:t>need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act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ensure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they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can</a:t>
            </a:r>
            <a:r>
              <a:rPr lang="pt-BR" sz="2800" b="1" dirty="0">
                <a:solidFill>
                  <a:schemeClr val="bg1"/>
                </a:solidFill>
              </a:rPr>
              <a:t> compete in </a:t>
            </a:r>
            <a:r>
              <a:rPr lang="pt-BR" sz="2800" b="1" dirty="0" err="1">
                <a:solidFill>
                  <a:schemeClr val="bg1"/>
                </a:solidFill>
              </a:rPr>
              <a:t>the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economy</a:t>
            </a:r>
            <a:endParaRPr lang="pt-BR" sz="2800" b="1" dirty="0">
              <a:solidFill>
                <a:schemeClr val="bg1"/>
              </a:solidFill>
            </a:endParaRP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They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will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have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invest</a:t>
            </a:r>
            <a:r>
              <a:rPr lang="pt-BR" sz="2800" b="1" dirty="0">
                <a:solidFill>
                  <a:schemeClr val="bg1"/>
                </a:solidFill>
              </a:rPr>
              <a:t> in </a:t>
            </a:r>
            <a:r>
              <a:rPr lang="pt-BR" sz="2800" b="1" dirty="0" err="1">
                <a:solidFill>
                  <a:schemeClr val="bg1"/>
                </a:solidFill>
              </a:rPr>
              <a:t>their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people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with</a:t>
            </a:r>
            <a:r>
              <a:rPr lang="pt-BR" sz="2800" b="1" dirty="0">
                <a:solidFill>
                  <a:schemeClr val="bg1"/>
                </a:solidFill>
              </a:rPr>
              <a:t> a </a:t>
            </a:r>
            <a:r>
              <a:rPr lang="pt-BR" sz="2800" b="1" dirty="0" err="1">
                <a:solidFill>
                  <a:schemeClr val="bg1"/>
                </a:solidFill>
              </a:rPr>
              <a:t>sense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of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urgency</a:t>
            </a:r>
            <a:endParaRPr lang="pt-BR" sz="2800" b="1" dirty="0">
              <a:solidFill>
                <a:schemeClr val="bg1"/>
              </a:solidFill>
            </a:endParaRP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Especially</a:t>
            </a:r>
            <a:r>
              <a:rPr lang="pt-BR" sz="2800" b="1" dirty="0">
                <a:solidFill>
                  <a:schemeClr val="bg1"/>
                </a:solidFill>
              </a:rPr>
              <a:t> in </a:t>
            </a:r>
            <a:r>
              <a:rPr lang="pt-BR" sz="2800" b="1" dirty="0" err="1">
                <a:solidFill>
                  <a:schemeClr val="bg1"/>
                </a:solidFill>
              </a:rPr>
              <a:t>education</a:t>
            </a:r>
            <a:r>
              <a:rPr lang="pt-BR" sz="2800" b="1" dirty="0">
                <a:solidFill>
                  <a:schemeClr val="bg1"/>
                </a:solidFill>
              </a:rPr>
              <a:t>, </a:t>
            </a:r>
            <a:r>
              <a:rPr lang="pt-BR" sz="2800" b="1" dirty="0" err="1">
                <a:solidFill>
                  <a:schemeClr val="bg1"/>
                </a:solidFill>
              </a:rPr>
              <a:t>the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main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building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block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of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human</a:t>
            </a:r>
            <a:r>
              <a:rPr lang="pt-BR" sz="2800" b="1" dirty="0">
                <a:solidFill>
                  <a:schemeClr val="bg1"/>
                </a:solidFill>
              </a:rPr>
              <a:t> capital</a:t>
            </a: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But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right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now</a:t>
            </a:r>
            <a:r>
              <a:rPr lang="pt-BR" sz="2800" b="1" dirty="0">
                <a:solidFill>
                  <a:schemeClr val="bg1"/>
                </a:solidFill>
              </a:rPr>
              <a:t> too </a:t>
            </a:r>
            <a:r>
              <a:rPr lang="pt-BR" sz="2800" b="1" dirty="0" err="1">
                <a:solidFill>
                  <a:schemeClr val="bg1"/>
                </a:solidFill>
              </a:rPr>
              <a:t>many</a:t>
            </a:r>
            <a:r>
              <a:rPr lang="pt-BR" sz="2800" b="1" dirty="0">
                <a:solidFill>
                  <a:schemeClr val="bg1"/>
                </a:solidFill>
              </a:rPr>
              <a:t> countries are </a:t>
            </a:r>
            <a:r>
              <a:rPr lang="pt-BR" sz="2800" b="1" dirty="0" err="1">
                <a:solidFill>
                  <a:schemeClr val="bg1"/>
                </a:solidFill>
              </a:rPr>
              <a:t>not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making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these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critical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investments</a:t>
            </a:r>
            <a:r>
              <a:rPr lang="pt-BR" sz="2800" b="1" dirty="0">
                <a:solidFill>
                  <a:schemeClr val="bg1"/>
                </a:solidFill>
              </a:rPr>
              <a:t>, </a:t>
            </a:r>
            <a:r>
              <a:rPr lang="pt-BR" sz="2800" b="1" dirty="0" err="1">
                <a:solidFill>
                  <a:schemeClr val="bg1"/>
                </a:solidFill>
              </a:rPr>
              <a:t>both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public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and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private</a:t>
            </a:r>
            <a:endParaRPr lang="pt-BR" sz="2800" b="1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</a:pPr>
            <a:endParaRPr lang="pt-BR" sz="2200" b="1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DC6AB13-E7DC-8B41-8575-5A471DFE8330}"/>
              </a:ext>
            </a:extLst>
          </p:cNvPr>
          <p:cNvSpPr txBox="1"/>
          <p:nvPr/>
        </p:nvSpPr>
        <p:spPr>
          <a:xfrm>
            <a:off x="0" y="8367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WHAT WE DO KNOW?</a:t>
            </a:r>
          </a:p>
        </p:txBody>
      </p:sp>
    </p:spTree>
    <p:extLst>
      <p:ext uri="{BB962C8B-B14F-4D97-AF65-F5344CB8AC3E}">
        <p14:creationId xmlns:p14="http://schemas.microsoft.com/office/powerpoint/2010/main" val="17115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72ADC-BB61-1440-81B2-D7501198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O QUE ORIENTA MUDANÇAS NA OFERTA E DEMANDA DE MÃO DE OBRA?</a:t>
            </a:r>
          </a:p>
        </p:txBody>
      </p:sp>
      <p:graphicFrame>
        <p:nvGraphicFramePr>
          <p:cNvPr id="20" name="Espaço Reservado para Conteúdo 19">
            <a:extLst>
              <a:ext uri="{FF2B5EF4-FFF2-40B4-BE49-F238E27FC236}">
                <a16:creationId xmlns:a16="http://schemas.microsoft.com/office/drawing/2014/main" id="{AFFFD998-506B-F347-A53A-EED204CDA4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512" y="1663995"/>
          <a:ext cx="8784976" cy="4891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Seta para a Esquerda 20">
            <a:extLst>
              <a:ext uri="{FF2B5EF4-FFF2-40B4-BE49-F238E27FC236}">
                <a16:creationId xmlns:a16="http://schemas.microsoft.com/office/drawing/2014/main" id="{BE4A2DA0-B129-5A4D-9B27-5B79F88C98CB}"/>
              </a:ext>
            </a:extLst>
          </p:cNvPr>
          <p:cNvSpPr/>
          <p:nvPr/>
        </p:nvSpPr>
        <p:spPr>
          <a:xfrm rot="18781818">
            <a:off x="1868371" y="2263905"/>
            <a:ext cx="2182522" cy="1245495"/>
          </a:xfrm>
          <a:prstGeom prst="leftArrow">
            <a:avLst>
              <a:gd name="adj1" fmla="val 51103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Impactos na Demanda</a:t>
            </a:r>
          </a:p>
        </p:txBody>
      </p:sp>
      <p:sp>
        <p:nvSpPr>
          <p:cNvPr id="22" name="Seta para a Esquerda 21">
            <a:extLst>
              <a:ext uri="{FF2B5EF4-FFF2-40B4-BE49-F238E27FC236}">
                <a16:creationId xmlns:a16="http://schemas.microsoft.com/office/drawing/2014/main" id="{AA46BE8C-E706-C04C-AD4E-4C37CFFDC8B1}"/>
              </a:ext>
            </a:extLst>
          </p:cNvPr>
          <p:cNvSpPr/>
          <p:nvPr/>
        </p:nvSpPr>
        <p:spPr>
          <a:xfrm rot="17673369">
            <a:off x="7385419" y="1677428"/>
            <a:ext cx="1934433" cy="1245495"/>
          </a:xfrm>
          <a:prstGeom prst="leftArrow">
            <a:avLst>
              <a:gd name="adj1" fmla="val 51103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Demanda e Oferta</a:t>
            </a:r>
          </a:p>
        </p:txBody>
      </p:sp>
      <p:sp>
        <p:nvSpPr>
          <p:cNvPr id="23" name="Seta para a Esquerda 22">
            <a:extLst>
              <a:ext uri="{FF2B5EF4-FFF2-40B4-BE49-F238E27FC236}">
                <a16:creationId xmlns:a16="http://schemas.microsoft.com/office/drawing/2014/main" id="{EE640DDB-3B6F-C24F-A404-12392EC2159E}"/>
              </a:ext>
            </a:extLst>
          </p:cNvPr>
          <p:cNvSpPr/>
          <p:nvPr/>
        </p:nvSpPr>
        <p:spPr>
          <a:xfrm rot="1221160">
            <a:off x="4521626" y="5713876"/>
            <a:ext cx="2182522" cy="1245495"/>
          </a:xfrm>
          <a:prstGeom prst="leftArrow">
            <a:avLst>
              <a:gd name="adj1" fmla="val 51103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Alterações na Oferta</a:t>
            </a:r>
          </a:p>
        </p:txBody>
      </p:sp>
    </p:spTree>
    <p:extLst>
      <p:ext uri="{BB962C8B-B14F-4D97-AF65-F5344CB8AC3E}">
        <p14:creationId xmlns:p14="http://schemas.microsoft.com/office/powerpoint/2010/main" val="25787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121823"/>
            <a:ext cx="8568952" cy="1872208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pt-BR" sz="2800" b="1" dirty="0" err="1">
                <a:solidFill>
                  <a:schemeClr val="bg1"/>
                </a:solidFill>
              </a:rPr>
              <a:t>Advanced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cognitive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skills</a:t>
            </a:r>
            <a:r>
              <a:rPr lang="pt-BR" sz="2800" b="1" dirty="0">
                <a:solidFill>
                  <a:schemeClr val="bg1"/>
                </a:solidFill>
              </a:rPr>
              <a:t> (</a:t>
            </a:r>
            <a:r>
              <a:rPr lang="pt-BR" sz="2800" b="1" dirty="0" err="1">
                <a:solidFill>
                  <a:schemeClr val="bg1"/>
                </a:solidFill>
              </a:rPr>
              <a:t>complex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problem-solving</a:t>
            </a:r>
            <a:r>
              <a:rPr lang="pt-BR" sz="2800" b="1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pt-BR" sz="2800" b="1" dirty="0" err="1">
                <a:solidFill>
                  <a:schemeClr val="bg1"/>
                </a:solidFill>
              </a:rPr>
              <a:t>Sociobehavioral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skills</a:t>
            </a:r>
            <a:r>
              <a:rPr lang="pt-BR" sz="2800" b="1" dirty="0">
                <a:solidFill>
                  <a:schemeClr val="bg1"/>
                </a:solidFill>
              </a:rPr>
              <a:t> (</a:t>
            </a:r>
            <a:r>
              <a:rPr lang="pt-BR" sz="2800" b="1" dirty="0" err="1">
                <a:solidFill>
                  <a:schemeClr val="bg1"/>
                </a:solidFill>
              </a:rPr>
              <a:t>such</a:t>
            </a:r>
            <a:r>
              <a:rPr lang="pt-BR" sz="2800" b="1" dirty="0">
                <a:solidFill>
                  <a:schemeClr val="bg1"/>
                </a:solidFill>
              </a:rPr>
              <a:t> as </a:t>
            </a:r>
            <a:r>
              <a:rPr lang="pt-BR" sz="2800" b="1" dirty="0" err="1">
                <a:solidFill>
                  <a:schemeClr val="bg1"/>
                </a:solidFill>
              </a:rPr>
              <a:t>teamwork</a:t>
            </a:r>
            <a:r>
              <a:rPr lang="pt-BR" sz="2800" b="1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pt-BR" sz="2800" b="1" dirty="0" err="1">
                <a:solidFill>
                  <a:schemeClr val="bg1"/>
                </a:solidFill>
              </a:rPr>
              <a:t>Skill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combinations</a:t>
            </a:r>
            <a:r>
              <a:rPr lang="pt-BR" sz="2800" b="1" dirty="0">
                <a:solidFill>
                  <a:schemeClr val="bg1"/>
                </a:solidFill>
              </a:rPr>
              <a:t> (</a:t>
            </a:r>
            <a:r>
              <a:rPr lang="pt-BR" sz="2800" b="1" dirty="0" err="1">
                <a:solidFill>
                  <a:schemeClr val="bg1"/>
                </a:solidFill>
              </a:rPr>
              <a:t>reasoning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and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tolerance</a:t>
            </a:r>
            <a:r>
              <a:rPr lang="pt-BR" sz="2800" b="1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DC6AB13-E7DC-8B41-8575-5A471DFE8330}"/>
              </a:ext>
            </a:extLst>
          </p:cNvPr>
          <p:cNvSpPr txBox="1"/>
          <p:nvPr/>
        </p:nvSpPr>
        <p:spPr>
          <a:xfrm>
            <a:off x="0" y="83671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</a:rPr>
              <a:t>THREE TYPES OF SKILLS ARE INCREASINGLY IMPORTANT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29DC58B-0FA6-E140-8AF2-C6EA040C23D8}"/>
              </a:ext>
            </a:extLst>
          </p:cNvPr>
          <p:cNvSpPr/>
          <p:nvPr/>
        </p:nvSpPr>
        <p:spPr>
          <a:xfrm>
            <a:off x="251520" y="4437112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>
                <a:solidFill>
                  <a:srgbClr val="FFC000"/>
                </a:solidFill>
              </a:rPr>
              <a:t>Building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these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skills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requires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strong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human</a:t>
            </a:r>
            <a:r>
              <a:rPr lang="pt-BR" sz="2800" b="1" dirty="0">
                <a:solidFill>
                  <a:srgbClr val="FFC000"/>
                </a:solidFill>
              </a:rPr>
              <a:t> capital </a:t>
            </a:r>
            <a:r>
              <a:rPr lang="pt-BR" sz="2800" b="1" dirty="0" err="1">
                <a:solidFill>
                  <a:srgbClr val="FFC000"/>
                </a:solidFill>
              </a:rPr>
              <a:t>foundations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and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lifelong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learning</a:t>
            </a:r>
            <a:endParaRPr lang="pt-BR" sz="2800" b="1" dirty="0">
              <a:solidFill>
                <a:srgbClr val="FFC000"/>
              </a:solidFill>
            </a:endParaRPr>
          </a:p>
          <a:p>
            <a:pPr algn="ctr"/>
            <a:r>
              <a:rPr lang="pt-BR" sz="2800" b="1" dirty="0">
                <a:solidFill>
                  <a:srgbClr val="FFC000"/>
                </a:solidFill>
              </a:rPr>
              <a:t>Are </a:t>
            </a:r>
            <a:r>
              <a:rPr lang="pt-BR" sz="2800" b="1" dirty="0" err="1">
                <a:solidFill>
                  <a:srgbClr val="FFC000"/>
                </a:solidFill>
              </a:rPr>
              <a:t>developing</a:t>
            </a:r>
            <a:r>
              <a:rPr lang="pt-BR" sz="2800" b="1" dirty="0">
                <a:solidFill>
                  <a:srgbClr val="FFC000"/>
                </a:solidFill>
              </a:rPr>
              <a:t> countries </a:t>
            </a:r>
            <a:r>
              <a:rPr lang="pt-BR" sz="2800" b="1" dirty="0" err="1">
                <a:solidFill>
                  <a:srgbClr val="FFC000"/>
                </a:solidFill>
              </a:rPr>
              <a:t>working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with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that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kind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of</a:t>
            </a:r>
            <a:r>
              <a:rPr lang="pt-BR" sz="2800" b="1" dirty="0">
                <a:solidFill>
                  <a:srgbClr val="FFC000"/>
                </a:solidFill>
              </a:rPr>
              <a:t> </a:t>
            </a:r>
            <a:r>
              <a:rPr lang="pt-BR" sz="2800" b="1" dirty="0" err="1">
                <a:solidFill>
                  <a:srgbClr val="FFC000"/>
                </a:solidFill>
              </a:rPr>
              <a:t>priority</a:t>
            </a:r>
            <a:r>
              <a:rPr lang="pt-BR" sz="2800" b="1" dirty="0">
                <a:solidFill>
                  <a:srgbClr val="FFC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282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AD062D1-54C8-7945-BCAA-AD28732B1057}"/>
              </a:ext>
            </a:extLst>
          </p:cNvPr>
          <p:cNvSpPr/>
          <p:nvPr/>
        </p:nvSpPr>
        <p:spPr>
          <a:xfrm>
            <a:off x="5457984" y="1847859"/>
            <a:ext cx="3240360" cy="844168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Changing</a:t>
            </a:r>
            <a:r>
              <a:rPr lang="pt-BR" sz="2800" b="1" dirty="0"/>
              <a:t> </a:t>
            </a:r>
            <a:r>
              <a:rPr lang="pt-BR" sz="2800" b="1" dirty="0" err="1"/>
              <a:t>Skills</a:t>
            </a:r>
            <a:endParaRPr lang="pt-BR" sz="2800" b="1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38BAC26-119C-F24A-A9A4-CA66A2697135}"/>
              </a:ext>
            </a:extLst>
          </p:cNvPr>
          <p:cNvSpPr/>
          <p:nvPr/>
        </p:nvSpPr>
        <p:spPr>
          <a:xfrm>
            <a:off x="449208" y="1847859"/>
            <a:ext cx="2952328" cy="844168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New </a:t>
            </a:r>
            <a:r>
              <a:rPr lang="pt-BR" sz="2800" b="1" dirty="0" err="1"/>
              <a:t>technologies</a:t>
            </a:r>
            <a:endParaRPr lang="pt-BR" sz="2800" b="1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05058F0-792A-8247-9277-C4BA50121CBF}"/>
              </a:ext>
            </a:extLst>
          </p:cNvPr>
          <p:cNvSpPr/>
          <p:nvPr/>
        </p:nvSpPr>
        <p:spPr>
          <a:xfrm>
            <a:off x="1763688" y="3280916"/>
            <a:ext cx="5832648" cy="8195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tx1"/>
                </a:solidFill>
              </a:rPr>
              <a:t>Public</a:t>
            </a:r>
            <a:r>
              <a:rPr lang="pt-BR" sz="2400" b="1" dirty="0">
                <a:solidFill>
                  <a:schemeClr val="tx1"/>
                </a:solidFill>
              </a:rPr>
              <a:t> Policies </a:t>
            </a:r>
            <a:r>
              <a:rPr lang="pt-BR" sz="2400" b="1" dirty="0" err="1">
                <a:solidFill>
                  <a:schemeClr val="tx1"/>
                </a:solidFill>
              </a:rPr>
              <a:t>to</a:t>
            </a:r>
            <a:r>
              <a:rPr lang="pt-BR" sz="2400" b="1" dirty="0">
                <a:solidFill>
                  <a:schemeClr val="tx1"/>
                </a:solidFill>
              </a:rPr>
              <a:t> open new </a:t>
            </a:r>
            <a:r>
              <a:rPr lang="pt-BR" sz="2400" b="1" dirty="0" err="1">
                <a:solidFill>
                  <a:schemeClr val="tx1"/>
                </a:solidFill>
              </a:rPr>
              <a:t>opportunities</a:t>
            </a:r>
            <a:r>
              <a:rPr lang="pt-BR" sz="2400" b="1" dirty="0">
                <a:solidFill>
                  <a:schemeClr val="tx1"/>
                </a:solidFill>
              </a:rPr>
              <a:t> </a:t>
            </a:r>
            <a:r>
              <a:rPr lang="pt-BR" sz="2400" b="1" dirty="0" err="1">
                <a:solidFill>
                  <a:schemeClr val="tx1"/>
                </a:solidFill>
              </a:rPr>
              <a:t>and</a:t>
            </a:r>
            <a:r>
              <a:rPr lang="pt-BR" sz="2400" b="1" dirty="0">
                <a:solidFill>
                  <a:schemeClr val="tx1"/>
                </a:solidFill>
              </a:rPr>
              <a:t> </a:t>
            </a:r>
            <a:r>
              <a:rPr lang="pt-BR" sz="2400" b="1" dirty="0" err="1">
                <a:solidFill>
                  <a:schemeClr val="tx1"/>
                </a:solidFill>
              </a:rPr>
              <a:t>mitigate</a:t>
            </a:r>
            <a:r>
              <a:rPr lang="pt-BR" sz="2400" b="1" dirty="0">
                <a:solidFill>
                  <a:schemeClr val="tx1"/>
                </a:solidFill>
              </a:rPr>
              <a:t> negative </a:t>
            </a:r>
            <a:r>
              <a:rPr lang="pt-BR" sz="2400" b="1" dirty="0" err="1">
                <a:solidFill>
                  <a:schemeClr val="tx1"/>
                </a:solidFill>
              </a:rPr>
              <a:t>effects</a:t>
            </a:r>
            <a:r>
              <a:rPr lang="pt-BR" sz="2400" b="1" dirty="0">
                <a:solidFill>
                  <a:schemeClr val="tx1"/>
                </a:solidFill>
              </a:rPr>
              <a:t> </a:t>
            </a:r>
            <a:r>
              <a:rPr lang="pt-BR" sz="2400" b="1" dirty="0" err="1">
                <a:solidFill>
                  <a:schemeClr val="tx1"/>
                </a:solidFill>
              </a:rPr>
              <a:t>of</a:t>
            </a:r>
            <a:r>
              <a:rPr lang="pt-BR" sz="2400" b="1" dirty="0">
                <a:solidFill>
                  <a:schemeClr val="tx1"/>
                </a:solidFill>
              </a:rPr>
              <a:t> </a:t>
            </a:r>
            <a:r>
              <a:rPr lang="pt-BR" sz="2400" b="1" dirty="0" err="1">
                <a:solidFill>
                  <a:schemeClr val="tx1"/>
                </a:solidFill>
              </a:rPr>
              <a:t>change</a:t>
            </a:r>
            <a:r>
              <a:rPr lang="pt-BR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1D3669C-677F-2949-A58C-A019B6A06365}"/>
              </a:ext>
            </a:extLst>
          </p:cNvPr>
          <p:cNvSpPr/>
          <p:nvPr/>
        </p:nvSpPr>
        <p:spPr>
          <a:xfrm>
            <a:off x="4834972" y="4941168"/>
            <a:ext cx="1872208" cy="8054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tx1"/>
                </a:solidFill>
              </a:rPr>
              <a:t>Competitive</a:t>
            </a:r>
            <a:r>
              <a:rPr lang="pt-BR" sz="2400" b="1" dirty="0">
                <a:solidFill>
                  <a:schemeClr val="tx1"/>
                </a:solidFill>
              </a:rPr>
              <a:t> </a:t>
            </a:r>
            <a:r>
              <a:rPr lang="pt-BR" sz="2400" b="1" dirty="0" err="1">
                <a:solidFill>
                  <a:schemeClr val="tx1"/>
                </a:solidFill>
              </a:rPr>
              <a:t>markets</a:t>
            </a:r>
            <a:r>
              <a:rPr lang="pt-BR" sz="24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4BB5B6E-9F49-924B-A16B-7E0D30280AF5}"/>
              </a:ext>
            </a:extLst>
          </p:cNvPr>
          <p:cNvSpPr/>
          <p:nvPr/>
        </p:nvSpPr>
        <p:spPr>
          <a:xfrm>
            <a:off x="2462387" y="4941168"/>
            <a:ext cx="1872208" cy="8054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tx1"/>
                </a:solidFill>
              </a:rPr>
              <a:t>Larger</a:t>
            </a:r>
            <a:r>
              <a:rPr lang="pt-BR" sz="2400" b="1" dirty="0">
                <a:solidFill>
                  <a:schemeClr val="tx1"/>
                </a:solidFill>
              </a:rPr>
              <a:t> social </a:t>
            </a:r>
            <a:r>
              <a:rPr lang="pt-BR" sz="2400" b="1" dirty="0" err="1">
                <a:solidFill>
                  <a:schemeClr val="tx1"/>
                </a:solidFill>
              </a:rPr>
              <a:t>protection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E9637BE-690B-3C49-AB20-526492637168}"/>
              </a:ext>
            </a:extLst>
          </p:cNvPr>
          <p:cNvSpPr/>
          <p:nvPr/>
        </p:nvSpPr>
        <p:spPr>
          <a:xfrm>
            <a:off x="202940" y="4941168"/>
            <a:ext cx="1872208" cy="8054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>
                <a:solidFill>
                  <a:schemeClr val="tx1"/>
                </a:solidFill>
              </a:rPr>
              <a:t>Education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D17EEFB-36BA-2A4F-B53B-52D2C767790D}"/>
              </a:ext>
            </a:extLst>
          </p:cNvPr>
          <p:cNvSpPr/>
          <p:nvPr/>
        </p:nvSpPr>
        <p:spPr>
          <a:xfrm>
            <a:off x="449208" y="547072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>
                <a:solidFill>
                  <a:schemeClr val="bg1"/>
                </a:solidFill>
              </a:rPr>
              <a:t>Responding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to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the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changing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nature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of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  <a:r>
              <a:rPr lang="pt-BR" sz="3200" b="1" dirty="0" err="1">
                <a:solidFill>
                  <a:schemeClr val="bg1"/>
                </a:solidFill>
              </a:rPr>
              <a:t>work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14" name="Seta para a Esquerda e para a Direita 13">
            <a:extLst>
              <a:ext uri="{FF2B5EF4-FFF2-40B4-BE49-F238E27FC236}">
                <a16:creationId xmlns:a16="http://schemas.microsoft.com/office/drawing/2014/main" id="{528A59F5-7073-1444-AB08-073AE5AFE885}"/>
              </a:ext>
            </a:extLst>
          </p:cNvPr>
          <p:cNvSpPr/>
          <p:nvPr/>
        </p:nvSpPr>
        <p:spPr>
          <a:xfrm>
            <a:off x="3779912" y="1992092"/>
            <a:ext cx="1296144" cy="572812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B86B5DEF-DF59-034A-99D6-76DE897806CF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1151620" y="4100468"/>
            <a:ext cx="3528392" cy="80398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8C184F4F-49B8-1F4F-A273-FC7E788227DD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3398491" y="4100468"/>
            <a:ext cx="1281521" cy="8407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A805ED8B-C73E-E34B-A884-B9C7210A9878}"/>
              </a:ext>
            </a:extLst>
          </p:cNvPr>
          <p:cNvCxnSpPr>
            <a:cxnSpLocks/>
            <a:stCxn id="7" idx="2"/>
            <a:endCxn id="15" idx="0"/>
          </p:cNvCxnSpPr>
          <p:nvPr/>
        </p:nvCxnSpPr>
        <p:spPr>
          <a:xfrm>
            <a:off x="4680012" y="4100468"/>
            <a:ext cx="3334256" cy="8407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4077909B-3F35-4743-87B0-697B2D79B5B8}"/>
              </a:ext>
            </a:extLst>
          </p:cNvPr>
          <p:cNvSpPr/>
          <p:nvPr/>
        </p:nvSpPr>
        <p:spPr>
          <a:xfrm>
            <a:off x="7078164" y="4941168"/>
            <a:ext cx="1872208" cy="8054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AI </a:t>
            </a:r>
            <a:r>
              <a:rPr lang="pt-BR" sz="2400" b="1" dirty="0" err="1">
                <a:solidFill>
                  <a:schemeClr val="tx1"/>
                </a:solidFill>
              </a:rPr>
              <a:t>Regulation</a:t>
            </a:r>
            <a:endParaRPr lang="pt-BR" sz="2400" b="1" dirty="0">
              <a:solidFill>
                <a:schemeClr val="tx1"/>
              </a:solidFill>
            </a:endParaRP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D1E92414-5099-5240-9A6F-FE65BE738B00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4680012" y="4100468"/>
            <a:ext cx="1091064" cy="8407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100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899123-B72F-8645-828F-BC72ECB7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b="1" dirty="0" err="1">
                <a:solidFill>
                  <a:schemeClr val="bg1"/>
                </a:solidFill>
              </a:rPr>
              <a:t>Researching</a:t>
            </a:r>
            <a:r>
              <a:rPr lang="pt-BR" sz="3600" b="1" dirty="0">
                <a:solidFill>
                  <a:schemeClr val="bg1"/>
                </a:solidFill>
              </a:rPr>
              <a:t> </a:t>
            </a:r>
            <a:r>
              <a:rPr lang="pt-BR" sz="3600" b="1" dirty="0" err="1">
                <a:solidFill>
                  <a:schemeClr val="bg1"/>
                </a:solidFill>
              </a:rPr>
              <a:t>and</a:t>
            </a:r>
            <a:r>
              <a:rPr lang="pt-BR" sz="3600" b="1" dirty="0">
                <a:solidFill>
                  <a:schemeClr val="bg1"/>
                </a:solidFill>
              </a:rPr>
              <a:t> </a:t>
            </a:r>
            <a:r>
              <a:rPr lang="pt-BR" sz="3600" b="1" dirty="0" err="1">
                <a:solidFill>
                  <a:schemeClr val="bg1"/>
                </a:solidFill>
              </a:rPr>
              <a:t>Debating</a:t>
            </a:r>
            <a:r>
              <a:rPr lang="pt-BR" sz="3600" b="1" dirty="0">
                <a:solidFill>
                  <a:schemeClr val="bg1"/>
                </a:solidFill>
              </a:rPr>
              <a:t> are </a:t>
            </a:r>
            <a:r>
              <a:rPr lang="pt-BR" sz="3600" b="1" dirty="0" err="1">
                <a:solidFill>
                  <a:schemeClr val="bg1"/>
                </a:solidFill>
              </a:rPr>
              <a:t>Essential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FA0F9F-CBE1-4047-9D47-C9FFD6D0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2564904"/>
            <a:ext cx="8214084" cy="2745433"/>
          </a:xfrm>
          <a:solidFill>
            <a:srgbClr val="0000FF"/>
          </a:solidFill>
          <a:ln>
            <a:noFill/>
          </a:ln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pt-BR" sz="2600" b="1" dirty="0">
                <a:solidFill>
                  <a:srgbClr val="FFC000"/>
                </a:solidFill>
              </a:rPr>
              <a:t>3 exemples</a:t>
            </a: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pt-BR" sz="2800" b="1" dirty="0">
                <a:solidFill>
                  <a:schemeClr val="bg1"/>
                </a:solidFill>
              </a:rPr>
              <a:t>UNIVERSAL BASIC INCOME</a:t>
            </a: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pt-BR" sz="2800" b="1" dirty="0">
                <a:solidFill>
                  <a:schemeClr val="bg1"/>
                </a:solidFill>
              </a:rPr>
              <a:t>TAXING ROBOTS</a:t>
            </a: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pt-BR" sz="2800" b="1" dirty="0">
                <a:solidFill>
                  <a:schemeClr val="bg1"/>
                </a:solidFill>
              </a:rPr>
              <a:t>COMPANIES ARE RESPONSIBLE FOR REQUALIFYING EMPLOYEES TARGETED TO BE FIRED</a:t>
            </a:r>
          </a:p>
        </p:txBody>
      </p:sp>
    </p:spTree>
    <p:extLst>
      <p:ext uri="{BB962C8B-B14F-4D97-AF65-F5344CB8AC3E}">
        <p14:creationId xmlns:p14="http://schemas.microsoft.com/office/powerpoint/2010/main" val="27670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060848"/>
            <a:ext cx="8424936" cy="3672408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Societies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need</a:t>
            </a:r>
            <a:r>
              <a:rPr lang="pt-BR" sz="2800" b="1" dirty="0">
                <a:solidFill>
                  <a:schemeClr val="bg1"/>
                </a:solidFill>
              </a:rPr>
              <a:t> new </a:t>
            </a:r>
            <a:r>
              <a:rPr lang="pt-BR" sz="2800" b="1" dirty="0" err="1">
                <a:solidFill>
                  <a:schemeClr val="bg1"/>
                </a:solidFill>
              </a:rPr>
              <a:t>ways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invest</a:t>
            </a:r>
            <a:r>
              <a:rPr lang="pt-BR" sz="2800" b="1" dirty="0">
                <a:solidFill>
                  <a:schemeClr val="bg1"/>
                </a:solidFill>
              </a:rPr>
              <a:t> in </a:t>
            </a:r>
            <a:r>
              <a:rPr lang="pt-BR" sz="2800" b="1" dirty="0" err="1">
                <a:solidFill>
                  <a:schemeClr val="bg1"/>
                </a:solidFill>
              </a:rPr>
              <a:t>people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and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protect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them</a:t>
            </a:r>
            <a:r>
              <a:rPr lang="pt-BR" sz="2800" b="1" dirty="0">
                <a:solidFill>
                  <a:schemeClr val="bg1"/>
                </a:solidFill>
              </a:rPr>
              <a:t>, </a:t>
            </a:r>
            <a:r>
              <a:rPr lang="pt-BR" sz="2800" b="1" dirty="0" err="1">
                <a:solidFill>
                  <a:schemeClr val="bg1"/>
                </a:solidFill>
              </a:rPr>
              <a:t>regardless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of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their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employment</a:t>
            </a:r>
            <a:r>
              <a:rPr lang="pt-BR" sz="2800" b="1" dirty="0">
                <a:solidFill>
                  <a:schemeClr val="bg1"/>
                </a:solidFill>
              </a:rPr>
              <a:t> status</a:t>
            </a:r>
          </a:p>
          <a:p>
            <a:pPr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Globally</a:t>
            </a:r>
            <a:r>
              <a:rPr lang="pt-BR" sz="2800" b="1" dirty="0">
                <a:solidFill>
                  <a:schemeClr val="bg1"/>
                </a:solidFill>
              </a:rPr>
              <a:t>, 2 </a:t>
            </a:r>
            <a:r>
              <a:rPr lang="pt-BR" sz="2800" b="1" dirty="0" err="1">
                <a:solidFill>
                  <a:schemeClr val="bg1"/>
                </a:solidFill>
              </a:rPr>
              <a:t>billion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people</a:t>
            </a:r>
            <a:r>
              <a:rPr lang="pt-BR" sz="2800" b="1" dirty="0">
                <a:solidFill>
                  <a:schemeClr val="bg1"/>
                </a:solidFill>
              </a:rPr>
              <a:t> are </a:t>
            </a:r>
            <a:r>
              <a:rPr lang="pt-BR" sz="2800" b="1" dirty="0" err="1">
                <a:solidFill>
                  <a:schemeClr val="bg1"/>
                </a:solidFill>
              </a:rPr>
              <a:t>working</a:t>
            </a:r>
            <a:r>
              <a:rPr lang="pt-BR" sz="2800" b="1" dirty="0">
                <a:solidFill>
                  <a:schemeClr val="bg1"/>
                </a:solidFill>
              </a:rPr>
              <a:t> in </a:t>
            </a:r>
            <a:r>
              <a:rPr lang="pt-BR" sz="2800" b="1" dirty="0" err="1">
                <a:solidFill>
                  <a:schemeClr val="bg1"/>
                </a:solidFill>
              </a:rPr>
              <a:t>the</a:t>
            </a:r>
            <a:r>
              <a:rPr lang="pt-BR" sz="2800" b="1" dirty="0">
                <a:solidFill>
                  <a:schemeClr val="bg1"/>
                </a:solidFill>
              </a:rPr>
              <a:t> informal sector </a:t>
            </a:r>
            <a:r>
              <a:rPr lang="pt-BR" sz="2800" b="1" dirty="0" err="1">
                <a:solidFill>
                  <a:schemeClr val="bg1"/>
                </a:solidFill>
              </a:rPr>
              <a:t>unprotected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by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stable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wage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employment</a:t>
            </a:r>
            <a:r>
              <a:rPr lang="pt-BR" sz="2800" b="1" dirty="0">
                <a:solidFill>
                  <a:schemeClr val="bg1"/>
                </a:solidFill>
              </a:rPr>
              <a:t>, social </a:t>
            </a:r>
            <a:r>
              <a:rPr lang="pt-BR" sz="2800" b="1" dirty="0" err="1">
                <a:solidFill>
                  <a:schemeClr val="bg1"/>
                </a:solidFill>
              </a:rPr>
              <a:t>safety</a:t>
            </a:r>
            <a:r>
              <a:rPr lang="pt-BR" sz="2800" b="1" dirty="0">
                <a:solidFill>
                  <a:schemeClr val="bg1"/>
                </a:solidFill>
              </a:rPr>
              <a:t> nets, </a:t>
            </a:r>
            <a:r>
              <a:rPr lang="pt-BR" sz="2800" b="1" dirty="0" err="1">
                <a:solidFill>
                  <a:schemeClr val="bg1"/>
                </a:solidFill>
              </a:rPr>
              <a:t>or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benefits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of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education</a:t>
            </a:r>
            <a:endParaRPr lang="pt-BR" sz="2800" b="1" dirty="0">
              <a:solidFill>
                <a:schemeClr val="bg1"/>
              </a:solidFill>
            </a:endParaRPr>
          </a:p>
          <a:p>
            <a:pPr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</a:pPr>
            <a:r>
              <a:rPr lang="pt-BR" sz="2800" b="1" dirty="0" err="1">
                <a:solidFill>
                  <a:schemeClr val="bg1"/>
                </a:solidFill>
              </a:rPr>
              <a:t>Changes</a:t>
            </a:r>
            <a:r>
              <a:rPr lang="pt-BR" sz="2800" b="1" dirty="0">
                <a:solidFill>
                  <a:schemeClr val="bg1"/>
                </a:solidFill>
              </a:rPr>
              <a:t> in </a:t>
            </a:r>
            <a:r>
              <a:rPr lang="pt-BR" sz="2800" b="1" dirty="0" err="1">
                <a:solidFill>
                  <a:schemeClr val="bg1"/>
                </a:solidFill>
              </a:rPr>
              <a:t>the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nature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of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work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could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worsen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their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condition</a:t>
            </a:r>
            <a:endParaRPr lang="pt-BR" sz="2800" b="1" dirty="0">
              <a:solidFill>
                <a:schemeClr val="bg1"/>
              </a:solidFill>
            </a:endParaRPr>
          </a:p>
          <a:p>
            <a:endParaRPr lang="pt-BR" sz="2200" b="1" dirty="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625AE87-4A54-EC48-819A-67E695FF0325}"/>
              </a:ext>
            </a:extLst>
          </p:cNvPr>
          <p:cNvSpPr txBox="1"/>
          <p:nvPr/>
        </p:nvSpPr>
        <p:spPr>
          <a:xfrm>
            <a:off x="3419872" y="1124744"/>
            <a:ext cx="204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REMINDER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92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700808"/>
            <a:ext cx="8229600" cy="240065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err="1">
                <a:solidFill>
                  <a:schemeClr val="bg1"/>
                </a:solidFill>
              </a:rPr>
              <a:t>Trends</a:t>
            </a:r>
            <a:r>
              <a:rPr lang="pt-BR" sz="3000" b="1" dirty="0">
                <a:solidFill>
                  <a:schemeClr val="bg1"/>
                </a:solidFill>
              </a:rPr>
              <a:t> are </a:t>
            </a:r>
            <a:r>
              <a:rPr lang="pt-BR" sz="3000" b="1" dirty="0" err="1">
                <a:solidFill>
                  <a:schemeClr val="bg1"/>
                </a:solidFill>
              </a:rPr>
              <a:t>trends</a:t>
            </a:r>
            <a:r>
              <a:rPr lang="pt-BR" sz="3000" b="1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pt-BR" sz="3000" b="1" dirty="0">
                <a:solidFill>
                  <a:schemeClr val="bg1"/>
                </a:solidFill>
              </a:rPr>
              <a:t>New technology </a:t>
            </a:r>
            <a:r>
              <a:rPr lang="pt-BR" sz="3000" b="1" dirty="0" err="1">
                <a:solidFill>
                  <a:schemeClr val="bg1"/>
                </a:solidFill>
              </a:rPr>
              <a:t>cycle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is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just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at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the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beginning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pt-BR" sz="3000" b="1" dirty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</a:pPr>
            <a:r>
              <a:rPr lang="pt-BR" sz="3000" b="1" dirty="0" err="1">
                <a:solidFill>
                  <a:schemeClr val="bg1"/>
                </a:solidFill>
              </a:rPr>
              <a:t>There</a:t>
            </a:r>
            <a:r>
              <a:rPr lang="pt-BR" sz="3000" b="1" dirty="0">
                <a:solidFill>
                  <a:schemeClr val="bg1"/>
                </a:solidFill>
              </a:rPr>
              <a:t> are </a:t>
            </a:r>
            <a:r>
              <a:rPr lang="pt-BR" sz="3000" b="1" dirty="0" err="1">
                <a:solidFill>
                  <a:schemeClr val="bg1"/>
                </a:solidFill>
              </a:rPr>
              <a:t>opportunities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to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speed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up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and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make</a:t>
            </a:r>
            <a:r>
              <a:rPr lang="pt-BR" sz="3000" b="1" dirty="0">
                <a:solidFill>
                  <a:schemeClr val="bg1"/>
                </a:solidFill>
              </a:rPr>
              <a:t> new </a:t>
            </a:r>
            <a:r>
              <a:rPr lang="pt-BR" sz="3000" b="1" dirty="0" err="1">
                <a:solidFill>
                  <a:schemeClr val="bg1"/>
                </a:solidFill>
              </a:rPr>
              <a:t>technologies</a:t>
            </a:r>
            <a:r>
              <a:rPr lang="pt-BR" sz="3000" b="1" dirty="0">
                <a:solidFill>
                  <a:schemeClr val="bg1"/>
                </a:solidFill>
              </a:rPr>
              <a:t> </a:t>
            </a:r>
            <a:r>
              <a:rPr lang="pt-BR" sz="3000" b="1" dirty="0" err="1">
                <a:solidFill>
                  <a:schemeClr val="bg1"/>
                </a:solidFill>
              </a:rPr>
              <a:t>work</a:t>
            </a:r>
            <a:r>
              <a:rPr lang="pt-BR" sz="3000" b="1" dirty="0">
                <a:solidFill>
                  <a:schemeClr val="bg1"/>
                </a:solidFill>
              </a:rPr>
              <a:t> for </a:t>
            </a:r>
            <a:r>
              <a:rPr lang="pt-BR" sz="3000" b="1" dirty="0" err="1">
                <a:solidFill>
                  <a:schemeClr val="bg1"/>
                </a:solidFill>
              </a:rPr>
              <a:t>everyone</a:t>
            </a:r>
            <a:endParaRPr lang="pt-BR" sz="3000" b="1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208E9DF-3BEC-7C4E-90AB-03039CF014B8}"/>
              </a:ext>
            </a:extLst>
          </p:cNvPr>
          <p:cNvSpPr/>
          <p:nvPr/>
        </p:nvSpPr>
        <p:spPr>
          <a:xfrm>
            <a:off x="369812" y="4864804"/>
            <a:ext cx="8425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</a:rPr>
              <a:t>BUT IT WOULD BE BETTER TO WAKE UP QUICKLY</a:t>
            </a:r>
          </a:p>
        </p:txBody>
      </p:sp>
    </p:spTree>
    <p:extLst>
      <p:ext uri="{BB962C8B-B14F-4D97-AF65-F5344CB8AC3E}">
        <p14:creationId xmlns:p14="http://schemas.microsoft.com/office/powerpoint/2010/main" val="13663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32" y="2745843"/>
            <a:ext cx="8208912" cy="1080120"/>
          </a:xfrm>
          <a:solidFill>
            <a:srgbClr val="0066FF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Para </a:t>
            </a:r>
            <a:r>
              <a:rPr lang="en-US" b="1" dirty="0" err="1">
                <a:solidFill>
                  <a:schemeClr val="bg1"/>
                </a:solidFill>
              </a:rPr>
              <a:t>expressar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dinamismo</a:t>
            </a:r>
            <a:r>
              <a:rPr lang="en-US" b="1" dirty="0">
                <a:solidFill>
                  <a:schemeClr val="bg1"/>
                </a:solidFill>
              </a:rPr>
              <a:t>, a </a:t>
            </a:r>
            <a:r>
              <a:rPr lang="en-US" b="1" dirty="0" err="1">
                <a:solidFill>
                  <a:schemeClr val="bg1"/>
                </a:solidFill>
              </a:rPr>
              <a:t>economia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precisa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constantemente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inovar</a:t>
            </a:r>
            <a:r>
              <a:rPr lang="en-US" b="1" dirty="0">
                <a:solidFill>
                  <a:schemeClr val="bg1"/>
                </a:solidFill>
              </a:rPr>
              <a:t> e se </a:t>
            </a:r>
            <a:r>
              <a:rPr lang="en-US" b="1" dirty="0" err="1">
                <a:solidFill>
                  <a:schemeClr val="bg1"/>
                </a:solidFill>
              </a:rPr>
              <a:t>renovar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EB323A9B-2AEA-C941-AE1D-89E4C27AACD7}"/>
              </a:ext>
            </a:extLst>
          </p:cNvPr>
          <p:cNvSpPr txBox="1"/>
          <p:nvPr/>
        </p:nvSpPr>
        <p:spPr>
          <a:xfrm>
            <a:off x="0" y="1412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QUAL ECONOMIA DEVE SER VALORIZADA?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E59626-2AA6-D547-8BDF-7B1C840991F6}"/>
              </a:ext>
            </a:extLst>
          </p:cNvPr>
          <p:cNvSpPr/>
          <p:nvPr/>
        </p:nvSpPr>
        <p:spPr>
          <a:xfrm rot="763657">
            <a:off x="8001155" y="89494"/>
            <a:ext cx="9144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3FAF3A4-57E2-1C42-988E-F260CC733A07}"/>
              </a:ext>
            </a:extLst>
          </p:cNvPr>
          <p:cNvSpPr/>
          <p:nvPr/>
        </p:nvSpPr>
        <p:spPr>
          <a:xfrm>
            <a:off x="488232" y="3825963"/>
            <a:ext cx="8214994" cy="1077218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 </a:t>
            </a:r>
            <a:r>
              <a:rPr lang="en-US" sz="3200" b="1" dirty="0" err="1">
                <a:solidFill>
                  <a:schemeClr val="bg1"/>
                </a:solidFill>
              </a:rPr>
              <a:t>tecnologia</a:t>
            </a:r>
            <a:r>
              <a:rPr lang="en-US" sz="3200" b="1" dirty="0">
                <a:solidFill>
                  <a:schemeClr val="bg1"/>
                </a:solidFill>
              </a:rPr>
              <a:t> e </a:t>
            </a:r>
            <a:r>
              <a:rPr lang="en-US" sz="3200" b="1" dirty="0" err="1">
                <a:solidFill>
                  <a:schemeClr val="bg1"/>
                </a:solidFill>
              </a:rPr>
              <a:t>educação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são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os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mais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importantes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propulsores</a:t>
            </a:r>
            <a:r>
              <a:rPr lang="en-US" sz="3200" b="1" dirty="0">
                <a:solidFill>
                  <a:schemeClr val="bg1"/>
                </a:solidFill>
              </a:rPr>
              <a:t> da </a:t>
            </a:r>
            <a:r>
              <a:rPr lang="en-US" sz="3200" b="1" dirty="0" err="1">
                <a:solidFill>
                  <a:schemeClr val="bg1"/>
                </a:solidFill>
              </a:rPr>
              <a:t>produtividade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1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88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69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d Model T - 100 Years La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3174"/>
            <a:ext cx="9140825" cy="68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1402D-1F87-0D43-A7D7-8ABC1D63B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2015: ÁREAS DE MAIOR CONCENTRAÇÃO DE ROBÔS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36D7D79-5A5E-8B48-BDD6-68835E63A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5" y="1124744"/>
            <a:ext cx="8001650" cy="5085018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D85FBD-A1DF-7B47-848A-DEC2A1CBE516}"/>
              </a:ext>
            </a:extLst>
          </p:cNvPr>
          <p:cNvSpPr txBox="1"/>
          <p:nvPr/>
        </p:nvSpPr>
        <p:spPr>
          <a:xfrm>
            <a:off x="571175" y="6237312"/>
            <a:ext cx="8001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err="1">
                <a:solidFill>
                  <a:schemeClr val="bg1"/>
                </a:solidFill>
              </a:rPr>
              <a:t>International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Federation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Robotics</a:t>
            </a:r>
            <a:r>
              <a:rPr lang="pt-BR" sz="1200" b="1" dirty="0">
                <a:solidFill>
                  <a:schemeClr val="bg1"/>
                </a:solidFill>
              </a:rPr>
              <a:t>. Industrial </a:t>
            </a:r>
            <a:r>
              <a:rPr lang="pt-BR" sz="1200" b="1" dirty="0" err="1">
                <a:solidFill>
                  <a:schemeClr val="bg1"/>
                </a:solidFill>
              </a:rPr>
              <a:t>Robot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Statistics</a:t>
            </a:r>
            <a:r>
              <a:rPr lang="pt-BR" sz="1200" b="1" dirty="0">
                <a:solidFill>
                  <a:schemeClr val="bg1"/>
                </a:solidFill>
              </a:rPr>
              <a:t>: World </a:t>
            </a:r>
            <a:r>
              <a:rPr lang="pt-BR" sz="1200" b="1" dirty="0" err="1">
                <a:solidFill>
                  <a:schemeClr val="bg1"/>
                </a:solidFill>
              </a:rPr>
              <a:t>Robotics</a:t>
            </a:r>
            <a:r>
              <a:rPr lang="pt-BR" sz="1200" b="1" dirty="0">
                <a:solidFill>
                  <a:schemeClr val="bg1"/>
                </a:solidFill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303054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868BDA-C556-994B-8A7D-6E61112AC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464765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10BA654-4B49-0A44-9067-C980C0C97D18}"/>
              </a:ext>
            </a:extLst>
          </p:cNvPr>
          <p:cNvSpPr/>
          <p:nvPr/>
        </p:nvSpPr>
        <p:spPr>
          <a:xfrm>
            <a:off x="6444208" y="1916832"/>
            <a:ext cx="2376264" cy="115212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Brasil: 11 robôs por 10 mil empregados</a:t>
            </a:r>
          </a:p>
        </p:txBody>
      </p:sp>
    </p:spTree>
    <p:extLst>
      <p:ext uri="{BB962C8B-B14F-4D97-AF65-F5344CB8AC3E}">
        <p14:creationId xmlns:p14="http://schemas.microsoft.com/office/powerpoint/2010/main" val="233948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DESAFIO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44824"/>
            <a:ext cx="8496944" cy="2448272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Como alcançar e manter dinamismo em meio à nova dinâmica das economias?</a:t>
            </a:r>
          </a:p>
          <a:p>
            <a:pPr algn="just"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Como olhar para o Brasil, que se recupera mais lentamente das crises e que tem dificuldades para criar empregos?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5D9479E-1BA3-2441-BD5F-CE97250C0645}"/>
              </a:ext>
            </a:extLst>
          </p:cNvPr>
          <p:cNvSpPr/>
          <p:nvPr/>
        </p:nvSpPr>
        <p:spPr>
          <a:xfrm>
            <a:off x="323528" y="4581128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pt-BR" sz="3200" b="1" dirty="0">
                <a:solidFill>
                  <a:srgbClr val="FFC000"/>
                </a:solidFill>
              </a:rPr>
              <a:t>A CAPACIDADE DE RECUPERAÇÃO PÓS-CRISE E AS ALTERAÇÕES NO PERFIL DO EMPREGO SÃO PEÇAS-CHAVE DESSE QUEBRA-CABEÇA</a:t>
            </a:r>
          </a:p>
        </p:txBody>
      </p:sp>
    </p:spTree>
    <p:extLst>
      <p:ext uri="{BB962C8B-B14F-4D97-AF65-F5344CB8AC3E}">
        <p14:creationId xmlns:p14="http://schemas.microsoft.com/office/powerpoint/2010/main" val="363872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5E926-792F-FF48-8AAE-6CE7C536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388" y="3140968"/>
            <a:ext cx="4845224" cy="1143000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RETOMADA DAS CRISES PÓS RECESSÕES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3B5D3F7-762D-3E47-B02A-E52EB539446A}"/>
              </a:ext>
            </a:extLst>
          </p:cNvPr>
          <p:cNvSpPr/>
          <p:nvPr/>
        </p:nvSpPr>
        <p:spPr>
          <a:xfrm rot="763657">
            <a:off x="7829847" y="710182"/>
            <a:ext cx="9144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6448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76672"/>
            <a:ext cx="9144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</a:rPr>
              <a:t>EMPREGO NAS RETOMADAS PÓS-CRISE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15" y="1076836"/>
            <a:ext cx="6812570" cy="512117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771800" y="6198009"/>
            <a:ext cx="539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E. </a:t>
            </a:r>
            <a:r>
              <a:rPr lang="pt-BR" dirty="0" err="1">
                <a:solidFill>
                  <a:schemeClr val="bg1"/>
                </a:solidFill>
              </a:rPr>
              <a:t>Milbergs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dirty="0" err="1">
                <a:solidFill>
                  <a:schemeClr val="bg1"/>
                </a:solidFill>
              </a:rPr>
              <a:t>Innovation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and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Emplymenmt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Metrics</a:t>
            </a:r>
            <a:r>
              <a:rPr lang="pt-BR" dirty="0">
                <a:solidFill>
                  <a:schemeClr val="bg1"/>
                </a:solidFill>
              </a:rPr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2546845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PERDA DE EMPREGOS. ESTRUTURAL OU CONJUNTURAL?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06" y="1052736"/>
            <a:ext cx="6511788" cy="54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43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8E91F-42DD-E646-81CC-BCE7A864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600" cy="2016224"/>
          </a:xfrm>
          <a:solidFill>
            <a:srgbClr val="0000FF"/>
          </a:solidFill>
        </p:spPr>
        <p:txBody>
          <a:bodyPr>
            <a:no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NOVA REALIDADE DAS RELAÇÕES ENTRE PIB, PRODUTIVIDADE, EMPREGO E RENDA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6B1568-77CF-E94A-AB96-37D3DE89C941}"/>
              </a:ext>
            </a:extLst>
          </p:cNvPr>
          <p:cNvSpPr/>
          <p:nvPr/>
        </p:nvSpPr>
        <p:spPr>
          <a:xfrm rot="763657">
            <a:off x="7765257" y="638175"/>
            <a:ext cx="914400" cy="914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04645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4A7CE9-CC19-5C47-9392-1E613658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US: ESTIMATIVA DE AUTOMAÇÃO PARA </a:t>
            </a:r>
            <a:br>
              <a:rPr lang="pt-BR" sz="2800" b="1" dirty="0">
                <a:solidFill>
                  <a:schemeClr val="bg1"/>
                </a:solidFill>
              </a:rPr>
            </a:br>
            <a:r>
              <a:rPr lang="pt-BR" sz="2800" b="1" dirty="0">
                <a:solidFill>
                  <a:schemeClr val="bg1"/>
                </a:solidFill>
              </a:rPr>
              <a:t>EMPREGOS/HORA TRABALHO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D4521B2-D554-7844-B685-020224626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17638"/>
            <a:ext cx="6558777" cy="5017073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0B8F7A6-5179-B94C-A3D1-3C5F5612A8DC}"/>
              </a:ext>
            </a:extLst>
          </p:cNvPr>
          <p:cNvSpPr txBox="1"/>
          <p:nvPr/>
        </p:nvSpPr>
        <p:spPr>
          <a:xfrm>
            <a:off x="1292611" y="6428708"/>
            <a:ext cx="6558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err="1">
                <a:solidFill>
                  <a:schemeClr val="bg1"/>
                </a:solidFill>
              </a:rPr>
              <a:t>Council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Economic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Advisors</a:t>
            </a:r>
            <a:r>
              <a:rPr lang="pt-BR" sz="1200" b="1" dirty="0">
                <a:solidFill>
                  <a:schemeClr val="bg1"/>
                </a:solidFill>
              </a:rPr>
              <a:t> (CEA), 2016, </a:t>
            </a:r>
            <a:r>
              <a:rPr lang="pt-BR" sz="1200" b="1" dirty="0" err="1">
                <a:solidFill>
                  <a:schemeClr val="bg1"/>
                </a:solidFill>
              </a:rPr>
              <a:t>Economic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Report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the</a:t>
            </a:r>
            <a:r>
              <a:rPr lang="pt-BR" sz="1200" b="1" dirty="0">
                <a:solidFill>
                  <a:schemeClr val="bg1"/>
                </a:solidFill>
              </a:rPr>
              <a:t> </a:t>
            </a:r>
            <a:r>
              <a:rPr lang="pt-BR" sz="1200" b="1" dirty="0" err="1">
                <a:solidFill>
                  <a:schemeClr val="bg1"/>
                </a:solidFill>
              </a:rPr>
              <a:t>President</a:t>
            </a:r>
            <a:r>
              <a:rPr lang="pt-BR" sz="1200" b="1" dirty="0">
                <a:solidFill>
                  <a:schemeClr val="bg1"/>
                </a:solidFill>
              </a:rPr>
              <a:t>, USA, 2016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18EDA00-5E8C-8149-8CD4-825F2CFFED4E}"/>
              </a:ext>
            </a:extLst>
          </p:cNvPr>
          <p:cNvSpPr txBox="1"/>
          <p:nvPr/>
        </p:nvSpPr>
        <p:spPr>
          <a:xfrm>
            <a:off x="5364088" y="6131330"/>
            <a:ext cx="60144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100" dirty="0"/>
              <a:t>          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1892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2780928"/>
            <a:ext cx="7524836" cy="792088"/>
          </a:xfrm>
          <a:noFill/>
          <a:ln>
            <a:noFill/>
          </a:ln>
        </p:spPr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3000" b="1" dirty="0">
                <a:solidFill>
                  <a:schemeClr val="bg1"/>
                </a:solidFill>
              </a:rPr>
              <a:t>O QUE ESTÁ NA RAIZ DESSA NOVA REALIDADE?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BFE409B-DF1A-C048-B558-6EDF862B3268}"/>
              </a:ext>
            </a:extLst>
          </p:cNvPr>
          <p:cNvSpPr/>
          <p:nvPr/>
        </p:nvSpPr>
        <p:spPr>
          <a:xfrm>
            <a:off x="647564" y="3429000"/>
            <a:ext cx="7524836" cy="1015663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buClr>
                <a:srgbClr val="FF0000"/>
              </a:buClr>
            </a:pPr>
            <a:r>
              <a:rPr lang="en-US" sz="3000" b="1" dirty="0">
                <a:solidFill>
                  <a:srgbClr val="FFC000"/>
                </a:solidFill>
              </a:rPr>
              <a:t>A DESCONSTRUÇÃO DA ECONOMIA INDUSTRIAL DO SEC XX</a:t>
            </a:r>
          </a:p>
        </p:txBody>
      </p:sp>
    </p:spTree>
    <p:extLst>
      <p:ext uri="{BB962C8B-B14F-4D97-AF65-F5344CB8AC3E}">
        <p14:creationId xmlns:p14="http://schemas.microsoft.com/office/powerpoint/2010/main" val="186484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644" y="3429000"/>
            <a:ext cx="6408712" cy="648072"/>
          </a:xfrm>
          <a:solidFill>
            <a:srgbClr val="0000FF"/>
          </a:solidFill>
          <a:ln>
            <a:noFill/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None/>
            </a:pPr>
            <a:r>
              <a:rPr lang="en-US" b="1" dirty="0">
                <a:solidFill>
                  <a:schemeClr val="bg1"/>
                </a:solidFill>
              </a:rPr>
              <a:t>PREVISÕES ATUAIS</a:t>
            </a: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85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11885" r="-352" b="13936"/>
          <a:stretch/>
        </p:blipFill>
        <p:spPr>
          <a:xfrm>
            <a:off x="1581375" y="1384675"/>
            <a:ext cx="6241472" cy="354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11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BD7D43C2-DDF0-E843-8F4A-A25E57B0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6" y="1057792"/>
            <a:ext cx="3821788" cy="405005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F759257-EA87-BA40-9ABF-E2FD7DC1F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80" y="1700502"/>
            <a:ext cx="3888432" cy="4043453"/>
          </a:xfrm>
          <a:prstGeom prst="rect">
            <a:avLst/>
          </a:prstGeom>
        </p:spPr>
      </p:pic>
      <p:sp>
        <p:nvSpPr>
          <p:cNvPr id="20" name="Espaço Reservado para Conteúdo 19">
            <a:extLst>
              <a:ext uri="{FF2B5EF4-FFF2-40B4-BE49-F238E27FC236}">
                <a16:creationId xmlns:a16="http://schemas.microsoft.com/office/drawing/2014/main" id="{66CDBE44-A9AC-E24E-85D4-B11D72E05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0" y="148382"/>
            <a:ext cx="9144000" cy="10757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b="1" dirty="0">
                <a:solidFill>
                  <a:schemeClr val="bg1"/>
                </a:solidFill>
              </a:rPr>
              <a:t>ESTIMATIVA DE ATIVIDADES DESLOCADAS PELA AUTOMAÇÃO EM 2030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0AB1ECF-CC9F-F840-B596-8C071B2D2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26" y="2516749"/>
            <a:ext cx="3888432" cy="3869916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4F60E15-42ED-514A-BB55-EB1E8D94EF69}"/>
              </a:ext>
            </a:extLst>
          </p:cNvPr>
          <p:cNvSpPr txBox="1"/>
          <p:nvPr/>
        </p:nvSpPr>
        <p:spPr>
          <a:xfrm>
            <a:off x="1128617" y="5107845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>
                <a:solidFill>
                  <a:schemeClr val="bg1"/>
                </a:solidFill>
              </a:rPr>
              <a:t>Russia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C1576DF-14B8-014B-BC67-539EDA8058FB}"/>
              </a:ext>
            </a:extLst>
          </p:cNvPr>
          <p:cNvSpPr txBox="1"/>
          <p:nvPr/>
        </p:nvSpPr>
        <p:spPr>
          <a:xfrm>
            <a:off x="3607863" y="5800208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Índia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675F6B6-C8DE-1D46-A344-B8AF71765885}"/>
              </a:ext>
            </a:extLst>
          </p:cNvPr>
          <p:cNvSpPr txBox="1"/>
          <p:nvPr/>
        </p:nvSpPr>
        <p:spPr>
          <a:xfrm>
            <a:off x="6732240" y="6457890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China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8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4E43C-FD5F-334D-9D0F-670BA6189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50819">
            <a:off x="333421" y="3239376"/>
            <a:ext cx="2639486" cy="432048"/>
          </a:xfrm>
        </p:spPr>
        <p:txBody>
          <a:bodyPr>
            <a:norm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ESTADOS UNIDOS</a:t>
            </a:r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975FFCF8-262F-3E42-8722-0106A5C5B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0814"/>
            <a:ext cx="7200800" cy="6889173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6A01D13-C89F-8646-B7F6-09BBF66F3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052">
            <a:off x="147237" y="767856"/>
            <a:ext cx="2560920" cy="249289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45523FB8-61A1-9141-BA90-C9B4A879D0AD}"/>
              </a:ext>
            </a:extLst>
          </p:cNvPr>
          <p:cNvSpPr txBox="1">
            <a:spLocks/>
          </p:cNvSpPr>
          <p:nvPr/>
        </p:nvSpPr>
        <p:spPr>
          <a:xfrm rot="20766573">
            <a:off x="859576" y="5926348"/>
            <a:ext cx="1949814" cy="504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bg1"/>
                </a:solidFill>
              </a:rPr>
              <a:t>BRASIL</a:t>
            </a:r>
            <a:endParaRPr lang="pt-B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98805C-CD51-D046-9E31-E309C5092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924944"/>
            <a:ext cx="8229600" cy="2477601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800" b="1" dirty="0">
                <a:solidFill>
                  <a:schemeClr val="bg1"/>
                </a:solidFill>
              </a:rPr>
              <a:t>MUDANÇAS NO PERFIL DO TRABALHO NÃO ELIMINAM NECESSARIAMENTE TODO POSTO DE TRABALHO. 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800" b="1" dirty="0">
                <a:solidFill>
                  <a:schemeClr val="bg1"/>
                </a:solidFill>
              </a:rPr>
              <a:t>PARTE DAS ATIVIDADES TENDE A SER REALIZADA POR MÁQUINAS.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6A297CE-ED6A-A24D-AC71-559B385E46F9}"/>
              </a:ext>
            </a:extLst>
          </p:cNvPr>
          <p:cNvSpPr txBox="1"/>
          <p:nvPr/>
        </p:nvSpPr>
        <p:spPr>
          <a:xfrm>
            <a:off x="2915816" y="1163067"/>
            <a:ext cx="2944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O QUE SE SABE?</a:t>
            </a:r>
          </a:p>
        </p:txBody>
      </p:sp>
    </p:spTree>
    <p:extLst>
      <p:ext uri="{BB962C8B-B14F-4D97-AF65-F5344CB8AC3E}">
        <p14:creationId xmlns:p14="http://schemas.microsoft.com/office/powerpoint/2010/main" val="18373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384CE64-0EA5-5241-9197-19A6CCDC4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7" y="2358172"/>
            <a:ext cx="8762086" cy="4272047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C1374C-283F-744B-9506-6A8E87A5CE63}"/>
              </a:ext>
            </a:extLst>
          </p:cNvPr>
          <p:cNvSpPr txBox="1"/>
          <p:nvPr/>
        </p:nvSpPr>
        <p:spPr>
          <a:xfrm>
            <a:off x="1362050" y="1057092"/>
            <a:ext cx="641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DIFERENTES NÍVEIS DE AUTOMAÇÃO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18BF21D-1D2E-0542-8FEC-DBD88E86B5E8}"/>
              </a:ext>
            </a:extLst>
          </p:cNvPr>
          <p:cNvSpPr txBox="1"/>
          <p:nvPr/>
        </p:nvSpPr>
        <p:spPr>
          <a:xfrm>
            <a:off x="1619672" y="2596883"/>
            <a:ext cx="6264696" cy="4708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F815A064-56C0-684B-A95C-A2942EDF0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335752"/>
              </p:ext>
            </p:extLst>
          </p:nvPr>
        </p:nvGraphicFramePr>
        <p:xfrm>
          <a:off x="248422" y="4076448"/>
          <a:ext cx="8572050" cy="2016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675">
                  <a:extLst>
                    <a:ext uri="{9D8B030D-6E8A-4147-A177-3AD203B41FA5}">
                      <a16:colId xmlns:a16="http://schemas.microsoft.com/office/drawing/2014/main" val="669428351"/>
                    </a:ext>
                  </a:extLst>
                </a:gridCol>
                <a:gridCol w="1428675">
                  <a:extLst>
                    <a:ext uri="{9D8B030D-6E8A-4147-A177-3AD203B41FA5}">
                      <a16:colId xmlns:a16="http://schemas.microsoft.com/office/drawing/2014/main" val="3460985794"/>
                    </a:ext>
                  </a:extLst>
                </a:gridCol>
                <a:gridCol w="1428675">
                  <a:extLst>
                    <a:ext uri="{9D8B030D-6E8A-4147-A177-3AD203B41FA5}">
                      <a16:colId xmlns:a16="http://schemas.microsoft.com/office/drawing/2014/main" val="354065304"/>
                    </a:ext>
                  </a:extLst>
                </a:gridCol>
                <a:gridCol w="1428675">
                  <a:extLst>
                    <a:ext uri="{9D8B030D-6E8A-4147-A177-3AD203B41FA5}">
                      <a16:colId xmlns:a16="http://schemas.microsoft.com/office/drawing/2014/main" val="2217557688"/>
                    </a:ext>
                  </a:extLst>
                </a:gridCol>
                <a:gridCol w="1428675">
                  <a:extLst>
                    <a:ext uri="{9D8B030D-6E8A-4147-A177-3AD203B41FA5}">
                      <a16:colId xmlns:a16="http://schemas.microsoft.com/office/drawing/2014/main" val="2389479941"/>
                    </a:ext>
                  </a:extLst>
                </a:gridCol>
                <a:gridCol w="1428675">
                  <a:extLst>
                    <a:ext uri="{9D8B030D-6E8A-4147-A177-3AD203B41FA5}">
                      <a16:colId xmlns:a16="http://schemas.microsoft.com/office/drawing/2014/main" val="3779651092"/>
                    </a:ext>
                  </a:extLst>
                </a:gridCol>
              </a:tblGrid>
              <a:tr h="581936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7349"/>
                  </a:ext>
                </a:extLst>
              </a:tr>
              <a:tr h="14349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/>
                        <a:t>Sem Automação</a:t>
                      </a:r>
                    </a:p>
                    <a:p>
                      <a:endParaRPr lang="pt-BR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/>
                        <a:t>Assistida</a:t>
                      </a:r>
                    </a:p>
                    <a:p>
                      <a:endParaRPr lang="pt-BR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Parcial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Condicional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>
                          <a:solidFill>
                            <a:schemeClr val="tx1"/>
                          </a:solidFill>
                        </a:rPr>
                        <a:t>Avançada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dirty="0"/>
                        <a:t>Completa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961275"/>
                  </a:ext>
                </a:extLst>
              </a:tr>
            </a:tbl>
          </a:graphicData>
        </a:graphic>
      </p:graphicFrame>
      <p:sp>
        <p:nvSpPr>
          <p:cNvPr id="12" name="Seta para a Direita 11">
            <a:extLst>
              <a:ext uri="{FF2B5EF4-FFF2-40B4-BE49-F238E27FC236}">
                <a16:creationId xmlns:a16="http://schemas.microsoft.com/office/drawing/2014/main" id="{14E1B82E-61A0-5B47-9DD2-344369555C09}"/>
              </a:ext>
            </a:extLst>
          </p:cNvPr>
          <p:cNvSpPr/>
          <p:nvPr/>
        </p:nvSpPr>
        <p:spPr>
          <a:xfrm>
            <a:off x="574007" y="5174943"/>
            <a:ext cx="7920880" cy="99036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F462004-E999-584E-8863-D2467DEDFDD6}"/>
              </a:ext>
            </a:extLst>
          </p:cNvPr>
          <p:cNvSpPr txBox="1"/>
          <p:nvPr/>
        </p:nvSpPr>
        <p:spPr>
          <a:xfrm>
            <a:off x="1619672" y="5439290"/>
            <a:ext cx="4777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Impactos Distintos sobre o emprego</a:t>
            </a:r>
          </a:p>
        </p:txBody>
      </p:sp>
    </p:spTree>
    <p:extLst>
      <p:ext uri="{BB962C8B-B14F-4D97-AF65-F5344CB8AC3E}">
        <p14:creationId xmlns:p14="http://schemas.microsoft.com/office/powerpoint/2010/main" val="229907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BCB11-0F44-6846-B6BB-6519697D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3140968"/>
            <a:ext cx="5760640" cy="1143000"/>
          </a:xfrm>
          <a:solidFill>
            <a:srgbClr val="0000FF"/>
          </a:solidFill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QUEM PERDE E QUEM GANHA?</a:t>
            </a:r>
          </a:p>
        </p:txBody>
      </p:sp>
    </p:spTree>
    <p:extLst>
      <p:ext uri="{BB962C8B-B14F-4D97-AF65-F5344CB8AC3E}">
        <p14:creationId xmlns:p14="http://schemas.microsoft.com/office/powerpoint/2010/main" val="3027568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BCB11-0F44-6846-B6BB-6519697D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8" y="332656"/>
            <a:ext cx="9144000" cy="1143000"/>
          </a:xfr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TRABALHADORES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</a:rPr>
              <a:t>Alta </a:t>
            </a:r>
            <a:r>
              <a:rPr lang="pt-BR" sz="2400" b="1" dirty="0" err="1">
                <a:solidFill>
                  <a:schemeClr val="bg1"/>
                </a:solidFill>
              </a:rPr>
              <a:t>qualificacão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X</a:t>
            </a:r>
            <a:r>
              <a:rPr lang="pt-BR" sz="2400" b="1" dirty="0">
                <a:solidFill>
                  <a:schemeClr val="bg1"/>
                </a:solidFill>
              </a:rPr>
              <a:t> Média e Baixa qualificação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344CAE-CE9D-D447-9319-3A3B7073F211}"/>
              </a:ext>
            </a:extLst>
          </p:cNvPr>
          <p:cNvSpPr txBox="1"/>
          <p:nvPr/>
        </p:nvSpPr>
        <p:spPr>
          <a:xfrm>
            <a:off x="458410" y="6237312"/>
            <a:ext cx="5256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US Bureau </a:t>
            </a:r>
            <a:r>
              <a:rPr lang="pt-BR" sz="1200" b="1" dirty="0" err="1">
                <a:solidFill>
                  <a:schemeClr val="bg1"/>
                </a:solidFill>
              </a:rPr>
              <a:t>of</a:t>
            </a:r>
            <a:r>
              <a:rPr lang="pt-BR" sz="1200" b="1" dirty="0">
                <a:solidFill>
                  <a:schemeClr val="bg1"/>
                </a:solidFill>
              </a:rPr>
              <a:t> Labor </a:t>
            </a:r>
            <a:r>
              <a:rPr lang="pt-BR" sz="1200" b="1" dirty="0" err="1">
                <a:solidFill>
                  <a:schemeClr val="bg1"/>
                </a:solidFill>
              </a:rPr>
              <a:t>Statistics</a:t>
            </a:r>
            <a:r>
              <a:rPr lang="pt-BR" sz="1200" b="1" dirty="0">
                <a:solidFill>
                  <a:schemeClr val="bg1"/>
                </a:solidFill>
              </a:rPr>
              <a:t>; </a:t>
            </a:r>
            <a:r>
              <a:rPr lang="pt-BR" sz="1200" b="1" dirty="0" err="1">
                <a:solidFill>
                  <a:schemeClr val="bg1"/>
                </a:solidFill>
              </a:rPr>
              <a:t>McKinsey</a:t>
            </a:r>
            <a:r>
              <a:rPr lang="pt-BR" sz="1200" b="1" dirty="0">
                <a:solidFill>
                  <a:schemeClr val="bg1"/>
                </a:solidFill>
              </a:rPr>
              <a:t> Global </a:t>
            </a:r>
            <a:r>
              <a:rPr lang="pt-BR" sz="1200" b="1" dirty="0" err="1">
                <a:solidFill>
                  <a:schemeClr val="bg1"/>
                </a:solidFill>
              </a:rPr>
              <a:t>Institute</a:t>
            </a:r>
            <a:r>
              <a:rPr lang="pt-BR" sz="1200" b="1" dirty="0">
                <a:solidFill>
                  <a:schemeClr val="bg1"/>
                </a:solidFill>
              </a:rPr>
              <a:t>, </a:t>
            </a:r>
            <a:r>
              <a:rPr lang="pt-BR" sz="1200" b="1" dirty="0" err="1">
                <a:solidFill>
                  <a:schemeClr val="bg1"/>
                </a:solidFill>
              </a:rPr>
              <a:t>January</a:t>
            </a:r>
            <a:r>
              <a:rPr lang="pt-BR" sz="1200" b="1" dirty="0">
                <a:solidFill>
                  <a:schemeClr val="bg1"/>
                </a:solidFill>
              </a:rPr>
              <a:t> 2017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62AD2D9-EAE0-AF4F-A94E-E4E0A032D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0" y="1455480"/>
            <a:ext cx="8028384" cy="471729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5FE5761-5892-9347-9C50-75B2C59678D9}"/>
              </a:ext>
            </a:extLst>
          </p:cNvPr>
          <p:cNvSpPr txBox="1"/>
          <p:nvPr/>
        </p:nvSpPr>
        <p:spPr>
          <a:xfrm>
            <a:off x="539552" y="1537628"/>
            <a:ext cx="41764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800" b="1" dirty="0"/>
              <a:t>Contrastes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407B7C6-A25E-8E4E-B1D9-0F0323ED0361}"/>
              </a:ext>
            </a:extLst>
          </p:cNvPr>
          <p:cNvSpPr/>
          <p:nvPr/>
        </p:nvSpPr>
        <p:spPr>
          <a:xfrm>
            <a:off x="7308304" y="2348880"/>
            <a:ext cx="117849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367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BCB11-0F44-6846-B6BB-6519697D5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1143000"/>
          </a:xfr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CAPITAL x TRABALHO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344CAE-CE9D-D447-9319-3A3B7073F211}"/>
              </a:ext>
            </a:extLst>
          </p:cNvPr>
          <p:cNvSpPr txBox="1"/>
          <p:nvPr/>
        </p:nvSpPr>
        <p:spPr>
          <a:xfrm>
            <a:off x="35496" y="6237312"/>
            <a:ext cx="887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FED (</a:t>
            </a:r>
            <a:r>
              <a:rPr lang="pt-BR" sz="1200" b="1" dirty="0" err="1">
                <a:solidFill>
                  <a:schemeClr val="bg1"/>
                </a:solidFill>
              </a:rPr>
              <a:t>Research</a:t>
            </a:r>
            <a:r>
              <a:rPr lang="pt-BR" sz="1200" b="1" dirty="0">
                <a:solidFill>
                  <a:schemeClr val="bg1"/>
                </a:solidFill>
              </a:rPr>
              <a:t> St. Louis- FED, 2015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6C6685E-C0F9-0A41-AEB9-4DB36C5FA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2035123"/>
            <a:ext cx="9144000" cy="418222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DD15C81-671B-6D4F-9FBA-BC3805AD345E}"/>
              </a:ext>
            </a:extLst>
          </p:cNvPr>
          <p:cNvSpPr txBox="1"/>
          <p:nvPr/>
        </p:nvSpPr>
        <p:spPr>
          <a:xfrm rot="16200000">
            <a:off x="-1183994" y="4072426"/>
            <a:ext cx="2952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Corporate </a:t>
            </a:r>
            <a:r>
              <a:rPr lang="pt-BR" b="1" dirty="0" err="1"/>
              <a:t>Profits</a:t>
            </a:r>
            <a:r>
              <a:rPr lang="pt-BR" b="1" dirty="0"/>
              <a:t> % </a:t>
            </a:r>
            <a:r>
              <a:rPr lang="pt-BR" b="1" dirty="0" err="1"/>
              <a:t>of</a:t>
            </a:r>
            <a:r>
              <a:rPr lang="pt-BR" b="1" dirty="0"/>
              <a:t> GDP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EB73155-CDC3-C341-87BA-FFA2AB65C844}"/>
              </a:ext>
            </a:extLst>
          </p:cNvPr>
          <p:cNvSpPr txBox="1"/>
          <p:nvPr/>
        </p:nvSpPr>
        <p:spPr>
          <a:xfrm rot="5400000">
            <a:off x="7242478" y="4216442"/>
            <a:ext cx="2952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Labor </a:t>
            </a:r>
            <a:r>
              <a:rPr lang="pt-BR" b="1" dirty="0" err="1"/>
              <a:t>Share</a:t>
            </a:r>
            <a:r>
              <a:rPr lang="pt-BR" b="1" dirty="0"/>
              <a:t> (2009= 100)</a:t>
            </a:r>
          </a:p>
        </p:txBody>
      </p:sp>
    </p:spTree>
    <p:extLst>
      <p:ext uri="{BB962C8B-B14F-4D97-AF65-F5344CB8AC3E}">
        <p14:creationId xmlns:p14="http://schemas.microsoft.com/office/powerpoint/2010/main" val="11253824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988341"/>
            <a:ext cx="91323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</a:rPr>
              <a:t>O QUE CONVÉM APRENDER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3C3A496-2ABD-4B41-957C-FCD94008CAD3}"/>
              </a:ext>
            </a:extLst>
          </p:cNvPr>
          <p:cNvSpPr/>
          <p:nvPr/>
        </p:nvSpPr>
        <p:spPr>
          <a:xfrm>
            <a:off x="971600" y="4149080"/>
            <a:ext cx="6723934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“Digital </a:t>
            </a:r>
            <a:r>
              <a:rPr lang="pt-BR" sz="2800" b="1" dirty="0" err="1">
                <a:solidFill>
                  <a:schemeClr val="bg1"/>
                </a:solidFill>
              </a:rPr>
              <a:t>technologies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change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rapidly</a:t>
            </a:r>
            <a:r>
              <a:rPr lang="pt-BR" sz="2800" b="1" dirty="0">
                <a:solidFill>
                  <a:schemeClr val="bg1"/>
                </a:solidFill>
              </a:rPr>
              <a:t>, </a:t>
            </a:r>
            <a:r>
              <a:rPr lang="pt-BR" sz="2800" b="1" dirty="0" err="1">
                <a:solidFill>
                  <a:schemeClr val="bg1"/>
                </a:solidFill>
              </a:rPr>
              <a:t>but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organizations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and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skills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aren’t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keeping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pace</a:t>
            </a:r>
            <a:r>
              <a:rPr lang="pt-BR" sz="2800" b="1" dirty="0">
                <a:solidFill>
                  <a:schemeClr val="bg1"/>
                </a:solidFill>
              </a:rPr>
              <a:t>. </a:t>
            </a:r>
          </a:p>
          <a:p>
            <a:pPr algn="ctr"/>
            <a:endParaRPr lang="pt-BR" sz="2800" b="1" dirty="0">
              <a:solidFill>
                <a:schemeClr val="bg1"/>
              </a:solidFill>
            </a:endParaRP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As a </a:t>
            </a:r>
            <a:r>
              <a:rPr lang="pt-BR" sz="2800" b="1" dirty="0" err="1">
                <a:solidFill>
                  <a:schemeClr val="bg1"/>
                </a:solidFill>
              </a:rPr>
              <a:t>result</a:t>
            </a:r>
            <a:r>
              <a:rPr lang="pt-BR" sz="2800" b="1" dirty="0">
                <a:solidFill>
                  <a:schemeClr val="bg1"/>
                </a:solidFill>
              </a:rPr>
              <a:t>, </a:t>
            </a:r>
            <a:r>
              <a:rPr lang="pt-BR" sz="2800" b="1" dirty="0" err="1">
                <a:solidFill>
                  <a:schemeClr val="bg1"/>
                </a:solidFill>
              </a:rPr>
              <a:t>millions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of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people</a:t>
            </a:r>
            <a:r>
              <a:rPr lang="pt-BR" sz="2800" b="1" dirty="0">
                <a:solidFill>
                  <a:schemeClr val="bg1"/>
                </a:solidFill>
              </a:rPr>
              <a:t> are </a:t>
            </a:r>
            <a:r>
              <a:rPr lang="pt-BR" sz="2800" b="1" dirty="0" err="1">
                <a:solidFill>
                  <a:schemeClr val="bg1"/>
                </a:solidFill>
              </a:rPr>
              <a:t>being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left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behind</a:t>
            </a:r>
            <a:r>
              <a:rPr lang="pt-BR" sz="2800" b="1" dirty="0">
                <a:solidFill>
                  <a:schemeClr val="bg1"/>
                </a:solidFill>
              </a:rPr>
              <a:t>.”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960CE4E-6F84-0A45-B648-0BC4C32B4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605">
            <a:off x="6621880" y="1120971"/>
            <a:ext cx="2354812" cy="3175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364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6697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O FUTURO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9330" y="1412776"/>
            <a:ext cx="8229600" cy="4032448"/>
          </a:xfrm>
          <a:solidFill>
            <a:srgbClr val="0000FF"/>
          </a:solidFill>
          <a:ln>
            <a:noFill/>
          </a:ln>
        </p:spPr>
        <p:txBody>
          <a:bodyPr>
            <a:normAutofit/>
          </a:bodyPr>
          <a:lstStyle/>
          <a:p>
            <a:pPr marL="457200" lvl="1" indent="-45720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OS PROBLEMAS COLOCADOS PELO ATUAL CICLO TECNOLÓGICO ATUAL V</a:t>
            </a:r>
            <a:r>
              <a:rPr lang="pt-BR" b="1" dirty="0">
                <a:solidFill>
                  <a:schemeClr val="bg1"/>
                </a:solidFill>
              </a:rPr>
              <a:t>ÃO</a:t>
            </a:r>
            <a:r>
              <a:rPr lang="en-US" b="1" dirty="0">
                <a:solidFill>
                  <a:schemeClr val="bg1"/>
                </a:solidFill>
              </a:rPr>
              <a:t> AL</a:t>
            </a:r>
            <a:r>
              <a:rPr lang="pt-BR" b="1" dirty="0">
                <a:solidFill>
                  <a:schemeClr val="bg1"/>
                </a:solidFill>
              </a:rPr>
              <a:t>ÉM DO EMPREGO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TOCAM NOS ALICERCES DAS SOCIEDADES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PEDEM AÇÃO RÁPIDA, COESÃO</a:t>
            </a:r>
            <a:r>
              <a:rPr lang="pt-BR" b="1" dirty="0">
                <a:solidFill>
                  <a:schemeClr val="bg1"/>
                </a:solidFill>
              </a:rPr>
              <a:t> E TRANSPARÊNCIA DAS POLÍTICAS PÚBLICAS</a:t>
            </a:r>
          </a:p>
          <a:p>
            <a:pPr marL="457200" lvl="1" indent="-457200">
              <a:spcBef>
                <a:spcPts val="0"/>
              </a:spcBef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O BRASIL (COMO A QUASE TOTALIDADE DOS EMERGENTES) TEM PARTICIPAÇÃO MARGINAL NESSE CICLO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4779555-5E53-AE41-B5F2-5AEB792050D4}"/>
              </a:ext>
            </a:extLst>
          </p:cNvPr>
          <p:cNvSpPr/>
          <p:nvPr/>
        </p:nvSpPr>
        <p:spPr>
          <a:xfrm>
            <a:off x="457200" y="5637876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C000"/>
                </a:solidFill>
              </a:rPr>
              <a:t>E ESSE DISTANCIAMENTO TENDE A SE AMPLIAR AINDA MAIS COM A INAÇÃO ATUAL</a:t>
            </a:r>
            <a:endParaRPr lang="pt-BR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39144-2E13-D649-AFCE-D8E657A6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14" y="1034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O BRASIL ESTÁ FADADO A FICAR PARA TRÁS?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23177DC-784F-1046-A912-290F3DE3ABE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3501008"/>
            <a:ext cx="8229600" cy="138499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t-BR" sz="2800" b="1" dirty="0">
                <a:solidFill>
                  <a:srgbClr val="FFC000"/>
                </a:solidFill>
              </a:rPr>
              <a:t>COMO AS TECNOLOGIAS AINDA NÃO ESTÃO MADURAS, HÁ OPORTUNIDADES PARA ACELERAR E SALTAR ETAPAS NO CAMINHO DO DESENVOLVIMENTO </a:t>
            </a:r>
          </a:p>
        </p:txBody>
      </p:sp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576F297D-C78D-C541-850C-63A52E739F3C}"/>
              </a:ext>
            </a:extLst>
          </p:cNvPr>
          <p:cNvSpPr txBox="1">
            <a:spLocks/>
          </p:cNvSpPr>
          <p:nvPr/>
        </p:nvSpPr>
        <p:spPr>
          <a:xfrm>
            <a:off x="447214" y="2977788"/>
            <a:ext cx="8229600" cy="523220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800" b="1" dirty="0">
                <a:solidFill>
                  <a:schemeClr val="bg1"/>
                </a:solidFill>
              </a:rPr>
              <a:t>NÃO NECESSARIAMENTE</a:t>
            </a:r>
          </a:p>
        </p:txBody>
      </p:sp>
    </p:spTree>
    <p:extLst>
      <p:ext uri="{BB962C8B-B14F-4D97-AF65-F5344CB8AC3E}">
        <p14:creationId xmlns:p14="http://schemas.microsoft.com/office/powerpoint/2010/main" val="289886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ha Montagem VW Fusca 1986 - Clube do Fusca S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9649"/>
            <a:ext cx="9290198" cy="696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9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67744" y="3429000"/>
            <a:ext cx="405315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72315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NUC Industrial Robots at AUD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77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1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106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chemeClr val="bg1"/>
                </a:solidFill>
              </a:rPr>
              <a:t>Mudanças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na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Natureza</a:t>
            </a:r>
            <a:r>
              <a:rPr lang="en-US" sz="3000" b="1" dirty="0">
                <a:solidFill>
                  <a:schemeClr val="bg1"/>
                </a:solidFill>
              </a:rPr>
              <a:t> da </a:t>
            </a:r>
            <a:r>
              <a:rPr lang="en-US" sz="3000" b="1" dirty="0" err="1">
                <a:solidFill>
                  <a:schemeClr val="bg1"/>
                </a:solidFill>
              </a:rPr>
              <a:t>Produção</a:t>
            </a:r>
            <a:r>
              <a:rPr lang="en-US" sz="3000" b="1" dirty="0">
                <a:solidFill>
                  <a:schemeClr val="bg1"/>
                </a:solidFill>
              </a:rPr>
              <a:t> e da </a:t>
            </a:r>
            <a:r>
              <a:rPr lang="en-US" sz="3000" b="1" dirty="0" err="1">
                <a:solidFill>
                  <a:schemeClr val="bg1"/>
                </a:solidFill>
              </a:rPr>
              <a:t>Competição</a:t>
            </a:r>
            <a:endParaRPr lang="en-US" sz="3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286714"/>
              </p:ext>
            </p:extLst>
          </p:nvPr>
        </p:nvGraphicFramePr>
        <p:xfrm>
          <a:off x="287524" y="980728"/>
          <a:ext cx="8568952" cy="5658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4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4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Sem </a:t>
                      </a:r>
                      <a:r>
                        <a:rPr lang="en-US" sz="2800" dirty="0" err="1"/>
                        <a:t>Digitalização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Com </a:t>
                      </a:r>
                      <a:r>
                        <a:rPr lang="en-US" sz="2800" dirty="0" err="1"/>
                        <a:t>Digitalização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716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Indústria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manufatureira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Fusão</a:t>
                      </a:r>
                      <a:r>
                        <a:rPr lang="en-US" sz="2200" b="1" dirty="0"/>
                        <a:t> de </a:t>
                      </a:r>
                      <a:r>
                        <a:rPr lang="en-US" sz="2200" b="1" dirty="0" err="1"/>
                        <a:t>Serviços</a:t>
                      </a:r>
                      <a:r>
                        <a:rPr lang="en-US" sz="2200" b="1" dirty="0"/>
                        <a:t> +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Manufatura</a:t>
                      </a:r>
                      <a:r>
                        <a:rPr lang="en-US" sz="2200" b="1" baseline="0" dirty="0"/>
                        <a:t> + </a:t>
                      </a:r>
                      <a:r>
                        <a:rPr lang="en-US" sz="2200" b="1" baseline="0" dirty="0" err="1"/>
                        <a:t>Automação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acelerada</a:t>
                      </a:r>
                      <a:r>
                        <a:rPr lang="en-US" sz="2200" b="1" baseline="0" dirty="0"/>
                        <a:t> + IA</a:t>
                      </a:r>
                      <a:endParaRPr 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248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Qualidade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/>
                        <a:t>“</a:t>
                      </a:r>
                      <a:r>
                        <a:rPr lang="en-US" sz="2200" b="1" dirty="0" err="1"/>
                        <a:t>Servitização</a:t>
                      </a:r>
                      <a:r>
                        <a:rPr lang="en-US" sz="2200" b="1" dirty="0"/>
                        <a:t>” +</a:t>
                      </a:r>
                      <a:r>
                        <a:rPr lang="en-US" sz="2200" b="1" dirty="0" err="1"/>
                        <a:t>Qualidade</a:t>
                      </a:r>
                      <a:r>
                        <a:rPr lang="en-US" sz="2200" b="1" dirty="0"/>
                        <a:t> + </a:t>
                      </a:r>
                      <a:r>
                        <a:rPr lang="en-US" sz="2200" b="1" baseline="0" dirty="0" err="1"/>
                        <a:t>Custo</a:t>
                      </a:r>
                      <a:r>
                        <a:rPr lang="en-US" sz="2200" b="1" baseline="0" dirty="0"/>
                        <a:t> + </a:t>
                      </a:r>
                      <a:r>
                        <a:rPr lang="en-US" sz="2200" b="1" dirty="0" err="1"/>
                        <a:t>Customização</a:t>
                      </a:r>
                      <a:r>
                        <a:rPr lang="en-US" sz="2200" b="1" dirty="0"/>
                        <a:t> + </a:t>
                      </a:r>
                      <a:r>
                        <a:rPr lang="en-US" sz="2200" b="1" dirty="0" err="1"/>
                        <a:t>Velocidade</a:t>
                      </a:r>
                      <a:endParaRPr 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827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Tecnologia</a:t>
                      </a:r>
                      <a:r>
                        <a:rPr lang="en-US" sz="2200" b="1" dirty="0"/>
                        <a:t>: </a:t>
                      </a:r>
                      <a:r>
                        <a:rPr lang="en-US" sz="2200" b="1" dirty="0" err="1"/>
                        <a:t>suporte</a:t>
                      </a:r>
                      <a:r>
                        <a:rPr lang="en-US" sz="2200" b="1" dirty="0"/>
                        <a:t> da </a:t>
                      </a:r>
                      <a:r>
                        <a:rPr lang="en-US" sz="2200" b="1" dirty="0" err="1"/>
                        <a:t>produção</a:t>
                      </a:r>
                      <a:r>
                        <a:rPr lang="en-US" sz="2200" b="1" dirty="0"/>
                        <a:t> e </a:t>
                      </a:r>
                      <a:r>
                        <a:rPr lang="en-US" sz="2200" b="1" dirty="0" err="1"/>
                        <a:t>serviços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/>
                        <a:t>IA re-</a:t>
                      </a:r>
                      <a:r>
                        <a:rPr lang="en-US" sz="2200" b="1" dirty="0" err="1"/>
                        <a:t>estrutura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empresas</a:t>
                      </a:r>
                      <a:r>
                        <a:rPr lang="en-US" sz="2200" b="1" dirty="0"/>
                        <a:t>: </a:t>
                      </a:r>
                      <a:r>
                        <a:rPr lang="en-US" sz="2200" b="1" dirty="0" err="1"/>
                        <a:t>novos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modelos</a:t>
                      </a:r>
                      <a:r>
                        <a:rPr lang="en-US" sz="2200" b="1" dirty="0"/>
                        <a:t> de </a:t>
                      </a:r>
                      <a:r>
                        <a:rPr lang="en-US" sz="2200" b="1" dirty="0" err="1"/>
                        <a:t>negócio</a:t>
                      </a:r>
                      <a:r>
                        <a:rPr lang="en-US" sz="2200" b="1" dirty="0"/>
                        <a:t> + </a:t>
                      </a:r>
                      <a:r>
                        <a:rPr lang="en-US" sz="2200" b="1" dirty="0" err="1"/>
                        <a:t>Automação</a:t>
                      </a:r>
                      <a:endParaRPr 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499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Comércio</a:t>
                      </a:r>
                      <a:r>
                        <a:rPr lang="en-US" sz="2200" b="1" dirty="0"/>
                        <a:t> de </a:t>
                      </a:r>
                      <a:r>
                        <a:rPr lang="en-US" sz="2200" b="1" dirty="0" err="1"/>
                        <a:t>Produtos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Comércio</a:t>
                      </a:r>
                      <a:r>
                        <a:rPr lang="en-US" sz="2200" b="1" dirty="0"/>
                        <a:t> de </a:t>
                      </a:r>
                      <a:r>
                        <a:rPr lang="en-US" sz="2200" b="1" dirty="0" err="1"/>
                        <a:t>conhecimento</a:t>
                      </a:r>
                      <a:r>
                        <a:rPr lang="en-US" sz="2200" b="1" dirty="0"/>
                        <a:t> + </a:t>
                      </a:r>
                      <a:r>
                        <a:rPr lang="en-US" sz="2200" b="1" dirty="0" err="1"/>
                        <a:t>Gestão</a:t>
                      </a:r>
                      <a:r>
                        <a:rPr lang="en-US" sz="2200" b="1" dirty="0"/>
                        <a:t> + </a:t>
                      </a:r>
                      <a:r>
                        <a:rPr lang="en-US" sz="2200" b="1" dirty="0" err="1"/>
                        <a:t>Serviços</a:t>
                      </a:r>
                      <a:r>
                        <a:rPr lang="en-US" sz="2200" b="1" dirty="0"/>
                        <a:t> +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499">
                <a:tc>
                  <a:txBody>
                    <a:bodyPr/>
                    <a:lstStyle/>
                    <a:p>
                      <a:r>
                        <a:rPr lang="en-US" sz="2200" b="1" dirty="0"/>
                        <a:t>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/>
                        <a:t>Aprendizagem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Contínua</a:t>
                      </a:r>
                      <a:r>
                        <a:rPr lang="en-US" sz="2200" b="1" dirty="0"/>
                        <a:t> + </a:t>
                      </a:r>
                      <a:r>
                        <a:rPr lang="en-US" sz="2200" b="1" dirty="0" err="1"/>
                        <a:t>Trabalho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cooperativo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homem</a:t>
                      </a:r>
                      <a:r>
                        <a:rPr lang="en-US" sz="2200" b="1" dirty="0"/>
                        <a:t>/</a:t>
                      </a:r>
                      <a:r>
                        <a:rPr lang="en-US" sz="2200" b="1" dirty="0" err="1"/>
                        <a:t>máquina</a:t>
                      </a:r>
                      <a:r>
                        <a:rPr lang="en-US" sz="2200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045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Baixo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custo</a:t>
                      </a:r>
                      <a:r>
                        <a:rPr lang="en-US" sz="2200" b="1" dirty="0"/>
                        <a:t> do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Eficiência</a:t>
                      </a:r>
                      <a:r>
                        <a:rPr lang="en-US" sz="2200" b="1" dirty="0"/>
                        <a:t> + Alta </a:t>
                      </a:r>
                      <a:r>
                        <a:rPr lang="en-US" sz="2200" b="1" dirty="0" err="1"/>
                        <a:t>qualificação</a:t>
                      </a:r>
                      <a:endParaRPr 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2045">
                <a:tc>
                  <a:txBody>
                    <a:bodyPr/>
                    <a:lstStyle/>
                    <a:p>
                      <a:r>
                        <a:rPr lang="en-US" sz="2200" b="1" dirty="0" err="1"/>
                        <a:t>Controlar</a:t>
                      </a:r>
                      <a:r>
                        <a:rPr lang="en-US" sz="2200" b="1" dirty="0"/>
                        <a:t> as </a:t>
                      </a:r>
                      <a:r>
                        <a:rPr lang="en-US" sz="2200" b="1" dirty="0" err="1"/>
                        <a:t>máquinas</a:t>
                      </a:r>
                      <a:r>
                        <a:rPr lang="en-US" sz="2200" b="1" dirty="0"/>
                        <a:t> e </a:t>
                      </a:r>
                      <a:r>
                        <a:rPr lang="en-US" sz="2200" b="1" dirty="0" err="1"/>
                        <a:t>definir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seu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funcionamento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/>
                        <a:t>Fazer o que as </a:t>
                      </a:r>
                      <a:r>
                        <a:rPr lang="en-US" sz="2200" b="1" dirty="0" err="1"/>
                        <a:t>máquinas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não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conseguem</a:t>
                      </a:r>
                      <a:endParaRPr 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626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95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792088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FEW REMARKS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36813"/>
            <a:ext cx="8784976" cy="3819264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857250" lvl="1" indent="-45720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As global </a:t>
            </a:r>
            <a:r>
              <a:rPr lang="pt-BR" b="1" dirty="0" err="1">
                <a:solidFill>
                  <a:schemeClr val="bg1"/>
                </a:solidFill>
              </a:rPr>
              <a:t>economy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is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integrated</a:t>
            </a:r>
            <a:r>
              <a:rPr lang="pt-BR" b="1" dirty="0">
                <a:solidFill>
                  <a:schemeClr val="bg1"/>
                </a:solidFill>
              </a:rPr>
              <a:t>, new </a:t>
            </a:r>
            <a:r>
              <a:rPr lang="pt-BR" b="1" dirty="0" err="1">
                <a:solidFill>
                  <a:schemeClr val="bg1"/>
                </a:solidFill>
              </a:rPr>
              <a:t>technologies</a:t>
            </a:r>
            <a:r>
              <a:rPr lang="pt-BR" b="1" dirty="0">
                <a:solidFill>
                  <a:schemeClr val="bg1"/>
                </a:solidFill>
              </a:rPr>
              <a:t>   in </a:t>
            </a:r>
            <a:r>
              <a:rPr lang="pt-BR" b="1" dirty="0" err="1">
                <a:solidFill>
                  <a:schemeClr val="bg1"/>
                </a:solidFill>
              </a:rPr>
              <a:t>one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place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affects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work</a:t>
            </a:r>
            <a:r>
              <a:rPr lang="pt-BR" b="1" dirty="0">
                <a:solidFill>
                  <a:schemeClr val="bg1"/>
                </a:solidFill>
              </a:rPr>
              <a:t> in </a:t>
            </a:r>
            <a:r>
              <a:rPr lang="pt-BR" b="1" dirty="0" err="1">
                <a:solidFill>
                  <a:schemeClr val="bg1"/>
                </a:solidFill>
              </a:rPr>
              <a:t>others</a:t>
            </a:r>
            <a:endParaRPr lang="pt-BR" b="1" dirty="0">
              <a:solidFill>
                <a:schemeClr val="bg1"/>
              </a:solidFill>
            </a:endParaRPr>
          </a:p>
          <a:p>
            <a:pPr marL="857250" lvl="1" indent="-45720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In </a:t>
            </a:r>
            <a:r>
              <a:rPr lang="pt-BR" b="1" dirty="0" err="1">
                <a:solidFill>
                  <a:schemeClr val="bg1"/>
                </a:solidFill>
              </a:rPr>
              <a:t>the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past</a:t>
            </a:r>
            <a:r>
              <a:rPr lang="pt-BR" b="1" dirty="0">
                <a:solidFill>
                  <a:schemeClr val="bg1"/>
                </a:solidFill>
              </a:rPr>
              <a:t> four </a:t>
            </a:r>
            <a:r>
              <a:rPr lang="pt-BR" b="1" dirty="0" err="1">
                <a:solidFill>
                  <a:schemeClr val="bg1"/>
                </a:solidFill>
              </a:rPr>
              <a:t>decades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the</a:t>
            </a:r>
            <a:r>
              <a:rPr lang="pt-BR" b="1" dirty="0">
                <a:solidFill>
                  <a:schemeClr val="bg1"/>
                </a:solidFill>
              </a:rPr>
              <a:t> world </a:t>
            </a:r>
            <a:r>
              <a:rPr lang="pt-BR" b="1" dirty="0" err="1">
                <a:solidFill>
                  <a:schemeClr val="bg1"/>
                </a:solidFill>
              </a:rPr>
              <a:t>has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seen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many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job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losses</a:t>
            </a:r>
            <a:r>
              <a:rPr lang="pt-BR" b="1" dirty="0">
                <a:solidFill>
                  <a:schemeClr val="bg1"/>
                </a:solidFill>
              </a:rPr>
              <a:t>, </a:t>
            </a:r>
            <a:r>
              <a:rPr lang="pt-BR" b="1" dirty="0" err="1">
                <a:solidFill>
                  <a:schemeClr val="bg1"/>
                </a:solidFill>
              </a:rPr>
              <a:t>falling</a:t>
            </a:r>
            <a:r>
              <a:rPr lang="pt-BR" b="1" dirty="0">
                <a:solidFill>
                  <a:schemeClr val="bg1"/>
                </a:solidFill>
              </a:rPr>
              <a:t> real </a:t>
            </a:r>
            <a:r>
              <a:rPr lang="pt-BR" b="1" dirty="0" err="1">
                <a:solidFill>
                  <a:schemeClr val="bg1"/>
                </a:solidFill>
              </a:rPr>
              <a:t>wages</a:t>
            </a:r>
            <a:r>
              <a:rPr lang="pt-BR" b="1" dirty="0">
                <a:solidFill>
                  <a:schemeClr val="bg1"/>
                </a:solidFill>
              </a:rPr>
              <a:t>, </a:t>
            </a:r>
            <a:r>
              <a:rPr lang="pt-BR" b="1" dirty="0" err="1">
                <a:solidFill>
                  <a:schemeClr val="bg1"/>
                </a:solidFill>
              </a:rPr>
              <a:t>and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rising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inequality</a:t>
            </a:r>
            <a:r>
              <a:rPr lang="pt-BR" b="1" dirty="0">
                <a:solidFill>
                  <a:schemeClr val="bg1"/>
                </a:solidFill>
              </a:rPr>
              <a:t> as </a:t>
            </a:r>
            <a:r>
              <a:rPr lang="pt-BR" b="1" dirty="0" err="1">
                <a:solidFill>
                  <a:schemeClr val="bg1"/>
                </a:solidFill>
              </a:rPr>
              <a:t>the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gains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from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growth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moved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to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the</a:t>
            </a:r>
            <a:r>
              <a:rPr lang="pt-BR" b="1" dirty="0">
                <a:solidFill>
                  <a:schemeClr val="bg1"/>
                </a:solidFill>
              </a:rPr>
              <a:t> top 1%</a:t>
            </a:r>
          </a:p>
          <a:p>
            <a:pPr marL="857250" lvl="1" indent="-457200" algn="just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</a:rPr>
              <a:t>The </a:t>
            </a:r>
            <a:r>
              <a:rPr lang="pt-BR" b="1" dirty="0" err="1">
                <a:solidFill>
                  <a:schemeClr val="bg1"/>
                </a:solidFill>
              </a:rPr>
              <a:t>technological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revolution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that</a:t>
            </a:r>
            <a:r>
              <a:rPr lang="pt-BR" b="1" dirty="0">
                <a:solidFill>
                  <a:schemeClr val="bg1"/>
                </a:solidFill>
              </a:rPr>
              <a:t> spread </a:t>
            </a:r>
            <a:r>
              <a:rPr lang="pt-BR" b="1" dirty="0" err="1">
                <a:solidFill>
                  <a:schemeClr val="bg1"/>
                </a:solidFill>
              </a:rPr>
              <a:t>prosperity</a:t>
            </a:r>
            <a:r>
              <a:rPr lang="pt-BR" b="1" dirty="0">
                <a:solidFill>
                  <a:schemeClr val="bg1"/>
                </a:solidFill>
              </a:rPr>
              <a:t> in </a:t>
            </a:r>
            <a:r>
              <a:rPr lang="pt-BR" b="1" dirty="0" err="1">
                <a:solidFill>
                  <a:schemeClr val="bg1"/>
                </a:solidFill>
              </a:rPr>
              <a:t>the</a:t>
            </a:r>
            <a:r>
              <a:rPr lang="pt-BR" b="1" dirty="0">
                <a:solidFill>
                  <a:schemeClr val="bg1"/>
                </a:solidFill>
              </a:rPr>
              <a:t> West </a:t>
            </a:r>
            <a:r>
              <a:rPr lang="pt-BR" b="1" dirty="0" err="1">
                <a:solidFill>
                  <a:schemeClr val="bg1"/>
                </a:solidFill>
              </a:rPr>
              <a:t>could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not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be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replicated</a:t>
            </a:r>
            <a:r>
              <a:rPr lang="pt-BR" b="1" dirty="0">
                <a:solidFill>
                  <a:schemeClr val="bg1"/>
                </a:solidFill>
              </a:rPr>
              <a:t> in </a:t>
            </a:r>
            <a:r>
              <a:rPr lang="pt-BR" b="1" dirty="0" err="1">
                <a:solidFill>
                  <a:schemeClr val="bg1"/>
                </a:solidFill>
              </a:rPr>
              <a:t>even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modern</a:t>
            </a:r>
            <a:r>
              <a:rPr lang="pt-BR" b="1" dirty="0">
                <a:solidFill>
                  <a:schemeClr val="bg1"/>
                </a:solidFill>
              </a:rPr>
              <a:t> '</a:t>
            </a:r>
            <a:r>
              <a:rPr lang="pt-BR" b="1" dirty="0" err="1">
                <a:solidFill>
                  <a:schemeClr val="bg1"/>
                </a:solidFill>
              </a:rPr>
              <a:t>underdeveloped</a:t>
            </a:r>
            <a:r>
              <a:rPr lang="pt-BR" b="1" dirty="0">
                <a:solidFill>
                  <a:schemeClr val="bg1"/>
                </a:solidFill>
              </a:rPr>
              <a:t> countries'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6CACB7A-BC3E-9C49-90E7-E096497DDB8E}"/>
              </a:ext>
            </a:extLst>
          </p:cNvPr>
          <p:cNvSpPr/>
          <p:nvPr/>
        </p:nvSpPr>
        <p:spPr>
          <a:xfrm>
            <a:off x="19574" y="551723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spcAft>
                <a:spcPts val="1200"/>
              </a:spcAft>
              <a:buClr>
                <a:srgbClr val="FF0000"/>
              </a:buClr>
            </a:pPr>
            <a:r>
              <a:rPr lang="pt-BR" sz="2800" b="1" dirty="0">
                <a:solidFill>
                  <a:schemeClr val="bg1"/>
                </a:solidFill>
              </a:rPr>
              <a:t>BUT MOST ANALYSTS SAY THAT THE ECONOMY HAS ALWAYS ADJUSTED, AND IN THE FUTURE IT ALWAYS WILL. RIGHT?</a:t>
            </a:r>
          </a:p>
        </p:txBody>
      </p:sp>
    </p:spTree>
    <p:extLst>
      <p:ext uri="{BB962C8B-B14F-4D97-AF65-F5344CB8AC3E}">
        <p14:creationId xmlns:p14="http://schemas.microsoft.com/office/powerpoint/2010/main" val="213236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31568" cy="864096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Technology and Jobs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2016224"/>
          </a:xfrm>
          <a:solidFill>
            <a:srgbClr val="0000FF"/>
          </a:solidFill>
          <a:ln>
            <a:noFill/>
          </a:ln>
        </p:spPr>
        <p:txBody>
          <a:bodyPr>
            <a:noAutofit/>
          </a:bodyPr>
          <a:lstStyle/>
          <a:p>
            <a:pPr marL="514350" lvl="2" indent="-514350" algn="just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t-BR" sz="2200" b="1" dirty="0" err="1">
                <a:solidFill>
                  <a:schemeClr val="bg1"/>
                </a:solidFill>
              </a:rPr>
              <a:t>Since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the</a:t>
            </a:r>
            <a:r>
              <a:rPr lang="pt-BR" sz="2200" b="1" dirty="0">
                <a:solidFill>
                  <a:schemeClr val="bg1"/>
                </a:solidFill>
              </a:rPr>
              <a:t> Industrial </a:t>
            </a:r>
            <a:r>
              <a:rPr lang="pt-BR" sz="2200" b="1" dirty="0" err="1">
                <a:solidFill>
                  <a:schemeClr val="bg1"/>
                </a:solidFill>
              </a:rPr>
              <a:t>Revolution</a:t>
            </a:r>
            <a:r>
              <a:rPr lang="pt-BR" sz="2200" b="1" dirty="0">
                <a:solidFill>
                  <a:schemeClr val="bg1"/>
                </a:solidFill>
              </a:rPr>
              <a:t>, </a:t>
            </a:r>
            <a:r>
              <a:rPr lang="pt-BR" sz="2200" b="1" dirty="0" err="1">
                <a:solidFill>
                  <a:schemeClr val="bg1"/>
                </a:solidFill>
              </a:rPr>
              <a:t>mechanization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has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been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controversial</a:t>
            </a:r>
            <a:r>
              <a:rPr lang="pt-BR" sz="2200" b="1" dirty="0">
                <a:solidFill>
                  <a:schemeClr val="bg1"/>
                </a:solidFill>
              </a:rPr>
              <a:t>. </a:t>
            </a:r>
            <a:r>
              <a:rPr lang="pt-BR" sz="2200" b="1" dirty="0" err="1">
                <a:solidFill>
                  <a:schemeClr val="bg1"/>
                </a:solidFill>
              </a:rPr>
              <a:t>Machines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pushed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up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productivity</a:t>
            </a:r>
            <a:r>
              <a:rPr lang="pt-BR" sz="2200" b="1" dirty="0">
                <a:solidFill>
                  <a:schemeClr val="bg1"/>
                </a:solidFill>
              </a:rPr>
              <a:t>, </a:t>
            </a:r>
            <a:r>
              <a:rPr lang="pt-BR" sz="2200" b="1" dirty="0" err="1">
                <a:solidFill>
                  <a:schemeClr val="bg1"/>
                </a:solidFill>
              </a:rPr>
              <a:t>raising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incomes</a:t>
            </a:r>
            <a:r>
              <a:rPr lang="pt-BR" sz="2200" b="1" dirty="0">
                <a:solidFill>
                  <a:schemeClr val="bg1"/>
                </a:solidFill>
              </a:rPr>
              <a:t> per capita. </a:t>
            </a:r>
            <a:r>
              <a:rPr lang="pt-BR" sz="2200" b="1" dirty="0" err="1">
                <a:solidFill>
                  <a:schemeClr val="bg1"/>
                </a:solidFill>
              </a:rPr>
              <a:t>But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they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put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people</a:t>
            </a:r>
            <a:r>
              <a:rPr lang="pt-BR" sz="2200" b="1" dirty="0">
                <a:solidFill>
                  <a:schemeClr val="bg1"/>
                </a:solidFill>
              </a:rPr>
              <a:t> out </a:t>
            </a:r>
            <a:r>
              <a:rPr lang="pt-BR" sz="2200" b="1" dirty="0" err="1">
                <a:solidFill>
                  <a:schemeClr val="bg1"/>
                </a:solidFill>
              </a:rPr>
              <a:t>of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work</a:t>
            </a:r>
            <a:r>
              <a:rPr lang="pt-BR" sz="2200" b="1" dirty="0">
                <a:solidFill>
                  <a:schemeClr val="bg1"/>
                </a:solidFill>
              </a:rPr>
              <a:t>, </a:t>
            </a:r>
            <a:r>
              <a:rPr lang="pt-BR" sz="2200" b="1" dirty="0" err="1">
                <a:solidFill>
                  <a:schemeClr val="bg1"/>
                </a:solidFill>
              </a:rPr>
              <a:t>reduced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their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wages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and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diverted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the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gains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from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growth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to</a:t>
            </a:r>
            <a:r>
              <a:rPr lang="pt-BR" sz="2200" b="1" dirty="0">
                <a:solidFill>
                  <a:schemeClr val="bg1"/>
                </a:solidFill>
              </a:rPr>
              <a:t> businesses</a:t>
            </a:r>
          </a:p>
          <a:p>
            <a:pPr marL="514350" lvl="2" indent="-514350" algn="just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t-BR" sz="2200" b="1" dirty="0" err="1">
                <a:solidFill>
                  <a:schemeClr val="bg1"/>
                </a:solidFill>
              </a:rPr>
              <a:t>Now</a:t>
            </a:r>
            <a:r>
              <a:rPr lang="pt-BR" sz="2200" b="1" dirty="0">
                <a:solidFill>
                  <a:schemeClr val="bg1"/>
                </a:solidFill>
              </a:rPr>
              <a:t>, </a:t>
            </a:r>
            <a:r>
              <a:rPr lang="pt-BR" sz="2200" b="1" dirty="0" err="1">
                <a:solidFill>
                  <a:schemeClr val="bg1"/>
                </a:solidFill>
              </a:rPr>
              <a:t>robots</a:t>
            </a:r>
            <a:r>
              <a:rPr lang="pt-BR" sz="2200" b="1" dirty="0">
                <a:solidFill>
                  <a:schemeClr val="bg1"/>
                </a:solidFill>
              </a:rPr>
              <a:t> are </a:t>
            </a:r>
            <a:r>
              <a:rPr lang="pt-BR" sz="2200" b="1" dirty="0" err="1">
                <a:solidFill>
                  <a:schemeClr val="bg1"/>
                </a:solidFill>
              </a:rPr>
              <a:t>threatening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work</a:t>
            </a:r>
            <a:r>
              <a:rPr lang="pt-BR" sz="2200" b="1" dirty="0">
                <a:solidFill>
                  <a:schemeClr val="bg1"/>
                </a:solidFill>
              </a:rPr>
              <a:t>, </a:t>
            </a:r>
            <a:r>
              <a:rPr lang="pt-BR" sz="2200" b="1" dirty="0" err="1">
                <a:solidFill>
                  <a:schemeClr val="bg1"/>
                </a:solidFill>
              </a:rPr>
              <a:t>wages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and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  <a:r>
              <a:rPr lang="pt-BR" sz="2200" b="1" dirty="0" err="1">
                <a:solidFill>
                  <a:schemeClr val="bg1"/>
                </a:solidFill>
              </a:rPr>
              <a:t>equality</a:t>
            </a:r>
            <a:r>
              <a:rPr lang="pt-BR" sz="2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511FD76-4CFD-AD4F-AA14-967529EB46A2}"/>
              </a:ext>
            </a:extLst>
          </p:cNvPr>
          <p:cNvSpPr/>
          <p:nvPr/>
        </p:nvSpPr>
        <p:spPr>
          <a:xfrm>
            <a:off x="358010" y="4558709"/>
            <a:ext cx="84969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</a:pPr>
            <a:r>
              <a:rPr lang="pt-BR" sz="3200" b="1" dirty="0">
                <a:solidFill>
                  <a:schemeClr val="bg1"/>
                </a:solidFill>
              </a:rPr>
              <a:t>BASED ON HISTORY, THE ANSWER IS </a:t>
            </a:r>
            <a:r>
              <a:rPr lang="pt-BR" sz="3200" b="1" u="sng" dirty="0">
                <a:solidFill>
                  <a:schemeClr val="bg1"/>
                </a:solidFill>
              </a:rPr>
              <a:t>NO</a:t>
            </a:r>
            <a:r>
              <a:rPr lang="pt-BR" sz="3200" b="1" dirty="0">
                <a:solidFill>
                  <a:schemeClr val="bg1"/>
                </a:solidFill>
              </a:rPr>
              <a:t> </a:t>
            </a:r>
          </a:p>
          <a:p>
            <a:pPr marL="0" lvl="2" algn="ctr">
              <a:spcAft>
                <a:spcPts val="1200"/>
              </a:spcAft>
              <a:buClr>
                <a:srgbClr val="FF0000"/>
              </a:buClr>
            </a:pPr>
            <a:r>
              <a:rPr lang="pt-BR" sz="2400" b="1" dirty="0" err="1">
                <a:solidFill>
                  <a:schemeClr val="bg1"/>
                </a:solidFill>
              </a:rPr>
              <a:t>Despite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mechanization</a:t>
            </a:r>
            <a:r>
              <a:rPr lang="pt-BR" sz="2400" b="1" dirty="0">
                <a:solidFill>
                  <a:schemeClr val="bg1"/>
                </a:solidFill>
              </a:rPr>
              <a:t>, </a:t>
            </a:r>
            <a:r>
              <a:rPr lang="pt-BR" sz="2400" b="1" dirty="0" err="1">
                <a:solidFill>
                  <a:schemeClr val="bg1"/>
                </a:solidFill>
              </a:rPr>
              <a:t>people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have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found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jobs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  <a:r>
              <a:rPr lang="pt-BR" sz="2400" b="1" dirty="0" err="1">
                <a:solidFill>
                  <a:schemeClr val="bg1"/>
                </a:solidFill>
              </a:rPr>
              <a:t>Innovation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has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transformed</a:t>
            </a:r>
            <a:r>
              <a:rPr lang="pt-BR" sz="2400" b="1" dirty="0">
                <a:solidFill>
                  <a:schemeClr val="bg1"/>
                </a:solidFill>
              </a:rPr>
              <a:t> living standards. Life </a:t>
            </a:r>
            <a:r>
              <a:rPr lang="pt-BR" sz="2400" b="1" dirty="0" err="1">
                <a:solidFill>
                  <a:schemeClr val="bg1"/>
                </a:solidFill>
              </a:rPr>
              <a:t>expectancy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has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gone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up</a:t>
            </a:r>
            <a:r>
              <a:rPr lang="pt-BR" sz="2400" b="1" dirty="0">
                <a:solidFill>
                  <a:schemeClr val="bg1"/>
                </a:solidFill>
              </a:rPr>
              <a:t>. Basic </a:t>
            </a:r>
            <a:r>
              <a:rPr lang="pt-BR" sz="2400" b="1" dirty="0" err="1">
                <a:solidFill>
                  <a:schemeClr val="bg1"/>
                </a:solidFill>
              </a:rPr>
              <a:t>health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and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education</a:t>
            </a:r>
            <a:r>
              <a:rPr lang="pt-BR" sz="2400" b="1" dirty="0">
                <a:solidFill>
                  <a:schemeClr val="bg1"/>
                </a:solidFill>
              </a:rPr>
              <a:t> are </a:t>
            </a:r>
            <a:r>
              <a:rPr lang="pt-BR" sz="2400" b="1" dirty="0" err="1">
                <a:solidFill>
                  <a:schemeClr val="bg1"/>
                </a:solidFill>
              </a:rPr>
              <a:t>widespread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7C6A15E-149C-AD4C-9898-2A1211F40429}"/>
              </a:ext>
            </a:extLst>
          </p:cNvPr>
          <p:cNvSpPr/>
          <p:nvPr/>
        </p:nvSpPr>
        <p:spPr>
          <a:xfrm>
            <a:off x="329786" y="3695257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</a:pPr>
            <a:r>
              <a:rPr lang="pt-BR" sz="2400" b="1" dirty="0">
                <a:solidFill>
                  <a:srgbClr val="FFC000"/>
                </a:solidFill>
              </a:rPr>
              <a:t>ARE THE GAINS OF TECHNOLOGICAL PROGRESS DESTINED TO BENEFIT ONLY THE TOP THE SOCIAL PYRAMID?</a:t>
            </a:r>
          </a:p>
        </p:txBody>
      </p:sp>
    </p:spTree>
    <p:extLst>
      <p:ext uri="{BB962C8B-B14F-4D97-AF65-F5344CB8AC3E}">
        <p14:creationId xmlns:p14="http://schemas.microsoft.com/office/powerpoint/2010/main" val="249217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5677</TotalTime>
  <Words>1404</Words>
  <Application>Microsoft Macintosh PowerPoint</Application>
  <PresentationFormat>Apresentação na tela (4:3)</PresentationFormat>
  <Paragraphs>190</Paragraphs>
  <Slides>50</Slides>
  <Notes>8</Notes>
  <HiddenSlides>0</HiddenSlides>
  <MMClips>3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3" baseType="lpstr">
      <vt:lpstr>Arial</vt:lpstr>
      <vt:lpstr>Calibri</vt:lpstr>
      <vt:lpstr>Tema do Office</vt:lpstr>
      <vt:lpstr>New Technologies, the Changing Nature of the Work, and Jobs</vt:lpstr>
      <vt:lpstr>Três Ameaças</vt:lpstr>
      <vt:lpstr>Apresentação do PowerPoint</vt:lpstr>
      <vt:lpstr>Apresentação do PowerPoint</vt:lpstr>
      <vt:lpstr>Apresentação do PowerPoint</vt:lpstr>
      <vt:lpstr>Apresentação do PowerPoint</vt:lpstr>
      <vt:lpstr>Mudanças na Natureza da Produção e da Competição</vt:lpstr>
      <vt:lpstr>FEW REMARKS</vt:lpstr>
      <vt:lpstr>Technology and Jobs</vt:lpstr>
      <vt:lpstr>Apresentação do PowerPoint</vt:lpstr>
      <vt:lpstr>SERÁ QUE O FUTURO VAI REPETIR O PASSADO?</vt:lpstr>
      <vt:lpstr>RESEARCH RESULTS ON AUTOMATION ARE NOT CONCLUSIVE ABOUT OVERALL IMPACT</vt:lpstr>
      <vt:lpstr>NÃO É FÁCIL PREVER EVOLUÇÃO DE REALIDADES EMERGENTES.   AINDA MAIS QUANDO ENVOLVEM PRODUTIVIDADE, EMPREGO E RENDA</vt:lpstr>
      <vt:lpstr>PRODUCTIVITY / GDP PER CAPITA, JOBS,  AVERAGE FAMILY INCOME</vt:lpstr>
      <vt:lpstr>DECLINE OF THE LABOR SHARE / GDP   (SELECTED COUNTRIES)</vt:lpstr>
      <vt:lpstr>U.S. PRODUTIVITY AND JOBS</vt:lpstr>
      <vt:lpstr>Apresentação do PowerPoint</vt:lpstr>
      <vt:lpstr>Apresentação do PowerPoint</vt:lpstr>
      <vt:lpstr>HIGH IMPACT OF AUTOMATION</vt:lpstr>
      <vt:lpstr>Apresentação do PowerPoint</vt:lpstr>
      <vt:lpstr>O QUE ORIENTA MUDANÇAS NA OFERTA E DEMANDA DE MÃO DE OBRA?</vt:lpstr>
      <vt:lpstr>Apresentação do PowerPoint</vt:lpstr>
      <vt:lpstr>Apresentação do PowerPoint</vt:lpstr>
      <vt:lpstr>Researching and Debating are Essential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2015: ÁREAS DE MAIOR CONCENTRAÇÃO DE ROBÔS</vt:lpstr>
      <vt:lpstr>Apresentação do PowerPoint</vt:lpstr>
      <vt:lpstr>DESAFIO</vt:lpstr>
      <vt:lpstr>RETOMADA DAS CRISES PÓS RECESSÕES</vt:lpstr>
      <vt:lpstr>Apresentação do PowerPoint</vt:lpstr>
      <vt:lpstr>PERDA DE EMPREGOS. ESTRUTURAL OU CONJUNTURAL? </vt:lpstr>
      <vt:lpstr>NOVA REALIDADE DAS RELAÇÕES ENTRE PIB, PRODUTIVIDADE, EMPREGO E RENDA</vt:lpstr>
      <vt:lpstr>US: ESTIMATIVA DE AUTOMAÇÃO PARA  EMPREGOS/HORA TRABALHO</vt:lpstr>
      <vt:lpstr>Apresentação do PowerPoint</vt:lpstr>
      <vt:lpstr>Apresentação do PowerPoint</vt:lpstr>
      <vt:lpstr>Apresentação do PowerPoint</vt:lpstr>
      <vt:lpstr>ESTADOS UNIDOS</vt:lpstr>
      <vt:lpstr>Apresentação do PowerPoint</vt:lpstr>
      <vt:lpstr>Apresentação do PowerPoint</vt:lpstr>
      <vt:lpstr>QUEM PERDE E QUEM GANHA?</vt:lpstr>
      <vt:lpstr>TRABALHADORES  Alta qualificacão X Média e Baixa qualificação</vt:lpstr>
      <vt:lpstr>CAPITAL x TRABALHO</vt:lpstr>
      <vt:lpstr>Apresentação do PowerPoint</vt:lpstr>
      <vt:lpstr>O FUTURO</vt:lpstr>
      <vt:lpstr>O BRASIL ESTÁ FADADO A FICAR PARA TRÁS?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vida não vale a pena e a dor de ser vivida. Os corpos se estendem mas as almas não. A única coisa a fazer é tocar um tango argentino. Vou-me embora pra Pasárgada! Aqui eu não sou feliz. Quero esquecer tudo:  – A dor de ser homem… Este anseio infinito e vão De possuir o que me possui. Quero descansar Humildemente pensando na vida e nas mulheres que amei… Na vida inteira que podia ter sido e que não foi. Quero descansar. Morrer. Morrer de corpo e de alma. Completamente. (Todas as manhãs o aeroporto em frente me dá lições de partir) Quando a Indesejada das gentes chegar Encontrará lavrado o campo, a casa limpa, A mesa posta, Com cada coisa em seu lugar.   Manuel Bandeira, Antologia, 1965</dc:title>
  <dc:creator>Windows User</dc:creator>
  <cp:lastModifiedBy>Glauco Arbix</cp:lastModifiedBy>
  <cp:revision>164</cp:revision>
  <dcterms:created xsi:type="dcterms:W3CDTF">2015-04-12T15:54:22Z</dcterms:created>
  <dcterms:modified xsi:type="dcterms:W3CDTF">2019-10-19T22:14:42Z</dcterms:modified>
</cp:coreProperties>
</file>