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aven Pro" pitchFamily="2" charset="77"/>
      <p:regular r:id="rId11"/>
      <p:bold r:id="rId12"/>
    </p:embeddedFont>
    <p:embeddedFont>
      <p:font typeface="Nunito" pitchFamily="2" charset="77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4"/>
    <p:restoredTop sz="94728"/>
  </p:normalViewPr>
  <p:slideViewPr>
    <p:cSldViewPr snapToGrid="0">
      <p:cViewPr varScale="1">
        <p:scale>
          <a:sx n="136" d="100"/>
          <a:sy n="136" d="100"/>
        </p:scale>
        <p:origin x="52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451be69ec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451be69ecd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451be69ecd_0_4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451be69ecd_0_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451be69ecd_0_5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1451be69ecd_0_5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1451be69ecd_0_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1451be69ecd_0_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451be69ecd_0_5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1451be69ecd_0_5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1451be69ecd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1451be69ecd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451be69ecd_0_5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1451be69ecd_0_5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ristiane.lucena@usp.b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mailto:hermano.pinto@usp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Trabalho de Conclusão de Curso I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err="1"/>
              <a:t>Docente</a:t>
            </a:r>
            <a:r>
              <a:rPr lang="en" b="1" dirty="0"/>
              <a:t>: Profª Cristiane </a:t>
            </a:r>
            <a:r>
              <a:rPr lang="en" b="1" dirty="0" err="1"/>
              <a:t>Lucena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4" dirty="0"/>
              <a:t>Monitor PAE: </a:t>
            </a:r>
            <a:r>
              <a:rPr lang="en" sz="1364" dirty="0" err="1"/>
              <a:t>Hermano</a:t>
            </a:r>
            <a:r>
              <a:rPr lang="en" sz="1364" dirty="0"/>
              <a:t> do A. Pinto </a:t>
            </a:r>
            <a:r>
              <a:rPr lang="en" sz="1364" dirty="0" err="1"/>
              <a:t>Neto</a:t>
            </a:r>
            <a:endParaRPr sz="1364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 </a:t>
            </a:r>
            <a:r>
              <a:rPr lang="en" dirty="0" err="1"/>
              <a:t>Trabalho</a:t>
            </a:r>
            <a:r>
              <a:rPr lang="en" dirty="0"/>
              <a:t> de </a:t>
            </a:r>
            <a:r>
              <a:rPr lang="en" dirty="0" err="1"/>
              <a:t>Conclusão</a:t>
            </a:r>
            <a:r>
              <a:rPr lang="en" dirty="0"/>
              <a:t> de </a:t>
            </a:r>
            <a:r>
              <a:rPr lang="en" dirty="0" err="1"/>
              <a:t>Curso</a:t>
            </a:r>
            <a:endParaRPr dirty="0"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488800"/>
            <a:ext cx="7030500" cy="30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O </a:t>
            </a:r>
            <a:r>
              <a:rPr lang="en" b="1" dirty="0" err="1"/>
              <a:t>Trabalho</a:t>
            </a:r>
            <a:r>
              <a:rPr lang="en" b="1" dirty="0"/>
              <a:t> de </a:t>
            </a:r>
            <a:r>
              <a:rPr lang="en" b="1" dirty="0" err="1"/>
              <a:t>Conclusão</a:t>
            </a:r>
            <a:r>
              <a:rPr lang="en" b="1" dirty="0"/>
              <a:t> de </a:t>
            </a:r>
            <a:r>
              <a:rPr lang="en" b="1" dirty="0" err="1"/>
              <a:t>Curso</a:t>
            </a:r>
            <a:r>
              <a:rPr lang="en" dirty="0"/>
              <a:t> (TCC) </a:t>
            </a:r>
            <a:r>
              <a:rPr lang="en" dirty="0" err="1"/>
              <a:t>é</a:t>
            </a:r>
            <a:r>
              <a:rPr lang="en" dirty="0"/>
              <a:t> um </a:t>
            </a:r>
            <a:r>
              <a:rPr lang="en" dirty="0" err="1"/>
              <a:t>trabalho</a:t>
            </a:r>
            <a:r>
              <a:rPr lang="en" dirty="0"/>
              <a:t> </a:t>
            </a:r>
            <a:r>
              <a:rPr lang="en" b="1" dirty="0"/>
              <a:t>individual </a:t>
            </a:r>
            <a:r>
              <a:rPr lang="en" dirty="0"/>
              <a:t>e </a:t>
            </a:r>
            <a:r>
              <a:rPr lang="en" dirty="0" err="1"/>
              <a:t>requisito</a:t>
            </a:r>
            <a:r>
              <a:rPr lang="en" dirty="0"/>
              <a:t> para </a:t>
            </a:r>
            <a:r>
              <a:rPr lang="en" dirty="0" err="1"/>
              <a:t>obtenção</a:t>
            </a:r>
            <a:r>
              <a:rPr lang="en" dirty="0"/>
              <a:t> do </a:t>
            </a:r>
            <a:r>
              <a:rPr lang="en" dirty="0" err="1"/>
              <a:t>grau</a:t>
            </a:r>
            <a:r>
              <a:rPr lang="en" dirty="0"/>
              <a:t> de </a:t>
            </a:r>
            <a:r>
              <a:rPr lang="en" dirty="0" err="1"/>
              <a:t>bacharel</a:t>
            </a:r>
            <a:r>
              <a:rPr lang="en" dirty="0"/>
              <a:t> </a:t>
            </a:r>
            <a:r>
              <a:rPr lang="en" dirty="0" err="1"/>
              <a:t>em</a:t>
            </a:r>
            <a:r>
              <a:rPr lang="en" dirty="0"/>
              <a:t> </a:t>
            </a:r>
            <a:r>
              <a:rPr lang="en" dirty="0" err="1"/>
              <a:t>Relações</a:t>
            </a:r>
            <a:r>
              <a:rPr lang="en" dirty="0"/>
              <a:t> </a:t>
            </a:r>
            <a:r>
              <a:rPr lang="en" dirty="0" err="1"/>
              <a:t>Internacionais</a:t>
            </a:r>
            <a:r>
              <a:rPr lang="en" dirty="0"/>
              <a:t> </a:t>
            </a:r>
            <a:r>
              <a:rPr lang="en" dirty="0" err="1"/>
              <a:t>pelo</a:t>
            </a:r>
            <a:r>
              <a:rPr lang="en" dirty="0"/>
              <a:t> IRI-USP, </a:t>
            </a:r>
            <a:r>
              <a:rPr lang="en" dirty="0" err="1"/>
              <a:t>instituído</a:t>
            </a:r>
            <a:r>
              <a:rPr lang="en" dirty="0"/>
              <a:t> </a:t>
            </a:r>
            <a:r>
              <a:rPr lang="en" dirty="0" err="1"/>
              <a:t>em</a:t>
            </a:r>
            <a:r>
              <a:rPr lang="en" dirty="0"/>
              <a:t> 2021.</a:t>
            </a:r>
            <a:endParaRPr dirty="0"/>
          </a:p>
          <a:p>
            <a:pPr marL="457200" lvl="0" indent="-311150" algn="l" rtl="0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" dirty="0" err="1"/>
              <a:t>Alunas</a:t>
            </a:r>
            <a:r>
              <a:rPr lang="en" dirty="0"/>
              <a:t> e </a:t>
            </a:r>
            <a:r>
              <a:rPr lang="en" dirty="0" err="1"/>
              <a:t>alunos</a:t>
            </a:r>
            <a:r>
              <a:rPr lang="en" dirty="0"/>
              <a:t> do IRI-USP </a:t>
            </a:r>
            <a:r>
              <a:rPr lang="en" dirty="0" err="1"/>
              <a:t>têm</a:t>
            </a:r>
            <a:r>
              <a:rPr lang="en" dirty="0"/>
              <a:t> a </a:t>
            </a:r>
            <a:r>
              <a:rPr lang="en" dirty="0" err="1"/>
              <a:t>possibilidade</a:t>
            </a:r>
            <a:r>
              <a:rPr lang="en" dirty="0"/>
              <a:t> de </a:t>
            </a:r>
            <a:r>
              <a:rPr lang="en" dirty="0" err="1"/>
              <a:t>produzir</a:t>
            </a:r>
            <a:r>
              <a:rPr lang="en" dirty="0"/>
              <a:t> </a:t>
            </a:r>
            <a:r>
              <a:rPr lang="en" dirty="0" err="1"/>
              <a:t>seu</a:t>
            </a:r>
            <a:r>
              <a:rPr lang="en" dirty="0"/>
              <a:t> TCC </a:t>
            </a:r>
            <a:r>
              <a:rPr lang="en" dirty="0" err="1"/>
              <a:t>em</a:t>
            </a:r>
            <a:r>
              <a:rPr lang="en" dirty="0"/>
              <a:t> </a:t>
            </a:r>
            <a:r>
              <a:rPr lang="en" b="1" dirty="0" err="1"/>
              <a:t>três</a:t>
            </a:r>
            <a:r>
              <a:rPr lang="en" b="1" dirty="0"/>
              <a:t> </a:t>
            </a:r>
            <a:r>
              <a:rPr lang="en" b="1" dirty="0" err="1"/>
              <a:t>formatos</a:t>
            </a:r>
            <a:r>
              <a:rPr lang="en" dirty="0"/>
              <a:t>: (1) </a:t>
            </a:r>
            <a:r>
              <a:rPr lang="en" b="1" dirty="0" err="1"/>
              <a:t>Monografia</a:t>
            </a:r>
            <a:r>
              <a:rPr lang="en" b="1" dirty="0"/>
              <a:t> </a:t>
            </a:r>
            <a:r>
              <a:rPr lang="en" b="1" dirty="0" err="1"/>
              <a:t>Acadêmica</a:t>
            </a:r>
            <a:r>
              <a:rPr lang="en" dirty="0"/>
              <a:t>, (2) </a:t>
            </a:r>
            <a:r>
              <a:rPr lang="en" b="1" i="1" dirty="0"/>
              <a:t>Policy Paper</a:t>
            </a:r>
            <a:r>
              <a:rPr lang="en" i="1" dirty="0"/>
              <a:t> </a:t>
            </a:r>
            <a:r>
              <a:rPr lang="en" dirty="0"/>
              <a:t>e (3) </a:t>
            </a:r>
            <a:r>
              <a:rPr lang="en" b="1" dirty="0" err="1"/>
              <a:t>Relatório</a:t>
            </a:r>
            <a:r>
              <a:rPr lang="en" b="1" dirty="0"/>
              <a:t> de </a:t>
            </a:r>
            <a:r>
              <a:rPr lang="en" b="1" dirty="0" err="1"/>
              <a:t>Aplicação</a:t>
            </a:r>
            <a:r>
              <a:rPr lang="en" dirty="0"/>
              <a:t>.</a:t>
            </a:r>
            <a:endParaRPr dirty="0"/>
          </a:p>
          <a:p>
            <a:pPr marL="457200" lvl="0" indent="-311150" algn="l" rtl="0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" dirty="0" err="1"/>
              <a:t>Propostas</a:t>
            </a:r>
            <a:r>
              <a:rPr lang="en" dirty="0"/>
              <a:t> de </a:t>
            </a:r>
            <a:r>
              <a:rPr lang="en" b="1" dirty="0" err="1"/>
              <a:t>formatos</a:t>
            </a:r>
            <a:r>
              <a:rPr lang="en" b="1" dirty="0"/>
              <a:t> </a:t>
            </a:r>
            <a:r>
              <a:rPr lang="en" b="1" dirty="0" err="1"/>
              <a:t>alternativos</a:t>
            </a:r>
            <a:r>
              <a:rPr lang="en" dirty="0"/>
              <a:t> </a:t>
            </a:r>
            <a:r>
              <a:rPr lang="en" dirty="0" err="1"/>
              <a:t>aos</a:t>
            </a:r>
            <a:r>
              <a:rPr lang="en" dirty="0"/>
              <a:t> de </a:t>
            </a:r>
            <a:r>
              <a:rPr lang="en" dirty="0" err="1"/>
              <a:t>acima</a:t>
            </a:r>
            <a:r>
              <a:rPr lang="en" dirty="0"/>
              <a:t> </a:t>
            </a:r>
            <a:r>
              <a:rPr lang="en" dirty="0" err="1"/>
              <a:t>deverão</a:t>
            </a:r>
            <a:r>
              <a:rPr lang="en" dirty="0"/>
              <a:t> </a:t>
            </a:r>
            <a:r>
              <a:rPr lang="en" dirty="0" err="1"/>
              <a:t>ser</a:t>
            </a:r>
            <a:r>
              <a:rPr lang="en" dirty="0"/>
              <a:t> </a:t>
            </a:r>
            <a:r>
              <a:rPr lang="en" dirty="0" err="1"/>
              <a:t>submetidas</a:t>
            </a:r>
            <a:r>
              <a:rPr lang="en" dirty="0"/>
              <a:t> </a:t>
            </a:r>
            <a:r>
              <a:rPr lang="en" dirty="0" err="1"/>
              <a:t>à</a:t>
            </a:r>
            <a:r>
              <a:rPr lang="en" dirty="0"/>
              <a:t> </a:t>
            </a:r>
            <a:r>
              <a:rPr lang="en" dirty="0" err="1"/>
              <a:t>apreciação</a:t>
            </a:r>
            <a:r>
              <a:rPr lang="en" dirty="0"/>
              <a:t> da </a:t>
            </a:r>
            <a:r>
              <a:rPr lang="en" dirty="0" err="1"/>
              <a:t>Comissão</a:t>
            </a:r>
            <a:r>
              <a:rPr lang="en" dirty="0"/>
              <a:t> de </a:t>
            </a:r>
            <a:r>
              <a:rPr lang="en" dirty="0" err="1"/>
              <a:t>Graduação</a:t>
            </a:r>
            <a:r>
              <a:rPr lang="en" dirty="0"/>
              <a:t>, </a:t>
            </a:r>
            <a:r>
              <a:rPr lang="en" dirty="0" err="1"/>
              <a:t>contendo</a:t>
            </a:r>
            <a:r>
              <a:rPr lang="en" dirty="0"/>
              <a:t> a </a:t>
            </a:r>
            <a:r>
              <a:rPr lang="en" dirty="0" err="1"/>
              <a:t>justificativa</a:t>
            </a:r>
            <a:r>
              <a:rPr lang="en" dirty="0"/>
              <a:t> do </a:t>
            </a:r>
            <a:r>
              <a:rPr lang="en" dirty="0" err="1"/>
              <a:t>aluno</a:t>
            </a:r>
            <a:r>
              <a:rPr lang="en" dirty="0"/>
              <a:t>(a), </a:t>
            </a:r>
            <a:r>
              <a:rPr lang="en" dirty="0" err="1"/>
              <a:t>sua</a:t>
            </a:r>
            <a:r>
              <a:rPr lang="en" dirty="0"/>
              <a:t> </a:t>
            </a:r>
            <a:r>
              <a:rPr lang="en" dirty="0" err="1"/>
              <a:t>formação</a:t>
            </a:r>
            <a:r>
              <a:rPr lang="en" dirty="0"/>
              <a:t> </a:t>
            </a:r>
            <a:r>
              <a:rPr lang="en" dirty="0" err="1"/>
              <a:t>prévia</a:t>
            </a:r>
            <a:r>
              <a:rPr lang="en" dirty="0"/>
              <a:t> no </a:t>
            </a:r>
            <a:r>
              <a:rPr lang="en" dirty="0" err="1"/>
              <a:t>formato</a:t>
            </a:r>
            <a:r>
              <a:rPr lang="en" dirty="0"/>
              <a:t> </a:t>
            </a:r>
            <a:r>
              <a:rPr lang="en" dirty="0" err="1"/>
              <a:t>correspondente</a:t>
            </a:r>
            <a:r>
              <a:rPr lang="en" dirty="0"/>
              <a:t> e a </a:t>
            </a:r>
            <a:r>
              <a:rPr lang="en" dirty="0" err="1"/>
              <a:t>anuência</a:t>
            </a:r>
            <a:r>
              <a:rPr lang="en" dirty="0"/>
              <a:t> do </a:t>
            </a:r>
            <a:r>
              <a:rPr lang="en" dirty="0" err="1"/>
              <a:t>docente</a:t>
            </a:r>
            <a:r>
              <a:rPr lang="en" dirty="0"/>
              <a:t> </a:t>
            </a:r>
            <a:r>
              <a:rPr lang="en" dirty="0" err="1"/>
              <a:t>especialista</a:t>
            </a:r>
            <a:r>
              <a:rPr lang="en" dirty="0"/>
              <a:t> no </a:t>
            </a:r>
            <a:r>
              <a:rPr lang="en" dirty="0" err="1"/>
              <a:t>formato</a:t>
            </a:r>
            <a:r>
              <a:rPr lang="en" dirty="0"/>
              <a:t> </a:t>
            </a:r>
            <a:r>
              <a:rPr lang="en" dirty="0" err="1"/>
              <a:t>escolhido</a:t>
            </a:r>
            <a:r>
              <a:rPr lang="en" dirty="0"/>
              <a:t> </a:t>
            </a:r>
            <a:r>
              <a:rPr lang="en" dirty="0" err="1"/>
              <a:t>atestando</a:t>
            </a:r>
            <a:r>
              <a:rPr lang="en" dirty="0"/>
              <a:t> </a:t>
            </a:r>
            <a:r>
              <a:rPr lang="en" dirty="0" err="1"/>
              <a:t>sua</a:t>
            </a:r>
            <a:r>
              <a:rPr lang="en" dirty="0"/>
              <a:t> </a:t>
            </a:r>
            <a:r>
              <a:rPr lang="en" dirty="0" err="1"/>
              <a:t>disponibilidade</a:t>
            </a:r>
            <a:r>
              <a:rPr lang="en" dirty="0"/>
              <a:t> de </a:t>
            </a:r>
            <a:r>
              <a:rPr lang="en" dirty="0" err="1"/>
              <a:t>orientação</a:t>
            </a:r>
            <a:r>
              <a:rPr lang="en" dirty="0"/>
              <a:t>.</a:t>
            </a:r>
            <a:endParaRPr dirty="0"/>
          </a:p>
          <a:p>
            <a:pPr marL="457200" lvl="0" indent="-311150" algn="l" rtl="0">
              <a:lnSpc>
                <a:spcPct val="105000"/>
              </a:lnSpc>
              <a:spcBef>
                <a:spcPts val="1000"/>
              </a:spcBef>
              <a:spcAft>
                <a:spcPts val="1000"/>
              </a:spcAft>
              <a:buSzPts val="1300"/>
              <a:buChar char="●"/>
            </a:pPr>
            <a:r>
              <a:rPr lang="en" dirty="0"/>
              <a:t>A </a:t>
            </a:r>
            <a:r>
              <a:rPr lang="en" dirty="0" err="1"/>
              <a:t>disciplina</a:t>
            </a:r>
            <a:r>
              <a:rPr lang="en" dirty="0"/>
              <a:t> de </a:t>
            </a:r>
            <a:r>
              <a:rPr lang="en" b="1" dirty="0"/>
              <a:t>TCC 1</a:t>
            </a:r>
            <a:r>
              <a:rPr lang="en" dirty="0"/>
              <a:t> </a:t>
            </a:r>
            <a:r>
              <a:rPr lang="en" dirty="0" err="1"/>
              <a:t>oferece</a:t>
            </a:r>
            <a:r>
              <a:rPr lang="en" dirty="0"/>
              <a:t> </a:t>
            </a:r>
            <a:r>
              <a:rPr lang="en" dirty="0" err="1"/>
              <a:t>orientações</a:t>
            </a:r>
            <a:r>
              <a:rPr lang="en" dirty="0"/>
              <a:t> </a:t>
            </a:r>
            <a:r>
              <a:rPr lang="en" dirty="0" err="1"/>
              <a:t>gerais</a:t>
            </a:r>
            <a:r>
              <a:rPr lang="en" dirty="0"/>
              <a:t> </a:t>
            </a:r>
            <a:r>
              <a:rPr lang="en" dirty="0" err="1"/>
              <a:t>sobre</a:t>
            </a:r>
            <a:r>
              <a:rPr lang="en" dirty="0"/>
              <a:t> o </a:t>
            </a:r>
            <a:r>
              <a:rPr lang="en" dirty="0" err="1"/>
              <a:t>desenvolvimento</a:t>
            </a:r>
            <a:r>
              <a:rPr lang="en" dirty="0"/>
              <a:t> dos </a:t>
            </a:r>
            <a:r>
              <a:rPr lang="en" dirty="0" err="1"/>
              <a:t>projetos</a:t>
            </a:r>
            <a:r>
              <a:rPr lang="en" dirty="0"/>
              <a:t> de </a:t>
            </a:r>
            <a:r>
              <a:rPr lang="en" dirty="0" err="1"/>
              <a:t>pesquisa</a:t>
            </a:r>
            <a:r>
              <a:rPr lang="en" dirty="0"/>
              <a:t> e </a:t>
            </a:r>
            <a:r>
              <a:rPr lang="en" dirty="0" err="1"/>
              <a:t>supervisiona</a:t>
            </a:r>
            <a:r>
              <a:rPr lang="en" dirty="0"/>
              <a:t>/</a:t>
            </a:r>
            <a:r>
              <a:rPr lang="en" dirty="0" err="1"/>
              <a:t>facilita</a:t>
            </a:r>
            <a:r>
              <a:rPr lang="en" dirty="0"/>
              <a:t> a </a:t>
            </a:r>
            <a:r>
              <a:rPr lang="en" dirty="0" err="1"/>
              <a:t>alocação</a:t>
            </a:r>
            <a:r>
              <a:rPr lang="en" dirty="0"/>
              <a:t> de </a:t>
            </a:r>
            <a:r>
              <a:rPr lang="en" dirty="0" err="1"/>
              <a:t>orientadores</a:t>
            </a:r>
            <a:r>
              <a:rPr lang="en" dirty="0"/>
              <a:t>.</a:t>
            </a:r>
            <a:endParaRPr dirty="0"/>
          </a:p>
        </p:txBody>
      </p:sp>
      <p:pic>
        <p:nvPicPr>
          <p:cNvPr id="285" name="Google Shape;285;p14"/>
          <p:cNvPicPr preferRelativeResize="0"/>
          <p:nvPr/>
        </p:nvPicPr>
        <p:blipFill rotWithShape="1">
          <a:blip r:embed="rId3">
            <a:alphaModFix/>
          </a:blip>
          <a:srcRect b="32088"/>
          <a:stretch/>
        </p:blipFill>
        <p:spPr>
          <a:xfrm>
            <a:off x="7672583" y="0"/>
            <a:ext cx="1471418" cy="9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arenR"/>
            </a:pPr>
            <a:r>
              <a:rPr lang="en" dirty="0" err="1"/>
              <a:t>Monografia</a:t>
            </a:r>
            <a:r>
              <a:rPr lang="en" dirty="0"/>
              <a:t> </a:t>
            </a:r>
            <a:r>
              <a:rPr lang="en" dirty="0" err="1"/>
              <a:t>Acadêmica</a:t>
            </a:r>
            <a:endParaRPr dirty="0"/>
          </a:p>
        </p:txBody>
      </p:sp>
      <p:sp>
        <p:nvSpPr>
          <p:cNvPr id="291" name="Google Shape;291;p15"/>
          <p:cNvSpPr txBox="1">
            <a:spLocks noGrp="1"/>
          </p:cNvSpPr>
          <p:nvPr>
            <p:ph type="body" idx="1"/>
          </p:nvPr>
        </p:nvSpPr>
        <p:spPr>
          <a:xfrm>
            <a:off x="1303800" y="1310326"/>
            <a:ext cx="7030500" cy="35483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" sz="1200" dirty="0"/>
              <a:t>A </a:t>
            </a:r>
            <a:r>
              <a:rPr lang="en" sz="1200" dirty="0" err="1"/>
              <a:t>monografia</a:t>
            </a:r>
            <a:r>
              <a:rPr lang="en" sz="1200" dirty="0"/>
              <a:t> </a:t>
            </a:r>
            <a:r>
              <a:rPr lang="en" sz="1200" dirty="0" err="1"/>
              <a:t>acadêmica</a:t>
            </a:r>
            <a:r>
              <a:rPr lang="en" sz="1200" dirty="0"/>
              <a:t> </a:t>
            </a:r>
            <a:r>
              <a:rPr lang="en" sz="1200" dirty="0" err="1"/>
              <a:t>é</a:t>
            </a:r>
            <a:r>
              <a:rPr lang="en" sz="1200" dirty="0"/>
              <a:t> um </a:t>
            </a:r>
            <a:r>
              <a:rPr lang="en" sz="1200" b="1" dirty="0" err="1"/>
              <a:t>texto</a:t>
            </a:r>
            <a:r>
              <a:rPr lang="en" sz="1200" b="1" dirty="0"/>
              <a:t> </a:t>
            </a:r>
            <a:r>
              <a:rPr lang="en" sz="1200" b="1" dirty="0" err="1"/>
              <a:t>acadêmico</a:t>
            </a:r>
            <a:r>
              <a:rPr lang="en" sz="1200" dirty="0"/>
              <a:t> no </a:t>
            </a:r>
            <a:r>
              <a:rPr lang="en" sz="1200" dirty="0" err="1"/>
              <a:t>qual</a:t>
            </a:r>
            <a:r>
              <a:rPr lang="en" sz="1200" dirty="0"/>
              <a:t> se </a:t>
            </a:r>
            <a:r>
              <a:rPr lang="en" sz="1200" dirty="0" err="1"/>
              <a:t>aborda</a:t>
            </a:r>
            <a:r>
              <a:rPr lang="en" sz="1200" dirty="0"/>
              <a:t> um </a:t>
            </a:r>
            <a:r>
              <a:rPr lang="en" sz="1200" dirty="0" err="1"/>
              <a:t>determinado</a:t>
            </a:r>
            <a:r>
              <a:rPr lang="en" sz="1200" dirty="0"/>
              <a:t> </a:t>
            </a:r>
            <a:r>
              <a:rPr lang="en" sz="1200" dirty="0" err="1"/>
              <a:t>tema</a:t>
            </a:r>
            <a:r>
              <a:rPr lang="en" sz="1200" dirty="0"/>
              <a:t> de </a:t>
            </a:r>
            <a:r>
              <a:rPr lang="en" sz="1200" dirty="0" err="1"/>
              <a:t>Relações</a:t>
            </a:r>
            <a:r>
              <a:rPr lang="en" sz="1200" dirty="0"/>
              <a:t> </a:t>
            </a:r>
            <a:r>
              <a:rPr lang="en" sz="1200" dirty="0" err="1"/>
              <a:t>Internacionais</a:t>
            </a:r>
            <a:r>
              <a:rPr lang="en" sz="1200" dirty="0"/>
              <a:t>. Ela </a:t>
            </a:r>
            <a:r>
              <a:rPr lang="en" sz="1200" dirty="0" err="1"/>
              <a:t>poderá</a:t>
            </a:r>
            <a:r>
              <a:rPr lang="en" sz="1200" dirty="0"/>
              <a:t> </a:t>
            </a:r>
            <a:r>
              <a:rPr lang="en" sz="1200" dirty="0" err="1"/>
              <a:t>ser</a:t>
            </a:r>
            <a:r>
              <a:rPr lang="en" sz="1200" dirty="0"/>
              <a:t> </a:t>
            </a:r>
            <a:r>
              <a:rPr lang="en" sz="1200" dirty="0" err="1"/>
              <a:t>feita</a:t>
            </a:r>
            <a:r>
              <a:rPr lang="en" sz="1200" dirty="0"/>
              <a:t> </a:t>
            </a:r>
            <a:r>
              <a:rPr lang="en" sz="1200" dirty="0" err="1"/>
              <a:t>em</a:t>
            </a:r>
            <a:r>
              <a:rPr lang="en" sz="1200" dirty="0"/>
              <a:t> </a:t>
            </a:r>
            <a:r>
              <a:rPr lang="en" sz="1200" dirty="0" err="1"/>
              <a:t>dois</a:t>
            </a:r>
            <a:r>
              <a:rPr lang="en" sz="1200" dirty="0"/>
              <a:t> </a:t>
            </a:r>
            <a:r>
              <a:rPr lang="en" sz="1200" dirty="0" err="1"/>
              <a:t>formatos</a:t>
            </a:r>
            <a:r>
              <a:rPr lang="en" sz="1200" dirty="0"/>
              <a:t>:</a:t>
            </a:r>
            <a:endParaRPr sz="1200" dirty="0"/>
          </a:p>
          <a:p>
            <a:pPr marL="914400" lvl="1" indent="-298450" algn="l" rtl="0">
              <a:spcBef>
                <a:spcPts val="1200"/>
              </a:spcBef>
              <a:spcAft>
                <a:spcPts val="0"/>
              </a:spcAft>
              <a:buSzPts val="1100"/>
              <a:buChar char="○"/>
            </a:pPr>
            <a:r>
              <a:rPr lang="en" sz="1200" b="1" dirty="0" err="1"/>
              <a:t>Revisão</a:t>
            </a:r>
            <a:r>
              <a:rPr lang="en" sz="1200" b="1" dirty="0"/>
              <a:t> de </a:t>
            </a:r>
            <a:r>
              <a:rPr lang="en" sz="1200" b="1" dirty="0" err="1"/>
              <a:t>literatura</a:t>
            </a:r>
            <a:r>
              <a:rPr lang="en" sz="1200" dirty="0"/>
              <a:t>: </a:t>
            </a:r>
            <a:r>
              <a:rPr lang="en" sz="1200" dirty="0" err="1"/>
              <a:t>deve</a:t>
            </a:r>
            <a:r>
              <a:rPr lang="en" sz="1200" dirty="0"/>
              <a:t>-se </a:t>
            </a:r>
            <a:r>
              <a:rPr lang="en" sz="1200" dirty="0" err="1"/>
              <a:t>apresentar</a:t>
            </a:r>
            <a:r>
              <a:rPr lang="en" sz="1200" dirty="0"/>
              <a:t> </a:t>
            </a:r>
            <a:r>
              <a:rPr lang="en" sz="1200" dirty="0" err="1"/>
              <a:t>uma</a:t>
            </a:r>
            <a:r>
              <a:rPr lang="en" sz="1200" dirty="0"/>
              <a:t> </a:t>
            </a:r>
            <a:r>
              <a:rPr lang="en" sz="1200" dirty="0" err="1"/>
              <a:t>extensa</a:t>
            </a:r>
            <a:r>
              <a:rPr lang="en" sz="1200" dirty="0"/>
              <a:t> e </a:t>
            </a:r>
            <a:r>
              <a:rPr lang="en" sz="1200" dirty="0" err="1"/>
              <a:t>crítica</a:t>
            </a:r>
            <a:r>
              <a:rPr lang="en" sz="1200" dirty="0"/>
              <a:t> </a:t>
            </a:r>
            <a:r>
              <a:rPr lang="en" sz="1200" dirty="0" err="1"/>
              <a:t>revisão</a:t>
            </a:r>
            <a:r>
              <a:rPr lang="en" sz="1200" dirty="0"/>
              <a:t> da </a:t>
            </a:r>
            <a:r>
              <a:rPr lang="en" sz="1200" dirty="0" err="1"/>
              <a:t>literatura</a:t>
            </a:r>
            <a:r>
              <a:rPr lang="en" sz="1200" dirty="0"/>
              <a:t> </a:t>
            </a:r>
            <a:r>
              <a:rPr lang="en" sz="1200" dirty="0" err="1"/>
              <a:t>sobre</a:t>
            </a:r>
            <a:r>
              <a:rPr lang="en" sz="1200" dirty="0"/>
              <a:t> um </a:t>
            </a:r>
            <a:r>
              <a:rPr lang="en" sz="1200" dirty="0" err="1"/>
              <a:t>determinado</a:t>
            </a:r>
            <a:r>
              <a:rPr lang="en" sz="1200" dirty="0"/>
              <a:t> </a:t>
            </a:r>
            <a:r>
              <a:rPr lang="en" sz="1200" dirty="0" err="1"/>
              <a:t>objeto</a:t>
            </a:r>
            <a:r>
              <a:rPr lang="en" sz="1200" dirty="0"/>
              <a:t> das </a:t>
            </a:r>
            <a:r>
              <a:rPr lang="en" sz="1200" dirty="0" err="1"/>
              <a:t>Relações</a:t>
            </a:r>
            <a:r>
              <a:rPr lang="en" sz="1200" dirty="0"/>
              <a:t> </a:t>
            </a:r>
            <a:r>
              <a:rPr lang="en" sz="1200" dirty="0" err="1"/>
              <a:t>Internacionais</a:t>
            </a:r>
            <a:r>
              <a:rPr lang="en" sz="1200" dirty="0"/>
              <a:t>. </a:t>
            </a:r>
            <a:r>
              <a:rPr lang="en" sz="1200" dirty="0" err="1"/>
              <a:t>Espera</a:t>
            </a:r>
            <a:r>
              <a:rPr lang="en" sz="1200" dirty="0"/>
              <a:t>-se que o </a:t>
            </a:r>
            <a:r>
              <a:rPr lang="en" sz="1200" dirty="0" err="1"/>
              <a:t>trabalho</a:t>
            </a:r>
            <a:r>
              <a:rPr lang="en" sz="1200" dirty="0"/>
              <a:t> explore </a:t>
            </a:r>
            <a:r>
              <a:rPr lang="en" sz="1200" dirty="0" err="1"/>
              <a:t>exaustiva</a:t>
            </a:r>
            <a:r>
              <a:rPr lang="en" sz="1200" dirty="0"/>
              <a:t> e </a:t>
            </a:r>
            <a:r>
              <a:rPr lang="en" sz="1200" dirty="0" err="1"/>
              <a:t>criticamente</a:t>
            </a:r>
            <a:r>
              <a:rPr lang="en" sz="1200" dirty="0"/>
              <a:t> a </a:t>
            </a:r>
            <a:r>
              <a:rPr lang="en" sz="1200" dirty="0" err="1"/>
              <a:t>literatura</a:t>
            </a:r>
            <a:r>
              <a:rPr lang="en" sz="1200" dirty="0"/>
              <a:t> </a:t>
            </a:r>
            <a:r>
              <a:rPr lang="en" sz="1200" dirty="0" err="1"/>
              <a:t>sobre</a:t>
            </a:r>
            <a:r>
              <a:rPr lang="en" sz="1200" dirty="0"/>
              <a:t> o </a:t>
            </a:r>
            <a:r>
              <a:rPr lang="en" sz="1200" dirty="0" err="1"/>
              <a:t>determinado</a:t>
            </a:r>
            <a:r>
              <a:rPr lang="en" sz="1200" dirty="0"/>
              <a:t> </a:t>
            </a:r>
            <a:r>
              <a:rPr lang="en" sz="1200" dirty="0" err="1"/>
              <a:t>objeto</a:t>
            </a:r>
            <a:r>
              <a:rPr lang="en" sz="1200" dirty="0"/>
              <a:t>.</a:t>
            </a:r>
            <a:endParaRPr sz="1200" dirty="0"/>
          </a:p>
          <a:p>
            <a:pPr marL="914400" lvl="1" indent="-298450" algn="l" rtl="0">
              <a:spcBef>
                <a:spcPts val="1200"/>
              </a:spcBef>
              <a:spcAft>
                <a:spcPts val="0"/>
              </a:spcAft>
              <a:buSzPts val="1100"/>
              <a:buChar char="○"/>
            </a:pPr>
            <a:r>
              <a:rPr lang="en" sz="1200" b="1" dirty="0" err="1"/>
              <a:t>Trabalho</a:t>
            </a:r>
            <a:r>
              <a:rPr lang="en" sz="1200" b="1" dirty="0"/>
              <a:t> original</a:t>
            </a:r>
            <a:r>
              <a:rPr lang="en" sz="1200" dirty="0"/>
              <a:t>: </a:t>
            </a:r>
            <a:r>
              <a:rPr lang="en" sz="1200" dirty="0" err="1"/>
              <a:t>deve</a:t>
            </a:r>
            <a:r>
              <a:rPr lang="en" sz="1200" dirty="0"/>
              <a:t>-se </a:t>
            </a:r>
            <a:r>
              <a:rPr lang="en" sz="1200" dirty="0" err="1"/>
              <a:t>oferecer</a:t>
            </a:r>
            <a:r>
              <a:rPr lang="en" sz="1200" dirty="0"/>
              <a:t> </a:t>
            </a:r>
            <a:r>
              <a:rPr lang="en" sz="1200" dirty="0" err="1"/>
              <a:t>uma</a:t>
            </a:r>
            <a:r>
              <a:rPr lang="en" sz="1200" dirty="0"/>
              <a:t> </a:t>
            </a:r>
            <a:r>
              <a:rPr lang="en" sz="1200" dirty="0" err="1"/>
              <a:t>contribuição</a:t>
            </a:r>
            <a:r>
              <a:rPr lang="en" sz="1200" dirty="0"/>
              <a:t>, </a:t>
            </a:r>
            <a:r>
              <a:rPr lang="en" sz="1200" dirty="0" err="1"/>
              <a:t>mesmo</a:t>
            </a:r>
            <a:r>
              <a:rPr lang="en" sz="1200" dirty="0"/>
              <a:t> que </a:t>
            </a:r>
            <a:r>
              <a:rPr lang="en" sz="1200" dirty="0" err="1"/>
              <a:t>limitada</a:t>
            </a:r>
            <a:r>
              <a:rPr lang="en" sz="1200" dirty="0"/>
              <a:t> e </a:t>
            </a:r>
            <a:r>
              <a:rPr lang="en" sz="1200" dirty="0" err="1"/>
              <a:t>circunscrita</a:t>
            </a:r>
            <a:r>
              <a:rPr lang="en" sz="1200" dirty="0"/>
              <a:t>, a </a:t>
            </a:r>
            <a:r>
              <a:rPr lang="en" sz="1200" dirty="0" err="1"/>
              <a:t>determinado</a:t>
            </a:r>
            <a:r>
              <a:rPr lang="en" sz="1200" dirty="0"/>
              <a:t> </a:t>
            </a:r>
            <a:r>
              <a:rPr lang="en" sz="1200" dirty="0" err="1"/>
              <a:t>objeto</a:t>
            </a:r>
            <a:r>
              <a:rPr lang="en" sz="1200" dirty="0"/>
              <a:t> da </a:t>
            </a:r>
            <a:r>
              <a:rPr lang="en" sz="1200" dirty="0" err="1"/>
              <a:t>área</a:t>
            </a:r>
            <a:r>
              <a:rPr lang="en" sz="1200" dirty="0"/>
              <a:t> de </a:t>
            </a:r>
            <a:r>
              <a:rPr lang="en" sz="1200" dirty="0" err="1"/>
              <a:t>Relações</a:t>
            </a:r>
            <a:r>
              <a:rPr lang="en" sz="1200" dirty="0"/>
              <a:t> </a:t>
            </a:r>
            <a:r>
              <a:rPr lang="en" sz="1200" dirty="0" err="1"/>
              <a:t>Internacionais</a:t>
            </a:r>
            <a:r>
              <a:rPr lang="en" sz="1200" dirty="0"/>
              <a:t>. </a:t>
            </a:r>
            <a:r>
              <a:rPr lang="en" sz="1200" dirty="0" err="1"/>
              <a:t>Espera</a:t>
            </a:r>
            <a:r>
              <a:rPr lang="en" sz="1200" dirty="0"/>
              <a:t>-se que o </a:t>
            </a:r>
            <a:r>
              <a:rPr lang="en" sz="1200" dirty="0" err="1"/>
              <a:t>trabalho</a:t>
            </a:r>
            <a:r>
              <a:rPr lang="en" sz="1200" dirty="0"/>
              <a:t> </a:t>
            </a:r>
            <a:r>
              <a:rPr lang="en" sz="1200" dirty="0" err="1"/>
              <a:t>apresente</a:t>
            </a:r>
            <a:r>
              <a:rPr lang="en" sz="1200" dirty="0"/>
              <a:t> </a:t>
            </a:r>
            <a:r>
              <a:rPr lang="en" sz="1200" dirty="0" err="1"/>
              <a:t>sua</a:t>
            </a:r>
            <a:r>
              <a:rPr lang="en" sz="1200" dirty="0"/>
              <a:t> </a:t>
            </a:r>
            <a:r>
              <a:rPr lang="en" sz="1200" dirty="0" err="1"/>
              <a:t>contribuição</a:t>
            </a:r>
            <a:r>
              <a:rPr lang="en" sz="1200" dirty="0"/>
              <a:t> para o </a:t>
            </a:r>
            <a:r>
              <a:rPr lang="en" sz="1200" dirty="0" err="1"/>
              <a:t>objeto</a:t>
            </a:r>
            <a:r>
              <a:rPr lang="en" sz="1200" dirty="0"/>
              <a:t> </a:t>
            </a:r>
            <a:r>
              <a:rPr lang="en" sz="1200" dirty="0" err="1"/>
              <a:t>escolhido</a:t>
            </a:r>
            <a:r>
              <a:rPr lang="en" sz="1200" dirty="0"/>
              <a:t> a </a:t>
            </a:r>
            <a:r>
              <a:rPr lang="en" sz="1200" dirty="0" err="1"/>
              <a:t>partir</a:t>
            </a:r>
            <a:r>
              <a:rPr lang="en" sz="1200" dirty="0"/>
              <a:t> de </a:t>
            </a:r>
            <a:r>
              <a:rPr lang="en" sz="1200" dirty="0" err="1"/>
              <a:t>uma</a:t>
            </a:r>
            <a:r>
              <a:rPr lang="en" sz="1200" dirty="0"/>
              <a:t> </a:t>
            </a:r>
            <a:r>
              <a:rPr lang="en" sz="1200" dirty="0" err="1"/>
              <a:t>clara</a:t>
            </a:r>
            <a:r>
              <a:rPr lang="en" sz="1200" dirty="0"/>
              <a:t> </a:t>
            </a:r>
            <a:r>
              <a:rPr lang="en" sz="1200" dirty="0" err="1"/>
              <a:t>explanação</a:t>
            </a:r>
            <a:r>
              <a:rPr lang="en" sz="1200" dirty="0"/>
              <a:t> da </a:t>
            </a:r>
            <a:r>
              <a:rPr lang="en" sz="1200" dirty="0" err="1"/>
              <a:t>abordagem</a:t>
            </a:r>
            <a:r>
              <a:rPr lang="en" sz="1200" dirty="0"/>
              <a:t> </a:t>
            </a:r>
            <a:r>
              <a:rPr lang="en" sz="1200" dirty="0" err="1"/>
              <a:t>teórico-metodológica</a:t>
            </a:r>
            <a:r>
              <a:rPr lang="en" sz="1200" dirty="0"/>
              <a:t> </a:t>
            </a:r>
            <a:r>
              <a:rPr lang="en" sz="1200" dirty="0" err="1"/>
              <a:t>empregada</a:t>
            </a:r>
            <a:r>
              <a:rPr lang="en" sz="1200" dirty="0"/>
              <a:t> e das </a:t>
            </a:r>
            <a:r>
              <a:rPr lang="en" sz="1200" dirty="0" err="1"/>
              <a:t>fontes</a:t>
            </a:r>
            <a:r>
              <a:rPr lang="en" sz="1200" dirty="0"/>
              <a:t> </a:t>
            </a:r>
            <a:r>
              <a:rPr lang="en" sz="1200" dirty="0" err="1"/>
              <a:t>utilizadas</a:t>
            </a:r>
            <a:r>
              <a:rPr lang="en" sz="1200" dirty="0"/>
              <a:t>.</a:t>
            </a:r>
            <a:endParaRPr sz="1200" dirty="0"/>
          </a:p>
          <a:p>
            <a:pPr marL="457200" lvl="0" indent="-311150" algn="l" rtl="0">
              <a:spcBef>
                <a:spcPts val="1200"/>
              </a:spcBef>
              <a:spcAft>
                <a:spcPts val="1200"/>
              </a:spcAft>
              <a:buSzPts val="1300"/>
              <a:buChar char="●"/>
            </a:pPr>
            <a:r>
              <a:rPr lang="en" sz="1200" dirty="0"/>
              <a:t>A </a:t>
            </a:r>
            <a:r>
              <a:rPr lang="en" sz="1200" dirty="0" err="1"/>
              <a:t>monografia</a:t>
            </a:r>
            <a:r>
              <a:rPr lang="en" sz="1200" dirty="0"/>
              <a:t> </a:t>
            </a:r>
            <a:r>
              <a:rPr lang="en" sz="1200" dirty="0" err="1"/>
              <a:t>deverá</a:t>
            </a:r>
            <a:r>
              <a:rPr lang="en" sz="1200" dirty="0"/>
              <a:t> </a:t>
            </a:r>
            <a:r>
              <a:rPr lang="en" sz="1200" dirty="0" err="1"/>
              <a:t>ter</a:t>
            </a:r>
            <a:r>
              <a:rPr lang="en" sz="1200" dirty="0"/>
              <a:t> no </a:t>
            </a:r>
            <a:r>
              <a:rPr lang="en" sz="1200" dirty="0" err="1"/>
              <a:t>mínimo</a:t>
            </a:r>
            <a:r>
              <a:rPr lang="en" sz="1200" dirty="0"/>
              <a:t> 30 </a:t>
            </a:r>
            <a:r>
              <a:rPr lang="en" sz="1200" dirty="0" err="1"/>
              <a:t>páginas</a:t>
            </a:r>
            <a:r>
              <a:rPr lang="en" sz="1200" dirty="0"/>
              <a:t> (</a:t>
            </a:r>
            <a:r>
              <a:rPr lang="en" sz="1200" dirty="0" err="1"/>
              <a:t>espaçamento</a:t>
            </a:r>
            <a:r>
              <a:rPr lang="en" sz="1200" dirty="0"/>
              <a:t> 1,5, Times New Roman, </a:t>
            </a:r>
            <a:r>
              <a:rPr lang="en" sz="1200" dirty="0" err="1"/>
              <a:t>tamanho</a:t>
            </a:r>
            <a:r>
              <a:rPr lang="en" sz="1200" dirty="0"/>
              <a:t> 12, </a:t>
            </a:r>
            <a:r>
              <a:rPr lang="en" sz="1200" dirty="0" err="1"/>
              <a:t>margem</a:t>
            </a:r>
            <a:r>
              <a:rPr lang="en" sz="1200" dirty="0"/>
              <a:t> </a:t>
            </a:r>
            <a:r>
              <a:rPr lang="en" sz="1200" dirty="0" err="1"/>
              <a:t>padrão</a:t>
            </a:r>
            <a:r>
              <a:rPr lang="en" sz="1200" dirty="0"/>
              <a:t> de </a:t>
            </a:r>
            <a:r>
              <a:rPr lang="en" sz="1200" dirty="0" err="1"/>
              <a:t>página</a:t>
            </a:r>
            <a:r>
              <a:rPr lang="en" sz="1200" dirty="0"/>
              <a:t>). Ela </a:t>
            </a:r>
            <a:r>
              <a:rPr lang="en" sz="1200" dirty="0" err="1"/>
              <a:t>deverá</a:t>
            </a:r>
            <a:r>
              <a:rPr lang="en" sz="1200" dirty="0"/>
              <a:t> </a:t>
            </a:r>
            <a:r>
              <a:rPr lang="en" sz="1200" dirty="0" err="1"/>
              <a:t>ser</a:t>
            </a:r>
            <a:r>
              <a:rPr lang="en" sz="1200" dirty="0"/>
              <a:t> </a:t>
            </a:r>
            <a:r>
              <a:rPr lang="en" sz="1200" dirty="0" err="1"/>
              <a:t>entregue</a:t>
            </a:r>
            <a:r>
              <a:rPr lang="en" sz="1200" dirty="0"/>
              <a:t> </a:t>
            </a:r>
            <a:r>
              <a:rPr lang="en" sz="1200" dirty="0" err="1"/>
              <a:t>ao</a:t>
            </a:r>
            <a:r>
              <a:rPr lang="en" sz="1200" dirty="0"/>
              <a:t> final da </a:t>
            </a:r>
            <a:r>
              <a:rPr lang="en" sz="1200" dirty="0" err="1"/>
              <a:t>disciplina</a:t>
            </a:r>
            <a:r>
              <a:rPr lang="en" sz="1200" dirty="0"/>
              <a:t> TCC 2 no </a:t>
            </a:r>
            <a:r>
              <a:rPr lang="en" sz="1200" dirty="0" err="1"/>
              <a:t>semestre</a:t>
            </a:r>
            <a:r>
              <a:rPr lang="en" sz="1200" dirty="0"/>
              <a:t> </a:t>
            </a:r>
            <a:r>
              <a:rPr lang="en" sz="1200" dirty="0" err="1"/>
              <a:t>subsequente</a:t>
            </a:r>
            <a:r>
              <a:rPr lang="en" sz="1200" dirty="0"/>
              <a:t>, </a:t>
            </a:r>
            <a:r>
              <a:rPr lang="en" sz="1200" b="1" dirty="0" err="1"/>
              <a:t>não</a:t>
            </a:r>
            <a:r>
              <a:rPr lang="en" sz="1200" b="1" dirty="0"/>
              <a:t> </a:t>
            </a:r>
            <a:r>
              <a:rPr lang="en" sz="1200" b="1" dirty="0" err="1"/>
              <a:t>neste</a:t>
            </a:r>
            <a:r>
              <a:rPr lang="en" sz="1200" dirty="0"/>
              <a:t>, </a:t>
            </a:r>
            <a:r>
              <a:rPr lang="en" sz="1200" dirty="0" err="1"/>
              <a:t>assim</a:t>
            </a:r>
            <a:r>
              <a:rPr lang="en" sz="1200" dirty="0"/>
              <a:t> </a:t>
            </a:r>
            <a:r>
              <a:rPr lang="en" sz="1200" dirty="0" err="1"/>
              <a:t>como</a:t>
            </a:r>
            <a:r>
              <a:rPr lang="en" sz="1200" dirty="0"/>
              <a:t> o </a:t>
            </a:r>
            <a:r>
              <a:rPr lang="en" sz="1200" i="1" dirty="0"/>
              <a:t>policy paper </a:t>
            </a:r>
            <a:r>
              <a:rPr lang="en" sz="1200" dirty="0"/>
              <a:t>e o </a:t>
            </a:r>
            <a:r>
              <a:rPr lang="en" sz="1200" dirty="0" err="1"/>
              <a:t>relatório</a:t>
            </a:r>
            <a:r>
              <a:rPr lang="en" sz="1200" dirty="0"/>
              <a:t> de </a:t>
            </a:r>
            <a:r>
              <a:rPr lang="en" sz="1200" dirty="0" err="1"/>
              <a:t>aplicação</a:t>
            </a:r>
            <a:r>
              <a:rPr lang="en" sz="1200" dirty="0"/>
              <a:t>. O </a:t>
            </a:r>
            <a:r>
              <a:rPr lang="en" sz="1200" dirty="0" err="1"/>
              <a:t>trabalho</a:t>
            </a:r>
            <a:r>
              <a:rPr lang="en" sz="1200" dirty="0"/>
              <a:t> final de TCC 1, </a:t>
            </a:r>
            <a:r>
              <a:rPr lang="en" sz="1200" dirty="0" err="1"/>
              <a:t>em</a:t>
            </a:r>
            <a:r>
              <a:rPr lang="en" sz="1200" dirty="0"/>
              <a:t> </a:t>
            </a:r>
            <a:r>
              <a:rPr lang="en" sz="1200" dirty="0" err="1"/>
              <a:t>todos</a:t>
            </a:r>
            <a:r>
              <a:rPr lang="en" sz="1200" dirty="0"/>
              <a:t> </a:t>
            </a:r>
            <a:r>
              <a:rPr lang="en" sz="1200" dirty="0" err="1"/>
              <a:t>os</a:t>
            </a:r>
            <a:r>
              <a:rPr lang="en" sz="1200" dirty="0"/>
              <a:t> </a:t>
            </a:r>
            <a:r>
              <a:rPr lang="en" sz="1200" dirty="0" err="1"/>
              <a:t>formatos</a:t>
            </a:r>
            <a:r>
              <a:rPr lang="en" sz="1200" dirty="0"/>
              <a:t>,  </a:t>
            </a:r>
            <a:r>
              <a:rPr lang="en" sz="1200" dirty="0" err="1"/>
              <a:t>será</a:t>
            </a:r>
            <a:r>
              <a:rPr lang="en" sz="1200" dirty="0"/>
              <a:t> um </a:t>
            </a:r>
            <a:r>
              <a:rPr lang="en" sz="1200" b="1" dirty="0" err="1"/>
              <a:t>projeto</a:t>
            </a:r>
            <a:r>
              <a:rPr lang="en" sz="1200" b="1" dirty="0"/>
              <a:t> de </a:t>
            </a:r>
            <a:r>
              <a:rPr lang="en" sz="1200" b="1" dirty="0" err="1"/>
              <a:t>pesquisa</a:t>
            </a:r>
            <a:r>
              <a:rPr lang="en" sz="1200" dirty="0"/>
              <a:t>.</a:t>
            </a:r>
            <a:endParaRPr sz="1200" dirty="0"/>
          </a:p>
        </p:txBody>
      </p:sp>
      <p:pic>
        <p:nvPicPr>
          <p:cNvPr id="292" name="Google Shape;292;p15"/>
          <p:cNvPicPr preferRelativeResize="0"/>
          <p:nvPr/>
        </p:nvPicPr>
        <p:blipFill rotWithShape="1">
          <a:blip r:embed="rId3">
            <a:alphaModFix/>
          </a:blip>
          <a:srcRect b="32088"/>
          <a:stretch/>
        </p:blipFill>
        <p:spPr>
          <a:xfrm>
            <a:off x="7672583" y="0"/>
            <a:ext cx="1471418" cy="9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2) </a:t>
            </a:r>
            <a:r>
              <a:rPr lang="en" i="1"/>
              <a:t>Policy Paper</a:t>
            </a:r>
            <a:endParaRPr i="1"/>
          </a:p>
        </p:txBody>
      </p:sp>
      <p:sp>
        <p:nvSpPr>
          <p:cNvPr id="298" name="Google Shape;298;p16"/>
          <p:cNvSpPr txBox="1">
            <a:spLocks noGrp="1"/>
          </p:cNvSpPr>
          <p:nvPr>
            <p:ph type="body" idx="1"/>
          </p:nvPr>
        </p:nvSpPr>
        <p:spPr>
          <a:xfrm>
            <a:off x="1303800" y="1597875"/>
            <a:ext cx="7030500" cy="29337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O </a:t>
            </a:r>
            <a:r>
              <a:rPr lang="en" i="1" dirty="0"/>
              <a:t>policy paper </a:t>
            </a:r>
            <a:r>
              <a:rPr lang="en" dirty="0" err="1"/>
              <a:t>é</a:t>
            </a:r>
            <a:r>
              <a:rPr lang="en" dirty="0"/>
              <a:t> um </a:t>
            </a:r>
            <a:r>
              <a:rPr lang="en" b="1" dirty="0" err="1"/>
              <a:t>relatório</a:t>
            </a:r>
            <a:r>
              <a:rPr lang="en" b="1" dirty="0"/>
              <a:t> de </a:t>
            </a:r>
            <a:r>
              <a:rPr lang="en" b="1" dirty="0" err="1"/>
              <a:t>recomendação</a:t>
            </a:r>
            <a:r>
              <a:rPr lang="en" dirty="0"/>
              <a:t> de </a:t>
            </a:r>
            <a:r>
              <a:rPr lang="en" dirty="0" err="1"/>
              <a:t>curso</a:t>
            </a:r>
            <a:r>
              <a:rPr lang="en" dirty="0"/>
              <a:t> </a:t>
            </a:r>
            <a:r>
              <a:rPr lang="en" dirty="0" err="1"/>
              <a:t>político</a:t>
            </a:r>
            <a:r>
              <a:rPr lang="en" dirty="0"/>
              <a:t> </a:t>
            </a:r>
            <a:r>
              <a:rPr lang="en" dirty="0" err="1"/>
              <a:t>feito</a:t>
            </a:r>
            <a:r>
              <a:rPr lang="en" dirty="0"/>
              <a:t> a </a:t>
            </a:r>
            <a:r>
              <a:rPr lang="en" i="1" dirty="0"/>
              <a:t>policymakers</a:t>
            </a:r>
            <a:r>
              <a:rPr lang="en" dirty="0"/>
              <a:t> </a:t>
            </a:r>
            <a:r>
              <a:rPr lang="en" dirty="0" err="1"/>
              <a:t>sobre</a:t>
            </a:r>
            <a:r>
              <a:rPr lang="en" dirty="0"/>
              <a:t> um </a:t>
            </a:r>
            <a:r>
              <a:rPr lang="en" dirty="0" err="1"/>
              <a:t>determinado</a:t>
            </a:r>
            <a:r>
              <a:rPr lang="en" dirty="0"/>
              <a:t> </a:t>
            </a:r>
            <a:r>
              <a:rPr lang="en" dirty="0" err="1"/>
              <a:t>problema</a:t>
            </a:r>
            <a:r>
              <a:rPr lang="en" dirty="0"/>
              <a:t> do </a:t>
            </a:r>
            <a:r>
              <a:rPr lang="en" dirty="0" err="1"/>
              <a:t>mundo</a:t>
            </a:r>
            <a:r>
              <a:rPr lang="en" dirty="0"/>
              <a:t> e das </a:t>
            </a:r>
            <a:r>
              <a:rPr lang="en" dirty="0" err="1"/>
              <a:t>Relações</a:t>
            </a:r>
            <a:r>
              <a:rPr lang="en" dirty="0"/>
              <a:t> </a:t>
            </a:r>
            <a:r>
              <a:rPr lang="en" dirty="0" err="1"/>
              <a:t>Internacionais</a:t>
            </a:r>
            <a:r>
              <a:rPr lang="en" dirty="0"/>
              <a:t>.</a:t>
            </a:r>
            <a:endParaRPr dirty="0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O </a:t>
            </a:r>
            <a:r>
              <a:rPr lang="en" i="1" dirty="0"/>
              <a:t>policy paper</a:t>
            </a:r>
            <a:r>
              <a:rPr lang="en" dirty="0"/>
              <a:t> </a:t>
            </a:r>
            <a:r>
              <a:rPr lang="en" dirty="0" err="1"/>
              <a:t>deve</a:t>
            </a:r>
            <a:r>
              <a:rPr lang="en" dirty="0"/>
              <a:t> </a:t>
            </a:r>
            <a:r>
              <a:rPr lang="en" dirty="0" err="1"/>
              <a:t>ter</a:t>
            </a:r>
            <a:r>
              <a:rPr lang="en" dirty="0"/>
              <a:t> no </a:t>
            </a:r>
            <a:r>
              <a:rPr lang="en" dirty="0" err="1"/>
              <a:t>mínimo</a:t>
            </a:r>
            <a:r>
              <a:rPr lang="en" dirty="0"/>
              <a:t> 30 </a:t>
            </a:r>
            <a:r>
              <a:rPr lang="en" dirty="0" err="1"/>
              <a:t>páginas</a:t>
            </a:r>
            <a:r>
              <a:rPr lang="en" dirty="0"/>
              <a:t> (</a:t>
            </a:r>
            <a:r>
              <a:rPr lang="en" dirty="0" err="1"/>
              <a:t>nas</a:t>
            </a:r>
            <a:r>
              <a:rPr lang="en" dirty="0"/>
              <a:t> </a:t>
            </a:r>
            <a:r>
              <a:rPr lang="en" dirty="0" err="1"/>
              <a:t>mesmas</a:t>
            </a:r>
            <a:r>
              <a:rPr lang="en" dirty="0"/>
              <a:t> </a:t>
            </a:r>
            <a:r>
              <a:rPr lang="en" dirty="0" err="1"/>
              <a:t>especificações</a:t>
            </a:r>
            <a:r>
              <a:rPr lang="en" dirty="0"/>
              <a:t> </a:t>
            </a:r>
            <a:r>
              <a:rPr lang="en" dirty="0" err="1"/>
              <a:t>acima</a:t>
            </a:r>
            <a:r>
              <a:rPr lang="en" dirty="0"/>
              <a:t>), </a:t>
            </a:r>
            <a:r>
              <a:rPr lang="en" dirty="0" err="1"/>
              <a:t>sendo</a:t>
            </a:r>
            <a:r>
              <a:rPr lang="en" dirty="0"/>
              <a:t> </a:t>
            </a:r>
            <a:r>
              <a:rPr lang="en" dirty="0" err="1"/>
              <a:t>dividido</a:t>
            </a:r>
            <a:r>
              <a:rPr lang="en" dirty="0"/>
              <a:t> </a:t>
            </a:r>
            <a:r>
              <a:rPr lang="en" dirty="0" err="1"/>
              <a:t>em</a:t>
            </a:r>
            <a:r>
              <a:rPr lang="en" dirty="0"/>
              <a:t> </a:t>
            </a:r>
            <a:r>
              <a:rPr lang="en" dirty="0" err="1"/>
              <a:t>duas</a:t>
            </a:r>
            <a:r>
              <a:rPr lang="en" dirty="0"/>
              <a:t> </a:t>
            </a:r>
            <a:r>
              <a:rPr lang="en" dirty="0" err="1"/>
              <a:t>partes</a:t>
            </a:r>
            <a:r>
              <a:rPr lang="en" dirty="0"/>
              <a:t>:</a:t>
            </a:r>
            <a:endParaRPr dirty="0"/>
          </a:p>
          <a:p>
            <a:pPr marL="914400" lvl="1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A </a:t>
            </a:r>
            <a:r>
              <a:rPr lang="en" sz="1300" dirty="0" err="1"/>
              <a:t>primeira</a:t>
            </a:r>
            <a:r>
              <a:rPr lang="en" sz="1300" dirty="0"/>
              <a:t>, </a:t>
            </a:r>
            <a:r>
              <a:rPr lang="en" sz="1300" dirty="0" err="1"/>
              <a:t>correspondente</a:t>
            </a:r>
            <a:r>
              <a:rPr lang="en" sz="1300" dirty="0"/>
              <a:t> </a:t>
            </a:r>
            <a:r>
              <a:rPr lang="en" sz="1300" dirty="0" err="1"/>
              <a:t>ao</a:t>
            </a:r>
            <a:r>
              <a:rPr lang="en" sz="1300" dirty="0"/>
              <a:t> </a:t>
            </a:r>
            <a:r>
              <a:rPr lang="en" sz="1300" b="1" i="1" dirty="0"/>
              <a:t>policy paper</a:t>
            </a:r>
            <a:r>
              <a:rPr lang="en" sz="1300" i="1" dirty="0"/>
              <a:t> </a:t>
            </a:r>
            <a:r>
              <a:rPr lang="en" sz="1300" dirty="0" err="1"/>
              <a:t>em</a:t>
            </a:r>
            <a:r>
              <a:rPr lang="en" sz="1300" dirty="0"/>
              <a:t> </a:t>
            </a:r>
            <a:r>
              <a:rPr lang="en" sz="1300" dirty="0" err="1"/>
              <a:t>si</a:t>
            </a:r>
            <a:r>
              <a:rPr lang="en" sz="1300" dirty="0"/>
              <a:t>, </a:t>
            </a:r>
            <a:r>
              <a:rPr lang="en" sz="1300" dirty="0" err="1"/>
              <a:t>deverá</a:t>
            </a:r>
            <a:r>
              <a:rPr lang="en" sz="1300" dirty="0"/>
              <a:t> </a:t>
            </a:r>
            <a:r>
              <a:rPr lang="en" sz="1300" dirty="0" err="1"/>
              <a:t>conter</a:t>
            </a:r>
            <a:r>
              <a:rPr lang="en" sz="1300" dirty="0"/>
              <a:t> no </a:t>
            </a:r>
            <a:r>
              <a:rPr lang="en" sz="1300" dirty="0" err="1"/>
              <a:t>máximo</a:t>
            </a:r>
            <a:r>
              <a:rPr lang="en" sz="1300" dirty="0"/>
              <a:t> 5 </a:t>
            </a:r>
            <a:r>
              <a:rPr lang="en" sz="1300" dirty="0" err="1"/>
              <a:t>páginas</a:t>
            </a:r>
            <a:r>
              <a:rPr lang="en" sz="1300" dirty="0"/>
              <a:t>.</a:t>
            </a:r>
            <a:endParaRPr sz="1300" dirty="0"/>
          </a:p>
          <a:p>
            <a:pPr marL="914400" lvl="1" indent="-311150" algn="l" rtl="0">
              <a:spcBef>
                <a:spcPts val="1200"/>
              </a:spcBef>
              <a:spcAft>
                <a:spcPts val="1200"/>
              </a:spcAft>
              <a:buSzPts val="1300"/>
              <a:buChar char="○"/>
            </a:pPr>
            <a:r>
              <a:rPr lang="en" sz="1300" dirty="0"/>
              <a:t>A </a:t>
            </a:r>
            <a:r>
              <a:rPr lang="en" sz="1300" dirty="0" err="1"/>
              <a:t>segunda</a:t>
            </a:r>
            <a:r>
              <a:rPr lang="en" sz="1300" dirty="0"/>
              <a:t>, </a:t>
            </a:r>
            <a:r>
              <a:rPr lang="en" sz="1300" dirty="0" err="1"/>
              <a:t>referente</a:t>
            </a:r>
            <a:r>
              <a:rPr lang="en" sz="1300" dirty="0"/>
              <a:t> a um </a:t>
            </a:r>
            <a:r>
              <a:rPr lang="en" sz="1300" b="1" dirty="0" err="1"/>
              <a:t>relatório</a:t>
            </a:r>
            <a:r>
              <a:rPr lang="en" sz="1300" b="1" dirty="0"/>
              <a:t> </a:t>
            </a:r>
            <a:r>
              <a:rPr lang="en" sz="1300" b="1" dirty="0" err="1"/>
              <a:t>circunstanciado</a:t>
            </a:r>
            <a:r>
              <a:rPr lang="en" sz="1300" dirty="0"/>
              <a:t>, </a:t>
            </a:r>
            <a:r>
              <a:rPr lang="en" sz="1300" dirty="0" err="1"/>
              <a:t>deverá</a:t>
            </a:r>
            <a:r>
              <a:rPr lang="en" sz="1300" dirty="0"/>
              <a:t> </a:t>
            </a:r>
            <a:r>
              <a:rPr lang="en" sz="1300" dirty="0" err="1"/>
              <a:t>possuir</a:t>
            </a:r>
            <a:r>
              <a:rPr lang="en" sz="1300" dirty="0"/>
              <a:t> no </a:t>
            </a:r>
            <a:r>
              <a:rPr lang="en" sz="1300" dirty="0" err="1"/>
              <a:t>máximo</a:t>
            </a:r>
            <a:r>
              <a:rPr lang="en" sz="1300" dirty="0"/>
              <a:t> 25 </a:t>
            </a:r>
            <a:r>
              <a:rPr lang="en" sz="1300" dirty="0" err="1"/>
              <a:t>páginas</a:t>
            </a:r>
            <a:r>
              <a:rPr lang="en" sz="1300" dirty="0"/>
              <a:t>. O </a:t>
            </a:r>
            <a:r>
              <a:rPr lang="en" sz="1300" dirty="0" err="1"/>
              <a:t>relatório</a:t>
            </a:r>
            <a:r>
              <a:rPr lang="en" sz="1300" dirty="0"/>
              <a:t> </a:t>
            </a:r>
            <a:r>
              <a:rPr lang="en" sz="1300" dirty="0" err="1"/>
              <a:t>circunstanciado</a:t>
            </a:r>
            <a:r>
              <a:rPr lang="en" sz="1300" dirty="0"/>
              <a:t> </a:t>
            </a:r>
            <a:r>
              <a:rPr lang="en" sz="1300" dirty="0" err="1"/>
              <a:t>deve</a:t>
            </a:r>
            <a:r>
              <a:rPr lang="en" sz="1300" dirty="0"/>
              <a:t> </a:t>
            </a:r>
            <a:r>
              <a:rPr lang="en" sz="1300" dirty="0" err="1"/>
              <a:t>conter</a:t>
            </a:r>
            <a:r>
              <a:rPr lang="en" sz="1300" dirty="0"/>
              <a:t> </a:t>
            </a:r>
            <a:r>
              <a:rPr lang="en" sz="1300" dirty="0" err="1"/>
              <a:t>discussão</a:t>
            </a:r>
            <a:r>
              <a:rPr lang="en" sz="1300" dirty="0"/>
              <a:t> da </a:t>
            </a:r>
            <a:r>
              <a:rPr lang="en" sz="1300" dirty="0" err="1"/>
              <a:t>literatura</a:t>
            </a:r>
            <a:r>
              <a:rPr lang="en" sz="1300" dirty="0"/>
              <a:t> </a:t>
            </a:r>
            <a:r>
              <a:rPr lang="en" sz="1300" dirty="0" err="1"/>
              <a:t>relevante</a:t>
            </a:r>
            <a:r>
              <a:rPr lang="en" sz="1300" dirty="0"/>
              <a:t> para o </a:t>
            </a:r>
            <a:r>
              <a:rPr lang="en" sz="1300" dirty="0" err="1"/>
              <a:t>tema</a:t>
            </a:r>
            <a:r>
              <a:rPr lang="en" sz="1300" dirty="0"/>
              <a:t>, </a:t>
            </a:r>
            <a:r>
              <a:rPr lang="en" sz="1300" dirty="0" err="1"/>
              <a:t>análise</a:t>
            </a:r>
            <a:r>
              <a:rPr lang="en" sz="1300" dirty="0"/>
              <a:t> das </a:t>
            </a:r>
            <a:r>
              <a:rPr lang="en" sz="1300" dirty="0" err="1"/>
              <a:t>fontes</a:t>
            </a:r>
            <a:r>
              <a:rPr lang="en" sz="1300" dirty="0"/>
              <a:t> </a:t>
            </a:r>
            <a:r>
              <a:rPr lang="en" sz="1300" dirty="0" err="1"/>
              <a:t>utilizadas</a:t>
            </a:r>
            <a:r>
              <a:rPr lang="en" sz="1300" dirty="0"/>
              <a:t>, e </a:t>
            </a:r>
            <a:r>
              <a:rPr lang="en" sz="1300" dirty="0" err="1"/>
              <a:t>raciocínio</a:t>
            </a:r>
            <a:r>
              <a:rPr lang="en" sz="1300" dirty="0"/>
              <a:t> </a:t>
            </a:r>
            <a:r>
              <a:rPr lang="en" sz="1300" dirty="0" err="1"/>
              <a:t>por</a:t>
            </a:r>
            <a:r>
              <a:rPr lang="en" sz="1300" dirty="0"/>
              <a:t> </a:t>
            </a:r>
            <a:r>
              <a:rPr lang="en" sz="1300" dirty="0" err="1"/>
              <a:t>trás</a:t>
            </a:r>
            <a:r>
              <a:rPr lang="en" sz="1300" dirty="0"/>
              <a:t> da </a:t>
            </a:r>
            <a:r>
              <a:rPr lang="en" sz="1300" dirty="0" err="1"/>
              <a:t>recomendação</a:t>
            </a:r>
            <a:r>
              <a:rPr lang="en" sz="1300" dirty="0"/>
              <a:t> </a:t>
            </a:r>
            <a:r>
              <a:rPr lang="en" sz="1300" dirty="0" err="1"/>
              <a:t>política</a:t>
            </a:r>
            <a:r>
              <a:rPr lang="en" sz="1300" dirty="0"/>
              <a:t> </a:t>
            </a:r>
            <a:r>
              <a:rPr lang="en" sz="1300" dirty="0" err="1"/>
              <a:t>feita</a:t>
            </a:r>
            <a:r>
              <a:rPr lang="en" sz="1300" dirty="0"/>
              <a:t> no </a:t>
            </a:r>
            <a:r>
              <a:rPr lang="en" sz="1300" i="1" dirty="0"/>
              <a:t>policy paper</a:t>
            </a:r>
            <a:r>
              <a:rPr lang="en" sz="1300" dirty="0"/>
              <a:t>.</a:t>
            </a:r>
            <a:endParaRPr sz="1300" dirty="0"/>
          </a:p>
        </p:txBody>
      </p:sp>
      <p:pic>
        <p:nvPicPr>
          <p:cNvPr id="299" name="Google Shape;299;p16"/>
          <p:cNvPicPr preferRelativeResize="0"/>
          <p:nvPr/>
        </p:nvPicPr>
        <p:blipFill rotWithShape="1">
          <a:blip r:embed="rId3">
            <a:alphaModFix/>
          </a:blip>
          <a:srcRect b="32088"/>
          <a:stretch/>
        </p:blipFill>
        <p:spPr>
          <a:xfrm>
            <a:off x="7672583" y="0"/>
            <a:ext cx="1471418" cy="9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3) Relatório de Aplicação</a:t>
            </a:r>
            <a:endParaRPr/>
          </a:p>
        </p:txBody>
      </p:sp>
      <p:sp>
        <p:nvSpPr>
          <p:cNvPr id="305" name="Google Shape;305;p17"/>
          <p:cNvSpPr txBox="1">
            <a:spLocks noGrp="1"/>
          </p:cNvSpPr>
          <p:nvPr>
            <p:ph type="body" idx="1"/>
          </p:nvPr>
        </p:nvSpPr>
        <p:spPr>
          <a:xfrm>
            <a:off x="1303800" y="1478725"/>
            <a:ext cx="7030500" cy="31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O </a:t>
            </a:r>
            <a:r>
              <a:rPr lang="en" b="1" dirty="0" err="1"/>
              <a:t>relatório</a:t>
            </a:r>
            <a:r>
              <a:rPr lang="en" b="1" dirty="0"/>
              <a:t> de </a:t>
            </a:r>
            <a:r>
              <a:rPr lang="en" b="1" dirty="0" err="1"/>
              <a:t>aplicação</a:t>
            </a:r>
            <a:r>
              <a:rPr lang="en" dirty="0"/>
              <a:t> </a:t>
            </a:r>
            <a:r>
              <a:rPr lang="en" dirty="0" err="1"/>
              <a:t>é</a:t>
            </a:r>
            <a:r>
              <a:rPr lang="en" dirty="0"/>
              <a:t> um </a:t>
            </a:r>
            <a:r>
              <a:rPr lang="en" dirty="0" err="1"/>
              <a:t>texto</a:t>
            </a:r>
            <a:r>
              <a:rPr lang="en" dirty="0"/>
              <a:t> no </a:t>
            </a:r>
            <a:r>
              <a:rPr lang="en" dirty="0" err="1"/>
              <a:t>qual</a:t>
            </a:r>
            <a:r>
              <a:rPr lang="en" dirty="0"/>
              <a:t> se </a:t>
            </a:r>
            <a:r>
              <a:rPr lang="en" dirty="0" err="1"/>
              <a:t>aborda</a:t>
            </a:r>
            <a:r>
              <a:rPr lang="en" dirty="0"/>
              <a:t> </a:t>
            </a:r>
            <a:r>
              <a:rPr lang="en" dirty="0" err="1"/>
              <a:t>como</a:t>
            </a:r>
            <a:r>
              <a:rPr lang="en" dirty="0"/>
              <a:t> </a:t>
            </a:r>
            <a:r>
              <a:rPr lang="en" dirty="0" err="1"/>
              <a:t>determinada</a:t>
            </a:r>
            <a:r>
              <a:rPr lang="en" dirty="0"/>
              <a:t> </a:t>
            </a:r>
            <a:r>
              <a:rPr lang="en" dirty="0" err="1"/>
              <a:t>prática</a:t>
            </a:r>
            <a:r>
              <a:rPr lang="en" dirty="0"/>
              <a:t> </a:t>
            </a:r>
            <a:r>
              <a:rPr lang="en" dirty="0" err="1"/>
              <a:t>profissional</a:t>
            </a:r>
            <a:r>
              <a:rPr lang="en" dirty="0"/>
              <a:t> </a:t>
            </a:r>
            <a:r>
              <a:rPr lang="en" dirty="0" err="1"/>
              <a:t>vem</a:t>
            </a:r>
            <a:r>
              <a:rPr lang="en" dirty="0"/>
              <a:t> </a:t>
            </a:r>
            <a:r>
              <a:rPr lang="en" dirty="0" err="1"/>
              <a:t>sendo</a:t>
            </a:r>
            <a:r>
              <a:rPr lang="en" dirty="0"/>
              <a:t> </a:t>
            </a:r>
            <a:r>
              <a:rPr lang="en" dirty="0" err="1"/>
              <a:t>exercida</a:t>
            </a:r>
            <a:r>
              <a:rPr lang="en" dirty="0"/>
              <a:t> </a:t>
            </a:r>
            <a:r>
              <a:rPr lang="en" dirty="0" err="1"/>
              <a:t>por</a:t>
            </a:r>
            <a:r>
              <a:rPr lang="en" dirty="0"/>
              <a:t> </a:t>
            </a:r>
            <a:r>
              <a:rPr lang="en" dirty="0" err="1"/>
              <a:t>internacionalistas</a:t>
            </a:r>
            <a:r>
              <a:rPr lang="en" dirty="0"/>
              <a:t> e </a:t>
            </a:r>
            <a:r>
              <a:rPr lang="en" dirty="0" err="1"/>
              <a:t>qual</a:t>
            </a:r>
            <a:r>
              <a:rPr lang="en" dirty="0"/>
              <a:t> a </a:t>
            </a:r>
            <a:r>
              <a:rPr lang="en" dirty="0" err="1"/>
              <a:t>sua</a:t>
            </a:r>
            <a:r>
              <a:rPr lang="en" dirty="0"/>
              <a:t> </a:t>
            </a:r>
            <a:r>
              <a:rPr lang="en" dirty="0" err="1"/>
              <a:t>importância</a:t>
            </a:r>
            <a:r>
              <a:rPr lang="en" dirty="0"/>
              <a:t> para a </a:t>
            </a:r>
            <a:r>
              <a:rPr lang="en" dirty="0" err="1"/>
              <a:t>área</a:t>
            </a:r>
            <a:r>
              <a:rPr lang="en" dirty="0"/>
              <a:t> de </a:t>
            </a:r>
            <a:r>
              <a:rPr lang="en" dirty="0" err="1"/>
              <a:t>Relações</a:t>
            </a:r>
            <a:r>
              <a:rPr lang="en" dirty="0"/>
              <a:t> </a:t>
            </a:r>
            <a:r>
              <a:rPr lang="en" dirty="0" err="1"/>
              <a:t>Internacionais</a:t>
            </a:r>
            <a:r>
              <a:rPr lang="en" dirty="0"/>
              <a:t>.</a:t>
            </a:r>
            <a:endParaRPr dirty="0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O </a:t>
            </a:r>
            <a:r>
              <a:rPr lang="en" dirty="0" err="1"/>
              <a:t>relatório</a:t>
            </a:r>
            <a:r>
              <a:rPr lang="en" dirty="0"/>
              <a:t> </a:t>
            </a:r>
            <a:r>
              <a:rPr lang="en" dirty="0" err="1"/>
              <a:t>deverá</a:t>
            </a:r>
            <a:r>
              <a:rPr lang="en" dirty="0"/>
              <a:t> </a:t>
            </a:r>
            <a:r>
              <a:rPr lang="en" dirty="0" err="1"/>
              <a:t>conter</a:t>
            </a:r>
            <a:r>
              <a:rPr lang="en" dirty="0"/>
              <a:t> no </a:t>
            </a:r>
            <a:r>
              <a:rPr lang="en" dirty="0" err="1"/>
              <a:t>mínimo</a:t>
            </a:r>
            <a:r>
              <a:rPr lang="en" dirty="0"/>
              <a:t> 30 </a:t>
            </a:r>
            <a:r>
              <a:rPr lang="en" dirty="0" err="1"/>
              <a:t>páginas</a:t>
            </a:r>
            <a:r>
              <a:rPr lang="en" dirty="0"/>
              <a:t> (</a:t>
            </a:r>
            <a:r>
              <a:rPr lang="en" dirty="0" err="1"/>
              <a:t>nas</a:t>
            </a:r>
            <a:r>
              <a:rPr lang="en" dirty="0"/>
              <a:t> </a:t>
            </a:r>
            <a:r>
              <a:rPr lang="en" dirty="0" err="1"/>
              <a:t>mesmas</a:t>
            </a:r>
            <a:r>
              <a:rPr lang="en" dirty="0"/>
              <a:t> </a:t>
            </a:r>
            <a:r>
              <a:rPr lang="en" dirty="0" err="1"/>
              <a:t>especificações</a:t>
            </a:r>
            <a:r>
              <a:rPr lang="en" dirty="0"/>
              <a:t> </a:t>
            </a:r>
            <a:r>
              <a:rPr lang="en" dirty="0" err="1"/>
              <a:t>acima</a:t>
            </a:r>
            <a:r>
              <a:rPr lang="en" dirty="0"/>
              <a:t>), </a:t>
            </a:r>
            <a:r>
              <a:rPr lang="en" dirty="0" err="1"/>
              <a:t>apresentando</a:t>
            </a:r>
            <a:r>
              <a:rPr lang="en" dirty="0"/>
              <a:t> </a:t>
            </a:r>
            <a:endParaRPr dirty="0"/>
          </a:p>
          <a:p>
            <a:pPr marL="914400" lvl="1" indent="-311665" algn="l" rtl="0">
              <a:spcBef>
                <a:spcPts val="1200"/>
              </a:spcBef>
              <a:spcAft>
                <a:spcPts val="0"/>
              </a:spcAft>
              <a:buSzPts val="1308"/>
              <a:buChar char="○"/>
            </a:pPr>
            <a:r>
              <a:rPr lang="en" sz="1308" dirty="0"/>
              <a:t>Uma </a:t>
            </a:r>
            <a:r>
              <a:rPr lang="en" sz="1308" b="1" dirty="0" err="1"/>
              <a:t>análise</a:t>
            </a:r>
            <a:r>
              <a:rPr lang="en" sz="1308" b="1" dirty="0"/>
              <a:t> </a:t>
            </a:r>
            <a:r>
              <a:rPr lang="en" sz="1308" b="1" dirty="0" err="1"/>
              <a:t>crítica</a:t>
            </a:r>
            <a:r>
              <a:rPr lang="en" sz="1308" b="1" dirty="0"/>
              <a:t> da </a:t>
            </a:r>
            <a:r>
              <a:rPr lang="en" sz="1308" b="1" dirty="0" err="1"/>
              <a:t>natureza</a:t>
            </a:r>
            <a:r>
              <a:rPr lang="en" sz="1308" b="1" dirty="0"/>
              <a:t> da </a:t>
            </a:r>
            <a:r>
              <a:rPr lang="en" sz="1308" b="1" dirty="0" err="1"/>
              <a:t>atividade</a:t>
            </a:r>
            <a:r>
              <a:rPr lang="en" sz="1308" b="1" dirty="0"/>
              <a:t> </a:t>
            </a:r>
            <a:r>
              <a:rPr lang="en" sz="1308" b="1" dirty="0" err="1"/>
              <a:t>profissional</a:t>
            </a:r>
            <a:r>
              <a:rPr lang="en" sz="1308" dirty="0"/>
              <a:t> (</a:t>
            </a:r>
            <a:r>
              <a:rPr lang="en" sz="1308" dirty="0" err="1"/>
              <a:t>especificidades</a:t>
            </a:r>
            <a:r>
              <a:rPr lang="en" sz="1308" dirty="0"/>
              <a:t>, </a:t>
            </a:r>
            <a:r>
              <a:rPr lang="en" sz="1308" dirty="0" err="1"/>
              <a:t>características</a:t>
            </a:r>
            <a:r>
              <a:rPr lang="en" sz="1308" dirty="0"/>
              <a:t>, </a:t>
            </a:r>
            <a:r>
              <a:rPr lang="en" sz="1308" dirty="0" err="1"/>
              <a:t>evolução</a:t>
            </a:r>
            <a:r>
              <a:rPr lang="en" sz="1308" dirty="0"/>
              <a:t> </a:t>
            </a:r>
            <a:r>
              <a:rPr lang="en" sz="1308" dirty="0" err="1"/>
              <a:t>histórica</a:t>
            </a:r>
            <a:r>
              <a:rPr lang="en" sz="1308" dirty="0"/>
              <a:t>, </a:t>
            </a:r>
            <a:r>
              <a:rPr lang="en" sz="1308" dirty="0" err="1"/>
              <a:t>funções</a:t>
            </a:r>
            <a:r>
              <a:rPr lang="en" sz="1308" dirty="0"/>
              <a:t>, </a:t>
            </a:r>
            <a:r>
              <a:rPr lang="en" sz="1308" dirty="0" err="1"/>
              <a:t>questões</a:t>
            </a:r>
            <a:r>
              <a:rPr lang="en" sz="1308" dirty="0"/>
              <a:t> da </a:t>
            </a:r>
            <a:r>
              <a:rPr lang="en" sz="1308" dirty="0" err="1"/>
              <a:t>área</a:t>
            </a:r>
            <a:r>
              <a:rPr lang="en" sz="1308" dirty="0"/>
              <a:t> de RI </a:t>
            </a:r>
            <a:r>
              <a:rPr lang="en" sz="1308" dirty="0" err="1"/>
              <a:t>sobre</a:t>
            </a:r>
            <a:r>
              <a:rPr lang="en" sz="1308" dirty="0"/>
              <a:t> as </a:t>
            </a:r>
            <a:r>
              <a:rPr lang="en" sz="1308" dirty="0" err="1"/>
              <a:t>quais</a:t>
            </a:r>
            <a:r>
              <a:rPr lang="en" sz="1308" dirty="0"/>
              <a:t> </a:t>
            </a:r>
            <a:r>
              <a:rPr lang="en" sz="1308" dirty="0" err="1"/>
              <a:t>essa</a:t>
            </a:r>
            <a:r>
              <a:rPr lang="en" sz="1308" dirty="0"/>
              <a:t> </a:t>
            </a:r>
            <a:r>
              <a:rPr lang="en" sz="1308" dirty="0" err="1"/>
              <a:t>atividade</a:t>
            </a:r>
            <a:r>
              <a:rPr lang="en" sz="1308" dirty="0"/>
              <a:t> se </a:t>
            </a:r>
            <a:r>
              <a:rPr lang="en" sz="1308" dirty="0" err="1"/>
              <a:t>debruça</a:t>
            </a:r>
            <a:r>
              <a:rPr lang="en" sz="1308" dirty="0"/>
              <a:t>);</a:t>
            </a:r>
            <a:endParaRPr sz="1308" dirty="0"/>
          </a:p>
          <a:p>
            <a:pPr marL="914400" lvl="1" indent="-311665" algn="l" rtl="0">
              <a:spcBef>
                <a:spcPts val="1200"/>
              </a:spcBef>
              <a:spcAft>
                <a:spcPts val="0"/>
              </a:spcAft>
              <a:buSzPts val="1308"/>
              <a:buChar char="○"/>
            </a:pPr>
            <a:r>
              <a:rPr lang="en" sz="1308" dirty="0"/>
              <a:t>O que a </a:t>
            </a:r>
            <a:r>
              <a:rPr lang="en" sz="1308" b="1" dirty="0" err="1"/>
              <a:t>literatura</a:t>
            </a:r>
            <a:r>
              <a:rPr lang="en" sz="1308" b="1" dirty="0"/>
              <a:t> </a:t>
            </a:r>
            <a:r>
              <a:rPr lang="en" sz="1308" b="1" dirty="0" err="1"/>
              <a:t>especializada</a:t>
            </a:r>
            <a:r>
              <a:rPr lang="en" sz="1308" dirty="0"/>
              <a:t> e </a:t>
            </a:r>
            <a:r>
              <a:rPr lang="en" sz="1308" dirty="0" err="1"/>
              <a:t>profissional</a:t>
            </a:r>
            <a:r>
              <a:rPr lang="en" sz="1308" dirty="0"/>
              <a:t> </a:t>
            </a:r>
            <a:r>
              <a:rPr lang="en" sz="1308" dirty="0" err="1"/>
              <a:t>diz</a:t>
            </a:r>
            <a:r>
              <a:rPr lang="en" sz="1308" dirty="0"/>
              <a:t> </a:t>
            </a:r>
            <a:r>
              <a:rPr lang="en" sz="1308" dirty="0" err="1"/>
              <a:t>sobre</a:t>
            </a:r>
            <a:r>
              <a:rPr lang="en" sz="1308" dirty="0"/>
              <a:t> a </a:t>
            </a:r>
            <a:r>
              <a:rPr lang="en" sz="1308" dirty="0" err="1"/>
              <a:t>atividade</a:t>
            </a:r>
            <a:r>
              <a:rPr lang="en" sz="1308" dirty="0"/>
              <a:t> </a:t>
            </a:r>
            <a:r>
              <a:rPr lang="en" sz="1308" dirty="0" err="1"/>
              <a:t>em</a:t>
            </a:r>
            <a:r>
              <a:rPr lang="en" sz="1308" dirty="0"/>
              <a:t> </a:t>
            </a:r>
            <a:r>
              <a:rPr lang="en" sz="1308" dirty="0" err="1"/>
              <a:t>questão</a:t>
            </a:r>
            <a:r>
              <a:rPr lang="en" sz="1308" dirty="0"/>
              <a:t>;</a:t>
            </a:r>
            <a:endParaRPr sz="1308" dirty="0"/>
          </a:p>
          <a:p>
            <a:pPr marL="914400" lvl="1" indent="-311665" algn="l" rtl="0">
              <a:spcBef>
                <a:spcPts val="1200"/>
              </a:spcBef>
              <a:spcAft>
                <a:spcPts val="1200"/>
              </a:spcAft>
              <a:buSzPts val="1308"/>
              <a:buChar char="○"/>
            </a:pPr>
            <a:r>
              <a:rPr lang="en" sz="1308" dirty="0"/>
              <a:t>Como a </a:t>
            </a:r>
            <a:r>
              <a:rPr lang="en" sz="1308" b="1" dirty="0" err="1"/>
              <a:t>experiência</a:t>
            </a:r>
            <a:r>
              <a:rPr lang="en" sz="1308" b="1" dirty="0"/>
              <a:t> do </a:t>
            </a:r>
            <a:r>
              <a:rPr lang="en" sz="1308" b="1" dirty="0" err="1"/>
              <a:t>aluno</a:t>
            </a:r>
            <a:r>
              <a:rPr lang="en" sz="1308" dirty="0"/>
              <a:t> com a </a:t>
            </a:r>
            <a:r>
              <a:rPr lang="en" sz="1308" dirty="0" err="1"/>
              <a:t>atividade</a:t>
            </a:r>
            <a:r>
              <a:rPr lang="en" sz="1308" dirty="0"/>
              <a:t> </a:t>
            </a:r>
            <a:r>
              <a:rPr lang="en" sz="1308" dirty="0" err="1"/>
              <a:t>diferiu</a:t>
            </a:r>
            <a:r>
              <a:rPr lang="en" sz="1308" dirty="0"/>
              <a:t> (</a:t>
            </a:r>
            <a:r>
              <a:rPr lang="en" sz="1308" dirty="0" err="1"/>
              <a:t>ou</a:t>
            </a:r>
            <a:r>
              <a:rPr lang="en" sz="1308" dirty="0"/>
              <a:t> </a:t>
            </a:r>
            <a:r>
              <a:rPr lang="en" sz="1308" dirty="0" err="1"/>
              <a:t>não</a:t>
            </a:r>
            <a:r>
              <a:rPr lang="en" sz="1308" dirty="0"/>
              <a:t>) do saber </a:t>
            </a:r>
            <a:r>
              <a:rPr lang="en" sz="1308" dirty="0" err="1"/>
              <a:t>especializado</a:t>
            </a:r>
            <a:r>
              <a:rPr lang="en" sz="1308" dirty="0"/>
              <a:t>/</a:t>
            </a:r>
            <a:r>
              <a:rPr lang="en" sz="1308" dirty="0" err="1"/>
              <a:t>profissional</a:t>
            </a:r>
            <a:r>
              <a:rPr lang="en" sz="1308" dirty="0"/>
              <a:t> </a:t>
            </a:r>
            <a:r>
              <a:rPr lang="en" sz="1308" dirty="0" err="1"/>
              <a:t>sobre</a:t>
            </a:r>
            <a:r>
              <a:rPr lang="en" sz="1308" dirty="0"/>
              <a:t> a </a:t>
            </a:r>
            <a:r>
              <a:rPr lang="en" sz="1308" dirty="0" err="1"/>
              <a:t>mesma</a:t>
            </a:r>
            <a:r>
              <a:rPr lang="en" sz="1308" dirty="0"/>
              <a:t>.</a:t>
            </a:r>
            <a:endParaRPr sz="1308" dirty="0"/>
          </a:p>
        </p:txBody>
      </p:sp>
      <p:pic>
        <p:nvPicPr>
          <p:cNvPr id="306" name="Google Shape;306;p17"/>
          <p:cNvPicPr preferRelativeResize="0"/>
          <p:nvPr/>
        </p:nvPicPr>
        <p:blipFill rotWithShape="1">
          <a:blip r:embed="rId3">
            <a:alphaModFix/>
          </a:blip>
          <a:srcRect b="32088"/>
          <a:stretch/>
        </p:blipFill>
        <p:spPr>
          <a:xfrm>
            <a:off x="7672583" y="0"/>
            <a:ext cx="1471418" cy="9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Orientação</a:t>
            </a:r>
            <a:endParaRPr/>
          </a:p>
        </p:txBody>
      </p:sp>
      <p:sp>
        <p:nvSpPr>
          <p:cNvPr id="312" name="Google Shape;312;p18"/>
          <p:cNvSpPr txBox="1">
            <a:spLocks noGrp="1"/>
          </p:cNvSpPr>
          <p:nvPr>
            <p:ph type="body" idx="1"/>
          </p:nvPr>
        </p:nvSpPr>
        <p:spPr>
          <a:xfrm>
            <a:off x="1303800" y="1112363"/>
            <a:ext cx="7030500" cy="36387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958" algn="l" rtl="0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1200" dirty="0" err="1"/>
              <a:t>Todos</a:t>
            </a:r>
            <a:r>
              <a:rPr lang="en" sz="1200" dirty="0"/>
              <a:t> </a:t>
            </a:r>
            <a:r>
              <a:rPr lang="en" sz="1200" dirty="0" err="1"/>
              <a:t>os</a:t>
            </a:r>
            <a:r>
              <a:rPr lang="en" sz="1200" dirty="0"/>
              <a:t> TCCs </a:t>
            </a:r>
            <a:r>
              <a:rPr lang="en" sz="1200" dirty="0" err="1"/>
              <a:t>deverão</a:t>
            </a:r>
            <a:r>
              <a:rPr lang="en" sz="1200" dirty="0"/>
              <a:t> </a:t>
            </a:r>
            <a:r>
              <a:rPr lang="en" sz="1200" dirty="0" err="1"/>
              <a:t>imprescindivelmente</a:t>
            </a:r>
            <a:r>
              <a:rPr lang="en" sz="1200" dirty="0"/>
              <a:t> </a:t>
            </a:r>
            <a:r>
              <a:rPr lang="en" sz="1200" dirty="0" err="1"/>
              <a:t>ter</a:t>
            </a:r>
            <a:r>
              <a:rPr lang="en" sz="1200" dirty="0"/>
              <a:t> um </a:t>
            </a:r>
            <a:r>
              <a:rPr lang="en" sz="1200" b="1" dirty="0" err="1"/>
              <a:t>orientador</a:t>
            </a:r>
            <a:r>
              <a:rPr lang="en" sz="1200" b="1" dirty="0"/>
              <a:t>(a)</a:t>
            </a:r>
            <a:r>
              <a:rPr lang="en" sz="1200" dirty="0"/>
              <a:t>, que </a:t>
            </a:r>
            <a:r>
              <a:rPr lang="en" sz="1200" dirty="0" err="1"/>
              <a:t>poderá</a:t>
            </a:r>
            <a:r>
              <a:rPr lang="en" sz="1200" dirty="0"/>
              <a:t> </a:t>
            </a:r>
            <a:r>
              <a:rPr lang="en" sz="1200" dirty="0" err="1"/>
              <a:t>ser</a:t>
            </a:r>
            <a:r>
              <a:rPr lang="en" sz="1200" dirty="0"/>
              <a:t> professor da USP, professor </a:t>
            </a:r>
            <a:r>
              <a:rPr lang="en" sz="1200" dirty="0" err="1"/>
              <a:t>colaborador</a:t>
            </a:r>
            <a:r>
              <a:rPr lang="en" sz="1200" dirty="0"/>
              <a:t> do IRI-USP, professor </a:t>
            </a:r>
            <a:r>
              <a:rPr lang="en" sz="1200" dirty="0" err="1"/>
              <a:t>visitante</a:t>
            </a:r>
            <a:r>
              <a:rPr lang="en" sz="1200" dirty="0"/>
              <a:t> do IRI-USP, </a:t>
            </a:r>
            <a:r>
              <a:rPr lang="en" sz="1200" dirty="0" err="1"/>
              <a:t>ou</a:t>
            </a:r>
            <a:r>
              <a:rPr lang="en" sz="1200" dirty="0"/>
              <a:t> </a:t>
            </a:r>
            <a:r>
              <a:rPr lang="en" sz="1200" dirty="0" err="1"/>
              <a:t>pós-doutorando</a:t>
            </a:r>
            <a:r>
              <a:rPr lang="en" sz="1200" dirty="0"/>
              <a:t> do IRI-USP.</a:t>
            </a:r>
            <a:endParaRPr sz="1200" dirty="0"/>
          </a:p>
          <a:p>
            <a:pPr marL="914400" lvl="1" indent="-293211" algn="l" rtl="0">
              <a:spcBef>
                <a:spcPts val="1200"/>
              </a:spcBef>
              <a:spcAft>
                <a:spcPts val="0"/>
              </a:spcAft>
              <a:buSzPct val="100000"/>
              <a:buChar char="○"/>
            </a:pPr>
            <a:r>
              <a:rPr lang="en" sz="1200" dirty="0"/>
              <a:t>No </a:t>
            </a:r>
            <a:r>
              <a:rPr lang="en" sz="1200" dirty="0" err="1"/>
              <a:t>caso</a:t>
            </a:r>
            <a:r>
              <a:rPr lang="en" sz="1200" dirty="0"/>
              <a:t> de um </a:t>
            </a:r>
            <a:r>
              <a:rPr lang="en" sz="1200" dirty="0" err="1"/>
              <a:t>orientador</a:t>
            </a:r>
            <a:r>
              <a:rPr lang="en" sz="1200" dirty="0"/>
              <a:t> </a:t>
            </a:r>
            <a:r>
              <a:rPr lang="en" sz="1200" dirty="0" err="1"/>
              <a:t>pós-doutorando</a:t>
            </a:r>
            <a:r>
              <a:rPr lang="en" sz="1200" dirty="0"/>
              <a:t>, o supervisor do </a:t>
            </a:r>
            <a:r>
              <a:rPr lang="en" sz="1200" dirty="0" err="1"/>
              <a:t>pós-doutorado</a:t>
            </a:r>
            <a:r>
              <a:rPr lang="en" sz="1200" dirty="0"/>
              <a:t> </a:t>
            </a:r>
            <a:r>
              <a:rPr lang="en" sz="1200" dirty="0" err="1"/>
              <a:t>também</a:t>
            </a:r>
            <a:r>
              <a:rPr lang="en" sz="1200" dirty="0"/>
              <a:t> </a:t>
            </a:r>
            <a:r>
              <a:rPr lang="en" sz="1200" dirty="0" err="1"/>
              <a:t>constará</a:t>
            </a:r>
            <a:r>
              <a:rPr lang="en" sz="1200" dirty="0"/>
              <a:t> </a:t>
            </a:r>
            <a:r>
              <a:rPr lang="en" sz="1200" dirty="0" err="1"/>
              <a:t>como</a:t>
            </a:r>
            <a:r>
              <a:rPr lang="en" sz="1200" dirty="0"/>
              <a:t> co-</a:t>
            </a:r>
            <a:r>
              <a:rPr lang="en" sz="1200" dirty="0" err="1"/>
              <a:t>orientador</a:t>
            </a:r>
            <a:r>
              <a:rPr lang="en" sz="1200" dirty="0"/>
              <a:t> do TCC do </a:t>
            </a:r>
            <a:r>
              <a:rPr lang="en" sz="1200" dirty="0" err="1"/>
              <a:t>aluno</a:t>
            </a:r>
            <a:r>
              <a:rPr lang="en" sz="1200" dirty="0"/>
              <a:t>.</a:t>
            </a:r>
            <a:endParaRPr sz="1200" dirty="0"/>
          </a:p>
          <a:p>
            <a:pPr marL="457200" lvl="0" indent="-304958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1200" dirty="0"/>
              <a:t>A </a:t>
            </a:r>
            <a:r>
              <a:rPr lang="en" sz="1200" dirty="0" err="1"/>
              <a:t>alocação</a:t>
            </a:r>
            <a:r>
              <a:rPr lang="en" sz="1200" dirty="0"/>
              <a:t> das </a:t>
            </a:r>
            <a:r>
              <a:rPr lang="en" sz="1200" dirty="0" err="1"/>
              <a:t>orientações</a:t>
            </a:r>
            <a:r>
              <a:rPr lang="en" sz="1200" dirty="0"/>
              <a:t>, </a:t>
            </a:r>
            <a:r>
              <a:rPr lang="en" sz="1200" dirty="0" err="1"/>
              <a:t>neste</a:t>
            </a:r>
            <a:r>
              <a:rPr lang="en" sz="1200" dirty="0"/>
              <a:t> </a:t>
            </a:r>
            <a:r>
              <a:rPr lang="en" sz="1200" dirty="0" err="1"/>
              <a:t>segundo</a:t>
            </a:r>
            <a:r>
              <a:rPr lang="en" sz="1200" dirty="0"/>
              <a:t> </a:t>
            </a:r>
            <a:r>
              <a:rPr lang="en" sz="1200" dirty="0" err="1"/>
              <a:t>semestre</a:t>
            </a:r>
            <a:r>
              <a:rPr lang="en" sz="1200" dirty="0"/>
              <a:t> de 2022, </a:t>
            </a:r>
            <a:r>
              <a:rPr lang="en" sz="1200" dirty="0" err="1"/>
              <a:t>ocorrerá</a:t>
            </a:r>
            <a:r>
              <a:rPr lang="en" sz="1200" dirty="0"/>
              <a:t> </a:t>
            </a:r>
            <a:r>
              <a:rPr lang="en" sz="1200" dirty="0" err="1"/>
              <a:t>nos</a:t>
            </a:r>
            <a:r>
              <a:rPr lang="en" sz="1200" dirty="0"/>
              <a:t> </a:t>
            </a:r>
            <a:r>
              <a:rPr lang="en" sz="1200" dirty="0" err="1"/>
              <a:t>meses</a:t>
            </a:r>
            <a:r>
              <a:rPr lang="en" sz="1200" dirty="0"/>
              <a:t> de </a:t>
            </a:r>
            <a:r>
              <a:rPr lang="en" sz="1200" b="1" dirty="0" err="1"/>
              <a:t>agosto</a:t>
            </a:r>
            <a:r>
              <a:rPr lang="en" sz="1200" b="1" dirty="0"/>
              <a:t> e </a:t>
            </a:r>
            <a:r>
              <a:rPr lang="en" sz="1200" b="1" dirty="0" err="1"/>
              <a:t>setembro</a:t>
            </a:r>
            <a:r>
              <a:rPr lang="en" sz="1200" dirty="0"/>
              <a:t>. </a:t>
            </a:r>
            <a:r>
              <a:rPr lang="en" sz="1200" dirty="0" err="1"/>
              <a:t>Após</a:t>
            </a:r>
            <a:r>
              <a:rPr lang="en" sz="1200" dirty="0"/>
              <a:t> a </a:t>
            </a:r>
            <a:r>
              <a:rPr lang="en" sz="1200" dirty="0" err="1"/>
              <a:t>finalização</a:t>
            </a:r>
            <a:r>
              <a:rPr lang="en" sz="1200" dirty="0"/>
              <a:t> do </a:t>
            </a:r>
            <a:r>
              <a:rPr lang="en" sz="1200" dirty="0" err="1"/>
              <a:t>cronograma</a:t>
            </a:r>
            <a:r>
              <a:rPr lang="en" sz="1200" dirty="0"/>
              <a:t> das aulas </a:t>
            </a:r>
            <a:r>
              <a:rPr lang="en" sz="1200" dirty="0" err="1"/>
              <a:t>teóricas</a:t>
            </a:r>
            <a:r>
              <a:rPr lang="en" sz="1200" dirty="0"/>
              <a:t> (4 </a:t>
            </a:r>
            <a:r>
              <a:rPr lang="en" sz="1200" dirty="0" err="1"/>
              <a:t>encontros</a:t>
            </a:r>
            <a:r>
              <a:rPr lang="en" sz="1200" dirty="0"/>
              <a:t>), o </a:t>
            </a:r>
            <a:r>
              <a:rPr lang="en" sz="1200" dirty="0" err="1"/>
              <a:t>orientador</a:t>
            </a:r>
            <a:r>
              <a:rPr lang="en" sz="1200" dirty="0"/>
              <a:t> </a:t>
            </a:r>
            <a:r>
              <a:rPr lang="en" sz="1200" dirty="0" err="1"/>
              <a:t>será</a:t>
            </a:r>
            <a:r>
              <a:rPr lang="en" sz="1200" dirty="0"/>
              <a:t> </a:t>
            </a:r>
            <a:r>
              <a:rPr lang="en" sz="1200" dirty="0" err="1"/>
              <a:t>responsável</a:t>
            </a:r>
            <a:r>
              <a:rPr lang="en" sz="1200" dirty="0"/>
              <a:t> </a:t>
            </a:r>
            <a:r>
              <a:rPr lang="en" sz="1200" dirty="0" err="1"/>
              <a:t>por</a:t>
            </a:r>
            <a:r>
              <a:rPr lang="en" sz="1200" dirty="0"/>
              <a:t> </a:t>
            </a:r>
            <a:r>
              <a:rPr lang="en" sz="1200" dirty="0" err="1"/>
              <a:t>continuar</a:t>
            </a:r>
            <a:r>
              <a:rPr lang="en" sz="1200" dirty="0"/>
              <a:t> </a:t>
            </a:r>
            <a:r>
              <a:rPr lang="en" sz="1200" dirty="0" err="1"/>
              <a:t>os</a:t>
            </a:r>
            <a:r>
              <a:rPr lang="en" sz="1200" dirty="0"/>
              <a:t> </a:t>
            </a:r>
            <a:r>
              <a:rPr lang="en" sz="1200" dirty="0" err="1"/>
              <a:t>trabalhos</a:t>
            </a:r>
            <a:r>
              <a:rPr lang="en" sz="1200" dirty="0"/>
              <a:t> da </a:t>
            </a:r>
            <a:r>
              <a:rPr lang="en" sz="1200" dirty="0" err="1"/>
              <a:t>disciplina</a:t>
            </a:r>
            <a:r>
              <a:rPr lang="en" sz="1200" dirty="0"/>
              <a:t> para a </a:t>
            </a:r>
            <a:r>
              <a:rPr lang="en" sz="1200" dirty="0" err="1"/>
              <a:t>conclusão</a:t>
            </a:r>
            <a:r>
              <a:rPr lang="en" sz="1200" dirty="0"/>
              <a:t> do </a:t>
            </a:r>
            <a:r>
              <a:rPr lang="en" sz="1200" dirty="0" err="1"/>
              <a:t>projeto</a:t>
            </a:r>
            <a:r>
              <a:rPr lang="en" sz="1200" dirty="0"/>
              <a:t> de </a:t>
            </a:r>
            <a:r>
              <a:rPr lang="en" sz="1200" dirty="0" err="1"/>
              <a:t>pesquisa</a:t>
            </a:r>
            <a:r>
              <a:rPr lang="en" sz="1200" dirty="0"/>
              <a:t>.</a:t>
            </a:r>
            <a:endParaRPr sz="1200" dirty="0"/>
          </a:p>
          <a:p>
            <a:pPr marL="457200" lvl="0" indent="-304958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1200" b="1" dirty="0"/>
              <a:t>O </a:t>
            </a:r>
            <a:r>
              <a:rPr lang="en" sz="1200" b="1" dirty="0" err="1"/>
              <a:t>aluno</a:t>
            </a:r>
            <a:r>
              <a:rPr lang="en" sz="1200" b="1" dirty="0"/>
              <a:t> </a:t>
            </a:r>
            <a:r>
              <a:rPr lang="en" sz="1200" b="1" dirty="0" err="1"/>
              <a:t>deverá</a:t>
            </a:r>
            <a:r>
              <a:rPr lang="en" sz="1200" b="1" dirty="0"/>
              <a:t> </a:t>
            </a:r>
            <a:r>
              <a:rPr lang="en" sz="1200" b="1" dirty="0" err="1"/>
              <a:t>buscar</a:t>
            </a:r>
            <a:r>
              <a:rPr lang="en" sz="1200" b="1" dirty="0"/>
              <a:t> </a:t>
            </a:r>
            <a:r>
              <a:rPr lang="en" sz="1200" b="1" dirty="0" err="1"/>
              <a:t>seu</a:t>
            </a:r>
            <a:r>
              <a:rPr lang="en" sz="1200" b="1" dirty="0"/>
              <a:t> </a:t>
            </a:r>
            <a:r>
              <a:rPr lang="en" sz="1200" b="1" dirty="0" err="1"/>
              <a:t>orientador</a:t>
            </a:r>
            <a:r>
              <a:rPr lang="en" sz="1200" b="1" dirty="0"/>
              <a:t>(a)</a:t>
            </a:r>
            <a:r>
              <a:rPr lang="en" sz="1200" dirty="0"/>
              <a:t>, </a:t>
            </a:r>
            <a:r>
              <a:rPr lang="en" sz="1200" dirty="0" err="1"/>
              <a:t>sendo</a:t>
            </a:r>
            <a:r>
              <a:rPr lang="en" sz="1200" dirty="0"/>
              <a:t> </a:t>
            </a:r>
            <a:r>
              <a:rPr lang="en" sz="1200" dirty="0" err="1"/>
              <a:t>auxiliado</a:t>
            </a:r>
            <a:r>
              <a:rPr lang="en" sz="1200" dirty="0"/>
              <a:t>, </a:t>
            </a:r>
            <a:r>
              <a:rPr lang="en" sz="1200" dirty="0" err="1"/>
              <a:t>apenas</a:t>
            </a:r>
            <a:r>
              <a:rPr lang="en" sz="1200" dirty="0"/>
              <a:t> </a:t>
            </a:r>
            <a:r>
              <a:rPr lang="en" sz="1200" dirty="0" err="1"/>
              <a:t>em</a:t>
            </a:r>
            <a:r>
              <a:rPr lang="en" sz="1200" dirty="0"/>
              <a:t> </a:t>
            </a:r>
            <a:r>
              <a:rPr lang="en" sz="1200" dirty="0" err="1"/>
              <a:t>caso</a:t>
            </a:r>
            <a:r>
              <a:rPr lang="en" sz="1200" dirty="0"/>
              <a:t> de </a:t>
            </a:r>
            <a:r>
              <a:rPr lang="en" sz="1200" dirty="0" err="1"/>
              <a:t>necessidade</a:t>
            </a:r>
            <a:r>
              <a:rPr lang="en" sz="1200" dirty="0"/>
              <a:t>, pela </a:t>
            </a:r>
            <a:r>
              <a:rPr lang="en" sz="1200" dirty="0" err="1"/>
              <a:t>coordenadora</a:t>
            </a:r>
            <a:r>
              <a:rPr lang="en" sz="1200" dirty="0"/>
              <a:t> de TCC (Profª Cristiane).</a:t>
            </a:r>
            <a:endParaRPr sz="1200" dirty="0"/>
          </a:p>
          <a:p>
            <a:pPr marL="457200" lvl="0" indent="-304958" algn="l" rtl="0">
              <a:spcBef>
                <a:spcPts val="1200"/>
              </a:spcBef>
              <a:spcAft>
                <a:spcPts val="1200"/>
              </a:spcAft>
              <a:buSzPct val="100000"/>
              <a:buChar char="●"/>
            </a:pPr>
            <a:r>
              <a:rPr lang="en" sz="1200" dirty="0" err="1"/>
              <a:t>É</a:t>
            </a:r>
            <a:r>
              <a:rPr lang="en" sz="1200" dirty="0"/>
              <a:t> </a:t>
            </a:r>
            <a:r>
              <a:rPr lang="en" sz="1200" dirty="0" err="1"/>
              <a:t>preciso</a:t>
            </a:r>
            <a:r>
              <a:rPr lang="en" sz="1200" dirty="0"/>
              <a:t> </a:t>
            </a:r>
            <a:r>
              <a:rPr lang="en" sz="1200" dirty="0" err="1"/>
              <a:t>notar</a:t>
            </a:r>
            <a:r>
              <a:rPr lang="en" sz="1200" dirty="0"/>
              <a:t> que </a:t>
            </a:r>
            <a:r>
              <a:rPr lang="en" sz="1200" dirty="0" err="1"/>
              <a:t>nem</a:t>
            </a:r>
            <a:r>
              <a:rPr lang="en" sz="1200" dirty="0"/>
              <a:t> </a:t>
            </a:r>
            <a:r>
              <a:rPr lang="en" sz="1200" dirty="0" err="1"/>
              <a:t>sempre</a:t>
            </a:r>
            <a:r>
              <a:rPr lang="en" sz="1200" dirty="0"/>
              <a:t> um professor </a:t>
            </a:r>
            <a:r>
              <a:rPr lang="en" sz="1200" dirty="0" err="1"/>
              <a:t>terá</a:t>
            </a:r>
            <a:r>
              <a:rPr lang="en" sz="1200" dirty="0"/>
              <a:t> </a:t>
            </a:r>
            <a:r>
              <a:rPr lang="en" sz="1200" dirty="0" err="1"/>
              <a:t>disponibilidade</a:t>
            </a:r>
            <a:r>
              <a:rPr lang="en" sz="1200" dirty="0"/>
              <a:t> para </a:t>
            </a:r>
            <a:r>
              <a:rPr lang="en" sz="1200" dirty="0" err="1"/>
              <a:t>acolher</a:t>
            </a:r>
            <a:r>
              <a:rPr lang="en" sz="1200" dirty="0"/>
              <a:t> um </a:t>
            </a:r>
            <a:r>
              <a:rPr lang="en" sz="1200" dirty="0" err="1"/>
              <a:t>orientando</a:t>
            </a:r>
            <a:r>
              <a:rPr lang="en" sz="1200" dirty="0"/>
              <a:t>, </a:t>
            </a:r>
            <a:r>
              <a:rPr lang="en" sz="1200" dirty="0" err="1"/>
              <a:t>tendo</a:t>
            </a:r>
            <a:r>
              <a:rPr lang="en" sz="1200" dirty="0"/>
              <a:t> </a:t>
            </a:r>
            <a:r>
              <a:rPr lang="en" sz="1200" dirty="0" err="1"/>
              <a:t>em</a:t>
            </a:r>
            <a:r>
              <a:rPr lang="en" sz="1200" dirty="0"/>
              <a:t> vista que </a:t>
            </a:r>
            <a:r>
              <a:rPr lang="en" sz="1200" dirty="0" err="1"/>
              <a:t>há</a:t>
            </a:r>
            <a:r>
              <a:rPr lang="en" sz="1200" dirty="0"/>
              <a:t> um </a:t>
            </a:r>
            <a:r>
              <a:rPr lang="en" sz="1200" b="1" dirty="0" err="1"/>
              <a:t>limite</a:t>
            </a:r>
            <a:r>
              <a:rPr lang="en" sz="1200" b="1" dirty="0"/>
              <a:t> de </a:t>
            </a:r>
            <a:r>
              <a:rPr lang="en" sz="1200" b="1" dirty="0" err="1"/>
              <a:t>cinco</a:t>
            </a:r>
            <a:r>
              <a:rPr lang="en" sz="1200" b="1" dirty="0"/>
              <a:t> </a:t>
            </a:r>
            <a:r>
              <a:rPr lang="en" sz="1200" b="1" dirty="0" err="1"/>
              <a:t>alunos</a:t>
            </a:r>
            <a:r>
              <a:rPr lang="en" sz="1200" b="1" dirty="0"/>
              <a:t> </a:t>
            </a:r>
            <a:r>
              <a:rPr lang="en" sz="1200" b="1" dirty="0" err="1"/>
              <a:t>por</a:t>
            </a:r>
            <a:r>
              <a:rPr lang="en" sz="1200" b="1" dirty="0"/>
              <a:t> </a:t>
            </a:r>
            <a:r>
              <a:rPr lang="en" sz="1200" b="1" dirty="0" err="1"/>
              <a:t>orientador</a:t>
            </a:r>
            <a:r>
              <a:rPr lang="en" sz="1200" b="1" dirty="0"/>
              <a:t>(a)</a:t>
            </a:r>
            <a:r>
              <a:rPr lang="en" sz="1200" dirty="0"/>
              <a:t>.</a:t>
            </a:r>
            <a:endParaRPr sz="1200" dirty="0"/>
          </a:p>
        </p:txBody>
      </p:sp>
      <p:pic>
        <p:nvPicPr>
          <p:cNvPr id="313" name="Google Shape;313;p18"/>
          <p:cNvPicPr preferRelativeResize="0"/>
          <p:nvPr/>
        </p:nvPicPr>
        <p:blipFill rotWithShape="1">
          <a:blip r:embed="rId3">
            <a:alphaModFix/>
          </a:blip>
          <a:srcRect b="32088"/>
          <a:stretch/>
        </p:blipFill>
        <p:spPr>
          <a:xfrm>
            <a:off x="7672583" y="0"/>
            <a:ext cx="1471418" cy="9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Avaliação</a:t>
            </a:r>
            <a:endParaRPr/>
          </a:p>
        </p:txBody>
      </p:sp>
      <p:sp>
        <p:nvSpPr>
          <p:cNvPr id="319" name="Google Shape;319;p19"/>
          <p:cNvSpPr txBox="1">
            <a:spLocks noGrp="1"/>
          </p:cNvSpPr>
          <p:nvPr>
            <p:ph type="body" idx="1"/>
          </p:nvPr>
        </p:nvSpPr>
        <p:spPr>
          <a:xfrm>
            <a:off x="1303800" y="999300"/>
            <a:ext cx="7030500" cy="3859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958" algn="just" rtl="0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1200" dirty="0"/>
              <a:t>A </a:t>
            </a:r>
            <a:r>
              <a:rPr lang="en" sz="1200" dirty="0" err="1"/>
              <a:t>avaliação</a:t>
            </a:r>
            <a:r>
              <a:rPr lang="en" sz="1200" dirty="0"/>
              <a:t> da </a:t>
            </a:r>
            <a:r>
              <a:rPr lang="en" sz="1200" dirty="0" err="1"/>
              <a:t>disciplina</a:t>
            </a:r>
            <a:r>
              <a:rPr lang="en" sz="1200" dirty="0"/>
              <a:t> TCC 1 </a:t>
            </a:r>
            <a:r>
              <a:rPr lang="en" sz="1200" dirty="0" err="1"/>
              <a:t>consistirá</a:t>
            </a:r>
            <a:r>
              <a:rPr lang="en" sz="1200" dirty="0"/>
              <a:t> da </a:t>
            </a:r>
            <a:r>
              <a:rPr lang="en" sz="1200" dirty="0" err="1"/>
              <a:t>entrega</a:t>
            </a:r>
            <a:r>
              <a:rPr lang="en" sz="1200" dirty="0"/>
              <a:t> de um </a:t>
            </a:r>
            <a:r>
              <a:rPr lang="en" sz="1200" b="1" dirty="0" err="1"/>
              <a:t>projeto</a:t>
            </a:r>
            <a:r>
              <a:rPr lang="en" sz="1200" b="1" dirty="0"/>
              <a:t> de </a:t>
            </a:r>
            <a:r>
              <a:rPr lang="en" sz="1200" b="1" dirty="0" err="1"/>
              <a:t>pesquisa</a:t>
            </a:r>
            <a:r>
              <a:rPr lang="en" sz="1200" dirty="0"/>
              <a:t> </a:t>
            </a:r>
            <a:r>
              <a:rPr lang="en" sz="1200" dirty="0" err="1"/>
              <a:t>ao</a:t>
            </a:r>
            <a:r>
              <a:rPr lang="en" sz="1200" dirty="0"/>
              <a:t> final do </a:t>
            </a:r>
            <a:r>
              <a:rPr lang="en" sz="1200" dirty="0" err="1"/>
              <a:t>semestre</a:t>
            </a:r>
            <a:r>
              <a:rPr lang="en" sz="1200" dirty="0"/>
              <a:t>, que </a:t>
            </a:r>
            <a:r>
              <a:rPr lang="en" sz="1200" dirty="0" err="1"/>
              <a:t>será</a:t>
            </a:r>
            <a:r>
              <a:rPr lang="en" sz="1200" dirty="0"/>
              <a:t> </a:t>
            </a:r>
            <a:r>
              <a:rPr lang="en" sz="1200" b="1" dirty="0" err="1"/>
              <a:t>avaliado</a:t>
            </a:r>
            <a:r>
              <a:rPr lang="en" sz="1200" b="1" dirty="0"/>
              <a:t> </a:t>
            </a:r>
            <a:r>
              <a:rPr lang="en" sz="1200" b="1" dirty="0" err="1"/>
              <a:t>pelo</a:t>
            </a:r>
            <a:r>
              <a:rPr lang="en" sz="1200" b="1" dirty="0"/>
              <a:t> </a:t>
            </a:r>
            <a:r>
              <a:rPr lang="en" sz="1200" b="1" dirty="0" err="1"/>
              <a:t>orientador</a:t>
            </a:r>
            <a:r>
              <a:rPr lang="en" sz="1200" b="1" dirty="0"/>
              <a:t>(a),  </a:t>
            </a:r>
            <a:r>
              <a:rPr lang="en" sz="1200" dirty="0" err="1"/>
              <a:t>através</a:t>
            </a:r>
            <a:r>
              <a:rPr lang="en" sz="1200" dirty="0"/>
              <a:t> da </a:t>
            </a:r>
            <a:r>
              <a:rPr lang="en" sz="1200" dirty="0" err="1"/>
              <a:t>atribuição</a:t>
            </a:r>
            <a:r>
              <a:rPr lang="en" sz="1200" dirty="0"/>
              <a:t> de nota.</a:t>
            </a:r>
            <a:endParaRPr sz="1200" dirty="0"/>
          </a:p>
          <a:p>
            <a:pPr marL="457200" lvl="0" indent="-304958" algn="just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1200" b="1" dirty="0"/>
              <a:t>O </a:t>
            </a:r>
            <a:r>
              <a:rPr lang="en" sz="1200" b="1" dirty="0" err="1"/>
              <a:t>projeto</a:t>
            </a:r>
            <a:r>
              <a:rPr lang="en" sz="1200" b="1" dirty="0"/>
              <a:t> de </a:t>
            </a:r>
            <a:r>
              <a:rPr lang="en" sz="1200" b="1" dirty="0" err="1"/>
              <a:t>monografia</a:t>
            </a:r>
            <a:r>
              <a:rPr lang="en" sz="1200" dirty="0"/>
              <a:t> </a:t>
            </a:r>
            <a:r>
              <a:rPr lang="en" sz="1200" dirty="0" err="1"/>
              <a:t>deverá</a:t>
            </a:r>
            <a:r>
              <a:rPr lang="en" sz="1200" dirty="0"/>
              <a:t> </a:t>
            </a:r>
            <a:r>
              <a:rPr lang="en" sz="1200" dirty="0" err="1"/>
              <a:t>conter</a:t>
            </a:r>
            <a:r>
              <a:rPr lang="en" sz="1200" dirty="0"/>
              <a:t> no </a:t>
            </a:r>
            <a:r>
              <a:rPr lang="en" sz="1200" dirty="0" err="1"/>
              <a:t>mínimo</a:t>
            </a:r>
            <a:r>
              <a:rPr lang="en" sz="1200" dirty="0"/>
              <a:t> 15 </a:t>
            </a:r>
            <a:r>
              <a:rPr lang="en" sz="1200" dirty="0" err="1"/>
              <a:t>páginas</a:t>
            </a:r>
            <a:r>
              <a:rPr lang="en" sz="1200" dirty="0"/>
              <a:t>, </a:t>
            </a:r>
            <a:r>
              <a:rPr lang="en" sz="1200" dirty="0" err="1"/>
              <a:t>apresentando</a:t>
            </a:r>
            <a:r>
              <a:rPr lang="en" sz="1200" dirty="0"/>
              <a:t> </a:t>
            </a:r>
            <a:r>
              <a:rPr lang="en" sz="1200" dirty="0" err="1"/>
              <a:t>recorte</a:t>
            </a:r>
            <a:r>
              <a:rPr lang="en" sz="1200" dirty="0"/>
              <a:t> do </a:t>
            </a:r>
            <a:r>
              <a:rPr lang="en" sz="1200" dirty="0" err="1"/>
              <a:t>objeto</a:t>
            </a:r>
            <a:r>
              <a:rPr lang="en" sz="1200" dirty="0"/>
              <a:t>, </a:t>
            </a:r>
            <a:r>
              <a:rPr lang="en" sz="1200" dirty="0" err="1"/>
              <a:t>problema</a:t>
            </a:r>
            <a:r>
              <a:rPr lang="en" sz="1200" dirty="0"/>
              <a:t> de </a:t>
            </a:r>
            <a:r>
              <a:rPr lang="en" sz="1200" dirty="0" err="1"/>
              <a:t>pesquisa</a:t>
            </a:r>
            <a:r>
              <a:rPr lang="en" sz="1200" dirty="0"/>
              <a:t>, breve </a:t>
            </a:r>
            <a:r>
              <a:rPr lang="en" sz="1200" dirty="0" err="1"/>
              <a:t>discussão</a:t>
            </a:r>
            <a:r>
              <a:rPr lang="en" sz="1200" dirty="0"/>
              <a:t> da </a:t>
            </a:r>
            <a:r>
              <a:rPr lang="en" sz="1200" dirty="0" err="1"/>
              <a:t>literatura</a:t>
            </a:r>
            <a:r>
              <a:rPr lang="en" sz="1200" dirty="0"/>
              <a:t> </a:t>
            </a:r>
            <a:r>
              <a:rPr lang="en" sz="1200" dirty="0" err="1"/>
              <a:t>pertinente</a:t>
            </a:r>
            <a:r>
              <a:rPr lang="en" sz="1200" dirty="0"/>
              <a:t>, e </a:t>
            </a:r>
            <a:r>
              <a:rPr lang="en" sz="1200" dirty="0" err="1"/>
              <a:t>cronograma</a:t>
            </a:r>
            <a:r>
              <a:rPr lang="en" sz="1200" dirty="0"/>
              <a:t> de </a:t>
            </a:r>
            <a:r>
              <a:rPr lang="en" sz="1200" dirty="0" err="1"/>
              <a:t>implementação</a:t>
            </a:r>
            <a:r>
              <a:rPr lang="en" sz="1200" dirty="0"/>
              <a:t> do </a:t>
            </a:r>
            <a:r>
              <a:rPr lang="en" sz="1200" dirty="0" err="1"/>
              <a:t>projeto</a:t>
            </a:r>
            <a:r>
              <a:rPr lang="en" sz="1200" dirty="0"/>
              <a:t>. No </a:t>
            </a:r>
            <a:r>
              <a:rPr lang="en" sz="1200" dirty="0" err="1"/>
              <a:t>caso</a:t>
            </a:r>
            <a:r>
              <a:rPr lang="en" sz="1200" dirty="0"/>
              <a:t> de </a:t>
            </a:r>
            <a:r>
              <a:rPr lang="en" sz="1200" dirty="0" err="1"/>
              <a:t>contribuição</a:t>
            </a:r>
            <a:r>
              <a:rPr lang="en" sz="1200" dirty="0"/>
              <a:t> original, o </a:t>
            </a:r>
            <a:r>
              <a:rPr lang="en" sz="1200" dirty="0" err="1"/>
              <a:t>projeto</a:t>
            </a:r>
            <a:r>
              <a:rPr lang="en" sz="1200" dirty="0"/>
              <a:t> </a:t>
            </a:r>
            <a:r>
              <a:rPr lang="en" sz="1200" dirty="0" err="1"/>
              <a:t>também</a:t>
            </a:r>
            <a:r>
              <a:rPr lang="en" sz="1200" dirty="0"/>
              <a:t> </a:t>
            </a:r>
            <a:r>
              <a:rPr lang="en" sz="1200" dirty="0" err="1"/>
              <a:t>deverá</a:t>
            </a:r>
            <a:r>
              <a:rPr lang="en" sz="1200" dirty="0"/>
              <a:t> </a:t>
            </a:r>
            <a:r>
              <a:rPr lang="en" sz="1200" dirty="0" err="1"/>
              <a:t>apresentar</a:t>
            </a:r>
            <a:r>
              <a:rPr lang="en" sz="1200" dirty="0"/>
              <a:t> </a:t>
            </a:r>
            <a:r>
              <a:rPr lang="en" sz="1200" dirty="0" err="1"/>
              <a:t>abordagem</a:t>
            </a:r>
            <a:r>
              <a:rPr lang="en" sz="1200" dirty="0"/>
              <a:t> </a:t>
            </a:r>
            <a:r>
              <a:rPr lang="en" sz="1200" dirty="0" err="1"/>
              <a:t>teórico-metodológica</a:t>
            </a:r>
            <a:r>
              <a:rPr lang="en" sz="1200" dirty="0"/>
              <a:t> e </a:t>
            </a:r>
            <a:r>
              <a:rPr lang="en" sz="1200" dirty="0" err="1"/>
              <a:t>fontes</a:t>
            </a:r>
            <a:r>
              <a:rPr lang="en" sz="1200" dirty="0"/>
              <a:t> a </a:t>
            </a:r>
            <a:r>
              <a:rPr lang="en" sz="1200" dirty="0" err="1"/>
              <a:t>serem</a:t>
            </a:r>
            <a:r>
              <a:rPr lang="en" sz="1200" dirty="0"/>
              <a:t> </a:t>
            </a:r>
            <a:r>
              <a:rPr lang="en" sz="1200" dirty="0" err="1"/>
              <a:t>utilizadas</a:t>
            </a:r>
            <a:r>
              <a:rPr lang="en" sz="1200" dirty="0"/>
              <a:t>.</a:t>
            </a:r>
            <a:endParaRPr sz="1200" dirty="0"/>
          </a:p>
          <a:p>
            <a:pPr marL="457200" lvl="0" indent="-304958" algn="just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1200" b="1" dirty="0"/>
              <a:t>O </a:t>
            </a:r>
            <a:r>
              <a:rPr lang="en" sz="1200" b="1" dirty="0" err="1"/>
              <a:t>projeto</a:t>
            </a:r>
            <a:r>
              <a:rPr lang="en" sz="1200" b="1" dirty="0"/>
              <a:t> de </a:t>
            </a:r>
            <a:r>
              <a:rPr lang="en" sz="1200" b="1" i="1" dirty="0"/>
              <a:t>policy paper</a:t>
            </a:r>
            <a:r>
              <a:rPr lang="en" sz="1200" b="1" dirty="0"/>
              <a:t> </a:t>
            </a:r>
            <a:r>
              <a:rPr lang="en" sz="1200" dirty="0" err="1"/>
              <a:t>deverá</a:t>
            </a:r>
            <a:r>
              <a:rPr lang="en" sz="1200" dirty="0"/>
              <a:t> </a:t>
            </a:r>
            <a:r>
              <a:rPr lang="en" sz="1200" dirty="0" err="1"/>
              <a:t>conter</a:t>
            </a:r>
            <a:r>
              <a:rPr lang="en" sz="1200" dirty="0"/>
              <a:t> no </a:t>
            </a:r>
            <a:r>
              <a:rPr lang="en" sz="1200" dirty="0" err="1"/>
              <a:t>mínimo</a:t>
            </a:r>
            <a:r>
              <a:rPr lang="en" sz="1200" dirty="0"/>
              <a:t> 15 </a:t>
            </a:r>
            <a:r>
              <a:rPr lang="en" sz="1200" dirty="0" err="1"/>
              <a:t>páginas</a:t>
            </a:r>
            <a:r>
              <a:rPr lang="en" sz="1200" dirty="0"/>
              <a:t>, </a:t>
            </a:r>
            <a:r>
              <a:rPr lang="en" sz="1200" dirty="0" err="1"/>
              <a:t>apresentando</a:t>
            </a:r>
            <a:r>
              <a:rPr lang="en" sz="1200" dirty="0"/>
              <a:t> </a:t>
            </a:r>
            <a:r>
              <a:rPr lang="en" sz="1200" dirty="0" err="1"/>
              <a:t>recorte</a:t>
            </a:r>
            <a:r>
              <a:rPr lang="en" sz="1200" dirty="0"/>
              <a:t> do </a:t>
            </a:r>
            <a:r>
              <a:rPr lang="en" sz="1200" dirty="0" err="1"/>
              <a:t>objeto</a:t>
            </a:r>
            <a:r>
              <a:rPr lang="en" sz="1200" dirty="0"/>
              <a:t>, </a:t>
            </a:r>
            <a:r>
              <a:rPr lang="en" sz="1200" dirty="0" err="1"/>
              <a:t>problema</a:t>
            </a:r>
            <a:r>
              <a:rPr lang="en" sz="1200" dirty="0"/>
              <a:t> de </a:t>
            </a:r>
            <a:r>
              <a:rPr lang="en" sz="1200" i="1" dirty="0"/>
              <a:t>policy</a:t>
            </a:r>
            <a:r>
              <a:rPr lang="en" sz="1200" dirty="0"/>
              <a:t>, breve </a:t>
            </a:r>
            <a:r>
              <a:rPr lang="en" sz="1200" dirty="0" err="1"/>
              <a:t>discussão</a:t>
            </a:r>
            <a:r>
              <a:rPr lang="en" sz="1200" dirty="0"/>
              <a:t> da </a:t>
            </a:r>
            <a:r>
              <a:rPr lang="en" sz="1200" dirty="0" err="1"/>
              <a:t>literatura</a:t>
            </a:r>
            <a:r>
              <a:rPr lang="en" sz="1200" dirty="0"/>
              <a:t> </a:t>
            </a:r>
            <a:r>
              <a:rPr lang="en" sz="1200" dirty="0" err="1"/>
              <a:t>pertinente</a:t>
            </a:r>
            <a:r>
              <a:rPr lang="en" sz="1200" dirty="0"/>
              <a:t> e das </a:t>
            </a:r>
            <a:r>
              <a:rPr lang="en" sz="1200" dirty="0" err="1"/>
              <a:t>fontes</a:t>
            </a:r>
            <a:r>
              <a:rPr lang="en" sz="1200" dirty="0"/>
              <a:t> que </a:t>
            </a:r>
            <a:r>
              <a:rPr lang="en" sz="1200" dirty="0" err="1"/>
              <a:t>serão</a:t>
            </a:r>
            <a:r>
              <a:rPr lang="en" sz="1200" dirty="0"/>
              <a:t> </a:t>
            </a:r>
            <a:r>
              <a:rPr lang="en" sz="1200" dirty="0" err="1"/>
              <a:t>utilizadas</a:t>
            </a:r>
            <a:r>
              <a:rPr lang="en" sz="1200" dirty="0"/>
              <a:t>, e </a:t>
            </a:r>
            <a:r>
              <a:rPr lang="en" sz="1200" dirty="0" err="1"/>
              <a:t>cronograma</a:t>
            </a:r>
            <a:r>
              <a:rPr lang="en" sz="1200" dirty="0"/>
              <a:t> de </a:t>
            </a:r>
            <a:r>
              <a:rPr lang="en" sz="1200" dirty="0" err="1"/>
              <a:t>implementação</a:t>
            </a:r>
            <a:r>
              <a:rPr lang="en" sz="1200" dirty="0"/>
              <a:t> do </a:t>
            </a:r>
            <a:r>
              <a:rPr lang="en" sz="1200" dirty="0" err="1"/>
              <a:t>projeto</a:t>
            </a:r>
            <a:r>
              <a:rPr lang="en" sz="1200" dirty="0"/>
              <a:t>.</a:t>
            </a:r>
            <a:endParaRPr sz="1200" dirty="0"/>
          </a:p>
          <a:p>
            <a:pPr marL="457200" lvl="0" indent="-304958" algn="just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1200" b="1" dirty="0"/>
              <a:t>O </a:t>
            </a:r>
            <a:r>
              <a:rPr lang="en" sz="1200" b="1" dirty="0" err="1"/>
              <a:t>projeto</a:t>
            </a:r>
            <a:r>
              <a:rPr lang="en" sz="1200" b="1" dirty="0"/>
              <a:t> de </a:t>
            </a:r>
            <a:r>
              <a:rPr lang="en" sz="1200" b="1" dirty="0" err="1"/>
              <a:t>relatório</a:t>
            </a:r>
            <a:r>
              <a:rPr lang="en" sz="1200" b="1" dirty="0"/>
              <a:t> de </a:t>
            </a:r>
            <a:r>
              <a:rPr lang="en" sz="1200" b="1" dirty="0" err="1"/>
              <a:t>aplicação</a:t>
            </a:r>
            <a:r>
              <a:rPr lang="en" sz="1200" b="1" dirty="0"/>
              <a:t> </a:t>
            </a:r>
            <a:r>
              <a:rPr lang="en" sz="1200" dirty="0" err="1"/>
              <a:t>deverá</a:t>
            </a:r>
            <a:r>
              <a:rPr lang="en" sz="1200" dirty="0"/>
              <a:t> </a:t>
            </a:r>
            <a:r>
              <a:rPr lang="en" sz="1200" dirty="0" err="1"/>
              <a:t>conter</a:t>
            </a:r>
            <a:r>
              <a:rPr lang="en" sz="1200" dirty="0"/>
              <a:t> no </a:t>
            </a:r>
            <a:r>
              <a:rPr lang="en" sz="1200" dirty="0" err="1"/>
              <a:t>mínimo</a:t>
            </a:r>
            <a:r>
              <a:rPr lang="en" sz="1200" dirty="0"/>
              <a:t> 15 </a:t>
            </a:r>
            <a:r>
              <a:rPr lang="en" sz="1200" dirty="0" err="1"/>
              <a:t>páginas</a:t>
            </a:r>
            <a:r>
              <a:rPr lang="en" sz="1200" dirty="0"/>
              <a:t>, </a:t>
            </a:r>
            <a:r>
              <a:rPr lang="en" sz="1200" dirty="0" err="1"/>
              <a:t>apresentando</a:t>
            </a:r>
            <a:r>
              <a:rPr lang="en" sz="1200" dirty="0"/>
              <a:t> a </a:t>
            </a:r>
            <a:r>
              <a:rPr lang="en" sz="1200" dirty="0" err="1"/>
              <a:t>atividade</a:t>
            </a:r>
            <a:r>
              <a:rPr lang="en" sz="1200" dirty="0"/>
              <a:t> </a:t>
            </a:r>
            <a:r>
              <a:rPr lang="en" sz="1200" dirty="0" err="1"/>
              <a:t>profissional</a:t>
            </a:r>
            <a:r>
              <a:rPr lang="en" sz="1200" dirty="0"/>
              <a:t> a </a:t>
            </a:r>
            <a:r>
              <a:rPr lang="en" sz="1200" dirty="0" err="1"/>
              <a:t>ser</a:t>
            </a:r>
            <a:r>
              <a:rPr lang="en" sz="1200" dirty="0"/>
              <a:t> </a:t>
            </a:r>
            <a:r>
              <a:rPr lang="en" sz="1200" dirty="0" err="1"/>
              <a:t>estudada</a:t>
            </a:r>
            <a:r>
              <a:rPr lang="en" sz="1200" dirty="0"/>
              <a:t>, a </a:t>
            </a:r>
            <a:r>
              <a:rPr lang="en" sz="1200" dirty="0" err="1"/>
              <a:t>experiência</a:t>
            </a:r>
            <a:r>
              <a:rPr lang="en" sz="1200" dirty="0"/>
              <a:t> do </a:t>
            </a:r>
            <a:r>
              <a:rPr lang="en" sz="1200" dirty="0" err="1"/>
              <a:t>aluno</a:t>
            </a:r>
            <a:r>
              <a:rPr lang="en" sz="1200" dirty="0"/>
              <a:t> </a:t>
            </a:r>
            <a:r>
              <a:rPr lang="en" sz="1200" dirty="0" err="1"/>
              <a:t>na</a:t>
            </a:r>
            <a:r>
              <a:rPr lang="en" sz="1200" dirty="0"/>
              <a:t> </a:t>
            </a:r>
            <a:r>
              <a:rPr lang="en" sz="1200" dirty="0" err="1"/>
              <a:t>mesma</a:t>
            </a:r>
            <a:r>
              <a:rPr lang="en" sz="1200" dirty="0"/>
              <a:t>, </a:t>
            </a:r>
            <a:r>
              <a:rPr lang="en" sz="1200" dirty="0" err="1"/>
              <a:t>uma</a:t>
            </a:r>
            <a:r>
              <a:rPr lang="en" sz="1200" dirty="0"/>
              <a:t> </a:t>
            </a:r>
            <a:r>
              <a:rPr lang="en" sz="1200" dirty="0" err="1"/>
              <a:t>discussão</a:t>
            </a:r>
            <a:r>
              <a:rPr lang="en" sz="1200" dirty="0"/>
              <a:t> da </a:t>
            </a:r>
            <a:r>
              <a:rPr lang="en" sz="1200" dirty="0" err="1"/>
              <a:t>literatura</a:t>
            </a:r>
            <a:r>
              <a:rPr lang="en" sz="1200" dirty="0"/>
              <a:t> </a:t>
            </a:r>
            <a:r>
              <a:rPr lang="en" sz="1200" dirty="0" err="1"/>
              <a:t>profissional</a:t>
            </a:r>
            <a:r>
              <a:rPr lang="en" sz="1200" dirty="0"/>
              <a:t> e </a:t>
            </a:r>
            <a:r>
              <a:rPr lang="en" sz="1200" dirty="0" err="1"/>
              <a:t>acadêmica</a:t>
            </a:r>
            <a:r>
              <a:rPr lang="en" sz="1200" dirty="0"/>
              <a:t> </a:t>
            </a:r>
            <a:r>
              <a:rPr lang="en" sz="1200" dirty="0" err="1"/>
              <a:t>em</a:t>
            </a:r>
            <a:r>
              <a:rPr lang="en" sz="1200" dirty="0"/>
              <a:t> RI </a:t>
            </a:r>
            <a:r>
              <a:rPr lang="en" sz="1200" dirty="0" err="1"/>
              <a:t>sobre</a:t>
            </a:r>
            <a:r>
              <a:rPr lang="en" sz="1200" dirty="0"/>
              <a:t> a </a:t>
            </a:r>
            <a:r>
              <a:rPr lang="en" sz="1200" dirty="0" err="1"/>
              <a:t>atividade</a:t>
            </a:r>
            <a:r>
              <a:rPr lang="en" sz="1200" dirty="0"/>
              <a:t> </a:t>
            </a:r>
            <a:r>
              <a:rPr lang="en" sz="1200" dirty="0" err="1"/>
              <a:t>em</a:t>
            </a:r>
            <a:r>
              <a:rPr lang="en" sz="1200" dirty="0"/>
              <a:t> </a:t>
            </a:r>
            <a:r>
              <a:rPr lang="en" sz="1200" dirty="0" err="1"/>
              <a:t>questão</a:t>
            </a:r>
            <a:r>
              <a:rPr lang="en" sz="1200" dirty="0"/>
              <a:t>, e </a:t>
            </a:r>
            <a:r>
              <a:rPr lang="en" sz="1200" dirty="0" err="1"/>
              <a:t>cronograma</a:t>
            </a:r>
            <a:r>
              <a:rPr lang="en" sz="1200" dirty="0"/>
              <a:t> de </a:t>
            </a:r>
            <a:r>
              <a:rPr lang="en" sz="1200" dirty="0" err="1"/>
              <a:t>implementação</a:t>
            </a:r>
            <a:r>
              <a:rPr lang="en" sz="1200" dirty="0"/>
              <a:t> do </a:t>
            </a:r>
            <a:r>
              <a:rPr lang="en" sz="1200" dirty="0" err="1"/>
              <a:t>projeto</a:t>
            </a:r>
            <a:r>
              <a:rPr lang="en" sz="1200" dirty="0"/>
              <a:t>.</a:t>
            </a:r>
            <a:endParaRPr sz="1200" dirty="0"/>
          </a:p>
          <a:p>
            <a:pPr marL="457200" lvl="0" indent="-304958" algn="just" rtl="0">
              <a:spcBef>
                <a:spcPts val="1200"/>
              </a:spcBef>
              <a:spcAft>
                <a:spcPts val="1200"/>
              </a:spcAft>
              <a:buSzPct val="100000"/>
              <a:buChar char="●"/>
            </a:pPr>
            <a:r>
              <a:rPr lang="en" sz="1200" b="1" dirty="0" err="1"/>
              <a:t>Formato</a:t>
            </a:r>
            <a:r>
              <a:rPr lang="en" sz="1200" b="1" dirty="0"/>
              <a:t>: Times New Roman, </a:t>
            </a:r>
            <a:r>
              <a:rPr lang="en" sz="1200" b="1" dirty="0" err="1"/>
              <a:t>tamanho</a:t>
            </a:r>
            <a:r>
              <a:rPr lang="en" sz="1200" b="1" dirty="0"/>
              <a:t> 12, </a:t>
            </a:r>
            <a:r>
              <a:rPr lang="en" sz="1200" b="1" dirty="0" err="1"/>
              <a:t>espaçamento</a:t>
            </a:r>
            <a:r>
              <a:rPr lang="en" sz="1200" b="1" dirty="0"/>
              <a:t> 1,5 e </a:t>
            </a:r>
            <a:r>
              <a:rPr lang="en" sz="1200" b="1" dirty="0" err="1"/>
              <a:t>margem</a:t>
            </a:r>
            <a:r>
              <a:rPr lang="en" sz="1200" b="1" dirty="0"/>
              <a:t> </a:t>
            </a:r>
            <a:r>
              <a:rPr lang="en" sz="1200" b="1" dirty="0" err="1"/>
              <a:t>padrão</a:t>
            </a:r>
            <a:r>
              <a:rPr lang="en" sz="1200" b="1" dirty="0"/>
              <a:t> da </a:t>
            </a:r>
            <a:r>
              <a:rPr lang="en" sz="1200" b="1" dirty="0" err="1"/>
              <a:t>página</a:t>
            </a:r>
            <a:r>
              <a:rPr lang="en" sz="1200" dirty="0"/>
              <a:t>.</a:t>
            </a:r>
            <a:endParaRPr sz="1200" dirty="0"/>
          </a:p>
        </p:txBody>
      </p:sp>
      <p:pic>
        <p:nvPicPr>
          <p:cNvPr id="320" name="Google Shape;320;p19"/>
          <p:cNvPicPr preferRelativeResize="0"/>
          <p:nvPr/>
        </p:nvPicPr>
        <p:blipFill rotWithShape="1">
          <a:blip r:embed="rId3">
            <a:alphaModFix/>
          </a:blip>
          <a:srcRect b="32088"/>
          <a:stretch/>
        </p:blipFill>
        <p:spPr>
          <a:xfrm>
            <a:off x="7672583" y="0"/>
            <a:ext cx="1471418" cy="9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Contato</a:t>
            </a:r>
            <a:endParaRPr/>
          </a:p>
        </p:txBody>
      </p:sp>
      <p:sp>
        <p:nvSpPr>
          <p:cNvPr id="326" name="Google Shape;326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/>
              <a:t>Profª Cristiane </a:t>
            </a:r>
            <a:r>
              <a:rPr lang="en" sz="1500" b="1" dirty="0" err="1"/>
              <a:t>Lucena</a:t>
            </a:r>
            <a:r>
              <a:rPr lang="en" dirty="0"/>
              <a:t>, </a:t>
            </a:r>
            <a:r>
              <a:rPr lang="en" dirty="0" err="1"/>
              <a:t>Coordenadora</a:t>
            </a:r>
            <a:r>
              <a:rPr lang="en" dirty="0"/>
              <a:t> de TCC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cristiane.lucena@usp.br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 err="1"/>
              <a:t>Hermano</a:t>
            </a:r>
            <a:r>
              <a:rPr lang="en" b="1" dirty="0"/>
              <a:t> do A. Pinto </a:t>
            </a:r>
            <a:r>
              <a:rPr lang="en" b="1" dirty="0" err="1"/>
              <a:t>Neto</a:t>
            </a:r>
            <a:r>
              <a:rPr lang="en" dirty="0"/>
              <a:t>, </a:t>
            </a:r>
            <a:r>
              <a:rPr lang="en" dirty="0" err="1"/>
              <a:t>Doutorando</a:t>
            </a:r>
            <a:r>
              <a:rPr lang="en" dirty="0"/>
              <a:t> no IRI-USP e monitor do </a:t>
            </a:r>
            <a:r>
              <a:rPr lang="en" dirty="0" err="1"/>
              <a:t>Programa</a:t>
            </a:r>
            <a:r>
              <a:rPr lang="en" dirty="0"/>
              <a:t> de </a:t>
            </a:r>
            <a:r>
              <a:rPr lang="en" dirty="0" err="1"/>
              <a:t>Aperfeiçoamento</a:t>
            </a:r>
            <a:r>
              <a:rPr lang="en" dirty="0"/>
              <a:t> de Ensino (PAE)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hermano.pinto@usp.br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(11) 99253-4427</a:t>
            </a:r>
            <a:endParaRPr dirty="0"/>
          </a:p>
        </p:txBody>
      </p:sp>
      <p:pic>
        <p:nvPicPr>
          <p:cNvPr id="327" name="Google Shape;327;p20"/>
          <p:cNvPicPr preferRelativeResize="0"/>
          <p:nvPr/>
        </p:nvPicPr>
        <p:blipFill rotWithShape="1">
          <a:blip r:embed="rId5">
            <a:alphaModFix/>
          </a:blip>
          <a:srcRect b="32088"/>
          <a:stretch/>
        </p:blipFill>
        <p:spPr>
          <a:xfrm>
            <a:off x="7672583" y="0"/>
            <a:ext cx="1471418" cy="9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976</Words>
  <Application>Microsoft Macintosh PowerPoint</Application>
  <PresentationFormat>Apresentação na tela (16:9)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Nunito</vt:lpstr>
      <vt:lpstr>Maven Pro</vt:lpstr>
      <vt:lpstr>Momentum</vt:lpstr>
      <vt:lpstr>Trabalho de Conclusão de Curso I</vt:lpstr>
      <vt:lpstr>O Trabalho de Conclusão de Curso</vt:lpstr>
      <vt:lpstr>Monografia Acadêmica</vt:lpstr>
      <vt:lpstr>2) Policy Paper</vt:lpstr>
      <vt:lpstr>3) Relatório de Aplicação</vt:lpstr>
      <vt:lpstr>Orientação</vt:lpstr>
      <vt:lpstr>Avaliação</vt:lpstr>
      <vt:lpstr>Contato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 I</dc:title>
  <cp:lastModifiedBy>Cristiane</cp:lastModifiedBy>
  <cp:revision>2</cp:revision>
  <dcterms:modified xsi:type="dcterms:W3CDTF">2022-08-18T17:53:28Z</dcterms:modified>
</cp:coreProperties>
</file>