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7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  <a:srgbClr val="FFCCCC"/>
    <a:srgbClr val="CCFFFF"/>
    <a:srgbClr val="006699"/>
    <a:srgbClr val="009999"/>
    <a:srgbClr val="FFFF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6904" autoAdjust="0"/>
    <p:restoredTop sz="97179" autoAdjust="0"/>
  </p:normalViewPr>
  <p:slideViewPr>
    <p:cSldViewPr>
      <p:cViewPr>
        <p:scale>
          <a:sx n="50" d="100"/>
          <a:sy n="50" d="100"/>
        </p:scale>
        <p:origin x="-1392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/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7D8B1A-4D93-4854-B134-67CA1D13016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769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0C0543-5326-4F60-8E37-BB6286A9A65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643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Lousa, Nome,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prtga</a:t>
            </a:r>
            <a:r>
              <a:rPr lang="pt-BR" baseline="0" dirty="0" smtClean="0"/>
              <a:t>, falar de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Tamanho não se mostrou</a:t>
            </a:r>
            <a:r>
              <a:rPr lang="pt-PT" baseline="0" dirty="0" smtClean="0"/>
              <a:t> uma variável de primeiro nível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C0543-5326-4F60-8E37-BB6286A9A6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186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hidden">
          <a:xfrm>
            <a:off x="0" y="0"/>
            <a:ext cx="7239000" cy="6858000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1231900"/>
            <a:ext cx="6324600" cy="1403350"/>
          </a:xfrm>
        </p:spPr>
        <p:txBody>
          <a:bodyPr/>
          <a:lstStyle>
            <a:lvl1pPr>
              <a:defRPr sz="430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130" name="Rectangle 34"/>
          <p:cNvSpPr>
            <a:spLocks noChangeArrowheads="1"/>
          </p:cNvSpPr>
          <p:nvPr userDrawn="1"/>
        </p:nvSpPr>
        <p:spPr bwMode="hidden">
          <a:xfrm>
            <a:off x="7162800" y="0"/>
            <a:ext cx="533400" cy="6867525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4132" name="Picture 36" descr="fear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06375"/>
            <a:ext cx="1219200" cy="898525"/>
          </a:xfrm>
          <a:prstGeom prst="rect">
            <a:avLst/>
          </a:prstGeom>
          <a:noFill/>
        </p:spPr>
      </p:pic>
      <p:graphicFrame>
        <p:nvGraphicFramePr>
          <p:cNvPr id="4135" name="Object 39"/>
          <p:cNvGraphicFramePr>
            <a:graphicFrameLocks noChangeAspect="1"/>
          </p:cNvGraphicFramePr>
          <p:nvPr/>
        </p:nvGraphicFramePr>
        <p:xfrm>
          <a:off x="7696200" y="1447800"/>
          <a:ext cx="1219200" cy="528638"/>
        </p:xfrm>
        <a:graphic>
          <a:graphicData uri="http://schemas.openxmlformats.org/presentationml/2006/ole">
            <p:oleObj spid="_x0000_s4201" name="Imagem de bitmap" r:id="rId4" imgW="857143" imgH="371527" progId="PBrush">
              <p:embed/>
            </p:oleObj>
          </a:graphicData>
        </a:graphic>
      </p:graphicFrame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B727F2-E14B-4E4B-BE63-E471AE96CAE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114550" cy="64389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91250" cy="64389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8AE26A-E8C8-48D9-8685-29FBE653C11B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6254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458200" cy="53721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0" y="6477000"/>
            <a:ext cx="925513" cy="457200"/>
          </a:xfrm>
        </p:spPr>
        <p:txBody>
          <a:bodyPr/>
          <a:lstStyle>
            <a:lvl1pPr>
              <a:defRPr/>
            </a:lvl1pPr>
          </a:lstStyle>
          <a:p>
            <a:fld id="{54D77A5E-BFF0-4584-9EE1-8F4A09E9491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  <a:effectLst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 sz="2800">
                <a:effectLst/>
              </a:defRPr>
            </a:lvl1pPr>
            <a:lvl2pPr>
              <a:spcAft>
                <a:spcPts val="600"/>
              </a:spcAft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E0B91A-E789-4842-8A69-86259BB09E4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6464F5-3D10-4C01-9C34-E1A8822739F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52900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152900" cy="5372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615D09-236E-4B43-BF85-39DD7B7FD15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7810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7810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634470-340D-4620-AA22-004E99D9F6B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C5737C-401C-4718-BFD2-CF02C7B8B2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BF460F-F607-4F73-BF73-4795471EB08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C30095-D678-4099-9434-328F8B7EAA5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5942F8-EF81-4251-9BC4-117AA22899D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1" lang="pt-BR" noProof="1"/>
          </a:p>
        </p:txBody>
      </p:sp>
      <p:pic>
        <p:nvPicPr>
          <p:cNvPr id="3102" name="Picture 30" descr="fear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152400"/>
            <a:ext cx="914400" cy="674688"/>
          </a:xfrm>
          <a:prstGeom prst="rect">
            <a:avLst/>
          </a:prstGeom>
          <a:noFill/>
        </p:spPr>
      </p:pic>
      <p:sp>
        <p:nvSpPr>
          <p:cNvPr id="3109" name="Rectangle 37"/>
          <p:cNvSpPr>
            <a:spLocks noChangeArrowheads="1"/>
          </p:cNvSpPr>
          <p:nvPr userDrawn="1"/>
        </p:nvSpPr>
        <p:spPr bwMode="auto">
          <a:xfrm>
            <a:off x="0" y="1066800"/>
            <a:ext cx="9144000" cy="228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0066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noProof="1">
              <a:solidFill>
                <a:schemeClr val="bg1"/>
              </a:solidFill>
            </a:endParaRPr>
          </a:p>
        </p:txBody>
      </p:sp>
      <p:sp>
        <p:nvSpPr>
          <p:cNvPr id="3103" name="Rectangle 31"/>
          <p:cNvSpPr>
            <a:spLocks noChangeArrowheads="1"/>
          </p:cNvSpPr>
          <p:nvPr userDrawn="1"/>
        </p:nvSpPr>
        <p:spPr bwMode="auto">
          <a:xfrm>
            <a:off x="0" y="1190625"/>
            <a:ext cx="381000" cy="5667375"/>
          </a:xfrm>
          <a:prstGeom prst="rect">
            <a:avLst/>
          </a:prstGeom>
          <a:solidFill>
            <a:srgbClr val="00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noProof="1">
              <a:solidFill>
                <a:schemeClr val="bg1"/>
              </a:solidFill>
            </a:endParaRPr>
          </a:p>
        </p:txBody>
      </p:sp>
      <p:sp>
        <p:nvSpPr>
          <p:cNvPr id="3104" name="Rectangle 32"/>
          <p:cNvSpPr>
            <a:spLocks noChangeArrowheads="1"/>
          </p:cNvSpPr>
          <p:nvPr userDrawn="1"/>
        </p:nvSpPr>
        <p:spPr bwMode="auto">
          <a:xfrm>
            <a:off x="304800" y="1185863"/>
            <a:ext cx="304800" cy="5681662"/>
          </a:xfrm>
          <a:prstGeom prst="rect">
            <a:avLst/>
          </a:prstGeom>
          <a:gradFill rotWithShape="0">
            <a:gsLst>
              <a:gs pos="0">
                <a:srgbClr val="006699"/>
              </a:gs>
              <a:gs pos="100000">
                <a:srgbClr val="006699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noProof="1">
              <a:solidFill>
                <a:schemeClr val="bg1"/>
              </a:solidFill>
            </a:endParaRPr>
          </a:p>
        </p:txBody>
      </p:sp>
      <p:sp>
        <p:nvSpPr>
          <p:cNvPr id="3110" name="Rectangle 38"/>
          <p:cNvSpPr>
            <a:spLocks noChangeArrowheads="1"/>
          </p:cNvSpPr>
          <p:nvPr userDrawn="1"/>
        </p:nvSpPr>
        <p:spPr bwMode="auto">
          <a:xfrm>
            <a:off x="304800" y="1185863"/>
            <a:ext cx="304800" cy="10953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6699"/>
              </a:gs>
            </a:gsLst>
            <a:path path="rect">
              <a:fillToRect l="100000" t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 noProof="1">
              <a:solidFill>
                <a:schemeClr val="bg1"/>
              </a:solidFill>
            </a:endParaRPr>
          </a:p>
        </p:txBody>
      </p:sp>
      <p:sp>
        <p:nvSpPr>
          <p:cNvPr id="309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620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92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fld id="{2BBF5FB8-BAF4-4EDA-A454-F0A90EFA755E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>
    <p:random/>
  </p:transition>
  <p:hf hdr="0" ftr="0" dt="0"/>
  <p:txStyles>
    <p:titleStyle>
      <a:lvl1pPr algn="r" rtl="0" fontAlgn="base">
        <a:spcBef>
          <a:spcPct val="0"/>
        </a:spcBef>
        <a:spcAft>
          <a:spcPct val="0"/>
        </a:spcAft>
        <a:defRPr lang="pt-BR" sz="3500" b="1" dirty="0" smtClean="0">
          <a:solidFill>
            <a:schemeClr val="accent6">
              <a:lumMod val="25000"/>
            </a:schemeClr>
          </a:solidFill>
          <a:effectLst/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5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ts val="1200"/>
        </a:spcAft>
        <a:buChar char="•"/>
        <a:defRPr lang="pt-BR" sz="2800" dirty="0" smtClean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rtl="0" fontAlgn="base">
        <a:spcBef>
          <a:spcPts val="300"/>
        </a:spcBef>
        <a:spcAft>
          <a:spcPts val="600"/>
        </a:spcAft>
        <a:buChar char="–"/>
        <a:defRPr lang="pt-BR" sz="2400" dirty="0" smtClean="0">
          <a:solidFill>
            <a:schemeClr val="tx1"/>
          </a:solidFill>
          <a:effectLst/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sz="quarter"/>
          </p:nvPr>
        </p:nvSpPr>
        <p:spPr>
          <a:xfrm>
            <a:off x="323528" y="2276872"/>
            <a:ext cx="6540624" cy="646331"/>
          </a:xfrm>
        </p:spPr>
        <p:txBody>
          <a:bodyPr/>
          <a:lstStyle/>
          <a:p>
            <a:r>
              <a:rPr lang="pt-BR" sz="3600" dirty="0" smtClean="0">
                <a:effectLst/>
              </a:rPr>
              <a:t>O Sistema e a Contingência</a:t>
            </a:r>
            <a:endParaRPr lang="pt-BR" sz="3600" dirty="0">
              <a:effectLst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sz="quarter" idx="1"/>
          </p:nvPr>
        </p:nvSpPr>
        <p:spPr>
          <a:xfrm>
            <a:off x="539552" y="5157192"/>
            <a:ext cx="6218406" cy="843576"/>
          </a:xfrm>
        </p:spPr>
        <p:txBody>
          <a:bodyPr/>
          <a:lstStyle/>
          <a:p>
            <a:r>
              <a:rPr lang="pt-BR" dirty="0" smtClean="0">
                <a:effectLst/>
              </a:rPr>
              <a:t>Luciano Thomé e Castro</a:t>
            </a:r>
          </a:p>
          <a:p>
            <a:endParaRPr lang="pt-BR" dirty="0">
              <a:effectLst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496" y="-116815"/>
            <a:ext cx="7620000" cy="1169551"/>
          </a:xfrm>
        </p:spPr>
        <p:txBody>
          <a:bodyPr/>
          <a:lstStyle/>
          <a:p>
            <a:r>
              <a:rPr lang="pt-PT" dirty="0" smtClean="0"/>
              <a:t>Dimensões da Burocracia – Grupo de </a:t>
            </a:r>
            <a:r>
              <a:rPr lang="pt-PT" dirty="0" err="1" smtClean="0"/>
              <a:t>Aston</a:t>
            </a:r>
            <a:endParaRPr lang="pt-P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737C-401C-4718-BFD2-CF02C7B8B257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576" y="1295400"/>
            <a:ext cx="7992888" cy="53721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ts val="600"/>
              </a:spcBef>
              <a:spcAft>
                <a:spcPts val="1200"/>
              </a:spcAft>
              <a:buChar char="•"/>
              <a:defRPr lang="pt-BR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300"/>
              </a:spcBef>
              <a:spcAft>
                <a:spcPts val="600"/>
              </a:spcAft>
              <a:buChar char="–"/>
              <a:defRPr lang="pt-BR" sz="2400" dirty="0" smtClean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pt-PT" dirty="0" smtClean="0"/>
              <a:t>Variáveis Estruturais Dependentes</a:t>
            </a:r>
          </a:p>
          <a:p>
            <a:pPr lvl="1"/>
            <a:r>
              <a:rPr lang="pt-PT" dirty="0" smtClean="0"/>
              <a:t>Variável Especialização</a:t>
            </a:r>
          </a:p>
          <a:p>
            <a:pPr lvl="1"/>
            <a:r>
              <a:rPr lang="pt-PT" dirty="0" smtClean="0"/>
              <a:t>Variável padronização de procedimentos e papéis</a:t>
            </a:r>
          </a:p>
          <a:p>
            <a:pPr lvl="1"/>
            <a:r>
              <a:rPr lang="pt-PT" dirty="0" smtClean="0"/>
              <a:t>Variável formalização</a:t>
            </a:r>
          </a:p>
          <a:p>
            <a:pPr lvl="1"/>
            <a:r>
              <a:rPr lang="pt-PT" dirty="0" smtClean="0"/>
              <a:t>Variável centralização</a:t>
            </a:r>
          </a:p>
          <a:p>
            <a:pPr lvl="1"/>
            <a:r>
              <a:rPr lang="pt-PT" dirty="0" smtClean="0"/>
              <a:t>Variável configuração</a:t>
            </a:r>
          </a:p>
          <a:p>
            <a:pPr marL="457200" lvl="1" indent="0">
              <a:buNone/>
            </a:pPr>
            <a:r>
              <a:rPr lang="pt-PT" dirty="0" smtClean="0"/>
              <a:t>Depois reduzido em:</a:t>
            </a:r>
            <a:endParaRPr lang="pt-PT" dirty="0"/>
          </a:p>
          <a:p>
            <a:pPr lvl="1"/>
            <a:r>
              <a:rPr lang="pt-PT" b="1" dirty="0" smtClean="0"/>
              <a:t>Estruturação de atividades</a:t>
            </a:r>
          </a:p>
          <a:p>
            <a:pPr lvl="1"/>
            <a:r>
              <a:rPr lang="pt-PT" b="1" dirty="0" smtClean="0"/>
              <a:t>Concentração de autoridade</a:t>
            </a:r>
          </a:p>
          <a:p>
            <a:pPr lvl="1"/>
            <a:r>
              <a:rPr lang="pt-PT" b="1" dirty="0" smtClean="0"/>
              <a:t>Controle de linha de fluxo de trabalho</a:t>
            </a:r>
          </a:p>
          <a:p>
            <a:pPr marL="457200" lvl="1" indent="0">
              <a:buNone/>
            </a:pP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4872141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496" y="-116815"/>
            <a:ext cx="7620000" cy="1169551"/>
          </a:xfrm>
        </p:spPr>
        <p:txBody>
          <a:bodyPr/>
          <a:lstStyle/>
          <a:p>
            <a:r>
              <a:rPr lang="pt-PT" dirty="0" smtClean="0"/>
              <a:t>Dimensões da Burocracia – Grupo de </a:t>
            </a:r>
            <a:r>
              <a:rPr lang="pt-PT" dirty="0" err="1" smtClean="0"/>
              <a:t>Aston</a:t>
            </a:r>
            <a:endParaRPr lang="pt-P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737C-401C-4718-BFD2-CF02C7B8B257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295400"/>
            <a:ext cx="8820472" cy="53721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ts val="600"/>
              </a:spcBef>
              <a:spcAft>
                <a:spcPts val="1200"/>
              </a:spcAft>
              <a:buChar char="•"/>
              <a:defRPr lang="pt-BR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300"/>
              </a:spcBef>
              <a:spcAft>
                <a:spcPts val="600"/>
              </a:spcAft>
              <a:buChar char="–"/>
              <a:defRPr lang="pt-BR" sz="2400" dirty="0" smtClean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pt-PT" sz="2400" dirty="0" smtClean="0"/>
              <a:t>Variáveis de Contexto</a:t>
            </a:r>
          </a:p>
          <a:p>
            <a:pPr lvl="1"/>
            <a:r>
              <a:rPr lang="pt-PT" sz="2000" dirty="0" smtClean="0"/>
              <a:t>Origem e História</a:t>
            </a:r>
          </a:p>
          <a:p>
            <a:pPr lvl="1"/>
            <a:r>
              <a:rPr lang="pt-PT" sz="2000" dirty="0" smtClean="0"/>
              <a:t>Propriedade e controle</a:t>
            </a:r>
          </a:p>
          <a:p>
            <a:pPr lvl="1"/>
            <a:r>
              <a:rPr lang="pt-PT" sz="2000" dirty="0" smtClean="0"/>
              <a:t>Tamanho da organização (1)</a:t>
            </a:r>
          </a:p>
          <a:p>
            <a:pPr lvl="1"/>
            <a:r>
              <a:rPr lang="pt-PT" sz="2000" dirty="0" smtClean="0"/>
              <a:t>Plano (charter)</a:t>
            </a:r>
          </a:p>
          <a:p>
            <a:pPr lvl="1"/>
            <a:r>
              <a:rPr lang="pt-PT" sz="2000" dirty="0" smtClean="0"/>
              <a:t>Tecnologia (2)</a:t>
            </a:r>
          </a:p>
          <a:p>
            <a:pPr lvl="1"/>
            <a:r>
              <a:rPr lang="pt-PT" sz="2000" dirty="0" smtClean="0"/>
              <a:t>Localização</a:t>
            </a:r>
          </a:p>
          <a:p>
            <a:pPr lvl="1"/>
            <a:r>
              <a:rPr lang="pt-PT" sz="2000" dirty="0" smtClean="0"/>
              <a:t>Recursos materiais e humanos</a:t>
            </a:r>
          </a:p>
          <a:p>
            <a:pPr lvl="1"/>
            <a:r>
              <a:rPr lang="pt-PT" sz="2000" dirty="0" smtClean="0"/>
              <a:t>Interdependência externa (3)</a:t>
            </a:r>
          </a:p>
          <a:p>
            <a:r>
              <a:rPr lang="pt-PT" sz="2400" dirty="0" smtClean="0"/>
              <a:t>Rejeita tipo ideal de </a:t>
            </a:r>
            <a:r>
              <a:rPr lang="pt-PT" sz="2400" dirty="0"/>
              <a:t>W</a:t>
            </a:r>
            <a:r>
              <a:rPr lang="pt-PT" sz="2400" dirty="0" smtClean="0"/>
              <a:t>eber</a:t>
            </a:r>
            <a:r>
              <a:rPr lang="pt-PT" sz="2400" dirty="0" smtClean="0"/>
              <a:t>!</a:t>
            </a:r>
          </a:p>
          <a:p>
            <a:r>
              <a:rPr lang="pt-PT" sz="2400" dirty="0" smtClean="0"/>
              <a:t>Quanto maior o tamanho menor o impacto da tecnologia na </a:t>
            </a:r>
            <a:r>
              <a:rPr lang="pt-PT" sz="2400" dirty="0" smtClean="0"/>
              <a:t>estrutura</a:t>
            </a:r>
            <a:endParaRPr lang="pt-PT" sz="2400" dirty="0" smtClean="0"/>
          </a:p>
          <a:p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xmlns="" val="20727357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496" y="-116815"/>
            <a:ext cx="7620000" cy="1169551"/>
          </a:xfrm>
        </p:spPr>
        <p:txBody>
          <a:bodyPr/>
          <a:lstStyle/>
          <a:p>
            <a:r>
              <a:rPr lang="pt-PT" dirty="0" smtClean="0"/>
              <a:t>Dimensões da Burocracia – Grupo de </a:t>
            </a:r>
            <a:r>
              <a:rPr lang="pt-PT" dirty="0" err="1" smtClean="0"/>
              <a:t>Aston</a:t>
            </a:r>
            <a:endParaRPr lang="pt-P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737C-401C-4718-BFD2-CF02C7B8B257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576" y="1295400"/>
            <a:ext cx="7992888" cy="53721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ts val="600"/>
              </a:spcBef>
              <a:spcAft>
                <a:spcPts val="1200"/>
              </a:spcAft>
              <a:buChar char="•"/>
              <a:defRPr lang="pt-BR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300"/>
              </a:spcBef>
              <a:spcAft>
                <a:spcPts val="600"/>
              </a:spcAft>
              <a:buChar char="–"/>
              <a:defRPr lang="pt-BR" sz="2400" dirty="0" smtClean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pt-PT" dirty="0" smtClean="0"/>
              <a:t>Conjuntos de Estruturas </a:t>
            </a:r>
            <a:r>
              <a:rPr lang="pt-PT" dirty="0" smtClean="0"/>
              <a:t>Organizacionais</a:t>
            </a:r>
            <a:endParaRPr lang="pt-PT" dirty="0" smtClean="0"/>
          </a:p>
          <a:p>
            <a:pPr lvl="1"/>
            <a:r>
              <a:rPr lang="pt-PT" dirty="0" smtClean="0"/>
              <a:t>Burocracia Plena</a:t>
            </a:r>
          </a:p>
          <a:p>
            <a:pPr lvl="1"/>
            <a:r>
              <a:rPr lang="pt-PT" dirty="0" smtClean="0"/>
              <a:t>Burocracia plena nascente</a:t>
            </a:r>
          </a:p>
          <a:p>
            <a:pPr lvl="1"/>
            <a:r>
              <a:rPr lang="pt-PT" dirty="0" smtClean="0"/>
              <a:t>Burocracia de fluxo de trabalho</a:t>
            </a:r>
          </a:p>
          <a:p>
            <a:pPr lvl="1"/>
            <a:r>
              <a:rPr lang="pt-PT" dirty="0" smtClean="0"/>
              <a:t>Burocracia de fluxo de trabalho </a:t>
            </a:r>
            <a:r>
              <a:rPr lang="pt-PT" dirty="0"/>
              <a:t>n</a:t>
            </a:r>
            <a:r>
              <a:rPr lang="pt-PT" dirty="0" smtClean="0"/>
              <a:t>ascente</a:t>
            </a:r>
          </a:p>
          <a:p>
            <a:pPr lvl="1"/>
            <a:r>
              <a:rPr lang="pt-PT" dirty="0" smtClean="0"/>
              <a:t>Burocracia de fluxo de pessoal</a:t>
            </a:r>
          </a:p>
          <a:p>
            <a:pPr lvl="1"/>
            <a:r>
              <a:rPr lang="pt-PT" dirty="0" smtClean="0"/>
              <a:t>Organização implicitamente estruturada</a:t>
            </a:r>
          </a:p>
          <a:p>
            <a:pPr marL="457200" lvl="1" indent="0">
              <a:buNone/>
            </a:pPr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207273570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737C-401C-4718-BFD2-CF02C7B8B257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693" y="0"/>
            <a:ext cx="7203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44000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Introdução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372100"/>
          </a:xfrm>
        </p:spPr>
        <p:txBody>
          <a:bodyPr/>
          <a:lstStyle/>
          <a:p>
            <a:r>
              <a:rPr lang="pt-PT" dirty="0" smtClean="0"/>
              <a:t>Teoria da Contingência é uma evolução direta da teoria de sistemas</a:t>
            </a:r>
          </a:p>
          <a:p>
            <a:endParaRPr lang="pt-PT" dirty="0" smtClean="0"/>
          </a:p>
          <a:p>
            <a:r>
              <a:rPr lang="pt-PT" dirty="0" smtClean="0"/>
              <a:t>Ambiente externo passa não só a interagir mas a ditar como será a organização e se ela irá sobreviver ou não</a:t>
            </a:r>
          </a:p>
          <a:p>
            <a:endParaRPr lang="pt-PT" dirty="0" smtClean="0"/>
          </a:p>
          <a:p>
            <a:r>
              <a:rPr lang="pt-PT" dirty="0" smtClean="0"/>
              <a:t>Woodward; Lawrence e Lorch, Burns e Stalker </a:t>
            </a:r>
            <a:r>
              <a:rPr lang="pt-PT" dirty="0" smtClean="0"/>
              <a:t>são </a:t>
            </a:r>
            <a:r>
              <a:rPr lang="pt-PT" dirty="0" smtClean="0"/>
              <a:t>grandes nomes  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27462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 pesquisa de </a:t>
            </a:r>
            <a:r>
              <a:rPr lang="pt-PT" dirty="0" err="1" smtClean="0"/>
              <a:t>Woodward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372100"/>
          </a:xfrm>
        </p:spPr>
        <p:txBody>
          <a:bodyPr/>
          <a:lstStyle/>
          <a:p>
            <a:r>
              <a:rPr lang="pt-PT" sz="2400" dirty="0" smtClean="0"/>
              <a:t>100 empresas investigadas</a:t>
            </a:r>
          </a:p>
          <a:p>
            <a:r>
              <a:rPr lang="pt-PT" sz="2400" dirty="0" smtClean="0"/>
              <a:t>Diferentes portes, idades, tecnologias, autonomia, mercados e produtos</a:t>
            </a:r>
          </a:p>
          <a:p>
            <a:r>
              <a:rPr lang="pt-PT" sz="2400" dirty="0" smtClean="0"/>
              <a:t>Levantou-se variáveis como:</a:t>
            </a:r>
          </a:p>
          <a:p>
            <a:pPr lvl="1"/>
            <a:r>
              <a:rPr lang="pt-PT" sz="2000" dirty="0" smtClean="0"/>
              <a:t>Níveis de autoridade entre o topo e a base</a:t>
            </a:r>
          </a:p>
          <a:p>
            <a:pPr lvl="1"/>
            <a:r>
              <a:rPr lang="pt-PT" sz="2000" dirty="0" smtClean="0"/>
              <a:t>Amplitude de controle dos supervisores</a:t>
            </a:r>
          </a:p>
          <a:p>
            <a:pPr lvl="1"/>
            <a:r>
              <a:rPr lang="pt-PT" sz="2000" dirty="0" smtClean="0"/>
              <a:t>Forma de definição de deveres</a:t>
            </a:r>
          </a:p>
          <a:p>
            <a:pPr lvl="1"/>
            <a:r>
              <a:rPr lang="pt-PT" sz="2000" dirty="0" smtClean="0"/>
              <a:t>Volume de comunicação escrita</a:t>
            </a:r>
          </a:p>
          <a:p>
            <a:pPr lvl="1"/>
            <a:r>
              <a:rPr lang="pt-PT" sz="2000" dirty="0" smtClean="0"/>
              <a:t>Extensão da divisão do trabalho </a:t>
            </a:r>
          </a:p>
          <a:p>
            <a:r>
              <a:rPr lang="pt-PT" sz="2400" dirty="0" smtClean="0"/>
              <a:t>Tamanho não se mostrou uma variável de primeiro nível de impacto</a:t>
            </a:r>
            <a:endParaRPr lang="pt-PT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65922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Sistemas de Produção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Rounded Rectangle 4"/>
          <p:cNvSpPr/>
          <p:nvPr/>
        </p:nvSpPr>
        <p:spPr bwMode="auto">
          <a:xfrm>
            <a:off x="683568" y="1484784"/>
            <a:ext cx="3888432" cy="15121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Produção por projeto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ou produção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unitária e de pequenos lotes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83568" y="3429000"/>
            <a:ext cx="3888432" cy="15121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Produção por Processo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3568" y="5323241"/>
            <a:ext cx="3888432" cy="151216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Produção</a:t>
            </a:r>
            <a:r>
              <a:rPr kumimoji="0" lang="pt-P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em Massa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255568" y="1484784"/>
            <a:ext cx="3888432" cy="1512168"/>
          </a:xfrm>
          <a:prstGeom prst="round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Indivíduos executando trabalhos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do princípio ao fim em baixo nível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>
                <a:latin typeface="+mj-lt"/>
              </a:rPr>
              <a:t>d</a:t>
            </a:r>
            <a:r>
              <a:rPr lang="pt-PT" sz="2400" dirty="0" smtClean="0">
                <a:latin typeface="+mj-lt"/>
              </a:rPr>
              <a:t>e </a:t>
            </a: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complexidade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254004" y="3429000"/>
            <a:ext cx="3888432" cy="1512168"/>
          </a:xfrm>
          <a:prstGeom prst="round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Maior uso de tecnologia 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complexidade das tarefas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255568" y="5301208"/>
            <a:ext cx="3888432" cy="1512168"/>
          </a:xfrm>
          <a:prstGeom prst="roundRect">
            <a:avLst/>
          </a:prstGeom>
          <a:solidFill>
            <a:srgbClr val="CC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Vis</a:t>
            </a:r>
            <a:r>
              <a:rPr lang="pt-PT" sz="2400" dirty="0" smtClean="0">
                <a:latin typeface="+mj-lt"/>
              </a:rPr>
              <a:t>ão Geral do Processo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sz="2400" dirty="0" smtClean="0">
                <a:latin typeface="+mj-lt"/>
              </a:rPr>
              <a:t> de Produção</a:t>
            </a:r>
            <a:endParaRPr kumimoji="0" lang="pt-P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572000" y="2276872"/>
            <a:ext cx="6835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572000" y="4221088"/>
            <a:ext cx="6835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572000" y="6093296"/>
            <a:ext cx="68356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82152492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496" y="-116815"/>
            <a:ext cx="7620000" cy="1169551"/>
          </a:xfrm>
        </p:spPr>
        <p:txBody>
          <a:bodyPr/>
          <a:lstStyle/>
          <a:p>
            <a:r>
              <a:rPr lang="pt-PT" dirty="0" smtClean="0"/>
              <a:t>Influência da Tecnologia na Estrutura da Empresa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5</a:t>
            </a:fld>
            <a:endParaRPr lang="pt-BR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2771960"/>
              </p:ext>
            </p:extLst>
          </p:nvPr>
        </p:nvGraphicFramePr>
        <p:xfrm>
          <a:off x="755576" y="1793344"/>
          <a:ext cx="7992888" cy="401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7683"/>
                <a:gridCol w="6385205"/>
              </a:tblGrid>
              <a:tr h="1448749"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Produção por Processo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Estruturas menos verticalizadas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Maior número de funcionários qualificados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Grande controle sobre etapas do processo e alto nível de complexidade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8749"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Produção em Massa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Hierarquia administrativa reforçada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Complexidade média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Mais operários diretos e menos funcionários de escritório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14422">
                <a:tc>
                  <a:txBody>
                    <a:bodyPr/>
                    <a:lstStyle/>
                    <a:p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Produção unitária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pt-PT" b="1" dirty="0" smtClean="0">
                          <a:solidFill>
                            <a:schemeClr val="tx1"/>
                          </a:solidFill>
                        </a:rPr>
                        <a:t>Hierarquia</a:t>
                      </a:r>
                      <a:r>
                        <a:rPr lang="pt-PT" b="1" baseline="0" dirty="0" smtClean="0">
                          <a:solidFill>
                            <a:schemeClr val="tx1"/>
                          </a:solidFill>
                        </a:rPr>
                        <a:t> mais achatada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pt-PT" b="1" baseline="0" dirty="0" smtClean="0">
                          <a:solidFill>
                            <a:schemeClr val="tx1"/>
                          </a:solidFill>
                        </a:rPr>
                        <a:t>Operários próximos do processo produtivo</a:t>
                      </a:r>
                    </a:p>
                    <a:p>
                      <a:pPr marL="285750" indent="-285750">
                        <a:lnSpc>
                          <a:spcPct val="110000"/>
                        </a:lnSpc>
                        <a:buFont typeface="Arial"/>
                        <a:buChar char="•"/>
                      </a:pPr>
                      <a:r>
                        <a:rPr lang="pt-PT" b="1" baseline="0" dirty="0" smtClean="0">
                          <a:solidFill>
                            <a:schemeClr val="tx1"/>
                          </a:solidFill>
                        </a:rPr>
                        <a:t>Controle direto do processo e baixa complexidade</a:t>
                      </a:r>
                      <a:endParaRPr lang="pt-PT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95029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488" y="427261"/>
            <a:ext cx="7620000" cy="625475"/>
          </a:xfrm>
        </p:spPr>
        <p:txBody>
          <a:bodyPr/>
          <a:lstStyle/>
          <a:p>
            <a:r>
              <a:rPr lang="pt-PT" dirty="0" smtClean="0"/>
              <a:t>O Ambiente, Organizações Mecânicas e Orgânicas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r>
              <a:rPr lang="pt-PT" dirty="0" smtClean="0"/>
              <a:t>Organizações Mecânicas</a:t>
            </a:r>
          </a:p>
          <a:p>
            <a:pPr marL="0" indent="0">
              <a:buNone/>
            </a:pPr>
            <a:r>
              <a:rPr lang="pt-PT" dirty="0" smtClean="0"/>
              <a:t>Ambientes Estáveis</a:t>
            </a:r>
            <a:endParaRPr lang="pt-PT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 dirty="0" smtClean="0"/>
          </a:p>
          <a:p>
            <a:endParaRPr lang="pt-PT" dirty="0"/>
          </a:p>
          <a:p>
            <a:r>
              <a:rPr lang="pt-PT" dirty="0" smtClean="0"/>
              <a:t>Organizações Orgânicas</a:t>
            </a:r>
          </a:p>
          <a:p>
            <a:pPr marL="0" indent="0">
              <a:buNone/>
            </a:pPr>
            <a:r>
              <a:rPr lang="pt-PT" dirty="0" smtClean="0"/>
              <a:t>Ambientes Turbulentos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480911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488" y="427261"/>
            <a:ext cx="7620000" cy="625475"/>
          </a:xfrm>
        </p:spPr>
        <p:txBody>
          <a:bodyPr/>
          <a:lstStyle/>
          <a:p>
            <a:r>
              <a:rPr lang="pt-PT" dirty="0" smtClean="0"/>
              <a:t>O Ambiente, Organizações Mecânicas e Orgânicas</a:t>
            </a:r>
            <a:endParaRPr lang="pt-PT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Modelo Mecânico</a:t>
            </a:r>
          </a:p>
          <a:p>
            <a:r>
              <a:rPr lang="pt-PT" sz="2000" dirty="0" smtClean="0"/>
              <a:t>Especialização do trabalho – cada indivíduo com uma tarefa</a:t>
            </a:r>
          </a:p>
          <a:p>
            <a:r>
              <a:rPr lang="pt-PT" sz="2000" dirty="0" smtClean="0"/>
              <a:t>Papéis determinados para um conjunto de tarefas específicas</a:t>
            </a:r>
          </a:p>
          <a:p>
            <a:r>
              <a:rPr lang="pt-PT" sz="2000" dirty="0" smtClean="0"/>
              <a:t>Hierarquia reforçada</a:t>
            </a:r>
          </a:p>
          <a:p>
            <a:r>
              <a:rPr lang="pt-PT" sz="2000" dirty="0" smtClean="0"/>
              <a:t>Autoridade centralizada</a:t>
            </a:r>
          </a:p>
          <a:p>
            <a:r>
              <a:rPr lang="pt-PT" sz="2000" dirty="0" smtClean="0"/>
              <a:t>Padronização de tarefas</a:t>
            </a:r>
          </a:p>
          <a:p>
            <a:r>
              <a:rPr lang="pt-PT" sz="2000" dirty="0" smtClean="0"/>
              <a:t>Organização informal marcada por símbolos de status e poder</a:t>
            </a:r>
          </a:p>
          <a:p>
            <a:r>
              <a:rPr lang="pt-PT" sz="2000" dirty="0" smtClean="0"/>
              <a:t>Controles burocráticos reforçados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62500" y="1295400"/>
            <a:ext cx="4381500" cy="5372100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Modelo Orgânico</a:t>
            </a:r>
          </a:p>
          <a:p>
            <a:r>
              <a:rPr lang="pt-PT" sz="2000" dirty="0" smtClean="0"/>
              <a:t>Coordenação e equipes multifuncionais</a:t>
            </a:r>
          </a:p>
          <a:p>
            <a:r>
              <a:rPr lang="pt-PT" sz="2000" dirty="0" smtClean="0"/>
              <a:t>Mecanismos de integração complexos</a:t>
            </a:r>
          </a:p>
          <a:p>
            <a:r>
              <a:rPr lang="pt-PT" sz="2000" dirty="0" smtClean="0"/>
              <a:t>Papéis complexos redefinidos continuamente e não correspondendo a só uma tarefa</a:t>
            </a:r>
          </a:p>
          <a:p>
            <a:r>
              <a:rPr lang="pt-PT" sz="2000" dirty="0" smtClean="0"/>
              <a:t>Descentralização e autonomia</a:t>
            </a:r>
          </a:p>
          <a:p>
            <a:r>
              <a:rPr lang="pt-PT" sz="2000" dirty="0" smtClean="0"/>
              <a:t>Organização baseada em competência técnica entre pares</a:t>
            </a:r>
          </a:p>
          <a:p>
            <a:r>
              <a:rPr lang="pt-PT" sz="2000" dirty="0" smtClean="0"/>
              <a:t>Poucos controles burocráticos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0B91A-E789-4842-8A69-86259BB09E43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4828307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480" y="499269"/>
            <a:ext cx="7620000" cy="625475"/>
          </a:xfrm>
        </p:spPr>
        <p:txBody>
          <a:bodyPr/>
          <a:lstStyle/>
          <a:p>
            <a:r>
              <a:rPr lang="pt-PT" dirty="0" smtClean="0"/>
              <a:t>Lawrence e </a:t>
            </a:r>
            <a:r>
              <a:rPr lang="pt-PT" dirty="0" err="1" smtClean="0"/>
              <a:t>Lorch</a:t>
            </a:r>
            <a:r>
              <a:rPr lang="pt-PT" dirty="0" smtClean="0"/>
              <a:t>: Integração e diferenciação</a:t>
            </a:r>
            <a:endParaRPr lang="pt-P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-468560" y="6332984"/>
            <a:ext cx="925513" cy="457200"/>
          </a:xfrm>
        </p:spPr>
        <p:txBody>
          <a:bodyPr/>
          <a:lstStyle/>
          <a:p>
            <a:fld id="{AD615D09-236E-4B43-BF85-39DD7B7FD15E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6" name="Rounded Rectangle 5"/>
          <p:cNvSpPr/>
          <p:nvPr/>
        </p:nvSpPr>
        <p:spPr bwMode="auto">
          <a:xfrm>
            <a:off x="287016" y="1844824"/>
            <a:ext cx="2664296" cy="936104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Diferenciação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87016" y="3717032"/>
            <a:ext cx="2664296" cy="936104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Descentralização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87016" y="5445224"/>
            <a:ext cx="2664296" cy="936104"/>
          </a:xfrm>
          <a:prstGeom prst="round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Inovação</a:t>
            </a: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2627784" y="6404992"/>
            <a:ext cx="92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D615D09-236E-4B43-BF85-39DD7B7FD15E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383360" y="1844824"/>
            <a:ext cx="2664296" cy="936104"/>
          </a:xfrm>
          <a:prstGeom prst="round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Equilíbrio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3383360" y="3717032"/>
            <a:ext cx="2664296" cy="936104"/>
          </a:xfrm>
          <a:prstGeom prst="round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PT" sz="2800" dirty="0">
                <a:latin typeface="+mj-lt"/>
              </a:rPr>
              <a:t>Equilíbrio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383360" y="5445224"/>
            <a:ext cx="2664296" cy="936104"/>
          </a:xfrm>
          <a:prstGeom prst="round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pt-PT" sz="2800" dirty="0">
                <a:latin typeface="+mj-lt"/>
              </a:rPr>
              <a:t>Equilíbrio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5724128" y="6404992"/>
            <a:ext cx="925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D615D09-236E-4B43-BF85-39DD7B7FD15E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15" name="Rounded Rectangle 14"/>
          <p:cNvSpPr/>
          <p:nvPr/>
        </p:nvSpPr>
        <p:spPr bwMode="auto">
          <a:xfrm>
            <a:off x="6479704" y="1844824"/>
            <a:ext cx="2664296" cy="936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Integração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479704" y="3717032"/>
            <a:ext cx="2664296" cy="936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Centralização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479704" y="5445224"/>
            <a:ext cx="2664296" cy="9361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Conformismo</a:t>
            </a:r>
          </a:p>
        </p:txBody>
      </p:sp>
      <p:cxnSp>
        <p:nvCxnSpPr>
          <p:cNvPr id="19" name="Straight Arrow Connector 18"/>
          <p:cNvCxnSpPr>
            <a:stCxn id="11" idx="3"/>
            <a:endCxn id="15" idx="1"/>
          </p:cNvCxnSpPr>
          <p:nvPr/>
        </p:nvCxnSpPr>
        <p:spPr bwMode="auto">
          <a:xfrm>
            <a:off x="6047656" y="2312876"/>
            <a:ext cx="43204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66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084168" y="4149080"/>
            <a:ext cx="43204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66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084168" y="5877272"/>
            <a:ext cx="43204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66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2879304" y="2276872"/>
            <a:ext cx="468560" cy="3600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66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2915816" y="4149080"/>
            <a:ext cx="468560" cy="3600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66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2915816" y="5949280"/>
            <a:ext cx="468560" cy="3600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6666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33322353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496" y="-116815"/>
            <a:ext cx="7620000" cy="1169551"/>
          </a:xfrm>
        </p:spPr>
        <p:txBody>
          <a:bodyPr/>
          <a:lstStyle/>
          <a:p>
            <a:r>
              <a:rPr lang="pt-PT" dirty="0" smtClean="0"/>
              <a:t>Dimensões da Burocracia – Grupo de </a:t>
            </a:r>
            <a:r>
              <a:rPr lang="pt-PT" dirty="0" err="1" smtClean="0"/>
              <a:t>Aston</a:t>
            </a:r>
            <a:endParaRPr lang="pt-P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737C-401C-4718-BFD2-CF02C7B8B257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576" y="1295400"/>
            <a:ext cx="7992888" cy="53721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ts val="600"/>
              </a:spcBef>
              <a:spcAft>
                <a:spcPts val="1200"/>
              </a:spcAft>
              <a:buChar char="•"/>
              <a:defRPr lang="pt-BR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ts val="300"/>
              </a:spcBef>
              <a:spcAft>
                <a:spcPts val="600"/>
              </a:spcAft>
              <a:buChar char="–"/>
              <a:defRPr lang="pt-BR" sz="2400" dirty="0" smtClean="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r>
              <a:rPr lang="pt-PT" dirty="0" smtClean="0"/>
              <a:t>Conceito pluridimensional da burocracia</a:t>
            </a:r>
          </a:p>
          <a:p>
            <a:endParaRPr lang="pt-PT" dirty="0" smtClean="0"/>
          </a:p>
          <a:p>
            <a:r>
              <a:rPr lang="pt-PT" dirty="0" err="1" smtClean="0"/>
              <a:t>Equifinalidade</a:t>
            </a:r>
            <a:r>
              <a:rPr lang="pt-PT" dirty="0" smtClean="0"/>
              <a:t> – mais de uma maneira de atingir os objetivos propostos</a:t>
            </a:r>
          </a:p>
          <a:p>
            <a:endParaRPr lang="pt-PT" dirty="0" smtClean="0"/>
          </a:p>
          <a:p>
            <a:r>
              <a:rPr lang="pt-PT" dirty="0" smtClean="0"/>
              <a:t>Comprovação empírica das teorias</a:t>
            </a:r>
          </a:p>
          <a:p>
            <a:endParaRPr lang="pt-PT" dirty="0"/>
          </a:p>
          <a:p>
            <a:r>
              <a:rPr lang="pt-PT" dirty="0" smtClean="0"/>
              <a:t>Estudos sobre estruturas </a:t>
            </a:r>
            <a:r>
              <a:rPr lang="pt-PT" dirty="0" smtClean="0"/>
              <a:t>organizacional</a:t>
            </a:r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66467065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ta voltagem">
  <a:themeElements>
    <a:clrScheme name="Alta voltagem 2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666699"/>
      </a:accent1>
      <a:accent2>
        <a:srgbClr val="CCCCFF"/>
      </a:accent2>
      <a:accent3>
        <a:srgbClr val="FFFFFF"/>
      </a:accent3>
      <a:accent4>
        <a:srgbClr val="000000"/>
      </a:accent4>
      <a:accent5>
        <a:srgbClr val="B8B8CA"/>
      </a:accent5>
      <a:accent6>
        <a:srgbClr val="B9B9E7"/>
      </a:accent6>
      <a:hlink>
        <a:srgbClr val="CC00CC"/>
      </a:hlink>
      <a:folHlink>
        <a:srgbClr val="EAEAEA"/>
      </a:folHlink>
    </a:clrScheme>
    <a:fontScheme name="Alta voltagem">
      <a:majorFont>
        <a:latin typeface="Arial Narrow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lta voltagem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a voltagem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voltagem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voltagem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voltagem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ta voltagem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ta voltagem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C:\Arquivos de programas\Microsoft Office\Templates\Estruturas de apresentação\Alta voltagem.pot</Template>
  <TotalTime>6562</TotalTime>
  <Words>531</Words>
  <Application>Microsoft Office PowerPoint</Application>
  <PresentationFormat>Apresentação na tela (4:3)</PresentationFormat>
  <Paragraphs>142</Paragraphs>
  <Slides>13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Alta voltagem</vt:lpstr>
      <vt:lpstr>Imagem de bitmap</vt:lpstr>
      <vt:lpstr>O Sistema e a Contingência</vt:lpstr>
      <vt:lpstr>Introdução</vt:lpstr>
      <vt:lpstr>A pesquisa de Woodward</vt:lpstr>
      <vt:lpstr>Sistemas de Produção</vt:lpstr>
      <vt:lpstr>Influência da Tecnologia na Estrutura da Empresa</vt:lpstr>
      <vt:lpstr>O Ambiente, Organizações Mecânicas e Orgânicas</vt:lpstr>
      <vt:lpstr>O Ambiente, Organizações Mecânicas e Orgânicas</vt:lpstr>
      <vt:lpstr>Lawrence e Lorch: Integração e diferenciação</vt:lpstr>
      <vt:lpstr>Dimensões da Burocracia – Grupo de Aston</vt:lpstr>
      <vt:lpstr>Dimensões da Burocracia – Grupo de Aston</vt:lpstr>
      <vt:lpstr>Dimensões da Burocracia – Grupo de Aston</vt:lpstr>
      <vt:lpstr>Dimensões da Burocracia – Grupo de Aston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PENSA</dc:creator>
  <cp:lastModifiedBy>Priscilla Mendes Machado</cp:lastModifiedBy>
  <cp:revision>205</cp:revision>
  <dcterms:created xsi:type="dcterms:W3CDTF">2005-10-04T21:03:09Z</dcterms:created>
  <dcterms:modified xsi:type="dcterms:W3CDTF">2014-10-14T00:16:41Z</dcterms:modified>
</cp:coreProperties>
</file>