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8" r:id="rId18"/>
    <p:sldId id="290" r:id="rId19"/>
    <p:sldId id="291" r:id="rId20"/>
    <p:sldId id="292" r:id="rId21"/>
    <p:sldId id="293" r:id="rId22"/>
    <p:sldId id="263" r:id="rId23"/>
    <p:sldId id="269" r:id="rId24"/>
    <p:sldId id="272" r:id="rId25"/>
    <p:sldId id="276" r:id="rId26"/>
    <p:sldId id="267" r:id="rId27"/>
    <p:sldId id="270" r:id="rId28"/>
    <p:sldId id="271" r:id="rId29"/>
    <p:sldId id="268" r:id="rId30"/>
    <p:sldId id="274" r:id="rId31"/>
    <p:sldId id="265" r:id="rId32"/>
    <p:sldId id="266" r:id="rId33"/>
  </p:sldIdLst>
  <p:sldSz cx="9144000" cy="6858000" type="screen4x3"/>
  <p:notesSz cx="7099300" cy="10234613"/>
  <p:embeddedFontLst>
    <p:embeddedFont>
      <p:font typeface="Open Sans" charset="0"/>
      <p:regular r:id="rId35"/>
      <p:bold r:id="rId36"/>
      <p:italic r:id="rId37"/>
      <p:boldItalic r:id="rId38"/>
    </p:embeddedFont>
    <p:embeddedFont>
      <p:font typeface="Calibri" pitchFamily="34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76574" cy="5111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4021137" y="0"/>
            <a:ext cx="3076574" cy="5111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992187" y="768350"/>
            <a:ext cx="5114925" cy="383698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9721850"/>
            <a:ext cx="3076574" cy="5111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4021137" y="9721850"/>
            <a:ext cx="3076574" cy="5111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lang="en-US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9100806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200" cy="4605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000808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200" cy="4605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973930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200" cy="4605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553072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200" cy="4605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558391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200" cy="4605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488730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200" cy="4605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277832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200" cy="4605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590248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200" cy="4605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590248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200" cy="4605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590248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200" cy="4605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59024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200" cy="4605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590248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200" cy="4605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590248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200" cy="4605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200" cy="4605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200" cy="4605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200" cy="4605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200" cy="4605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200" cy="4605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200" cy="4605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200" cy="4605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200" cy="4605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200" cy="4605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5" name="Shape 245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200" cy="4605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200" cy="4605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200" cy="4605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200" cy="4605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561573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200" cy="4605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296869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200" cy="4605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60365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údo com Legenda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lang="en-US"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lang="en-US"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mente título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lang="en-US"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ção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lang="en-US"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uas Partes de Conteúdo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lang="en-US"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Cabeçalho da Seção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lang="en-US"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lang="en-US"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uqueroinvestir.com/taxa-selic-rentabilidade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uqueroinvestir.com/cdi-certificado-de-deposito-interbancario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euqueroinvestir.com/taxa-selic-rentabilidade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OZkPxL06_0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be.com/v/2B-e1o5KHnw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aixa.gov.br/voce/poupanca-e-investimentos/letras-credito-imobiliario/Paginas/default.aspx" TargetMode="External"/><Relationship Id="rId3" Type="http://schemas.openxmlformats.org/officeDocument/2006/relationships/hyperlink" Target="http://www.bfre.com.br/braziliansecurities/pt/produtos/o-que-e-cri" TargetMode="External"/><Relationship Id="rId7" Type="http://schemas.openxmlformats.org/officeDocument/2006/relationships/hyperlink" Target="http://bb.com.br/portalbb/page100,116,500239,1,0,1,1.bb?codigoMenu=1092&amp;codigoRet=17998&amp;bread=3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cibrasec.com.br/evolucao.html" TargetMode="External"/><Relationship Id="rId5" Type="http://schemas.openxmlformats.org/officeDocument/2006/relationships/hyperlink" Target="https://www.cetip.com.br/valores-mobiliarios/cri" TargetMode="External"/><Relationship Id="rId4" Type="http://schemas.openxmlformats.org/officeDocument/2006/relationships/hyperlink" Target="http://www.cvm.gov.br/legislacao/inst/inst414.html" TargetMode="External"/><Relationship Id="rId9" Type="http://schemas.openxmlformats.org/officeDocument/2006/relationships/hyperlink" Target="http://www.valoresreais.com/2011/03/13/o-que-e-lci-letra-de-credito-imobiliario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/>
        </p:nvSpPr>
        <p:spPr>
          <a:xfrm>
            <a:off x="1042987" y="1268412"/>
            <a:ext cx="6881812" cy="1816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66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rPr>
              <a:t>Letras de Crédito Imobiliário (LCI)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66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rPr>
              <a:t>Letras de Crédito do Agronegócio (LCA)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66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rPr>
              <a:t>Certificados de Recebíveis Imobiliários (CRI)</a:t>
            </a:r>
          </a:p>
        </p:txBody>
      </p:sp>
      <p:sp>
        <p:nvSpPr>
          <p:cNvPr id="89" name="Shape 89"/>
          <p:cNvSpPr txBox="1"/>
          <p:nvPr/>
        </p:nvSpPr>
        <p:spPr>
          <a:xfrm>
            <a:off x="2262186" y="4286250"/>
            <a:ext cx="6881812" cy="17843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Arial"/>
              <a:buNone/>
            </a:pPr>
            <a:r>
              <a:rPr lang="en-US" sz="3000" b="0" i="0" u="none" strike="noStrike" cap="none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rPr>
              <a:t>Integrantes do grupo: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500">
              <a:solidFill>
                <a:srgbClr val="A6A6A6"/>
              </a:solidFill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500">
                <a:solidFill>
                  <a:srgbClr val="A6A6A6"/>
                </a:solidFill>
              </a:rPr>
              <a:t>Alexandre Botura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Arial"/>
              <a:buNone/>
            </a:pPr>
            <a:r>
              <a:rPr lang="en-US" sz="2500" b="0" i="0" u="none" strike="noStrike" cap="none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rPr>
              <a:t>Fl</a:t>
            </a:r>
            <a:r>
              <a:rPr lang="en-US" sz="2500">
                <a:solidFill>
                  <a:srgbClr val="A6A6A6"/>
                </a:solidFill>
              </a:rPr>
              <a:t>a</a:t>
            </a:r>
            <a:r>
              <a:rPr lang="en-US" sz="2500" b="0" i="0" u="none" strike="noStrike" cap="none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rPr>
              <a:t>via</a:t>
            </a:r>
            <a:r>
              <a:rPr lang="en-US" sz="2500">
                <a:solidFill>
                  <a:srgbClr val="A6A6A6"/>
                </a:solidFill>
              </a:rPr>
              <a:t> </a:t>
            </a:r>
            <a:r>
              <a:rPr lang="en-US" sz="2500" b="0" i="0" u="none" strike="noStrike" cap="none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rPr>
              <a:t>Saldanha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Arial"/>
              <a:buNone/>
            </a:pPr>
            <a:r>
              <a:rPr lang="en-US" sz="2500">
                <a:solidFill>
                  <a:srgbClr val="A6A6A6"/>
                </a:solidFill>
              </a:rPr>
              <a:t>Giovanni Westin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Arial"/>
              <a:buNone/>
            </a:pPr>
            <a:r>
              <a:rPr lang="en-US" sz="2500">
                <a:solidFill>
                  <a:srgbClr val="A6A6A6"/>
                </a:solidFill>
              </a:rPr>
              <a:t>Patricia Valle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/>
          <p:nvPr/>
        </p:nvSpPr>
        <p:spPr>
          <a:xfrm>
            <a:off x="477837" y="1527175"/>
            <a:ext cx="8342400" cy="430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Shape 168"/>
          <p:cNvSpPr txBox="1"/>
          <p:nvPr/>
        </p:nvSpPr>
        <p:spPr>
          <a:xfrm>
            <a:off x="3132136" y="4221162"/>
            <a:ext cx="6119699" cy="1870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algn="l" rtl="0">
              <a:lnSpc>
                <a:spcPct val="120000"/>
              </a:lnSpc>
              <a:spcBef>
                <a:spcPts val="33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Shape 169"/>
          <p:cNvSpPr txBox="1"/>
          <p:nvPr/>
        </p:nvSpPr>
        <p:spPr>
          <a:xfrm>
            <a:off x="0" y="0"/>
            <a:ext cx="9144000" cy="765300"/>
          </a:xfrm>
          <a:prstGeom prst="rect">
            <a:avLst/>
          </a:prstGeom>
          <a:solidFill>
            <a:srgbClr val="005A5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Shape 170"/>
          <p:cNvSpPr txBox="1"/>
          <p:nvPr/>
        </p:nvSpPr>
        <p:spPr>
          <a:xfrm>
            <a:off x="0" y="765175"/>
            <a:ext cx="9144000" cy="71400"/>
          </a:xfrm>
          <a:prstGeom prst="rect">
            <a:avLst/>
          </a:prstGeom>
          <a:solidFill>
            <a:srgbClr val="DDEADA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Shape 171"/>
          <p:cNvSpPr txBox="1"/>
          <p:nvPr/>
        </p:nvSpPr>
        <p:spPr>
          <a:xfrm>
            <a:off x="-15875" y="6496050"/>
            <a:ext cx="9159900" cy="360300"/>
          </a:xfrm>
          <a:prstGeom prst="rect">
            <a:avLst/>
          </a:prstGeom>
          <a:solidFill>
            <a:srgbClr val="92B4A9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Shape 172"/>
          <p:cNvSpPr txBox="1"/>
          <p:nvPr/>
        </p:nvSpPr>
        <p:spPr>
          <a:xfrm>
            <a:off x="8505825" y="6540500"/>
            <a:ext cx="216000" cy="216000"/>
          </a:xfrm>
          <a:prstGeom prst="rect">
            <a:avLst/>
          </a:prstGeom>
          <a:noFill/>
          <a:ln w="25400" cap="flat" cmpd="sng">
            <a:solidFill>
              <a:srgbClr val="003F3E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Shape 173"/>
          <p:cNvSpPr txBox="1"/>
          <p:nvPr/>
        </p:nvSpPr>
        <p:spPr>
          <a:xfrm>
            <a:off x="8337550" y="6405562"/>
            <a:ext cx="287400" cy="252299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003F3E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Shape 174"/>
          <p:cNvSpPr txBox="1"/>
          <p:nvPr/>
        </p:nvSpPr>
        <p:spPr>
          <a:xfrm>
            <a:off x="6553200" y="635000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US" sz="12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Shape 175"/>
          <p:cNvSpPr txBox="1"/>
          <p:nvPr/>
        </p:nvSpPr>
        <p:spPr>
          <a:xfrm>
            <a:off x="82550" y="6488112"/>
            <a:ext cx="8275500" cy="369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Open Sans"/>
              <a:buNone/>
            </a:pPr>
            <a:r>
              <a:rPr lang="en-US" sz="18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Grupo 4 – Alexandre, Flavia, Giovanni e Paula</a:t>
            </a:r>
          </a:p>
        </p:txBody>
      </p:sp>
      <p:sp>
        <p:nvSpPr>
          <p:cNvPr id="176" name="Shape 176"/>
          <p:cNvSpPr txBox="1"/>
          <p:nvPr/>
        </p:nvSpPr>
        <p:spPr>
          <a:xfrm>
            <a:off x="65087" y="131762"/>
            <a:ext cx="8035800" cy="662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37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Letra</a:t>
            </a:r>
            <a:r>
              <a:rPr lang="en-US" sz="37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37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Crédito</a:t>
            </a:r>
            <a:r>
              <a:rPr lang="en-US" sz="37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do </a:t>
            </a:r>
            <a:r>
              <a:rPr lang="en-US" sz="37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Agronegócio</a:t>
            </a:r>
            <a:r>
              <a:rPr lang="en-US" sz="37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(LCA)</a:t>
            </a:r>
          </a:p>
        </p:txBody>
      </p:sp>
      <p:sp>
        <p:nvSpPr>
          <p:cNvPr id="12" name="Shape 94"/>
          <p:cNvSpPr txBox="1"/>
          <p:nvPr/>
        </p:nvSpPr>
        <p:spPr>
          <a:xfrm>
            <a:off x="477825" y="1527175"/>
            <a:ext cx="8342400" cy="525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 smtClean="0"/>
              <a:t>Risco</a:t>
            </a:r>
            <a:r>
              <a:rPr lang="en-US" sz="2400" dirty="0" smtClean="0"/>
              <a:t> de </a:t>
            </a:r>
            <a:r>
              <a:rPr lang="en-US" sz="2400" dirty="0" err="1" smtClean="0"/>
              <a:t>Liquidez</a:t>
            </a:r>
            <a:r>
              <a:rPr lang="en-US" sz="2400" dirty="0" smtClean="0"/>
              <a:t> e de </a:t>
            </a:r>
            <a:r>
              <a:rPr lang="en-US" sz="2400" dirty="0" err="1" smtClean="0"/>
              <a:t>Crédito</a:t>
            </a:r>
            <a:endParaRPr lang="en-US" sz="3600" dirty="0"/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dirty="0"/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dirty="0"/>
          </a:p>
          <a:p>
            <a:pPr marL="457200" lvl="0" indent="-381000" algn="just">
              <a:buSzPct val="100000"/>
              <a:buChar char="●"/>
            </a:pPr>
            <a:r>
              <a:rPr lang="pt-BR" sz="2400" dirty="0" smtClean="0"/>
              <a:t>Na LCA o risco de liquidez está ligado ao prazo de investimento acordado.</a:t>
            </a:r>
          </a:p>
          <a:p>
            <a:pPr marL="457200" lvl="0" indent="-381000" algn="just">
              <a:buSzPct val="100000"/>
              <a:buChar char="●"/>
            </a:pPr>
            <a:endParaRPr lang="pt-BR" sz="2400" dirty="0"/>
          </a:p>
          <a:p>
            <a:pPr marL="76200" lvl="0" algn="just">
              <a:buSzPct val="100000"/>
            </a:pPr>
            <a:r>
              <a:rPr lang="pt-BR" sz="1600" b="1" dirty="0"/>
              <a:t>A Resolução Bacen 4.410, de 28/05/2015, instituiu carência de 90 dias para resgate de Letra de Crédito do Agronegócio - LCA.</a:t>
            </a:r>
            <a:endParaRPr lang="pt-BR" sz="1600" dirty="0" smtClean="0"/>
          </a:p>
          <a:p>
            <a:pPr marL="457200" lvl="0" indent="-381000" algn="just">
              <a:buSzPct val="100000"/>
              <a:buChar char="●"/>
            </a:pPr>
            <a:endParaRPr lang="pt-BR" sz="2400" dirty="0"/>
          </a:p>
          <a:p>
            <a:pPr marL="457200" lvl="0" indent="-381000" algn="just">
              <a:buSzPct val="100000"/>
              <a:buChar char="●"/>
            </a:pPr>
            <a:r>
              <a:rPr lang="pt-BR" sz="2400" dirty="0" smtClean="0"/>
              <a:t>O risco de crédito está ligado a instituição financeira vir a falência.</a:t>
            </a:r>
          </a:p>
        </p:txBody>
      </p:sp>
    </p:spTree>
    <p:extLst>
      <p:ext uri="{BB962C8B-B14F-4D97-AF65-F5344CB8AC3E}">
        <p14:creationId xmlns:p14="http://schemas.microsoft.com/office/powerpoint/2010/main" val="268794371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/>
          <p:nvPr/>
        </p:nvSpPr>
        <p:spPr>
          <a:xfrm>
            <a:off x="477837" y="1527175"/>
            <a:ext cx="8342400" cy="430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Shape 168"/>
          <p:cNvSpPr txBox="1"/>
          <p:nvPr/>
        </p:nvSpPr>
        <p:spPr>
          <a:xfrm>
            <a:off x="3132136" y="4221162"/>
            <a:ext cx="6119699" cy="1870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algn="l" rtl="0">
              <a:lnSpc>
                <a:spcPct val="120000"/>
              </a:lnSpc>
              <a:spcBef>
                <a:spcPts val="33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Shape 169"/>
          <p:cNvSpPr txBox="1"/>
          <p:nvPr/>
        </p:nvSpPr>
        <p:spPr>
          <a:xfrm>
            <a:off x="0" y="0"/>
            <a:ext cx="9144000" cy="765300"/>
          </a:xfrm>
          <a:prstGeom prst="rect">
            <a:avLst/>
          </a:prstGeom>
          <a:solidFill>
            <a:srgbClr val="005A5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Shape 170"/>
          <p:cNvSpPr txBox="1"/>
          <p:nvPr/>
        </p:nvSpPr>
        <p:spPr>
          <a:xfrm>
            <a:off x="0" y="765175"/>
            <a:ext cx="9144000" cy="71400"/>
          </a:xfrm>
          <a:prstGeom prst="rect">
            <a:avLst/>
          </a:prstGeom>
          <a:solidFill>
            <a:srgbClr val="DDEADA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Shape 171"/>
          <p:cNvSpPr txBox="1"/>
          <p:nvPr/>
        </p:nvSpPr>
        <p:spPr>
          <a:xfrm>
            <a:off x="-15875" y="6496050"/>
            <a:ext cx="9159900" cy="360300"/>
          </a:xfrm>
          <a:prstGeom prst="rect">
            <a:avLst/>
          </a:prstGeom>
          <a:solidFill>
            <a:srgbClr val="92B4A9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Shape 172"/>
          <p:cNvSpPr txBox="1"/>
          <p:nvPr/>
        </p:nvSpPr>
        <p:spPr>
          <a:xfrm>
            <a:off x="8505825" y="6540500"/>
            <a:ext cx="216000" cy="216000"/>
          </a:xfrm>
          <a:prstGeom prst="rect">
            <a:avLst/>
          </a:prstGeom>
          <a:noFill/>
          <a:ln w="25400" cap="flat" cmpd="sng">
            <a:solidFill>
              <a:srgbClr val="003F3E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Shape 173"/>
          <p:cNvSpPr txBox="1"/>
          <p:nvPr/>
        </p:nvSpPr>
        <p:spPr>
          <a:xfrm>
            <a:off x="8337550" y="6405562"/>
            <a:ext cx="287400" cy="252299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003F3E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Shape 174"/>
          <p:cNvSpPr txBox="1"/>
          <p:nvPr/>
        </p:nvSpPr>
        <p:spPr>
          <a:xfrm>
            <a:off x="6553200" y="635000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n-US" sz="12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Shape 175"/>
          <p:cNvSpPr txBox="1"/>
          <p:nvPr/>
        </p:nvSpPr>
        <p:spPr>
          <a:xfrm>
            <a:off x="82550" y="6488112"/>
            <a:ext cx="8275500" cy="369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Open Sans"/>
              <a:buNone/>
            </a:pPr>
            <a:r>
              <a:rPr lang="en-US" sz="18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Grupo 4 – Alexandre, Flavia, Giovanni e Paula</a:t>
            </a:r>
          </a:p>
        </p:txBody>
      </p:sp>
      <p:sp>
        <p:nvSpPr>
          <p:cNvPr id="176" name="Shape 176"/>
          <p:cNvSpPr txBox="1"/>
          <p:nvPr/>
        </p:nvSpPr>
        <p:spPr>
          <a:xfrm>
            <a:off x="65087" y="131762"/>
            <a:ext cx="8035800" cy="662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37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Letra</a:t>
            </a:r>
            <a:r>
              <a:rPr lang="en-US" sz="37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37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Crédito</a:t>
            </a:r>
            <a:r>
              <a:rPr lang="en-US" sz="37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do </a:t>
            </a:r>
            <a:r>
              <a:rPr lang="en-US" sz="37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Agronegócio</a:t>
            </a:r>
            <a:r>
              <a:rPr lang="en-US" sz="37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(LCA)</a:t>
            </a:r>
          </a:p>
        </p:txBody>
      </p:sp>
      <p:sp>
        <p:nvSpPr>
          <p:cNvPr id="12" name="Shape 94"/>
          <p:cNvSpPr txBox="1"/>
          <p:nvPr/>
        </p:nvSpPr>
        <p:spPr>
          <a:xfrm>
            <a:off x="477825" y="1527175"/>
            <a:ext cx="8342400" cy="525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smtClean="0"/>
              <a:t>RENTABILIDADE</a:t>
            </a:r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dirty="0"/>
          </a:p>
          <a:p>
            <a:pPr marL="457200" lvl="0" indent="-381000" algn="just">
              <a:buSzPct val="100000"/>
              <a:buChar char="●"/>
            </a:pPr>
            <a:r>
              <a:rPr lang="pt-BR" sz="2400" dirty="0" smtClean="0"/>
              <a:t>Pré-Fixada</a:t>
            </a:r>
          </a:p>
          <a:p>
            <a:pPr marL="457200" lvl="0" indent="-381000" algn="just">
              <a:buSzPct val="100000"/>
              <a:buChar char="●"/>
            </a:pPr>
            <a:endParaRPr lang="pt-BR" sz="2400" dirty="0"/>
          </a:p>
          <a:p>
            <a:pPr marL="457200" lvl="0" indent="-381000" algn="just">
              <a:buSzPct val="100000"/>
              <a:buChar char="●"/>
            </a:pPr>
            <a:endParaRPr lang="pt-BR" sz="2400" dirty="0" smtClean="0"/>
          </a:p>
          <a:p>
            <a:pPr marL="457200" lvl="0" indent="-381000" algn="just">
              <a:buSzPct val="100000"/>
              <a:buChar char="●"/>
            </a:pPr>
            <a:endParaRPr lang="pt-BR" sz="2400" dirty="0" smtClean="0"/>
          </a:p>
          <a:p>
            <a:pPr marL="457200" lvl="0" indent="-381000" algn="just">
              <a:buSzPct val="100000"/>
              <a:buChar char="●"/>
            </a:pPr>
            <a:r>
              <a:rPr lang="pt-BR" sz="2400" dirty="0" smtClean="0"/>
              <a:t>Pós-Fixada</a:t>
            </a:r>
          </a:p>
        </p:txBody>
      </p:sp>
    </p:spTree>
    <p:extLst>
      <p:ext uri="{BB962C8B-B14F-4D97-AF65-F5344CB8AC3E}">
        <p14:creationId xmlns:p14="http://schemas.microsoft.com/office/powerpoint/2010/main" val="204191109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/>
          <p:nvPr/>
        </p:nvSpPr>
        <p:spPr>
          <a:xfrm>
            <a:off x="477837" y="1527175"/>
            <a:ext cx="8342400" cy="430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Shape 168"/>
          <p:cNvSpPr txBox="1"/>
          <p:nvPr/>
        </p:nvSpPr>
        <p:spPr>
          <a:xfrm>
            <a:off x="3132136" y="4221162"/>
            <a:ext cx="6119699" cy="1870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algn="l" rtl="0">
              <a:lnSpc>
                <a:spcPct val="120000"/>
              </a:lnSpc>
              <a:spcBef>
                <a:spcPts val="33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Shape 169"/>
          <p:cNvSpPr txBox="1"/>
          <p:nvPr/>
        </p:nvSpPr>
        <p:spPr>
          <a:xfrm>
            <a:off x="0" y="0"/>
            <a:ext cx="9144000" cy="765300"/>
          </a:xfrm>
          <a:prstGeom prst="rect">
            <a:avLst/>
          </a:prstGeom>
          <a:solidFill>
            <a:srgbClr val="005A5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Shape 170"/>
          <p:cNvSpPr txBox="1"/>
          <p:nvPr/>
        </p:nvSpPr>
        <p:spPr>
          <a:xfrm>
            <a:off x="0" y="765175"/>
            <a:ext cx="9144000" cy="71400"/>
          </a:xfrm>
          <a:prstGeom prst="rect">
            <a:avLst/>
          </a:prstGeom>
          <a:solidFill>
            <a:srgbClr val="DDEADA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Shape 171"/>
          <p:cNvSpPr txBox="1"/>
          <p:nvPr/>
        </p:nvSpPr>
        <p:spPr>
          <a:xfrm>
            <a:off x="-15875" y="6496050"/>
            <a:ext cx="9159900" cy="360300"/>
          </a:xfrm>
          <a:prstGeom prst="rect">
            <a:avLst/>
          </a:prstGeom>
          <a:solidFill>
            <a:srgbClr val="92B4A9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Shape 172"/>
          <p:cNvSpPr txBox="1"/>
          <p:nvPr/>
        </p:nvSpPr>
        <p:spPr>
          <a:xfrm>
            <a:off x="8505825" y="6540500"/>
            <a:ext cx="216000" cy="216000"/>
          </a:xfrm>
          <a:prstGeom prst="rect">
            <a:avLst/>
          </a:prstGeom>
          <a:noFill/>
          <a:ln w="25400" cap="flat" cmpd="sng">
            <a:solidFill>
              <a:srgbClr val="003F3E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Shape 173"/>
          <p:cNvSpPr txBox="1"/>
          <p:nvPr/>
        </p:nvSpPr>
        <p:spPr>
          <a:xfrm>
            <a:off x="8337550" y="6405562"/>
            <a:ext cx="287400" cy="252299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003F3E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Shape 174"/>
          <p:cNvSpPr txBox="1"/>
          <p:nvPr/>
        </p:nvSpPr>
        <p:spPr>
          <a:xfrm>
            <a:off x="6553200" y="635000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n-US" sz="12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Shape 175"/>
          <p:cNvSpPr txBox="1"/>
          <p:nvPr/>
        </p:nvSpPr>
        <p:spPr>
          <a:xfrm>
            <a:off x="82550" y="6488112"/>
            <a:ext cx="8275500" cy="369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Open Sans"/>
              <a:buNone/>
            </a:pPr>
            <a:r>
              <a:rPr lang="en-US" sz="18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Grupo 4 – Alexandre, Flavia, Giovanni e Paula</a:t>
            </a:r>
          </a:p>
        </p:txBody>
      </p:sp>
      <p:sp>
        <p:nvSpPr>
          <p:cNvPr id="176" name="Shape 176"/>
          <p:cNvSpPr txBox="1"/>
          <p:nvPr/>
        </p:nvSpPr>
        <p:spPr>
          <a:xfrm>
            <a:off x="65087" y="131762"/>
            <a:ext cx="8035800" cy="662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37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Letra</a:t>
            </a:r>
            <a:r>
              <a:rPr lang="en-US" sz="37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37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Crédito</a:t>
            </a:r>
            <a:r>
              <a:rPr lang="en-US" sz="37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do </a:t>
            </a:r>
            <a:r>
              <a:rPr lang="en-US" sz="37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Agronegócio</a:t>
            </a:r>
            <a:r>
              <a:rPr lang="en-US" sz="37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(LCA)</a:t>
            </a:r>
          </a:p>
        </p:txBody>
      </p:sp>
      <p:sp>
        <p:nvSpPr>
          <p:cNvPr id="12" name="Shape 94"/>
          <p:cNvSpPr txBox="1"/>
          <p:nvPr/>
        </p:nvSpPr>
        <p:spPr>
          <a:xfrm>
            <a:off x="477825" y="1527175"/>
            <a:ext cx="8342400" cy="525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smtClean="0"/>
              <a:t>PRÉ-FIXADA</a:t>
            </a:r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dirty="0"/>
          </a:p>
          <a:p>
            <a:pPr marL="457200" lvl="0" indent="-381000" algn="just">
              <a:buSzPct val="100000"/>
              <a:buChar char="●"/>
            </a:pPr>
            <a:r>
              <a:rPr lang="pt-BR" sz="2400" dirty="0" smtClean="0"/>
              <a:t>O investidor já sabe quanto vai receber no momento de resgate do investimento. </a:t>
            </a:r>
            <a:r>
              <a:rPr lang="pt-BR" sz="2400" dirty="0"/>
              <a:t>Com rentabilidade </a:t>
            </a:r>
            <a:r>
              <a:rPr lang="pt-BR" sz="2400" b="1" dirty="0"/>
              <a:t>fixa (prefixados)</a:t>
            </a:r>
            <a:r>
              <a:rPr lang="pt-BR" sz="2400" dirty="0"/>
              <a:t>, por exemplo </a:t>
            </a:r>
            <a:r>
              <a:rPr lang="pt-BR" sz="2400" smtClean="0"/>
              <a:t>pagando 13</a:t>
            </a:r>
            <a:r>
              <a:rPr lang="pt-BR" sz="2400" dirty="0" smtClean="0"/>
              <a:t>%, </a:t>
            </a:r>
            <a:r>
              <a:rPr lang="pt-BR" sz="2400" dirty="0"/>
              <a:t>a rentabilidade não muda, não importa o que ocorra</a:t>
            </a:r>
            <a:r>
              <a:rPr lang="pt-BR" sz="2400" dirty="0" smtClean="0"/>
              <a:t>.</a:t>
            </a:r>
          </a:p>
          <a:p>
            <a:pPr marL="457200" lvl="0" indent="-381000" algn="just">
              <a:buSzPct val="100000"/>
              <a:buChar char="●"/>
            </a:pPr>
            <a:endParaRPr lang="pt-BR" sz="2400" dirty="0"/>
          </a:p>
          <a:p>
            <a:pPr marL="457200" lvl="0" indent="-381000" algn="just">
              <a:buSzPct val="100000"/>
              <a:buChar char="●"/>
            </a:pPr>
            <a:r>
              <a:rPr lang="pt-BR" sz="2400" dirty="0" smtClean="0"/>
              <a:t> </a:t>
            </a:r>
            <a:r>
              <a:rPr lang="pt-BR" sz="2400" dirty="0"/>
              <a:t>Indicados para quando achamos que a </a:t>
            </a:r>
            <a:r>
              <a:rPr lang="pt-BR" sz="2400" dirty="0">
                <a:hlinkClick r:id="rId3"/>
              </a:rPr>
              <a:t>taxa SELIC</a:t>
            </a:r>
            <a:r>
              <a:rPr lang="pt-BR" sz="2400" dirty="0"/>
              <a:t> não vai mais subir.</a:t>
            </a:r>
            <a:endParaRPr lang="pt-BR" sz="2400" dirty="0" smtClean="0"/>
          </a:p>
        </p:txBody>
      </p:sp>
    </p:spTree>
    <p:extLst>
      <p:ext uri="{BB962C8B-B14F-4D97-AF65-F5344CB8AC3E}">
        <p14:creationId xmlns:p14="http://schemas.microsoft.com/office/powerpoint/2010/main" val="237473497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/>
          <p:nvPr/>
        </p:nvSpPr>
        <p:spPr>
          <a:xfrm>
            <a:off x="477837" y="1527175"/>
            <a:ext cx="8342400" cy="430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Shape 168"/>
          <p:cNvSpPr txBox="1"/>
          <p:nvPr/>
        </p:nvSpPr>
        <p:spPr>
          <a:xfrm>
            <a:off x="3132136" y="4221162"/>
            <a:ext cx="6119699" cy="1870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algn="l" rtl="0">
              <a:lnSpc>
                <a:spcPct val="120000"/>
              </a:lnSpc>
              <a:spcBef>
                <a:spcPts val="33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Shape 169"/>
          <p:cNvSpPr txBox="1"/>
          <p:nvPr/>
        </p:nvSpPr>
        <p:spPr>
          <a:xfrm>
            <a:off x="0" y="0"/>
            <a:ext cx="9144000" cy="765300"/>
          </a:xfrm>
          <a:prstGeom prst="rect">
            <a:avLst/>
          </a:prstGeom>
          <a:solidFill>
            <a:srgbClr val="005A5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Shape 170"/>
          <p:cNvSpPr txBox="1"/>
          <p:nvPr/>
        </p:nvSpPr>
        <p:spPr>
          <a:xfrm>
            <a:off x="0" y="765175"/>
            <a:ext cx="9144000" cy="71400"/>
          </a:xfrm>
          <a:prstGeom prst="rect">
            <a:avLst/>
          </a:prstGeom>
          <a:solidFill>
            <a:srgbClr val="DDEADA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Shape 171"/>
          <p:cNvSpPr txBox="1"/>
          <p:nvPr/>
        </p:nvSpPr>
        <p:spPr>
          <a:xfrm>
            <a:off x="-15875" y="6496050"/>
            <a:ext cx="9159900" cy="360300"/>
          </a:xfrm>
          <a:prstGeom prst="rect">
            <a:avLst/>
          </a:prstGeom>
          <a:solidFill>
            <a:srgbClr val="92B4A9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Shape 172"/>
          <p:cNvSpPr txBox="1"/>
          <p:nvPr/>
        </p:nvSpPr>
        <p:spPr>
          <a:xfrm>
            <a:off x="8505825" y="6540500"/>
            <a:ext cx="216000" cy="216000"/>
          </a:xfrm>
          <a:prstGeom prst="rect">
            <a:avLst/>
          </a:prstGeom>
          <a:noFill/>
          <a:ln w="25400" cap="flat" cmpd="sng">
            <a:solidFill>
              <a:srgbClr val="003F3E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Shape 173"/>
          <p:cNvSpPr txBox="1"/>
          <p:nvPr/>
        </p:nvSpPr>
        <p:spPr>
          <a:xfrm>
            <a:off x="8337550" y="6405562"/>
            <a:ext cx="287400" cy="252299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003F3E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Shape 174"/>
          <p:cNvSpPr txBox="1"/>
          <p:nvPr/>
        </p:nvSpPr>
        <p:spPr>
          <a:xfrm>
            <a:off x="6553200" y="635000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en-US" sz="12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Shape 175"/>
          <p:cNvSpPr txBox="1"/>
          <p:nvPr/>
        </p:nvSpPr>
        <p:spPr>
          <a:xfrm>
            <a:off x="82550" y="6488112"/>
            <a:ext cx="8275500" cy="369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Open Sans"/>
              <a:buNone/>
            </a:pPr>
            <a:r>
              <a:rPr lang="en-US" sz="18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Grupo 4 – Alexandre, Flavia, Giovanni e Paula</a:t>
            </a:r>
          </a:p>
        </p:txBody>
      </p:sp>
      <p:sp>
        <p:nvSpPr>
          <p:cNvPr id="176" name="Shape 176"/>
          <p:cNvSpPr txBox="1"/>
          <p:nvPr/>
        </p:nvSpPr>
        <p:spPr>
          <a:xfrm>
            <a:off x="65087" y="131762"/>
            <a:ext cx="8035800" cy="662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37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Letra</a:t>
            </a:r>
            <a:r>
              <a:rPr lang="en-US" sz="37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37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Crédito</a:t>
            </a:r>
            <a:r>
              <a:rPr lang="en-US" sz="37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do </a:t>
            </a:r>
            <a:r>
              <a:rPr lang="en-US" sz="37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Agronegócio</a:t>
            </a:r>
            <a:r>
              <a:rPr lang="en-US" sz="37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(LCA)</a:t>
            </a:r>
          </a:p>
        </p:txBody>
      </p:sp>
      <p:sp>
        <p:nvSpPr>
          <p:cNvPr id="12" name="Shape 94"/>
          <p:cNvSpPr txBox="1"/>
          <p:nvPr/>
        </p:nvSpPr>
        <p:spPr>
          <a:xfrm>
            <a:off x="477825" y="1527175"/>
            <a:ext cx="8342400" cy="525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smtClean="0"/>
              <a:t>PRÉ-FIXADA</a:t>
            </a:r>
          </a:p>
          <a:p>
            <a:pPr lvl="0" algn="just"/>
            <a:endParaRPr lang="pt-BR" sz="3600" dirty="0" smtClean="0"/>
          </a:p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pt-BR" sz="2400" dirty="0" smtClean="0"/>
              <a:t>Segue </a:t>
            </a:r>
            <a:r>
              <a:rPr lang="pt-BR" sz="2400" dirty="0"/>
              <a:t>abaixo um exemplo de LCA Pré-Fixada do banco </a:t>
            </a:r>
            <a:r>
              <a:rPr lang="pt-BR" sz="2400" dirty="0" err="1"/>
              <a:t>Sofisa</a:t>
            </a:r>
            <a:r>
              <a:rPr lang="pt-BR" sz="2400" dirty="0"/>
              <a:t>.</a:t>
            </a:r>
            <a:endParaRPr sz="2400" dirty="0"/>
          </a:p>
        </p:txBody>
      </p:sp>
      <p:pic>
        <p:nvPicPr>
          <p:cNvPr id="3074" name="Picture 2" descr="exemplo LCA Pré-Fix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5" y="4380049"/>
            <a:ext cx="9091915" cy="1665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005638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/>
          <p:nvPr/>
        </p:nvSpPr>
        <p:spPr>
          <a:xfrm>
            <a:off x="477837" y="1527175"/>
            <a:ext cx="8342400" cy="430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Shape 168"/>
          <p:cNvSpPr txBox="1"/>
          <p:nvPr/>
        </p:nvSpPr>
        <p:spPr>
          <a:xfrm>
            <a:off x="3132136" y="4221162"/>
            <a:ext cx="6119699" cy="1870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algn="l" rtl="0">
              <a:lnSpc>
                <a:spcPct val="120000"/>
              </a:lnSpc>
              <a:spcBef>
                <a:spcPts val="33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Shape 169"/>
          <p:cNvSpPr txBox="1"/>
          <p:nvPr/>
        </p:nvSpPr>
        <p:spPr>
          <a:xfrm>
            <a:off x="0" y="0"/>
            <a:ext cx="9144000" cy="765300"/>
          </a:xfrm>
          <a:prstGeom prst="rect">
            <a:avLst/>
          </a:prstGeom>
          <a:solidFill>
            <a:srgbClr val="005A5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Shape 170"/>
          <p:cNvSpPr txBox="1"/>
          <p:nvPr/>
        </p:nvSpPr>
        <p:spPr>
          <a:xfrm>
            <a:off x="0" y="765175"/>
            <a:ext cx="9144000" cy="71400"/>
          </a:xfrm>
          <a:prstGeom prst="rect">
            <a:avLst/>
          </a:prstGeom>
          <a:solidFill>
            <a:srgbClr val="DDEADA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Shape 171"/>
          <p:cNvSpPr txBox="1"/>
          <p:nvPr/>
        </p:nvSpPr>
        <p:spPr>
          <a:xfrm>
            <a:off x="-15875" y="6496050"/>
            <a:ext cx="9159900" cy="360300"/>
          </a:xfrm>
          <a:prstGeom prst="rect">
            <a:avLst/>
          </a:prstGeom>
          <a:solidFill>
            <a:srgbClr val="92B4A9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Shape 172"/>
          <p:cNvSpPr txBox="1"/>
          <p:nvPr/>
        </p:nvSpPr>
        <p:spPr>
          <a:xfrm>
            <a:off x="8505825" y="6540500"/>
            <a:ext cx="216000" cy="216000"/>
          </a:xfrm>
          <a:prstGeom prst="rect">
            <a:avLst/>
          </a:prstGeom>
          <a:noFill/>
          <a:ln w="25400" cap="flat" cmpd="sng">
            <a:solidFill>
              <a:srgbClr val="003F3E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Shape 173"/>
          <p:cNvSpPr txBox="1"/>
          <p:nvPr/>
        </p:nvSpPr>
        <p:spPr>
          <a:xfrm>
            <a:off x="8337550" y="6405562"/>
            <a:ext cx="287400" cy="252299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003F3E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Shape 174"/>
          <p:cNvSpPr txBox="1"/>
          <p:nvPr/>
        </p:nvSpPr>
        <p:spPr>
          <a:xfrm>
            <a:off x="6553200" y="635000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en-US" sz="12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Shape 175"/>
          <p:cNvSpPr txBox="1"/>
          <p:nvPr/>
        </p:nvSpPr>
        <p:spPr>
          <a:xfrm>
            <a:off x="82550" y="6488112"/>
            <a:ext cx="8275500" cy="369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Open Sans"/>
              <a:buNone/>
            </a:pPr>
            <a:r>
              <a:rPr lang="en-US" sz="18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Grupo 4 – Alexandre, Flavia, Giovanni e Paula</a:t>
            </a:r>
          </a:p>
        </p:txBody>
      </p:sp>
      <p:sp>
        <p:nvSpPr>
          <p:cNvPr id="176" name="Shape 176"/>
          <p:cNvSpPr txBox="1"/>
          <p:nvPr/>
        </p:nvSpPr>
        <p:spPr>
          <a:xfrm>
            <a:off x="65087" y="131762"/>
            <a:ext cx="8035800" cy="662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37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Letra</a:t>
            </a:r>
            <a:r>
              <a:rPr lang="en-US" sz="37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37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Crédito</a:t>
            </a:r>
            <a:r>
              <a:rPr lang="en-US" sz="37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do </a:t>
            </a:r>
            <a:r>
              <a:rPr lang="en-US" sz="37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Agronegócio</a:t>
            </a:r>
            <a:r>
              <a:rPr lang="en-US" sz="37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(LCA)</a:t>
            </a:r>
          </a:p>
        </p:txBody>
      </p:sp>
      <p:sp>
        <p:nvSpPr>
          <p:cNvPr id="12" name="Shape 94"/>
          <p:cNvSpPr txBox="1"/>
          <p:nvPr/>
        </p:nvSpPr>
        <p:spPr>
          <a:xfrm>
            <a:off x="477825" y="1527175"/>
            <a:ext cx="8342400" cy="525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smtClean="0"/>
              <a:t>PÓS-FIXADA</a:t>
            </a:r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dirty="0"/>
          </a:p>
          <a:p>
            <a:pPr marL="457200" lvl="0" indent="-381000" algn="just">
              <a:buSzPct val="100000"/>
              <a:buChar char="●"/>
            </a:pPr>
            <a:r>
              <a:rPr lang="pt-BR" sz="2400" dirty="0" smtClean="0"/>
              <a:t>Não é certo o valor que o investidor irá receber no momento do investimento, pois é atrelada a taxa CDI.</a:t>
            </a:r>
          </a:p>
          <a:p>
            <a:pPr marL="457200" lvl="0" indent="-381000" algn="just">
              <a:buSzPct val="100000"/>
              <a:buChar char="●"/>
            </a:pPr>
            <a:endParaRPr lang="pt-BR" sz="2400" dirty="0"/>
          </a:p>
          <a:p>
            <a:pPr marL="457200" lvl="0" indent="-381000" algn="just">
              <a:buSzPct val="100000"/>
              <a:buChar char="●"/>
            </a:pPr>
            <a:r>
              <a:rPr lang="pt-BR" sz="2400" dirty="0"/>
              <a:t>Com rentabilidade em </a:t>
            </a:r>
            <a:r>
              <a:rPr lang="pt-BR" sz="2400" b="1" dirty="0"/>
              <a:t>percentual do CDI (pós-fixados)</a:t>
            </a:r>
            <a:r>
              <a:rPr lang="pt-BR" sz="2400" dirty="0"/>
              <a:t>, por exemplo pagando 97% do </a:t>
            </a:r>
            <a:r>
              <a:rPr lang="pt-BR" sz="2400" dirty="0">
                <a:hlinkClick r:id="rId3"/>
              </a:rPr>
              <a:t>CDI</a:t>
            </a:r>
            <a:r>
              <a:rPr lang="pt-BR" sz="2400" dirty="0"/>
              <a:t>. Hoje o </a:t>
            </a:r>
            <a:r>
              <a:rPr lang="pt-BR" sz="2400" dirty="0">
                <a:hlinkClick r:id="rId3"/>
              </a:rPr>
              <a:t>CDI</a:t>
            </a:r>
            <a:r>
              <a:rPr lang="pt-BR" sz="2400" dirty="0"/>
              <a:t> é de </a:t>
            </a:r>
            <a:r>
              <a:rPr lang="pt-BR" sz="2400" dirty="0" smtClean="0"/>
              <a:t>14,13%, </a:t>
            </a:r>
            <a:r>
              <a:rPr lang="pt-BR" sz="2400" dirty="0"/>
              <a:t>ou seja, ganharemos 0,97 x </a:t>
            </a:r>
            <a:r>
              <a:rPr lang="pt-BR" sz="2400" dirty="0" smtClean="0"/>
              <a:t>14,13% =</a:t>
            </a:r>
            <a:r>
              <a:rPr lang="pt-BR" sz="2400" dirty="0"/>
              <a:t> </a:t>
            </a:r>
            <a:r>
              <a:rPr lang="pt-BR" sz="2400" dirty="0" smtClean="0"/>
              <a:t>13,70%. </a:t>
            </a:r>
          </a:p>
          <a:p>
            <a:pPr marL="457200" lvl="0" indent="-381000" algn="just">
              <a:buSzPct val="100000"/>
              <a:buChar char="●"/>
            </a:pPr>
            <a:endParaRPr lang="pt-BR" sz="2400" dirty="0"/>
          </a:p>
          <a:p>
            <a:pPr marL="457200" lvl="0" indent="-381000" algn="just">
              <a:buSzPct val="100000"/>
              <a:buChar char="●"/>
            </a:pPr>
            <a:r>
              <a:rPr lang="pt-BR" sz="2400" dirty="0" smtClean="0"/>
              <a:t>Indicados </a:t>
            </a:r>
            <a:r>
              <a:rPr lang="pt-BR" sz="2400" dirty="0"/>
              <a:t>para tempos de alta na taxa </a:t>
            </a:r>
            <a:r>
              <a:rPr lang="pt-BR" sz="2400" dirty="0">
                <a:hlinkClick r:id="rId4"/>
              </a:rPr>
              <a:t>SELIC</a:t>
            </a:r>
            <a:r>
              <a:rPr lang="pt-BR" sz="2400" dirty="0"/>
              <a:t>.</a:t>
            </a:r>
            <a:endParaRPr lang="pt-BR" sz="2400" dirty="0" smtClean="0"/>
          </a:p>
        </p:txBody>
      </p:sp>
    </p:spTree>
    <p:extLst>
      <p:ext uri="{BB962C8B-B14F-4D97-AF65-F5344CB8AC3E}">
        <p14:creationId xmlns:p14="http://schemas.microsoft.com/office/powerpoint/2010/main" val="77606593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/>
          <p:nvPr/>
        </p:nvSpPr>
        <p:spPr>
          <a:xfrm>
            <a:off x="477837" y="1527175"/>
            <a:ext cx="8342400" cy="430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Shape 168"/>
          <p:cNvSpPr txBox="1"/>
          <p:nvPr/>
        </p:nvSpPr>
        <p:spPr>
          <a:xfrm>
            <a:off x="3132136" y="4221162"/>
            <a:ext cx="6119699" cy="1870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algn="l" rtl="0">
              <a:lnSpc>
                <a:spcPct val="120000"/>
              </a:lnSpc>
              <a:spcBef>
                <a:spcPts val="33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Shape 169"/>
          <p:cNvSpPr txBox="1"/>
          <p:nvPr/>
        </p:nvSpPr>
        <p:spPr>
          <a:xfrm>
            <a:off x="0" y="0"/>
            <a:ext cx="9144000" cy="765300"/>
          </a:xfrm>
          <a:prstGeom prst="rect">
            <a:avLst/>
          </a:prstGeom>
          <a:solidFill>
            <a:srgbClr val="005A5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Shape 170"/>
          <p:cNvSpPr txBox="1"/>
          <p:nvPr/>
        </p:nvSpPr>
        <p:spPr>
          <a:xfrm>
            <a:off x="0" y="765175"/>
            <a:ext cx="9144000" cy="71400"/>
          </a:xfrm>
          <a:prstGeom prst="rect">
            <a:avLst/>
          </a:prstGeom>
          <a:solidFill>
            <a:srgbClr val="DDEADA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Shape 171"/>
          <p:cNvSpPr txBox="1"/>
          <p:nvPr/>
        </p:nvSpPr>
        <p:spPr>
          <a:xfrm>
            <a:off x="-15875" y="6496050"/>
            <a:ext cx="9159900" cy="360300"/>
          </a:xfrm>
          <a:prstGeom prst="rect">
            <a:avLst/>
          </a:prstGeom>
          <a:solidFill>
            <a:srgbClr val="92B4A9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Shape 172"/>
          <p:cNvSpPr txBox="1"/>
          <p:nvPr/>
        </p:nvSpPr>
        <p:spPr>
          <a:xfrm>
            <a:off x="8505825" y="6540500"/>
            <a:ext cx="216000" cy="216000"/>
          </a:xfrm>
          <a:prstGeom prst="rect">
            <a:avLst/>
          </a:prstGeom>
          <a:noFill/>
          <a:ln w="25400" cap="flat" cmpd="sng">
            <a:solidFill>
              <a:srgbClr val="003F3E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Shape 173"/>
          <p:cNvSpPr txBox="1"/>
          <p:nvPr/>
        </p:nvSpPr>
        <p:spPr>
          <a:xfrm>
            <a:off x="8337550" y="6405562"/>
            <a:ext cx="287400" cy="252299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003F3E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Shape 174"/>
          <p:cNvSpPr txBox="1"/>
          <p:nvPr/>
        </p:nvSpPr>
        <p:spPr>
          <a:xfrm>
            <a:off x="6553200" y="635000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en-US" sz="12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Shape 175"/>
          <p:cNvSpPr txBox="1"/>
          <p:nvPr/>
        </p:nvSpPr>
        <p:spPr>
          <a:xfrm>
            <a:off x="82550" y="6488112"/>
            <a:ext cx="8275500" cy="369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Open Sans"/>
              <a:buNone/>
            </a:pPr>
            <a:r>
              <a:rPr lang="en-US" sz="18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Grupo 4 – Alexandre, Flavia, Giovanni e Paula</a:t>
            </a:r>
          </a:p>
        </p:txBody>
      </p:sp>
      <p:sp>
        <p:nvSpPr>
          <p:cNvPr id="176" name="Shape 176"/>
          <p:cNvSpPr txBox="1"/>
          <p:nvPr/>
        </p:nvSpPr>
        <p:spPr>
          <a:xfrm>
            <a:off x="65087" y="131762"/>
            <a:ext cx="8035800" cy="662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37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Letra</a:t>
            </a:r>
            <a:r>
              <a:rPr lang="en-US" sz="37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37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Crédito</a:t>
            </a:r>
            <a:r>
              <a:rPr lang="en-US" sz="37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do </a:t>
            </a:r>
            <a:r>
              <a:rPr lang="en-US" sz="37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Agronegócio</a:t>
            </a:r>
            <a:r>
              <a:rPr lang="en-US" sz="37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(LCA)</a:t>
            </a:r>
          </a:p>
        </p:txBody>
      </p:sp>
      <p:pic>
        <p:nvPicPr>
          <p:cNvPr id="2050" name="Picture 2" descr="exemplo de LCA Pós FIx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" y="4286899"/>
            <a:ext cx="9140366" cy="1568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hape 94"/>
          <p:cNvSpPr txBox="1"/>
          <p:nvPr/>
        </p:nvSpPr>
        <p:spPr>
          <a:xfrm>
            <a:off x="477825" y="1527175"/>
            <a:ext cx="8342400" cy="525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smtClean="0"/>
              <a:t>PÓS-FIXADA</a:t>
            </a:r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600" dirty="0" smtClean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pt-BR" sz="2200" dirty="0"/>
              <a:t>Segue abaixo uma imagem retirada da corretora </a:t>
            </a:r>
            <a:r>
              <a:rPr lang="pt-BR" sz="2200" dirty="0" err="1"/>
              <a:t>EasyInvest</a:t>
            </a:r>
            <a:r>
              <a:rPr lang="pt-BR" sz="2200" dirty="0"/>
              <a:t> mostrando dois exemplos de LCA Pós-Fixada do banco Original.</a:t>
            </a:r>
            <a:endParaRPr sz="2200" dirty="0"/>
          </a:p>
          <a:p>
            <a:pPr marL="76200" lvl="0" algn="just">
              <a:buSzPct val="100000"/>
            </a:pPr>
            <a:endParaRPr lang="pt-BR" sz="2400" dirty="0" smtClean="0"/>
          </a:p>
        </p:txBody>
      </p:sp>
    </p:spTree>
    <p:extLst>
      <p:ext uri="{BB962C8B-B14F-4D97-AF65-F5344CB8AC3E}">
        <p14:creationId xmlns:p14="http://schemas.microsoft.com/office/powerpoint/2010/main" val="253712947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/>
        </p:nvSpPr>
        <p:spPr>
          <a:xfrm>
            <a:off x="534850" y="1042400"/>
            <a:ext cx="8342400" cy="525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 </a:t>
            </a:r>
            <a:r>
              <a:rPr lang="en-US" sz="3600" dirty="0"/>
              <a:t>COMO ADQUIRIR?</a:t>
            </a:r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dirty="0"/>
          </a:p>
          <a:p>
            <a:r>
              <a:rPr lang="pt-BR" sz="2400" dirty="0" smtClean="0"/>
              <a:t>1. Através </a:t>
            </a:r>
            <a:r>
              <a:rPr lang="pt-BR" sz="2400" dirty="0"/>
              <a:t>da própria instituição financeira</a:t>
            </a:r>
          </a:p>
          <a:p>
            <a:r>
              <a:rPr lang="pt-BR" sz="2400" dirty="0" smtClean="0"/>
              <a:t>2. Através </a:t>
            </a:r>
            <a:r>
              <a:rPr lang="pt-BR" sz="2400" dirty="0"/>
              <a:t>de uma corretora de </a:t>
            </a:r>
            <a:r>
              <a:rPr lang="pt-BR" sz="2400" dirty="0" smtClean="0"/>
              <a:t>valores</a:t>
            </a:r>
          </a:p>
          <a:p>
            <a:r>
              <a:rPr lang="pt-BR" sz="2400" dirty="0" smtClean="0"/>
              <a:t>3. Bancos de Varejo – Banco do Brasil (mínimo de investimento R$50.000,00)</a:t>
            </a:r>
          </a:p>
          <a:p>
            <a:r>
              <a:rPr lang="pt-BR" sz="2400" dirty="0" smtClean="0"/>
              <a:t>4. Bancos de pequeno e médio porte (mínimo de investimento R$5.000,00)</a:t>
            </a:r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sz="2400" dirty="0"/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54" name="Shape 154"/>
          <p:cNvSpPr txBox="1"/>
          <p:nvPr/>
        </p:nvSpPr>
        <p:spPr>
          <a:xfrm>
            <a:off x="0" y="0"/>
            <a:ext cx="9144000" cy="765300"/>
          </a:xfrm>
          <a:prstGeom prst="rect">
            <a:avLst/>
          </a:prstGeom>
          <a:solidFill>
            <a:srgbClr val="005A5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Shape 155"/>
          <p:cNvSpPr txBox="1"/>
          <p:nvPr/>
        </p:nvSpPr>
        <p:spPr>
          <a:xfrm>
            <a:off x="0" y="765175"/>
            <a:ext cx="9144000" cy="71400"/>
          </a:xfrm>
          <a:prstGeom prst="rect">
            <a:avLst/>
          </a:prstGeom>
          <a:solidFill>
            <a:srgbClr val="DDEADA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Shape 156"/>
          <p:cNvSpPr txBox="1"/>
          <p:nvPr/>
        </p:nvSpPr>
        <p:spPr>
          <a:xfrm>
            <a:off x="-15875" y="6496050"/>
            <a:ext cx="9159900" cy="360300"/>
          </a:xfrm>
          <a:prstGeom prst="rect">
            <a:avLst/>
          </a:prstGeom>
          <a:solidFill>
            <a:srgbClr val="92B4A9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Shape 157"/>
          <p:cNvSpPr txBox="1"/>
          <p:nvPr/>
        </p:nvSpPr>
        <p:spPr>
          <a:xfrm>
            <a:off x="8505825" y="6540500"/>
            <a:ext cx="216000" cy="216000"/>
          </a:xfrm>
          <a:prstGeom prst="rect">
            <a:avLst/>
          </a:prstGeom>
          <a:noFill/>
          <a:ln w="25400" cap="flat" cmpd="sng">
            <a:solidFill>
              <a:srgbClr val="003F3E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Shape 158"/>
          <p:cNvSpPr txBox="1"/>
          <p:nvPr/>
        </p:nvSpPr>
        <p:spPr>
          <a:xfrm>
            <a:off x="8337550" y="6405562"/>
            <a:ext cx="287400" cy="252299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003F3E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Shape 159"/>
          <p:cNvSpPr txBox="1"/>
          <p:nvPr/>
        </p:nvSpPr>
        <p:spPr>
          <a:xfrm>
            <a:off x="6553200" y="635000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lang="en-US" sz="12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/>
          <p:nvPr/>
        </p:nvSpPr>
        <p:spPr>
          <a:xfrm>
            <a:off x="82550" y="6488112"/>
            <a:ext cx="8275500" cy="369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Open Sans"/>
              <a:buNone/>
            </a:pPr>
            <a:r>
              <a:rPr lang="en-US" sz="18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Grupo 4 – Alexandre, Flavia, Giovanni e Paula</a:t>
            </a:r>
          </a:p>
        </p:txBody>
      </p:sp>
      <p:sp>
        <p:nvSpPr>
          <p:cNvPr id="162" name="Shape 162"/>
          <p:cNvSpPr txBox="1"/>
          <p:nvPr/>
        </p:nvSpPr>
        <p:spPr>
          <a:xfrm>
            <a:off x="725325" y="5724250"/>
            <a:ext cx="7888500" cy="525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i="1"/>
          </a:p>
        </p:txBody>
      </p:sp>
      <p:sp>
        <p:nvSpPr>
          <p:cNvPr id="13" name="Shape 176"/>
          <p:cNvSpPr txBox="1"/>
          <p:nvPr/>
        </p:nvSpPr>
        <p:spPr>
          <a:xfrm>
            <a:off x="65087" y="131762"/>
            <a:ext cx="8035800" cy="662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37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Letra</a:t>
            </a:r>
            <a:r>
              <a:rPr lang="en-US" sz="37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37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Crédito</a:t>
            </a:r>
            <a:r>
              <a:rPr lang="en-US" sz="37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do </a:t>
            </a:r>
            <a:r>
              <a:rPr lang="en-US" sz="37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Agronegócio</a:t>
            </a:r>
            <a:r>
              <a:rPr lang="en-US" sz="37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(LCA)</a:t>
            </a:r>
          </a:p>
        </p:txBody>
      </p:sp>
    </p:spTree>
    <p:extLst>
      <p:ext uri="{BB962C8B-B14F-4D97-AF65-F5344CB8AC3E}">
        <p14:creationId xmlns:p14="http://schemas.microsoft.com/office/powerpoint/2010/main" val="381780311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/>
        </p:nvSpPr>
        <p:spPr>
          <a:xfrm>
            <a:off x="534850" y="1042400"/>
            <a:ext cx="8342400" cy="525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 </a:t>
            </a:r>
            <a:r>
              <a:rPr lang="en-US" sz="3600" dirty="0" smtClean="0"/>
              <a:t>LCA</a:t>
            </a:r>
            <a:endParaRPr lang="en-US" sz="3600" dirty="0"/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dirty="0"/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2400" dirty="0" smtClean="0"/>
              <a:t>Vantagens: Isenção de Imposto de Renda</a:t>
            </a:r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 smtClean="0"/>
              <a:t>                   Inexistência de taxa de administração e custódia</a:t>
            </a:r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/>
              <a:t> </a:t>
            </a:r>
            <a:r>
              <a:rPr lang="pt-BR" sz="2400" dirty="0" smtClean="0"/>
              <a:t>                  Garantia FGC para valores de até R$250.000,00</a:t>
            </a:r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sz="2400" dirty="0" smtClean="0"/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sz="2400" dirty="0"/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pt-BR" sz="2400" dirty="0" smtClean="0"/>
              <a:t>Desvantagens: Aplicação mínima alta</a:t>
            </a:r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/>
              <a:t> </a:t>
            </a:r>
            <a:r>
              <a:rPr lang="pt-BR" sz="2400" dirty="0" smtClean="0"/>
              <a:t>                            Ausência de liquidez </a:t>
            </a:r>
            <a:r>
              <a:rPr lang="pt-BR" sz="2400" dirty="0" smtClean="0"/>
              <a:t>diária exceto no Banco do Brasil</a:t>
            </a:r>
            <a:endParaRPr lang="pt-BR" sz="2400" dirty="0" smtClean="0"/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/>
              <a:t> </a:t>
            </a:r>
            <a:r>
              <a:rPr lang="pt-BR" sz="2400" dirty="0" smtClean="0"/>
              <a:t>                            Baixa disponibilidade           </a:t>
            </a:r>
            <a:endParaRPr sz="2400" dirty="0"/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54" name="Shape 154"/>
          <p:cNvSpPr txBox="1"/>
          <p:nvPr/>
        </p:nvSpPr>
        <p:spPr>
          <a:xfrm>
            <a:off x="0" y="0"/>
            <a:ext cx="9144000" cy="765300"/>
          </a:xfrm>
          <a:prstGeom prst="rect">
            <a:avLst/>
          </a:prstGeom>
          <a:solidFill>
            <a:srgbClr val="005A5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Shape 155"/>
          <p:cNvSpPr txBox="1"/>
          <p:nvPr/>
        </p:nvSpPr>
        <p:spPr>
          <a:xfrm>
            <a:off x="0" y="765175"/>
            <a:ext cx="9144000" cy="71400"/>
          </a:xfrm>
          <a:prstGeom prst="rect">
            <a:avLst/>
          </a:prstGeom>
          <a:solidFill>
            <a:srgbClr val="DDEADA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Shape 156"/>
          <p:cNvSpPr txBox="1"/>
          <p:nvPr/>
        </p:nvSpPr>
        <p:spPr>
          <a:xfrm>
            <a:off x="-15875" y="6496050"/>
            <a:ext cx="9159900" cy="360300"/>
          </a:xfrm>
          <a:prstGeom prst="rect">
            <a:avLst/>
          </a:prstGeom>
          <a:solidFill>
            <a:srgbClr val="92B4A9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Shape 157"/>
          <p:cNvSpPr txBox="1"/>
          <p:nvPr/>
        </p:nvSpPr>
        <p:spPr>
          <a:xfrm>
            <a:off x="8505825" y="6540500"/>
            <a:ext cx="216000" cy="216000"/>
          </a:xfrm>
          <a:prstGeom prst="rect">
            <a:avLst/>
          </a:prstGeom>
          <a:noFill/>
          <a:ln w="25400" cap="flat" cmpd="sng">
            <a:solidFill>
              <a:srgbClr val="003F3E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Shape 158"/>
          <p:cNvSpPr txBox="1"/>
          <p:nvPr/>
        </p:nvSpPr>
        <p:spPr>
          <a:xfrm>
            <a:off x="8337550" y="6405562"/>
            <a:ext cx="287400" cy="252299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003F3E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Shape 159"/>
          <p:cNvSpPr txBox="1"/>
          <p:nvPr/>
        </p:nvSpPr>
        <p:spPr>
          <a:xfrm>
            <a:off x="6553200" y="635000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lang="en-US" sz="12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/>
          <p:nvPr/>
        </p:nvSpPr>
        <p:spPr>
          <a:xfrm>
            <a:off x="82550" y="6488112"/>
            <a:ext cx="8275500" cy="369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Open Sans"/>
              <a:buNone/>
            </a:pPr>
            <a:r>
              <a:rPr lang="en-US" sz="18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Grupo 4 – Alexandre, Flavia, Giovanni e Paula</a:t>
            </a:r>
          </a:p>
        </p:txBody>
      </p:sp>
      <p:sp>
        <p:nvSpPr>
          <p:cNvPr id="162" name="Shape 162"/>
          <p:cNvSpPr txBox="1"/>
          <p:nvPr/>
        </p:nvSpPr>
        <p:spPr>
          <a:xfrm>
            <a:off x="725325" y="5724250"/>
            <a:ext cx="7888500" cy="525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i="1"/>
          </a:p>
        </p:txBody>
      </p:sp>
      <p:sp>
        <p:nvSpPr>
          <p:cNvPr id="13" name="Shape 176"/>
          <p:cNvSpPr txBox="1"/>
          <p:nvPr/>
        </p:nvSpPr>
        <p:spPr>
          <a:xfrm>
            <a:off x="65087" y="131762"/>
            <a:ext cx="8035800" cy="662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3700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Comparações</a:t>
            </a:r>
            <a:r>
              <a:rPr lang="en-US" sz="37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n-US" sz="3700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Conclusões</a:t>
            </a:r>
            <a:r>
              <a:rPr lang="en-US" sz="37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LCI - LCA</a:t>
            </a:r>
            <a:endParaRPr lang="en-US" sz="37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5270381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/>
        </p:nvSpPr>
        <p:spPr>
          <a:xfrm>
            <a:off x="534850" y="1042400"/>
            <a:ext cx="8342400" cy="525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 </a:t>
            </a:r>
            <a:r>
              <a:rPr lang="en-US" sz="3600" dirty="0" smtClean="0"/>
              <a:t>LCI</a:t>
            </a:r>
            <a:endParaRPr lang="en-US" sz="3600" dirty="0"/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dirty="0"/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pt-BR" sz="2400" dirty="0" smtClean="0"/>
              <a:t>Vantagens: Isenção de Imposto de Renda</a:t>
            </a:r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 smtClean="0"/>
              <a:t>                       Baixo Risco</a:t>
            </a:r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/>
              <a:t> </a:t>
            </a:r>
            <a:r>
              <a:rPr lang="pt-BR" sz="2400" dirty="0" smtClean="0"/>
              <a:t>                      Garantia FGC para valores de até R$250.000,00</a:t>
            </a:r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sz="2400" dirty="0" smtClean="0"/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sz="2400" dirty="0"/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pt-BR" sz="2400" dirty="0" smtClean="0"/>
              <a:t>Desvantagens: Restrição de </a:t>
            </a:r>
            <a:r>
              <a:rPr lang="pt-BR" sz="2400" dirty="0" smtClean="0"/>
              <a:t>Liquidez até 90 dias</a:t>
            </a:r>
            <a:endParaRPr lang="pt-BR" sz="2400" dirty="0" smtClean="0"/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/>
              <a:t> </a:t>
            </a:r>
            <a:r>
              <a:rPr lang="pt-BR" sz="2400" dirty="0" smtClean="0"/>
              <a:t>                            Alta aplicação mínima de bancos de varejo</a:t>
            </a:r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/>
              <a:t> </a:t>
            </a:r>
            <a:r>
              <a:rPr lang="pt-BR" sz="2400" dirty="0" smtClean="0"/>
              <a:t>                            Necessidade ser correntista do banco           </a:t>
            </a:r>
            <a:endParaRPr sz="2400" dirty="0"/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54" name="Shape 154"/>
          <p:cNvSpPr txBox="1"/>
          <p:nvPr/>
        </p:nvSpPr>
        <p:spPr>
          <a:xfrm>
            <a:off x="0" y="0"/>
            <a:ext cx="9144000" cy="765300"/>
          </a:xfrm>
          <a:prstGeom prst="rect">
            <a:avLst/>
          </a:prstGeom>
          <a:solidFill>
            <a:srgbClr val="005A5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Shape 155"/>
          <p:cNvSpPr txBox="1"/>
          <p:nvPr/>
        </p:nvSpPr>
        <p:spPr>
          <a:xfrm>
            <a:off x="0" y="765175"/>
            <a:ext cx="9144000" cy="71400"/>
          </a:xfrm>
          <a:prstGeom prst="rect">
            <a:avLst/>
          </a:prstGeom>
          <a:solidFill>
            <a:srgbClr val="DDEADA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Shape 156"/>
          <p:cNvSpPr txBox="1"/>
          <p:nvPr/>
        </p:nvSpPr>
        <p:spPr>
          <a:xfrm>
            <a:off x="-15875" y="6496050"/>
            <a:ext cx="9159900" cy="360300"/>
          </a:xfrm>
          <a:prstGeom prst="rect">
            <a:avLst/>
          </a:prstGeom>
          <a:solidFill>
            <a:srgbClr val="92B4A9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Shape 157"/>
          <p:cNvSpPr txBox="1"/>
          <p:nvPr/>
        </p:nvSpPr>
        <p:spPr>
          <a:xfrm>
            <a:off x="8505825" y="6540500"/>
            <a:ext cx="216000" cy="216000"/>
          </a:xfrm>
          <a:prstGeom prst="rect">
            <a:avLst/>
          </a:prstGeom>
          <a:noFill/>
          <a:ln w="25400" cap="flat" cmpd="sng">
            <a:solidFill>
              <a:srgbClr val="003F3E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Shape 158"/>
          <p:cNvSpPr txBox="1"/>
          <p:nvPr/>
        </p:nvSpPr>
        <p:spPr>
          <a:xfrm>
            <a:off x="8337550" y="6405562"/>
            <a:ext cx="287400" cy="252299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003F3E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Shape 159"/>
          <p:cNvSpPr txBox="1"/>
          <p:nvPr/>
        </p:nvSpPr>
        <p:spPr>
          <a:xfrm>
            <a:off x="6553200" y="635000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lang="en-US" sz="12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/>
          <p:nvPr/>
        </p:nvSpPr>
        <p:spPr>
          <a:xfrm>
            <a:off x="82550" y="6488112"/>
            <a:ext cx="8275500" cy="369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Open Sans"/>
              <a:buNone/>
            </a:pPr>
            <a:r>
              <a:rPr lang="en-US" sz="18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Grupo 4 – Alexandre, Flavia, Giovanni e Paula</a:t>
            </a:r>
          </a:p>
        </p:txBody>
      </p:sp>
      <p:sp>
        <p:nvSpPr>
          <p:cNvPr id="162" name="Shape 162"/>
          <p:cNvSpPr txBox="1"/>
          <p:nvPr/>
        </p:nvSpPr>
        <p:spPr>
          <a:xfrm>
            <a:off x="725325" y="5724250"/>
            <a:ext cx="7888500" cy="525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i="1"/>
          </a:p>
        </p:txBody>
      </p:sp>
      <p:sp>
        <p:nvSpPr>
          <p:cNvPr id="13" name="Shape 176"/>
          <p:cNvSpPr txBox="1"/>
          <p:nvPr/>
        </p:nvSpPr>
        <p:spPr>
          <a:xfrm>
            <a:off x="65087" y="131762"/>
            <a:ext cx="8035800" cy="662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3700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Comparações</a:t>
            </a:r>
            <a:r>
              <a:rPr lang="en-US" sz="37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n-US" sz="3700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Conclusões</a:t>
            </a:r>
            <a:r>
              <a:rPr lang="en-US" sz="37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LCI - LCA</a:t>
            </a:r>
            <a:endParaRPr lang="en-US" sz="37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224416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/>
        </p:nvSpPr>
        <p:spPr>
          <a:xfrm>
            <a:off x="534850" y="1042400"/>
            <a:ext cx="8342400" cy="525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 </a:t>
            </a:r>
            <a:r>
              <a:rPr lang="en-US" sz="3600" dirty="0" err="1" smtClean="0"/>
              <a:t>Bancos</a:t>
            </a:r>
            <a:r>
              <a:rPr lang="en-US" sz="3600" dirty="0" smtClean="0"/>
              <a:t> </a:t>
            </a:r>
            <a:r>
              <a:rPr lang="en-US" sz="3600" dirty="0" err="1" smtClean="0"/>
              <a:t>que</a:t>
            </a:r>
            <a:r>
              <a:rPr lang="en-US" sz="3600" dirty="0" smtClean="0"/>
              <a:t> </a:t>
            </a:r>
            <a:r>
              <a:rPr lang="en-US" sz="3600" dirty="0" err="1" smtClean="0"/>
              <a:t>trabalham</a:t>
            </a:r>
            <a:r>
              <a:rPr lang="en-US" sz="3600" dirty="0" smtClean="0"/>
              <a:t> com LCI</a:t>
            </a:r>
            <a:endParaRPr lang="en-US" sz="3600" dirty="0"/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dirty="0"/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pt-BR" sz="2400" dirty="0" smtClean="0"/>
              <a:t> </a:t>
            </a:r>
            <a:r>
              <a:rPr lang="pt-BR" sz="1600" dirty="0" smtClean="0"/>
              <a:t>Caixa: investimento mínimo R$30.000,00 – carência </a:t>
            </a:r>
            <a:r>
              <a:rPr lang="pt-BR" sz="1600" dirty="0" smtClean="0"/>
              <a:t>3 </a:t>
            </a:r>
            <a:r>
              <a:rPr lang="pt-BR" sz="1600" dirty="0" smtClean="0"/>
              <a:t>meses</a:t>
            </a:r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pt-BR" sz="1600" dirty="0"/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pt-BR" sz="1600" dirty="0" smtClean="0"/>
              <a:t> Itaú: investimento mínimo R$100.000,00 – carência de 6 meses a 1 ano</a:t>
            </a: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pt-BR" sz="1600" dirty="0"/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pt-BR" sz="1600" dirty="0" smtClean="0"/>
              <a:t> Santander: investimento mínimo R$30.000,00 – carência de 6 meses</a:t>
            </a: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pt-BR" sz="1600" dirty="0"/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pt-BR" sz="1600" dirty="0" err="1" smtClean="0"/>
              <a:t>Brazilian</a:t>
            </a:r>
            <a:r>
              <a:rPr lang="pt-BR" sz="1600" dirty="0" smtClean="0"/>
              <a:t> </a:t>
            </a:r>
            <a:r>
              <a:rPr lang="pt-BR" sz="1600" dirty="0" err="1" smtClean="0"/>
              <a:t>Mortgages</a:t>
            </a:r>
            <a:r>
              <a:rPr lang="pt-BR" sz="1600" dirty="0" smtClean="0"/>
              <a:t>: investimento mínimo R$30.000,00 – carência de 2 a 3 anos</a:t>
            </a: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pt-BR" sz="1600" dirty="0"/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pt-BR" sz="1600" dirty="0" smtClean="0"/>
              <a:t>Banco do Brasil: investimento mínimo de R$1.000,00 – carência </a:t>
            </a:r>
            <a:r>
              <a:rPr lang="pt-BR" sz="1600" dirty="0" smtClean="0"/>
              <a:t>3 </a:t>
            </a:r>
            <a:r>
              <a:rPr lang="pt-BR" sz="1600" dirty="0" smtClean="0"/>
              <a:t>meses</a:t>
            </a: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pt-BR" sz="1600" dirty="0"/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pt-BR" sz="1600" dirty="0" smtClean="0"/>
              <a:t>Bancos pequenos e médios pagam rentabilidade superior aos grandes bancos com aplicações mínima de 1 a 10 mil reais em média. Por outro lado, a rentabilidade está totalmente vinculada ao prazo de carência</a:t>
            </a: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pt-BR" sz="1600" dirty="0"/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pt-BR" sz="1600" dirty="0" smtClean="0"/>
              <a:t>MAIOR PRAZO DE CARÊNCIA, MAIOR RENTABILIDADE, MAIOR RISCO, MAIOR PACIÊNCIA QUE O INVESTIDOR TEM QUE TER EM SEUS INVESTIMENTOS.</a:t>
            </a:r>
            <a:endParaRPr sz="1600" dirty="0"/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54" name="Shape 154"/>
          <p:cNvSpPr txBox="1"/>
          <p:nvPr/>
        </p:nvSpPr>
        <p:spPr>
          <a:xfrm>
            <a:off x="0" y="0"/>
            <a:ext cx="9144000" cy="765300"/>
          </a:xfrm>
          <a:prstGeom prst="rect">
            <a:avLst/>
          </a:prstGeom>
          <a:solidFill>
            <a:srgbClr val="005A5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Shape 155"/>
          <p:cNvSpPr txBox="1"/>
          <p:nvPr/>
        </p:nvSpPr>
        <p:spPr>
          <a:xfrm>
            <a:off x="0" y="765175"/>
            <a:ext cx="9144000" cy="71400"/>
          </a:xfrm>
          <a:prstGeom prst="rect">
            <a:avLst/>
          </a:prstGeom>
          <a:solidFill>
            <a:srgbClr val="DDEADA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Shape 156"/>
          <p:cNvSpPr txBox="1"/>
          <p:nvPr/>
        </p:nvSpPr>
        <p:spPr>
          <a:xfrm>
            <a:off x="-15875" y="6496050"/>
            <a:ext cx="9159900" cy="360300"/>
          </a:xfrm>
          <a:prstGeom prst="rect">
            <a:avLst/>
          </a:prstGeom>
          <a:solidFill>
            <a:srgbClr val="92B4A9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Shape 157"/>
          <p:cNvSpPr txBox="1"/>
          <p:nvPr/>
        </p:nvSpPr>
        <p:spPr>
          <a:xfrm>
            <a:off x="8505825" y="6540500"/>
            <a:ext cx="216000" cy="216000"/>
          </a:xfrm>
          <a:prstGeom prst="rect">
            <a:avLst/>
          </a:prstGeom>
          <a:noFill/>
          <a:ln w="25400" cap="flat" cmpd="sng">
            <a:solidFill>
              <a:srgbClr val="003F3E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Shape 158"/>
          <p:cNvSpPr txBox="1"/>
          <p:nvPr/>
        </p:nvSpPr>
        <p:spPr>
          <a:xfrm>
            <a:off x="8337550" y="6405562"/>
            <a:ext cx="287400" cy="252299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003F3E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Shape 159"/>
          <p:cNvSpPr txBox="1"/>
          <p:nvPr/>
        </p:nvSpPr>
        <p:spPr>
          <a:xfrm>
            <a:off x="6553200" y="635000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lang="en-US" sz="12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/>
          <p:nvPr/>
        </p:nvSpPr>
        <p:spPr>
          <a:xfrm>
            <a:off x="82550" y="6488112"/>
            <a:ext cx="8275500" cy="369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Open Sans"/>
              <a:buNone/>
            </a:pPr>
            <a:r>
              <a:rPr lang="en-US" sz="18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Grupo 4 – Alexandre, Flavia, Giovanni e Paula</a:t>
            </a:r>
          </a:p>
        </p:txBody>
      </p:sp>
      <p:sp>
        <p:nvSpPr>
          <p:cNvPr id="162" name="Shape 162"/>
          <p:cNvSpPr txBox="1"/>
          <p:nvPr/>
        </p:nvSpPr>
        <p:spPr>
          <a:xfrm>
            <a:off x="725325" y="5724250"/>
            <a:ext cx="7888500" cy="525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i="1"/>
          </a:p>
        </p:txBody>
      </p:sp>
      <p:sp>
        <p:nvSpPr>
          <p:cNvPr id="13" name="Shape 176"/>
          <p:cNvSpPr txBox="1"/>
          <p:nvPr/>
        </p:nvSpPr>
        <p:spPr>
          <a:xfrm>
            <a:off x="65087" y="131762"/>
            <a:ext cx="8035800" cy="662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3700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Comparações</a:t>
            </a:r>
            <a:r>
              <a:rPr lang="en-US" sz="37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n-US" sz="3700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Conclusões</a:t>
            </a:r>
            <a:r>
              <a:rPr lang="en-US" sz="37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LCI - LCA</a:t>
            </a:r>
            <a:endParaRPr lang="en-US" sz="37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223112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/>
        </p:nvSpPr>
        <p:spPr>
          <a:xfrm>
            <a:off x="477825" y="1527175"/>
            <a:ext cx="8342400" cy="525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 </a:t>
            </a:r>
            <a:r>
              <a:rPr lang="en-US" sz="3600" dirty="0"/>
              <a:t>O QUE É?</a:t>
            </a:r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dirty="0"/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dirty="0"/>
          </a:p>
          <a:p>
            <a:pPr marL="457200" marR="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2400" dirty="0" err="1"/>
              <a:t>Título</a:t>
            </a:r>
            <a:r>
              <a:rPr lang="en-US" sz="2400" dirty="0"/>
              <a:t> de </a:t>
            </a:r>
            <a:r>
              <a:rPr lang="en-US" sz="2400" dirty="0" err="1"/>
              <a:t>renda</a:t>
            </a:r>
            <a:r>
              <a:rPr lang="en-US" sz="2400" dirty="0"/>
              <a:t> </a:t>
            </a:r>
            <a:r>
              <a:rPr lang="en-US" sz="2400" dirty="0" err="1"/>
              <a:t>fixa</a:t>
            </a:r>
            <a:r>
              <a:rPr lang="en-US" sz="2400" dirty="0"/>
              <a:t> </a:t>
            </a:r>
            <a:r>
              <a:rPr lang="en-US" sz="2400" dirty="0" err="1"/>
              <a:t>criado</a:t>
            </a:r>
            <a:r>
              <a:rPr lang="en-US" sz="2400" dirty="0"/>
              <a:t> pela Lei 10.931 </a:t>
            </a:r>
            <a:r>
              <a:rPr lang="en-US" sz="2400" dirty="0" err="1"/>
              <a:t>em</a:t>
            </a:r>
            <a:r>
              <a:rPr lang="en-US" sz="2400" dirty="0"/>
              <a:t> 02-08-2004 </a:t>
            </a:r>
            <a:r>
              <a:rPr lang="en-US" sz="2400" dirty="0" err="1"/>
              <a:t>como</a:t>
            </a:r>
            <a:r>
              <a:rPr lang="en-US" sz="2400" dirty="0"/>
              <a:t> </a:t>
            </a:r>
            <a:r>
              <a:rPr lang="en-US" sz="2400" dirty="0" err="1"/>
              <a:t>instrumento</a:t>
            </a:r>
            <a:r>
              <a:rPr lang="en-US" sz="2400" dirty="0"/>
              <a:t> </a:t>
            </a:r>
            <a:r>
              <a:rPr lang="en-US" sz="2400" dirty="0" err="1"/>
              <a:t>financeiro</a:t>
            </a:r>
            <a:r>
              <a:rPr lang="en-US" sz="2400" dirty="0"/>
              <a:t> para </a:t>
            </a:r>
            <a:r>
              <a:rPr lang="en-US" sz="2400" dirty="0" err="1"/>
              <a:t>captação</a:t>
            </a:r>
            <a:r>
              <a:rPr lang="en-US" sz="2400" dirty="0"/>
              <a:t> de </a:t>
            </a:r>
            <a:r>
              <a:rPr lang="en-US" sz="2400" dirty="0" err="1"/>
              <a:t>recursos</a:t>
            </a:r>
            <a:r>
              <a:rPr lang="en-US" sz="2400" dirty="0"/>
              <a:t> para </a:t>
            </a:r>
            <a:r>
              <a:rPr lang="en-US" sz="2400" dirty="0" err="1"/>
              <a:t>os</a:t>
            </a:r>
            <a:r>
              <a:rPr lang="en-US" sz="2400" dirty="0"/>
              <a:t> </a:t>
            </a:r>
            <a:r>
              <a:rPr lang="en-US" sz="2400" dirty="0" err="1"/>
              <a:t>financiamentos</a:t>
            </a:r>
            <a:r>
              <a:rPr lang="en-US" sz="2400" dirty="0"/>
              <a:t> </a:t>
            </a:r>
            <a:r>
              <a:rPr lang="en-US" sz="2400" dirty="0" err="1"/>
              <a:t>imobiliários</a:t>
            </a:r>
            <a:endParaRPr lang="en-US" sz="2400" dirty="0"/>
          </a:p>
        </p:txBody>
      </p:sp>
      <p:sp>
        <p:nvSpPr>
          <p:cNvPr id="95" name="Shape 95"/>
          <p:cNvSpPr txBox="1"/>
          <p:nvPr/>
        </p:nvSpPr>
        <p:spPr>
          <a:xfrm>
            <a:off x="3132136" y="4221162"/>
            <a:ext cx="6119811" cy="18700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algn="l" rtl="0">
              <a:lnSpc>
                <a:spcPct val="120000"/>
              </a:lnSpc>
              <a:spcBef>
                <a:spcPts val="33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Shape 96"/>
          <p:cNvSpPr txBox="1"/>
          <p:nvPr/>
        </p:nvSpPr>
        <p:spPr>
          <a:xfrm>
            <a:off x="0" y="0"/>
            <a:ext cx="9144000" cy="765175"/>
          </a:xfrm>
          <a:prstGeom prst="rect">
            <a:avLst/>
          </a:prstGeom>
          <a:solidFill>
            <a:srgbClr val="005A5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Shape 97"/>
          <p:cNvSpPr txBox="1"/>
          <p:nvPr/>
        </p:nvSpPr>
        <p:spPr>
          <a:xfrm>
            <a:off x="0" y="765175"/>
            <a:ext cx="9144000" cy="71436"/>
          </a:xfrm>
          <a:prstGeom prst="rect">
            <a:avLst/>
          </a:prstGeom>
          <a:solidFill>
            <a:srgbClr val="DDEADA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Shape 98"/>
          <p:cNvSpPr txBox="1"/>
          <p:nvPr/>
        </p:nvSpPr>
        <p:spPr>
          <a:xfrm>
            <a:off x="-15875" y="6496050"/>
            <a:ext cx="9159874" cy="360362"/>
          </a:xfrm>
          <a:prstGeom prst="rect">
            <a:avLst/>
          </a:prstGeom>
          <a:solidFill>
            <a:srgbClr val="92B4A9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Shape 99"/>
          <p:cNvSpPr txBox="1"/>
          <p:nvPr/>
        </p:nvSpPr>
        <p:spPr>
          <a:xfrm>
            <a:off x="8505825" y="6540500"/>
            <a:ext cx="215899" cy="215899"/>
          </a:xfrm>
          <a:prstGeom prst="rect">
            <a:avLst/>
          </a:prstGeom>
          <a:noFill/>
          <a:ln w="25400" cap="flat" cmpd="sng">
            <a:solidFill>
              <a:srgbClr val="003F3E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Shape 100"/>
          <p:cNvSpPr txBox="1"/>
          <p:nvPr/>
        </p:nvSpPr>
        <p:spPr>
          <a:xfrm>
            <a:off x="8337550" y="6405562"/>
            <a:ext cx="287337" cy="252412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003F3E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Shape 101"/>
          <p:cNvSpPr txBox="1"/>
          <p:nvPr/>
        </p:nvSpPr>
        <p:spPr>
          <a:xfrm>
            <a:off x="6553200" y="635000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US" sz="12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Shape 102"/>
          <p:cNvSpPr txBox="1"/>
          <p:nvPr/>
        </p:nvSpPr>
        <p:spPr>
          <a:xfrm>
            <a:off x="82550" y="6488112"/>
            <a:ext cx="8275636" cy="369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Open Sans"/>
              <a:buNone/>
            </a:pPr>
            <a:r>
              <a:rPr lang="en-US" sz="18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Grupo 4 – Alexandre, Flavia, Giovanni e Pa</a:t>
            </a:r>
            <a:r>
              <a:rPr lang="en-US"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tricia</a:t>
            </a:r>
          </a:p>
        </p:txBody>
      </p:sp>
      <p:sp>
        <p:nvSpPr>
          <p:cNvPr id="103" name="Shape 103"/>
          <p:cNvSpPr txBox="1"/>
          <p:nvPr/>
        </p:nvSpPr>
        <p:spPr>
          <a:xfrm>
            <a:off x="65086" y="131761"/>
            <a:ext cx="8035924" cy="6619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3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Letras de Crédito Imobiliário (LCI)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/>
        </p:nvSpPr>
        <p:spPr>
          <a:xfrm>
            <a:off x="534850" y="1042400"/>
            <a:ext cx="8342400" cy="525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 </a:t>
            </a:r>
            <a:r>
              <a:rPr lang="en-US" sz="3600" dirty="0" err="1" smtClean="0"/>
              <a:t>Bancos</a:t>
            </a:r>
            <a:r>
              <a:rPr lang="en-US" sz="3600" dirty="0" smtClean="0"/>
              <a:t> </a:t>
            </a:r>
            <a:r>
              <a:rPr lang="en-US" sz="3600" dirty="0" err="1" smtClean="0"/>
              <a:t>que</a:t>
            </a:r>
            <a:r>
              <a:rPr lang="en-US" sz="3600" dirty="0" smtClean="0"/>
              <a:t> </a:t>
            </a:r>
            <a:r>
              <a:rPr lang="en-US" sz="3600" dirty="0" err="1" smtClean="0"/>
              <a:t>trabalham</a:t>
            </a:r>
            <a:r>
              <a:rPr lang="en-US" sz="3600" dirty="0" smtClean="0"/>
              <a:t> com LCA</a:t>
            </a:r>
            <a:endParaRPr lang="en-US" sz="3600" dirty="0"/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dirty="0"/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pt-BR" sz="2400" dirty="0" smtClean="0"/>
              <a:t>Banco do Brasil: aplicação mínima de R$50.000,00 com liquidez diária</a:t>
            </a:r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pt-BR" sz="2400" dirty="0" smtClean="0"/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pt-BR" sz="2400" dirty="0"/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pt-BR" sz="2400" dirty="0" smtClean="0"/>
              <a:t>Bancos pequenos e médios aplicações mínimas de R$5.000,00</a:t>
            </a:r>
            <a:endParaRPr sz="2400" dirty="0"/>
          </a:p>
        </p:txBody>
      </p:sp>
      <p:sp>
        <p:nvSpPr>
          <p:cNvPr id="154" name="Shape 154"/>
          <p:cNvSpPr txBox="1"/>
          <p:nvPr/>
        </p:nvSpPr>
        <p:spPr>
          <a:xfrm>
            <a:off x="0" y="0"/>
            <a:ext cx="9144000" cy="765300"/>
          </a:xfrm>
          <a:prstGeom prst="rect">
            <a:avLst/>
          </a:prstGeom>
          <a:solidFill>
            <a:srgbClr val="005A5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Shape 155"/>
          <p:cNvSpPr txBox="1"/>
          <p:nvPr/>
        </p:nvSpPr>
        <p:spPr>
          <a:xfrm>
            <a:off x="0" y="765175"/>
            <a:ext cx="9144000" cy="71400"/>
          </a:xfrm>
          <a:prstGeom prst="rect">
            <a:avLst/>
          </a:prstGeom>
          <a:solidFill>
            <a:srgbClr val="DDEADA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Shape 156"/>
          <p:cNvSpPr txBox="1"/>
          <p:nvPr/>
        </p:nvSpPr>
        <p:spPr>
          <a:xfrm>
            <a:off x="-15875" y="6496050"/>
            <a:ext cx="9159900" cy="360300"/>
          </a:xfrm>
          <a:prstGeom prst="rect">
            <a:avLst/>
          </a:prstGeom>
          <a:solidFill>
            <a:srgbClr val="92B4A9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Shape 157"/>
          <p:cNvSpPr txBox="1"/>
          <p:nvPr/>
        </p:nvSpPr>
        <p:spPr>
          <a:xfrm>
            <a:off x="8505825" y="6540500"/>
            <a:ext cx="216000" cy="216000"/>
          </a:xfrm>
          <a:prstGeom prst="rect">
            <a:avLst/>
          </a:prstGeom>
          <a:noFill/>
          <a:ln w="25400" cap="flat" cmpd="sng">
            <a:solidFill>
              <a:srgbClr val="003F3E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Shape 158"/>
          <p:cNvSpPr txBox="1"/>
          <p:nvPr/>
        </p:nvSpPr>
        <p:spPr>
          <a:xfrm>
            <a:off x="8337550" y="6405562"/>
            <a:ext cx="287400" cy="252299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003F3E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Shape 159"/>
          <p:cNvSpPr txBox="1"/>
          <p:nvPr/>
        </p:nvSpPr>
        <p:spPr>
          <a:xfrm>
            <a:off x="6553200" y="635000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lang="en-US" sz="12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/>
          <p:nvPr/>
        </p:nvSpPr>
        <p:spPr>
          <a:xfrm>
            <a:off x="82550" y="6488112"/>
            <a:ext cx="8275500" cy="369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Open Sans"/>
              <a:buNone/>
            </a:pPr>
            <a:r>
              <a:rPr lang="en-US" sz="18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Grupo 4 – Alexandre, Flavia, Giovanni e Paula</a:t>
            </a:r>
          </a:p>
        </p:txBody>
      </p:sp>
      <p:sp>
        <p:nvSpPr>
          <p:cNvPr id="162" name="Shape 162"/>
          <p:cNvSpPr txBox="1"/>
          <p:nvPr/>
        </p:nvSpPr>
        <p:spPr>
          <a:xfrm>
            <a:off x="725325" y="5717371"/>
            <a:ext cx="7888500" cy="525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i="1"/>
          </a:p>
        </p:txBody>
      </p:sp>
      <p:sp>
        <p:nvSpPr>
          <p:cNvPr id="13" name="Shape 176"/>
          <p:cNvSpPr txBox="1"/>
          <p:nvPr/>
        </p:nvSpPr>
        <p:spPr>
          <a:xfrm>
            <a:off x="65087" y="131762"/>
            <a:ext cx="8035800" cy="662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3700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Comparações</a:t>
            </a:r>
            <a:r>
              <a:rPr lang="en-US" sz="37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n-US" sz="3700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Conclusões</a:t>
            </a:r>
            <a:r>
              <a:rPr lang="en-US" sz="37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LCI - LCA</a:t>
            </a:r>
            <a:endParaRPr lang="en-US" sz="37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6273835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/>
        </p:nvSpPr>
        <p:spPr>
          <a:xfrm>
            <a:off x="534850" y="1042400"/>
            <a:ext cx="8342400" cy="525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 </a:t>
            </a:r>
            <a:r>
              <a:rPr lang="en-US" sz="2400" dirty="0" smtClean="0"/>
              <a:t>Vale a </a:t>
            </a:r>
            <a:r>
              <a:rPr lang="en-US" sz="2400" dirty="0" err="1" smtClean="0"/>
              <a:t>pena</a:t>
            </a:r>
            <a:r>
              <a:rPr lang="en-US" sz="2400" dirty="0" smtClean="0"/>
              <a:t> </a:t>
            </a:r>
            <a:r>
              <a:rPr lang="en-US" sz="2400" dirty="0" err="1" smtClean="0"/>
              <a:t>investir</a:t>
            </a:r>
            <a:r>
              <a:rPr lang="en-US" sz="2400" dirty="0" smtClean="0"/>
              <a:t> </a:t>
            </a:r>
            <a:r>
              <a:rPr lang="en-US" sz="2400" dirty="0" err="1" smtClean="0"/>
              <a:t>em</a:t>
            </a:r>
            <a:r>
              <a:rPr lang="en-US" sz="2400" dirty="0" smtClean="0"/>
              <a:t> LCI e LCA? SIM!</a:t>
            </a:r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sz="3600" dirty="0" smtClean="0"/>
          </a:p>
          <a:p>
            <a:pPr marL="571500" indent="-571500" algn="just">
              <a:buFont typeface="Arial" pitchFamily="34" charset="0"/>
              <a:buChar char="•"/>
            </a:pPr>
            <a:r>
              <a:rPr lang="pt-BR" sz="1600" dirty="0"/>
              <a:t>Desde 2013, o estoque de LCI e LCA cresceu 41,8% e 26,9%, </a:t>
            </a:r>
            <a:r>
              <a:rPr lang="pt-BR" sz="1600" dirty="0" smtClean="0"/>
              <a:t>respectivamente</a:t>
            </a:r>
          </a:p>
          <a:p>
            <a:pPr marL="571500" indent="-571500" algn="just">
              <a:buFont typeface="Arial" pitchFamily="34" charset="0"/>
              <a:buChar char="•"/>
            </a:pPr>
            <a:endParaRPr lang="pt-BR" sz="1600" dirty="0"/>
          </a:p>
          <a:p>
            <a:pPr marL="571500" indent="-571500" algn="just">
              <a:buFont typeface="Arial" pitchFamily="34" charset="0"/>
              <a:buChar char="•"/>
            </a:pPr>
            <a:r>
              <a:rPr lang="pt-BR" sz="1600" dirty="0" smtClean="0"/>
              <a:t>Principal fator: Isenção de Imposto de Renda</a:t>
            </a:r>
          </a:p>
          <a:p>
            <a:pPr marL="571500" indent="-571500" algn="just">
              <a:buFont typeface="Arial" pitchFamily="34" charset="0"/>
              <a:buChar char="•"/>
            </a:pPr>
            <a:endParaRPr lang="pt-BR" sz="1600" dirty="0"/>
          </a:p>
          <a:p>
            <a:pPr marL="571500" indent="-571500" algn="just">
              <a:buFont typeface="Arial" pitchFamily="34" charset="0"/>
              <a:buChar char="•"/>
            </a:pPr>
            <a:r>
              <a:rPr lang="pt-BR" sz="1600" dirty="0" smtClean="0"/>
              <a:t>LCI e LCA que paga 100% do CDI rende 75% mais do que poupança</a:t>
            </a:r>
          </a:p>
          <a:p>
            <a:pPr marL="571500" indent="-571500" algn="just">
              <a:buFont typeface="Arial" pitchFamily="34" charset="0"/>
              <a:buChar char="•"/>
            </a:pPr>
            <a:endParaRPr lang="pt-BR" sz="1600" dirty="0"/>
          </a:p>
          <a:p>
            <a:pPr marL="571500" indent="-571500" algn="just">
              <a:buFont typeface="Arial" pitchFamily="34" charset="0"/>
              <a:buChar char="•"/>
            </a:pPr>
            <a:r>
              <a:rPr lang="pt-BR" sz="1600" dirty="0" smtClean="0"/>
              <a:t>Baixíssimo Risco devido a segurança do FGC</a:t>
            </a:r>
          </a:p>
          <a:p>
            <a:pPr marL="571500" indent="-571500" algn="just">
              <a:buFont typeface="Arial" pitchFamily="34" charset="0"/>
              <a:buChar char="•"/>
            </a:pPr>
            <a:endParaRPr lang="pt-BR" sz="1600" dirty="0"/>
          </a:p>
          <a:p>
            <a:pPr marL="571500" indent="-571500" algn="just">
              <a:buFont typeface="Arial" pitchFamily="34" charset="0"/>
              <a:buChar char="•"/>
            </a:pPr>
            <a:r>
              <a:rPr lang="pt-BR" sz="1600" dirty="0" smtClean="0"/>
              <a:t>Boas taxas</a:t>
            </a:r>
            <a:endParaRPr lang="pt-BR" sz="1600" dirty="0"/>
          </a:p>
          <a:p>
            <a:pPr marL="571500" indent="-571500" algn="just">
              <a:buFont typeface="Arial" pitchFamily="34" charset="0"/>
              <a:buChar char="•"/>
            </a:pPr>
            <a:endParaRPr lang="pt-BR" sz="1600" dirty="0" smtClean="0"/>
          </a:p>
          <a:p>
            <a:pPr marL="571500" indent="-571500" algn="just">
              <a:buFont typeface="Arial" pitchFamily="34" charset="0"/>
              <a:buChar char="•"/>
            </a:pPr>
            <a:endParaRPr lang="pt-BR" sz="1600" dirty="0"/>
          </a:p>
          <a:p>
            <a:pPr marL="571500" indent="-571500" algn="just">
              <a:buFont typeface="Arial" pitchFamily="34" charset="0"/>
              <a:buChar char="•"/>
            </a:pPr>
            <a:endParaRPr lang="pt-BR" sz="1600" dirty="0" smtClean="0"/>
          </a:p>
          <a:p>
            <a:pPr marL="571500" indent="-571500" algn="just">
              <a:buFont typeface="Arial" pitchFamily="34" charset="0"/>
              <a:buChar char="•"/>
            </a:pPr>
            <a:r>
              <a:rPr lang="pt-BR" sz="1600" dirty="0" smtClean="0"/>
              <a:t>Consequência: Montante muito grande de recursos está indo para os investimentos isentos</a:t>
            </a:r>
          </a:p>
          <a:p>
            <a:pPr marL="571500" indent="-571500" algn="just">
              <a:buFont typeface="Arial" pitchFamily="34" charset="0"/>
              <a:buChar char="•"/>
            </a:pPr>
            <a:endParaRPr lang="pt-BR" sz="1600" dirty="0"/>
          </a:p>
          <a:p>
            <a:pPr marL="571500" indent="-571500" algn="just">
              <a:buFont typeface="Arial" pitchFamily="34" charset="0"/>
              <a:buChar char="•"/>
            </a:pPr>
            <a:r>
              <a:rPr lang="pt-BR" sz="1600" dirty="0"/>
              <a:t>https://www.youtube.com/watch?v=TOZkPxL06_0</a:t>
            </a:r>
          </a:p>
          <a:p>
            <a:pPr marL="571500" marR="0" lvl="0" indent="-571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sz="3600" dirty="0"/>
          </a:p>
        </p:txBody>
      </p:sp>
      <p:sp>
        <p:nvSpPr>
          <p:cNvPr id="154" name="Shape 154"/>
          <p:cNvSpPr txBox="1"/>
          <p:nvPr/>
        </p:nvSpPr>
        <p:spPr>
          <a:xfrm>
            <a:off x="0" y="0"/>
            <a:ext cx="9144000" cy="765300"/>
          </a:xfrm>
          <a:prstGeom prst="rect">
            <a:avLst/>
          </a:prstGeom>
          <a:solidFill>
            <a:srgbClr val="005A5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Shape 155"/>
          <p:cNvSpPr txBox="1"/>
          <p:nvPr/>
        </p:nvSpPr>
        <p:spPr>
          <a:xfrm>
            <a:off x="0" y="765175"/>
            <a:ext cx="9144000" cy="71400"/>
          </a:xfrm>
          <a:prstGeom prst="rect">
            <a:avLst/>
          </a:prstGeom>
          <a:solidFill>
            <a:srgbClr val="DDEADA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Shape 156"/>
          <p:cNvSpPr txBox="1"/>
          <p:nvPr/>
        </p:nvSpPr>
        <p:spPr>
          <a:xfrm>
            <a:off x="-15875" y="6496050"/>
            <a:ext cx="9159900" cy="360300"/>
          </a:xfrm>
          <a:prstGeom prst="rect">
            <a:avLst/>
          </a:prstGeom>
          <a:solidFill>
            <a:srgbClr val="92B4A9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Shape 157"/>
          <p:cNvSpPr txBox="1"/>
          <p:nvPr/>
        </p:nvSpPr>
        <p:spPr>
          <a:xfrm>
            <a:off x="8505825" y="6540500"/>
            <a:ext cx="216000" cy="216000"/>
          </a:xfrm>
          <a:prstGeom prst="rect">
            <a:avLst/>
          </a:prstGeom>
          <a:noFill/>
          <a:ln w="25400" cap="flat" cmpd="sng">
            <a:solidFill>
              <a:srgbClr val="003F3E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Shape 158"/>
          <p:cNvSpPr txBox="1"/>
          <p:nvPr/>
        </p:nvSpPr>
        <p:spPr>
          <a:xfrm>
            <a:off x="8337550" y="6405562"/>
            <a:ext cx="287400" cy="252299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003F3E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Shape 159"/>
          <p:cNvSpPr txBox="1"/>
          <p:nvPr/>
        </p:nvSpPr>
        <p:spPr>
          <a:xfrm>
            <a:off x="6553200" y="635000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lang="en-US" sz="12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/>
          <p:nvPr/>
        </p:nvSpPr>
        <p:spPr>
          <a:xfrm>
            <a:off x="82550" y="6488112"/>
            <a:ext cx="8275500" cy="369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Open Sans"/>
              <a:buNone/>
            </a:pPr>
            <a:r>
              <a:rPr lang="en-US" sz="18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Grupo 4 – Alexandre, Flavia, Giovanni e Paula</a:t>
            </a:r>
          </a:p>
        </p:txBody>
      </p:sp>
      <p:sp>
        <p:nvSpPr>
          <p:cNvPr id="162" name="Shape 162">
            <a:hlinkClick r:id="rId3"/>
          </p:cNvPr>
          <p:cNvSpPr txBox="1"/>
          <p:nvPr/>
        </p:nvSpPr>
        <p:spPr>
          <a:xfrm>
            <a:off x="725325" y="5717371"/>
            <a:ext cx="7888500" cy="525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i="1"/>
          </a:p>
        </p:txBody>
      </p:sp>
      <p:sp>
        <p:nvSpPr>
          <p:cNvPr id="13" name="Shape 176"/>
          <p:cNvSpPr txBox="1"/>
          <p:nvPr/>
        </p:nvSpPr>
        <p:spPr>
          <a:xfrm>
            <a:off x="65087" y="131762"/>
            <a:ext cx="8035800" cy="662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3700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Comparações</a:t>
            </a:r>
            <a:r>
              <a:rPr lang="en-US" sz="37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n-US" sz="3700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Conclusões</a:t>
            </a:r>
            <a:r>
              <a:rPr lang="en-US" sz="37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LCI - LCA</a:t>
            </a:r>
            <a:endParaRPr lang="en-US" sz="37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6600503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/>
          <p:nvPr/>
        </p:nvSpPr>
        <p:spPr>
          <a:xfrm>
            <a:off x="3132136" y="4221162"/>
            <a:ext cx="6119699" cy="1870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algn="l" rtl="0">
              <a:lnSpc>
                <a:spcPct val="120000"/>
              </a:lnSpc>
              <a:spcBef>
                <a:spcPts val="33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Shape 183"/>
          <p:cNvSpPr txBox="1"/>
          <p:nvPr/>
        </p:nvSpPr>
        <p:spPr>
          <a:xfrm>
            <a:off x="0" y="0"/>
            <a:ext cx="9144000" cy="765300"/>
          </a:xfrm>
          <a:prstGeom prst="rect">
            <a:avLst/>
          </a:prstGeom>
          <a:solidFill>
            <a:srgbClr val="005A5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Shape 184"/>
          <p:cNvSpPr txBox="1"/>
          <p:nvPr/>
        </p:nvSpPr>
        <p:spPr>
          <a:xfrm>
            <a:off x="0" y="765175"/>
            <a:ext cx="9144000" cy="71400"/>
          </a:xfrm>
          <a:prstGeom prst="rect">
            <a:avLst/>
          </a:prstGeom>
          <a:solidFill>
            <a:srgbClr val="DDEADA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Shape 185"/>
          <p:cNvSpPr txBox="1"/>
          <p:nvPr/>
        </p:nvSpPr>
        <p:spPr>
          <a:xfrm>
            <a:off x="-15875" y="6496050"/>
            <a:ext cx="9159900" cy="360300"/>
          </a:xfrm>
          <a:prstGeom prst="rect">
            <a:avLst/>
          </a:prstGeom>
          <a:solidFill>
            <a:srgbClr val="92B4A9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Shape 186"/>
          <p:cNvSpPr txBox="1"/>
          <p:nvPr/>
        </p:nvSpPr>
        <p:spPr>
          <a:xfrm>
            <a:off x="8505825" y="6540500"/>
            <a:ext cx="216000" cy="216000"/>
          </a:xfrm>
          <a:prstGeom prst="rect">
            <a:avLst/>
          </a:prstGeom>
          <a:noFill/>
          <a:ln w="25400" cap="flat" cmpd="sng">
            <a:solidFill>
              <a:srgbClr val="003F3E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Shape 187"/>
          <p:cNvSpPr txBox="1"/>
          <p:nvPr/>
        </p:nvSpPr>
        <p:spPr>
          <a:xfrm>
            <a:off x="8337550" y="6405562"/>
            <a:ext cx="287400" cy="252299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003F3E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Shape 188"/>
          <p:cNvSpPr txBox="1"/>
          <p:nvPr/>
        </p:nvSpPr>
        <p:spPr>
          <a:xfrm>
            <a:off x="6553200" y="635000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lang="en-US" sz="12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Shape 189"/>
          <p:cNvSpPr txBox="1"/>
          <p:nvPr/>
        </p:nvSpPr>
        <p:spPr>
          <a:xfrm>
            <a:off x="82550" y="6488112"/>
            <a:ext cx="8275500" cy="369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Open Sans"/>
              <a:buNone/>
            </a:pPr>
            <a:r>
              <a:rPr lang="en-US" sz="18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Grupo 4 – Alexandre, Flavia, Giovanni e Paula</a:t>
            </a:r>
          </a:p>
        </p:txBody>
      </p:sp>
      <p:sp>
        <p:nvSpPr>
          <p:cNvPr id="190" name="Shape 190"/>
          <p:cNvSpPr txBox="1"/>
          <p:nvPr/>
        </p:nvSpPr>
        <p:spPr>
          <a:xfrm>
            <a:off x="65087" y="131762"/>
            <a:ext cx="8035800" cy="662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35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Certificado</a:t>
            </a:r>
            <a:r>
              <a:rPr lang="en-US" sz="35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35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Recebíveis</a:t>
            </a:r>
            <a:r>
              <a:rPr lang="en-US" sz="35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5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Imobiliários</a:t>
            </a:r>
            <a:r>
              <a:rPr lang="en-US" sz="35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(CRI)</a:t>
            </a:r>
          </a:p>
        </p:txBody>
      </p:sp>
      <p:sp>
        <p:nvSpPr>
          <p:cNvPr id="3" name="Retângulo 2"/>
          <p:cNvSpPr/>
          <p:nvPr/>
        </p:nvSpPr>
        <p:spPr>
          <a:xfrm>
            <a:off x="467544" y="1052736"/>
            <a:ext cx="74168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600" dirty="0"/>
              <a:t> O QUE É</a:t>
            </a:r>
            <a:r>
              <a:rPr lang="en-US" sz="3600" dirty="0" smtClean="0"/>
              <a:t>?</a:t>
            </a:r>
          </a:p>
          <a:p>
            <a:pPr lvl="0" algn="just"/>
            <a:endParaRPr lang="en-US" sz="3600" dirty="0"/>
          </a:p>
          <a:p>
            <a:pPr lvl="0" algn="just"/>
            <a:endParaRPr lang="en-US" sz="36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467544" y="2060848"/>
            <a:ext cx="8424936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É um título de renda fixa emitido por sociedades </a:t>
            </a:r>
            <a:r>
              <a:rPr lang="pt-BR" sz="2000" dirty="0" err="1" smtClean="0"/>
              <a:t>securitizadoras</a:t>
            </a:r>
            <a:r>
              <a:rPr lang="pt-BR" sz="2000" dirty="0" smtClean="0"/>
              <a:t>.</a:t>
            </a:r>
          </a:p>
          <a:p>
            <a:endParaRPr lang="pt-BR" sz="2000" dirty="0" smtClean="0"/>
          </a:p>
          <a:p>
            <a:r>
              <a:rPr lang="pt-BR" sz="2000" dirty="0" smtClean="0"/>
              <a:t>Securitização é o ato de transformar um fluxo financeiro em um título de renda fixa negociado no mercado de capitais.</a:t>
            </a:r>
          </a:p>
          <a:p>
            <a:endParaRPr lang="pt-BR" sz="2000" dirty="0" smtClean="0"/>
          </a:p>
          <a:p>
            <a:r>
              <a:rPr lang="pt-BR" sz="2000" dirty="0" smtClean="0"/>
              <a:t>Uma sociedade </a:t>
            </a:r>
            <a:r>
              <a:rPr lang="pt-BR" sz="2000" dirty="0" err="1" smtClean="0"/>
              <a:t>securitizadora</a:t>
            </a:r>
            <a:r>
              <a:rPr lang="pt-BR" sz="2000" dirty="0" smtClean="0"/>
              <a:t> ao emitir </a:t>
            </a:r>
            <a:r>
              <a:rPr lang="pt-BR" sz="2000" dirty="0" err="1" smtClean="0"/>
              <a:t>CRIs</a:t>
            </a:r>
            <a:r>
              <a:rPr lang="pt-BR" sz="2000" dirty="0" smtClean="0"/>
              <a:t> transforma fluxos </a:t>
            </a:r>
            <a:r>
              <a:rPr lang="pt-BR" sz="2000" dirty="0" err="1" smtClean="0"/>
              <a:t>imobiliários,como</a:t>
            </a:r>
            <a:r>
              <a:rPr lang="pt-BR" sz="2000" dirty="0" smtClean="0"/>
              <a:t> </a:t>
            </a:r>
            <a:r>
              <a:rPr lang="pt-BR" sz="2000" dirty="0" err="1" smtClean="0"/>
              <a:t>aluguel,em</a:t>
            </a:r>
            <a:r>
              <a:rPr lang="pt-BR" sz="2000" dirty="0" smtClean="0"/>
              <a:t> um título.</a:t>
            </a:r>
          </a:p>
          <a:p>
            <a:endParaRPr lang="pt-BR" sz="2000" dirty="0" smtClean="0"/>
          </a:p>
          <a:p>
            <a:r>
              <a:rPr lang="pt-BR" sz="2000" dirty="0" smtClean="0"/>
              <a:t>São negociados no mercado de renda fixa da </a:t>
            </a:r>
            <a:r>
              <a:rPr lang="pt-BR" sz="2000" dirty="0" err="1" smtClean="0"/>
              <a:t>BM&amp;Fbovespa</a:t>
            </a:r>
            <a:r>
              <a:rPr lang="pt-BR" sz="2000" dirty="0" smtClean="0"/>
              <a:t> e registrados na CETIP (Central de Custódia e de Liquidação Financeira de Títulos Privados).</a:t>
            </a:r>
          </a:p>
          <a:p>
            <a:r>
              <a:rPr lang="pt-BR" dirty="0" smtClean="0"/>
              <a:t> </a:t>
            </a:r>
            <a:endParaRPr lang="pt-BR" dirty="0"/>
          </a:p>
          <a:p>
            <a:endParaRPr lang="pt-BR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/>
          <p:nvPr/>
        </p:nvSpPr>
        <p:spPr>
          <a:xfrm>
            <a:off x="3132136" y="4221162"/>
            <a:ext cx="6119699" cy="1870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algn="l" rtl="0">
              <a:lnSpc>
                <a:spcPct val="120000"/>
              </a:lnSpc>
              <a:spcBef>
                <a:spcPts val="33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Shape 183"/>
          <p:cNvSpPr txBox="1"/>
          <p:nvPr/>
        </p:nvSpPr>
        <p:spPr>
          <a:xfrm>
            <a:off x="0" y="0"/>
            <a:ext cx="9144000" cy="765300"/>
          </a:xfrm>
          <a:prstGeom prst="rect">
            <a:avLst/>
          </a:prstGeom>
          <a:solidFill>
            <a:srgbClr val="005A5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Shape 184"/>
          <p:cNvSpPr txBox="1"/>
          <p:nvPr/>
        </p:nvSpPr>
        <p:spPr>
          <a:xfrm>
            <a:off x="0" y="765175"/>
            <a:ext cx="9144000" cy="71400"/>
          </a:xfrm>
          <a:prstGeom prst="rect">
            <a:avLst/>
          </a:prstGeom>
          <a:solidFill>
            <a:srgbClr val="DDEADA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Shape 185"/>
          <p:cNvSpPr txBox="1"/>
          <p:nvPr/>
        </p:nvSpPr>
        <p:spPr>
          <a:xfrm>
            <a:off x="-15875" y="6496050"/>
            <a:ext cx="9159900" cy="360300"/>
          </a:xfrm>
          <a:prstGeom prst="rect">
            <a:avLst/>
          </a:prstGeom>
          <a:solidFill>
            <a:srgbClr val="92B4A9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Shape 186"/>
          <p:cNvSpPr txBox="1"/>
          <p:nvPr/>
        </p:nvSpPr>
        <p:spPr>
          <a:xfrm>
            <a:off x="8505825" y="6540500"/>
            <a:ext cx="216000" cy="216000"/>
          </a:xfrm>
          <a:prstGeom prst="rect">
            <a:avLst/>
          </a:prstGeom>
          <a:noFill/>
          <a:ln w="25400" cap="flat" cmpd="sng">
            <a:solidFill>
              <a:srgbClr val="003F3E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Shape 187"/>
          <p:cNvSpPr txBox="1"/>
          <p:nvPr/>
        </p:nvSpPr>
        <p:spPr>
          <a:xfrm>
            <a:off x="8337550" y="6405562"/>
            <a:ext cx="287400" cy="252299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003F3E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Shape 188"/>
          <p:cNvSpPr txBox="1"/>
          <p:nvPr/>
        </p:nvSpPr>
        <p:spPr>
          <a:xfrm>
            <a:off x="6553200" y="635000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23</a:t>
            </a:fld>
            <a:endParaRPr lang="en-US" sz="12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Shape 189"/>
          <p:cNvSpPr txBox="1"/>
          <p:nvPr/>
        </p:nvSpPr>
        <p:spPr>
          <a:xfrm>
            <a:off x="82550" y="6488112"/>
            <a:ext cx="8275500" cy="369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Open Sans"/>
              <a:buNone/>
            </a:pPr>
            <a:r>
              <a:rPr lang="en-US" sz="18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Grupo 4 – Alexandre, Flavia, Giovanni e Paula</a:t>
            </a:r>
          </a:p>
        </p:txBody>
      </p:sp>
      <p:sp>
        <p:nvSpPr>
          <p:cNvPr id="190" name="Shape 190"/>
          <p:cNvSpPr txBox="1"/>
          <p:nvPr/>
        </p:nvSpPr>
        <p:spPr>
          <a:xfrm>
            <a:off x="65087" y="131762"/>
            <a:ext cx="8035800" cy="662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35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Certificado</a:t>
            </a:r>
            <a:r>
              <a:rPr lang="en-US" sz="35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35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Recebíveis</a:t>
            </a:r>
            <a:r>
              <a:rPr lang="en-US" sz="35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5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Imobiliários</a:t>
            </a:r>
            <a:r>
              <a:rPr lang="en-US" sz="35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(CRI)</a:t>
            </a:r>
          </a:p>
        </p:txBody>
      </p:sp>
      <p:sp>
        <p:nvSpPr>
          <p:cNvPr id="3" name="Retângulo 2"/>
          <p:cNvSpPr/>
          <p:nvPr/>
        </p:nvSpPr>
        <p:spPr>
          <a:xfrm>
            <a:off x="467544" y="1052736"/>
            <a:ext cx="74168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endParaRPr lang="en-US" sz="3600" dirty="0" smtClean="0"/>
          </a:p>
          <a:p>
            <a:pPr lvl="0" algn="just"/>
            <a:endParaRPr lang="en-US" sz="3600" dirty="0"/>
          </a:p>
          <a:p>
            <a:pPr lvl="0" algn="just"/>
            <a:endParaRPr lang="en-US" sz="36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467544" y="2060848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 </a:t>
            </a:r>
            <a:endParaRPr lang="pt-BR" dirty="0"/>
          </a:p>
          <a:p>
            <a:endParaRPr lang="pt-BR" dirty="0"/>
          </a:p>
        </p:txBody>
      </p:sp>
      <p:pic>
        <p:nvPicPr>
          <p:cNvPr id="1026" name="Picture 2" descr="http://carodinheiro.blogfolha.uol.com.br/files/2012/11/instrumentos8v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532" y="1494129"/>
            <a:ext cx="9391064" cy="4113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056579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/>
          <p:nvPr/>
        </p:nvSpPr>
        <p:spPr>
          <a:xfrm>
            <a:off x="3132136" y="4221162"/>
            <a:ext cx="6119699" cy="1870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algn="l" rtl="0">
              <a:lnSpc>
                <a:spcPct val="120000"/>
              </a:lnSpc>
              <a:spcBef>
                <a:spcPts val="33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Shape 183"/>
          <p:cNvSpPr txBox="1"/>
          <p:nvPr/>
        </p:nvSpPr>
        <p:spPr>
          <a:xfrm>
            <a:off x="0" y="0"/>
            <a:ext cx="9144000" cy="765300"/>
          </a:xfrm>
          <a:prstGeom prst="rect">
            <a:avLst/>
          </a:prstGeom>
          <a:solidFill>
            <a:srgbClr val="005A5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Shape 184"/>
          <p:cNvSpPr txBox="1"/>
          <p:nvPr/>
        </p:nvSpPr>
        <p:spPr>
          <a:xfrm>
            <a:off x="0" y="765175"/>
            <a:ext cx="9144000" cy="71400"/>
          </a:xfrm>
          <a:prstGeom prst="rect">
            <a:avLst/>
          </a:prstGeom>
          <a:solidFill>
            <a:srgbClr val="DDEADA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Shape 185"/>
          <p:cNvSpPr txBox="1"/>
          <p:nvPr/>
        </p:nvSpPr>
        <p:spPr>
          <a:xfrm>
            <a:off x="-15875" y="6496050"/>
            <a:ext cx="9159900" cy="360300"/>
          </a:xfrm>
          <a:prstGeom prst="rect">
            <a:avLst/>
          </a:prstGeom>
          <a:solidFill>
            <a:srgbClr val="92B4A9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Shape 186"/>
          <p:cNvSpPr txBox="1"/>
          <p:nvPr/>
        </p:nvSpPr>
        <p:spPr>
          <a:xfrm>
            <a:off x="8505825" y="6540500"/>
            <a:ext cx="216000" cy="216000"/>
          </a:xfrm>
          <a:prstGeom prst="rect">
            <a:avLst/>
          </a:prstGeom>
          <a:noFill/>
          <a:ln w="25400" cap="flat" cmpd="sng">
            <a:solidFill>
              <a:srgbClr val="003F3E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Shape 187"/>
          <p:cNvSpPr txBox="1"/>
          <p:nvPr/>
        </p:nvSpPr>
        <p:spPr>
          <a:xfrm>
            <a:off x="8337550" y="6405562"/>
            <a:ext cx="287400" cy="252299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003F3E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Shape 188"/>
          <p:cNvSpPr txBox="1"/>
          <p:nvPr/>
        </p:nvSpPr>
        <p:spPr>
          <a:xfrm>
            <a:off x="6553200" y="635000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24</a:t>
            </a:fld>
            <a:endParaRPr lang="en-US" sz="12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Shape 189"/>
          <p:cNvSpPr txBox="1"/>
          <p:nvPr/>
        </p:nvSpPr>
        <p:spPr>
          <a:xfrm>
            <a:off x="82550" y="6488112"/>
            <a:ext cx="8275500" cy="369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Open Sans"/>
              <a:buNone/>
            </a:pPr>
            <a:r>
              <a:rPr lang="en-US" sz="18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Grupo 4 – Alexandre, Flavia, Giovanni e Paula</a:t>
            </a:r>
          </a:p>
        </p:txBody>
      </p:sp>
      <p:sp>
        <p:nvSpPr>
          <p:cNvPr id="190" name="Shape 190"/>
          <p:cNvSpPr txBox="1"/>
          <p:nvPr/>
        </p:nvSpPr>
        <p:spPr>
          <a:xfrm>
            <a:off x="65087" y="131762"/>
            <a:ext cx="8035800" cy="662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35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Certificado</a:t>
            </a:r>
            <a:r>
              <a:rPr lang="en-US" sz="35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35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Recebíveis</a:t>
            </a:r>
            <a:r>
              <a:rPr lang="en-US" sz="35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5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Imobiliários</a:t>
            </a:r>
            <a:r>
              <a:rPr lang="en-US" sz="35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(CRI)</a:t>
            </a:r>
          </a:p>
        </p:txBody>
      </p:sp>
      <p:sp>
        <p:nvSpPr>
          <p:cNvPr id="3" name="Retângulo 2"/>
          <p:cNvSpPr/>
          <p:nvPr/>
        </p:nvSpPr>
        <p:spPr>
          <a:xfrm>
            <a:off x="467544" y="1052736"/>
            <a:ext cx="7416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600" dirty="0" smtClean="0"/>
              <a:t>A QUEM SE DESTINA  </a:t>
            </a:r>
          </a:p>
          <a:p>
            <a:pPr lvl="0" algn="just"/>
            <a:endParaRPr lang="en-US" sz="36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467544" y="2060848"/>
            <a:ext cx="8424936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Para comprar uma CRI, o investidor precisa estar cadastrado em uma corretora ou </a:t>
            </a:r>
            <a:r>
              <a:rPr lang="pt-BR" sz="2400" dirty="0" smtClean="0"/>
              <a:t>banco.</a:t>
            </a:r>
          </a:p>
          <a:p>
            <a:endParaRPr lang="pt-BR" sz="2400" dirty="0" smtClean="0"/>
          </a:p>
          <a:p>
            <a:r>
              <a:rPr lang="pt-BR" sz="2400" dirty="0" smtClean="0"/>
              <a:t>É </a:t>
            </a:r>
            <a:r>
              <a:rPr lang="pt-BR" sz="2400" dirty="0"/>
              <a:t>destinado a investidores qualificados (aqueles que possuem investimentos acima de R$ 300 mil). </a:t>
            </a:r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/>
          </a:p>
          <a:p>
            <a:endParaRPr lang="pt-BR" sz="24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5468223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/>
          <p:nvPr/>
        </p:nvSpPr>
        <p:spPr>
          <a:xfrm>
            <a:off x="3132136" y="4221162"/>
            <a:ext cx="6119699" cy="1870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algn="l" rtl="0">
              <a:lnSpc>
                <a:spcPct val="120000"/>
              </a:lnSpc>
              <a:spcBef>
                <a:spcPts val="33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Shape 183"/>
          <p:cNvSpPr txBox="1"/>
          <p:nvPr/>
        </p:nvSpPr>
        <p:spPr>
          <a:xfrm>
            <a:off x="0" y="0"/>
            <a:ext cx="9144000" cy="765300"/>
          </a:xfrm>
          <a:prstGeom prst="rect">
            <a:avLst/>
          </a:prstGeom>
          <a:solidFill>
            <a:srgbClr val="005A5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Shape 184"/>
          <p:cNvSpPr txBox="1"/>
          <p:nvPr/>
        </p:nvSpPr>
        <p:spPr>
          <a:xfrm>
            <a:off x="0" y="765175"/>
            <a:ext cx="9144000" cy="71400"/>
          </a:xfrm>
          <a:prstGeom prst="rect">
            <a:avLst/>
          </a:prstGeom>
          <a:solidFill>
            <a:srgbClr val="DDEADA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Shape 185"/>
          <p:cNvSpPr txBox="1"/>
          <p:nvPr/>
        </p:nvSpPr>
        <p:spPr>
          <a:xfrm>
            <a:off x="-15875" y="6496050"/>
            <a:ext cx="9159900" cy="360300"/>
          </a:xfrm>
          <a:prstGeom prst="rect">
            <a:avLst/>
          </a:prstGeom>
          <a:solidFill>
            <a:srgbClr val="92B4A9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Shape 186"/>
          <p:cNvSpPr txBox="1"/>
          <p:nvPr/>
        </p:nvSpPr>
        <p:spPr>
          <a:xfrm>
            <a:off x="8505825" y="6540500"/>
            <a:ext cx="216000" cy="216000"/>
          </a:xfrm>
          <a:prstGeom prst="rect">
            <a:avLst/>
          </a:prstGeom>
          <a:noFill/>
          <a:ln w="25400" cap="flat" cmpd="sng">
            <a:solidFill>
              <a:srgbClr val="003F3E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Shape 187"/>
          <p:cNvSpPr txBox="1"/>
          <p:nvPr/>
        </p:nvSpPr>
        <p:spPr>
          <a:xfrm>
            <a:off x="8337550" y="6405562"/>
            <a:ext cx="287400" cy="252299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003F3E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Shape 188"/>
          <p:cNvSpPr txBox="1"/>
          <p:nvPr/>
        </p:nvSpPr>
        <p:spPr>
          <a:xfrm>
            <a:off x="6553200" y="635000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25</a:t>
            </a:fld>
            <a:endParaRPr lang="en-US" sz="12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Shape 189"/>
          <p:cNvSpPr txBox="1"/>
          <p:nvPr/>
        </p:nvSpPr>
        <p:spPr>
          <a:xfrm>
            <a:off x="82550" y="6488112"/>
            <a:ext cx="8275500" cy="369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Open Sans"/>
              <a:buNone/>
            </a:pPr>
            <a:r>
              <a:rPr lang="en-US" sz="18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Grupo 4 – Alexandre, Flavia, Giovanni e Paula</a:t>
            </a:r>
          </a:p>
        </p:txBody>
      </p:sp>
      <p:sp>
        <p:nvSpPr>
          <p:cNvPr id="190" name="Shape 190"/>
          <p:cNvSpPr txBox="1"/>
          <p:nvPr/>
        </p:nvSpPr>
        <p:spPr>
          <a:xfrm>
            <a:off x="65087" y="131762"/>
            <a:ext cx="8035800" cy="662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35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Certificado</a:t>
            </a:r>
            <a:r>
              <a:rPr lang="en-US" sz="35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35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Recebíveis</a:t>
            </a:r>
            <a:r>
              <a:rPr lang="en-US" sz="35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5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Imobiliários</a:t>
            </a:r>
            <a:r>
              <a:rPr lang="en-US" sz="35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(CRI)</a:t>
            </a:r>
          </a:p>
        </p:txBody>
      </p:sp>
      <p:sp>
        <p:nvSpPr>
          <p:cNvPr id="3" name="Retângulo 2"/>
          <p:cNvSpPr/>
          <p:nvPr/>
        </p:nvSpPr>
        <p:spPr>
          <a:xfrm>
            <a:off x="467544" y="1052736"/>
            <a:ext cx="74168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endParaRPr lang="en-US" sz="3600" dirty="0" smtClean="0"/>
          </a:p>
          <a:p>
            <a:pPr lvl="0" algn="just"/>
            <a:endParaRPr lang="en-US" sz="3600" dirty="0"/>
          </a:p>
          <a:p>
            <a:pPr lvl="0" algn="just"/>
            <a:endParaRPr lang="en-US" sz="36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467544" y="2060848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 </a:t>
            </a:r>
            <a:endParaRPr lang="pt-BR" dirty="0"/>
          </a:p>
          <a:p>
            <a:endParaRPr lang="pt-BR" dirty="0"/>
          </a:p>
        </p:txBody>
      </p:sp>
      <p:pic>
        <p:nvPicPr>
          <p:cNvPr id="3074" name="Picture 2" descr="http://www.cibrasec.com.br/assets/images/emissoes_cr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75" y="1036002"/>
            <a:ext cx="7226323" cy="5369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962145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/>
          <p:nvPr/>
        </p:nvSpPr>
        <p:spPr>
          <a:xfrm>
            <a:off x="3132136" y="4221162"/>
            <a:ext cx="6119699" cy="1870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algn="l" rtl="0">
              <a:lnSpc>
                <a:spcPct val="120000"/>
              </a:lnSpc>
              <a:spcBef>
                <a:spcPts val="33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Shape 183"/>
          <p:cNvSpPr txBox="1"/>
          <p:nvPr/>
        </p:nvSpPr>
        <p:spPr>
          <a:xfrm>
            <a:off x="0" y="0"/>
            <a:ext cx="9144000" cy="765300"/>
          </a:xfrm>
          <a:prstGeom prst="rect">
            <a:avLst/>
          </a:prstGeom>
          <a:solidFill>
            <a:srgbClr val="005A5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Shape 184"/>
          <p:cNvSpPr txBox="1"/>
          <p:nvPr/>
        </p:nvSpPr>
        <p:spPr>
          <a:xfrm>
            <a:off x="0" y="765175"/>
            <a:ext cx="9144000" cy="71400"/>
          </a:xfrm>
          <a:prstGeom prst="rect">
            <a:avLst/>
          </a:prstGeom>
          <a:solidFill>
            <a:srgbClr val="DDEADA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Shape 185"/>
          <p:cNvSpPr txBox="1"/>
          <p:nvPr/>
        </p:nvSpPr>
        <p:spPr>
          <a:xfrm>
            <a:off x="-15875" y="6496050"/>
            <a:ext cx="9159900" cy="360300"/>
          </a:xfrm>
          <a:prstGeom prst="rect">
            <a:avLst/>
          </a:prstGeom>
          <a:solidFill>
            <a:srgbClr val="92B4A9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Shape 186"/>
          <p:cNvSpPr txBox="1"/>
          <p:nvPr/>
        </p:nvSpPr>
        <p:spPr>
          <a:xfrm>
            <a:off x="8505825" y="6540500"/>
            <a:ext cx="216000" cy="216000"/>
          </a:xfrm>
          <a:prstGeom prst="rect">
            <a:avLst/>
          </a:prstGeom>
          <a:noFill/>
          <a:ln w="25400" cap="flat" cmpd="sng">
            <a:solidFill>
              <a:srgbClr val="003F3E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Shape 187"/>
          <p:cNvSpPr txBox="1"/>
          <p:nvPr/>
        </p:nvSpPr>
        <p:spPr>
          <a:xfrm>
            <a:off x="8337550" y="6405562"/>
            <a:ext cx="287400" cy="252299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003F3E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Shape 188"/>
          <p:cNvSpPr txBox="1"/>
          <p:nvPr/>
        </p:nvSpPr>
        <p:spPr>
          <a:xfrm>
            <a:off x="6553200" y="635000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26</a:t>
            </a:fld>
            <a:endParaRPr lang="en-US" sz="12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Shape 189"/>
          <p:cNvSpPr txBox="1"/>
          <p:nvPr/>
        </p:nvSpPr>
        <p:spPr>
          <a:xfrm>
            <a:off x="82550" y="6488112"/>
            <a:ext cx="8275500" cy="369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Open Sans"/>
              <a:buNone/>
            </a:pPr>
            <a:r>
              <a:rPr lang="en-US" sz="18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Grupo 4 – Alexandre, Flavia, Giovanni e Paula</a:t>
            </a:r>
          </a:p>
        </p:txBody>
      </p:sp>
      <p:sp>
        <p:nvSpPr>
          <p:cNvPr id="190" name="Shape 190"/>
          <p:cNvSpPr txBox="1"/>
          <p:nvPr/>
        </p:nvSpPr>
        <p:spPr>
          <a:xfrm>
            <a:off x="65087" y="131762"/>
            <a:ext cx="8035800" cy="662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35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Certificado</a:t>
            </a:r>
            <a:r>
              <a:rPr lang="en-US" sz="35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35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Recebíveis</a:t>
            </a:r>
            <a:r>
              <a:rPr lang="en-US" sz="35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5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Imobiliários</a:t>
            </a:r>
            <a:r>
              <a:rPr lang="en-US" sz="35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(CRI)</a:t>
            </a:r>
          </a:p>
        </p:txBody>
      </p:sp>
      <p:sp>
        <p:nvSpPr>
          <p:cNvPr id="3" name="Retângulo 2"/>
          <p:cNvSpPr/>
          <p:nvPr/>
        </p:nvSpPr>
        <p:spPr>
          <a:xfrm>
            <a:off x="467544" y="1052736"/>
            <a:ext cx="7416824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600" dirty="0"/>
              <a:t> </a:t>
            </a:r>
            <a:r>
              <a:rPr lang="pt-BR" sz="3600" dirty="0" smtClean="0"/>
              <a:t>Regulamentação</a:t>
            </a:r>
          </a:p>
          <a:p>
            <a:pPr lvl="0" algn="just"/>
            <a:endParaRPr lang="pt-BR" sz="2000" dirty="0"/>
          </a:p>
          <a:p>
            <a:pPr lvl="0" algn="just"/>
            <a:r>
              <a:rPr lang="pt-BR" sz="2000" dirty="0"/>
              <a:t>O Conselho Monetário </a:t>
            </a:r>
            <a:r>
              <a:rPr lang="pt-BR" sz="2000" dirty="0" smtClean="0"/>
              <a:t>Nacional definiu como órgão regulador á Comissão </a:t>
            </a:r>
            <a:r>
              <a:rPr lang="pt-BR" sz="2000" dirty="0"/>
              <a:t>de Valores </a:t>
            </a:r>
            <a:r>
              <a:rPr lang="pt-BR" sz="2000" dirty="0" smtClean="0"/>
              <a:t>Mobiliários. A CVM criou a instrução 414/2004 para a regulamentação dos </a:t>
            </a:r>
            <a:r>
              <a:rPr lang="pt-BR" sz="2000" dirty="0" err="1" smtClean="0"/>
              <a:t>CRIs</a:t>
            </a:r>
            <a:r>
              <a:rPr lang="pt-BR" sz="2000" dirty="0" smtClean="0"/>
              <a:t>.</a:t>
            </a:r>
          </a:p>
          <a:p>
            <a:pPr lvl="0" algn="just"/>
            <a:endParaRPr lang="pt-BR" sz="2000" dirty="0"/>
          </a:p>
          <a:p>
            <a:pPr lvl="0" algn="just"/>
            <a:r>
              <a:rPr lang="pt-BR" sz="2000" dirty="0" smtClean="0"/>
              <a:t>Algumas regras...</a:t>
            </a:r>
          </a:p>
          <a:p>
            <a:pPr lvl="0" algn="just"/>
            <a:r>
              <a:rPr lang="pt-BR" sz="2000" dirty="0"/>
              <a:t>O prazo de encerramento da oferta pública de distribuição é de 6 (seis) meses, contados da data da concessão do registro pela CVM. </a:t>
            </a:r>
            <a:endParaRPr lang="pt-BR" sz="2000" dirty="0" smtClean="0"/>
          </a:p>
          <a:p>
            <a:pPr lvl="0" algn="just"/>
            <a:r>
              <a:rPr lang="pt-BR" sz="2000" dirty="0"/>
              <a:t>A companhia </a:t>
            </a:r>
            <a:r>
              <a:rPr lang="pt-BR" sz="2000" dirty="0" err="1"/>
              <a:t>securitizadora</a:t>
            </a:r>
            <a:r>
              <a:rPr lang="pt-BR" sz="2000" dirty="0"/>
              <a:t> deve informar à CVM as condições em que se procedeu o resgate dentro de 3 (três) dias úteis, contados da data do indeferimento do registro ou de seu cancelamento. </a:t>
            </a:r>
            <a:endParaRPr lang="en-US" sz="2000" dirty="0" smtClean="0"/>
          </a:p>
          <a:p>
            <a:pPr lvl="0" algn="just"/>
            <a:endParaRPr lang="en-US" sz="3600" dirty="0"/>
          </a:p>
          <a:p>
            <a:pPr lvl="0" algn="just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6056579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/>
          <p:nvPr/>
        </p:nvSpPr>
        <p:spPr>
          <a:xfrm>
            <a:off x="3132136" y="4221162"/>
            <a:ext cx="6119699" cy="1870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algn="l" rtl="0">
              <a:lnSpc>
                <a:spcPct val="120000"/>
              </a:lnSpc>
              <a:spcBef>
                <a:spcPts val="33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Shape 183"/>
          <p:cNvSpPr txBox="1"/>
          <p:nvPr/>
        </p:nvSpPr>
        <p:spPr>
          <a:xfrm>
            <a:off x="0" y="0"/>
            <a:ext cx="9144000" cy="765300"/>
          </a:xfrm>
          <a:prstGeom prst="rect">
            <a:avLst/>
          </a:prstGeom>
          <a:solidFill>
            <a:srgbClr val="005A5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Shape 184"/>
          <p:cNvSpPr txBox="1"/>
          <p:nvPr/>
        </p:nvSpPr>
        <p:spPr>
          <a:xfrm>
            <a:off x="0" y="765175"/>
            <a:ext cx="9144000" cy="71400"/>
          </a:xfrm>
          <a:prstGeom prst="rect">
            <a:avLst/>
          </a:prstGeom>
          <a:solidFill>
            <a:srgbClr val="DDEADA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Shape 185"/>
          <p:cNvSpPr txBox="1"/>
          <p:nvPr/>
        </p:nvSpPr>
        <p:spPr>
          <a:xfrm>
            <a:off x="-15875" y="6496050"/>
            <a:ext cx="9159900" cy="360300"/>
          </a:xfrm>
          <a:prstGeom prst="rect">
            <a:avLst/>
          </a:prstGeom>
          <a:solidFill>
            <a:srgbClr val="92B4A9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Shape 186"/>
          <p:cNvSpPr txBox="1"/>
          <p:nvPr/>
        </p:nvSpPr>
        <p:spPr>
          <a:xfrm>
            <a:off x="8505825" y="6540500"/>
            <a:ext cx="216000" cy="216000"/>
          </a:xfrm>
          <a:prstGeom prst="rect">
            <a:avLst/>
          </a:prstGeom>
          <a:noFill/>
          <a:ln w="25400" cap="flat" cmpd="sng">
            <a:solidFill>
              <a:srgbClr val="003F3E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Shape 187"/>
          <p:cNvSpPr txBox="1"/>
          <p:nvPr/>
        </p:nvSpPr>
        <p:spPr>
          <a:xfrm>
            <a:off x="8337550" y="6405562"/>
            <a:ext cx="287400" cy="252299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003F3E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Shape 188"/>
          <p:cNvSpPr txBox="1"/>
          <p:nvPr/>
        </p:nvSpPr>
        <p:spPr>
          <a:xfrm>
            <a:off x="6553200" y="635000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27</a:t>
            </a:fld>
            <a:endParaRPr lang="en-US" sz="12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Shape 189"/>
          <p:cNvSpPr txBox="1"/>
          <p:nvPr/>
        </p:nvSpPr>
        <p:spPr>
          <a:xfrm>
            <a:off x="82550" y="6488112"/>
            <a:ext cx="8275500" cy="369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Open Sans"/>
              <a:buNone/>
            </a:pPr>
            <a:r>
              <a:rPr lang="en-US" sz="18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Grupo 4 – Alexandre, Flavia, Giovanni e Paula</a:t>
            </a:r>
          </a:p>
        </p:txBody>
      </p:sp>
      <p:sp>
        <p:nvSpPr>
          <p:cNvPr id="190" name="Shape 190"/>
          <p:cNvSpPr txBox="1"/>
          <p:nvPr/>
        </p:nvSpPr>
        <p:spPr>
          <a:xfrm>
            <a:off x="65087" y="131762"/>
            <a:ext cx="8035800" cy="662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35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Certificado</a:t>
            </a:r>
            <a:r>
              <a:rPr lang="en-US" sz="35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35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Recebíveis</a:t>
            </a:r>
            <a:r>
              <a:rPr lang="en-US" sz="35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5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Imobiliários</a:t>
            </a:r>
            <a:r>
              <a:rPr lang="en-US" sz="35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(CRI)</a:t>
            </a:r>
          </a:p>
        </p:txBody>
      </p:sp>
      <p:sp>
        <p:nvSpPr>
          <p:cNvPr id="3" name="Retângulo 2"/>
          <p:cNvSpPr/>
          <p:nvPr/>
        </p:nvSpPr>
        <p:spPr>
          <a:xfrm>
            <a:off x="467544" y="1052736"/>
            <a:ext cx="7416824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pt-BR" sz="4400" dirty="0"/>
              <a:t>Formas de </a:t>
            </a:r>
            <a:r>
              <a:rPr lang="pt-BR" sz="4400" dirty="0" smtClean="0"/>
              <a:t>remuneração</a:t>
            </a:r>
          </a:p>
          <a:p>
            <a:pPr lvl="0" algn="just"/>
            <a:endParaRPr lang="pt-BR" sz="2400" dirty="0"/>
          </a:p>
          <a:p>
            <a:pPr lvl="0" algn="just"/>
            <a:r>
              <a:rPr lang="pt-BR" sz="2000" dirty="0" err="1" smtClean="0"/>
              <a:t>CRIs</a:t>
            </a:r>
            <a:r>
              <a:rPr lang="pt-BR" sz="2000" dirty="0" smtClean="0"/>
              <a:t> </a:t>
            </a:r>
            <a:r>
              <a:rPr lang="pt-BR" sz="2000" dirty="0"/>
              <a:t>são </a:t>
            </a:r>
            <a:r>
              <a:rPr lang="pt-BR" sz="2000" dirty="0" smtClean="0"/>
              <a:t>remunerados </a:t>
            </a:r>
            <a:r>
              <a:rPr lang="pt-BR" sz="2000" dirty="0"/>
              <a:t>a uma taxa </a:t>
            </a:r>
            <a:r>
              <a:rPr lang="pt-BR" sz="2000" dirty="0" smtClean="0"/>
              <a:t>fixa (acordada em contrato) </a:t>
            </a:r>
            <a:r>
              <a:rPr lang="pt-BR" sz="2000" dirty="0"/>
              <a:t>ou utilizando como indexador o IGP-M (índice geral de preços – mercado), a variação do CDI (certificado de depósito interfinanceiro), o IPCA (índice de preço ao consumidor amplo) ou a TR (taxa referencial</a:t>
            </a:r>
            <a:r>
              <a:rPr lang="pt-BR" sz="2000" dirty="0" smtClean="0"/>
              <a:t>).</a:t>
            </a:r>
          </a:p>
          <a:p>
            <a:pPr lvl="0" algn="just"/>
            <a:endParaRPr lang="pt-BR" sz="2000" dirty="0" smtClean="0"/>
          </a:p>
          <a:p>
            <a:pPr fontAlgn="base"/>
            <a:r>
              <a:rPr lang="pt-BR" sz="2000" dirty="0"/>
              <a:t>Alguns exemplos de remuneração das </a:t>
            </a:r>
            <a:r>
              <a:rPr lang="pt-BR" sz="2000" dirty="0" err="1"/>
              <a:t>CRIs</a:t>
            </a:r>
            <a:r>
              <a:rPr lang="pt-BR" sz="2000" dirty="0"/>
              <a:t>:</a:t>
            </a:r>
          </a:p>
          <a:p>
            <a:pPr fontAlgn="base"/>
            <a:r>
              <a:rPr lang="pt-BR" sz="2000" dirty="0"/>
              <a:t>9% + IGP-M – Pagamento mensal</a:t>
            </a:r>
          </a:p>
          <a:p>
            <a:pPr fontAlgn="base"/>
            <a:r>
              <a:rPr lang="pt-BR" sz="2000" dirty="0"/>
              <a:t>9,0% a.a. + IPCA – Pago em 13 parcelas anuais e consecutivas</a:t>
            </a:r>
          </a:p>
          <a:p>
            <a:pPr fontAlgn="base"/>
            <a:r>
              <a:rPr lang="pt-BR" sz="2000" dirty="0"/>
              <a:t>107% do DI – Pagamento semestralmente, em 24 parcelas</a:t>
            </a:r>
          </a:p>
          <a:p>
            <a:pPr fontAlgn="base"/>
            <a:r>
              <a:rPr lang="pt-BR" sz="2000" dirty="0"/>
              <a:t>9.9522% </a:t>
            </a:r>
            <a:r>
              <a:rPr lang="pt-BR" sz="2000" dirty="0" err="1"/>
              <a:t>a.a</a:t>
            </a:r>
            <a:r>
              <a:rPr lang="pt-BR" sz="2000" dirty="0"/>
              <a:t> + TR – Pagamento mensal em 35 parcelas</a:t>
            </a:r>
          </a:p>
          <a:p>
            <a:pPr lvl="0" algn="just"/>
            <a:endParaRPr lang="en-US" sz="2400" dirty="0"/>
          </a:p>
          <a:p>
            <a:pPr lvl="0" algn="just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8747849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/>
          <p:nvPr/>
        </p:nvSpPr>
        <p:spPr>
          <a:xfrm>
            <a:off x="3132136" y="4221162"/>
            <a:ext cx="6119699" cy="1870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algn="l" rtl="0">
              <a:lnSpc>
                <a:spcPct val="120000"/>
              </a:lnSpc>
              <a:spcBef>
                <a:spcPts val="33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Shape 183"/>
          <p:cNvSpPr txBox="1"/>
          <p:nvPr/>
        </p:nvSpPr>
        <p:spPr>
          <a:xfrm>
            <a:off x="0" y="0"/>
            <a:ext cx="9144000" cy="765300"/>
          </a:xfrm>
          <a:prstGeom prst="rect">
            <a:avLst/>
          </a:prstGeom>
          <a:solidFill>
            <a:srgbClr val="005A5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Shape 184"/>
          <p:cNvSpPr txBox="1"/>
          <p:nvPr/>
        </p:nvSpPr>
        <p:spPr>
          <a:xfrm>
            <a:off x="0" y="765175"/>
            <a:ext cx="9144000" cy="71400"/>
          </a:xfrm>
          <a:prstGeom prst="rect">
            <a:avLst/>
          </a:prstGeom>
          <a:solidFill>
            <a:srgbClr val="DDEADA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Shape 185"/>
          <p:cNvSpPr txBox="1"/>
          <p:nvPr/>
        </p:nvSpPr>
        <p:spPr>
          <a:xfrm>
            <a:off x="-15875" y="6496050"/>
            <a:ext cx="9159900" cy="360300"/>
          </a:xfrm>
          <a:prstGeom prst="rect">
            <a:avLst/>
          </a:prstGeom>
          <a:solidFill>
            <a:srgbClr val="92B4A9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Shape 186"/>
          <p:cNvSpPr txBox="1"/>
          <p:nvPr/>
        </p:nvSpPr>
        <p:spPr>
          <a:xfrm>
            <a:off x="8505825" y="6540500"/>
            <a:ext cx="216000" cy="216000"/>
          </a:xfrm>
          <a:prstGeom prst="rect">
            <a:avLst/>
          </a:prstGeom>
          <a:noFill/>
          <a:ln w="25400" cap="flat" cmpd="sng">
            <a:solidFill>
              <a:srgbClr val="003F3E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Shape 187"/>
          <p:cNvSpPr txBox="1"/>
          <p:nvPr/>
        </p:nvSpPr>
        <p:spPr>
          <a:xfrm>
            <a:off x="8337550" y="6405562"/>
            <a:ext cx="287400" cy="252299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003F3E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Shape 188"/>
          <p:cNvSpPr txBox="1"/>
          <p:nvPr/>
        </p:nvSpPr>
        <p:spPr>
          <a:xfrm>
            <a:off x="6553200" y="635000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28</a:t>
            </a:fld>
            <a:endParaRPr lang="en-US" sz="12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Shape 189"/>
          <p:cNvSpPr txBox="1"/>
          <p:nvPr/>
        </p:nvSpPr>
        <p:spPr>
          <a:xfrm>
            <a:off x="82550" y="6488112"/>
            <a:ext cx="8275500" cy="369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Open Sans"/>
              <a:buNone/>
            </a:pPr>
            <a:r>
              <a:rPr lang="en-US" sz="18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Grupo 4 – Alexandre, Flavia, Giovanni e Paula</a:t>
            </a:r>
          </a:p>
        </p:txBody>
      </p:sp>
      <p:sp>
        <p:nvSpPr>
          <p:cNvPr id="190" name="Shape 190"/>
          <p:cNvSpPr txBox="1"/>
          <p:nvPr/>
        </p:nvSpPr>
        <p:spPr>
          <a:xfrm>
            <a:off x="65087" y="131762"/>
            <a:ext cx="8035800" cy="662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35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Certificado</a:t>
            </a:r>
            <a:r>
              <a:rPr lang="en-US" sz="35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35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Recebíveis</a:t>
            </a:r>
            <a:r>
              <a:rPr lang="en-US" sz="35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5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Imobiliários</a:t>
            </a:r>
            <a:r>
              <a:rPr lang="en-US" sz="35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(CRI)</a:t>
            </a:r>
          </a:p>
        </p:txBody>
      </p:sp>
      <p:sp>
        <p:nvSpPr>
          <p:cNvPr id="3" name="Retângulo 2"/>
          <p:cNvSpPr/>
          <p:nvPr/>
        </p:nvSpPr>
        <p:spPr>
          <a:xfrm>
            <a:off x="467544" y="1052736"/>
            <a:ext cx="7416824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pt-BR" sz="4400" dirty="0" smtClean="0"/>
              <a:t>Prazos</a:t>
            </a:r>
          </a:p>
          <a:p>
            <a:pPr lvl="0" algn="just"/>
            <a:endParaRPr lang="pt-BR" sz="4400" dirty="0"/>
          </a:p>
          <a:p>
            <a:pPr lvl="0" algn="just"/>
            <a:r>
              <a:rPr lang="pt-BR" sz="2400" dirty="0"/>
              <a:t>I</a:t>
            </a:r>
            <a:r>
              <a:rPr lang="pt-BR" sz="2400" dirty="0" smtClean="0"/>
              <a:t>nvestimento </a:t>
            </a:r>
            <a:r>
              <a:rPr lang="pt-BR" sz="2400" dirty="0"/>
              <a:t>em CRI é de longo </a:t>
            </a:r>
            <a:r>
              <a:rPr lang="pt-BR" sz="2400" dirty="0" smtClean="0"/>
              <a:t>prazo</a:t>
            </a:r>
          </a:p>
          <a:p>
            <a:pPr lvl="0" algn="just"/>
            <a:endParaRPr lang="pt-BR" sz="2400" dirty="0" smtClean="0"/>
          </a:p>
          <a:p>
            <a:pPr lvl="0" algn="just"/>
            <a:r>
              <a:rPr lang="pt-BR" sz="2400" dirty="0"/>
              <a:t>Seu resgate geralmente é dado no vencimento, por meio de parcelas pagas periodicamente ao longo do </a:t>
            </a:r>
            <a:r>
              <a:rPr lang="pt-BR" sz="2400" dirty="0" smtClean="0"/>
              <a:t>tempo</a:t>
            </a:r>
            <a:r>
              <a:rPr lang="pt-BR" sz="2400" dirty="0"/>
              <a:t> </a:t>
            </a:r>
            <a:r>
              <a:rPr lang="pt-BR" sz="2400" dirty="0" smtClean="0"/>
              <a:t>(alguns </a:t>
            </a:r>
            <a:r>
              <a:rPr lang="pt-BR" sz="2400" dirty="0" err="1"/>
              <a:t>CRIs</a:t>
            </a:r>
            <a:r>
              <a:rPr lang="pt-BR" sz="2400" dirty="0"/>
              <a:t> que permitem o resgate </a:t>
            </a:r>
            <a:r>
              <a:rPr lang="pt-BR" sz="2400" dirty="0" smtClean="0"/>
              <a:t>antecipado). </a:t>
            </a:r>
            <a:endParaRPr lang="pt-BR" sz="2400" dirty="0"/>
          </a:p>
          <a:p>
            <a:pPr lvl="0" algn="just"/>
            <a:endParaRPr lang="en-US" sz="3600" dirty="0"/>
          </a:p>
          <a:p>
            <a:pPr lvl="0" algn="just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8747849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/>
          <p:nvPr/>
        </p:nvSpPr>
        <p:spPr>
          <a:xfrm>
            <a:off x="3132136" y="4221162"/>
            <a:ext cx="6119699" cy="1870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algn="l" rtl="0">
              <a:lnSpc>
                <a:spcPct val="120000"/>
              </a:lnSpc>
              <a:spcBef>
                <a:spcPts val="33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Shape 183"/>
          <p:cNvSpPr txBox="1"/>
          <p:nvPr/>
        </p:nvSpPr>
        <p:spPr>
          <a:xfrm>
            <a:off x="0" y="0"/>
            <a:ext cx="9144000" cy="765300"/>
          </a:xfrm>
          <a:prstGeom prst="rect">
            <a:avLst/>
          </a:prstGeom>
          <a:solidFill>
            <a:srgbClr val="005A5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Shape 184"/>
          <p:cNvSpPr txBox="1"/>
          <p:nvPr/>
        </p:nvSpPr>
        <p:spPr>
          <a:xfrm>
            <a:off x="0" y="765175"/>
            <a:ext cx="9144000" cy="71400"/>
          </a:xfrm>
          <a:prstGeom prst="rect">
            <a:avLst/>
          </a:prstGeom>
          <a:solidFill>
            <a:srgbClr val="DDEADA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Shape 185"/>
          <p:cNvSpPr txBox="1"/>
          <p:nvPr/>
        </p:nvSpPr>
        <p:spPr>
          <a:xfrm>
            <a:off x="-15875" y="6496050"/>
            <a:ext cx="9159900" cy="360300"/>
          </a:xfrm>
          <a:prstGeom prst="rect">
            <a:avLst/>
          </a:prstGeom>
          <a:solidFill>
            <a:srgbClr val="92B4A9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Shape 186"/>
          <p:cNvSpPr txBox="1"/>
          <p:nvPr/>
        </p:nvSpPr>
        <p:spPr>
          <a:xfrm>
            <a:off x="8505825" y="6540500"/>
            <a:ext cx="216000" cy="216000"/>
          </a:xfrm>
          <a:prstGeom prst="rect">
            <a:avLst/>
          </a:prstGeom>
          <a:noFill/>
          <a:ln w="25400" cap="flat" cmpd="sng">
            <a:solidFill>
              <a:srgbClr val="003F3E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Shape 187"/>
          <p:cNvSpPr txBox="1"/>
          <p:nvPr/>
        </p:nvSpPr>
        <p:spPr>
          <a:xfrm>
            <a:off x="8337550" y="6405562"/>
            <a:ext cx="287400" cy="252299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003F3E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Shape 188"/>
          <p:cNvSpPr txBox="1"/>
          <p:nvPr/>
        </p:nvSpPr>
        <p:spPr>
          <a:xfrm>
            <a:off x="6553200" y="635000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29</a:t>
            </a:fld>
            <a:endParaRPr lang="en-US" sz="12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Shape 189"/>
          <p:cNvSpPr txBox="1"/>
          <p:nvPr/>
        </p:nvSpPr>
        <p:spPr>
          <a:xfrm>
            <a:off x="82550" y="6488112"/>
            <a:ext cx="8275500" cy="369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Open Sans"/>
              <a:buNone/>
            </a:pPr>
            <a:r>
              <a:rPr lang="en-US" sz="18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Grupo 4 – Alexandre, Flavia, Giovanni e Paula</a:t>
            </a:r>
          </a:p>
        </p:txBody>
      </p:sp>
      <p:sp>
        <p:nvSpPr>
          <p:cNvPr id="190" name="Shape 190"/>
          <p:cNvSpPr txBox="1"/>
          <p:nvPr/>
        </p:nvSpPr>
        <p:spPr>
          <a:xfrm>
            <a:off x="65087" y="131762"/>
            <a:ext cx="8035800" cy="662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35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Certificado</a:t>
            </a:r>
            <a:r>
              <a:rPr lang="en-US" sz="35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35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Recebíveis</a:t>
            </a:r>
            <a:r>
              <a:rPr lang="en-US" sz="35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5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Imobiliários</a:t>
            </a:r>
            <a:r>
              <a:rPr lang="en-US" sz="35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(CRI)</a:t>
            </a:r>
          </a:p>
        </p:txBody>
      </p:sp>
      <p:sp>
        <p:nvSpPr>
          <p:cNvPr id="3" name="Retângulo 2"/>
          <p:cNvSpPr/>
          <p:nvPr/>
        </p:nvSpPr>
        <p:spPr>
          <a:xfrm>
            <a:off x="467544" y="1052736"/>
            <a:ext cx="74168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600" dirty="0" err="1"/>
              <a:t>Garantias</a:t>
            </a:r>
            <a:r>
              <a:rPr lang="en-US" sz="3600" dirty="0"/>
              <a:t> </a:t>
            </a:r>
            <a:r>
              <a:rPr lang="en-US" sz="3600" dirty="0" smtClean="0"/>
              <a:t>e </a:t>
            </a:r>
            <a:r>
              <a:rPr lang="en-US" sz="3600" dirty="0" err="1" smtClean="0"/>
              <a:t>Riscos</a:t>
            </a:r>
            <a:endParaRPr lang="en-US" sz="3600" dirty="0" smtClean="0"/>
          </a:p>
          <a:p>
            <a:pPr lvl="0" algn="just"/>
            <a:endParaRPr lang="en-US" sz="3600" dirty="0" smtClean="0"/>
          </a:p>
          <a:p>
            <a:pPr lvl="0" algn="just"/>
            <a:endParaRPr lang="en-US" sz="3600" dirty="0" smtClean="0"/>
          </a:p>
          <a:p>
            <a:pPr lvl="0" algn="just"/>
            <a:endParaRPr lang="en-US" sz="3600" dirty="0"/>
          </a:p>
          <a:p>
            <a:pPr lvl="0" algn="just"/>
            <a:endParaRPr lang="en-US" sz="36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359532" y="1700808"/>
            <a:ext cx="842493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Não </a:t>
            </a:r>
            <a:r>
              <a:rPr lang="pt-BR" sz="2400" dirty="0"/>
              <a:t>é garantido pelo fundo garantidor de crédito – FGC</a:t>
            </a:r>
            <a:r>
              <a:rPr lang="pt-BR" sz="2400" dirty="0" smtClean="0"/>
              <a:t>.</a:t>
            </a:r>
          </a:p>
          <a:p>
            <a:endParaRPr lang="pt-BR" sz="2400" dirty="0" smtClean="0"/>
          </a:p>
          <a:p>
            <a:pPr fontAlgn="base"/>
            <a:r>
              <a:rPr lang="pt-BR" sz="2400" dirty="0"/>
              <a:t>O</a:t>
            </a:r>
            <a:r>
              <a:rPr lang="pt-BR" sz="2400" dirty="0" smtClean="0"/>
              <a:t> </a:t>
            </a:r>
            <a:r>
              <a:rPr lang="pt-BR" sz="2400" dirty="0"/>
              <a:t>maior risco é a inadimplência dos pagamentos </a:t>
            </a:r>
            <a:r>
              <a:rPr lang="pt-BR" sz="2400" dirty="0" smtClean="0"/>
              <a:t>ou </a:t>
            </a:r>
            <a:r>
              <a:rPr lang="pt-BR" sz="2400" dirty="0"/>
              <a:t>calote nos </a:t>
            </a:r>
            <a:r>
              <a:rPr lang="pt-BR" sz="2400" dirty="0" smtClean="0"/>
              <a:t>lastros. No </a:t>
            </a:r>
            <a:r>
              <a:rPr lang="pt-BR" sz="2400" dirty="0"/>
              <a:t>caso de um CRI que possua aluguéis como recebíveis, a garantia pode ser uma fiança prestada nos contratos. </a:t>
            </a:r>
            <a:endParaRPr lang="pt-BR" sz="2400" dirty="0" smtClean="0"/>
          </a:p>
          <a:p>
            <a:pPr fontAlgn="base"/>
            <a:endParaRPr lang="pt-BR" sz="2400" dirty="0" smtClean="0"/>
          </a:p>
          <a:p>
            <a:pPr fontAlgn="base"/>
            <a:r>
              <a:rPr lang="pt-BR" sz="2400" dirty="0" smtClean="0"/>
              <a:t>Para </a:t>
            </a:r>
            <a:r>
              <a:rPr lang="pt-BR" sz="2400" dirty="0"/>
              <a:t>minimizar o risco, </a:t>
            </a:r>
            <a:r>
              <a:rPr lang="pt-BR" sz="2400" dirty="0" smtClean="0"/>
              <a:t>os </a:t>
            </a:r>
            <a:r>
              <a:rPr lang="pt-BR" sz="2400" dirty="0" err="1"/>
              <a:t>CRIs</a:t>
            </a:r>
            <a:r>
              <a:rPr lang="pt-BR" sz="2400" dirty="0"/>
              <a:t> residenciais são </a:t>
            </a:r>
            <a:r>
              <a:rPr lang="pt-BR" sz="2400" dirty="0" smtClean="0"/>
              <a:t>diluídos </a:t>
            </a:r>
            <a:r>
              <a:rPr lang="pt-BR" sz="2400" dirty="0"/>
              <a:t>por vários créditos, o que não acontece com </a:t>
            </a:r>
            <a:r>
              <a:rPr lang="pt-BR" sz="2400" dirty="0" smtClean="0"/>
              <a:t>os </a:t>
            </a:r>
            <a:r>
              <a:rPr lang="pt-BR" sz="2400" dirty="0" err="1"/>
              <a:t>CRIs</a:t>
            </a:r>
            <a:r>
              <a:rPr lang="pt-BR" sz="2400" dirty="0"/>
              <a:t> empresariais. Uma forma de mensurar os riscos de </a:t>
            </a:r>
            <a:r>
              <a:rPr lang="pt-BR" sz="2400" dirty="0" smtClean="0"/>
              <a:t>um </a:t>
            </a:r>
            <a:r>
              <a:rPr lang="pt-BR" sz="2400" dirty="0"/>
              <a:t>CRI são os Ratings que classificam esses títulos. </a:t>
            </a:r>
            <a:r>
              <a:rPr lang="pt-BR" sz="3200" dirty="0"/>
              <a:t/>
            </a:r>
            <a:br>
              <a:rPr lang="pt-BR" sz="3200" dirty="0"/>
            </a:br>
            <a:endParaRPr lang="pt-BR" sz="3200" dirty="0"/>
          </a:p>
          <a:p>
            <a:endParaRPr lang="pt-BR" sz="32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6056579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/>
        </p:nvSpPr>
        <p:spPr>
          <a:xfrm>
            <a:off x="534850" y="1042400"/>
            <a:ext cx="8342400" cy="525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 </a:t>
            </a:r>
            <a:r>
              <a:rPr lang="en-US" sz="3600"/>
              <a:t>O TÍTULO</a:t>
            </a:r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  <a:p>
            <a:pPr marL="457200" marR="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2400"/>
              <a:t>Emissão exclusiva de instituições financeiras autorizadas pelo BaCen e com carteira de crédito mobiliário</a:t>
            </a:r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457200" marR="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2400"/>
              <a:t>Emitidas sob a forma escritural ou de certificado</a:t>
            </a:r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457200" marR="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2400"/>
              <a:t>Nominativas, transferíveis e negociadas no mercado secundário</a:t>
            </a:r>
          </a:p>
        </p:txBody>
      </p:sp>
      <p:sp>
        <p:nvSpPr>
          <p:cNvPr id="109" name="Shape 109"/>
          <p:cNvSpPr txBox="1"/>
          <p:nvPr/>
        </p:nvSpPr>
        <p:spPr>
          <a:xfrm>
            <a:off x="3132136" y="4221162"/>
            <a:ext cx="6119699" cy="1870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algn="l" rtl="0">
              <a:lnSpc>
                <a:spcPct val="120000"/>
              </a:lnSpc>
              <a:spcBef>
                <a:spcPts val="33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Shape 110"/>
          <p:cNvSpPr txBox="1"/>
          <p:nvPr/>
        </p:nvSpPr>
        <p:spPr>
          <a:xfrm>
            <a:off x="0" y="0"/>
            <a:ext cx="9144000" cy="765300"/>
          </a:xfrm>
          <a:prstGeom prst="rect">
            <a:avLst/>
          </a:prstGeom>
          <a:solidFill>
            <a:srgbClr val="005A5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Shape 111"/>
          <p:cNvSpPr txBox="1"/>
          <p:nvPr/>
        </p:nvSpPr>
        <p:spPr>
          <a:xfrm>
            <a:off x="0" y="765175"/>
            <a:ext cx="9144000" cy="71400"/>
          </a:xfrm>
          <a:prstGeom prst="rect">
            <a:avLst/>
          </a:prstGeom>
          <a:solidFill>
            <a:srgbClr val="DDEADA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Shape 112"/>
          <p:cNvSpPr txBox="1"/>
          <p:nvPr/>
        </p:nvSpPr>
        <p:spPr>
          <a:xfrm>
            <a:off x="-15875" y="6496050"/>
            <a:ext cx="9159900" cy="360300"/>
          </a:xfrm>
          <a:prstGeom prst="rect">
            <a:avLst/>
          </a:prstGeom>
          <a:solidFill>
            <a:srgbClr val="92B4A9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Shape 113"/>
          <p:cNvSpPr txBox="1"/>
          <p:nvPr/>
        </p:nvSpPr>
        <p:spPr>
          <a:xfrm>
            <a:off x="8505825" y="6540500"/>
            <a:ext cx="216000" cy="216000"/>
          </a:xfrm>
          <a:prstGeom prst="rect">
            <a:avLst/>
          </a:prstGeom>
          <a:noFill/>
          <a:ln w="25400" cap="flat" cmpd="sng">
            <a:solidFill>
              <a:srgbClr val="003F3E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Shape 114"/>
          <p:cNvSpPr txBox="1"/>
          <p:nvPr/>
        </p:nvSpPr>
        <p:spPr>
          <a:xfrm>
            <a:off x="8337550" y="6405562"/>
            <a:ext cx="287400" cy="252299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003F3E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Shape 115"/>
          <p:cNvSpPr txBox="1"/>
          <p:nvPr/>
        </p:nvSpPr>
        <p:spPr>
          <a:xfrm>
            <a:off x="6553200" y="635000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Shape 116"/>
          <p:cNvSpPr txBox="1"/>
          <p:nvPr/>
        </p:nvSpPr>
        <p:spPr>
          <a:xfrm>
            <a:off x="82550" y="6488112"/>
            <a:ext cx="8275500" cy="369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Open Sans"/>
              <a:buNone/>
            </a:pPr>
            <a:r>
              <a:rPr lang="en-US" sz="18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Grupo 4 – Alexandre, Flavia, Giovanni e Pa</a:t>
            </a:r>
            <a:r>
              <a:rPr lang="en-US"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tricia</a:t>
            </a:r>
          </a:p>
        </p:txBody>
      </p:sp>
      <p:sp>
        <p:nvSpPr>
          <p:cNvPr id="117" name="Shape 117"/>
          <p:cNvSpPr txBox="1"/>
          <p:nvPr/>
        </p:nvSpPr>
        <p:spPr>
          <a:xfrm>
            <a:off x="65087" y="131762"/>
            <a:ext cx="8035800" cy="662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3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Letras de Crédito Imobiliário (LCI)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/>
          <p:nvPr/>
        </p:nvSpPr>
        <p:spPr>
          <a:xfrm>
            <a:off x="3132136" y="4221162"/>
            <a:ext cx="6119699" cy="1870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algn="l" rtl="0">
              <a:lnSpc>
                <a:spcPct val="120000"/>
              </a:lnSpc>
              <a:spcBef>
                <a:spcPts val="33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Shape 183"/>
          <p:cNvSpPr txBox="1"/>
          <p:nvPr/>
        </p:nvSpPr>
        <p:spPr>
          <a:xfrm>
            <a:off x="0" y="0"/>
            <a:ext cx="9144000" cy="765300"/>
          </a:xfrm>
          <a:prstGeom prst="rect">
            <a:avLst/>
          </a:prstGeom>
          <a:solidFill>
            <a:srgbClr val="005A5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Shape 184"/>
          <p:cNvSpPr txBox="1"/>
          <p:nvPr/>
        </p:nvSpPr>
        <p:spPr>
          <a:xfrm>
            <a:off x="0" y="765175"/>
            <a:ext cx="9144000" cy="71400"/>
          </a:xfrm>
          <a:prstGeom prst="rect">
            <a:avLst/>
          </a:prstGeom>
          <a:solidFill>
            <a:srgbClr val="DDEADA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Shape 185"/>
          <p:cNvSpPr txBox="1"/>
          <p:nvPr/>
        </p:nvSpPr>
        <p:spPr>
          <a:xfrm>
            <a:off x="-15875" y="6496050"/>
            <a:ext cx="9159900" cy="360300"/>
          </a:xfrm>
          <a:prstGeom prst="rect">
            <a:avLst/>
          </a:prstGeom>
          <a:solidFill>
            <a:srgbClr val="92B4A9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Shape 186"/>
          <p:cNvSpPr txBox="1"/>
          <p:nvPr/>
        </p:nvSpPr>
        <p:spPr>
          <a:xfrm>
            <a:off x="8505825" y="6540500"/>
            <a:ext cx="216000" cy="216000"/>
          </a:xfrm>
          <a:prstGeom prst="rect">
            <a:avLst/>
          </a:prstGeom>
          <a:noFill/>
          <a:ln w="25400" cap="flat" cmpd="sng">
            <a:solidFill>
              <a:srgbClr val="003F3E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Shape 187"/>
          <p:cNvSpPr txBox="1"/>
          <p:nvPr/>
        </p:nvSpPr>
        <p:spPr>
          <a:xfrm>
            <a:off x="8337550" y="6405562"/>
            <a:ext cx="287400" cy="252299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003F3E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Shape 188"/>
          <p:cNvSpPr txBox="1"/>
          <p:nvPr/>
        </p:nvSpPr>
        <p:spPr>
          <a:xfrm>
            <a:off x="6553200" y="635000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30</a:t>
            </a:fld>
            <a:endParaRPr lang="en-US" sz="12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Shape 189"/>
          <p:cNvSpPr txBox="1"/>
          <p:nvPr/>
        </p:nvSpPr>
        <p:spPr>
          <a:xfrm>
            <a:off x="82550" y="6488112"/>
            <a:ext cx="8275500" cy="369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Open Sans"/>
              <a:buNone/>
            </a:pPr>
            <a:r>
              <a:rPr lang="en-US" sz="18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Grupo 4 – Alexandre, Flavia, Giovanni e Paula</a:t>
            </a:r>
          </a:p>
        </p:txBody>
      </p:sp>
      <p:sp>
        <p:nvSpPr>
          <p:cNvPr id="190" name="Shape 190"/>
          <p:cNvSpPr txBox="1"/>
          <p:nvPr/>
        </p:nvSpPr>
        <p:spPr>
          <a:xfrm>
            <a:off x="65087" y="131762"/>
            <a:ext cx="8035800" cy="662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35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Certificado</a:t>
            </a:r>
            <a:r>
              <a:rPr lang="en-US" sz="35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35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Recebíveis</a:t>
            </a:r>
            <a:r>
              <a:rPr lang="en-US" sz="35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5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Imobiliários</a:t>
            </a:r>
            <a:r>
              <a:rPr lang="en-US" sz="35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(CRI)</a:t>
            </a:r>
          </a:p>
        </p:txBody>
      </p:sp>
      <p:sp>
        <p:nvSpPr>
          <p:cNvPr id="3" name="Retângulo 2"/>
          <p:cNvSpPr/>
          <p:nvPr/>
        </p:nvSpPr>
        <p:spPr>
          <a:xfrm>
            <a:off x="237345" y="1065812"/>
            <a:ext cx="74168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600" dirty="0" err="1" smtClean="0"/>
              <a:t>Tributação</a:t>
            </a:r>
            <a:endParaRPr lang="en-US" sz="3600" dirty="0" smtClean="0"/>
          </a:p>
          <a:p>
            <a:pPr lvl="0" algn="just"/>
            <a:endParaRPr lang="en-US" sz="3600" dirty="0"/>
          </a:p>
          <a:p>
            <a:pPr lvl="0" algn="just"/>
            <a:endParaRPr lang="en-US" sz="36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227301" y="1700808"/>
            <a:ext cx="842493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/>
              <a:t>Isento de IR</a:t>
            </a:r>
          </a:p>
          <a:p>
            <a:endParaRPr lang="pt-BR" sz="3200" dirty="0"/>
          </a:p>
          <a:p>
            <a:r>
              <a:rPr lang="pt-BR" sz="3200" dirty="0" smtClean="0"/>
              <a:t>Isento de IOF</a:t>
            </a:r>
          </a:p>
          <a:p>
            <a:endParaRPr lang="pt-BR" sz="3200" dirty="0"/>
          </a:p>
          <a:p>
            <a:r>
              <a:rPr lang="pt-BR" sz="3200" dirty="0" smtClean="0"/>
              <a:t>Taxas</a:t>
            </a:r>
          </a:p>
          <a:p>
            <a:endParaRPr lang="pt-BR" sz="3200" dirty="0"/>
          </a:p>
          <a:p>
            <a:r>
              <a:rPr lang="pt-BR" sz="3200" dirty="0" smtClean="0"/>
              <a:t>Podem ser </a:t>
            </a:r>
            <a:r>
              <a:rPr lang="pt-BR" sz="3200" dirty="0" err="1" smtClean="0"/>
              <a:t>pré</a:t>
            </a:r>
            <a:r>
              <a:rPr lang="pt-BR" sz="3200" dirty="0" smtClean="0"/>
              <a:t> ou pós fixadas</a:t>
            </a:r>
          </a:p>
          <a:p>
            <a:r>
              <a:rPr lang="pt-BR" sz="3200" dirty="0" smtClean="0"/>
              <a:t> </a:t>
            </a:r>
            <a:endParaRPr lang="pt-BR" sz="32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6055633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/>
          <p:nvPr/>
        </p:nvSpPr>
        <p:spPr>
          <a:xfrm>
            <a:off x="0" y="0"/>
            <a:ext cx="9144000" cy="765175"/>
          </a:xfrm>
          <a:prstGeom prst="rect">
            <a:avLst/>
          </a:prstGeom>
          <a:solidFill>
            <a:srgbClr val="005A5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60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video</a:t>
            </a:r>
          </a:p>
        </p:txBody>
      </p:sp>
      <p:sp>
        <p:nvSpPr>
          <p:cNvPr id="236" name="Shape 236"/>
          <p:cNvSpPr txBox="1"/>
          <p:nvPr/>
        </p:nvSpPr>
        <p:spPr>
          <a:xfrm>
            <a:off x="0" y="765175"/>
            <a:ext cx="9144000" cy="71436"/>
          </a:xfrm>
          <a:prstGeom prst="rect">
            <a:avLst/>
          </a:prstGeom>
          <a:solidFill>
            <a:srgbClr val="DDEADA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Shape 237"/>
          <p:cNvSpPr txBox="1"/>
          <p:nvPr/>
        </p:nvSpPr>
        <p:spPr>
          <a:xfrm>
            <a:off x="-15875" y="6496050"/>
            <a:ext cx="9159874" cy="360362"/>
          </a:xfrm>
          <a:prstGeom prst="rect">
            <a:avLst/>
          </a:prstGeom>
          <a:solidFill>
            <a:srgbClr val="92B4A9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Shape 238"/>
          <p:cNvSpPr txBox="1"/>
          <p:nvPr/>
        </p:nvSpPr>
        <p:spPr>
          <a:xfrm>
            <a:off x="8505825" y="6540500"/>
            <a:ext cx="215899" cy="215899"/>
          </a:xfrm>
          <a:prstGeom prst="rect">
            <a:avLst/>
          </a:prstGeom>
          <a:noFill/>
          <a:ln w="25400" cap="flat" cmpd="sng">
            <a:solidFill>
              <a:srgbClr val="003F3E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Shape 239"/>
          <p:cNvSpPr txBox="1"/>
          <p:nvPr/>
        </p:nvSpPr>
        <p:spPr>
          <a:xfrm>
            <a:off x="8337550" y="6405562"/>
            <a:ext cx="287337" cy="252412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003F3E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Shape 240"/>
          <p:cNvSpPr txBox="1"/>
          <p:nvPr/>
        </p:nvSpPr>
        <p:spPr>
          <a:xfrm>
            <a:off x="6553200" y="635000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31</a:t>
            </a:fld>
            <a:endParaRPr lang="en-US" sz="12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Shape 241"/>
          <p:cNvSpPr txBox="1"/>
          <p:nvPr/>
        </p:nvSpPr>
        <p:spPr>
          <a:xfrm>
            <a:off x="82550" y="6488112"/>
            <a:ext cx="8275636" cy="369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Open Sans"/>
              <a:buNone/>
            </a:pPr>
            <a:r>
              <a:rPr lang="en-US" sz="18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Grupo 4 – Alexandre, Fl</a:t>
            </a:r>
            <a:r>
              <a:rPr lang="en-US"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</a:t>
            </a:r>
            <a:r>
              <a:rPr lang="en-US" sz="18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via, Giovanni, Paula</a:t>
            </a:r>
          </a:p>
        </p:txBody>
      </p:sp>
      <p:sp>
        <p:nvSpPr>
          <p:cNvPr id="242" name="Shape 242">
            <a:hlinkClick r:id="rId3"/>
          </p:cNvPr>
          <p:cNvSpPr/>
          <p:nvPr/>
        </p:nvSpPr>
        <p:spPr>
          <a:xfrm>
            <a:off x="1394625" y="1195124"/>
            <a:ext cx="6338875" cy="4754156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/>
          <p:nvPr/>
        </p:nvSpPr>
        <p:spPr>
          <a:xfrm>
            <a:off x="395287" y="2420936"/>
            <a:ext cx="8497886" cy="4492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/>
          </a:p>
        </p:txBody>
      </p:sp>
      <p:sp>
        <p:nvSpPr>
          <p:cNvPr id="248" name="Shape 248"/>
          <p:cNvSpPr txBox="1"/>
          <p:nvPr/>
        </p:nvSpPr>
        <p:spPr>
          <a:xfrm>
            <a:off x="0" y="0"/>
            <a:ext cx="9144000" cy="765175"/>
          </a:xfrm>
          <a:prstGeom prst="rect">
            <a:avLst/>
          </a:prstGeom>
          <a:solidFill>
            <a:srgbClr val="005A5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Shape 249"/>
          <p:cNvSpPr txBox="1"/>
          <p:nvPr/>
        </p:nvSpPr>
        <p:spPr>
          <a:xfrm>
            <a:off x="0" y="765175"/>
            <a:ext cx="9144000" cy="71436"/>
          </a:xfrm>
          <a:prstGeom prst="rect">
            <a:avLst/>
          </a:prstGeom>
          <a:solidFill>
            <a:srgbClr val="DDEADA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Shape 250"/>
          <p:cNvSpPr txBox="1"/>
          <p:nvPr/>
        </p:nvSpPr>
        <p:spPr>
          <a:xfrm>
            <a:off x="65086" y="131761"/>
            <a:ext cx="8035924" cy="6619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3700" b="0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Bibliografia</a:t>
            </a:r>
          </a:p>
        </p:txBody>
      </p:sp>
      <p:sp>
        <p:nvSpPr>
          <p:cNvPr id="251" name="Shape 251"/>
          <p:cNvSpPr txBox="1"/>
          <p:nvPr/>
        </p:nvSpPr>
        <p:spPr>
          <a:xfrm>
            <a:off x="-15875" y="6496050"/>
            <a:ext cx="9159874" cy="360362"/>
          </a:xfrm>
          <a:prstGeom prst="rect">
            <a:avLst/>
          </a:prstGeom>
          <a:solidFill>
            <a:srgbClr val="92B4A9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Shape 252"/>
          <p:cNvSpPr txBox="1"/>
          <p:nvPr/>
        </p:nvSpPr>
        <p:spPr>
          <a:xfrm>
            <a:off x="8505825" y="6540500"/>
            <a:ext cx="215899" cy="215899"/>
          </a:xfrm>
          <a:prstGeom prst="rect">
            <a:avLst/>
          </a:prstGeom>
          <a:noFill/>
          <a:ln w="25400" cap="flat" cmpd="sng">
            <a:solidFill>
              <a:srgbClr val="003F3E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Shape 253"/>
          <p:cNvSpPr txBox="1"/>
          <p:nvPr/>
        </p:nvSpPr>
        <p:spPr>
          <a:xfrm>
            <a:off x="8337550" y="6405562"/>
            <a:ext cx="287337" cy="252412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003F3E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Shape 254"/>
          <p:cNvSpPr txBox="1"/>
          <p:nvPr/>
        </p:nvSpPr>
        <p:spPr>
          <a:xfrm>
            <a:off x="6553200" y="635000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32</a:t>
            </a:fld>
            <a:endParaRPr lang="en-US" sz="12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Shape 255"/>
          <p:cNvSpPr txBox="1"/>
          <p:nvPr/>
        </p:nvSpPr>
        <p:spPr>
          <a:xfrm>
            <a:off x="82550" y="6488112"/>
            <a:ext cx="8275636" cy="369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Open Sans"/>
              <a:buNone/>
            </a:pPr>
            <a:r>
              <a:rPr lang="en-US" sz="18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Grupo 4 – Alexandre, Flavia, Giovanni, Paula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251520" y="1196752"/>
            <a:ext cx="864165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ASSAF NETO, A</a:t>
            </a:r>
            <a:r>
              <a:rPr lang="pt-BR" b="1" dirty="0" smtClean="0"/>
              <a:t>. Mercado financeiro. </a:t>
            </a:r>
            <a:r>
              <a:rPr lang="pt-BR" dirty="0" smtClean="0"/>
              <a:t>12.ed. São Paulo: Atlas</a:t>
            </a:r>
            <a:r>
              <a:rPr lang="pt-BR" b="1" dirty="0" smtClean="0"/>
              <a:t>, </a:t>
            </a:r>
            <a:r>
              <a:rPr lang="pt-BR" dirty="0" smtClean="0"/>
              <a:t>2014</a:t>
            </a:r>
          </a:p>
          <a:p>
            <a:endParaRPr lang="pt-BR" dirty="0"/>
          </a:p>
          <a:p>
            <a:r>
              <a:rPr lang="pt-BR" dirty="0">
                <a:hlinkClick r:id="rId3"/>
              </a:rPr>
              <a:t>http://</a:t>
            </a:r>
            <a:r>
              <a:rPr lang="pt-BR" dirty="0" smtClean="0">
                <a:hlinkClick r:id="rId3"/>
              </a:rPr>
              <a:t>www.bfre.com.br/braziliansecurities/pt/produtos/o-que-e-cri</a:t>
            </a:r>
            <a:endParaRPr lang="pt-BR" dirty="0" smtClean="0"/>
          </a:p>
          <a:p>
            <a:endParaRPr lang="pt-BR" dirty="0"/>
          </a:p>
          <a:p>
            <a:r>
              <a:rPr lang="pt-BR" dirty="0">
                <a:hlinkClick r:id="rId4"/>
              </a:rPr>
              <a:t>http://</a:t>
            </a:r>
            <a:r>
              <a:rPr lang="pt-BR" dirty="0" smtClean="0">
                <a:hlinkClick r:id="rId4"/>
              </a:rPr>
              <a:t>www.cvm.gov.br/legislacao/inst/inst414.html</a:t>
            </a:r>
            <a:endParaRPr lang="pt-BR" dirty="0" smtClean="0"/>
          </a:p>
          <a:p>
            <a:endParaRPr lang="pt-BR" dirty="0"/>
          </a:p>
          <a:p>
            <a:r>
              <a:rPr lang="pt-BR" dirty="0">
                <a:hlinkClick r:id="rId5"/>
              </a:rPr>
              <a:t>https://</a:t>
            </a:r>
            <a:r>
              <a:rPr lang="pt-BR" dirty="0" smtClean="0">
                <a:hlinkClick r:id="rId5"/>
              </a:rPr>
              <a:t>www.cetip.com.br/valores-mobiliarios/cri</a:t>
            </a:r>
            <a:endParaRPr lang="pt-BR" dirty="0" smtClean="0"/>
          </a:p>
          <a:p>
            <a:endParaRPr lang="pt-BR" dirty="0"/>
          </a:p>
          <a:p>
            <a:r>
              <a:rPr lang="pt-BR" dirty="0">
                <a:hlinkClick r:id="rId6"/>
              </a:rPr>
              <a:t>http://</a:t>
            </a:r>
            <a:r>
              <a:rPr lang="pt-BR" dirty="0" smtClean="0">
                <a:hlinkClick r:id="rId6"/>
              </a:rPr>
              <a:t>www.cibrasec.com.br/evolucao.html</a:t>
            </a:r>
            <a:endParaRPr lang="pt-BR" dirty="0" smtClean="0"/>
          </a:p>
          <a:p>
            <a:endParaRPr lang="pt-BR" dirty="0"/>
          </a:p>
          <a:p>
            <a:r>
              <a:rPr lang="pt-BR" u="sng" dirty="0">
                <a:hlinkClick r:id="rId7"/>
              </a:rPr>
              <a:t>http://</a:t>
            </a:r>
            <a:r>
              <a:rPr lang="pt-BR" u="sng" dirty="0" smtClean="0">
                <a:hlinkClick r:id="rId7"/>
              </a:rPr>
              <a:t>bb.com.br/portalbb/page100,116,500239,1,0,1,1.bb?codigoMenu=1092&amp;codigoRet=17998&amp;bread=3</a:t>
            </a:r>
            <a:endParaRPr lang="pt-BR" dirty="0"/>
          </a:p>
          <a:p>
            <a:endParaRPr lang="pt-BR" dirty="0"/>
          </a:p>
          <a:p>
            <a:r>
              <a:rPr lang="pt-BR" u="sng" dirty="0">
                <a:hlinkClick r:id="rId8"/>
              </a:rPr>
              <a:t>http://</a:t>
            </a:r>
            <a:r>
              <a:rPr lang="pt-BR" u="sng" dirty="0" smtClean="0">
                <a:hlinkClick r:id="rId8"/>
              </a:rPr>
              <a:t>www.caixa.gov.br/voce/poupanca-e-investimentos/letras-credito-imobiliario/Paginas/default.aspx</a:t>
            </a:r>
            <a:endParaRPr lang="pt-BR" dirty="0"/>
          </a:p>
          <a:p>
            <a:endParaRPr lang="pt-BR" dirty="0"/>
          </a:p>
          <a:p>
            <a:r>
              <a:rPr lang="pt-BR" u="sng" dirty="0">
                <a:hlinkClick r:id="rId9"/>
              </a:rPr>
              <a:t>http://www.valoresreais.com/2011/03/13/o-que-e-lci-letra-de-credito-imobiliario</a:t>
            </a:r>
            <a:r>
              <a:rPr lang="pt-BR" u="sng" dirty="0" smtClean="0">
                <a:hlinkClick r:id="rId9"/>
              </a:rPr>
              <a:t>/</a:t>
            </a:r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/>
        </p:nvSpPr>
        <p:spPr>
          <a:xfrm>
            <a:off x="534850" y="1042400"/>
            <a:ext cx="8342400" cy="525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 </a:t>
            </a:r>
            <a:r>
              <a:rPr lang="en-US" sz="3600"/>
              <a:t>O TÍTULO</a:t>
            </a:r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457200" marR="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2400"/>
              <a:t>Remuneração: porcentagem do CDI</a:t>
            </a:r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457200" marR="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2400"/>
              <a:t>Preço unitário de emissão varia (1.000 - 30.000)</a:t>
            </a:r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457200" marR="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2400"/>
              <a:t>Lastro de crédito imobiliário garantidos por hipoteca ou alienação fiduciária</a:t>
            </a:r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457200" marR="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2400"/>
              <a:t>Cobertura pelo Fundo Garantidor de Crédito (FGC) de até R$250.000</a:t>
            </a:r>
          </a:p>
        </p:txBody>
      </p:sp>
      <p:sp>
        <p:nvSpPr>
          <p:cNvPr id="123" name="Shape 123"/>
          <p:cNvSpPr txBox="1"/>
          <p:nvPr/>
        </p:nvSpPr>
        <p:spPr>
          <a:xfrm>
            <a:off x="3132136" y="4221162"/>
            <a:ext cx="6119699" cy="1870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algn="l" rtl="0">
              <a:lnSpc>
                <a:spcPct val="120000"/>
              </a:lnSpc>
              <a:spcBef>
                <a:spcPts val="33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Shape 124"/>
          <p:cNvSpPr txBox="1"/>
          <p:nvPr/>
        </p:nvSpPr>
        <p:spPr>
          <a:xfrm>
            <a:off x="0" y="0"/>
            <a:ext cx="9144000" cy="765300"/>
          </a:xfrm>
          <a:prstGeom prst="rect">
            <a:avLst/>
          </a:prstGeom>
          <a:solidFill>
            <a:srgbClr val="005A5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Shape 125"/>
          <p:cNvSpPr txBox="1"/>
          <p:nvPr/>
        </p:nvSpPr>
        <p:spPr>
          <a:xfrm>
            <a:off x="0" y="765175"/>
            <a:ext cx="9144000" cy="71400"/>
          </a:xfrm>
          <a:prstGeom prst="rect">
            <a:avLst/>
          </a:prstGeom>
          <a:solidFill>
            <a:srgbClr val="DDEADA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Shape 126"/>
          <p:cNvSpPr txBox="1"/>
          <p:nvPr/>
        </p:nvSpPr>
        <p:spPr>
          <a:xfrm>
            <a:off x="-15875" y="6496050"/>
            <a:ext cx="9159900" cy="360300"/>
          </a:xfrm>
          <a:prstGeom prst="rect">
            <a:avLst/>
          </a:prstGeom>
          <a:solidFill>
            <a:srgbClr val="92B4A9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Shape 127"/>
          <p:cNvSpPr txBox="1"/>
          <p:nvPr/>
        </p:nvSpPr>
        <p:spPr>
          <a:xfrm>
            <a:off x="8505825" y="6540500"/>
            <a:ext cx="216000" cy="216000"/>
          </a:xfrm>
          <a:prstGeom prst="rect">
            <a:avLst/>
          </a:prstGeom>
          <a:noFill/>
          <a:ln w="25400" cap="flat" cmpd="sng">
            <a:solidFill>
              <a:srgbClr val="003F3E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Shape 128"/>
          <p:cNvSpPr txBox="1"/>
          <p:nvPr/>
        </p:nvSpPr>
        <p:spPr>
          <a:xfrm>
            <a:off x="8337550" y="6405562"/>
            <a:ext cx="287400" cy="252299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003F3E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Shape 129"/>
          <p:cNvSpPr txBox="1"/>
          <p:nvPr/>
        </p:nvSpPr>
        <p:spPr>
          <a:xfrm>
            <a:off x="6553200" y="635000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Shape 130"/>
          <p:cNvSpPr txBox="1"/>
          <p:nvPr/>
        </p:nvSpPr>
        <p:spPr>
          <a:xfrm>
            <a:off x="82550" y="6488112"/>
            <a:ext cx="8275500" cy="369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Open Sans"/>
              <a:buNone/>
            </a:pPr>
            <a:r>
              <a:rPr lang="en-US" sz="18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Grupo 4 – Alexandre, Flavia, Giovanni e Pa</a:t>
            </a:r>
            <a:r>
              <a:rPr lang="en-US"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tricia</a:t>
            </a:r>
          </a:p>
        </p:txBody>
      </p:sp>
      <p:sp>
        <p:nvSpPr>
          <p:cNvPr id="131" name="Shape 131"/>
          <p:cNvSpPr txBox="1"/>
          <p:nvPr/>
        </p:nvSpPr>
        <p:spPr>
          <a:xfrm>
            <a:off x="65087" y="131762"/>
            <a:ext cx="8035800" cy="662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3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Letras de Crédito Imobiliário (LCI)</a:t>
            </a:r>
          </a:p>
        </p:txBody>
      </p:sp>
      <p:sp>
        <p:nvSpPr>
          <p:cNvPr id="132" name="Shape 132"/>
          <p:cNvSpPr txBox="1"/>
          <p:nvPr/>
        </p:nvSpPr>
        <p:spPr>
          <a:xfrm>
            <a:off x="798425" y="5774400"/>
            <a:ext cx="7888500" cy="525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i="1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/>
        </p:nvSpPr>
        <p:spPr>
          <a:xfrm>
            <a:off x="534850" y="1042400"/>
            <a:ext cx="8342400" cy="525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 </a:t>
            </a:r>
            <a:r>
              <a:rPr lang="en-US" sz="3600" dirty="0"/>
              <a:t>TRIBUTAÇÃO</a:t>
            </a:r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dirty="0"/>
          </a:p>
          <a:p>
            <a:pPr marL="457200" marR="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2400" dirty="0" err="1"/>
              <a:t>Isentas</a:t>
            </a:r>
            <a:r>
              <a:rPr lang="en-US" sz="2400" dirty="0"/>
              <a:t> de IRRF (</a:t>
            </a:r>
            <a:r>
              <a:rPr lang="en-US" sz="2400" dirty="0" err="1"/>
              <a:t>pessoa</a:t>
            </a:r>
            <a:r>
              <a:rPr lang="en-US" sz="2400" dirty="0"/>
              <a:t> </a:t>
            </a:r>
            <a:r>
              <a:rPr lang="en-US" sz="2400" dirty="0" err="1"/>
              <a:t>física</a:t>
            </a:r>
            <a:r>
              <a:rPr lang="en-US" sz="2400" dirty="0"/>
              <a:t>) e IOF; PJ segue </a:t>
            </a:r>
            <a:r>
              <a:rPr lang="en-US" sz="2400" dirty="0" err="1"/>
              <a:t>tabela</a:t>
            </a:r>
            <a:endParaRPr lang="en-US" sz="2400" dirty="0"/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457200" marR="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2400" dirty="0" err="1"/>
              <a:t>Restrição</a:t>
            </a:r>
            <a:r>
              <a:rPr lang="en-US" sz="2400" dirty="0"/>
              <a:t> de </a:t>
            </a:r>
            <a:r>
              <a:rPr lang="en-US" sz="2400" dirty="0" err="1"/>
              <a:t>liquidez</a:t>
            </a:r>
            <a:r>
              <a:rPr lang="en-US" sz="2400" dirty="0"/>
              <a:t>: </a:t>
            </a:r>
            <a:r>
              <a:rPr lang="en-US" sz="2400" dirty="0" err="1"/>
              <a:t>necessário</a:t>
            </a:r>
            <a:r>
              <a:rPr lang="en-US" sz="2400" dirty="0"/>
              <a:t> </a:t>
            </a:r>
            <a:r>
              <a:rPr lang="en-US" sz="2400" dirty="0" err="1"/>
              <a:t>prazo</a:t>
            </a:r>
            <a:r>
              <a:rPr lang="en-US" sz="2400" dirty="0"/>
              <a:t> </a:t>
            </a:r>
            <a:r>
              <a:rPr lang="en-US" sz="2400" dirty="0" err="1"/>
              <a:t>mínimo</a:t>
            </a:r>
            <a:r>
              <a:rPr lang="en-US" sz="2400" dirty="0"/>
              <a:t> de 90 </a:t>
            </a:r>
            <a:r>
              <a:rPr lang="en-US" sz="2400" dirty="0" err="1"/>
              <a:t>dias</a:t>
            </a:r>
            <a:r>
              <a:rPr lang="en-US" sz="2400" dirty="0"/>
              <a:t>* para </a:t>
            </a:r>
            <a:r>
              <a:rPr lang="en-US" sz="2400" dirty="0" err="1"/>
              <a:t>resgate</a:t>
            </a:r>
            <a:endParaRPr lang="en-US" sz="2400" dirty="0"/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457200" marR="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2400" dirty="0" err="1"/>
              <a:t>Liquidação</a:t>
            </a:r>
            <a:r>
              <a:rPr lang="en-US" sz="2400" dirty="0"/>
              <a:t> </a:t>
            </a:r>
            <a:r>
              <a:rPr lang="en-US" sz="2400" dirty="0" err="1"/>
              <a:t>diária</a:t>
            </a:r>
            <a:r>
              <a:rPr lang="en-US" sz="2400" dirty="0"/>
              <a:t> </a:t>
            </a:r>
            <a:r>
              <a:rPr lang="en-US" sz="2400" dirty="0" err="1"/>
              <a:t>após</a:t>
            </a:r>
            <a:r>
              <a:rPr lang="en-US" sz="2400" dirty="0"/>
              <a:t> o </a:t>
            </a:r>
            <a:r>
              <a:rPr lang="en-US" sz="2400" dirty="0" err="1"/>
              <a:t>prazo</a:t>
            </a:r>
            <a:r>
              <a:rPr lang="en-US" sz="2400" dirty="0"/>
              <a:t> (</a:t>
            </a:r>
            <a:r>
              <a:rPr lang="en-US" sz="2400" dirty="0" err="1"/>
              <a:t>resgate</a:t>
            </a:r>
            <a:r>
              <a:rPr lang="en-US" sz="2400" dirty="0"/>
              <a:t> </a:t>
            </a:r>
            <a:r>
              <a:rPr lang="en-US" sz="2400" dirty="0" err="1"/>
              <a:t>mínimo</a:t>
            </a:r>
            <a:r>
              <a:rPr lang="en-US" sz="2400" dirty="0"/>
              <a:t>)</a:t>
            </a:r>
          </a:p>
        </p:txBody>
      </p:sp>
      <p:sp>
        <p:nvSpPr>
          <p:cNvPr id="138" name="Shape 138"/>
          <p:cNvSpPr txBox="1"/>
          <p:nvPr/>
        </p:nvSpPr>
        <p:spPr>
          <a:xfrm>
            <a:off x="3132136" y="4221162"/>
            <a:ext cx="6119699" cy="1870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algn="l" rtl="0">
              <a:lnSpc>
                <a:spcPct val="120000"/>
              </a:lnSpc>
              <a:spcBef>
                <a:spcPts val="33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Shape 139"/>
          <p:cNvSpPr txBox="1"/>
          <p:nvPr/>
        </p:nvSpPr>
        <p:spPr>
          <a:xfrm>
            <a:off x="0" y="0"/>
            <a:ext cx="9144000" cy="765300"/>
          </a:xfrm>
          <a:prstGeom prst="rect">
            <a:avLst/>
          </a:prstGeom>
          <a:solidFill>
            <a:srgbClr val="005A5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Shape 140"/>
          <p:cNvSpPr txBox="1"/>
          <p:nvPr/>
        </p:nvSpPr>
        <p:spPr>
          <a:xfrm>
            <a:off x="0" y="765175"/>
            <a:ext cx="9144000" cy="71400"/>
          </a:xfrm>
          <a:prstGeom prst="rect">
            <a:avLst/>
          </a:prstGeom>
          <a:solidFill>
            <a:srgbClr val="DDEADA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Shape 141"/>
          <p:cNvSpPr txBox="1"/>
          <p:nvPr/>
        </p:nvSpPr>
        <p:spPr>
          <a:xfrm>
            <a:off x="-15875" y="6496050"/>
            <a:ext cx="9159900" cy="360300"/>
          </a:xfrm>
          <a:prstGeom prst="rect">
            <a:avLst/>
          </a:prstGeom>
          <a:solidFill>
            <a:srgbClr val="92B4A9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Shape 142"/>
          <p:cNvSpPr txBox="1"/>
          <p:nvPr/>
        </p:nvSpPr>
        <p:spPr>
          <a:xfrm>
            <a:off x="8505825" y="6540500"/>
            <a:ext cx="216000" cy="216000"/>
          </a:xfrm>
          <a:prstGeom prst="rect">
            <a:avLst/>
          </a:prstGeom>
          <a:noFill/>
          <a:ln w="25400" cap="flat" cmpd="sng">
            <a:solidFill>
              <a:srgbClr val="003F3E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Shape 143"/>
          <p:cNvSpPr txBox="1"/>
          <p:nvPr/>
        </p:nvSpPr>
        <p:spPr>
          <a:xfrm>
            <a:off x="8337550" y="6405562"/>
            <a:ext cx="287400" cy="252299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003F3E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Shape 144"/>
          <p:cNvSpPr txBox="1"/>
          <p:nvPr/>
        </p:nvSpPr>
        <p:spPr>
          <a:xfrm>
            <a:off x="6553200" y="635000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Shape 145"/>
          <p:cNvSpPr txBox="1"/>
          <p:nvPr/>
        </p:nvSpPr>
        <p:spPr>
          <a:xfrm>
            <a:off x="82550" y="6488112"/>
            <a:ext cx="8275500" cy="369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Open Sans"/>
              <a:buNone/>
            </a:pPr>
            <a:r>
              <a:rPr lang="en-US" sz="18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Grupo 4 – Alexandre, Flavia, Giovanni e P</a:t>
            </a:r>
            <a:r>
              <a:rPr lang="en-US"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atricia</a:t>
            </a:r>
          </a:p>
        </p:txBody>
      </p:sp>
      <p:sp>
        <p:nvSpPr>
          <p:cNvPr id="146" name="Shape 146"/>
          <p:cNvSpPr txBox="1"/>
          <p:nvPr/>
        </p:nvSpPr>
        <p:spPr>
          <a:xfrm>
            <a:off x="65087" y="131762"/>
            <a:ext cx="8035800" cy="662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3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Letras de Crédito Imobiliário (LCI)</a:t>
            </a:r>
          </a:p>
        </p:txBody>
      </p:sp>
      <p:sp>
        <p:nvSpPr>
          <p:cNvPr id="147" name="Shape 147"/>
          <p:cNvSpPr txBox="1"/>
          <p:nvPr/>
        </p:nvSpPr>
        <p:spPr>
          <a:xfrm>
            <a:off x="798425" y="5774400"/>
            <a:ext cx="7888500" cy="525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*</a:t>
            </a:r>
            <a:r>
              <a:rPr lang="en-US" i="1"/>
              <a:t>Prazo de carência alterado por meio da resolução Bacen n°4.410 de 28.05.2015. Aplicações realizadas até 28.05.2015 poderão ser resgatadas até 60 dias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/>
        </p:nvSpPr>
        <p:spPr>
          <a:xfrm>
            <a:off x="534850" y="1042400"/>
            <a:ext cx="8342400" cy="525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 </a:t>
            </a:r>
            <a:r>
              <a:rPr lang="en-US" sz="3600"/>
              <a:t>COMO ADQUIRIR?</a:t>
            </a:r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  <a:p>
            <a:pPr marL="457200" marR="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2400"/>
              <a:t>Possuir conta corrente no respectivo banco</a:t>
            </a:r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457200" marR="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2400"/>
              <a:t>Procurar gerente de contas (caixa eletrônico e </a:t>
            </a:r>
            <a:r>
              <a:rPr lang="en-US" sz="2400" i="1"/>
              <a:t>internet banking</a:t>
            </a:r>
            <a:r>
              <a:rPr lang="en-US" sz="2400"/>
              <a:t> em alguns casos)</a:t>
            </a:r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457200" marR="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2400"/>
              <a:t>Aplicação ocorre por meio do débito em conta-corrente com crédito automático no vencimento ou no resgate antecipado</a:t>
            </a:r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" name="Shape 153"/>
          <p:cNvSpPr txBox="1"/>
          <p:nvPr/>
        </p:nvSpPr>
        <p:spPr>
          <a:xfrm>
            <a:off x="3132136" y="4221162"/>
            <a:ext cx="6119699" cy="1870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algn="l" rtl="0">
              <a:lnSpc>
                <a:spcPct val="120000"/>
              </a:lnSpc>
              <a:spcBef>
                <a:spcPts val="33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Shape 154"/>
          <p:cNvSpPr txBox="1"/>
          <p:nvPr/>
        </p:nvSpPr>
        <p:spPr>
          <a:xfrm>
            <a:off x="0" y="0"/>
            <a:ext cx="9144000" cy="765300"/>
          </a:xfrm>
          <a:prstGeom prst="rect">
            <a:avLst/>
          </a:prstGeom>
          <a:solidFill>
            <a:srgbClr val="005A5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Shape 155"/>
          <p:cNvSpPr txBox="1"/>
          <p:nvPr/>
        </p:nvSpPr>
        <p:spPr>
          <a:xfrm>
            <a:off x="0" y="765175"/>
            <a:ext cx="9144000" cy="71400"/>
          </a:xfrm>
          <a:prstGeom prst="rect">
            <a:avLst/>
          </a:prstGeom>
          <a:solidFill>
            <a:srgbClr val="DDEADA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Shape 156"/>
          <p:cNvSpPr txBox="1"/>
          <p:nvPr/>
        </p:nvSpPr>
        <p:spPr>
          <a:xfrm>
            <a:off x="-15875" y="6496050"/>
            <a:ext cx="9159900" cy="360300"/>
          </a:xfrm>
          <a:prstGeom prst="rect">
            <a:avLst/>
          </a:prstGeom>
          <a:solidFill>
            <a:srgbClr val="92B4A9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Shape 157"/>
          <p:cNvSpPr txBox="1"/>
          <p:nvPr/>
        </p:nvSpPr>
        <p:spPr>
          <a:xfrm>
            <a:off x="8505825" y="6540500"/>
            <a:ext cx="216000" cy="216000"/>
          </a:xfrm>
          <a:prstGeom prst="rect">
            <a:avLst/>
          </a:prstGeom>
          <a:noFill/>
          <a:ln w="25400" cap="flat" cmpd="sng">
            <a:solidFill>
              <a:srgbClr val="003F3E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Shape 158"/>
          <p:cNvSpPr txBox="1"/>
          <p:nvPr/>
        </p:nvSpPr>
        <p:spPr>
          <a:xfrm>
            <a:off x="8337550" y="6405562"/>
            <a:ext cx="287400" cy="252299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003F3E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Shape 159"/>
          <p:cNvSpPr txBox="1"/>
          <p:nvPr/>
        </p:nvSpPr>
        <p:spPr>
          <a:xfrm>
            <a:off x="6553200" y="635000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2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/>
          <p:nvPr/>
        </p:nvSpPr>
        <p:spPr>
          <a:xfrm>
            <a:off x="82550" y="6488112"/>
            <a:ext cx="8275500" cy="369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Open Sans"/>
              <a:buNone/>
            </a:pPr>
            <a:r>
              <a:rPr lang="en-US" sz="18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Grupo 4 – Alexandre, Flavia, Giovanni e Pa</a:t>
            </a:r>
            <a:r>
              <a:rPr lang="en-US"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tricia</a:t>
            </a:r>
          </a:p>
        </p:txBody>
      </p:sp>
      <p:sp>
        <p:nvSpPr>
          <p:cNvPr id="161" name="Shape 161"/>
          <p:cNvSpPr txBox="1"/>
          <p:nvPr/>
        </p:nvSpPr>
        <p:spPr>
          <a:xfrm>
            <a:off x="65087" y="131762"/>
            <a:ext cx="8035800" cy="662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3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Letras de Crédito Imobiliário (LCI)</a:t>
            </a:r>
          </a:p>
        </p:txBody>
      </p:sp>
      <p:sp>
        <p:nvSpPr>
          <p:cNvPr id="162" name="Shape 162"/>
          <p:cNvSpPr txBox="1"/>
          <p:nvPr/>
        </p:nvSpPr>
        <p:spPr>
          <a:xfrm>
            <a:off x="798425" y="5774400"/>
            <a:ext cx="7888500" cy="525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i="1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/>
          <p:nvPr/>
        </p:nvSpPr>
        <p:spPr>
          <a:xfrm>
            <a:off x="477837" y="1527175"/>
            <a:ext cx="8342400" cy="430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Shape 168"/>
          <p:cNvSpPr txBox="1"/>
          <p:nvPr/>
        </p:nvSpPr>
        <p:spPr>
          <a:xfrm>
            <a:off x="3132136" y="4221162"/>
            <a:ext cx="6119699" cy="1870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algn="l" rtl="0">
              <a:lnSpc>
                <a:spcPct val="120000"/>
              </a:lnSpc>
              <a:spcBef>
                <a:spcPts val="33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Shape 169"/>
          <p:cNvSpPr txBox="1"/>
          <p:nvPr/>
        </p:nvSpPr>
        <p:spPr>
          <a:xfrm>
            <a:off x="0" y="0"/>
            <a:ext cx="9144000" cy="765300"/>
          </a:xfrm>
          <a:prstGeom prst="rect">
            <a:avLst/>
          </a:prstGeom>
          <a:solidFill>
            <a:srgbClr val="005A5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Shape 170"/>
          <p:cNvSpPr txBox="1"/>
          <p:nvPr/>
        </p:nvSpPr>
        <p:spPr>
          <a:xfrm>
            <a:off x="0" y="765175"/>
            <a:ext cx="9144000" cy="71400"/>
          </a:xfrm>
          <a:prstGeom prst="rect">
            <a:avLst/>
          </a:prstGeom>
          <a:solidFill>
            <a:srgbClr val="DDEADA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Shape 171"/>
          <p:cNvSpPr txBox="1"/>
          <p:nvPr/>
        </p:nvSpPr>
        <p:spPr>
          <a:xfrm>
            <a:off x="-15875" y="6496050"/>
            <a:ext cx="9159900" cy="360300"/>
          </a:xfrm>
          <a:prstGeom prst="rect">
            <a:avLst/>
          </a:prstGeom>
          <a:solidFill>
            <a:srgbClr val="92B4A9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Shape 172"/>
          <p:cNvSpPr txBox="1"/>
          <p:nvPr/>
        </p:nvSpPr>
        <p:spPr>
          <a:xfrm>
            <a:off x="8505825" y="6540500"/>
            <a:ext cx="216000" cy="216000"/>
          </a:xfrm>
          <a:prstGeom prst="rect">
            <a:avLst/>
          </a:prstGeom>
          <a:noFill/>
          <a:ln w="25400" cap="flat" cmpd="sng">
            <a:solidFill>
              <a:srgbClr val="003F3E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Shape 173"/>
          <p:cNvSpPr txBox="1"/>
          <p:nvPr/>
        </p:nvSpPr>
        <p:spPr>
          <a:xfrm>
            <a:off x="8337550" y="6405562"/>
            <a:ext cx="287400" cy="252299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003F3E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Shape 174"/>
          <p:cNvSpPr txBox="1"/>
          <p:nvPr/>
        </p:nvSpPr>
        <p:spPr>
          <a:xfrm>
            <a:off x="6553200" y="635000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2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Shape 175"/>
          <p:cNvSpPr txBox="1"/>
          <p:nvPr/>
        </p:nvSpPr>
        <p:spPr>
          <a:xfrm>
            <a:off x="82550" y="6488112"/>
            <a:ext cx="8275500" cy="369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Open Sans"/>
              <a:buNone/>
            </a:pPr>
            <a:r>
              <a:rPr lang="en-US" sz="18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Grupo 4 – Alexandre, Flavia, Giovanni e Paula</a:t>
            </a:r>
          </a:p>
        </p:txBody>
      </p:sp>
      <p:sp>
        <p:nvSpPr>
          <p:cNvPr id="176" name="Shape 176"/>
          <p:cNvSpPr txBox="1"/>
          <p:nvPr/>
        </p:nvSpPr>
        <p:spPr>
          <a:xfrm>
            <a:off x="65087" y="131762"/>
            <a:ext cx="8035800" cy="662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37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Letra</a:t>
            </a:r>
            <a:r>
              <a:rPr lang="en-US" sz="37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37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Crédito</a:t>
            </a:r>
            <a:r>
              <a:rPr lang="en-US" sz="37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do </a:t>
            </a:r>
            <a:r>
              <a:rPr lang="en-US" sz="37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Agronegócio</a:t>
            </a:r>
            <a:r>
              <a:rPr lang="en-US" sz="37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(LCA)</a:t>
            </a:r>
          </a:p>
        </p:txBody>
      </p:sp>
      <p:sp>
        <p:nvSpPr>
          <p:cNvPr id="12" name="Shape 94"/>
          <p:cNvSpPr txBox="1"/>
          <p:nvPr/>
        </p:nvSpPr>
        <p:spPr>
          <a:xfrm>
            <a:off x="477825" y="1527175"/>
            <a:ext cx="8342400" cy="525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 </a:t>
            </a:r>
            <a:r>
              <a:rPr lang="en-US" sz="3600" dirty="0"/>
              <a:t>O QUE É?</a:t>
            </a:r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dirty="0"/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dirty="0"/>
          </a:p>
          <a:p>
            <a:pPr marL="457200" lvl="0" indent="-381000" algn="just">
              <a:buSzPct val="100000"/>
              <a:buChar char="●"/>
            </a:pPr>
            <a:r>
              <a:rPr lang="pt-BR" sz="2400" dirty="0"/>
              <a:t>A LCA </a:t>
            </a:r>
            <a:r>
              <a:rPr lang="pt-BR" sz="2400" dirty="0" smtClean="0"/>
              <a:t>tem </a:t>
            </a:r>
            <a:r>
              <a:rPr lang="pt-BR" sz="2400" dirty="0"/>
              <a:t>praticamente as mesmas características da </a:t>
            </a:r>
            <a:r>
              <a:rPr lang="pt-BR" sz="2400" dirty="0" smtClean="0"/>
              <a:t>LCI (</a:t>
            </a:r>
            <a:r>
              <a:rPr lang="pt-BR" sz="2400" dirty="0"/>
              <a:t>Letra de crédito Imobiliário</a:t>
            </a:r>
            <a:r>
              <a:rPr lang="pt-BR" sz="2400" dirty="0" smtClean="0"/>
              <a:t>). O que muda, na verdade, é o lastro do papel, visto que a LCA são títulos emitidos por bancos garantidos por empréstimo que é concedido ao setor do agronegócio.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023466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/>
          <p:nvPr/>
        </p:nvSpPr>
        <p:spPr>
          <a:xfrm>
            <a:off x="477837" y="1527175"/>
            <a:ext cx="8342400" cy="430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Shape 168"/>
          <p:cNvSpPr txBox="1"/>
          <p:nvPr/>
        </p:nvSpPr>
        <p:spPr>
          <a:xfrm>
            <a:off x="3132136" y="4221162"/>
            <a:ext cx="6119699" cy="1870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algn="l" rtl="0">
              <a:lnSpc>
                <a:spcPct val="120000"/>
              </a:lnSpc>
              <a:spcBef>
                <a:spcPts val="33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Shape 169"/>
          <p:cNvSpPr txBox="1"/>
          <p:nvPr/>
        </p:nvSpPr>
        <p:spPr>
          <a:xfrm>
            <a:off x="0" y="0"/>
            <a:ext cx="9144000" cy="765300"/>
          </a:xfrm>
          <a:prstGeom prst="rect">
            <a:avLst/>
          </a:prstGeom>
          <a:solidFill>
            <a:srgbClr val="005A5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Shape 170"/>
          <p:cNvSpPr txBox="1"/>
          <p:nvPr/>
        </p:nvSpPr>
        <p:spPr>
          <a:xfrm>
            <a:off x="0" y="765175"/>
            <a:ext cx="9144000" cy="71400"/>
          </a:xfrm>
          <a:prstGeom prst="rect">
            <a:avLst/>
          </a:prstGeom>
          <a:solidFill>
            <a:srgbClr val="DDEADA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Shape 171"/>
          <p:cNvSpPr txBox="1"/>
          <p:nvPr/>
        </p:nvSpPr>
        <p:spPr>
          <a:xfrm>
            <a:off x="-15875" y="6496050"/>
            <a:ext cx="9159900" cy="360300"/>
          </a:xfrm>
          <a:prstGeom prst="rect">
            <a:avLst/>
          </a:prstGeom>
          <a:solidFill>
            <a:srgbClr val="92B4A9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Shape 172"/>
          <p:cNvSpPr txBox="1"/>
          <p:nvPr/>
        </p:nvSpPr>
        <p:spPr>
          <a:xfrm>
            <a:off x="8505825" y="6540500"/>
            <a:ext cx="216000" cy="216000"/>
          </a:xfrm>
          <a:prstGeom prst="rect">
            <a:avLst/>
          </a:prstGeom>
          <a:noFill/>
          <a:ln w="25400" cap="flat" cmpd="sng">
            <a:solidFill>
              <a:srgbClr val="003F3E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Shape 173"/>
          <p:cNvSpPr txBox="1"/>
          <p:nvPr/>
        </p:nvSpPr>
        <p:spPr>
          <a:xfrm>
            <a:off x="8337550" y="6405562"/>
            <a:ext cx="287400" cy="252299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003F3E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Shape 174"/>
          <p:cNvSpPr txBox="1"/>
          <p:nvPr/>
        </p:nvSpPr>
        <p:spPr>
          <a:xfrm>
            <a:off x="6553200" y="635000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US" sz="12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Shape 175"/>
          <p:cNvSpPr txBox="1"/>
          <p:nvPr/>
        </p:nvSpPr>
        <p:spPr>
          <a:xfrm>
            <a:off x="82550" y="6488112"/>
            <a:ext cx="8275500" cy="369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Open Sans"/>
              <a:buNone/>
            </a:pPr>
            <a:r>
              <a:rPr lang="en-US" sz="18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Grupo 4 – Alexandre, Flavia, Giovanni e Paula</a:t>
            </a:r>
          </a:p>
        </p:txBody>
      </p:sp>
      <p:sp>
        <p:nvSpPr>
          <p:cNvPr id="176" name="Shape 176"/>
          <p:cNvSpPr txBox="1"/>
          <p:nvPr/>
        </p:nvSpPr>
        <p:spPr>
          <a:xfrm>
            <a:off x="65087" y="131762"/>
            <a:ext cx="8035800" cy="662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37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Letra</a:t>
            </a:r>
            <a:r>
              <a:rPr lang="en-US" sz="37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37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Crédito</a:t>
            </a:r>
            <a:r>
              <a:rPr lang="en-US" sz="37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do </a:t>
            </a:r>
            <a:r>
              <a:rPr lang="en-US" sz="37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Agronegócio</a:t>
            </a:r>
            <a:r>
              <a:rPr lang="en-US" sz="37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(LCA)</a:t>
            </a:r>
          </a:p>
        </p:txBody>
      </p:sp>
      <p:sp>
        <p:nvSpPr>
          <p:cNvPr id="12" name="Shape 94"/>
          <p:cNvSpPr txBox="1"/>
          <p:nvPr/>
        </p:nvSpPr>
        <p:spPr>
          <a:xfrm>
            <a:off x="477825" y="1527175"/>
            <a:ext cx="8342400" cy="525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/>
              <a:t>TRIBUTAÇÃO</a:t>
            </a:r>
            <a:endParaRPr lang="en-US" sz="3600" dirty="0"/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dirty="0"/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dirty="0"/>
          </a:p>
          <a:p>
            <a:pPr marL="457200" lvl="0" indent="-381000" algn="just">
              <a:buSzPct val="100000"/>
              <a:buChar char="●"/>
            </a:pPr>
            <a:r>
              <a:rPr lang="pt-BR" sz="2400" dirty="0" smtClean="0"/>
              <a:t>Assim como a LCI, também é isenta </a:t>
            </a:r>
            <a:r>
              <a:rPr lang="pt-BR" sz="2400" smtClean="0"/>
              <a:t>de IR para PF.</a:t>
            </a:r>
            <a:endParaRPr lang="pt-BR" sz="2400" dirty="0" smtClean="0"/>
          </a:p>
          <a:p>
            <a:pPr marL="457200" lvl="0" indent="-381000" algn="just">
              <a:buSzPct val="100000"/>
              <a:buChar char="●"/>
            </a:pPr>
            <a:endParaRPr lang="pt-BR" sz="2400" dirty="0"/>
          </a:p>
          <a:p>
            <a:pPr marL="457200" lvl="0" indent="-381000" algn="just">
              <a:buSzPct val="100000"/>
              <a:buChar char="●"/>
            </a:pPr>
            <a:r>
              <a:rPr lang="pt-BR" sz="2400" dirty="0" smtClean="0"/>
              <a:t>É considerado um investimento de baixo risco</a:t>
            </a:r>
          </a:p>
          <a:p>
            <a:pPr marL="457200" lvl="0" indent="-381000" algn="just">
              <a:buSzPct val="100000"/>
              <a:buChar char="●"/>
            </a:pPr>
            <a:endParaRPr lang="pt-BR" sz="2400" dirty="0"/>
          </a:p>
          <a:p>
            <a:pPr marL="457200" lvl="0" indent="-381000" algn="just">
              <a:buSzPct val="100000"/>
              <a:buChar char="●"/>
            </a:pPr>
            <a:r>
              <a:rPr lang="pt-BR" sz="2400" dirty="0" smtClean="0"/>
              <a:t>FGC – Garantia até R$ 250.000,00</a:t>
            </a:r>
          </a:p>
          <a:p>
            <a:pPr marL="457200" lvl="0" indent="-381000" algn="just">
              <a:buSzPct val="100000"/>
              <a:buChar char="●"/>
            </a:pPr>
            <a:endParaRPr lang="pt-BR" sz="2400" dirty="0"/>
          </a:p>
          <a:p>
            <a:pPr marL="457200" lvl="0" indent="-381000" algn="just">
              <a:buSzPct val="100000"/>
              <a:buChar char="●"/>
            </a:pPr>
            <a:r>
              <a:rPr lang="pt-BR" sz="2400" dirty="0" smtClean="0"/>
              <a:t>Isenta de IOF após os primeiros 30 dias de aplicação.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013336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/>
          <p:nvPr/>
        </p:nvSpPr>
        <p:spPr>
          <a:xfrm>
            <a:off x="477837" y="1527175"/>
            <a:ext cx="8342400" cy="430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Shape 168"/>
          <p:cNvSpPr txBox="1"/>
          <p:nvPr/>
        </p:nvSpPr>
        <p:spPr>
          <a:xfrm>
            <a:off x="3132136" y="4221162"/>
            <a:ext cx="6119699" cy="1870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algn="l" rtl="0">
              <a:lnSpc>
                <a:spcPct val="120000"/>
              </a:lnSpc>
              <a:spcBef>
                <a:spcPts val="33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Shape 169"/>
          <p:cNvSpPr txBox="1"/>
          <p:nvPr/>
        </p:nvSpPr>
        <p:spPr>
          <a:xfrm>
            <a:off x="0" y="0"/>
            <a:ext cx="9144000" cy="765300"/>
          </a:xfrm>
          <a:prstGeom prst="rect">
            <a:avLst/>
          </a:prstGeom>
          <a:solidFill>
            <a:srgbClr val="005A5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Shape 170"/>
          <p:cNvSpPr txBox="1"/>
          <p:nvPr/>
        </p:nvSpPr>
        <p:spPr>
          <a:xfrm>
            <a:off x="0" y="765175"/>
            <a:ext cx="9144000" cy="71400"/>
          </a:xfrm>
          <a:prstGeom prst="rect">
            <a:avLst/>
          </a:prstGeom>
          <a:solidFill>
            <a:srgbClr val="DDEADA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Shape 171"/>
          <p:cNvSpPr txBox="1"/>
          <p:nvPr/>
        </p:nvSpPr>
        <p:spPr>
          <a:xfrm>
            <a:off x="-15875" y="6496050"/>
            <a:ext cx="9159900" cy="360300"/>
          </a:xfrm>
          <a:prstGeom prst="rect">
            <a:avLst/>
          </a:prstGeom>
          <a:solidFill>
            <a:srgbClr val="92B4A9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Shape 172"/>
          <p:cNvSpPr txBox="1"/>
          <p:nvPr/>
        </p:nvSpPr>
        <p:spPr>
          <a:xfrm>
            <a:off x="8505825" y="6540500"/>
            <a:ext cx="216000" cy="216000"/>
          </a:xfrm>
          <a:prstGeom prst="rect">
            <a:avLst/>
          </a:prstGeom>
          <a:noFill/>
          <a:ln w="25400" cap="flat" cmpd="sng">
            <a:solidFill>
              <a:srgbClr val="003F3E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Shape 173"/>
          <p:cNvSpPr txBox="1"/>
          <p:nvPr/>
        </p:nvSpPr>
        <p:spPr>
          <a:xfrm>
            <a:off x="8337550" y="6405562"/>
            <a:ext cx="287400" cy="252299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003F3E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Shape 174"/>
          <p:cNvSpPr txBox="1"/>
          <p:nvPr/>
        </p:nvSpPr>
        <p:spPr>
          <a:xfrm>
            <a:off x="6553200" y="635000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US" sz="12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Shape 175"/>
          <p:cNvSpPr txBox="1"/>
          <p:nvPr/>
        </p:nvSpPr>
        <p:spPr>
          <a:xfrm>
            <a:off x="82550" y="6488112"/>
            <a:ext cx="8275500" cy="369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Open Sans"/>
              <a:buNone/>
            </a:pPr>
            <a:r>
              <a:rPr lang="en-US" sz="18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Grupo 4 – Alexandre, Flavia, Giovanni e Paula</a:t>
            </a:r>
          </a:p>
        </p:txBody>
      </p:sp>
      <p:sp>
        <p:nvSpPr>
          <p:cNvPr id="176" name="Shape 176"/>
          <p:cNvSpPr txBox="1"/>
          <p:nvPr/>
        </p:nvSpPr>
        <p:spPr>
          <a:xfrm>
            <a:off x="65087" y="131762"/>
            <a:ext cx="8035800" cy="662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37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Letra</a:t>
            </a:r>
            <a:r>
              <a:rPr lang="en-US" sz="37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37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Crédito</a:t>
            </a:r>
            <a:r>
              <a:rPr lang="en-US" sz="37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do </a:t>
            </a:r>
            <a:r>
              <a:rPr lang="en-US" sz="37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Agronegócio</a:t>
            </a:r>
            <a:r>
              <a:rPr lang="en-US" sz="37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(LCA)</a:t>
            </a:r>
          </a:p>
        </p:txBody>
      </p:sp>
      <p:pic>
        <p:nvPicPr>
          <p:cNvPr id="1026" name="Picture 2" descr="Tabela de IOF para L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62" y="2573127"/>
            <a:ext cx="8841421" cy="319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hape 167"/>
          <p:cNvSpPr txBox="1"/>
          <p:nvPr/>
        </p:nvSpPr>
        <p:spPr>
          <a:xfrm>
            <a:off x="630237" y="1679575"/>
            <a:ext cx="8342400" cy="430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 smtClean="0"/>
              <a:t>TRIBUTAÇÃO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4142839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1863</Words>
  <Application>Microsoft Office PowerPoint</Application>
  <PresentationFormat>Apresentação na tela (4:3)</PresentationFormat>
  <Paragraphs>330</Paragraphs>
  <Slides>32</Slides>
  <Notes>32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6" baseType="lpstr">
      <vt:lpstr>Arial</vt:lpstr>
      <vt:lpstr>Open Sans</vt:lpstr>
      <vt:lpstr>Calibri</vt:lpstr>
      <vt:lpstr>Design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Marcio Mattos Borges de Oliveira</dc:creator>
  <cp:lastModifiedBy>Giovanni - Medida</cp:lastModifiedBy>
  <cp:revision>25</cp:revision>
  <dcterms:modified xsi:type="dcterms:W3CDTF">2016-04-05T19:55:24Z</dcterms:modified>
</cp:coreProperties>
</file>