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9" r:id="rId6"/>
    <p:sldId id="261" r:id="rId7"/>
    <p:sldId id="260" r:id="rId8"/>
    <p:sldId id="262" r:id="rId9"/>
    <p:sldId id="263" r:id="rId10"/>
    <p:sldId id="264" r:id="rId11"/>
    <p:sldId id="265" r:id="rId12"/>
    <p:sldId id="321" r:id="rId13"/>
    <p:sldId id="266" r:id="rId14"/>
    <p:sldId id="268" r:id="rId15"/>
    <p:sldId id="269" r:id="rId16"/>
    <p:sldId id="296" r:id="rId17"/>
    <p:sldId id="297" r:id="rId18"/>
    <p:sldId id="320" r:id="rId19"/>
    <p:sldId id="270" r:id="rId20"/>
    <p:sldId id="298" r:id="rId21"/>
    <p:sldId id="300" r:id="rId22"/>
    <p:sldId id="299" r:id="rId23"/>
    <p:sldId id="287" r:id="rId24"/>
    <p:sldId id="318" r:id="rId25"/>
    <p:sldId id="301" r:id="rId26"/>
    <p:sldId id="317" r:id="rId27"/>
    <p:sldId id="319" r:id="rId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23C70B-5487-584A-9884-FA0E6366ECB7}" v="25" dt="2023-09-01T10:58:20.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586"/>
  </p:normalViewPr>
  <p:slideViewPr>
    <p:cSldViewPr snapToGrid="0" snapToObjects="1">
      <p:cViewPr varScale="1">
        <p:scale>
          <a:sx n="90" d="100"/>
          <a:sy n="90" d="100"/>
        </p:scale>
        <p:origin x="232" y="5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3" d="100"/>
          <a:sy n="83" d="100"/>
        </p:scale>
        <p:origin x="27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B3BA2-7EFB-4FB7-B8C5-FFBA3727690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CE40A0E-6BFC-467B-BF02-7459BFE7CEF3}">
      <dgm:prSet/>
      <dgm:spPr/>
      <dgm:t>
        <a:bodyPr/>
        <a:lstStyle/>
        <a:p>
          <a:r>
            <a:rPr lang="en-US" dirty="0"/>
            <a:t>O </a:t>
          </a:r>
          <a:r>
            <a:rPr lang="en-US" dirty="0" err="1"/>
            <a:t>pensamento</a:t>
          </a:r>
          <a:r>
            <a:rPr lang="en-US" dirty="0"/>
            <a:t> </a:t>
          </a:r>
          <a:r>
            <a:rPr lang="en-US" dirty="0" err="1"/>
            <a:t>humano</a:t>
          </a:r>
          <a:r>
            <a:rPr lang="en-US" dirty="0"/>
            <a:t> </a:t>
          </a:r>
          <a:r>
            <a:rPr lang="en-US" dirty="0" err="1"/>
            <a:t>é</a:t>
          </a:r>
          <a:r>
            <a:rPr lang="en-US" dirty="0"/>
            <a:t> </a:t>
          </a:r>
          <a:r>
            <a:rPr lang="en-US" dirty="0" err="1"/>
            <a:t>referencial</a:t>
          </a:r>
          <a:r>
            <a:rPr lang="en-US" dirty="0"/>
            <a:t>. </a:t>
          </a:r>
        </a:p>
      </dgm:t>
    </dgm:pt>
    <dgm:pt modelId="{3DE708BF-E60F-41B1-A603-74D976CA7AAE}" type="parTrans" cxnId="{82330AC9-9765-41E9-92F4-7C3CB41F1BC4}">
      <dgm:prSet/>
      <dgm:spPr/>
      <dgm:t>
        <a:bodyPr/>
        <a:lstStyle/>
        <a:p>
          <a:endParaRPr lang="en-US"/>
        </a:p>
      </dgm:t>
    </dgm:pt>
    <dgm:pt modelId="{265A2819-BFC2-467A-8749-6E33AA466887}" type="sibTrans" cxnId="{82330AC9-9765-41E9-92F4-7C3CB41F1BC4}">
      <dgm:prSet/>
      <dgm:spPr/>
      <dgm:t>
        <a:bodyPr/>
        <a:lstStyle/>
        <a:p>
          <a:endParaRPr lang="en-US"/>
        </a:p>
      </dgm:t>
    </dgm:pt>
    <dgm:pt modelId="{9EF7D2BB-C670-438B-96A5-3555D5EF8EC0}">
      <dgm:prSet/>
      <dgm:spPr/>
      <dgm:t>
        <a:bodyPr/>
        <a:lstStyle/>
        <a:p>
          <a:r>
            <a:rPr lang="pt-BR" dirty="0"/>
            <a:t>Por isso, o comércio sempre usa a técnica de promoção. Tudo parece barganha.</a:t>
          </a:r>
          <a:endParaRPr lang="en-US" dirty="0"/>
        </a:p>
      </dgm:t>
    </dgm:pt>
    <dgm:pt modelId="{975607EB-0146-423E-AC05-AF02EA8E3B48}" type="parTrans" cxnId="{874393B6-3C3A-42E2-83CF-6D243DA7A0F6}">
      <dgm:prSet/>
      <dgm:spPr/>
      <dgm:t>
        <a:bodyPr/>
        <a:lstStyle/>
        <a:p>
          <a:endParaRPr lang="en-US"/>
        </a:p>
      </dgm:t>
    </dgm:pt>
    <dgm:pt modelId="{8C80DFB1-907F-44D1-A54E-74474591BC8D}" type="sibTrans" cxnId="{874393B6-3C3A-42E2-83CF-6D243DA7A0F6}">
      <dgm:prSet/>
      <dgm:spPr/>
      <dgm:t>
        <a:bodyPr/>
        <a:lstStyle/>
        <a:p>
          <a:endParaRPr lang="en-US"/>
        </a:p>
      </dgm:t>
    </dgm:pt>
    <dgm:pt modelId="{858C6FC5-8394-FE47-8903-7E0615027F1C}" type="pres">
      <dgm:prSet presAssocID="{4FBB3BA2-7EFB-4FB7-B8C5-FFBA37276909}" presName="linear" presStyleCnt="0">
        <dgm:presLayoutVars>
          <dgm:animLvl val="lvl"/>
          <dgm:resizeHandles val="exact"/>
        </dgm:presLayoutVars>
      </dgm:prSet>
      <dgm:spPr/>
    </dgm:pt>
    <dgm:pt modelId="{BED5FE70-742D-0E45-88E7-9E1FECE0B65C}" type="pres">
      <dgm:prSet presAssocID="{FCE40A0E-6BFC-467B-BF02-7459BFE7CEF3}" presName="parentText" presStyleLbl="node1" presStyleIdx="0" presStyleCnt="2">
        <dgm:presLayoutVars>
          <dgm:chMax val="0"/>
          <dgm:bulletEnabled val="1"/>
        </dgm:presLayoutVars>
      </dgm:prSet>
      <dgm:spPr/>
    </dgm:pt>
    <dgm:pt modelId="{D431F283-5735-BB44-8913-334C98EFE813}" type="pres">
      <dgm:prSet presAssocID="{265A2819-BFC2-467A-8749-6E33AA466887}" presName="spacer" presStyleCnt="0"/>
      <dgm:spPr/>
    </dgm:pt>
    <dgm:pt modelId="{62E0189F-9BE3-E44A-949D-910758EC038B}" type="pres">
      <dgm:prSet presAssocID="{9EF7D2BB-C670-438B-96A5-3555D5EF8EC0}" presName="parentText" presStyleLbl="node1" presStyleIdx="1" presStyleCnt="2">
        <dgm:presLayoutVars>
          <dgm:chMax val="0"/>
          <dgm:bulletEnabled val="1"/>
        </dgm:presLayoutVars>
      </dgm:prSet>
      <dgm:spPr/>
    </dgm:pt>
  </dgm:ptLst>
  <dgm:cxnLst>
    <dgm:cxn modelId="{5AEC8FAD-9297-624F-B431-F3A7EC868CAE}" type="presOf" srcId="{9EF7D2BB-C670-438B-96A5-3555D5EF8EC0}" destId="{62E0189F-9BE3-E44A-949D-910758EC038B}" srcOrd="0" destOrd="0" presId="urn:microsoft.com/office/officeart/2005/8/layout/vList2"/>
    <dgm:cxn modelId="{04A7BCAD-7F1B-B740-A189-1FC6D1541D16}" type="presOf" srcId="{4FBB3BA2-7EFB-4FB7-B8C5-FFBA37276909}" destId="{858C6FC5-8394-FE47-8903-7E0615027F1C}" srcOrd="0" destOrd="0" presId="urn:microsoft.com/office/officeart/2005/8/layout/vList2"/>
    <dgm:cxn modelId="{874393B6-3C3A-42E2-83CF-6D243DA7A0F6}" srcId="{4FBB3BA2-7EFB-4FB7-B8C5-FFBA37276909}" destId="{9EF7D2BB-C670-438B-96A5-3555D5EF8EC0}" srcOrd="1" destOrd="0" parTransId="{975607EB-0146-423E-AC05-AF02EA8E3B48}" sibTransId="{8C80DFB1-907F-44D1-A54E-74474591BC8D}"/>
    <dgm:cxn modelId="{69F586C3-D8DA-6149-9BBD-9DB6657C4B1B}" type="presOf" srcId="{FCE40A0E-6BFC-467B-BF02-7459BFE7CEF3}" destId="{BED5FE70-742D-0E45-88E7-9E1FECE0B65C}" srcOrd="0" destOrd="0" presId="urn:microsoft.com/office/officeart/2005/8/layout/vList2"/>
    <dgm:cxn modelId="{82330AC9-9765-41E9-92F4-7C3CB41F1BC4}" srcId="{4FBB3BA2-7EFB-4FB7-B8C5-FFBA37276909}" destId="{FCE40A0E-6BFC-467B-BF02-7459BFE7CEF3}" srcOrd="0" destOrd="0" parTransId="{3DE708BF-E60F-41B1-A603-74D976CA7AAE}" sibTransId="{265A2819-BFC2-467A-8749-6E33AA466887}"/>
    <dgm:cxn modelId="{CCCFCA16-E911-E544-AB6D-571EE5FD6460}" type="presParOf" srcId="{858C6FC5-8394-FE47-8903-7E0615027F1C}" destId="{BED5FE70-742D-0E45-88E7-9E1FECE0B65C}" srcOrd="0" destOrd="0" presId="urn:microsoft.com/office/officeart/2005/8/layout/vList2"/>
    <dgm:cxn modelId="{78AC036B-24D9-CC47-9ABD-83C01380D72A}" type="presParOf" srcId="{858C6FC5-8394-FE47-8903-7E0615027F1C}" destId="{D431F283-5735-BB44-8913-334C98EFE813}" srcOrd="1" destOrd="0" presId="urn:microsoft.com/office/officeart/2005/8/layout/vList2"/>
    <dgm:cxn modelId="{F751CCAD-4856-CB46-885A-FA2E75EC4E57}" type="presParOf" srcId="{858C6FC5-8394-FE47-8903-7E0615027F1C}" destId="{62E0189F-9BE3-E44A-949D-910758EC038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FAE400-D6F9-4E7F-903B-2BC55F25321F}"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084E7C41-BDE9-4BC4-9F01-BFDD70B5B299}">
      <dgm:prSet/>
      <dgm:spPr/>
      <dgm:t>
        <a:bodyPr/>
        <a:lstStyle/>
        <a:p>
          <a:r>
            <a:rPr lang="pt-BR"/>
            <a:t>EXEMPLOS</a:t>
          </a:r>
          <a:endParaRPr lang="en-US"/>
        </a:p>
      </dgm:t>
    </dgm:pt>
    <dgm:pt modelId="{0C1BCFEC-9FC4-40BC-8636-B3AFB98793D9}" type="parTrans" cxnId="{6ABE675A-F7B3-4BE9-95C8-9CD6E5DB6318}">
      <dgm:prSet/>
      <dgm:spPr/>
      <dgm:t>
        <a:bodyPr/>
        <a:lstStyle/>
        <a:p>
          <a:endParaRPr lang="en-US"/>
        </a:p>
      </dgm:t>
    </dgm:pt>
    <dgm:pt modelId="{99271654-E487-4FC1-9BA3-9EEBBB1B3C9C}" type="sibTrans" cxnId="{6ABE675A-F7B3-4BE9-95C8-9CD6E5DB6318}">
      <dgm:prSet/>
      <dgm:spPr/>
      <dgm:t>
        <a:bodyPr/>
        <a:lstStyle/>
        <a:p>
          <a:endParaRPr lang="en-US"/>
        </a:p>
      </dgm:t>
    </dgm:pt>
    <dgm:pt modelId="{B22E4498-0FEA-4A21-976A-B432F996EBDA}">
      <dgm:prSet/>
      <dgm:spPr/>
      <dgm:t>
        <a:bodyPr/>
        <a:lstStyle/>
        <a:p>
          <a:r>
            <a:rPr lang="pt-BR"/>
            <a:t>ESTAGIÁRIOS NEGOCIANDO COM HACKERS</a:t>
          </a:r>
          <a:endParaRPr lang="en-US"/>
        </a:p>
      </dgm:t>
    </dgm:pt>
    <dgm:pt modelId="{DBD7C86E-623B-4C73-BCF4-7748DAF7035C}" type="parTrans" cxnId="{DF0BDD47-D8DF-4BD8-A20F-457626437737}">
      <dgm:prSet/>
      <dgm:spPr/>
      <dgm:t>
        <a:bodyPr/>
        <a:lstStyle/>
        <a:p>
          <a:endParaRPr lang="en-US"/>
        </a:p>
      </dgm:t>
    </dgm:pt>
    <dgm:pt modelId="{893DEE46-F0DB-4C4E-B41E-CDF86857856C}" type="sibTrans" cxnId="{DF0BDD47-D8DF-4BD8-A20F-457626437737}">
      <dgm:prSet/>
      <dgm:spPr/>
      <dgm:t>
        <a:bodyPr/>
        <a:lstStyle/>
        <a:p>
          <a:endParaRPr lang="en-US"/>
        </a:p>
      </dgm:t>
    </dgm:pt>
    <dgm:pt modelId="{C0199BE9-E89B-456A-B011-18F4A55EF002}">
      <dgm:prSet/>
      <dgm:spPr/>
      <dgm:t>
        <a:bodyPr/>
        <a:lstStyle/>
        <a:p>
          <a:r>
            <a:rPr lang="pt-BR"/>
            <a:t>SEQUESTRO</a:t>
          </a:r>
          <a:endParaRPr lang="en-US"/>
        </a:p>
      </dgm:t>
    </dgm:pt>
    <dgm:pt modelId="{C47E62B2-961B-44B3-840B-F217A11251C6}" type="parTrans" cxnId="{73301030-4CB3-4C18-8C72-F7D958BA0880}">
      <dgm:prSet/>
      <dgm:spPr/>
      <dgm:t>
        <a:bodyPr/>
        <a:lstStyle/>
        <a:p>
          <a:endParaRPr lang="en-US"/>
        </a:p>
      </dgm:t>
    </dgm:pt>
    <dgm:pt modelId="{B34B9C12-F166-495A-9FF0-65022E3B45A9}" type="sibTrans" cxnId="{73301030-4CB3-4C18-8C72-F7D958BA0880}">
      <dgm:prSet/>
      <dgm:spPr/>
      <dgm:t>
        <a:bodyPr/>
        <a:lstStyle/>
        <a:p>
          <a:endParaRPr lang="en-US"/>
        </a:p>
      </dgm:t>
    </dgm:pt>
    <dgm:pt modelId="{4820F687-7D19-3D4E-9967-9912E5B8E133}" type="pres">
      <dgm:prSet presAssocID="{5BFAE400-D6F9-4E7F-903B-2BC55F25321F}" presName="linear" presStyleCnt="0">
        <dgm:presLayoutVars>
          <dgm:dir/>
          <dgm:animLvl val="lvl"/>
          <dgm:resizeHandles val="exact"/>
        </dgm:presLayoutVars>
      </dgm:prSet>
      <dgm:spPr/>
    </dgm:pt>
    <dgm:pt modelId="{3056B6AE-4A45-F14D-AC91-B74E54E4127E}" type="pres">
      <dgm:prSet presAssocID="{084E7C41-BDE9-4BC4-9F01-BFDD70B5B299}" presName="parentLin" presStyleCnt="0"/>
      <dgm:spPr/>
    </dgm:pt>
    <dgm:pt modelId="{F6527A6C-B53B-A84C-9D88-5309E559E0A2}" type="pres">
      <dgm:prSet presAssocID="{084E7C41-BDE9-4BC4-9F01-BFDD70B5B299}" presName="parentLeftMargin" presStyleLbl="node1" presStyleIdx="0" presStyleCnt="1"/>
      <dgm:spPr/>
    </dgm:pt>
    <dgm:pt modelId="{183006F0-895B-5C4F-B493-E5CD7F461BC8}" type="pres">
      <dgm:prSet presAssocID="{084E7C41-BDE9-4BC4-9F01-BFDD70B5B299}" presName="parentText" presStyleLbl="node1" presStyleIdx="0" presStyleCnt="1">
        <dgm:presLayoutVars>
          <dgm:chMax val="0"/>
          <dgm:bulletEnabled val="1"/>
        </dgm:presLayoutVars>
      </dgm:prSet>
      <dgm:spPr/>
    </dgm:pt>
    <dgm:pt modelId="{20DB10C8-CCE0-7744-89AC-0E19D1D3A475}" type="pres">
      <dgm:prSet presAssocID="{084E7C41-BDE9-4BC4-9F01-BFDD70B5B299}" presName="negativeSpace" presStyleCnt="0"/>
      <dgm:spPr/>
    </dgm:pt>
    <dgm:pt modelId="{F4787B4D-8640-FF4B-A2DE-DBBD8C6458E2}" type="pres">
      <dgm:prSet presAssocID="{084E7C41-BDE9-4BC4-9F01-BFDD70B5B299}" presName="childText" presStyleLbl="conFgAcc1" presStyleIdx="0" presStyleCnt="1">
        <dgm:presLayoutVars>
          <dgm:bulletEnabled val="1"/>
        </dgm:presLayoutVars>
      </dgm:prSet>
      <dgm:spPr/>
    </dgm:pt>
  </dgm:ptLst>
  <dgm:cxnLst>
    <dgm:cxn modelId="{52A3E115-CF63-FD48-A622-672DD9E0669F}" type="presOf" srcId="{084E7C41-BDE9-4BC4-9F01-BFDD70B5B299}" destId="{F6527A6C-B53B-A84C-9D88-5309E559E0A2}" srcOrd="0" destOrd="0" presId="urn:microsoft.com/office/officeart/2005/8/layout/list1"/>
    <dgm:cxn modelId="{73301030-4CB3-4C18-8C72-F7D958BA0880}" srcId="{084E7C41-BDE9-4BC4-9F01-BFDD70B5B299}" destId="{C0199BE9-E89B-456A-B011-18F4A55EF002}" srcOrd="1" destOrd="0" parTransId="{C47E62B2-961B-44B3-840B-F217A11251C6}" sibTransId="{B34B9C12-F166-495A-9FF0-65022E3B45A9}"/>
    <dgm:cxn modelId="{DF0BDD47-D8DF-4BD8-A20F-457626437737}" srcId="{084E7C41-BDE9-4BC4-9F01-BFDD70B5B299}" destId="{B22E4498-0FEA-4A21-976A-B432F996EBDA}" srcOrd="0" destOrd="0" parTransId="{DBD7C86E-623B-4C73-BCF4-7748DAF7035C}" sibTransId="{893DEE46-F0DB-4C4E-B41E-CDF86857856C}"/>
    <dgm:cxn modelId="{6ABE675A-F7B3-4BE9-95C8-9CD6E5DB6318}" srcId="{5BFAE400-D6F9-4E7F-903B-2BC55F25321F}" destId="{084E7C41-BDE9-4BC4-9F01-BFDD70B5B299}" srcOrd="0" destOrd="0" parTransId="{0C1BCFEC-9FC4-40BC-8636-B3AFB98793D9}" sibTransId="{99271654-E487-4FC1-9BA3-9EEBBB1B3C9C}"/>
    <dgm:cxn modelId="{B0FC3D6B-8A27-6844-AE9F-5E986CD8782F}" type="presOf" srcId="{B22E4498-0FEA-4A21-976A-B432F996EBDA}" destId="{F4787B4D-8640-FF4B-A2DE-DBBD8C6458E2}" srcOrd="0" destOrd="0" presId="urn:microsoft.com/office/officeart/2005/8/layout/list1"/>
    <dgm:cxn modelId="{59EAFF80-41B9-C946-A95E-05A4F1DC8661}" type="presOf" srcId="{C0199BE9-E89B-456A-B011-18F4A55EF002}" destId="{F4787B4D-8640-FF4B-A2DE-DBBD8C6458E2}" srcOrd="0" destOrd="1" presId="urn:microsoft.com/office/officeart/2005/8/layout/list1"/>
    <dgm:cxn modelId="{29520C8D-9588-024D-B0D6-2C3B5235BA5A}" type="presOf" srcId="{5BFAE400-D6F9-4E7F-903B-2BC55F25321F}" destId="{4820F687-7D19-3D4E-9967-9912E5B8E133}" srcOrd="0" destOrd="0" presId="urn:microsoft.com/office/officeart/2005/8/layout/list1"/>
    <dgm:cxn modelId="{6FD363D2-78A7-6347-84C8-8F2C2A0490B0}" type="presOf" srcId="{084E7C41-BDE9-4BC4-9F01-BFDD70B5B299}" destId="{183006F0-895B-5C4F-B493-E5CD7F461BC8}" srcOrd="1" destOrd="0" presId="urn:microsoft.com/office/officeart/2005/8/layout/list1"/>
    <dgm:cxn modelId="{35A3E883-D130-DF46-9338-639337BC92FD}" type="presParOf" srcId="{4820F687-7D19-3D4E-9967-9912E5B8E133}" destId="{3056B6AE-4A45-F14D-AC91-B74E54E4127E}" srcOrd="0" destOrd="0" presId="urn:microsoft.com/office/officeart/2005/8/layout/list1"/>
    <dgm:cxn modelId="{2B15742C-597F-0144-9868-75237A0B9785}" type="presParOf" srcId="{3056B6AE-4A45-F14D-AC91-B74E54E4127E}" destId="{F6527A6C-B53B-A84C-9D88-5309E559E0A2}" srcOrd="0" destOrd="0" presId="urn:microsoft.com/office/officeart/2005/8/layout/list1"/>
    <dgm:cxn modelId="{40D194EE-EF00-6948-BC40-5301886F43F7}" type="presParOf" srcId="{3056B6AE-4A45-F14D-AC91-B74E54E4127E}" destId="{183006F0-895B-5C4F-B493-E5CD7F461BC8}" srcOrd="1" destOrd="0" presId="urn:microsoft.com/office/officeart/2005/8/layout/list1"/>
    <dgm:cxn modelId="{FA41164C-FAD9-7741-AD94-56C93F785B86}" type="presParOf" srcId="{4820F687-7D19-3D4E-9967-9912E5B8E133}" destId="{20DB10C8-CCE0-7744-89AC-0E19D1D3A475}" srcOrd="1" destOrd="0" presId="urn:microsoft.com/office/officeart/2005/8/layout/list1"/>
    <dgm:cxn modelId="{458F32FB-B4BD-144A-B234-005680370FAF}" type="presParOf" srcId="{4820F687-7D19-3D4E-9967-9912E5B8E133}" destId="{F4787B4D-8640-FF4B-A2DE-DBBD8C6458E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5FE70-742D-0E45-88E7-9E1FECE0B65C}">
      <dsp:nvSpPr>
        <dsp:cNvPr id="0" name=""/>
        <dsp:cNvSpPr/>
      </dsp:nvSpPr>
      <dsp:spPr>
        <a:xfrm>
          <a:off x="0" y="514499"/>
          <a:ext cx="6263640" cy="21816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O </a:t>
          </a:r>
          <a:r>
            <a:rPr lang="en-US" sz="3900" kern="1200" dirty="0" err="1"/>
            <a:t>pensamento</a:t>
          </a:r>
          <a:r>
            <a:rPr lang="en-US" sz="3900" kern="1200" dirty="0"/>
            <a:t> </a:t>
          </a:r>
          <a:r>
            <a:rPr lang="en-US" sz="3900" kern="1200" dirty="0" err="1"/>
            <a:t>humano</a:t>
          </a:r>
          <a:r>
            <a:rPr lang="en-US" sz="3900" kern="1200" dirty="0"/>
            <a:t> </a:t>
          </a:r>
          <a:r>
            <a:rPr lang="en-US" sz="3900" kern="1200" dirty="0" err="1"/>
            <a:t>é</a:t>
          </a:r>
          <a:r>
            <a:rPr lang="en-US" sz="3900" kern="1200" dirty="0"/>
            <a:t> </a:t>
          </a:r>
          <a:r>
            <a:rPr lang="en-US" sz="3900" kern="1200" dirty="0" err="1"/>
            <a:t>referencial</a:t>
          </a:r>
          <a:r>
            <a:rPr lang="en-US" sz="3900" kern="1200" dirty="0"/>
            <a:t>. </a:t>
          </a:r>
        </a:p>
      </dsp:txBody>
      <dsp:txXfrm>
        <a:off x="106501" y="621000"/>
        <a:ext cx="6050638" cy="1968682"/>
      </dsp:txXfrm>
    </dsp:sp>
    <dsp:sp modelId="{62E0189F-9BE3-E44A-949D-910758EC038B}">
      <dsp:nvSpPr>
        <dsp:cNvPr id="0" name=""/>
        <dsp:cNvSpPr/>
      </dsp:nvSpPr>
      <dsp:spPr>
        <a:xfrm>
          <a:off x="0" y="2808504"/>
          <a:ext cx="6263640" cy="218168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pt-BR" sz="3900" kern="1200" dirty="0"/>
            <a:t>Por isso, o comércio sempre usa a técnica de promoção. Tudo parece barganha.</a:t>
          </a:r>
          <a:endParaRPr lang="en-US" sz="3900" kern="1200" dirty="0"/>
        </a:p>
      </dsp:txBody>
      <dsp:txXfrm>
        <a:off x="106501" y="2915005"/>
        <a:ext cx="6050638" cy="1968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87B4D-8640-FF4B-A2DE-DBBD8C6458E2}">
      <dsp:nvSpPr>
        <dsp:cNvPr id="0" name=""/>
        <dsp:cNvSpPr/>
      </dsp:nvSpPr>
      <dsp:spPr>
        <a:xfrm>
          <a:off x="0" y="822537"/>
          <a:ext cx="6666833" cy="45911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1103884" rIns="517420" bIns="376936" numCol="1" spcCol="1270" anchor="t" anchorCtr="0">
          <a:noAutofit/>
        </a:bodyPr>
        <a:lstStyle/>
        <a:p>
          <a:pPr marL="285750" lvl="1" indent="-285750" algn="l" defTabSz="2355850">
            <a:lnSpc>
              <a:spcPct val="90000"/>
            </a:lnSpc>
            <a:spcBef>
              <a:spcPct val="0"/>
            </a:spcBef>
            <a:spcAft>
              <a:spcPct val="15000"/>
            </a:spcAft>
            <a:buChar char="•"/>
          </a:pPr>
          <a:r>
            <a:rPr lang="pt-BR" sz="5300" kern="1200"/>
            <a:t>ESTAGIÁRIOS NEGOCIANDO COM HACKERS</a:t>
          </a:r>
          <a:endParaRPr lang="en-US" sz="5300" kern="1200"/>
        </a:p>
        <a:p>
          <a:pPr marL="285750" lvl="1" indent="-285750" algn="l" defTabSz="2355850">
            <a:lnSpc>
              <a:spcPct val="90000"/>
            </a:lnSpc>
            <a:spcBef>
              <a:spcPct val="0"/>
            </a:spcBef>
            <a:spcAft>
              <a:spcPct val="15000"/>
            </a:spcAft>
            <a:buChar char="•"/>
          </a:pPr>
          <a:r>
            <a:rPr lang="pt-BR" sz="5300" kern="1200"/>
            <a:t>SEQUESTRO</a:t>
          </a:r>
          <a:endParaRPr lang="en-US" sz="5300" kern="1200"/>
        </a:p>
      </dsp:txBody>
      <dsp:txXfrm>
        <a:off x="0" y="822537"/>
        <a:ext cx="6666833" cy="4591125"/>
      </dsp:txXfrm>
    </dsp:sp>
    <dsp:sp modelId="{183006F0-895B-5C4F-B493-E5CD7F461BC8}">
      <dsp:nvSpPr>
        <dsp:cNvPr id="0" name=""/>
        <dsp:cNvSpPr/>
      </dsp:nvSpPr>
      <dsp:spPr>
        <a:xfrm>
          <a:off x="333341" y="40257"/>
          <a:ext cx="4666783" cy="15645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2355850">
            <a:lnSpc>
              <a:spcPct val="90000"/>
            </a:lnSpc>
            <a:spcBef>
              <a:spcPct val="0"/>
            </a:spcBef>
            <a:spcAft>
              <a:spcPct val="35000"/>
            </a:spcAft>
            <a:buNone/>
          </a:pPr>
          <a:r>
            <a:rPr lang="pt-BR" sz="5300" kern="1200"/>
            <a:t>EXEMPLOS</a:t>
          </a:r>
          <a:endParaRPr lang="en-US" sz="5300" kern="1200"/>
        </a:p>
      </dsp:txBody>
      <dsp:txXfrm>
        <a:off x="409717" y="116633"/>
        <a:ext cx="4514031" cy="14118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E7592-4E59-B54B-947B-E7CE1DE4BB3B}" type="datetimeFigureOut">
              <a:rPr lang="pt-BR" smtClean="0"/>
              <a:t>01/09/2023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56E91-22A8-B14E-8964-5FBFB7C5A533}" type="slidenum">
              <a:rPr lang="pt-BR" smtClean="0"/>
              <a:t>‹nº›</a:t>
            </a:fld>
            <a:endParaRPr lang="pt-BR"/>
          </a:p>
        </p:txBody>
      </p:sp>
    </p:spTree>
    <p:extLst>
      <p:ext uri="{BB962C8B-B14F-4D97-AF65-F5344CB8AC3E}">
        <p14:creationId xmlns:p14="http://schemas.microsoft.com/office/powerpoint/2010/main" val="59839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B9756E91-22A8-B14E-8964-5FBFB7C5A533}" type="slidenum">
              <a:rPr lang="pt-BR" smtClean="0"/>
              <a:t>7</a:t>
            </a:fld>
            <a:endParaRPr lang="pt-BR"/>
          </a:p>
        </p:txBody>
      </p:sp>
    </p:spTree>
    <p:extLst>
      <p:ext uri="{BB962C8B-B14F-4D97-AF65-F5344CB8AC3E}">
        <p14:creationId xmlns:p14="http://schemas.microsoft.com/office/powerpoint/2010/main" val="308567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E0F449-41B3-A74D-A5DD-B3555B2C724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AC4A8DF-53E3-7443-839C-2A4291237A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BD0D5AD-7154-E542-B0EA-9E0D358089BF}"/>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5" name="Espaço Reservado para Rodapé 4">
            <a:extLst>
              <a:ext uri="{FF2B5EF4-FFF2-40B4-BE49-F238E27FC236}">
                <a16:creationId xmlns:a16="http://schemas.microsoft.com/office/drawing/2014/main" id="{23A339DF-38D9-DB4F-9A53-3A52E6E4173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8B0F4D1-B5E1-8741-B2E5-3982A9C75F42}"/>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3442953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A5142-52CA-0E4C-B642-44E0FE12C04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A6E814C-1C42-084A-A190-301BB64E474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DF6CBB6-4CEF-1744-9D26-25C86ABD6A19}"/>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5" name="Espaço Reservado para Rodapé 4">
            <a:extLst>
              <a:ext uri="{FF2B5EF4-FFF2-40B4-BE49-F238E27FC236}">
                <a16:creationId xmlns:a16="http://schemas.microsoft.com/office/drawing/2014/main" id="{0D2B287A-1264-044C-BCCB-64CC7CEC7B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88ADF07-2757-7A41-91EB-1E3B5D66BDC1}"/>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43852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651DE1-8BB6-F546-A876-48A8873255E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015C0D6-585B-4B47-8C20-C663B16AA0E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22F979C-DFC7-8D46-BEEE-C9F3DAD92C62}"/>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5" name="Espaço Reservado para Rodapé 4">
            <a:extLst>
              <a:ext uri="{FF2B5EF4-FFF2-40B4-BE49-F238E27FC236}">
                <a16:creationId xmlns:a16="http://schemas.microsoft.com/office/drawing/2014/main" id="{FEDF64E9-5C96-DA48-85FA-31E0F523CC9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82C147-87B6-9744-8296-ED06FF227E8F}"/>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106661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0C730-218C-5C40-89A5-9417DEA52E0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D2C042D-5628-8F44-9427-476F602346A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584B257-3DEE-0944-8877-2963E6EF26E6}"/>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5" name="Espaço Reservado para Rodapé 4">
            <a:extLst>
              <a:ext uri="{FF2B5EF4-FFF2-40B4-BE49-F238E27FC236}">
                <a16:creationId xmlns:a16="http://schemas.microsoft.com/office/drawing/2014/main" id="{40AB1798-6107-C54E-9304-F9285F3DA7C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E5BDDF1-4E2F-A741-88A0-1479DC977596}"/>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3810981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401AD3-C62A-5E45-88E3-4D8D8D00549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39267DC-9996-534C-8343-F6D042F4F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709D9E5-5479-524E-AD53-2D44879C5DB1}"/>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5" name="Espaço Reservado para Rodapé 4">
            <a:extLst>
              <a:ext uri="{FF2B5EF4-FFF2-40B4-BE49-F238E27FC236}">
                <a16:creationId xmlns:a16="http://schemas.microsoft.com/office/drawing/2014/main" id="{51D0422E-B51F-AB49-B231-C2E61E0B254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A9E8711-C83C-AC49-9861-0FCFDF3BF08C}"/>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78637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898CF7-1FD5-1641-B875-46B6A4ED973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1487812-30FC-6548-B910-2322A6225CF2}"/>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B68F66F-5275-1D40-B387-31C551DA7EB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662380A-CB26-334A-B62E-E1A6F6C17B6A}"/>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6" name="Espaço Reservado para Rodapé 5">
            <a:extLst>
              <a:ext uri="{FF2B5EF4-FFF2-40B4-BE49-F238E27FC236}">
                <a16:creationId xmlns:a16="http://schemas.microsoft.com/office/drawing/2014/main" id="{E8100E14-ED3C-E24C-899D-57CCB509AB2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47A5D0-4B32-4A40-8C8D-57548B688272}"/>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378682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04F05D-4366-4E4D-B93A-0383785D6E3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CD2A599-C585-FF4D-8C13-F0D1B8CB5D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F8CB6E9-9B2F-DB4D-BB66-28D750889FB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2DF119E-F1A4-104F-BBC1-CC83F0840F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AE82B15-F23F-E94E-89D1-91A38C42083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F735A43-18E6-BE43-929E-8AAA7EB5F2B8}"/>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8" name="Espaço Reservado para Rodapé 7">
            <a:extLst>
              <a:ext uri="{FF2B5EF4-FFF2-40B4-BE49-F238E27FC236}">
                <a16:creationId xmlns:a16="http://schemas.microsoft.com/office/drawing/2014/main" id="{6D746AE9-47A3-A544-AE81-D8CC12CBCAD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D3064C9-A4C5-F64F-934D-893D87537220}"/>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71259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A5347-BBF7-CC46-8E03-ED1721CD63A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D73E0C7-5702-124B-BFE3-649E1E69F465}"/>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4" name="Espaço Reservado para Rodapé 3">
            <a:extLst>
              <a:ext uri="{FF2B5EF4-FFF2-40B4-BE49-F238E27FC236}">
                <a16:creationId xmlns:a16="http://schemas.microsoft.com/office/drawing/2014/main" id="{77561087-1E2C-244A-851D-979FE2EFD6D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BF178C3-31E0-294A-9FDB-28621934F3A3}"/>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266869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5AAF983-121C-5C43-96E7-9A7D5AD7285F}"/>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3" name="Espaço Reservado para Rodapé 2">
            <a:extLst>
              <a:ext uri="{FF2B5EF4-FFF2-40B4-BE49-F238E27FC236}">
                <a16:creationId xmlns:a16="http://schemas.microsoft.com/office/drawing/2014/main" id="{B40DAD57-4CE1-8642-A53A-94C525B6494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BAAFFD1-4118-0140-A30A-0590EF3D766C}"/>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166619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4CCE4-9759-AA4A-A38B-5F65D7244A4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31A0E98-FEBC-5142-A8ED-2BE81DFD1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D78FB42-BB78-7243-8A44-FA3160460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2BFDF72-796E-3046-A89E-2040D84457C2}"/>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6" name="Espaço Reservado para Rodapé 5">
            <a:extLst>
              <a:ext uri="{FF2B5EF4-FFF2-40B4-BE49-F238E27FC236}">
                <a16:creationId xmlns:a16="http://schemas.microsoft.com/office/drawing/2014/main" id="{AE4999F6-D766-C843-93CC-6D8C508B432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632858D-DBFB-A94A-AC99-56D757C194F1}"/>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40132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5CA6E-7AFA-E74D-BF12-281F54D48C2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606CA25-F8CA-DB4D-9126-504E46B67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46282E8-CBEB-BD43-AB78-7B108D7EC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4C2B5C7-1A39-D347-9813-38DC616B6B41}"/>
              </a:ext>
            </a:extLst>
          </p:cNvPr>
          <p:cNvSpPr>
            <a:spLocks noGrp="1"/>
          </p:cNvSpPr>
          <p:nvPr>
            <p:ph type="dt" sz="half" idx="10"/>
          </p:nvPr>
        </p:nvSpPr>
        <p:spPr/>
        <p:txBody>
          <a:bodyPr/>
          <a:lstStyle/>
          <a:p>
            <a:fld id="{A8AFB205-8139-0D46-A429-AFCD0F4FF3E4}" type="datetimeFigureOut">
              <a:rPr lang="pt-BR" smtClean="0"/>
              <a:t>01/09/2023</a:t>
            </a:fld>
            <a:endParaRPr lang="pt-BR"/>
          </a:p>
        </p:txBody>
      </p:sp>
      <p:sp>
        <p:nvSpPr>
          <p:cNvPr id="6" name="Espaço Reservado para Rodapé 5">
            <a:extLst>
              <a:ext uri="{FF2B5EF4-FFF2-40B4-BE49-F238E27FC236}">
                <a16:creationId xmlns:a16="http://schemas.microsoft.com/office/drawing/2014/main" id="{54E82D5F-4136-4B49-B767-D31F8BDC26B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7FC7E33-AEE7-CB42-908A-3F773B2AE16E}"/>
              </a:ext>
            </a:extLst>
          </p:cNvPr>
          <p:cNvSpPr>
            <a:spLocks noGrp="1"/>
          </p:cNvSpPr>
          <p:nvPr>
            <p:ph type="sldNum" sz="quarter" idx="12"/>
          </p:nvPr>
        </p:nvSpPr>
        <p:spPr/>
        <p:txBody>
          <a:bodyPr/>
          <a:lstStyle/>
          <a:p>
            <a:fld id="{145CDD25-8FBD-7F43-8066-3DABF187F35F}" type="slidenum">
              <a:rPr lang="pt-BR" smtClean="0"/>
              <a:t>‹nº›</a:t>
            </a:fld>
            <a:endParaRPr lang="pt-BR"/>
          </a:p>
        </p:txBody>
      </p:sp>
    </p:spTree>
    <p:extLst>
      <p:ext uri="{BB962C8B-B14F-4D97-AF65-F5344CB8AC3E}">
        <p14:creationId xmlns:p14="http://schemas.microsoft.com/office/powerpoint/2010/main" val="62007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98B3D9E-0BD2-C845-B7D4-A22FF5FFC9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E0E8830-C295-584B-BB4C-4C98E54655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0B6A4D3-D5CD-0644-98EA-3BF43DAAD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FB205-8139-0D46-A429-AFCD0F4FF3E4}" type="datetimeFigureOut">
              <a:rPr lang="pt-BR" smtClean="0"/>
              <a:t>01/09/2023</a:t>
            </a:fld>
            <a:endParaRPr lang="pt-BR"/>
          </a:p>
        </p:txBody>
      </p:sp>
      <p:sp>
        <p:nvSpPr>
          <p:cNvPr id="5" name="Espaço Reservado para Rodapé 4">
            <a:extLst>
              <a:ext uri="{FF2B5EF4-FFF2-40B4-BE49-F238E27FC236}">
                <a16:creationId xmlns:a16="http://schemas.microsoft.com/office/drawing/2014/main" id="{2C759EDE-0941-7549-A1FE-AF75E3804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373242E-4036-9547-BFBA-AE75F9CC6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CDD25-8FBD-7F43-8066-3DABF187F35F}" type="slidenum">
              <a:rPr lang="pt-BR" smtClean="0"/>
              <a:t>‹nº›</a:t>
            </a:fld>
            <a:endParaRPr lang="pt-BR"/>
          </a:p>
        </p:txBody>
      </p:sp>
    </p:spTree>
    <p:extLst>
      <p:ext uri="{BB962C8B-B14F-4D97-AF65-F5344CB8AC3E}">
        <p14:creationId xmlns:p14="http://schemas.microsoft.com/office/powerpoint/2010/main" val="2240210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BF8652-C4D8-224E-ADC1-DC5CF8232098}"/>
              </a:ext>
            </a:extLst>
          </p:cNvPr>
          <p:cNvSpPr>
            <a:spLocks noGrp="1"/>
          </p:cNvSpPr>
          <p:nvPr>
            <p:ph type="ctrTitle"/>
          </p:nvPr>
        </p:nvSpPr>
        <p:spPr/>
        <p:txBody>
          <a:bodyPr/>
          <a:lstStyle/>
          <a:p>
            <a:r>
              <a:rPr lang="pt-BR"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pt-BR" sz="1800" dirty="0">
                <a:effectLst/>
                <a:latin typeface="Calibri" panose="020F0502020204030204" pitchFamily="34" charset="0"/>
                <a:ea typeface="Calibri" panose="020F0502020204030204" pitchFamily="34" charset="0"/>
                <a:cs typeface="Times New Roman" panose="02020603050405020304" pitchFamily="18" charset="0"/>
              </a:rPr>
            </a:b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Cuidado com a ancoragem! Quem deve fazer a primeira oferta? Atenção a todas as circunstâncias da negociação: quem procurou quem? Onde se reunir? Efeito dotação.  Excesso de autoconfiança.</a:t>
            </a:r>
            <a:r>
              <a:rPr lang="pt-BR"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1800" i="1" dirty="0" err="1">
                <a:effectLst/>
                <a:latin typeface="Times New Roman" panose="02020603050405020304" pitchFamily="18" charset="0"/>
                <a:ea typeface="Calibri" panose="020F0502020204030204" pitchFamily="34" charset="0"/>
                <a:cs typeface="Times New Roman" panose="02020603050405020304" pitchFamily="18" charset="0"/>
              </a:rPr>
              <a:t>Winner´s</a:t>
            </a:r>
            <a:r>
              <a:rPr lang="pt-BR" sz="1800" i="1" dirty="0">
                <a:effectLst/>
                <a:latin typeface="Times New Roman" panose="02020603050405020304" pitchFamily="18" charset="0"/>
                <a:ea typeface="Calibri" panose="020F0502020204030204" pitchFamily="34" charset="0"/>
                <a:cs typeface="Times New Roman" panose="02020603050405020304" pitchFamily="18" charset="0"/>
              </a:rPr>
              <a:t> curse</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t>
            </a:r>
            <a:br>
              <a:rPr lang="pt-BR" sz="1800" dirty="0">
                <a:effectLst/>
                <a:latin typeface="Calibri" panose="020F0502020204030204" pitchFamily="34" charset="0"/>
                <a:ea typeface="Calibri" panose="020F0502020204030204" pitchFamily="34" charset="0"/>
                <a:cs typeface="Times New Roman" panose="02020603050405020304" pitchFamily="18" charset="0"/>
              </a:rPr>
            </a:br>
            <a:endParaRPr lang="pt-BR" dirty="0"/>
          </a:p>
        </p:txBody>
      </p:sp>
      <p:sp>
        <p:nvSpPr>
          <p:cNvPr id="3" name="Subtítulo 2">
            <a:extLst>
              <a:ext uri="{FF2B5EF4-FFF2-40B4-BE49-F238E27FC236}">
                <a16:creationId xmlns:a16="http://schemas.microsoft.com/office/drawing/2014/main" id="{4C2C661A-C6C6-9849-B879-312542F04EDE}"/>
              </a:ext>
            </a:extLst>
          </p:cNvPr>
          <p:cNvSpPr>
            <a:spLocks noGrp="1"/>
          </p:cNvSpPr>
          <p:nvPr>
            <p:ph type="subTitle" idx="1"/>
          </p:nvPr>
        </p:nvSpPr>
        <p:spPr/>
        <p:txBody>
          <a:bodyPr/>
          <a:lstStyle/>
          <a:p>
            <a:endParaRPr lang="pt-BR" dirty="0"/>
          </a:p>
          <a:p>
            <a:r>
              <a:rPr lang="pt-BR" dirty="0"/>
              <a:t>Professor Doutor Ruy Pereira Camilo Junior</a:t>
            </a:r>
          </a:p>
        </p:txBody>
      </p:sp>
    </p:spTree>
    <p:extLst>
      <p:ext uri="{BB962C8B-B14F-4D97-AF65-F5344CB8AC3E}">
        <p14:creationId xmlns:p14="http://schemas.microsoft.com/office/powerpoint/2010/main" val="1530370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699EBD07-7968-467C-82EE-7283E4651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m 4" descr="Ícone&#10;&#10;Descrição gerada automaticamente">
            <a:extLst>
              <a:ext uri="{FF2B5EF4-FFF2-40B4-BE49-F238E27FC236}">
                <a16:creationId xmlns:a16="http://schemas.microsoft.com/office/drawing/2014/main" id="{C4958669-75EF-7842-BE13-6B775C7D6AB2}"/>
              </a:ext>
            </a:extLst>
          </p:cNvPr>
          <p:cNvPicPr>
            <a:picLocks noChangeAspect="1"/>
          </p:cNvPicPr>
          <p:nvPr/>
        </p:nvPicPr>
        <p:blipFill rotWithShape="1">
          <a:blip r:embed="rId2"/>
          <a:srcRect l="12327" r="8562"/>
          <a:stretch/>
        </p:blipFill>
        <p:spPr>
          <a:xfrm>
            <a:off x="20" y="10"/>
            <a:ext cx="6095979" cy="5143487"/>
          </a:xfrm>
          <a:prstGeom prst="rect">
            <a:avLst/>
          </a:prstGeom>
        </p:spPr>
      </p:pic>
      <p:pic>
        <p:nvPicPr>
          <p:cNvPr id="4" name="Imagem 3" descr="Mapa&#10;&#10;Descrição gerada automaticamente">
            <a:extLst>
              <a:ext uri="{FF2B5EF4-FFF2-40B4-BE49-F238E27FC236}">
                <a16:creationId xmlns:a16="http://schemas.microsoft.com/office/drawing/2014/main" id="{83FA53F6-E624-DB42-A591-1EAC7864D1E0}"/>
              </a:ext>
            </a:extLst>
          </p:cNvPr>
          <p:cNvPicPr>
            <a:picLocks noChangeAspect="1"/>
          </p:cNvPicPr>
          <p:nvPr/>
        </p:nvPicPr>
        <p:blipFill rotWithShape="1">
          <a:blip r:embed="rId3"/>
          <a:srcRect b="12338"/>
          <a:stretch/>
        </p:blipFill>
        <p:spPr>
          <a:xfrm>
            <a:off x="6096000" y="10"/>
            <a:ext cx="6095999" cy="5143487"/>
          </a:xfrm>
          <a:prstGeom prst="rect">
            <a:avLst/>
          </a:prstGeom>
        </p:spPr>
      </p:pic>
      <p:sp useBgFill="1">
        <p:nvSpPr>
          <p:cNvPr id="20" name="Rectangle 1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43498"/>
            <a:ext cx="12192000" cy="1714502"/>
          </a:xfrm>
          <a:prstGeom prst="rect">
            <a:avLst/>
          </a:prstGeom>
          <a:ln>
            <a:noFill/>
          </a:ln>
          <a:effectLst>
            <a:outerShdw blurRad="596900" dist="330200" dir="1080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30D8F52-CAD0-0140-AF2D-B91583536A05}"/>
              </a:ext>
            </a:extLst>
          </p:cNvPr>
          <p:cNvSpPr>
            <a:spLocks noGrp="1"/>
          </p:cNvSpPr>
          <p:nvPr>
            <p:ph type="title"/>
          </p:nvPr>
        </p:nvSpPr>
        <p:spPr>
          <a:xfrm>
            <a:off x="589554" y="5513294"/>
            <a:ext cx="11351433" cy="1064160"/>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QUANTOS PAÍSES HÁ NA ÁFRICA</a:t>
            </a:r>
          </a:p>
        </p:txBody>
      </p:sp>
      <p:sp>
        <p:nvSpPr>
          <p:cNvPr id="3" name="Espaço Reservado para Conteúdo 2">
            <a:extLst>
              <a:ext uri="{FF2B5EF4-FFF2-40B4-BE49-F238E27FC236}">
                <a16:creationId xmlns:a16="http://schemas.microsoft.com/office/drawing/2014/main" id="{D678668E-57EF-9548-A77D-1FF920CE33D4}"/>
              </a:ext>
            </a:extLst>
          </p:cNvPr>
          <p:cNvSpPr>
            <a:spLocks noGrp="1"/>
          </p:cNvSpPr>
          <p:nvPr>
            <p:ph idx="1"/>
          </p:nvPr>
        </p:nvSpPr>
        <p:spPr>
          <a:xfrm>
            <a:off x="7605056" y="5405954"/>
            <a:ext cx="3997389" cy="1171500"/>
          </a:xfrm>
        </p:spPr>
        <p:txBody>
          <a:bodyPr vert="horz" lIns="91440" tIns="45720" rIns="91440" bIns="45720" rtlCol="0" anchor="ctr">
            <a:normAutofit/>
          </a:bodyPr>
          <a:lstStyle/>
          <a:p>
            <a:pPr marL="0" indent="0" algn="r">
              <a:buNone/>
            </a:pPr>
            <a:r>
              <a:rPr lang="en-US" sz="2400" kern="1200">
                <a:solidFill>
                  <a:schemeClr val="tx1"/>
                </a:solidFill>
                <a:latin typeface="+mn-lt"/>
                <a:ea typeface="+mn-ea"/>
                <a:cs typeface="+mn-cs"/>
              </a:rPr>
              <a:t>   </a:t>
            </a:r>
          </a:p>
        </p:txBody>
      </p:sp>
    </p:spTree>
    <p:extLst>
      <p:ext uri="{BB962C8B-B14F-4D97-AF65-F5344CB8AC3E}">
        <p14:creationId xmlns:p14="http://schemas.microsoft.com/office/powerpoint/2010/main" val="192666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CC4823C-87CE-404A-923F-117AADD16CD7}"/>
              </a:ext>
            </a:extLst>
          </p:cNvPr>
          <p:cNvSpPr>
            <a:spLocks noGrp="1"/>
          </p:cNvSpPr>
          <p:nvPr>
            <p:ph type="title"/>
          </p:nvPr>
        </p:nvSpPr>
        <p:spPr>
          <a:xfrm>
            <a:off x="838201" y="1641752"/>
            <a:ext cx="4394200" cy="1323439"/>
          </a:xfrm>
        </p:spPr>
        <p:txBody>
          <a:bodyPr anchor="t">
            <a:normAutofit/>
          </a:bodyPr>
          <a:lstStyle/>
          <a:p>
            <a:r>
              <a:rPr lang="pt-BR" sz="2800">
                <a:solidFill>
                  <a:schemeClr val="bg1"/>
                </a:solidFill>
              </a:rPr>
              <a:t>Por que o ganhador do bronze está sempre feliz, e o da prata triste?</a:t>
            </a:r>
          </a:p>
        </p:txBody>
      </p:sp>
      <p:sp>
        <p:nvSpPr>
          <p:cNvPr id="3" name="Espaço Reservado para Conteúdo 2">
            <a:extLst>
              <a:ext uri="{FF2B5EF4-FFF2-40B4-BE49-F238E27FC236}">
                <a16:creationId xmlns:a16="http://schemas.microsoft.com/office/drawing/2014/main" id="{C8A2AB29-4B6A-7240-A9EB-DE556F2665EA}"/>
              </a:ext>
            </a:extLst>
          </p:cNvPr>
          <p:cNvSpPr>
            <a:spLocks noGrp="1"/>
          </p:cNvSpPr>
          <p:nvPr>
            <p:ph idx="1"/>
          </p:nvPr>
        </p:nvSpPr>
        <p:spPr>
          <a:xfrm>
            <a:off x="838201" y="3146400"/>
            <a:ext cx="4394200" cy="2454300"/>
          </a:xfrm>
        </p:spPr>
        <p:txBody>
          <a:bodyPr>
            <a:normAutofit/>
          </a:bodyPr>
          <a:lstStyle/>
          <a:p>
            <a:pPr marL="0" indent="0">
              <a:buNone/>
            </a:pPr>
            <a:r>
              <a:rPr lang="pt-BR" sz="2400" dirty="0">
                <a:solidFill>
                  <a:schemeClr val="bg1">
                    <a:alpha val="80000"/>
                  </a:schemeClr>
                </a:solidFill>
              </a:rPr>
              <a:t> Pela transitividade, não seria mais racional o medalhista de prata ficar mais feliz que o de bronze? </a:t>
            </a:r>
          </a:p>
          <a:p>
            <a:pPr marL="0" indent="0">
              <a:buNone/>
            </a:pPr>
            <a:endParaRPr lang="pt-BR" sz="2400" dirty="0">
              <a:solidFill>
                <a:schemeClr val="bg1">
                  <a:alpha val="80000"/>
                </a:schemeClr>
              </a:solidFill>
            </a:endParaRPr>
          </a:p>
        </p:txBody>
      </p:sp>
      <p:pic>
        <p:nvPicPr>
          <p:cNvPr id="5" name="Imagem 4">
            <a:extLst>
              <a:ext uri="{FF2B5EF4-FFF2-40B4-BE49-F238E27FC236}">
                <a16:creationId xmlns:a16="http://schemas.microsoft.com/office/drawing/2014/main" id="{B2A3C4BC-AF2D-C24C-BCB4-C4072D7F50F2}"/>
              </a:ext>
            </a:extLst>
          </p:cNvPr>
          <p:cNvPicPr>
            <a:picLocks noChangeAspect="1"/>
          </p:cNvPicPr>
          <p:nvPr/>
        </p:nvPicPr>
        <p:blipFill rotWithShape="1">
          <a:blip r:embed="rId2"/>
          <a:srcRect r="1" b="23133"/>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4" name="Imagem 3">
            <a:extLst>
              <a:ext uri="{FF2B5EF4-FFF2-40B4-BE49-F238E27FC236}">
                <a16:creationId xmlns:a16="http://schemas.microsoft.com/office/drawing/2014/main" id="{2E048B6E-62E0-E341-A9DE-B4B8A6B00869}"/>
              </a:ext>
            </a:extLst>
          </p:cNvPr>
          <p:cNvPicPr>
            <a:picLocks noChangeAspect="1"/>
          </p:cNvPicPr>
          <p:nvPr/>
        </p:nvPicPr>
        <p:blipFill rotWithShape="1">
          <a:blip r:embed="rId3"/>
          <a:srcRect r="1" b="15353"/>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8" name="Group 11">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13" name="Freeform: Shape 12">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5604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82EDE0-0F1D-DA4C-9DD5-9A1B0FBA6366}"/>
              </a:ext>
            </a:extLst>
          </p:cNvPr>
          <p:cNvSpPr>
            <a:spLocks noGrp="1"/>
          </p:cNvSpPr>
          <p:nvPr>
            <p:ph type="title"/>
          </p:nvPr>
        </p:nvSpPr>
        <p:spPr>
          <a:xfrm>
            <a:off x="838198" y="4427999"/>
            <a:ext cx="10564907" cy="1650071"/>
          </a:xfrm>
        </p:spPr>
        <p:txBody>
          <a:bodyPr vert="horz" wrap="square" lIns="91440" tIns="45720" rIns="91440" bIns="45720" rtlCol="0" anchor="b">
            <a:normAutofit/>
          </a:bodyPr>
          <a:lstStyle/>
          <a:p>
            <a:pPr algn="ctr"/>
            <a:r>
              <a:rPr lang="en-US" sz="5600" dirty="0">
                <a:solidFill>
                  <a:schemeClr val="bg1"/>
                </a:solidFill>
              </a:rPr>
              <a:t>Qual </a:t>
            </a:r>
            <a:r>
              <a:rPr lang="en-US" sz="5600" dirty="0" err="1">
                <a:solidFill>
                  <a:schemeClr val="bg1"/>
                </a:solidFill>
              </a:rPr>
              <a:t>você</a:t>
            </a:r>
            <a:r>
              <a:rPr lang="en-US" sz="5600" dirty="0">
                <a:solidFill>
                  <a:schemeClr val="bg1"/>
                </a:solidFill>
              </a:rPr>
              <a:t> </a:t>
            </a:r>
            <a:r>
              <a:rPr lang="en-US" sz="5600" dirty="0" err="1">
                <a:solidFill>
                  <a:schemeClr val="bg1"/>
                </a:solidFill>
              </a:rPr>
              <a:t>compra</a:t>
            </a:r>
            <a:r>
              <a:rPr lang="en-US" sz="5600" dirty="0">
                <a:solidFill>
                  <a:schemeClr val="bg1"/>
                </a:solidFill>
              </a:rPr>
              <a:t>?</a:t>
            </a:r>
          </a:p>
        </p:txBody>
      </p:sp>
      <p:pic>
        <p:nvPicPr>
          <p:cNvPr id="4" name="Espaço Reservado para Conteúdo 3" descr="Bandeja com comida e xícara&#10;&#10;Descrição gerada automaticamente com confiança média">
            <a:extLst>
              <a:ext uri="{FF2B5EF4-FFF2-40B4-BE49-F238E27FC236}">
                <a16:creationId xmlns:a16="http://schemas.microsoft.com/office/drawing/2014/main" id="{0EED4B0A-99B0-3447-B777-E2266997AA71}"/>
              </a:ext>
            </a:extLst>
          </p:cNvPr>
          <p:cNvPicPr>
            <a:picLocks noGrp="1" noChangeAspect="1"/>
          </p:cNvPicPr>
          <p:nvPr>
            <p:ph idx="1"/>
          </p:nvPr>
        </p:nvPicPr>
        <p:blipFill rotWithShape="1">
          <a:blip r:embed="rId2"/>
          <a:srcRect t="16432" b="4810"/>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1" name="Group 10">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2" name="Freeform: Shape 11">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2">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01962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4C029F-53A1-0A43-83B6-438C1CB8F816}"/>
              </a:ext>
            </a:extLst>
          </p:cNvPr>
          <p:cNvSpPr>
            <a:spLocks noGrp="1"/>
          </p:cNvSpPr>
          <p:nvPr>
            <p:ph type="title"/>
          </p:nvPr>
        </p:nvSpPr>
        <p:spPr>
          <a:xfrm>
            <a:off x="524741" y="620392"/>
            <a:ext cx="3808268" cy="5504688"/>
          </a:xfrm>
        </p:spPr>
        <p:txBody>
          <a:bodyPr>
            <a:normAutofit/>
          </a:bodyPr>
          <a:lstStyle/>
          <a:p>
            <a:r>
              <a:rPr lang="pt-BR" sz="6000">
                <a:solidFill>
                  <a:schemeClr val="accent5"/>
                </a:solidFill>
              </a:rPr>
              <a:t>Efeito ancoragem</a:t>
            </a:r>
          </a:p>
        </p:txBody>
      </p:sp>
      <p:graphicFrame>
        <p:nvGraphicFramePr>
          <p:cNvPr id="5" name="Espaço Reservado para Conteúdo 2">
            <a:extLst>
              <a:ext uri="{FF2B5EF4-FFF2-40B4-BE49-F238E27FC236}">
                <a16:creationId xmlns:a16="http://schemas.microsoft.com/office/drawing/2014/main" id="{1EBDE7A0-CCEE-5437-AAE5-8744A0220C9B}"/>
              </a:ext>
            </a:extLst>
          </p:cNvPr>
          <p:cNvGraphicFramePr>
            <a:graphicFrameLocks noGrp="1"/>
          </p:cNvGraphicFramePr>
          <p:nvPr>
            <p:ph idx="1"/>
            <p:extLst>
              <p:ext uri="{D42A27DB-BD31-4B8C-83A1-F6EECF244321}">
                <p14:modId xmlns:p14="http://schemas.microsoft.com/office/powerpoint/2010/main" val="96622499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870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FF5ABC4-4A65-8B4B-83CC-3A0D21D8403D}"/>
              </a:ext>
            </a:extLst>
          </p:cNvPr>
          <p:cNvPicPr>
            <a:picLocks noChangeAspect="1"/>
          </p:cNvPicPr>
          <p:nvPr/>
        </p:nvPicPr>
        <p:blipFill rotWithShape="1">
          <a:blip r:embed="rId2"/>
          <a:srcRect t="4708" r="23298" b="4383"/>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036C34A3-F8C4-4A4E-9FD0-5F78CA3DD101}"/>
              </a:ext>
            </a:extLst>
          </p:cNvPr>
          <p:cNvSpPr>
            <a:spLocks noGrp="1"/>
          </p:cNvSpPr>
          <p:nvPr>
            <p:ph type="title"/>
          </p:nvPr>
        </p:nvSpPr>
        <p:spPr>
          <a:xfrm>
            <a:off x="371094" y="1161288"/>
            <a:ext cx="3438144" cy="1124712"/>
          </a:xfrm>
        </p:spPr>
        <p:txBody>
          <a:bodyPr anchor="b">
            <a:normAutofit/>
          </a:bodyPr>
          <a:lstStyle/>
          <a:p>
            <a:r>
              <a:rPr lang="pt-BR" sz="2400"/>
              <a:t>Efeito de enquadramento (framing effect)</a:t>
            </a:r>
          </a:p>
        </p:txBody>
      </p:sp>
      <p:sp>
        <p:nvSpPr>
          <p:cNvPr id="3" name="Espaço Reservado para Conteúdo 2">
            <a:extLst>
              <a:ext uri="{FF2B5EF4-FFF2-40B4-BE49-F238E27FC236}">
                <a16:creationId xmlns:a16="http://schemas.microsoft.com/office/drawing/2014/main" id="{1BFA4157-297C-C54E-B5F0-55A18FF3011E}"/>
              </a:ext>
            </a:extLst>
          </p:cNvPr>
          <p:cNvSpPr>
            <a:spLocks noGrp="1"/>
          </p:cNvSpPr>
          <p:nvPr>
            <p:ph idx="1"/>
          </p:nvPr>
        </p:nvSpPr>
        <p:spPr>
          <a:xfrm>
            <a:off x="371094" y="2718054"/>
            <a:ext cx="3438906" cy="3207258"/>
          </a:xfrm>
        </p:spPr>
        <p:txBody>
          <a:bodyPr anchor="t">
            <a:normAutofit lnSpcReduction="10000"/>
          </a:bodyPr>
          <a:lstStyle/>
          <a:p>
            <a:pPr marL="0" indent="0">
              <a:buNone/>
            </a:pPr>
            <a:r>
              <a:rPr lang="pt-BR" sz="1700" dirty="0"/>
              <a:t>Decisão depende de ênfase em aspectos negativos ou positivos.</a:t>
            </a:r>
          </a:p>
          <a:p>
            <a:pPr marL="0" indent="0">
              <a:buNone/>
            </a:pPr>
            <a:r>
              <a:rPr lang="pt-BR" sz="1700" dirty="0"/>
              <a:t>Copo meio cheio ou meio vazio</a:t>
            </a:r>
          </a:p>
          <a:p>
            <a:pPr marL="0" indent="0">
              <a:buNone/>
            </a:pPr>
            <a:endParaRPr lang="pt-BR" sz="1700" dirty="0"/>
          </a:p>
          <a:p>
            <a:pPr marL="0" indent="0">
              <a:buNone/>
            </a:pPr>
            <a:r>
              <a:rPr lang="pt-BR" sz="1700" dirty="0"/>
              <a:t>Se empresa afirma preço cheio e dá desconto, há maior atratividade do que já cobrar diretamente o preço mais baixo. POR ISSO HÁ TANTAS LIQUIDAÇÕES</a:t>
            </a:r>
          </a:p>
          <a:p>
            <a:pPr marL="0" indent="0">
              <a:buNone/>
            </a:pPr>
            <a:endParaRPr lang="pt-BR" sz="1700" dirty="0"/>
          </a:p>
          <a:p>
            <a:pPr marL="0" indent="0">
              <a:buNone/>
            </a:pPr>
            <a:r>
              <a:rPr lang="pt-BR" sz="1700" dirty="0"/>
              <a:t>PREÇO 9,99. Abaixo de 10...</a:t>
            </a:r>
          </a:p>
          <a:p>
            <a:pPr marL="0" indent="0">
              <a:buNone/>
            </a:pPr>
            <a:endParaRPr lang="pt-BR" sz="1700" dirty="0"/>
          </a:p>
        </p:txBody>
      </p:sp>
    </p:spTree>
    <p:extLst>
      <p:ext uri="{BB962C8B-B14F-4D97-AF65-F5344CB8AC3E}">
        <p14:creationId xmlns:p14="http://schemas.microsoft.com/office/powerpoint/2010/main" val="330728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3B012-556D-8945-9C3D-62298E8FDF00}"/>
              </a:ext>
            </a:extLst>
          </p:cNvPr>
          <p:cNvSpPr>
            <a:spLocks noGrp="1"/>
          </p:cNvSpPr>
          <p:nvPr>
            <p:ph type="title"/>
          </p:nvPr>
        </p:nvSpPr>
        <p:spPr/>
        <p:txBody>
          <a:bodyPr/>
          <a:lstStyle/>
          <a:p>
            <a:r>
              <a:rPr lang="pt-BR" dirty="0"/>
              <a:t>Colegas avaliam seus salários relativamente a seus pares...</a:t>
            </a:r>
          </a:p>
        </p:txBody>
      </p:sp>
      <p:sp>
        <p:nvSpPr>
          <p:cNvPr id="3" name="Espaço Reservado para Conteúdo 2">
            <a:extLst>
              <a:ext uri="{FF2B5EF4-FFF2-40B4-BE49-F238E27FC236}">
                <a16:creationId xmlns:a16="http://schemas.microsoft.com/office/drawing/2014/main" id="{4005EF1C-9472-C04D-865E-DE8C3A79902F}"/>
              </a:ext>
            </a:extLst>
          </p:cNvPr>
          <p:cNvSpPr>
            <a:spLocks noGrp="1"/>
          </p:cNvSpPr>
          <p:nvPr>
            <p:ph idx="1"/>
          </p:nvPr>
        </p:nvSpPr>
        <p:spPr/>
        <p:txBody>
          <a:bodyPr/>
          <a:lstStyle/>
          <a:p>
            <a:endParaRPr lang="pt-BR" dirty="0"/>
          </a:p>
          <a:p>
            <a:endParaRPr lang="pt-BR" dirty="0"/>
          </a:p>
          <a:p>
            <a:r>
              <a:rPr lang="pt-BR" dirty="0" err="1"/>
              <a:t>Framing</a:t>
            </a:r>
            <a:endParaRPr lang="pt-BR" dirty="0"/>
          </a:p>
        </p:txBody>
      </p:sp>
    </p:spTree>
    <p:extLst>
      <p:ext uri="{BB962C8B-B14F-4D97-AF65-F5344CB8AC3E}">
        <p14:creationId xmlns:p14="http://schemas.microsoft.com/office/powerpoint/2010/main" val="1688035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956B8A-6398-6744-A081-6DDFA314F75F}"/>
              </a:ext>
            </a:extLst>
          </p:cNvPr>
          <p:cNvSpPr>
            <a:spLocks noGrp="1"/>
          </p:cNvSpPr>
          <p:nvPr>
            <p:ph type="title"/>
          </p:nvPr>
        </p:nvSpPr>
        <p:spPr>
          <a:xfrm>
            <a:off x="645859" y="640081"/>
            <a:ext cx="3494341" cy="3793488"/>
          </a:xfrm>
          <a:noFill/>
        </p:spPr>
        <p:txBody>
          <a:bodyPr vert="horz" lIns="91440" tIns="45720" rIns="91440" bIns="45720" rtlCol="0" anchor="b">
            <a:normAutofit/>
          </a:bodyPr>
          <a:lstStyle/>
          <a:p>
            <a:r>
              <a:rPr lang="en-US" sz="4600" kern="1200">
                <a:solidFill>
                  <a:schemeClr val="tx1"/>
                </a:solidFill>
                <a:latin typeface="+mj-lt"/>
                <a:ea typeface="+mj-ea"/>
                <a:cs typeface="+mj-cs"/>
              </a:rPr>
              <a:t>QUEM DEVE FAZER A PRIMEIRA PROPOSTA?</a:t>
            </a:r>
          </a:p>
        </p:txBody>
      </p:sp>
      <p:pic>
        <p:nvPicPr>
          <p:cNvPr id="4" name="Espaço Reservado para Conteúdo 3">
            <a:extLst>
              <a:ext uri="{FF2B5EF4-FFF2-40B4-BE49-F238E27FC236}">
                <a16:creationId xmlns:a16="http://schemas.microsoft.com/office/drawing/2014/main" id="{D73BE115-8E41-ED47-8883-991CA7F085F8}"/>
              </a:ext>
            </a:extLst>
          </p:cNvPr>
          <p:cNvPicPr>
            <a:picLocks noGrp="1" noChangeAspect="1"/>
          </p:cNvPicPr>
          <p:nvPr>
            <p:ph idx="1"/>
          </p:nvPr>
        </p:nvPicPr>
        <p:blipFill>
          <a:blip r:embed="rId2"/>
          <a:stretch>
            <a:fillRect/>
          </a:stretch>
        </p:blipFill>
        <p:spPr>
          <a:xfrm>
            <a:off x="5784635" y="804672"/>
            <a:ext cx="5248656" cy="5248656"/>
          </a:xfrm>
          <a:prstGeom prst="rect">
            <a:avLst/>
          </a:prstGeom>
          <a:effectLst/>
        </p:spPr>
      </p:pic>
    </p:spTree>
    <p:extLst>
      <p:ext uri="{BB962C8B-B14F-4D97-AF65-F5344CB8AC3E}">
        <p14:creationId xmlns:p14="http://schemas.microsoft.com/office/powerpoint/2010/main" val="3242017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05D3F8-CB73-FD4F-A83A-2F0D8B4BF235}"/>
              </a:ext>
            </a:extLst>
          </p:cNvPr>
          <p:cNvSpPr>
            <a:spLocks noGrp="1"/>
          </p:cNvSpPr>
          <p:nvPr>
            <p:ph type="title"/>
          </p:nvPr>
        </p:nvSpPr>
        <p:spPr>
          <a:xfrm>
            <a:off x="586478" y="1683756"/>
            <a:ext cx="3115265" cy="2396359"/>
          </a:xfrm>
        </p:spPr>
        <p:txBody>
          <a:bodyPr anchor="b">
            <a:normAutofit/>
          </a:bodyPr>
          <a:lstStyle/>
          <a:p>
            <a:pPr algn="r"/>
            <a:r>
              <a:rPr lang="pt-BR" sz="3100">
                <a:solidFill>
                  <a:srgbClr val="FFFFFF"/>
                </a:solidFill>
              </a:rPr>
              <a:t>ABANDONE A ANCORA, E LANCE OUTRA, SE ABSURDA A PRIMEIRA</a:t>
            </a:r>
          </a:p>
        </p:txBody>
      </p:sp>
      <p:graphicFrame>
        <p:nvGraphicFramePr>
          <p:cNvPr id="5" name="Espaço Reservado para Conteúdo 2">
            <a:extLst>
              <a:ext uri="{FF2B5EF4-FFF2-40B4-BE49-F238E27FC236}">
                <a16:creationId xmlns:a16="http://schemas.microsoft.com/office/drawing/2014/main" id="{D06516E8-D1F6-529B-B6C0-53821132D0C6}"/>
              </a:ext>
            </a:extLst>
          </p:cNvPr>
          <p:cNvGraphicFramePr>
            <a:graphicFrameLocks noGrp="1"/>
          </p:cNvGraphicFramePr>
          <p:nvPr>
            <p:ph idx="1"/>
            <p:extLst>
              <p:ext uri="{D42A27DB-BD31-4B8C-83A1-F6EECF244321}">
                <p14:modId xmlns:p14="http://schemas.microsoft.com/office/powerpoint/2010/main" val="317284458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279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752CF-F6B0-164F-9B9F-5AFF38754993}"/>
              </a:ext>
            </a:extLst>
          </p:cNvPr>
          <p:cNvSpPr>
            <a:spLocks noGrp="1"/>
          </p:cNvSpPr>
          <p:nvPr>
            <p:ph type="title"/>
          </p:nvPr>
        </p:nvSpPr>
        <p:spPr>
          <a:xfrm>
            <a:off x="876693" y="741391"/>
            <a:ext cx="4355265" cy="1616203"/>
          </a:xfrm>
        </p:spPr>
        <p:txBody>
          <a:bodyPr anchor="b">
            <a:normAutofit/>
          </a:bodyPr>
          <a:lstStyle/>
          <a:p>
            <a:r>
              <a:rPr lang="pt-BR" sz="2700"/>
              <a:t>Quem toma a iniciativa de procurar a negociação está em posição de vantagem ou em  desvantagem?</a:t>
            </a:r>
          </a:p>
        </p:txBody>
      </p:sp>
      <p:sp>
        <p:nvSpPr>
          <p:cNvPr id="3" name="Espaço Reservado para Conteúdo 2">
            <a:extLst>
              <a:ext uri="{FF2B5EF4-FFF2-40B4-BE49-F238E27FC236}">
                <a16:creationId xmlns:a16="http://schemas.microsoft.com/office/drawing/2014/main" id="{67CAE520-0DA7-9A4F-9BA8-74F2E13B0CFF}"/>
              </a:ext>
            </a:extLst>
          </p:cNvPr>
          <p:cNvSpPr>
            <a:spLocks noGrp="1"/>
          </p:cNvSpPr>
          <p:nvPr>
            <p:ph idx="1"/>
          </p:nvPr>
        </p:nvSpPr>
        <p:spPr>
          <a:xfrm>
            <a:off x="876692" y="2533476"/>
            <a:ext cx="4355265" cy="3447832"/>
          </a:xfrm>
        </p:spPr>
        <p:txBody>
          <a:bodyPr anchor="t">
            <a:normAutofit/>
          </a:bodyPr>
          <a:lstStyle/>
          <a:p>
            <a:pPr marL="0" indent="0">
              <a:buNone/>
            </a:pPr>
            <a:endParaRPr lang="pt-BR" sz="2000"/>
          </a:p>
          <a:p>
            <a:pPr marL="0" indent="0">
              <a:buNone/>
            </a:pPr>
            <a:endParaRPr lang="pt-BR" sz="2000"/>
          </a:p>
          <a:p>
            <a:pPr marL="0" indent="0">
              <a:buNone/>
            </a:pPr>
            <a:r>
              <a:rPr lang="pt-BR" sz="2000"/>
              <a:t>Depende da forma como você enquadrar....</a:t>
            </a:r>
          </a:p>
        </p:txBody>
      </p:sp>
      <p:pic>
        <p:nvPicPr>
          <p:cNvPr id="5" name="Picture 4" descr="Muitos pontos de interrogação em tela de fundo preta">
            <a:extLst>
              <a:ext uri="{FF2B5EF4-FFF2-40B4-BE49-F238E27FC236}">
                <a16:creationId xmlns:a16="http://schemas.microsoft.com/office/drawing/2014/main" id="{19063BD2-7024-C044-6E6B-7DB39C6BBD19}"/>
              </a:ext>
            </a:extLst>
          </p:cNvPr>
          <p:cNvPicPr>
            <a:picLocks noChangeAspect="1"/>
          </p:cNvPicPr>
          <p:nvPr/>
        </p:nvPicPr>
        <p:blipFill rotWithShape="1">
          <a:blip r:embed="rId2"/>
          <a:srcRect l="45777" r="2" b="2"/>
          <a:stretch/>
        </p:blipFill>
        <p:spPr>
          <a:xfrm>
            <a:off x="6096000" y="10"/>
            <a:ext cx="6095999"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424663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ixaDeTexto 3">
            <a:extLst>
              <a:ext uri="{FF2B5EF4-FFF2-40B4-BE49-F238E27FC236}">
                <a16:creationId xmlns:a16="http://schemas.microsoft.com/office/drawing/2014/main" id="{54CCDEDF-A815-E648-A3F1-54FCC3557528}"/>
              </a:ext>
            </a:extLst>
          </p:cNvPr>
          <p:cNvSpPr txBox="1"/>
          <p:nvPr/>
        </p:nvSpPr>
        <p:spPr>
          <a:xfrm>
            <a:off x="838200" y="3146400"/>
            <a:ext cx="4391025" cy="2454300"/>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r>
              <a:rPr lang="en-US" sz="2400">
                <a:solidFill>
                  <a:schemeClr val="bg1">
                    <a:alpha val="80000"/>
                  </a:schemeClr>
                </a:solidFill>
              </a:rPr>
              <a:t>Onde marcar as reuniões?  </a:t>
            </a:r>
          </a:p>
          <a:p>
            <a:pPr indent="-228600">
              <a:lnSpc>
                <a:spcPct val="90000"/>
              </a:lnSpc>
              <a:spcBef>
                <a:spcPct val="0"/>
              </a:spcBef>
              <a:spcAft>
                <a:spcPts val="600"/>
              </a:spcAft>
              <a:buFont typeface="Arial" panose="020B0604020202020204" pitchFamily="34" charset="0"/>
              <a:buChar char="•"/>
            </a:pPr>
            <a:endParaRPr lang="en-US" sz="2400">
              <a:solidFill>
                <a:schemeClr val="bg1">
                  <a:alpha val="80000"/>
                </a:schemeClr>
              </a:solidFill>
            </a:endParaRPr>
          </a:p>
          <a:p>
            <a:pPr indent="-228600">
              <a:lnSpc>
                <a:spcPct val="90000"/>
              </a:lnSpc>
              <a:spcBef>
                <a:spcPct val="0"/>
              </a:spcBef>
              <a:spcAft>
                <a:spcPts val="600"/>
              </a:spcAft>
              <a:buFont typeface="Arial" panose="020B0604020202020204" pitchFamily="34" charset="0"/>
              <a:buChar char="•"/>
            </a:pPr>
            <a:endParaRPr lang="en-US" sz="2400">
              <a:solidFill>
                <a:schemeClr val="bg1">
                  <a:alpha val="80000"/>
                </a:schemeClr>
              </a:solidFill>
            </a:endParaRPr>
          </a:p>
          <a:p>
            <a:pPr indent="-228600">
              <a:lnSpc>
                <a:spcPct val="90000"/>
              </a:lnSpc>
              <a:spcBef>
                <a:spcPct val="0"/>
              </a:spcBef>
              <a:spcAft>
                <a:spcPts val="600"/>
              </a:spcAft>
              <a:buFont typeface="Arial" panose="020B0604020202020204" pitchFamily="34" charset="0"/>
              <a:buChar char="•"/>
            </a:pPr>
            <a:r>
              <a:rPr lang="en-US" sz="2400">
                <a:solidFill>
                  <a:schemeClr val="bg1">
                    <a:alpha val="80000"/>
                  </a:schemeClr>
                </a:solidFill>
              </a:rPr>
              <a:t>Em meu escritório ou   no do ex adversus?</a:t>
            </a:r>
          </a:p>
        </p:txBody>
      </p:sp>
      <p:pic>
        <p:nvPicPr>
          <p:cNvPr id="5" name="Imagem 4">
            <a:extLst>
              <a:ext uri="{FF2B5EF4-FFF2-40B4-BE49-F238E27FC236}">
                <a16:creationId xmlns:a16="http://schemas.microsoft.com/office/drawing/2014/main" id="{BBB6760F-6E46-104A-856F-697E5C83EE25}"/>
              </a:ext>
            </a:extLst>
          </p:cNvPr>
          <p:cNvPicPr>
            <a:picLocks noChangeAspect="1"/>
          </p:cNvPicPr>
          <p:nvPr/>
        </p:nvPicPr>
        <p:blipFill rotWithShape="1">
          <a:blip r:embed="rId2"/>
          <a:srcRect r="12477"/>
          <a:stretch/>
        </p:blipFill>
        <p:spPr>
          <a:xfrm>
            <a:off x="6095999" y="1643767"/>
            <a:ext cx="5260976" cy="3531441"/>
          </a:xfrm>
          <a:prstGeom prst="rect">
            <a:avLst/>
          </a:prstGeom>
        </p:spPr>
      </p:pic>
    </p:spTree>
    <p:extLst>
      <p:ext uri="{BB962C8B-B14F-4D97-AF65-F5344CB8AC3E}">
        <p14:creationId xmlns:p14="http://schemas.microsoft.com/office/powerpoint/2010/main" val="157598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F8090-24C6-0440-BC9C-E1BD18D7C17B}"/>
              </a:ext>
            </a:extLst>
          </p:cNvPr>
          <p:cNvSpPr>
            <a:spLocks noGrp="1"/>
          </p:cNvSpPr>
          <p:nvPr>
            <p:ph type="title"/>
          </p:nvPr>
        </p:nvSpPr>
        <p:spPr/>
        <p:txBody>
          <a:bodyPr/>
          <a:lstStyle/>
          <a:p>
            <a:r>
              <a:rPr lang="pt-BR" dirty="0"/>
              <a:t>Negocie em 3 </a:t>
            </a:r>
            <a:r>
              <a:rPr lang="pt-BR" dirty="0" err="1"/>
              <a:t>D</a:t>
            </a:r>
            <a:r>
              <a:rPr lang="pt-BR" dirty="0"/>
              <a:t>!</a:t>
            </a:r>
          </a:p>
        </p:txBody>
      </p:sp>
      <p:pic>
        <p:nvPicPr>
          <p:cNvPr id="4" name="Espaço Reservado para Conteúdo 3">
            <a:extLst>
              <a:ext uri="{FF2B5EF4-FFF2-40B4-BE49-F238E27FC236}">
                <a16:creationId xmlns:a16="http://schemas.microsoft.com/office/drawing/2014/main" id="{EE260D73-6DB0-CA4A-B155-3C0A68D06BCD}"/>
              </a:ext>
            </a:extLst>
          </p:cNvPr>
          <p:cNvPicPr>
            <a:picLocks noGrp="1" noChangeAspect="1"/>
          </p:cNvPicPr>
          <p:nvPr>
            <p:ph idx="1"/>
          </p:nvPr>
        </p:nvPicPr>
        <p:blipFill>
          <a:blip r:embed="rId2"/>
          <a:stretch>
            <a:fillRect/>
          </a:stretch>
        </p:blipFill>
        <p:spPr>
          <a:xfrm>
            <a:off x="2336800" y="1962944"/>
            <a:ext cx="7518400" cy="4076700"/>
          </a:xfrm>
          <a:prstGeom prst="rect">
            <a:avLst/>
          </a:prstGeom>
        </p:spPr>
      </p:pic>
    </p:spTree>
    <p:extLst>
      <p:ext uri="{BB962C8B-B14F-4D97-AF65-F5344CB8AC3E}">
        <p14:creationId xmlns:p14="http://schemas.microsoft.com/office/powerpoint/2010/main" val="3325385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as pessoas segurando as mãos uma da outra">
            <a:extLst>
              <a:ext uri="{FF2B5EF4-FFF2-40B4-BE49-F238E27FC236}">
                <a16:creationId xmlns:a16="http://schemas.microsoft.com/office/drawing/2014/main" id="{79A5F73E-4207-0167-97C2-D73F30EE2D28}"/>
              </a:ext>
            </a:extLst>
          </p:cNvPr>
          <p:cNvPicPr>
            <a:picLocks noChangeAspect="1"/>
          </p:cNvPicPr>
          <p:nvPr/>
        </p:nvPicPr>
        <p:blipFill rotWithShape="1">
          <a:blip r:embed="rId2"/>
          <a:srcRect t="7664" b="8067"/>
          <a:stretch/>
        </p:blipFill>
        <p:spPr>
          <a:xfrm>
            <a:off x="-3047" y="10"/>
            <a:ext cx="12191999" cy="6857990"/>
          </a:xfrm>
          <a:prstGeom prst="rect">
            <a:avLst/>
          </a:prstGeom>
        </p:spPr>
      </p:pic>
      <p:sp>
        <p:nvSpPr>
          <p:cNvPr id="2" name="Título 1">
            <a:extLst>
              <a:ext uri="{FF2B5EF4-FFF2-40B4-BE49-F238E27FC236}">
                <a16:creationId xmlns:a16="http://schemas.microsoft.com/office/drawing/2014/main" id="{76D1708E-1483-D24B-92B8-BA993D70336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Importância da norma da reciprocidade</a:t>
            </a:r>
          </a:p>
        </p:txBody>
      </p:sp>
      <p:sp>
        <p:nvSpPr>
          <p:cNvPr id="3" name="Espaço Reservado para Conteúdo 2">
            <a:extLst>
              <a:ext uri="{FF2B5EF4-FFF2-40B4-BE49-F238E27FC236}">
                <a16:creationId xmlns:a16="http://schemas.microsoft.com/office/drawing/2014/main" id="{FF4F69FF-4CFF-F545-831C-AE8321510899}"/>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dirty="0" err="1">
                <a:solidFill>
                  <a:srgbClr val="FFFFFF"/>
                </a:solidFill>
              </a:rPr>
              <a:t>Exija</a:t>
            </a:r>
            <a:r>
              <a:rPr lang="en-US" sz="2400" dirty="0">
                <a:solidFill>
                  <a:srgbClr val="FFFFFF"/>
                </a:solidFill>
              </a:rPr>
              <a:t> o </a:t>
            </a:r>
            <a:r>
              <a:rPr lang="en-US" sz="2400" dirty="0" err="1">
                <a:solidFill>
                  <a:srgbClr val="FFFFFF"/>
                </a:solidFill>
              </a:rPr>
              <a:t>mesmo</a:t>
            </a:r>
            <a:r>
              <a:rPr lang="en-US" sz="2400" dirty="0">
                <a:solidFill>
                  <a:srgbClr val="FFFFFF"/>
                </a:solidFill>
              </a:rPr>
              <a:t> </a:t>
            </a:r>
            <a:r>
              <a:rPr lang="en-US" sz="2400" dirty="0" err="1">
                <a:solidFill>
                  <a:srgbClr val="FFFFFF"/>
                </a:solidFill>
              </a:rPr>
              <a:t>tratamento</a:t>
            </a:r>
            <a:r>
              <a:rPr lang="en-US" sz="2400" dirty="0">
                <a:solidFill>
                  <a:srgbClr val="FFFFFF"/>
                </a:solidFill>
              </a:rPr>
              <a:t> que </a:t>
            </a:r>
            <a:r>
              <a:rPr lang="en-US" sz="2400" dirty="0" err="1">
                <a:solidFill>
                  <a:srgbClr val="FFFFFF"/>
                </a:solidFill>
              </a:rPr>
              <a:t>confere</a:t>
            </a:r>
            <a:r>
              <a:rPr lang="en-US" sz="2400" dirty="0">
                <a:solidFill>
                  <a:srgbClr val="FFFFFF"/>
                </a:solidFill>
              </a:rPr>
              <a:t> </a:t>
            </a:r>
            <a:r>
              <a:rPr lang="en-US" sz="2400" dirty="0" err="1">
                <a:solidFill>
                  <a:srgbClr val="FFFFFF"/>
                </a:solidFill>
              </a:rPr>
              <a:t>à</a:t>
            </a:r>
            <a:r>
              <a:rPr lang="en-US" sz="2400" dirty="0">
                <a:solidFill>
                  <a:srgbClr val="FFFFFF"/>
                </a:solidFill>
              </a:rPr>
              <a:t> </a:t>
            </a:r>
            <a:r>
              <a:rPr lang="en-US" sz="2400" dirty="0" err="1">
                <a:solidFill>
                  <a:srgbClr val="FFFFFF"/>
                </a:solidFill>
              </a:rPr>
              <a:t>pessoa</a:t>
            </a:r>
            <a:r>
              <a:rPr lang="en-US" sz="2400" dirty="0">
                <a:solidFill>
                  <a:srgbClr val="FFFFFF"/>
                </a:solidFill>
              </a:rPr>
              <a:t>. </a:t>
            </a:r>
          </a:p>
        </p:txBody>
      </p:sp>
    </p:spTree>
    <p:extLst>
      <p:ext uri="{BB962C8B-B14F-4D97-AF65-F5344CB8AC3E}">
        <p14:creationId xmlns:p14="http://schemas.microsoft.com/office/powerpoint/2010/main" val="18707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Imagem 3">
            <a:extLst>
              <a:ext uri="{FF2B5EF4-FFF2-40B4-BE49-F238E27FC236}">
                <a16:creationId xmlns:a16="http://schemas.microsoft.com/office/drawing/2014/main" id="{FB1739C0-DDE1-7343-9813-4E7F1B95D37F}"/>
              </a:ext>
            </a:extLst>
          </p:cNvPr>
          <p:cNvPicPr>
            <a:picLocks noChangeAspect="1"/>
          </p:cNvPicPr>
          <p:nvPr/>
        </p:nvPicPr>
        <p:blipFill rotWithShape="1">
          <a:blip r:embed="rId2"/>
          <a:srcRect t="5626" r="1" b="11998"/>
          <a:stretch/>
        </p:blipFill>
        <p:spPr>
          <a:xfrm>
            <a:off x="626590" y="317578"/>
            <a:ext cx="10851111"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142126DC-7A3B-9147-A6D1-35F2599A5536}"/>
              </a:ext>
            </a:extLst>
          </p:cNvPr>
          <p:cNvSpPr>
            <a:spLocks noGrp="1"/>
          </p:cNvSpPr>
          <p:nvPr>
            <p:ph type="title"/>
          </p:nvPr>
        </p:nvSpPr>
        <p:spPr>
          <a:xfrm>
            <a:off x="630936" y="4018137"/>
            <a:ext cx="4569060" cy="2129586"/>
          </a:xfrm>
          <a:noFill/>
        </p:spPr>
        <p:txBody>
          <a:bodyPr anchor="t">
            <a:normAutofit/>
          </a:bodyPr>
          <a:lstStyle/>
          <a:p>
            <a:r>
              <a:rPr lang="pt-BR" sz="4800">
                <a:solidFill>
                  <a:schemeClr val="bg1"/>
                </a:solidFill>
              </a:rPr>
              <a:t>Winner´s Curse </a:t>
            </a:r>
          </a:p>
        </p:txBody>
      </p:sp>
      <p:sp>
        <p:nvSpPr>
          <p:cNvPr id="3" name="Espaço Reservado para Conteúdo 2">
            <a:extLst>
              <a:ext uri="{FF2B5EF4-FFF2-40B4-BE49-F238E27FC236}">
                <a16:creationId xmlns:a16="http://schemas.microsoft.com/office/drawing/2014/main" id="{1D9044AF-0234-7B47-8F37-F8DDDA8FA665}"/>
              </a:ext>
            </a:extLst>
          </p:cNvPr>
          <p:cNvSpPr>
            <a:spLocks noGrp="1"/>
          </p:cNvSpPr>
          <p:nvPr>
            <p:ph idx="1"/>
          </p:nvPr>
        </p:nvSpPr>
        <p:spPr>
          <a:xfrm>
            <a:off x="5486080" y="4018143"/>
            <a:ext cx="5674105" cy="2129599"/>
          </a:xfrm>
          <a:noFill/>
        </p:spPr>
        <p:txBody>
          <a:bodyPr anchor="t">
            <a:normAutofit/>
          </a:bodyPr>
          <a:lstStyle/>
          <a:p>
            <a:pPr marL="0" indent="0" algn="ctr">
              <a:buNone/>
            </a:pPr>
            <a:endParaRPr lang="pt-BR" sz="3200" dirty="0">
              <a:solidFill>
                <a:schemeClr val="bg1"/>
              </a:solidFill>
            </a:endParaRPr>
          </a:p>
          <a:p>
            <a:pPr marL="0" indent="0" algn="ctr">
              <a:buNone/>
            </a:pPr>
            <a:r>
              <a:rPr lang="pt-BR" sz="3200" dirty="0">
                <a:solidFill>
                  <a:schemeClr val="bg1"/>
                </a:solidFill>
              </a:rPr>
              <a:t>A Vitória de </a:t>
            </a:r>
            <a:r>
              <a:rPr lang="pt-BR" sz="3200" dirty="0" err="1">
                <a:solidFill>
                  <a:schemeClr val="bg1"/>
                </a:solidFill>
              </a:rPr>
              <a:t>Pirro</a:t>
            </a:r>
            <a:endParaRPr lang="pt-BR" sz="3200" dirty="0">
              <a:solidFill>
                <a:schemeClr val="bg1"/>
              </a:solidFill>
            </a:endParaRPr>
          </a:p>
          <a:p>
            <a:pPr marL="0" indent="0" algn="ctr">
              <a:buNone/>
            </a:pPr>
            <a:endParaRPr lang="pt-BR" sz="3200" dirty="0">
              <a:solidFill>
                <a:schemeClr val="bg1"/>
              </a:solidFill>
            </a:endParaRPr>
          </a:p>
          <a:p>
            <a:pPr marL="0" indent="0">
              <a:buNone/>
            </a:pPr>
            <a:endParaRPr lang="pt-BR" sz="1800" dirty="0">
              <a:solidFill>
                <a:schemeClr val="bg1"/>
              </a:solidFill>
            </a:endParaRPr>
          </a:p>
        </p:txBody>
      </p:sp>
    </p:spTree>
    <p:extLst>
      <p:ext uri="{BB962C8B-B14F-4D97-AF65-F5344CB8AC3E}">
        <p14:creationId xmlns:p14="http://schemas.microsoft.com/office/powerpoint/2010/main" val="17767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F3481-1E1C-1C44-A031-3A363C848BFD}"/>
              </a:ext>
            </a:extLst>
          </p:cNvPr>
          <p:cNvSpPr>
            <a:spLocks noGrp="1"/>
          </p:cNvSpPr>
          <p:nvPr>
            <p:ph type="title"/>
          </p:nvPr>
        </p:nvSpPr>
        <p:spPr/>
        <p:txBody>
          <a:bodyPr/>
          <a:lstStyle/>
          <a:p>
            <a:r>
              <a:rPr lang="pt-BR" dirty="0"/>
              <a:t>Por que acontecem as escaladas de comprometimento?</a:t>
            </a:r>
          </a:p>
        </p:txBody>
      </p:sp>
      <p:sp>
        <p:nvSpPr>
          <p:cNvPr id="3" name="Espaço Reservado para Conteúdo 2">
            <a:extLst>
              <a:ext uri="{FF2B5EF4-FFF2-40B4-BE49-F238E27FC236}">
                <a16:creationId xmlns:a16="http://schemas.microsoft.com/office/drawing/2014/main" id="{22C82D7E-C41B-094C-986A-2112DAED8F87}"/>
              </a:ext>
            </a:extLst>
          </p:cNvPr>
          <p:cNvSpPr>
            <a:spLocks noGrp="1"/>
          </p:cNvSpPr>
          <p:nvPr>
            <p:ph idx="1"/>
          </p:nvPr>
        </p:nvSpPr>
        <p:spPr/>
        <p:txBody>
          <a:bodyPr/>
          <a:lstStyle/>
          <a:p>
            <a:pPr marL="0" indent="0">
              <a:buNone/>
            </a:pPr>
            <a:endParaRPr lang="pt-BR" dirty="0"/>
          </a:p>
          <a:p>
            <a:pPr marL="0" indent="0">
              <a:buNone/>
            </a:pPr>
            <a:endParaRPr lang="pt-BR" dirty="0"/>
          </a:p>
          <a:p>
            <a:r>
              <a:rPr lang="pt-BR" dirty="0"/>
              <a:t>Excesso de Autoconfiança</a:t>
            </a:r>
          </a:p>
          <a:p>
            <a:endParaRPr lang="pt-BR" dirty="0"/>
          </a:p>
          <a:p>
            <a:r>
              <a:rPr lang="pt-BR" dirty="0"/>
              <a:t>Viés de confirmação </a:t>
            </a:r>
          </a:p>
        </p:txBody>
      </p:sp>
    </p:spTree>
    <p:extLst>
      <p:ext uri="{BB962C8B-B14F-4D97-AF65-F5344CB8AC3E}">
        <p14:creationId xmlns:p14="http://schemas.microsoft.com/office/powerpoint/2010/main" val="304399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magem digital fictícia de personagem de desenho animado&#10;&#10;Descrição gerada automaticamente com confiança baixa">
            <a:extLst>
              <a:ext uri="{FF2B5EF4-FFF2-40B4-BE49-F238E27FC236}">
                <a16:creationId xmlns:a16="http://schemas.microsoft.com/office/drawing/2014/main" id="{BB464BBB-3163-A341-B92D-650032FA9B8A}"/>
              </a:ext>
            </a:extLst>
          </p:cNvPr>
          <p:cNvPicPr>
            <a:picLocks noChangeAspect="1"/>
          </p:cNvPicPr>
          <p:nvPr/>
        </p:nvPicPr>
        <p:blipFill rotWithShape="1">
          <a:blip r:embed="rId2"/>
          <a:srcRect l="13639" r="1" b="1"/>
          <a:stretch/>
        </p:blipFill>
        <p:spPr>
          <a:xfrm>
            <a:off x="1" y="10"/>
            <a:ext cx="9669642" cy="6857990"/>
          </a:xfrm>
          <a:prstGeom prst="rect">
            <a:avLst/>
          </a:prstGeom>
        </p:spPr>
      </p:pic>
      <p:sp>
        <p:nvSpPr>
          <p:cNvPr id="2" name="Título 1">
            <a:extLst>
              <a:ext uri="{FF2B5EF4-FFF2-40B4-BE49-F238E27FC236}">
                <a16:creationId xmlns:a16="http://schemas.microsoft.com/office/drawing/2014/main" id="{C975DFEB-BF92-694B-8B53-02F37E1A23F9}"/>
              </a:ext>
            </a:extLst>
          </p:cNvPr>
          <p:cNvSpPr>
            <a:spLocks noGrp="1"/>
          </p:cNvSpPr>
          <p:nvPr>
            <p:ph type="title"/>
          </p:nvPr>
        </p:nvSpPr>
        <p:spPr>
          <a:xfrm>
            <a:off x="7531610" y="365125"/>
            <a:ext cx="3822189" cy="1899912"/>
          </a:xfrm>
        </p:spPr>
        <p:txBody>
          <a:bodyPr>
            <a:normAutofit/>
          </a:bodyPr>
          <a:lstStyle/>
          <a:p>
            <a:r>
              <a:rPr lang="pt-BR" sz="4000"/>
              <a:t>Sunk Costs</a:t>
            </a:r>
          </a:p>
        </p:txBody>
      </p:sp>
      <p:sp>
        <p:nvSpPr>
          <p:cNvPr id="3" name="Espaço Reservado para Conteúdo 2">
            <a:extLst>
              <a:ext uri="{FF2B5EF4-FFF2-40B4-BE49-F238E27FC236}">
                <a16:creationId xmlns:a16="http://schemas.microsoft.com/office/drawing/2014/main" id="{5E1F7034-A205-1C41-B295-205930D0F5A9}"/>
              </a:ext>
            </a:extLst>
          </p:cNvPr>
          <p:cNvSpPr>
            <a:spLocks noGrp="1"/>
          </p:cNvSpPr>
          <p:nvPr>
            <p:ph idx="1"/>
          </p:nvPr>
        </p:nvSpPr>
        <p:spPr>
          <a:xfrm>
            <a:off x="7531610" y="2434201"/>
            <a:ext cx="3822189" cy="3742762"/>
          </a:xfrm>
        </p:spPr>
        <p:txBody>
          <a:bodyPr>
            <a:normAutofit fontScale="55000" lnSpcReduction="20000"/>
          </a:bodyPr>
          <a:lstStyle/>
          <a:p>
            <a:pPr marL="0" indent="0">
              <a:buNone/>
            </a:pPr>
            <a:r>
              <a:rPr lang="pt-BR" dirty="0"/>
              <a:t>É uma dimensão da contabilidade mental. Queremos ¨amortizar¨ o custo fixo, mesmo que a utilidade marginal seja negativa. </a:t>
            </a:r>
          </a:p>
          <a:p>
            <a:pPr marL="0" indent="0">
              <a:buNone/>
            </a:pPr>
            <a:endParaRPr lang="pt-BR" dirty="0"/>
          </a:p>
          <a:p>
            <a:pPr marL="0" indent="0">
              <a:buNone/>
            </a:pPr>
            <a:r>
              <a:rPr lang="pt-BR" dirty="0"/>
              <a:t>Insistimos em ampliar despesas, porque já fizemos gastos irrecuperáveis. </a:t>
            </a:r>
          </a:p>
          <a:p>
            <a:pPr marL="0" indent="0">
              <a:buNone/>
            </a:pPr>
            <a:endParaRPr lang="pt-BR" dirty="0"/>
          </a:p>
          <a:p>
            <a:pPr marL="514350" indent="-514350">
              <a:buAutoNum type="arabicParenR"/>
            </a:pPr>
            <a:r>
              <a:rPr lang="pt-BR" dirty="0"/>
              <a:t>Comer todo prato, pois já pagamos por ela. 2) Usar sapato apertado, ou vestir roupa de cuja compra nos arrependemos 3) ir no show debaixo de chuva porque já gastamos com ingresso</a:t>
            </a:r>
          </a:p>
          <a:p>
            <a:pPr marL="0" indent="0">
              <a:buNone/>
            </a:pPr>
            <a:endParaRPr lang="pt-BR" dirty="0"/>
          </a:p>
          <a:p>
            <a:pPr marL="0" indent="0">
              <a:buNone/>
            </a:pPr>
            <a:r>
              <a:rPr lang="pt-BR" dirty="0"/>
              <a:t>Guerra do Vietnã. </a:t>
            </a:r>
            <a:endParaRPr lang="en-US" dirty="0"/>
          </a:p>
          <a:p>
            <a:endParaRPr lang="pt-BR" sz="1700" dirty="0"/>
          </a:p>
        </p:txBody>
      </p:sp>
    </p:spTree>
    <p:extLst>
      <p:ext uri="{BB962C8B-B14F-4D97-AF65-F5344CB8AC3E}">
        <p14:creationId xmlns:p14="http://schemas.microsoft.com/office/powerpoint/2010/main" val="2875165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171EE0-FAEC-D644-BF75-DDDA9B2A064F}"/>
              </a:ext>
            </a:extLst>
          </p:cNvPr>
          <p:cNvSpPr>
            <a:spLocks noGrp="1"/>
          </p:cNvSpPr>
          <p:nvPr>
            <p:ph type="title"/>
          </p:nvPr>
        </p:nvSpPr>
        <p:spPr/>
        <p:txBody>
          <a:bodyPr/>
          <a:lstStyle/>
          <a:p>
            <a:r>
              <a:rPr lang="pt-BR" dirty="0"/>
              <a:t>Como evitar as escaladas de comprometimento?</a:t>
            </a:r>
          </a:p>
        </p:txBody>
      </p:sp>
      <p:sp>
        <p:nvSpPr>
          <p:cNvPr id="3" name="Espaço Reservado para Conteúdo 2">
            <a:extLst>
              <a:ext uri="{FF2B5EF4-FFF2-40B4-BE49-F238E27FC236}">
                <a16:creationId xmlns:a16="http://schemas.microsoft.com/office/drawing/2014/main" id="{813548DF-920F-3A45-ACDE-34D1C05B3B6B}"/>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r>
              <a:rPr lang="pt-BR" dirty="0"/>
              <a:t>Ouça consultores externos e independentes sobre seus limites e estratégias</a:t>
            </a:r>
          </a:p>
        </p:txBody>
      </p:sp>
    </p:spTree>
    <p:extLst>
      <p:ext uri="{BB962C8B-B14F-4D97-AF65-F5344CB8AC3E}">
        <p14:creationId xmlns:p14="http://schemas.microsoft.com/office/powerpoint/2010/main" val="946653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5D76C7C-B0F7-244E-B705-7EA22C7B5883}"/>
              </a:ext>
            </a:extLst>
          </p:cNvPr>
          <p:cNvSpPr>
            <a:spLocks noGrp="1"/>
          </p:cNvSpPr>
          <p:nvPr>
            <p:ph type="title"/>
          </p:nvPr>
        </p:nvSpPr>
        <p:spPr>
          <a:xfrm>
            <a:off x="838199" y="4428000"/>
            <a:ext cx="6143626" cy="1400400"/>
          </a:xfrm>
        </p:spPr>
        <p:txBody>
          <a:bodyPr vert="horz" wrap="square" lIns="91440" tIns="45720" rIns="91440" bIns="45720" rtlCol="0" anchor="b">
            <a:normAutofit fontScale="90000"/>
          </a:bodyPr>
          <a:lstStyle/>
          <a:p>
            <a:r>
              <a:rPr lang="en-US" sz="5600" kern="1200" dirty="0" err="1">
                <a:solidFill>
                  <a:schemeClr val="bg1"/>
                </a:solidFill>
                <a:latin typeface="+mj-lt"/>
                <a:ea typeface="+mj-ea"/>
                <a:cs typeface="+mj-cs"/>
              </a:rPr>
              <a:t>Negociação</a:t>
            </a:r>
            <a:r>
              <a:rPr lang="en-US" sz="5600" kern="1200" dirty="0">
                <a:solidFill>
                  <a:schemeClr val="bg1"/>
                </a:solidFill>
                <a:latin typeface="+mj-lt"/>
                <a:ea typeface="+mj-ea"/>
                <a:cs typeface="+mj-cs"/>
              </a:rPr>
              <a:t> 3 </a:t>
            </a:r>
            <a:r>
              <a:rPr lang="en-US" sz="5600" dirty="0">
                <a:solidFill>
                  <a:schemeClr val="bg1"/>
                </a:solidFill>
              </a:rPr>
              <a:t>D: Lax e Sebenius</a:t>
            </a:r>
            <a:r>
              <a:rPr lang="en-US" sz="5600" kern="1200" dirty="0">
                <a:solidFill>
                  <a:schemeClr val="bg1"/>
                </a:solidFill>
                <a:latin typeface="+mj-lt"/>
                <a:ea typeface="+mj-ea"/>
                <a:cs typeface="+mj-cs"/>
              </a:rPr>
              <a:t> </a:t>
            </a:r>
          </a:p>
        </p:txBody>
      </p:sp>
      <p:pic>
        <p:nvPicPr>
          <p:cNvPr id="7" name="Imagem 6">
            <a:extLst>
              <a:ext uri="{FF2B5EF4-FFF2-40B4-BE49-F238E27FC236}">
                <a16:creationId xmlns:a16="http://schemas.microsoft.com/office/drawing/2014/main" id="{D72D6621-12F5-124A-AEA3-DB04A5EEA516}"/>
              </a:ext>
            </a:extLst>
          </p:cNvPr>
          <p:cNvPicPr>
            <a:picLocks noChangeAspect="1"/>
          </p:cNvPicPr>
          <p:nvPr/>
        </p:nvPicPr>
        <p:blipFill rotWithShape="1">
          <a:blip r:embed="rId2"/>
          <a:srcRect t="4956" r="-3" b="29954"/>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6" name="Imagem 5">
            <a:extLst>
              <a:ext uri="{FF2B5EF4-FFF2-40B4-BE49-F238E27FC236}">
                <a16:creationId xmlns:a16="http://schemas.microsoft.com/office/drawing/2014/main" id="{16B65FCA-BA83-6942-ABA5-3C68FC37E105}"/>
              </a:ext>
            </a:extLst>
          </p:cNvPr>
          <p:cNvPicPr>
            <a:picLocks noChangeAspect="1"/>
          </p:cNvPicPr>
          <p:nvPr/>
        </p:nvPicPr>
        <p:blipFill rotWithShape="1">
          <a:blip r:embed="rId3"/>
          <a:srcRect r="-4" b="846"/>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4" name="Espaço Reservado para Conteúdo 3">
            <a:extLst>
              <a:ext uri="{FF2B5EF4-FFF2-40B4-BE49-F238E27FC236}">
                <a16:creationId xmlns:a16="http://schemas.microsoft.com/office/drawing/2014/main" id="{30276AFD-6022-CB43-A8FA-7506CE6F1BBD}"/>
              </a:ext>
            </a:extLst>
          </p:cNvPr>
          <p:cNvPicPr>
            <a:picLocks noGrp="1" noChangeAspect="1"/>
          </p:cNvPicPr>
          <p:nvPr>
            <p:ph idx="1"/>
          </p:nvPr>
        </p:nvPicPr>
        <p:blipFill rotWithShape="1">
          <a:blip r:embed="rId4"/>
          <a:srcRect r="1" b="30404"/>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14" name="Group 13">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3743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9078354D-C8D3-7942-80C6-E07DBDF93247}"/>
              </a:ext>
            </a:extLst>
          </p:cNvPr>
          <p:cNvPicPr>
            <a:picLocks noChangeAspect="1"/>
          </p:cNvPicPr>
          <p:nvPr/>
        </p:nvPicPr>
        <p:blipFill rotWithShape="1">
          <a:blip r:embed="rId2">
            <a:alphaModFix amt="40000"/>
          </a:blip>
          <a:srcRect b="11417"/>
          <a:stretch/>
        </p:blipFill>
        <p:spPr>
          <a:xfrm>
            <a:off x="20" y="10"/>
            <a:ext cx="12191979" cy="6857990"/>
          </a:xfrm>
          <a:prstGeom prst="rect">
            <a:avLst/>
          </a:prstGeom>
        </p:spPr>
      </p:pic>
      <p:sp>
        <p:nvSpPr>
          <p:cNvPr id="2" name="Título 1">
            <a:extLst>
              <a:ext uri="{FF2B5EF4-FFF2-40B4-BE49-F238E27FC236}">
                <a16:creationId xmlns:a16="http://schemas.microsoft.com/office/drawing/2014/main" id="{EF8A3906-0A60-BA4F-AB28-9505B3067AE2}"/>
              </a:ext>
            </a:extLst>
          </p:cNvPr>
          <p:cNvSpPr>
            <a:spLocks noGrp="1"/>
          </p:cNvSpPr>
          <p:nvPr>
            <p:ph type="title"/>
          </p:nvPr>
        </p:nvSpPr>
        <p:spPr>
          <a:xfrm>
            <a:off x="841249" y="941832"/>
            <a:ext cx="10506456" cy="2057400"/>
          </a:xfrm>
        </p:spPr>
        <p:txBody>
          <a:bodyPr anchor="b">
            <a:normAutofit/>
          </a:bodyPr>
          <a:lstStyle/>
          <a:p>
            <a:r>
              <a:rPr lang="pt-BR" sz="5000" dirty="0">
                <a:solidFill>
                  <a:schemeClr val="bg1"/>
                </a:solidFill>
              </a:rPr>
              <a:t>Negociação em 1 dimensão</a:t>
            </a:r>
          </a:p>
        </p:txBody>
      </p:sp>
      <p:sp>
        <p:nvSpPr>
          <p:cNvPr id="18"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98D05D7B-2140-614C-AF65-14C590667D20}"/>
              </a:ext>
            </a:extLst>
          </p:cNvPr>
          <p:cNvSpPr>
            <a:spLocks noGrp="1"/>
          </p:cNvSpPr>
          <p:nvPr>
            <p:ph idx="1"/>
          </p:nvPr>
        </p:nvSpPr>
        <p:spPr>
          <a:xfrm>
            <a:off x="841248" y="3502152"/>
            <a:ext cx="10506456" cy="2670048"/>
          </a:xfrm>
        </p:spPr>
        <p:txBody>
          <a:bodyPr>
            <a:normAutofit/>
          </a:bodyPr>
          <a:lstStyle/>
          <a:p>
            <a:pPr marL="0" indent="0" algn="ctr">
              <a:buNone/>
            </a:pPr>
            <a:r>
              <a:rPr lang="pt-BR" dirty="0">
                <a:solidFill>
                  <a:schemeClr val="bg1"/>
                </a:solidFill>
              </a:rPr>
              <a:t>Olha apenas para o  que está sobre a mesa</a:t>
            </a:r>
          </a:p>
          <a:p>
            <a:pPr marL="0" indent="0" algn="ctr">
              <a:buNone/>
            </a:pPr>
            <a:r>
              <a:rPr lang="pt-BR" dirty="0">
                <a:solidFill>
                  <a:schemeClr val="bg1"/>
                </a:solidFill>
              </a:rPr>
              <a:t>Foco em temas como tática,  comunicação verbal e não verbal, colocação das propostas, enquadramento do tema,  decisões sobre fazer oferta, ritmos das concessões,  definindo o tempo da negociação, como evitar gafes culturais, como lidar com o jogo sujo</a:t>
            </a:r>
          </a:p>
          <a:p>
            <a:pPr marL="0" indent="0">
              <a:buNone/>
            </a:pPr>
            <a:endParaRPr lang="pt-BR" sz="2000" dirty="0">
              <a:solidFill>
                <a:schemeClr val="bg1"/>
              </a:solidFill>
            </a:endParaRPr>
          </a:p>
        </p:txBody>
      </p:sp>
    </p:spTree>
    <p:extLst>
      <p:ext uri="{BB962C8B-B14F-4D97-AF65-F5344CB8AC3E}">
        <p14:creationId xmlns:p14="http://schemas.microsoft.com/office/powerpoint/2010/main" val="375632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ADAFF77-3296-EF4D-8939-6D63A3667A44}"/>
              </a:ext>
            </a:extLst>
          </p:cNvPr>
          <p:cNvSpPr>
            <a:spLocks noGrp="1"/>
          </p:cNvSpPr>
          <p:nvPr>
            <p:ph type="title"/>
          </p:nvPr>
        </p:nvSpPr>
        <p:spPr>
          <a:xfrm>
            <a:off x="838200" y="1641752"/>
            <a:ext cx="4391024" cy="1323439"/>
          </a:xfrm>
        </p:spPr>
        <p:txBody>
          <a:bodyPr anchor="t">
            <a:normAutofit fontScale="90000"/>
          </a:bodyPr>
          <a:lstStyle/>
          <a:p>
            <a:r>
              <a:rPr lang="pt-BR" sz="4000" dirty="0">
                <a:solidFill>
                  <a:schemeClr val="bg1"/>
                </a:solidFill>
              </a:rPr>
              <a:t>Negociação em 2 dimensões: o design do negócio</a:t>
            </a:r>
          </a:p>
        </p:txBody>
      </p:sp>
      <p:sp>
        <p:nvSpPr>
          <p:cNvPr id="3" name="Espaço Reservado para Conteúdo 2">
            <a:extLst>
              <a:ext uri="{FF2B5EF4-FFF2-40B4-BE49-F238E27FC236}">
                <a16:creationId xmlns:a16="http://schemas.microsoft.com/office/drawing/2014/main" id="{C02AB26D-3DC3-844D-91B6-77BBA128E886}"/>
              </a:ext>
            </a:extLst>
          </p:cNvPr>
          <p:cNvSpPr>
            <a:spLocks noGrp="1"/>
          </p:cNvSpPr>
          <p:nvPr>
            <p:ph idx="1"/>
          </p:nvPr>
        </p:nvSpPr>
        <p:spPr>
          <a:xfrm>
            <a:off x="838200" y="3146400"/>
            <a:ext cx="4391024" cy="2454300"/>
          </a:xfrm>
        </p:spPr>
        <p:txBody>
          <a:bodyPr>
            <a:normAutofit fontScale="92500" lnSpcReduction="10000"/>
          </a:bodyPr>
          <a:lstStyle/>
          <a:p>
            <a:pPr marL="0" indent="0">
              <a:buNone/>
            </a:pPr>
            <a:r>
              <a:rPr lang="pt-BR" sz="2400" dirty="0">
                <a:solidFill>
                  <a:schemeClr val="bg1">
                    <a:alpha val="80000"/>
                  </a:schemeClr>
                </a:solidFill>
              </a:rPr>
              <a:t>Movendo-se na direção nordeste:</a:t>
            </a:r>
          </a:p>
          <a:p>
            <a:pPr marL="0" indent="0">
              <a:buNone/>
            </a:pPr>
            <a:r>
              <a:rPr lang="pt-BR" sz="2400" dirty="0">
                <a:solidFill>
                  <a:schemeClr val="bg1">
                    <a:alpha val="80000"/>
                  </a:schemeClr>
                </a:solidFill>
              </a:rPr>
              <a:t>Identificar o que trazer para a mesa, buscando novas fontes para acrescentar valor à negociação e melhor a posição das partes. Busca-se ser criativo, discutindo diferentes preferências, compartilhamento de riscos e ganhos, etc..</a:t>
            </a:r>
          </a:p>
          <a:p>
            <a:pPr marL="0" indent="0">
              <a:buNone/>
            </a:pPr>
            <a:endParaRPr lang="pt-BR" sz="2400" dirty="0">
              <a:solidFill>
                <a:schemeClr val="bg1">
                  <a:alpha val="80000"/>
                </a:schemeClr>
              </a:solidFill>
            </a:endParaRPr>
          </a:p>
          <a:p>
            <a:pPr marL="0" indent="0">
              <a:buNone/>
            </a:pPr>
            <a:endParaRPr lang="pt-BR" sz="2400" dirty="0">
              <a:solidFill>
                <a:schemeClr val="bg1">
                  <a:alpha val="80000"/>
                </a:schemeClr>
              </a:solidFill>
            </a:endParaRPr>
          </a:p>
        </p:txBody>
      </p:sp>
      <p:grpSp>
        <p:nvGrpSpPr>
          <p:cNvPr id="11" name="Group 10">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2" name="Group 11">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6" name="Freeform: Shape 15">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Group 12">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4" name="Freeform: Shape 13">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Imagem 3">
            <a:extLst>
              <a:ext uri="{FF2B5EF4-FFF2-40B4-BE49-F238E27FC236}">
                <a16:creationId xmlns:a16="http://schemas.microsoft.com/office/drawing/2014/main" id="{4C4EB50F-E6B7-E64C-9297-59586C4BDCA5}"/>
              </a:ext>
            </a:extLst>
          </p:cNvPr>
          <p:cNvPicPr>
            <a:picLocks noChangeAspect="1"/>
          </p:cNvPicPr>
          <p:nvPr/>
        </p:nvPicPr>
        <p:blipFill>
          <a:blip r:embed="rId3"/>
          <a:stretch>
            <a:fillRect/>
          </a:stretch>
        </p:blipFill>
        <p:spPr>
          <a:xfrm>
            <a:off x="6944745" y="1350833"/>
            <a:ext cx="3563485" cy="3063347"/>
          </a:xfrm>
          <a:prstGeom prst="rect">
            <a:avLst/>
          </a:prstGeom>
        </p:spPr>
      </p:pic>
    </p:spTree>
    <p:extLst>
      <p:ext uri="{BB962C8B-B14F-4D97-AF65-F5344CB8AC3E}">
        <p14:creationId xmlns:p14="http://schemas.microsoft.com/office/powerpoint/2010/main" val="1603128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52639791-4062-724A-B296-0B00E2CF95F6}"/>
              </a:ext>
            </a:extLst>
          </p:cNvPr>
          <p:cNvPicPr>
            <a:picLocks noChangeAspect="1"/>
          </p:cNvPicPr>
          <p:nvPr/>
        </p:nvPicPr>
        <p:blipFill rotWithShape="1">
          <a:blip r:embed="rId2">
            <a:alphaModFix amt="40000"/>
          </a:blip>
          <a:srcRect t="9274"/>
          <a:stretch/>
        </p:blipFill>
        <p:spPr>
          <a:xfrm>
            <a:off x="20" y="10"/>
            <a:ext cx="12191979" cy="6857990"/>
          </a:xfrm>
          <a:prstGeom prst="rect">
            <a:avLst/>
          </a:prstGeom>
        </p:spPr>
      </p:pic>
      <p:sp>
        <p:nvSpPr>
          <p:cNvPr id="2" name="Título 1">
            <a:extLst>
              <a:ext uri="{FF2B5EF4-FFF2-40B4-BE49-F238E27FC236}">
                <a16:creationId xmlns:a16="http://schemas.microsoft.com/office/drawing/2014/main" id="{01827D0D-03A9-A04A-9353-44D57CACE34F}"/>
              </a:ext>
            </a:extLst>
          </p:cNvPr>
          <p:cNvSpPr>
            <a:spLocks noGrp="1"/>
          </p:cNvSpPr>
          <p:nvPr>
            <p:ph type="title"/>
          </p:nvPr>
        </p:nvSpPr>
        <p:spPr>
          <a:xfrm>
            <a:off x="841249" y="941832"/>
            <a:ext cx="10506456" cy="2057400"/>
          </a:xfrm>
        </p:spPr>
        <p:txBody>
          <a:bodyPr anchor="b">
            <a:normAutofit/>
          </a:bodyPr>
          <a:lstStyle/>
          <a:p>
            <a:r>
              <a:rPr lang="pt-BR" sz="5000">
                <a:solidFill>
                  <a:schemeClr val="bg1"/>
                </a:solidFill>
              </a:rPr>
              <a:t>Negociação em 3 D</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2E463295-9AD6-B040-8427-C7D90D358B0F}"/>
              </a:ext>
            </a:extLst>
          </p:cNvPr>
          <p:cNvSpPr>
            <a:spLocks noGrp="1"/>
          </p:cNvSpPr>
          <p:nvPr>
            <p:ph idx="1"/>
          </p:nvPr>
        </p:nvSpPr>
        <p:spPr>
          <a:xfrm>
            <a:off x="841248" y="3502152"/>
            <a:ext cx="10506456" cy="2670048"/>
          </a:xfrm>
        </p:spPr>
        <p:txBody>
          <a:bodyPr>
            <a:normAutofit/>
          </a:bodyPr>
          <a:lstStyle/>
          <a:p>
            <a:pPr marL="0" indent="0">
              <a:buNone/>
            </a:pPr>
            <a:r>
              <a:rPr lang="pt-BR" sz="2000" dirty="0">
                <a:solidFill>
                  <a:schemeClr val="bg1"/>
                </a:solidFill>
              </a:rPr>
              <a:t>A montagem (set </a:t>
            </a:r>
            <a:r>
              <a:rPr lang="pt-BR" sz="2000" dirty="0" err="1">
                <a:solidFill>
                  <a:schemeClr val="bg1"/>
                </a:solidFill>
              </a:rPr>
              <a:t>up</a:t>
            </a:r>
            <a:r>
              <a:rPr lang="pt-BR" sz="2000" dirty="0">
                <a:solidFill>
                  <a:schemeClr val="bg1"/>
                </a:solidFill>
              </a:rPr>
              <a:t>) da própria negociação fora da mesa</a:t>
            </a:r>
          </a:p>
          <a:p>
            <a:r>
              <a:rPr lang="pt-BR" sz="2000" dirty="0">
                <a:solidFill>
                  <a:schemeClr val="bg1"/>
                </a:solidFill>
              </a:rPr>
              <a:t>Definindo os objetivos da negociação</a:t>
            </a:r>
          </a:p>
          <a:p>
            <a:r>
              <a:rPr lang="pt-BR" sz="2000" dirty="0">
                <a:solidFill>
                  <a:schemeClr val="bg1"/>
                </a:solidFill>
              </a:rPr>
              <a:t>Melhorando seu </a:t>
            </a:r>
            <a:r>
              <a:rPr lang="pt-BR" sz="2000" dirty="0" err="1">
                <a:solidFill>
                  <a:schemeClr val="bg1"/>
                </a:solidFill>
              </a:rPr>
              <a:t>batna</a:t>
            </a:r>
            <a:r>
              <a:rPr lang="pt-BR" sz="2000" dirty="0">
                <a:solidFill>
                  <a:schemeClr val="bg1"/>
                </a:solidFill>
              </a:rPr>
              <a:t> e piorando o da da outra parte</a:t>
            </a:r>
          </a:p>
          <a:p>
            <a:r>
              <a:rPr lang="pt-BR" sz="2000" dirty="0">
                <a:solidFill>
                  <a:schemeClr val="bg1"/>
                </a:solidFill>
              </a:rPr>
              <a:t>Identificando todas as partes envolvidas</a:t>
            </a:r>
          </a:p>
          <a:p>
            <a:r>
              <a:rPr lang="pt-BR" sz="2000" dirty="0">
                <a:solidFill>
                  <a:schemeClr val="bg1"/>
                </a:solidFill>
              </a:rPr>
              <a:t>Discutindo a sequencia na negociação com múltiplas partes</a:t>
            </a:r>
          </a:p>
        </p:txBody>
      </p:sp>
    </p:spTree>
    <p:extLst>
      <p:ext uri="{BB962C8B-B14F-4D97-AF65-F5344CB8AC3E}">
        <p14:creationId xmlns:p14="http://schemas.microsoft.com/office/powerpoint/2010/main" val="864902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ACCD7DE-F65B-A547-AEBE-CD8BD9784181}"/>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Como você negociaria a invasão do Kuwait?</a:t>
            </a:r>
          </a:p>
        </p:txBody>
      </p:sp>
      <p:sp>
        <p:nvSpPr>
          <p:cNvPr id="3" name="Espaço Reservado para Conteúdo 2">
            <a:extLst>
              <a:ext uri="{FF2B5EF4-FFF2-40B4-BE49-F238E27FC236}">
                <a16:creationId xmlns:a16="http://schemas.microsoft.com/office/drawing/2014/main" id="{F3B865C3-FAC0-B54A-A9E1-99884919FCC4}"/>
              </a:ext>
            </a:extLst>
          </p:cNvPr>
          <p:cNvSpPr>
            <a:spLocks noGrp="1"/>
          </p:cNvSpPr>
          <p:nvPr>
            <p:ph idx="1"/>
          </p:nvPr>
        </p:nvSpPr>
        <p:spPr>
          <a:xfrm>
            <a:off x="6367461" y="4072045"/>
            <a:ext cx="4984813" cy="2057289"/>
          </a:xfrm>
          <a:noFill/>
        </p:spPr>
        <p:txBody>
          <a:bodyPr vert="horz" lIns="91440" tIns="45720" rIns="91440" bIns="45720" rtlCol="0">
            <a:normAutofit/>
          </a:bodyPr>
          <a:lstStyle/>
          <a:p>
            <a:pPr marL="0" indent="0">
              <a:buNone/>
            </a:pPr>
            <a:r>
              <a:rPr lang="en-US" sz="2400"/>
              <a:t>Obter primeiro a negociação dos árabes, da ONU ou do congresso dos EUA?</a:t>
            </a:r>
          </a:p>
        </p:txBody>
      </p:sp>
      <p:pic>
        <p:nvPicPr>
          <p:cNvPr id="4" name="Imagem 3">
            <a:extLst>
              <a:ext uri="{FF2B5EF4-FFF2-40B4-BE49-F238E27FC236}">
                <a16:creationId xmlns:a16="http://schemas.microsoft.com/office/drawing/2014/main" id="{1C38E18B-C850-1E46-A231-6F04C54861EC}"/>
              </a:ext>
            </a:extLst>
          </p:cNvPr>
          <p:cNvPicPr>
            <a:picLocks noChangeAspect="1"/>
          </p:cNvPicPr>
          <p:nvPr/>
        </p:nvPicPr>
        <p:blipFill rotWithShape="1">
          <a:blip r:embed="rId3"/>
          <a:srcRect t="6646" r="-3" b="-3"/>
          <a:stretch/>
        </p:blipFill>
        <p:spPr>
          <a:xfrm>
            <a:off x="1" y="10"/>
            <a:ext cx="6005512" cy="6857990"/>
          </a:xfrm>
          <a:prstGeom prst="rect">
            <a:avLst/>
          </a:prstGeom>
        </p:spPr>
      </p:pic>
    </p:spTree>
    <p:extLst>
      <p:ext uri="{BB962C8B-B14F-4D97-AF65-F5344CB8AC3E}">
        <p14:creationId xmlns:p14="http://schemas.microsoft.com/office/powerpoint/2010/main" val="567326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C95FA9-076A-421D-93A3-9C29819EB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6C8D94-3813-4D93-A6A7-A97EFFBCF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94673D-8563-4993-8E86-6D89D6E97E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C8906114-25F0-4386-BC12-A5CB6A04F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434651-094A-4780-979E-29A3042F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5BDC44-59B0-48DF-871F-0881BB59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8FCF5-B341-43DF-A055-DC56EA920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9408E04-9221-499E-B0F3-3AFD9025F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7B1604-40F1-4335-8A11-6091E0F5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9BC2A6B4-7927-5D44-849C-1FBBBF75C689}"/>
              </a:ext>
            </a:extLst>
          </p:cNvPr>
          <p:cNvSpPr>
            <a:spLocks noGrp="1"/>
          </p:cNvSpPr>
          <p:nvPr>
            <p:ph type="title"/>
          </p:nvPr>
        </p:nvSpPr>
        <p:spPr>
          <a:xfrm>
            <a:off x="2436875" y="630935"/>
            <a:ext cx="7315200" cy="2912366"/>
          </a:xfrm>
          <a:noFill/>
        </p:spPr>
        <p:txBody>
          <a:bodyPr anchor="b">
            <a:normAutofit/>
          </a:bodyPr>
          <a:lstStyle/>
          <a:p>
            <a:pPr algn="ctr"/>
            <a:r>
              <a:rPr lang="pt-BR" sz="4800">
                <a:solidFill>
                  <a:schemeClr val="bg1"/>
                </a:solidFill>
              </a:rPr>
              <a:t>Vamos fazer uma experiência científica</a:t>
            </a:r>
          </a:p>
        </p:txBody>
      </p:sp>
      <p:sp>
        <p:nvSpPr>
          <p:cNvPr id="20" name="Rectangle 19">
            <a:extLst>
              <a:ext uri="{FF2B5EF4-FFF2-40B4-BE49-F238E27FC236}">
                <a16:creationId xmlns:a16="http://schemas.microsoft.com/office/drawing/2014/main" id="{AA00467E-A507-4BEF-AAB5-2B35F13FA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4BCCBFD-2A87-46DC-A665-6039BF72D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91707DB8-2262-4E11-B8E7-A0042E4394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CA04D0-796D-4920-BED4-6278708685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8B0366-955C-44C5-B011-378E1994D1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8F216F-4DA3-4165-A786-E7F2710B84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5E35C12-B6B4-4F57-950C-6EB3CD8F4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B14810E-84F3-4F8A-AF58-F452B98151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3687E051-F20C-4A55-AEDD-ED9B2D996A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834F70-7A0E-4202-8ECC-5EE81C93C0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993E0E-3E7B-48D8-A799-39FECD3E15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12773A-5C03-4DD5-B9B4-24F4A42994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Espaço Reservado para Conteúdo 2">
            <a:extLst>
              <a:ext uri="{FF2B5EF4-FFF2-40B4-BE49-F238E27FC236}">
                <a16:creationId xmlns:a16="http://schemas.microsoft.com/office/drawing/2014/main" id="{9FB7316C-00BF-B64D-A7B1-DD94EE0F3B69}"/>
              </a:ext>
            </a:extLst>
          </p:cNvPr>
          <p:cNvSpPr>
            <a:spLocks noGrp="1"/>
          </p:cNvSpPr>
          <p:nvPr>
            <p:ph idx="1"/>
          </p:nvPr>
        </p:nvSpPr>
        <p:spPr>
          <a:xfrm>
            <a:off x="2436875" y="3726352"/>
            <a:ext cx="7315200" cy="2531540"/>
          </a:xfrm>
          <a:noFill/>
        </p:spPr>
        <p:txBody>
          <a:bodyPr anchor="t">
            <a:normAutofit/>
          </a:bodyPr>
          <a:lstStyle/>
          <a:p>
            <a:pPr marL="0" indent="0" algn="ctr">
              <a:buNone/>
            </a:pPr>
            <a:endParaRPr lang="pt-BR" sz="1800" dirty="0">
              <a:solidFill>
                <a:schemeClr val="bg1"/>
              </a:solidFill>
            </a:endParaRPr>
          </a:p>
          <a:p>
            <a:pPr marL="0" indent="0" algn="ctr">
              <a:buNone/>
            </a:pPr>
            <a:endParaRPr lang="pt-BR" sz="1800" dirty="0">
              <a:solidFill>
                <a:schemeClr val="bg1"/>
              </a:solidFill>
            </a:endParaRPr>
          </a:p>
          <a:p>
            <a:pPr marL="0" indent="0" algn="ctr">
              <a:buNone/>
            </a:pPr>
            <a:endParaRPr lang="pt-BR" sz="1800" dirty="0">
              <a:solidFill>
                <a:schemeClr val="bg1"/>
              </a:solidFill>
            </a:endParaRPr>
          </a:p>
          <a:p>
            <a:pPr marL="0" indent="0" algn="ctr">
              <a:buNone/>
            </a:pPr>
            <a:r>
              <a:rPr lang="pt-BR" sz="1800" dirty="0">
                <a:solidFill>
                  <a:schemeClr val="bg1"/>
                </a:solidFill>
              </a:rPr>
              <a:t>Você olhará a imagem na tela e imediatamente escreverá – em 2 segundos - a resposta à pergunta que for feita.</a:t>
            </a:r>
          </a:p>
          <a:p>
            <a:pPr marL="0" indent="0" algn="ctr">
              <a:buNone/>
            </a:pPr>
            <a:r>
              <a:rPr lang="pt-BR" sz="1800" dirty="0">
                <a:solidFill>
                  <a:schemeClr val="bg1"/>
                </a:solidFill>
              </a:rPr>
              <a:t>HAVERÁ NA TELA UM NUMERO ALEATORIO QUE NAO É A RESPOSTA </a:t>
            </a:r>
          </a:p>
          <a:p>
            <a:pPr marL="0" indent="0" algn="ctr">
              <a:buNone/>
            </a:pPr>
            <a:endParaRPr lang="pt-BR" sz="1800" dirty="0">
              <a:solidFill>
                <a:schemeClr val="bg1"/>
              </a:solidFill>
            </a:endParaRPr>
          </a:p>
          <a:p>
            <a:pPr marL="0" indent="0" algn="ctr">
              <a:buNone/>
            </a:pPr>
            <a:endParaRPr lang="pt-BR" sz="1800" dirty="0">
              <a:solidFill>
                <a:schemeClr val="bg1"/>
              </a:solidFill>
            </a:endParaRPr>
          </a:p>
        </p:txBody>
      </p:sp>
    </p:spTree>
    <p:extLst>
      <p:ext uri="{BB962C8B-B14F-4D97-AF65-F5344CB8AC3E}">
        <p14:creationId xmlns:p14="http://schemas.microsoft.com/office/powerpoint/2010/main" val="243830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B0874-88B8-43D3-B0B6-C32F790F7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FD067A-52BE-40EE-B7CA-391830B9A2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2561771"/>
            <a:chOff x="0" y="0"/>
            <a:chExt cx="12192000" cy="2561771"/>
          </a:xfrm>
        </p:grpSpPr>
        <p:sp>
          <p:nvSpPr>
            <p:cNvPr id="11" name="Freeform: Shape 10">
              <a:extLst>
                <a:ext uri="{FF2B5EF4-FFF2-40B4-BE49-F238E27FC236}">
                  <a16:creationId xmlns:a16="http://schemas.microsoft.com/office/drawing/2014/main" id="{1CDA7855-806B-4A02-9C19-24872E4D8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AFE70DE-5BEC-4E54-98D2-48C13E149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ítulo 1">
            <a:extLst>
              <a:ext uri="{FF2B5EF4-FFF2-40B4-BE49-F238E27FC236}">
                <a16:creationId xmlns:a16="http://schemas.microsoft.com/office/drawing/2014/main" id="{02447F33-B781-3240-8595-64F7B41DFDDB}"/>
              </a:ext>
            </a:extLst>
          </p:cNvPr>
          <p:cNvSpPr>
            <a:spLocks noGrp="1"/>
          </p:cNvSpPr>
          <p:nvPr>
            <p:ph type="title"/>
          </p:nvPr>
        </p:nvSpPr>
        <p:spPr>
          <a:xfrm>
            <a:off x="1712915" y="1040400"/>
            <a:ext cx="7866060" cy="707886"/>
          </a:xfrm>
        </p:spPr>
        <p:txBody>
          <a:bodyPr anchor="b">
            <a:normAutofit/>
          </a:bodyPr>
          <a:lstStyle/>
          <a:p>
            <a:r>
              <a:rPr lang="pt-BR" sz="4000"/>
              <a:t>Converse antes com os interessados</a:t>
            </a:r>
          </a:p>
        </p:txBody>
      </p:sp>
      <p:grpSp>
        <p:nvGrpSpPr>
          <p:cNvPr id="14" name="Group 13">
            <a:extLst>
              <a:ext uri="{FF2B5EF4-FFF2-40B4-BE49-F238E27FC236}">
                <a16:creationId xmlns:a16="http://schemas.microsoft.com/office/drawing/2014/main" id="{C15B8CC4-8CCE-428F-AE7E-28D178984C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2027156"/>
            <a:ext cx="12192000" cy="757168"/>
            <a:chOff x="0" y="2959818"/>
            <a:chExt cx="12192000" cy="757168"/>
          </a:xfrm>
        </p:grpSpPr>
        <p:sp>
          <p:nvSpPr>
            <p:cNvPr id="15" name="Freeform: Shape 14">
              <a:extLst>
                <a:ext uri="{FF2B5EF4-FFF2-40B4-BE49-F238E27FC236}">
                  <a16:creationId xmlns:a16="http://schemas.microsoft.com/office/drawing/2014/main" id="{A6359FA2-E374-4073-8269-E10D2AE74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A1F0E66-9B5E-4980-8AEC-B4D144B48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Espaço Reservado para Conteúdo 2">
            <a:extLst>
              <a:ext uri="{FF2B5EF4-FFF2-40B4-BE49-F238E27FC236}">
                <a16:creationId xmlns:a16="http://schemas.microsoft.com/office/drawing/2014/main" id="{6084BF48-51C4-7346-A9F1-C1805701EC49}"/>
              </a:ext>
            </a:extLst>
          </p:cNvPr>
          <p:cNvSpPr>
            <a:spLocks noGrp="1"/>
          </p:cNvSpPr>
          <p:nvPr>
            <p:ph idx="1"/>
          </p:nvPr>
        </p:nvSpPr>
        <p:spPr>
          <a:xfrm>
            <a:off x="1712914" y="3070719"/>
            <a:ext cx="7866061" cy="2937969"/>
          </a:xfrm>
        </p:spPr>
        <p:txBody>
          <a:bodyPr>
            <a:normAutofit/>
          </a:bodyPr>
          <a:lstStyle/>
          <a:p>
            <a:endParaRPr lang="pt-BR" sz="2400">
              <a:solidFill>
                <a:schemeClr val="tx1">
                  <a:alpha val="80000"/>
                </a:schemeClr>
              </a:solidFill>
            </a:endParaRPr>
          </a:p>
          <a:p>
            <a:endParaRPr lang="pt-BR" sz="2400">
              <a:solidFill>
                <a:schemeClr val="tx1">
                  <a:alpha val="80000"/>
                </a:schemeClr>
              </a:solidFill>
            </a:endParaRPr>
          </a:p>
          <a:p>
            <a:r>
              <a:rPr lang="pt-BR" sz="2400">
                <a:solidFill>
                  <a:schemeClr val="tx1">
                    <a:alpha val="80000"/>
                  </a:schemeClr>
                </a:solidFill>
              </a:rPr>
              <a:t>Faz toda a diferença</a:t>
            </a:r>
          </a:p>
        </p:txBody>
      </p:sp>
    </p:spTree>
    <p:extLst>
      <p:ext uri="{BB962C8B-B14F-4D97-AF65-F5344CB8AC3E}">
        <p14:creationId xmlns:p14="http://schemas.microsoft.com/office/powerpoint/2010/main" val="150119003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Props1.xml><?xml version="1.0" encoding="utf-8"?>
<ds:datastoreItem xmlns:ds="http://schemas.openxmlformats.org/officeDocument/2006/customXml" ds:itemID="{5EB536A3-0B77-4B21-BA3B-82BE6B435B4F}">
  <ds:schemaRefs>
    <ds:schemaRef ds:uri="http://schemas.microsoft.com/sharepoint/v3/contenttype/forms"/>
  </ds:schemaRefs>
</ds:datastoreItem>
</file>

<file path=customXml/itemProps2.xml><?xml version="1.0" encoding="utf-8"?>
<ds:datastoreItem xmlns:ds="http://schemas.openxmlformats.org/officeDocument/2006/customXml" ds:itemID="{17F0B84B-ADEC-4AD5-BEF5-7E815EEBB6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853C3E-99F4-4A95-BEAD-C01C4E282178}">
  <ds:schemaRefs>
    <ds:schemaRef ds:uri="http://schemas.microsoft.com/office/2006/metadata/properties"/>
    <ds:schemaRef ds:uri="http://schemas.microsoft.com/office/infopath/2007/PartnerControls"/>
    <ds:schemaRef ds:uri="4c414ac8-549e-4ca5-81e3-16b3f3eb5c24"/>
    <ds:schemaRef ds:uri="ebba5f7d-3b76-4a58-9735-74f0064eafba"/>
  </ds:schemaRefs>
</ds:datastoreItem>
</file>

<file path=docProps/app.xml><?xml version="1.0" encoding="utf-8"?>
<Properties xmlns="http://schemas.openxmlformats.org/officeDocument/2006/extended-properties" xmlns:vt="http://schemas.openxmlformats.org/officeDocument/2006/docPropsVTypes">
  <TotalTime>1</TotalTime>
  <Words>618</Words>
  <Application>Microsoft Macintosh PowerPoint</Application>
  <PresentationFormat>Widescreen</PresentationFormat>
  <Paragraphs>85</Paragraphs>
  <Slides>24</Slides>
  <Notes>1</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24</vt:i4>
      </vt:variant>
    </vt:vector>
  </HeadingPairs>
  <TitlesOfParts>
    <vt:vector size="29" baseType="lpstr">
      <vt:lpstr>Arial</vt:lpstr>
      <vt:lpstr>Calibri</vt:lpstr>
      <vt:lpstr>Calibri Light</vt:lpstr>
      <vt:lpstr>Times New Roman</vt:lpstr>
      <vt:lpstr>Tema do Office</vt:lpstr>
      <vt:lpstr>  Cuidado com a ancoragem! Quem deve fazer a primeira oferta? Atenção a todas as circunstâncias da negociação: quem procurou quem? Onde se reunir? Efeito dotação.  Excesso de autoconfiança. Winner´s curse. </vt:lpstr>
      <vt:lpstr>Negocie em 3 D!</vt:lpstr>
      <vt:lpstr>Negociação 3 D: Lax e Sebenius </vt:lpstr>
      <vt:lpstr>Negociação em 1 dimensão</vt:lpstr>
      <vt:lpstr>Negociação em 2 dimensões: o design do negócio</vt:lpstr>
      <vt:lpstr>Negociação em 3 D</vt:lpstr>
      <vt:lpstr>Como você negociaria a invasão do Kuwait?</vt:lpstr>
      <vt:lpstr>Vamos fazer uma experiência científica</vt:lpstr>
      <vt:lpstr>Converse antes com os interessados</vt:lpstr>
      <vt:lpstr>QUANTOS PAÍSES HÁ NA ÁFRICA</vt:lpstr>
      <vt:lpstr>Por que o ganhador do bronze está sempre feliz, e o da prata triste?</vt:lpstr>
      <vt:lpstr>Qual você compra?</vt:lpstr>
      <vt:lpstr>Efeito ancoragem</vt:lpstr>
      <vt:lpstr>Efeito de enquadramento (framing effect)</vt:lpstr>
      <vt:lpstr>Colegas avaliam seus salários relativamente a seus pares...</vt:lpstr>
      <vt:lpstr>QUEM DEVE FAZER A PRIMEIRA PROPOSTA?</vt:lpstr>
      <vt:lpstr>ABANDONE A ANCORA, E LANCE OUTRA, SE ABSURDA A PRIMEIRA</vt:lpstr>
      <vt:lpstr>Quem toma a iniciativa de procurar a negociação está em posição de vantagem ou em  desvantagem?</vt:lpstr>
      <vt:lpstr>Apresentação do PowerPoint</vt:lpstr>
      <vt:lpstr>Importância da norma da reciprocidade</vt:lpstr>
      <vt:lpstr>Winner´s Curse </vt:lpstr>
      <vt:lpstr>Por que acontecem as escaladas de comprometimento?</vt:lpstr>
      <vt:lpstr>Sunk Costs</vt:lpstr>
      <vt:lpstr>Como evitar as escaladas de comprometimento?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Cuidado com a ancoragem! Quem deve fazer a primeira oferta? Atenção a todas as circunstâncias da negociação: quem procurou quem? Onde se reunir? Efeito dotação.  Excesso de autoconfiança. Winner´s curse. </dc:title>
  <dc:creator>Ruy Pereira Camilo Junior</dc:creator>
  <cp:lastModifiedBy>Ruy Camilo</cp:lastModifiedBy>
  <cp:revision>1</cp:revision>
  <dcterms:created xsi:type="dcterms:W3CDTF">2023-09-01T11:04:05Z</dcterms:created>
  <dcterms:modified xsi:type="dcterms:W3CDTF">2023-09-01T11:05:06Z</dcterms:modified>
</cp:coreProperties>
</file>