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26" autoAdjust="0"/>
  </p:normalViewPr>
  <p:slideViewPr>
    <p:cSldViewPr snapToGrid="0">
      <p:cViewPr varScale="1">
        <p:scale>
          <a:sx n="76" d="100"/>
          <a:sy n="76" d="100"/>
        </p:scale>
        <p:origin x="9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C9A87-18F2-D51F-AC80-A8D56902A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F73FF-B7F1-699B-2E5D-EB9C7B13F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E3D653-AFEB-386B-0EA3-B9E4830F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D5BDEE-DBFE-B302-2615-002D8A80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0291A8-49B8-7E0F-3EF3-45316AA6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80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7F00E-D25A-7D34-EF8A-EF0A9C1A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C3EB09-D0D9-3A4F-C6B4-0C21D4989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687C9-6EED-3F59-AD69-5B44B780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023E57-8E4C-89D0-DD2B-6A6D1DA9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08013C-C30B-2829-2774-BB15CB37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05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0332AA-3C82-256E-06B1-524A6D965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A43D4A5-755B-5AF1-71DE-1D031444D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2326FF-782F-E80B-E957-E7BE2C224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0116FC-ADAF-6604-B85C-1006145A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71CBA6-A2FB-7110-2031-6384ADDF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75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41600-9941-F560-CD36-E9460F41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B7D0D-3BF1-396F-6DBB-ED0650FE3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8C727F-BBBB-5D79-5F3F-D84A8496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46300-11C3-FCDA-6146-3FD3B127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F6DBD7-289F-BE87-AD8B-DEBF1902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6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678B0-98C5-46C6-C891-C16E6EA6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A5127C-4B44-CAFA-2A4C-3A68B659B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EB6BEF-6A48-EABA-BF31-612772E5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AB3D17-1AAB-DF8F-A3DE-F3C415B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984376-5F06-C9E2-70A8-DB2D635C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1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8ABD9-699C-E59C-74D8-D885336C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5E466E-5795-1CAB-DB59-AA0476BC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D2E2A9-FC31-E9B6-4FCD-7ED9C48B9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605C24-1F5D-C975-CAFF-BA160A16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A68F36-9F0C-3438-F0AC-D70A5667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6E0B64-CD41-C6E5-5314-48C3A252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2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5AD4B-DAA1-8D2D-D71C-7C2DF20BC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7DC5F5-028F-F777-B153-FBAAB8230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F379C6-5B48-2138-0F10-58CAB07E0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0720114-2826-392F-8E95-2E9DB42C6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E7509B-E023-AA88-2FA4-A7C5113C9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6D3145-E236-DB84-EA3A-CB5ABA9D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196C0A4-C3EA-086F-73ED-FAF741B1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51ABB33-4C55-2AD9-6BE9-05B56919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31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5B8A1-F7D4-3197-6B32-7E29F564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D47AA9-7475-926B-CDE3-6287EB58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0FA3D6-59F1-2012-36AF-EB94FCA1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6DBD47-4882-67A3-2A42-CCBB736A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9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4133C44-8595-0395-77A1-5444A38E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6BB7B09-89B9-8A31-1469-2330E295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0F7227-1867-81B3-55B9-92E0F3A7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7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E0AA7-2A0D-B180-9306-A4D1DFC2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ADEAB-C13F-DA10-B912-9657375B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22D255-07E7-F6AB-ADC2-2F2F1A15B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F0F402-6E56-84AA-85B1-9F530E7F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19E207-047D-01EB-A7F8-4D91C748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289DB4-59BE-E613-2490-1D49B195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C7A9A-4DD8-E289-0332-0DC8C0F9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DD86BB-5238-E0EA-0E36-A9D613008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705EC8-B96B-E8D3-B85F-CBA057525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0E3276-BE42-F782-507C-25FEF3B6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E5CEE6-A5ED-B6EE-65B1-C8C881C3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ADE417-3CC2-9B41-3776-12488E45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51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E26B631-1483-9D88-C5C4-E7073891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9C07EC-F9DC-FDE3-3840-E03B55255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539F04-FE58-1FCE-69A3-387EA7D66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9285-8770-4511-8D0D-FBD40BBFEF35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D18B66-7DBA-20A5-3503-4DF1B0579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AC534-303A-1F17-D424-8F8BB7B25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3A8C-D724-4C0E-A00C-3068EA8C6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9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0.png"/><Relationship Id="rId7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5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EBEF0C9-053A-47D1-8C95-DBF1CAF893A1}"/>
              </a:ext>
            </a:extLst>
          </p:cNvPr>
          <p:cNvSpPr txBox="1"/>
          <p:nvPr/>
        </p:nvSpPr>
        <p:spPr>
          <a:xfrm>
            <a:off x="2249214" y="1204109"/>
            <a:ext cx="2002054" cy="178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EXEMPLO: PROJETAR O FILTRO COM AS CARACTERÍSTICAS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ABAIXO: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EB82AF1-C078-407F-9544-49EA00FBA5C5}"/>
              </a:ext>
            </a:extLst>
          </p:cNvPr>
          <p:cNvSpPr txBox="1"/>
          <p:nvPr/>
        </p:nvSpPr>
        <p:spPr>
          <a:xfrm>
            <a:off x="1703512" y="5085185"/>
            <a:ext cx="748883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/>
              <a:t>Planicidade</a:t>
            </a:r>
            <a:r>
              <a:rPr lang="en-US" sz="2800" b="1" dirty="0"/>
              <a:t>: </a:t>
            </a:r>
            <a:r>
              <a:rPr lang="en-US" sz="2800" b="1" dirty="0" err="1"/>
              <a:t>Redução</a:t>
            </a:r>
            <a:r>
              <a:rPr lang="en-US" sz="2800" b="1" dirty="0"/>
              <a:t> de </a:t>
            </a:r>
            <a:r>
              <a:rPr lang="en-US" sz="2800" b="1" dirty="0" err="1"/>
              <a:t>até</a:t>
            </a:r>
            <a:r>
              <a:rPr lang="en-US" sz="2800" b="1" dirty="0"/>
              <a:t> 0,45dB para f= 1MHz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/>
              <a:t>Atenuação</a:t>
            </a:r>
            <a:r>
              <a:rPr lang="en-US" sz="2800" b="1" dirty="0"/>
              <a:t> a 2MHz: 9 dB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53C53B-D65E-4180-ACDF-FEE4BED5C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096" y="764703"/>
            <a:ext cx="5177792" cy="276913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D3FE37C-F8BA-5100-7B73-3BEECE86C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997" y="1204109"/>
            <a:ext cx="4044399" cy="17281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A2E2DD4-9761-C1A4-EC08-1E536F7FA508}"/>
                  </a:ext>
                </a:extLst>
              </p:cNvPr>
              <p:cNvSpPr txBox="1"/>
              <p:nvPr/>
            </p:nvSpPr>
            <p:spPr>
              <a:xfrm>
                <a:off x="9848836" y="2434003"/>
                <a:ext cx="34019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pt-BR" sz="1400" b="1" dirty="0"/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A2E2DD4-9761-C1A4-EC08-1E536F7FA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836" y="2434003"/>
                <a:ext cx="34019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A640B64-4545-4E0B-AB0B-75A6F5D6B6E1}"/>
                  </a:ext>
                </a:extLst>
              </p:cNvPr>
              <p:cNvSpPr txBox="1"/>
              <p:nvPr/>
            </p:nvSpPr>
            <p:spPr>
              <a:xfrm>
                <a:off x="10189029" y="2386396"/>
                <a:ext cx="34019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pt-BR" sz="1400" b="1" dirty="0"/>
              </a:p>
            </p:txBody>
          </p:sp>
        </mc:Choice>
        <mc:Fallback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A640B64-4545-4E0B-AB0B-75A6F5D6B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29" y="2386396"/>
                <a:ext cx="34019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>
            <a:extLst>
              <a:ext uri="{FF2B5EF4-FFF2-40B4-BE49-F238E27FC236}">
                <a16:creationId xmlns:a16="http://schemas.microsoft.com/office/drawing/2014/main" id="{46CB17C8-6A95-64B4-7FFA-7C87FC0EB29D}"/>
              </a:ext>
            </a:extLst>
          </p:cNvPr>
          <p:cNvSpPr/>
          <p:nvPr/>
        </p:nvSpPr>
        <p:spPr>
          <a:xfrm>
            <a:off x="10189029" y="1204109"/>
            <a:ext cx="1166326" cy="2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45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19DA11-A286-4767-B03E-C3436C70806F}"/>
              </a:ext>
            </a:extLst>
          </p:cNvPr>
          <p:cNvSpPr txBox="1"/>
          <p:nvPr/>
        </p:nvSpPr>
        <p:spPr>
          <a:xfrm>
            <a:off x="0" y="476690"/>
            <a:ext cx="1206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/>
              <a:t>SOLUÇÃO: 1) </a:t>
            </a:r>
            <a:r>
              <a:rPr lang="pt-BR" sz="2000" b="1" dirty="0"/>
              <a:t>OBTEMOS UM VALOR DE -0,45dB QUANDO A MAGNITUDE DE H(s) FOR, APROXIMADAMENTE, 0,95: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6A77D6C-6284-4678-B8B7-82A9C14CB22A}"/>
                  </a:ext>
                </a:extLst>
              </p:cNvPr>
              <p:cNvSpPr txBox="1"/>
              <p:nvPr/>
            </p:nvSpPr>
            <p:spPr>
              <a:xfrm>
                <a:off x="328050" y="1391372"/>
                <a:ext cx="8369054" cy="994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𝑯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b>
                          <m:sSub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pt-BR" sz="20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pt-BR" sz="2000" b="1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</a:rPr>
                                          <m:t>𝒋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</m:e>
                                          <m:sub>
                                            <m: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𝝎</m:t>
                                            </m:r>
                                          </m:e>
                                          <m:sub>
                                            <m: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</a:rPr>
                                              <m:t>𝑪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pt-BR" sz="2000" dirty="0"/>
                  <a:t>=0,95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pt-BR" sz="2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pt-BR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t-BR" sz="2000" dirty="0"/>
                                  <m:t>0,95</m:t>
                                </m:r>
                              </m:e>
                            </m:d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t-BR" sz="2000" dirty="0"/>
                                  <m:t>0,95</m:t>
                                </m:r>
                              </m:e>
                            </m:d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sz="20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0" dirty="0" smtClean="0">
                        <a:latin typeface="Cambria Math" panose="02040503050406030204" pitchFamily="18" charset="0"/>
                      </a:rPr>
                      <m:t>0,1080    (1)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6A77D6C-6284-4678-B8B7-82A9C14CB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50" y="1391372"/>
                <a:ext cx="8369054" cy="994568"/>
              </a:xfrm>
              <a:prstGeom prst="rect">
                <a:avLst/>
              </a:prstGeom>
              <a:blipFill>
                <a:blip r:embed="rId2"/>
                <a:stretch>
                  <a:fillRect b="-12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DEB11067-31A6-4618-BCFE-0ECDED879147}"/>
              </a:ext>
            </a:extLst>
          </p:cNvPr>
          <p:cNvSpPr txBox="1"/>
          <p:nvPr/>
        </p:nvSpPr>
        <p:spPr>
          <a:xfrm>
            <a:off x="748061" y="2700457"/>
            <a:ext cx="5347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2) PARA UMA REDUÇÃO DE 9dB, DEVEMOS TER: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F4A54DCE-F895-4505-B405-1B112FC2DDC0}"/>
                  </a:ext>
                </a:extLst>
              </p:cNvPr>
              <p:cNvSpPr txBox="1"/>
              <p:nvPr/>
            </p:nvSpPr>
            <p:spPr>
              <a:xfrm>
                <a:off x="328050" y="3429000"/>
                <a:ext cx="8635673" cy="994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𝑯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b>
                          <m:sSub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pt-BR" sz="20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pt-BR" sz="2000" b="1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</a:rPr>
                                          <m:t>𝒋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</m:e>
                                          <m:sub>
                                            <m:r>
                                              <a:rPr lang="pt-BR" sz="2000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𝝎</m:t>
                                            </m:r>
                                          </m:e>
                                          <m:sub>
                                            <m:r>
                                              <a:rPr lang="pt-BR" sz="2000" b="1" i="1" dirty="0">
                                                <a:latin typeface="Cambria Math" panose="02040503050406030204" pitchFamily="18" charset="0"/>
                                              </a:rPr>
                                              <m:t>𝑪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pt-BR" sz="2000" dirty="0"/>
                  <a:t>=0,355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d>
                          <m:d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pt-BR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pt-BR" sz="2000" b="1" i="1" dirty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pt-BR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t-BR" sz="2000" dirty="0"/>
                                  <m:t>0,355</m:t>
                                </m:r>
                              </m:e>
                            </m:d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t-BR" sz="2000" dirty="0"/>
                                  <m:t>0,355</m:t>
                                </m:r>
                              </m:e>
                            </m:d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sz="20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0" dirty="0" smtClean="0">
                        <a:latin typeface="Cambria Math" panose="02040503050406030204" pitchFamily="18" charset="0"/>
                      </a:rPr>
                      <m:t>6,9349      (2)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F4A54DCE-F895-4505-B405-1B112FC2D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50" y="3429000"/>
                <a:ext cx="8635673" cy="994568"/>
              </a:xfrm>
              <a:prstGeom prst="rect">
                <a:avLst/>
              </a:prstGeom>
              <a:blipFill>
                <a:blip r:embed="rId3"/>
                <a:stretch>
                  <a:fillRect b="-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91622CC-9EDB-46EF-A436-1B2F48385381}"/>
                  </a:ext>
                </a:extLst>
              </p:cNvPr>
              <p:cNvSpPr txBox="1"/>
              <p:nvPr/>
            </p:nvSpPr>
            <p:spPr>
              <a:xfrm>
                <a:off x="748060" y="4478248"/>
                <a:ext cx="8518769" cy="2007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b="1" dirty="0"/>
                  <a:t>3) Dividindo (2) por (1), vem: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1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pt-BR" sz="18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1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1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𝟔𝟒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pt-BR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p>
                        <m:sSupPr>
                          <m:ctrlPr>
                            <a:rPr lang="pt-BR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pt-BR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𝟔𝟒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1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pt-BR" sz="1800" b="1" dirty="0">
                  <a:ea typeface="Cambria Math" panose="02040503050406030204" pitchFamily="18" charset="0"/>
                </a:endParaRPr>
              </a:p>
              <a:p>
                <a:endParaRPr lang="pt-BR" sz="1800" b="1" dirty="0">
                  <a:ea typeface="Cambria Math" panose="02040503050406030204" pitchFamily="18" charset="0"/>
                </a:endParaRPr>
              </a:p>
              <a:p>
                <a:r>
                  <a:rPr lang="pt-BR" sz="1800" b="1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PORTANTO, O VALOR MÍNIMO DE “n” é 3.</a:t>
                </a: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91622CC-9EDB-46EF-A436-1B2F48385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0" y="4478248"/>
                <a:ext cx="8518769" cy="2007537"/>
              </a:xfrm>
              <a:prstGeom prst="rect">
                <a:avLst/>
              </a:prstGeom>
              <a:blipFill>
                <a:blip r:embed="rId4"/>
                <a:stretch>
                  <a:fillRect l="-787" t="-1824" b="-39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59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0E2B560F-939B-49FC-9A56-266C3AF11FD5}"/>
                  </a:ext>
                </a:extLst>
              </p:cNvPr>
              <p:cNvSpPr txBox="1"/>
              <p:nvPr/>
            </p:nvSpPr>
            <p:spPr>
              <a:xfrm>
                <a:off x="231678" y="25007"/>
                <a:ext cx="9922256" cy="2069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t-BR" sz="2000" b="1" dirty="0">
                  <a:ea typeface="Cambria Math" panose="02040503050406030204" pitchFamily="18" charset="0"/>
                </a:endParaRPr>
              </a:p>
              <a:p>
                <a:r>
                  <a:rPr lang="pt-BR" sz="2000" b="1" dirty="0">
                    <a:ea typeface="Cambria Math" panose="02040503050406030204" pitchFamily="18" charset="0"/>
                  </a:rPr>
                  <a:t>4) Frequência de Corte:</a:t>
                </a:r>
                <a:r>
                  <a:rPr lang="pt-BR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endParaRPr lang="pt-BR" sz="2000" b="1" dirty="0">
                  <a:ea typeface="Cambria Math" panose="02040503050406030204" pitchFamily="18" charset="0"/>
                </a:endParaRPr>
              </a:p>
              <a:p>
                <a:endParaRPr lang="pt-BR" sz="2000" b="1" dirty="0">
                  <a:ea typeface="Cambria Math" panose="02040503050406030204" pitchFamily="18" charset="0"/>
                </a:endParaRPr>
              </a:p>
              <a:p>
                <a:r>
                  <a:rPr lang="pt-BR" sz="2000" b="1" dirty="0">
                    <a:ea typeface="Cambria Math" panose="02040503050406030204" pitchFamily="18" charset="0"/>
                  </a:rPr>
                  <a:t>         Usando a primeira ou segunda expressão com n = 3,</a:t>
                </a:r>
              </a:p>
              <a:p>
                <a:r>
                  <a:rPr lang="pt-BR" sz="2000" b="1" dirty="0">
                    <a:ea typeface="Cambria Math" panose="02040503050406030204" pitchFamily="18" charset="0"/>
                  </a:rPr>
                  <a:t>         chegamos a um valor de </a:t>
                </a:r>
                <a:r>
                  <a:rPr lang="pt-BR" sz="2000" b="1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1,45MHz = 2</a:t>
                </a:r>
                <a:r>
                  <a:rPr lang="el-GR" sz="2000" b="1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π</a:t>
                </a:r>
                <a:r>
                  <a:rPr lang="pt-BR" sz="2000" b="1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.1,45.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pt-BR" sz="2000" b="1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pt-BR" sz="2000" b="1" dirty="0" err="1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rad</a:t>
                </a:r>
                <a:r>
                  <a:rPr lang="pt-BR" sz="2000" b="1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/s</a:t>
                </a:r>
              </a:p>
              <a:p>
                <a:r>
                  <a:rPr lang="pt-BR" sz="2800" b="1" dirty="0">
                    <a:ea typeface="Cambria Math" panose="02040503050406030204" pitchFamily="18" charset="0"/>
                  </a:rPr>
                  <a:t>         </a:t>
                </a: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0E2B560F-939B-49FC-9A56-266C3AF11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78" y="25007"/>
                <a:ext cx="9922256" cy="2069093"/>
              </a:xfrm>
              <a:prstGeom prst="rect">
                <a:avLst/>
              </a:prstGeom>
              <a:blipFill>
                <a:blip r:embed="rId2"/>
                <a:stretch>
                  <a:fillRect l="-6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EAAE83C4-EE7A-4ED9-AADD-6BFF6AF948DE}"/>
              </a:ext>
            </a:extLst>
          </p:cNvPr>
          <p:cNvSpPr txBox="1"/>
          <p:nvPr/>
        </p:nvSpPr>
        <p:spPr>
          <a:xfrm>
            <a:off x="231678" y="1990989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/>
              <a:t>5) Função de Transferência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AC21790-ADB2-44DE-BF6C-E91BCB83756B}"/>
                  </a:ext>
                </a:extLst>
              </p:cNvPr>
              <p:cNvSpPr txBox="1"/>
              <p:nvPr/>
            </p:nvSpPr>
            <p:spPr>
              <a:xfrm>
                <a:off x="777588" y="2705342"/>
                <a:ext cx="7159904" cy="1607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</m:d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(−</m:t>
                        </m:r>
                        <m:sSub>
                          <m:sSubPr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pt-BR" sz="20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𝑶𝒏𝒅𝒆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pt-BR" sz="2000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pt-BR" sz="2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n>
                        </m:f>
                      </m:sup>
                    </m:sSup>
                  </m:oMath>
                </a14:m>
                <a:r>
                  <a:rPr lang="pt-BR" sz="2000" b="1" dirty="0"/>
                  <a:t>, k= 1,2,3. </a:t>
                </a:r>
              </a:p>
              <a:p>
                <a:r>
                  <a:rPr lang="pt-BR" sz="2000" b="1" dirty="0"/>
                  <a:t>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m:rPr>
                        <m:nor/>
                      </m:rPr>
                      <a:rPr lang="pt-BR" sz="2000" b="1" dirty="0"/>
                      <m:t>= </m:t>
                    </m:r>
                    <m:sSub>
                      <m:sSub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pt-BR" sz="2000" b="1" dirty="0"/>
                      <m:t>= </m:t>
                    </m:r>
                    <m:r>
                      <m:rPr>
                        <m:nor/>
                      </m:rPr>
                      <a:rPr lang="pt-BR" sz="2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pt-BR" sz="20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m:rPr>
                        <m:nor/>
                      </m:rPr>
                      <a:rPr lang="pt-BR" sz="2000" b="1" dirty="0"/>
                      <m:t>= </m:t>
                    </m:r>
                    <m:sSub>
                      <m:sSub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p>
                      <m:s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endParaRPr lang="pt-BR" sz="2000" b="1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AC21790-ADB2-44DE-BF6C-E91BCB837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88" y="2705342"/>
                <a:ext cx="7159904" cy="16077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649ED05-B623-4721-914E-93478B038235}"/>
                  </a:ext>
                </a:extLst>
              </p:cNvPr>
              <p:cNvSpPr txBox="1"/>
              <p:nvPr/>
            </p:nvSpPr>
            <p:spPr>
              <a:xfrm>
                <a:off x="5320912" y="3290832"/>
                <a:ext cx="6093500" cy="76925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pt-BR" sz="1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pt-BR" sz="1800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bSup>
                        </m:num>
                        <m:den>
                          <m:d>
                            <m:dPr>
                              <m:ctrlP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1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pt-BR" sz="1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1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pt-BR" sz="1800" b="1" i="1" dirty="0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pt-BR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pt-BR" b="1" i="1" dirty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  <m:sup>
                                  <m:r>
                                    <a:rPr lang="pt-BR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  <m:r>
                            <a:rPr lang="pt-BR" sz="1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1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pt-BR" sz="1800" b="1" i="1" dirty="0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  <m:r>
                            <a:rPr lang="pt-BR" sz="1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649ED05-B623-4721-914E-93478B0382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12" y="3290832"/>
                <a:ext cx="6093500" cy="7692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6CCC4A79-BD3E-4949-82EB-6294515F4A4D}"/>
              </a:ext>
            </a:extLst>
          </p:cNvPr>
          <p:cNvSpPr txBox="1"/>
          <p:nvPr/>
        </p:nvSpPr>
        <p:spPr>
          <a:xfrm>
            <a:off x="82388" y="4119501"/>
            <a:ext cx="93601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/>
              <a:t>6) IMPLEMENTAÇÃO DO FILTRO: Topologia de </a:t>
            </a:r>
            <a:r>
              <a:rPr lang="pt-BR" sz="2000" b="1" dirty="0" err="1"/>
              <a:t>Sallen</a:t>
            </a:r>
            <a:r>
              <a:rPr lang="pt-BR" sz="2000" b="1" dirty="0"/>
              <a:t>-Key da Figura (PARA OS PÓLOS COMPLEXOS CONJUGADOS) + CIRCUITO R-C (PARA O PÓLO REAL). Para os </a:t>
            </a:r>
            <a:r>
              <a:rPr lang="pt-BR" sz="2000" b="1" dirty="0" err="1"/>
              <a:t>pólos</a:t>
            </a:r>
            <a:r>
              <a:rPr lang="pt-BR" sz="2000" b="1" dirty="0"/>
              <a:t> complexos conjugados, temos: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3B12A31D-0C5C-4F53-9064-38B61A07895D}"/>
                  </a:ext>
                </a:extLst>
              </p:cNvPr>
              <p:cNvSpPr txBox="1"/>
              <p:nvPr/>
            </p:nvSpPr>
            <p:spPr>
              <a:xfrm>
                <a:off x="0" y="5124428"/>
                <a:ext cx="12192000" cy="2242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</m:d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  <m:sup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d>
                          <m:d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𝝃</m:t>
                                </m:r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pt-BR" sz="20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d>
                      </m:den>
                    </m:f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f>
                          <m:f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den>
                    </m:f>
                  </m:oMath>
                </a14:m>
                <a:r>
                  <a:rPr lang="pt-BR" sz="2000" b="1" dirty="0"/>
                  <a:t> =</a:t>
                </a:r>
                <a:r>
                  <a:rPr lang="pt-BR" sz="2000" dirty="0">
                    <a:ea typeface="Cambria Math" panose="02040503050406030204" pitchFamily="18" charset="0"/>
                  </a:rPr>
                  <a:t> K.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pt-BR" sz="2000" b="1" dirty="0"/>
                  <a:t> . </a:t>
                </a:r>
              </a:p>
              <a:p>
                <a:r>
                  <a:rPr lang="pt-BR" sz="2000" b="1" dirty="0"/>
                  <a:t>Note que G(0) = 1. Logo,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pt-B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pt-BR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sz="2000" b="1" dirty="0"/>
                  <a:t>. Solução: tomamos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𝑹𝒆𝒕𝒊𝒓𝒂𝒎𝒐𝒔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𝒅𝒐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𝒄𝒊𝒓𝒄𝒖𝒊𝒕𝒐</m:t>
                    </m:r>
                  </m:oMath>
                </a14:m>
                <a:endParaRPr lang="pt-BR" sz="2000" b="1" dirty="0"/>
              </a:p>
              <a:p>
                <a:r>
                  <a:rPr lang="pt-BR" sz="2000" b="1" dirty="0"/>
                  <a:t>          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pt-BR" sz="2000" b="1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→∞)</m:t>
                    </m:r>
                  </m:oMath>
                </a14:m>
                <a:endParaRPr lang="pt-BR" sz="2000" b="1" dirty="0"/>
              </a:p>
              <a:p>
                <a:endParaRPr lang="pt-BR" sz="2000" b="1" dirty="0"/>
              </a:p>
              <a:p>
                <a:endParaRPr lang="pt-BR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3B12A31D-0C5C-4F53-9064-38B61A078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4428"/>
                <a:ext cx="12192000" cy="2242602"/>
              </a:xfrm>
              <a:prstGeom prst="rect">
                <a:avLst/>
              </a:prstGeom>
              <a:blipFill>
                <a:blip r:embed="rId5"/>
                <a:stretch>
                  <a:fillRect l="-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BA065679-FF50-6200-6337-5CD950A650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0379" y="514513"/>
            <a:ext cx="4044399" cy="17281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690B9A7-0A41-362D-9B97-0119A630490A}"/>
                  </a:ext>
                </a:extLst>
              </p:cNvPr>
              <p:cNvSpPr txBox="1"/>
              <p:nvPr/>
            </p:nvSpPr>
            <p:spPr>
              <a:xfrm>
                <a:off x="9813741" y="1683212"/>
                <a:ext cx="34019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pt-BR" sz="1400" b="1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690B9A7-0A41-362D-9B97-0119A6304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741" y="1683212"/>
                <a:ext cx="34019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CB6274A-6DAA-F94F-D4B4-69C35D927F99}"/>
                  </a:ext>
                </a:extLst>
              </p:cNvPr>
              <p:cNvSpPr txBox="1"/>
              <p:nvPr/>
            </p:nvSpPr>
            <p:spPr>
              <a:xfrm>
                <a:off x="10153934" y="1647269"/>
                <a:ext cx="34019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pt-BR" sz="1400" b="1" dirty="0"/>
              </a:p>
            </p:txBody>
          </p:sp>
        </mc:Choice>
        <mc:Fallback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CB6274A-6DAA-F94F-D4B4-69C35D927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934" y="1647269"/>
                <a:ext cx="34019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ângulo 10">
            <a:extLst>
              <a:ext uri="{FF2B5EF4-FFF2-40B4-BE49-F238E27FC236}">
                <a16:creationId xmlns:a16="http://schemas.microsoft.com/office/drawing/2014/main" id="{2E965639-4B8C-B8B4-8139-B203DC729EE3}"/>
              </a:ext>
            </a:extLst>
          </p:cNvPr>
          <p:cNvSpPr/>
          <p:nvPr/>
        </p:nvSpPr>
        <p:spPr>
          <a:xfrm>
            <a:off x="10201492" y="514513"/>
            <a:ext cx="1166326" cy="2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46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64D5BB3-9063-4534-AEE7-18970A5587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32860" cy="4467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pt-BR" sz="2400" b="1" dirty="0"/>
              </a:p>
              <a:p>
                <a:r>
                  <a:rPr lang="pt-BR" sz="2000" b="1" dirty="0"/>
                  <a:t>Continuando, temos:</a:t>
                </a:r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</m:d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0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  <m:sup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d>
                          <m:dPr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</m:sSub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000" b="1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  <m:sup>
                                <m:r>
                                  <a:rPr lang="pt-BR" sz="2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d>
                      </m:den>
                    </m:f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pt-BR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pt-BR" sz="2000" b="1" dirty="0"/>
                  <a:t> (1)</a:t>
                </a:r>
              </a:p>
              <a:p>
                <a:endParaRPr lang="pt-BR" sz="2000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  <m:sup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)⟹</m:t>
                    </m:r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sz="2000" b="1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pt-BR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r>
                  <a:rPr lang="pt-BR" sz="2000" b="1" dirty="0"/>
                  <a:t> (de (1)) </a:t>
                </a:r>
                <a14:m>
                  <m:oMath xmlns:m="http://schemas.openxmlformats.org/officeDocument/2006/math">
                    <m:r>
                      <a:rPr lang="pt-BR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𝐝𝐞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pt-BR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pt-BR" sz="2000" b="1" dirty="0"/>
              </a:p>
              <a:p>
                <a:r>
                  <a:rPr lang="pt-BR" sz="2000" b="1" dirty="0"/>
                  <a:t>Portanto,</a:t>
                </a:r>
              </a:p>
              <a:p>
                <a:endParaRPr lang="pt-BR" sz="2000" b="1" dirty="0">
                  <a:ea typeface="Cambria Math" panose="02040503050406030204" pitchFamily="18" charset="0"/>
                </a:endParaRPr>
              </a:p>
              <a:p>
                <a:r>
                  <a:rPr lang="pt-BR" sz="2000" b="1" dirty="0">
                    <a:ea typeface="Cambria Math" panose="02040503050406030204" pitchFamily="18" charset="0"/>
                  </a:rPr>
                  <a:t>2</a:t>
                </a:r>
                <a:r>
                  <a:rPr lang="el-GR" sz="2000" b="1" dirty="0">
                    <a:ea typeface="Cambria Math" panose="02040503050406030204" pitchFamily="18" charset="0"/>
                  </a:rPr>
                  <a:t>π</a:t>
                </a:r>
                <a:r>
                  <a:rPr lang="pt-BR" sz="2000" b="1" dirty="0">
                    <a:ea typeface="Cambria Math" panose="02040503050406030204" pitchFamily="18" charset="0"/>
                  </a:rPr>
                  <a:t>.1,45.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sz="2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𝟓𝟒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𝟗𝐩𝐅</m:t>
                    </m:r>
                  </m:oMath>
                </a14:m>
                <a:r>
                  <a:rPr lang="pt-BR" sz="2000" b="1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𝟐𝟏𝟗</m:t>
                    </m:r>
                    <m:r>
                      <a:rPr lang="pt-BR" sz="2000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pt-BR" sz="2000" b="1" dirty="0">
                        <a:latin typeface="Cambria Math" panose="02040503050406030204" pitchFamily="18" charset="0"/>
                      </a:rPr>
                      <m:t>𝐩𝐅</m:t>
                    </m:r>
                  </m:oMath>
                </a14:m>
                <a:r>
                  <a:rPr lang="pt-BR" sz="2000" b="1" dirty="0"/>
                  <a:t> </a:t>
                </a:r>
              </a:p>
              <a:p>
                <a:endParaRPr lang="pt-BR" sz="2000" b="1" dirty="0"/>
              </a:p>
              <a:p>
                <a:r>
                  <a:rPr lang="pt-BR" sz="2000" b="1" dirty="0"/>
                  <a:t>7) Filtro Completo: Além do circuito de </a:t>
                </a:r>
                <a:r>
                  <a:rPr lang="pt-BR" sz="2000" b="1" dirty="0" err="1"/>
                  <a:t>Sallen</a:t>
                </a:r>
                <a:r>
                  <a:rPr lang="pt-BR" sz="2000" b="1" dirty="0"/>
                  <a:t>-Key, devemos ter o circuito RC:</a:t>
                </a:r>
              </a:p>
              <a:p>
                <a:endParaRPr lang="pt-BR" sz="2000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pt-BR" sz="2000" b="1" dirty="0"/>
                  <a:t>=</a:t>
                </a:r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pt-BR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b>
                          <m:sSubPr>
                            <m:ctrlP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b="1" dirty="0"/>
                  <a:t>=</a:t>
                </a:r>
                <a:r>
                  <a:rPr lang="pt-BR" sz="2000" b="1" dirty="0">
                    <a:ea typeface="Cambria Math" panose="02040503050406030204" pitchFamily="18" charset="0"/>
                  </a:rPr>
                  <a:t> 2</a:t>
                </a:r>
                <a:r>
                  <a:rPr lang="el-GR" sz="2000" b="1" dirty="0">
                    <a:ea typeface="Cambria Math" panose="02040503050406030204" pitchFamily="18" charset="0"/>
                  </a:rPr>
                  <a:t>π</a:t>
                </a:r>
                <a:r>
                  <a:rPr lang="pt-BR" sz="2000" b="1" dirty="0">
                    <a:ea typeface="Cambria Math" panose="02040503050406030204" pitchFamily="18" charset="0"/>
                  </a:rPr>
                  <a:t>.1,45.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0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pt-BR" sz="20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𝟏𝟎𝟗</m:t>
                    </m:r>
                    <m:r>
                      <a:rPr lang="pt-BR" sz="2000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b="1" i="0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pt-BR" sz="2000" b="1" dirty="0">
                        <a:latin typeface="Cambria Math" panose="02040503050406030204" pitchFamily="18" charset="0"/>
                      </a:rPr>
                      <m:t>𝐩𝐅</m:t>
                    </m:r>
                  </m:oMath>
                </a14:m>
                <a:endParaRPr lang="pt-BR" sz="2000" b="1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64D5BB3-9063-4534-AEE7-18970A558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32860" cy="4467441"/>
              </a:xfrm>
              <a:prstGeom prst="rect">
                <a:avLst/>
              </a:prstGeom>
              <a:blipFill>
                <a:blip r:embed="rId2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181788A7-3EA4-8694-95A3-F50218EA3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505" y="4465293"/>
            <a:ext cx="6317262" cy="23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21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394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Ettore MAC</dc:creator>
  <cp:lastModifiedBy>Ettore MAC</cp:lastModifiedBy>
  <cp:revision>4</cp:revision>
  <dcterms:created xsi:type="dcterms:W3CDTF">2023-11-01T09:32:08Z</dcterms:created>
  <dcterms:modified xsi:type="dcterms:W3CDTF">2023-11-07T15:47:36Z</dcterms:modified>
</cp:coreProperties>
</file>