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1" r:id="rId2"/>
    <p:sldId id="257" r:id="rId3"/>
    <p:sldId id="281" r:id="rId4"/>
    <p:sldId id="282" r:id="rId5"/>
    <p:sldId id="287" r:id="rId6"/>
    <p:sldId id="284" r:id="rId7"/>
    <p:sldId id="283" r:id="rId8"/>
    <p:sldId id="285" r:id="rId9"/>
    <p:sldId id="259" r:id="rId10"/>
    <p:sldId id="273" r:id="rId11"/>
    <p:sldId id="286" r:id="rId12"/>
    <p:sldId id="295" r:id="rId13"/>
    <p:sldId id="288" r:id="rId14"/>
    <p:sldId id="299" r:id="rId15"/>
    <p:sldId id="289" r:id="rId16"/>
    <p:sldId id="298" r:id="rId17"/>
    <p:sldId id="297" r:id="rId18"/>
    <p:sldId id="290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/>
    <p:restoredTop sz="94631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Theodor Adorno</a:t>
          </a:r>
          <a:endParaRPr lang="pt-BR" sz="2400" noProof="0" dirty="0">
            <a:latin typeface="Cambria"/>
            <a:cs typeface="Cambria"/>
          </a:endParaRPr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r>
            <a:rPr lang="pt-BR" sz="2400" noProof="0" dirty="0" smtClean="0"/>
            <a:t> </a:t>
          </a:r>
          <a:endParaRPr lang="pt-BR" sz="2400" noProof="0" dirty="0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Max Horkheimer</a:t>
          </a:r>
          <a:endParaRPr lang="pt-BR" sz="24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endParaRPr lang="pt-BR" sz="2000" noProof="0" dirty="0">
            <a:latin typeface="Cambria"/>
            <a:cs typeface="Cambria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/>
            <a:t> </a:t>
          </a:r>
          <a:r>
            <a:rPr lang="pt-BR" sz="2400" noProof="0" dirty="0" smtClean="0">
              <a:latin typeface="Cambria"/>
              <a:cs typeface="Cambria"/>
            </a:rPr>
            <a:t>Jurgen Habermans</a:t>
          </a:r>
          <a:endParaRPr lang="pt-BR" sz="2400" noProof="0" dirty="0">
            <a:latin typeface="Cambria"/>
            <a:cs typeface="Cambria"/>
          </a:endParaRPr>
        </a:p>
      </dgm:t>
    </dgm:pt>
    <dgm:pt modelId="{5B463C49-0857-624E-A3E9-9EF4F7768B15}" type="sibTrans" cxnId="{B2B91EA4-D99F-9344-9273-9D55E9EF25FB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1960-2000 </a:t>
          </a:r>
          <a:endParaRPr lang="pt-BR" sz="2000" noProof="0" dirty="0">
            <a:latin typeface="Cambria"/>
            <a:cs typeface="Cambria"/>
          </a:endParaRPr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2" custScaleX="117071" custLinFactNeighborX="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2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6CA41CF-4369-AF4C-920A-7D2C3836D26B}" type="pres">
      <dgm:prSet presAssocID="{9347D29F-AE39-EB4B-B928-3BC5B70FC28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</dgm:pt>
    <dgm:pt modelId="{09D77852-1075-3B44-B001-DC4AE679EDEA}" type="pres">
      <dgm:prSet presAssocID="{4D59A0A1-E92C-B742-BFD8-D4AA2A52A3DB}" presName="rootComposite" presStyleCnt="0"/>
      <dgm:spPr/>
    </dgm:pt>
    <dgm:pt modelId="{AFF5BFF0-E1F0-5340-AD08-3CECE2ED3B7A}" type="pres">
      <dgm:prSet presAssocID="{4D59A0A1-E92C-B742-BFD8-D4AA2A52A3D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1" presStyleCnt="2" custLinFactNeighborX="-1943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</dgm:pt>
    <dgm:pt modelId="{41BA928F-4068-874C-B74B-4EF6C6591ED4}" type="pres">
      <dgm:prSet presAssocID="{4D59A0A1-E92C-B742-BFD8-D4AA2A52A3DB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9C16D3DB-6A15-134D-A7CA-9533EB35C5F3}" type="presOf" srcId="{4D59A0A1-E92C-B742-BFD8-D4AA2A52A3DB}" destId="{AFF5BFF0-E1F0-5340-AD08-3CECE2ED3B7A}" srcOrd="0" destOrd="0" presId="urn:microsoft.com/office/officeart/2008/layout/NameandTitleOrganizationalChart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228B2EEA-81D3-C142-8E02-F61583853FFB}" type="presOf" srcId="{5B463C49-0857-624E-A3E9-9EF4F7768B15}" destId="{0512343A-8382-504A-BDC8-B45F751D0D7C}" srcOrd="0" destOrd="0" presId="urn:microsoft.com/office/officeart/2008/layout/NameandTitleOrganizationalChart"/>
    <dgm:cxn modelId="{B2B91EA4-D99F-9344-9273-9D55E9EF25FB}" srcId="{B65FD8EA-7280-2244-BAD0-CD085CB7FB5F}" destId="{4D59A0A1-E92C-B742-BFD8-D4AA2A52A3DB}" srcOrd="1" destOrd="0" parTransId="{9347D29F-AE39-EB4B-B928-3BC5B70FC289}" sibTransId="{5B463C49-0857-624E-A3E9-9EF4F7768B15}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2BCF932A-C426-CD4B-9F52-213777BDD726}" type="presOf" srcId="{4D59A0A1-E92C-B742-BFD8-D4AA2A52A3DB}" destId="{0268DF38-F279-954F-BAC1-170A6011EC6B}" srcOrd="1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E4952BF0-2AE2-754A-911A-79B8D172F2EA}" type="presOf" srcId="{9347D29F-AE39-EB4B-B928-3BC5B70FC289}" destId="{66CA41CF-4369-AF4C-920A-7D2C3836D26B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0AC2ECB6-253A-1142-B2CA-381004C5C676}" type="presParOf" srcId="{B89C7733-2D95-B545-8C8B-7D7891712C20}" destId="{66CA41CF-4369-AF4C-920A-7D2C3836D26B}" srcOrd="2" destOrd="0" presId="urn:microsoft.com/office/officeart/2008/layout/NameandTitleOrganizationalChart"/>
    <dgm:cxn modelId="{18015393-5B5C-DA4A-885A-65409635E56A}" type="presParOf" srcId="{B89C7733-2D95-B545-8C8B-7D7891712C20}" destId="{0505A0BB-E22F-A846-AF4D-98BE1ADD8CCF}" srcOrd="3" destOrd="0" presId="urn:microsoft.com/office/officeart/2008/layout/NameandTitleOrganizationalChart"/>
    <dgm:cxn modelId="{4143F538-D8BC-8348-AEDA-EBA7113838FE}" type="presParOf" srcId="{0505A0BB-E22F-A846-AF4D-98BE1ADD8CCF}" destId="{09D77852-1075-3B44-B001-DC4AE679EDEA}" srcOrd="0" destOrd="0" presId="urn:microsoft.com/office/officeart/2008/layout/NameandTitleOrganizationalChart"/>
    <dgm:cxn modelId="{B298E35A-8127-6D46-A192-BBDA1B0781E8}" type="presParOf" srcId="{09D77852-1075-3B44-B001-DC4AE679EDEA}" destId="{AFF5BFF0-E1F0-5340-AD08-3CECE2ED3B7A}" srcOrd="0" destOrd="0" presId="urn:microsoft.com/office/officeart/2008/layout/NameandTitleOrganizationalChart"/>
    <dgm:cxn modelId="{3B08EE56-A121-2747-843C-60A8FD118318}" type="presParOf" srcId="{09D77852-1075-3B44-B001-DC4AE679EDEA}" destId="{0512343A-8382-504A-BDC8-B45F751D0D7C}" srcOrd="1" destOrd="0" presId="urn:microsoft.com/office/officeart/2008/layout/NameandTitleOrganizationalChart"/>
    <dgm:cxn modelId="{2F168AF1-346D-5C4C-B4BD-E7DFC0279B50}" type="presParOf" srcId="{09D77852-1075-3B44-B001-DC4AE679EDEA}" destId="{0268DF38-F279-954F-BAC1-170A6011EC6B}" srcOrd="2" destOrd="0" presId="urn:microsoft.com/office/officeart/2008/layout/NameandTitleOrganizationalChart"/>
    <dgm:cxn modelId="{F4F4E651-F868-CD48-8B01-D93108CA2A72}" type="presParOf" srcId="{0505A0BB-E22F-A846-AF4D-98BE1ADD8CCF}" destId="{DA74B74F-2313-6D49-AE0B-8F5155F61C1A}" srcOrd="1" destOrd="0" presId="urn:microsoft.com/office/officeart/2008/layout/NameandTitleOrganizationalChart"/>
    <dgm:cxn modelId="{B1319F3B-F79F-8B45-952D-373A8019E8C7}" type="presParOf" srcId="{0505A0BB-E22F-A846-AF4D-98BE1ADD8CCF}" destId="{41BA928F-4068-874C-B74B-4EF6C6591ED4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Robert Cox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1981 e 1986</a:t>
          </a:r>
          <a:endParaRPr lang="en-US" sz="2000" dirty="0">
            <a:latin typeface="Cambria"/>
            <a:cs typeface="Cambria"/>
          </a:endParaRPr>
        </a:p>
      </dgm:t>
    </dgm:pt>
    <dgm:pt modelId="{74A48193-DE56-4FCA-9106-9C9782CACB6F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Antonio </a:t>
          </a:r>
          <a:r>
            <a:rPr lang="en-US" sz="2800" dirty="0" err="1" smtClean="0">
              <a:latin typeface="Cambria"/>
              <a:cs typeface="Cambria"/>
            </a:rPr>
            <a:t>Gramsci</a:t>
          </a:r>
          <a:endParaRPr lang="en-US" sz="2800" dirty="0">
            <a:latin typeface="Cambria"/>
            <a:cs typeface="Cambria"/>
          </a:endParaRPr>
        </a:p>
      </dgm:t>
    </dgm:pt>
    <dgm:pt modelId="{BB81A393-46B1-463A-B1A7-AD868033D254}" type="parTrans" cxnId="{3C2F474B-F707-47E0-BFA7-66FFAA243064}">
      <dgm:prSet/>
      <dgm:spPr/>
      <dgm:t>
        <a:bodyPr/>
        <a:lstStyle/>
        <a:p>
          <a:endParaRPr lang="pt-BR"/>
        </a:p>
      </dgm:t>
    </dgm:pt>
    <dgm:pt modelId="{D25CF1FE-2A4D-4D6A-A8ED-D68F3AD81D5C}" type="sibTrans" cxnId="{3C2F474B-F707-47E0-BFA7-66FFAA243064}">
      <dgm:prSet custT="1"/>
      <dgm:spPr/>
      <dgm:t>
        <a:bodyPr/>
        <a:lstStyle/>
        <a:p>
          <a:r>
            <a:rPr lang="pt-BR" sz="2000" dirty="0" smtClean="0">
              <a:latin typeface="Cambria"/>
              <a:cs typeface="Cambria"/>
            </a:rPr>
            <a:t>1935</a:t>
          </a:r>
          <a:endParaRPr lang="pt-BR" sz="20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X="-5393" custLinFactNeighborY="3789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95380" custScaleY="110761" custLinFactY="952" custLinFactNeighborX="1978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42B8542A-69B2-4DFD-AB52-492AEFAA1473}" type="pres">
      <dgm:prSet presAssocID="{BB81A393-46B1-463A-B1A7-AD868033D2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23EEF5C-1CAC-43FA-82B9-41908E7A88BB}" type="pres">
      <dgm:prSet presAssocID="{74A48193-DE56-4FCA-9106-9C9782CACB6F}" presName="hierRoot2" presStyleCnt="0">
        <dgm:presLayoutVars>
          <dgm:hierBranch val="init"/>
        </dgm:presLayoutVars>
      </dgm:prSet>
      <dgm:spPr/>
    </dgm:pt>
    <dgm:pt modelId="{E24AE54B-7C34-4BBC-A504-8D28163EFE35}" type="pres">
      <dgm:prSet presAssocID="{74A48193-DE56-4FCA-9106-9C9782CACB6F}" presName="rootComposite" presStyleCnt="0"/>
      <dgm:spPr/>
    </dgm:pt>
    <dgm:pt modelId="{41FC5311-4EDD-4DAE-AF27-BDE1EF644232}" type="pres">
      <dgm:prSet presAssocID="{74A48193-DE56-4FCA-9106-9C9782CACB6F}" presName="rootText" presStyleLbl="node1" presStyleIdx="0" presStyleCnt="1" custAng="0" custScaleX="97093" custScaleY="108310" custLinFactX="44472" custLinFactY="-41408" custLinFactNeighborX="100000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2EDAF56-735B-4A8E-AFC4-0DE07BA3AAA2}" type="pres">
      <dgm:prSet presAssocID="{74A48193-DE56-4FCA-9106-9C9782CACB6F}" presName="titleText2" presStyleLbl="fgAcc1" presStyleIdx="0" presStyleCnt="1" custScaleX="64055" custLinFactX="55441" custLinFactY="-200000" custLinFactNeighborX="100000" custLinFactNeighborY="-20642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66DB1-2EB4-449E-B73D-11948DD5EBC1}" type="pres">
      <dgm:prSet presAssocID="{74A48193-DE56-4FCA-9106-9C9782CACB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B5A0D572-1E53-4E01-93ED-65DDCCC5FEB3}" type="pres">
      <dgm:prSet presAssocID="{74A48193-DE56-4FCA-9106-9C9782CACB6F}" presName="hierChild4" presStyleCnt="0"/>
      <dgm:spPr/>
    </dgm:pt>
    <dgm:pt modelId="{9C8AF13F-2BDE-4DB8-B379-9427405E50B8}" type="pres">
      <dgm:prSet presAssocID="{74A48193-DE56-4FCA-9106-9C9782CACB6F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20528C6-24BF-440C-9DF8-2AB4580012E9}" type="presOf" srcId="{74A48193-DE56-4FCA-9106-9C9782CACB6F}" destId="{41FC5311-4EDD-4DAE-AF27-BDE1EF644232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C48292E8-CB47-4EF6-B90D-B696294BE3C1}" type="presOf" srcId="{BB81A393-46B1-463A-B1A7-AD868033D254}" destId="{42B8542A-69B2-4DFD-AB52-492AEFAA1473}" srcOrd="0" destOrd="0" presId="urn:microsoft.com/office/officeart/2008/layout/NameandTitleOrganizationalChart"/>
    <dgm:cxn modelId="{C5636644-C8C6-4A56-B565-BF40F778043C}" type="presOf" srcId="{74A48193-DE56-4FCA-9106-9C9782CACB6F}" destId="{28C66DB1-2EB4-449E-B73D-11948DD5EBC1}" srcOrd="1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C2F474B-F707-47E0-BFA7-66FFAA243064}" srcId="{02EED916-0F7C-DA46-A3CB-5C3ED56F2F32}" destId="{74A48193-DE56-4FCA-9106-9C9782CACB6F}" srcOrd="0" destOrd="0" parTransId="{BB81A393-46B1-463A-B1A7-AD868033D254}" sibTransId="{D25CF1FE-2A4D-4D6A-A8ED-D68F3AD81D5C}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9199AE1-3DB2-4292-9725-8BC8CD1C347F}" type="presOf" srcId="{D25CF1FE-2A4D-4D6A-A8ED-D68F3AD81D5C}" destId="{D2EDAF56-735B-4A8E-AFC4-0DE07BA3AAA2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EED67333-0333-4D60-AC7F-0166F9D80788}" type="presParOf" srcId="{ABB97714-D8D4-154D-B405-18B683FD12A4}" destId="{42B8542A-69B2-4DFD-AB52-492AEFAA1473}" srcOrd="0" destOrd="0" presId="urn:microsoft.com/office/officeart/2008/layout/NameandTitleOrganizationalChart"/>
    <dgm:cxn modelId="{6CFE7D41-AC68-4F8F-9E62-2C9162F5A88F}" type="presParOf" srcId="{ABB97714-D8D4-154D-B405-18B683FD12A4}" destId="{223EEF5C-1CAC-43FA-82B9-41908E7A88BB}" srcOrd="1" destOrd="0" presId="urn:microsoft.com/office/officeart/2008/layout/NameandTitleOrganizationalChart"/>
    <dgm:cxn modelId="{810800FB-4E16-45B8-840E-B58CA537FF01}" type="presParOf" srcId="{223EEF5C-1CAC-43FA-82B9-41908E7A88BB}" destId="{E24AE54B-7C34-4BBC-A504-8D28163EFE35}" srcOrd="0" destOrd="0" presId="urn:microsoft.com/office/officeart/2008/layout/NameandTitleOrganizationalChart"/>
    <dgm:cxn modelId="{2010B43A-F9EB-4F90-9220-781F86E22578}" type="presParOf" srcId="{E24AE54B-7C34-4BBC-A504-8D28163EFE35}" destId="{41FC5311-4EDD-4DAE-AF27-BDE1EF644232}" srcOrd="0" destOrd="0" presId="urn:microsoft.com/office/officeart/2008/layout/NameandTitleOrganizationalChart"/>
    <dgm:cxn modelId="{F75AEAD5-08B5-41B2-A3CD-7A0B795FBE5A}" type="presParOf" srcId="{E24AE54B-7C34-4BBC-A504-8D28163EFE35}" destId="{D2EDAF56-735B-4A8E-AFC4-0DE07BA3AAA2}" srcOrd="1" destOrd="0" presId="urn:microsoft.com/office/officeart/2008/layout/NameandTitleOrganizationalChart"/>
    <dgm:cxn modelId="{E67FD42B-DAF8-4F67-A56C-9F73B85E8663}" type="presParOf" srcId="{E24AE54B-7C34-4BBC-A504-8D28163EFE35}" destId="{28C66DB1-2EB4-449E-B73D-11948DD5EBC1}" srcOrd="2" destOrd="0" presId="urn:microsoft.com/office/officeart/2008/layout/NameandTitleOrganizationalChart"/>
    <dgm:cxn modelId="{A6DEA1B2-3E75-4777-9E59-B20ECD509741}" type="presParOf" srcId="{223EEF5C-1CAC-43FA-82B9-41908E7A88BB}" destId="{B5A0D572-1E53-4E01-93ED-65DDCCC5FEB3}" srcOrd="1" destOrd="0" presId="urn:microsoft.com/office/officeart/2008/layout/NameandTitleOrganizationalChart"/>
    <dgm:cxn modelId="{1902E53D-42CE-47DC-B09B-38FF938A9E6B}" type="presParOf" srcId="{223EEF5C-1CAC-43FA-82B9-41908E7A88BB}" destId="{9C8AF13F-2BDE-4DB8-B379-9427405E50B8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Teoria Crítica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252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Escola de Frankfurt</a:t>
          </a:r>
          <a:endParaRPr lang="pt-BR" noProof="0" dirty="0">
            <a:latin typeface="Cambria"/>
            <a:cs typeface="Cambria"/>
          </a:endParaRPr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ScaleX="83204" custLinFactNeighborY="37189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462738" y="1131572"/>
          <a:ext cx="1559139" cy="653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11"/>
              </a:lnTo>
              <a:lnTo>
                <a:pt x="1559139" y="389711"/>
              </a:lnTo>
              <a:lnTo>
                <a:pt x="1559139" y="65370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3090119" y="1131572"/>
          <a:ext cx="1372618" cy="653708"/>
        </a:xfrm>
        <a:custGeom>
          <a:avLst/>
          <a:gdLst/>
          <a:ahLst/>
          <a:cxnLst/>
          <a:rect l="0" t="0" r="0" b="0"/>
          <a:pathLst>
            <a:path>
              <a:moveTo>
                <a:pt x="1372618" y="0"/>
              </a:moveTo>
              <a:lnTo>
                <a:pt x="1372618" y="389711"/>
              </a:lnTo>
              <a:lnTo>
                <a:pt x="0" y="389711"/>
              </a:lnTo>
              <a:lnTo>
                <a:pt x="0" y="65370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370119" y="153"/>
          <a:ext cx="2185237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Theodor Adorno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3370119" y="153"/>
        <a:ext cx="2185237" cy="1131419"/>
      </dsp:txXfrm>
    </dsp:sp>
    <dsp:sp modelId="{F94C6DF6-9EC4-AC44-B640-5783ABB6FC8B}">
      <dsp:nvSpPr>
        <dsp:cNvPr id="0" name=""/>
        <dsp:cNvSpPr/>
      </dsp:nvSpPr>
      <dsp:spPr>
        <a:xfrm>
          <a:off x="3807166" y="880146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r>
            <a:rPr lang="pt-BR" sz="2400" kern="1200" noProof="0" dirty="0" smtClean="0"/>
            <a:t> </a:t>
          </a:r>
          <a:endParaRPr lang="pt-BR" sz="2400" kern="1200" noProof="0" dirty="0"/>
        </a:p>
      </dsp:txBody>
      <dsp:txXfrm>
        <a:off x="3807166" y="880146"/>
        <a:ext cx="1966714" cy="377139"/>
      </dsp:txXfrm>
    </dsp:sp>
    <dsp:sp modelId="{E68FC253-B1B0-5146-9948-7A70823AF00D}">
      <dsp:nvSpPr>
        <dsp:cNvPr id="0" name=""/>
        <dsp:cNvSpPr/>
      </dsp:nvSpPr>
      <dsp:spPr>
        <a:xfrm>
          <a:off x="1810980" y="1785281"/>
          <a:ext cx="2558279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Max Horkheimer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1810980" y="1785281"/>
        <a:ext cx="2558279" cy="1131419"/>
      </dsp:txXfrm>
    </dsp:sp>
    <dsp:sp modelId="{4DB7DB4B-0247-3E40-9A75-684D83B35117}">
      <dsp:nvSpPr>
        <dsp:cNvPr id="0" name=""/>
        <dsp:cNvSpPr/>
      </dsp:nvSpPr>
      <dsp:spPr>
        <a:xfrm>
          <a:off x="2434548" y="2665428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2434548" y="2665428"/>
        <a:ext cx="1966714" cy="377139"/>
      </dsp:txXfrm>
    </dsp:sp>
    <dsp:sp modelId="{AFF5BFF0-E1F0-5340-AD08-3CECE2ED3B7A}">
      <dsp:nvSpPr>
        <dsp:cNvPr id="0" name=""/>
        <dsp:cNvSpPr/>
      </dsp:nvSpPr>
      <dsp:spPr>
        <a:xfrm>
          <a:off x="4929258" y="1785281"/>
          <a:ext cx="2185237" cy="113141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96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 </a:t>
          </a:r>
          <a:r>
            <a:rPr lang="pt-BR" sz="2400" kern="1200" noProof="0" dirty="0" smtClean="0">
              <a:latin typeface="Cambria"/>
              <a:cs typeface="Cambria"/>
            </a:rPr>
            <a:t>Jurgen Habermans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4929258" y="1785281"/>
        <a:ext cx="2185237" cy="1131419"/>
      </dsp:txXfrm>
    </dsp:sp>
    <dsp:sp modelId="{0512343A-8382-504A-BDC8-B45F751D0D7C}">
      <dsp:nvSpPr>
        <dsp:cNvPr id="0" name=""/>
        <dsp:cNvSpPr/>
      </dsp:nvSpPr>
      <dsp:spPr>
        <a:xfrm>
          <a:off x="5328092" y="2665428"/>
          <a:ext cx="1966714" cy="377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1960-2000 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5328092" y="2665428"/>
        <a:ext cx="1966714" cy="377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8542A-69B2-4DFD-AB52-492AEFAA1473}">
      <dsp:nvSpPr>
        <dsp:cNvPr id="0" name=""/>
        <dsp:cNvSpPr/>
      </dsp:nvSpPr>
      <dsp:spPr>
        <a:xfrm>
          <a:off x="4459120" y="169748"/>
          <a:ext cx="3136786" cy="1269515"/>
        </a:xfrm>
        <a:custGeom>
          <a:avLst/>
          <a:gdLst/>
          <a:ahLst/>
          <a:cxnLst/>
          <a:rect l="0" t="0" r="0" b="0"/>
          <a:pathLst>
            <a:path>
              <a:moveTo>
                <a:pt x="0" y="1269515"/>
              </a:moveTo>
              <a:lnTo>
                <a:pt x="3136786" y="0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143790" y="411535"/>
          <a:ext cx="2630659" cy="102772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Robert Cox </a:t>
          </a:r>
        </a:p>
      </dsp:txBody>
      <dsp:txXfrm>
        <a:off x="3143790" y="411535"/>
        <a:ext cx="2630659" cy="1027728"/>
      </dsp:txXfrm>
    </dsp:sp>
    <dsp:sp modelId="{536F01F4-C83A-4B42-9630-C5AE781FF344}">
      <dsp:nvSpPr>
        <dsp:cNvPr id="0" name=""/>
        <dsp:cNvSpPr/>
      </dsp:nvSpPr>
      <dsp:spPr>
        <a:xfrm>
          <a:off x="4360333" y="1161027"/>
          <a:ext cx="1796737" cy="4001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1981 e 1986</a:t>
          </a:r>
          <a:endParaRPr lang="en-US" sz="2000" kern="1200" dirty="0">
            <a:latin typeface="Cambria"/>
            <a:cs typeface="Cambria"/>
          </a:endParaRPr>
        </a:p>
      </dsp:txBody>
      <dsp:txXfrm>
        <a:off x="4360333" y="1161027"/>
        <a:ext cx="1796737" cy="400106"/>
      </dsp:txXfrm>
    </dsp:sp>
    <dsp:sp modelId="{41FC5311-4EDD-4DAE-AF27-BDE1EF644232}">
      <dsp:nvSpPr>
        <dsp:cNvPr id="0" name=""/>
        <dsp:cNvSpPr/>
      </dsp:nvSpPr>
      <dsp:spPr>
        <a:xfrm>
          <a:off x="6579792" y="169748"/>
          <a:ext cx="2032228" cy="1173756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Antonio </a:t>
          </a:r>
          <a:r>
            <a:rPr lang="en-US" sz="2800" kern="1200" dirty="0" err="1" smtClean="0">
              <a:latin typeface="Cambria"/>
              <a:cs typeface="Cambria"/>
            </a:rPr>
            <a:t>Gramsci</a:t>
          </a:r>
          <a:endParaRPr lang="en-US" sz="2800" kern="1200" dirty="0">
            <a:latin typeface="Cambria"/>
            <a:cs typeface="Cambria"/>
          </a:endParaRPr>
        </a:p>
      </dsp:txBody>
      <dsp:txXfrm>
        <a:off x="6579792" y="169748"/>
        <a:ext cx="2032228" cy="1173756"/>
      </dsp:txXfrm>
    </dsp:sp>
    <dsp:sp modelId="{D2EDAF56-735B-4A8E-AFC4-0DE07BA3AAA2}">
      <dsp:nvSpPr>
        <dsp:cNvPr id="0" name=""/>
        <dsp:cNvSpPr/>
      </dsp:nvSpPr>
      <dsp:spPr>
        <a:xfrm>
          <a:off x="7210784" y="1121943"/>
          <a:ext cx="1206647" cy="3612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Cambria"/>
              <a:cs typeface="Cambria"/>
            </a:rPr>
            <a:t>1935</a:t>
          </a:r>
          <a:endParaRPr lang="pt-BR" sz="2000" kern="1200" dirty="0">
            <a:latin typeface="Cambria"/>
            <a:cs typeface="Cambria"/>
          </a:endParaRPr>
        </a:p>
      </dsp:txBody>
      <dsp:txXfrm>
        <a:off x="7210784" y="1121943"/>
        <a:ext cx="1206647" cy="361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2118"/>
          <a:ext cx="2653226" cy="1152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04059"/>
          <a:ext cx="2173883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>
              <a:latin typeface="Cambria"/>
              <a:cs typeface="Cambria"/>
            </a:rPr>
            <a:t>Teoria Crítica</a:t>
          </a:r>
          <a:endParaRPr lang="pt-BR" sz="1600" kern="1200" noProof="0" dirty="0">
            <a:latin typeface="Cambria"/>
            <a:cs typeface="Cambria"/>
          </a:endParaRPr>
        </a:p>
      </dsp:txBody>
      <dsp:txXfrm>
        <a:off x="214019" y="304059"/>
        <a:ext cx="2173883" cy="57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30980"/>
          <a:ext cx="3022848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44758" y="285490"/>
          <a:ext cx="250034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>
              <a:latin typeface="Cambria"/>
              <a:cs typeface="Cambria"/>
            </a:rPr>
            <a:t>Escola de Frankfurt</a:t>
          </a:r>
          <a:endParaRPr lang="pt-BR" sz="1500" kern="1200" noProof="0" dirty="0">
            <a:latin typeface="Cambria"/>
            <a:cs typeface="Cambria"/>
          </a:endParaRPr>
        </a:p>
      </dsp:txBody>
      <dsp:txXfrm>
        <a:off x="244758" y="285490"/>
        <a:ext cx="250034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C891-E5F2-994C-8EC7-E3BA0A1028F6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B822-6522-5E43-B469-A241F6C03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569309"/>
              </p:ext>
            </p:extLst>
          </p:nvPr>
        </p:nvGraphicFramePr>
        <p:xfrm>
          <a:off x="0" y="41873"/>
          <a:ext cx="9144000" cy="304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60698352"/>
              </p:ext>
            </p:extLst>
          </p:nvPr>
        </p:nvGraphicFramePr>
        <p:xfrm>
          <a:off x="0" y="3626556"/>
          <a:ext cx="9144000" cy="295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76081177"/>
              </p:ext>
            </p:extLst>
          </p:nvPr>
        </p:nvGraphicFramePr>
        <p:xfrm>
          <a:off x="284482" y="3803518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93420694"/>
              </p:ext>
            </p:extLst>
          </p:nvPr>
        </p:nvGraphicFramePr>
        <p:xfrm>
          <a:off x="284482" y="112979"/>
          <a:ext cx="3022848" cy="111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5094"/>
          </a:xfrm>
        </p:spPr>
        <p:txBody>
          <a:bodyPr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6263"/>
            <a:ext cx="8042276" cy="54007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Contrário ao dogma realista que reifica o Estado, Cox enxerga o Estado em suas funções, papéis e responsabilidades como socialmente determinadas.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chave para se entender as RI é examinar a relação entre Estado e sociedade civil, reconhecendo que o Estado assume diferentes formatos históricos.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três pressupostos centrais na obra de Cox: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gramsciana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de que a ordem global é construída na ordem social. Assim, mudanças política e militares podem ser encontradas nas mudanças sociais fundamentais.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Estado deve ser pensado como inseparável da ordem social porque constitui uma ordem social hegemônica.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segundo a qual as instituições globais são produtos históricos que devem ser entendidas com o uso da história.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128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entendimento da ordem atual precisa levar em consideração as características estruturais da interação entre Estado, forças sociais e a própria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utiliza o conceito gramsciano de hegemonia para analisar essa interação. A hegemonia representa a interação de poder, ideologia e instituições que definem as formas de pensamento e, portanto, engendram resultados concretos e materiais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conceito de ordem hegemônica global utilizada por Cox é fundamentada não apenas na regulação do conflito interestatal, mas sobretudo em uma sociedade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conceito gramsciano de hegemonia envolve uma concessão das classes dominantes em relação às classe subordinadas que induz as últimas a pensar que não são exploradas.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está interessado em estudar as forças contra-hegemônicas que podem ser coalizões de Estados periféricos ou movimentos sociais globais que questionam e busquem subverter a ordem global vigente. </a:t>
            </a:r>
          </a:p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IV)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1242564"/>
            <a:ext cx="8042276" cy="50658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“Hegemonia 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</a:rPr>
              <a:t>no nível internacional é [...] uma ordem dentro da economia mundial com um modo dominante de produção que penetra em todos os países e se vincula a outros modos subordinados de produção. É também um complexo de relações sociais internacionais que conectam as classes sociais dos diferentes países. Hegemonia mundial é uma estrutura social, uma estrutura econômica e uma estrutura política; e não pode ser simplesmente apenas uma dessas, mas deve ser todas as três. Hegemonia mundial, além disso, é expressa em normas universais, instituições e mecanismos que colocam regras gerais de comportamento para os Estados e para aquelas forças da sociedade civil que atuam através das fronteiras nacionais – regras que sustentam o modo dominante de </a:t>
            </a: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produção”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(Cox, Robert. Gramsci, hegemonia e Relações Internacionais: um ensaio sobre o método). </a:t>
            </a:r>
          </a:p>
        </p:txBody>
      </p:sp>
    </p:spTree>
    <p:extLst>
      <p:ext uri="{BB962C8B-B14F-4D97-AF65-F5344CB8AC3E}">
        <p14:creationId xmlns:p14="http://schemas.microsoft.com/office/powerpoint/2010/main" val="235716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desenvolve um modelo que tenta incorporar três dimensões para o entendimento da dinâmica da política mundial: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vertical: dominação dos Estados mais poderosos sobre os mais pobres, nem sempre imperialistas, mas baseadas em força + consenso (hegemonia);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do processo produtivo: as relações verticais entre os Estados estão permeadas por relações econômicas capitalistas também verticais e construída sob o signo da dominação de classe;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da relação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Estado-sociedade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civil: os Estados não são unitários, mas construídos dentro de uma relação com a sociedade; 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79" y="1150422"/>
            <a:ext cx="6950042" cy="45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VII)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estrutura social não pode ser vista de forma mecanicista ou determinista, mas sim como construções que combinam condições materiais, idéias e instituições.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Nenhuma dessas três condições se sobrepõe sobre as demais, determinando seu conteúdo e direção. Pelo contrário, as três condições tem uma relação de mútua determinação e constituição de acordo com as circunstâncias históricas.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Essas estruturas são um quadro de referências para ações políticas que visem a mudança levada a cabo pelos atores sociais.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VIII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A escolha pelo materialismo histórico como base da Teoria Crítica. Corrige o neorrealismo em quatro aspectos: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O uso da dialética – análise que busca as contradições e explorações do sistema mundial. No nível histórico é buscar os campos de resistência e formas alternativas de poder.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no imperialismo – adiciona a dominação vertical sobre a dominação horizontal - centro sobre a periferia.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 relação Estado e mundo social.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nas forças de produção econômica, social e normativa.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2" y="107576"/>
            <a:ext cx="4401671" cy="330125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352" y="1758202"/>
            <a:ext cx="4700885" cy="464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2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41" y="537882"/>
            <a:ext cx="5952943" cy="4343400"/>
          </a:xfrm>
        </p:spPr>
      </p:pic>
      <p:sp>
        <p:nvSpPr>
          <p:cNvPr id="5" name="CaixaDeTexto 4"/>
          <p:cNvSpPr txBox="1"/>
          <p:nvPr/>
        </p:nvSpPr>
        <p:spPr>
          <a:xfrm>
            <a:off x="1593941" y="4942256"/>
            <a:ext cx="555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mbria"/>
                <a:cs typeface="Cambria"/>
              </a:rPr>
              <a:t>Os Amantes – René </a:t>
            </a:r>
            <a:r>
              <a:rPr lang="pt-BR" dirty="0" err="1" smtClean="0">
                <a:latin typeface="Cambria"/>
                <a:cs typeface="Cambria"/>
              </a:rPr>
              <a:t>Magritte</a:t>
            </a:r>
            <a:r>
              <a:rPr lang="pt-BR" dirty="0" smtClean="0">
                <a:latin typeface="Cambria"/>
                <a:cs typeface="Cambria"/>
              </a:rPr>
              <a:t>, 1928</a:t>
            </a:r>
            <a:endParaRPr lang="pt-B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79259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909357"/>
            <a:ext cx="5400675" cy="4057650"/>
          </a:xfrm>
        </p:spPr>
      </p:pic>
      <p:sp>
        <p:nvSpPr>
          <p:cNvPr id="5" name="CaixaDeTexto 4"/>
          <p:cNvSpPr txBox="1"/>
          <p:nvPr/>
        </p:nvSpPr>
        <p:spPr>
          <a:xfrm>
            <a:off x="1870075" y="4980454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Escher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05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82646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Escola de Frankfurt e a Teoria Crítica (I)</a:t>
            </a:r>
            <a:endParaRPr lang="pt-BR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680425"/>
          </a:xfrm>
        </p:spPr>
        <p:txBody>
          <a:bodyPr>
            <a:noAutofit/>
          </a:bodyPr>
          <a:lstStyle/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tem suas raízes na Escola de Frankfurt e se tornou um emblema de uma análise que questiona a atual ordem social e política da modernidade por meio de critica imanente (crítica que busca encontrar as contradições</a:t>
            </a:r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na formação e construção das regras sociais).  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busca compreender as características fundamentais da sociedade contemporânea por meio do estudo do seu desenvolvimento social e histórico, traçando contradições que permitam a transcendência do status quo e suas formas de dominação patológicas.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Marx tem influência decisiva no método analítico da teoria crítica frankfurtiana. Na 11º tese da “Ideologia Alemã” Marx sustenta que “os filósofos se limitaram a interpretar o mundo de diferentes maneiras, o que é importa é transformá-lo”. Há um interesse normativo em identificar possibilidade imanentes de mudança social. 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não busca apenas eliminar determinada forma de dominação, mas analisar as estruturais sociais fundamentais que resultam nesses abusos, sempre com a intenção de superá-los.  </a:t>
            </a:r>
            <a:endParaRPr lang="en-US" sz="1900" dirty="0">
              <a:latin typeface="Cambria"/>
              <a:cs typeface="Cambri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24980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Escola de Frankfurt e a Teoria Crítica (II)</a:t>
            </a:r>
            <a:endParaRPr lang="pt-BR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4778"/>
            <a:ext cx="8042276" cy="55864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faz uma crítica às teorias explicativas e interpretativa da realidade. </a:t>
            </a:r>
            <a:endParaRPr lang="pt-BR" sz="35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Sustenta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que tais teorias trazem embutidas em seu arcabouço determinados interesses e formas sutis de injustiça e dominação.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frakfurtiana problematiza e busca desmascarar formas sociais incrustradas que constrangem e controlam a liberdade individual.   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nunca se preocupou com o sistema internacional. O foco de análise sempre foi o sistema política e social como um todo.   </a:t>
            </a:r>
            <a:endParaRPr lang="en-US" sz="35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2" y="107576"/>
            <a:ext cx="8583616" cy="642099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49675"/>
            <a:ext cx="8042276" cy="5706713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Thomas McCarthy: a teoria crítica promete tanto uma reflexão sobre as condições do conhecimento como uma dissolução crítica e reflexiva dos paradigmas hegemônicos da ordem social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em RI distingue as teorias entre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theories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e teorias reflexivas.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 teorias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tomam o mundo tal qual encontrado, com suas instituições e relações de poder que o organizam, como uma estrutura de análise. Elas não questionam a ordem atual, mas acabam por </a:t>
            </a:r>
            <a:r>
              <a:rPr lang="pt-BR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legitimizá-la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Teoria Crítica toma a configuração global de poder como um objeto e se pergunta como foi construída e quais são as alternativas e possíveis transformações dessa configuração global de poder.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ordem social global não pode ser entendida sem levar em consideração as interações históricas entre ideias,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consciência e ideologias, 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um lado, e as circunstâncias sociais, econômicas e políticas concretas, de outro.</a:t>
            </a:r>
          </a:p>
          <a:p>
            <a:pPr marL="457200" indent="-457200" algn="just">
              <a:buFont typeface="+mj-lt"/>
              <a:buAutoNum type="alphaLcParenR"/>
            </a:pPr>
            <a:endParaRPr lang="pt-BR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2600" dirty="0" smtClean="0">
                <a:latin typeface="Cambria"/>
                <a:cs typeface="Cambria"/>
              </a:rPr>
              <a:t>A Teoria Crítica e as Teorias Dominantes de RI (II)</a:t>
            </a:r>
            <a:endParaRPr lang="pt-BR" sz="2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teorias explicativas buscam analisar o funcionamento da ordem, tomando o mundo como ele é, com suas relações de poder, instituições e atores.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 teorias explicativas são conservadoras porque não se preocupam com a possibilidade de transformação da ordem.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Teoria Crítica, por outro lado, reconhece o aspecto transitório e historicamente situado das teorias explicativas.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“Toda teoria é para alguém e para algum propósito” e “toda teoria é normativa.” (Cox, 1986). 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183593"/>
            <a:ext cx="8837989" cy="626800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33269"/>
            <a:ext cx="8042276" cy="592473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Para as teorias dominantes em RI (realismo e institucionalismo) a ordem internacional vigente é equivalente ao passado e ao futuro. As RI são o reino da recorrência e da repetição. A tarefa dessas teorias é reproduzir as condições da atual ordem global.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epistemologia das teoria de Waltz, por exemplo, corresponde às ciências naturais na medida que projeta uma separação radical entre sujeito e objeto para em seguida identificar “as leis objetivas e naturais das RI excluindo os fenômenos subjetivos, tais quais normas, valores e consentimento”. A teoria de Waltz elimina valores e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comprometimentos normativos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O institucionalismo de Keohane, por exemplo,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tem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como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objetivo facilitar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uma operação mais suave e descentralizada do sistema internacional em comparação ao </a:t>
            </a:r>
            <a:r>
              <a:rPr lang="pt-BR" sz="3500" dirty="0" err="1">
                <a:solidFill>
                  <a:srgbClr val="000000"/>
                </a:solidFill>
                <a:latin typeface="Cambria"/>
                <a:cs typeface="Cambria"/>
              </a:rPr>
              <a:t>neo-realismo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, mas em momento algum procura questionar os interesses e normatividade por de trás da construção dessas instituições internacionais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.  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 marxismo é excessivamente interessado em superar as formas de alienação e exploração do sistema de produção capitalista e negligencia outras formas de dominação e exploração baseadas no gênero, raça, nacionalismos e soberania estatal.  </a:t>
            </a:r>
            <a:endParaRPr lang="pt-BR" sz="35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710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107576"/>
            <a:ext cx="8706021" cy="886891"/>
          </a:xfrm>
        </p:spPr>
        <p:txBody>
          <a:bodyPr/>
          <a:lstStyle/>
          <a:p>
            <a:r>
              <a:rPr lang="pt-BR" sz="2700" dirty="0">
                <a:latin typeface="Cambria"/>
                <a:cs typeface="Cambria"/>
              </a:rPr>
              <a:t>A</a:t>
            </a:r>
            <a:r>
              <a:rPr lang="pt-BR" sz="2700" dirty="0" smtClean="0">
                <a:latin typeface="Cambria"/>
                <a:cs typeface="Cambria"/>
              </a:rPr>
              <a:t> Teoria Crítica e as Teorias dominantes em RI (IV)</a:t>
            </a:r>
            <a:endParaRPr lang="pt-BR" sz="27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5158"/>
            <a:ext cx="8042276" cy="54160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ordem social global não pode ser entendida sem levar em consideração as interações históricas entre ideias, consciência, ideologias e conceitos analíticos, de um lado, e as circunstâncias sociais, econômicas e políticas concretas, de outro.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dimensão normativa da ordem global vigente se refere a um apelo universal baseado na razão, mas uma análise crítica mostrará as forças que definem “quem ganha o que, quando e de que forma” (Harold </a:t>
            </a:r>
            <a:r>
              <a:rPr lang="pt-BR" sz="3500" dirty="0" err="1" smtClean="0">
                <a:solidFill>
                  <a:srgbClr val="000000"/>
                </a:solidFill>
                <a:latin typeface="Cambria"/>
                <a:cs typeface="Cambria"/>
              </a:rPr>
              <a:t>Lasswell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).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3500" dirty="0">
                <a:solidFill>
                  <a:srgbClr val="000000"/>
                </a:solidFill>
                <a:latin typeface="Cambria"/>
                <a:cs typeface="Cambria"/>
              </a:rPr>
              <a:t>conhecimento crítico não é neutro. É politicamente e socialmente orientado para a mudança. Busca uma normatividade em favor da transformação social e política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0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73" y="107576"/>
            <a:ext cx="8889627" cy="886891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5158"/>
            <a:ext cx="8042276" cy="541602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metodologia implícita da teoria crítica é mais ampla que o materialismo histórico de Marx na medida que busca a análise “social total”. </a:t>
            </a:r>
            <a:endParaRPr lang="pt-BR" sz="35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Busca as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contradições e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desmascaramento do mundo.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É construída a partir de um momento de abstração no qual determinado objeto ou estrutura é retirada da ordem geral e estudada de forma isolada no sentido da sua desconstrução para, posteriormente, ser inserida novamente nessa ordem.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É esse processo de reconstrução e reinserção que diferencia a teoria crítica das demais teorias tradicionais em RI (incluindo o marxismo).</a:t>
            </a:r>
          </a:p>
          <a:p>
            <a:pPr algn="just"/>
            <a:r>
              <a:rPr lang="pt-BR" sz="35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não deveria apenas analisar as formas de produção e dominação capitalista ou apenas as formas de dominação do Estado, mas ampliar o escopo para todas as formas de dominação e subordinação de uma sociedade global.  </a:t>
            </a:r>
          </a:p>
        </p:txBody>
      </p:sp>
    </p:spTree>
    <p:extLst>
      <p:ext uri="{BB962C8B-B14F-4D97-AF65-F5344CB8AC3E}">
        <p14:creationId xmlns:p14="http://schemas.microsoft.com/office/powerpoint/2010/main" val="496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>
                <a:latin typeface="Cambria"/>
                <a:cs typeface="Cambria"/>
              </a:rPr>
              <a:t>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centro da análise de Cox é a mudança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busca dar conta das transições de ordens por meio da explicação da sua formação histórica e social.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analisa a economia política internacional utilizando conceitos de produção, forças sociais, hegemonia e Estado em grande parte inspirados por Gramsci.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foco do autor são as “estruturas socialmente construídas da ordem global” que se tornam reais, ainda que fictícias, em virtude da sua força intersubjetiva.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Embora essas estruturas não tenham existência material, elas produzem efeitos concretos porque os indivíduos agem como se elas fossem reais.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907</TotalTime>
  <Words>1910</Words>
  <Application>Microsoft Office PowerPoint</Application>
  <PresentationFormat>Apresentação na tela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Calibri</vt:lpstr>
      <vt:lpstr>Cambria</vt:lpstr>
      <vt:lpstr>News Gothic MT</vt:lpstr>
      <vt:lpstr>Wingdings</vt:lpstr>
      <vt:lpstr>Wingdings 2</vt:lpstr>
      <vt:lpstr>Breeze</vt:lpstr>
      <vt:lpstr>Apresentação do PowerPoint</vt:lpstr>
      <vt:lpstr>Escola de Frankfurt e a Teoria Crítica (I)</vt:lpstr>
      <vt:lpstr>Escola de Frankfurt e a Teoria Crítica (II)</vt:lpstr>
      <vt:lpstr>A Teoria Crítica e as Teorias dominantes em RI (I)</vt:lpstr>
      <vt:lpstr>A Teoria Crítica e as Teorias Dominantes de RI (II)</vt:lpstr>
      <vt:lpstr>A Teoria Crítica e as Teorias dominantes em RI (III)</vt:lpstr>
      <vt:lpstr>A Teoria Crítica e as Teorias dominantes em RI (IV)</vt:lpstr>
      <vt:lpstr>A Teoria Crítica e as Teorias dominantes em RI (V)</vt:lpstr>
      <vt:lpstr>A Teoria Crítica de Robert Cox (I)</vt:lpstr>
      <vt:lpstr>A Teoria Crítica de Robert Cox (II)</vt:lpstr>
      <vt:lpstr>A Teoria Crítica de Robert Cox (III)</vt:lpstr>
      <vt:lpstr>A Teoria Crítica de Robert Cox (IV)</vt:lpstr>
      <vt:lpstr>A Teoria Crítica de Robert Cox (V)</vt:lpstr>
      <vt:lpstr>A Teoria Crítica de Robert Cox (VI)</vt:lpstr>
      <vt:lpstr>A Teoria Crítica de Robert Cox (VII)</vt:lpstr>
      <vt:lpstr>A Teoria Crítica de Robert Cox (VIII)</vt:lpstr>
      <vt:lpstr>Apresentação do PowerPoint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Feliciano</cp:lastModifiedBy>
  <cp:revision>183</cp:revision>
  <dcterms:created xsi:type="dcterms:W3CDTF">2014-02-19T17:44:12Z</dcterms:created>
  <dcterms:modified xsi:type="dcterms:W3CDTF">2018-10-24T22:19:43Z</dcterms:modified>
</cp:coreProperties>
</file>