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72" r:id="rId2"/>
    <p:sldMasterId id="2147483876" r:id="rId3"/>
    <p:sldMasterId id="2147483889" r:id="rId4"/>
  </p:sldMasterIdLst>
  <p:notesMasterIdLst>
    <p:notesMasterId r:id="rId18"/>
  </p:notesMasterIdLst>
  <p:sldIdLst>
    <p:sldId id="410" r:id="rId5"/>
    <p:sldId id="411" r:id="rId6"/>
    <p:sldId id="412" r:id="rId7"/>
    <p:sldId id="413" r:id="rId8"/>
    <p:sldId id="408" r:id="rId9"/>
    <p:sldId id="358" r:id="rId10"/>
    <p:sldId id="360" r:id="rId11"/>
    <p:sldId id="403" r:id="rId12"/>
    <p:sldId id="404" r:id="rId13"/>
    <p:sldId id="405" r:id="rId14"/>
    <p:sldId id="406" r:id="rId15"/>
    <p:sldId id="414" r:id="rId16"/>
    <p:sldId id="415" r:id="rId1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66"/>
    <a:srgbClr val="CC6600"/>
    <a:srgbClr val="0000CC"/>
    <a:srgbClr val="FF0000"/>
    <a:srgbClr val="00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6433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6D1CF-3862-4A18-944F-F3AF7E4A6AA2}" type="datetimeFigureOut">
              <a:rPr lang="pt-BR" smtClean="0"/>
              <a:t>01/06/2017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048F7-2AD4-4E9E-AA05-61B25BB3B7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93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7118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566372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233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36999-2807-44B3-9FED-59F3095CDA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63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8081-CF23-4305-B822-A2ECB1C536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67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07A-83E8-4799-B8F0-924D12F5E2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803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793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6BF6FF7B-249E-4F30-9376-C0BAAA647889}" type="datetimeFigureOut">
              <a:rPr lang="pt-BR">
                <a:solidFill>
                  <a:prstClr val="black"/>
                </a:solidFill>
              </a:rPr>
              <a:pPr eaLnBrk="1" hangingPunct="1">
                <a:defRPr/>
              </a:pPr>
              <a:t>01/06/2017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1" hangingPunct="1"/>
            <a:fld id="{6CDE7694-BFB4-46F9-87C4-5E465719D99F}" type="slidenum">
              <a:rPr lang="pt-BR" smtClean="0">
                <a:solidFill>
                  <a:prstClr val="black"/>
                </a:solidFill>
              </a:rPr>
              <a:pPr eaLnBrk="1" hangingPunct="1"/>
              <a:t>‹nº›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62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rmos-ch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88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611813" y="0"/>
            <a:ext cx="3529012" cy="6858000"/>
          </a:xfrm>
          <a:prstGeom prst="rect">
            <a:avLst/>
          </a:prstGeom>
          <a:solidFill>
            <a:schemeClr val="bg1">
              <a:alpha val="14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50350" cy="136525"/>
          </a:xfrm>
          <a:prstGeom prst="rect">
            <a:avLst/>
          </a:prstGeom>
          <a:solidFill>
            <a:srgbClr val="0073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7013" y="6626225"/>
            <a:ext cx="52562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900">
                <a:solidFill>
                  <a:srgbClr val="FFFFFF"/>
                </a:solidFill>
                <a:latin typeface="Arial"/>
              </a:rPr>
              <a:t>Copyright © 2010 Pearson Education, Inc.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611813" y="6397625"/>
            <a:ext cx="352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FFFF"/>
                </a:solidFill>
                <a:latin typeface="Arial Narrow" pitchFamily="48" charset="0"/>
              </a:rPr>
              <a:t>Lectures prepared by Christine L. Case</a:t>
            </a:r>
            <a:endParaRPr lang="en-US" sz="1600" b="1">
              <a:solidFill>
                <a:srgbClr val="000000"/>
              </a:solidFill>
              <a:latin typeface="Arial Narrow" pitchFamily="48" charset="0"/>
            </a:endParaRP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76913" y="1187450"/>
            <a:ext cx="3198812" cy="660400"/>
          </a:xfrm>
        </p:spPr>
        <p:txBody>
          <a:bodyPr/>
          <a:lstStyle>
            <a:lvl1pPr algn="ctr">
              <a:defRPr sz="4000">
                <a:solidFill>
                  <a:srgbClr val="DA472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776913" y="2284413"/>
            <a:ext cx="3198812" cy="2101850"/>
          </a:xfrm>
        </p:spPr>
        <p:txBody>
          <a:bodyPr/>
          <a:lstStyle>
            <a:lvl1pPr marL="0" indent="0" algn="ctr">
              <a:buFont typeface="Wingdings" pitchFamily="48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979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92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25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279525"/>
            <a:ext cx="4265612" cy="5210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79525"/>
            <a:ext cx="4265613" cy="5210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90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4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4FCFD-4F12-4D4C-8EB2-4900930A7C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411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45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494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5824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21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4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27013"/>
            <a:ext cx="2170113" cy="6262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227013"/>
            <a:ext cx="6361112" cy="6262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20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283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os-ch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79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3DCBA-9CA6-465E-B386-71D858B034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21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D12BE-B473-48D1-9FC8-F483F6569E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73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837CC-4248-4A2B-86A8-D65E23C562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62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28AC9-ADAA-4A71-A8B9-68139D2813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54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99ACF-4472-477A-A897-3208F976E2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0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9555A-91C4-4C4C-926E-369DF2321C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2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7E12B-721F-4E73-8B96-F5FA6631D7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43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3680729-5182-450D-A602-BB8FFE6C2C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tmed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85" y="6022976"/>
            <a:ext cx="66528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215413" y="198438"/>
            <a:ext cx="4985238" cy="12785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31" b="1">
                <a:solidFill>
                  <a:prstClr val="black"/>
                </a:solidFill>
                <a:ea typeface="Geneva" pitchFamily="-112" charset="-128"/>
                <a:cs typeface="Arial" pitchFamily="34" charset="0"/>
              </a:rPr>
              <a:t>Microbiologia de Brock - Michael T. Madigan, John M. Martinko, Paul V. Dunlap e David P. Clark</a:t>
            </a:r>
          </a:p>
        </p:txBody>
      </p:sp>
      <p:cxnSp>
        <p:nvCxnSpPr>
          <p:cNvPr id="16" name="Straight Connector 4"/>
          <p:cNvCxnSpPr>
            <a:cxnSpLocks noChangeShapeType="1"/>
          </p:cNvCxnSpPr>
          <p:nvPr userDrawn="1"/>
        </p:nvCxnSpPr>
        <p:spPr bwMode="auto">
          <a:xfrm>
            <a:off x="215412" y="360364"/>
            <a:ext cx="7874977" cy="1587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053" name="Imagem 6" descr="pag_3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12" y="6021388"/>
            <a:ext cx="148150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m 7" descr="Capa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85" y="198439"/>
            <a:ext cx="66528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37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227013"/>
            <a:ext cx="8683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279525"/>
            <a:ext cx="868362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0" y="0"/>
            <a:ext cx="9150350" cy="136525"/>
          </a:xfrm>
          <a:prstGeom prst="rect">
            <a:avLst/>
          </a:prstGeom>
          <a:solidFill>
            <a:srgbClr val="0073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182563" y="6626225"/>
            <a:ext cx="877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900">
                <a:solidFill>
                  <a:srgbClr val="000000"/>
                </a:solidFill>
                <a:latin typeface="Arial"/>
              </a:rPr>
              <a:t>Copyright © 2010 Pearson Education, Inc.</a:t>
            </a:r>
            <a:endParaRPr lang="en-US" sz="24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40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  <a:ea typeface="ＭＳ Ｐゴシック" pitchFamily="8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  <a:ea typeface="ＭＳ Ｐゴシック" pitchFamily="8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  <a:ea typeface="ＭＳ Ｐゴシック" pitchFamily="8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  <a:ea typeface="ＭＳ Ｐゴシック" pitchFamily="8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  <a:ea typeface="ＭＳ Ｐゴシック" pitchFamily="8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  <a:ea typeface="ＭＳ Ｐゴシック" pitchFamily="8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  <a:ea typeface="ＭＳ Ｐゴシック" pitchFamily="8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3AE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3AE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3AE"/>
        </a:buClr>
        <a:buFont typeface="Symbol" panose="05050102010706020507" pitchFamily="18" charset="2"/>
        <a:buChar char="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3AE"/>
        </a:buClr>
        <a:buFont typeface="Symbol" panose="05050102010706020507" pitchFamily="18" charset="2"/>
        <a:buChar char="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3AE"/>
        </a:buClr>
        <a:buFont typeface="Symbol" panose="05050102010706020507" pitchFamily="18" charset="2"/>
        <a:buChar char="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3AE"/>
        </a:buClr>
        <a:buFont typeface="Symbol" pitchFamily="48" charset="2"/>
        <a:buChar char="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3AE"/>
        </a:buClr>
        <a:buFont typeface="Symbol" pitchFamily="48" charset="2"/>
        <a:buChar char="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3AE"/>
        </a:buClr>
        <a:buFont typeface="Symbol" pitchFamily="48" charset="2"/>
        <a:buChar char="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3AE"/>
        </a:buClr>
        <a:buFont typeface="Symbol" pitchFamily="48" charset="2"/>
        <a:buChar char="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p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12" y="6407150"/>
            <a:ext cx="1330569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6" descr="Capa_FINAL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505" y="211138"/>
            <a:ext cx="61106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215413" y="198438"/>
            <a:ext cx="4985238" cy="12785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31" b="1">
                <a:solidFill>
                  <a:prstClr val="black"/>
                </a:solidFill>
                <a:ea typeface="Geneva" pitchFamily="-112" charset="-128"/>
                <a:cs typeface="Arial" pitchFamily="34" charset="0"/>
              </a:rPr>
              <a:t>Gerard J. Tortora, Berdell R. Funke, Christine L. Case – Microbiologia</a:t>
            </a:r>
            <a:endParaRPr lang="pt-BR" sz="831" b="1" dirty="0">
              <a:solidFill>
                <a:prstClr val="black"/>
              </a:solidFill>
              <a:ea typeface="Geneva" pitchFamily="-112" charset="-128"/>
              <a:cs typeface="Arial" pitchFamily="34" charset="0"/>
            </a:endParaRPr>
          </a:p>
        </p:txBody>
      </p:sp>
      <p:cxnSp>
        <p:nvCxnSpPr>
          <p:cNvPr id="16" name="Straight Connector 4"/>
          <p:cNvCxnSpPr>
            <a:cxnSpLocks noChangeShapeType="1"/>
          </p:cNvCxnSpPr>
          <p:nvPr userDrawn="1"/>
        </p:nvCxnSpPr>
        <p:spPr bwMode="auto">
          <a:xfrm>
            <a:off x="215412" y="360364"/>
            <a:ext cx="7976088" cy="1587"/>
          </a:xfrm>
          <a:prstGeom prst="line">
            <a:avLst/>
          </a:prstGeom>
          <a:noFill/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30" name="Imagem 6" descr="Artmed_grupo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696" y="5729288"/>
            <a:ext cx="83087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0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2.png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 Box 20"/>
          <p:cNvSpPr txBox="1">
            <a:spLocks noChangeArrowheads="1"/>
          </p:cNvSpPr>
          <p:nvPr/>
        </p:nvSpPr>
        <p:spPr bwMode="auto">
          <a:xfrm>
            <a:off x="5289048" y="4527134"/>
            <a:ext cx="33512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en-US" sz="2000" dirty="0" smtClean="0">
                <a:latin typeface="Calibri" panose="020F0502020204030204" pitchFamily="34" charset="0"/>
              </a:rPr>
              <a:t>molhar algodão na suspensão e passar sobre a folhas </a:t>
            </a:r>
            <a:r>
              <a:rPr lang="pt-BR" altLang="en-US" sz="2000" b="1" dirty="0" smtClean="0">
                <a:latin typeface="Calibri" panose="020F0502020204030204" pitchFamily="34" charset="0"/>
              </a:rPr>
              <a:t>(inoculação por </a:t>
            </a:r>
            <a:r>
              <a:rPr lang="pt-BR" altLang="en-US" sz="2000" b="1" dirty="0" err="1" smtClean="0">
                <a:latin typeface="Calibri" panose="020F0502020204030204" pitchFamily="34" charset="0"/>
              </a:rPr>
              <a:t>microferimentos</a:t>
            </a:r>
            <a:r>
              <a:rPr lang="pt-BR" altLang="en-US" sz="2000" b="1" dirty="0" smtClean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295400" y="404664"/>
            <a:ext cx="7235527" cy="461665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Resultado da inoculação de vírus em abobrinha</a:t>
            </a: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1189930" y="881784"/>
            <a:ext cx="2519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000" dirty="0" smtClean="0">
                <a:latin typeface="Calibri" panose="020F0502020204030204" pitchFamily="34" charset="0"/>
              </a:rPr>
              <a:t>folhas de abobrinha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000" dirty="0" smtClean="0">
                <a:latin typeface="Calibri" panose="020F0502020204030204" pitchFamily="34" charset="0"/>
              </a:rPr>
              <a:t>c/ vírus </a:t>
            </a:r>
            <a:endParaRPr lang="pt-BR" altLang="en-US" sz="2400" dirty="0" smtClean="0">
              <a:latin typeface="Calibri" panose="020F0502020204030204" pitchFamily="34" charset="0"/>
            </a:endParaRPr>
          </a:p>
        </p:txBody>
      </p:sp>
      <p:pic>
        <p:nvPicPr>
          <p:cNvPr id="8196" name="Picture 9" descr="565-abobrinha-tron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44" y="1645033"/>
            <a:ext cx="25923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Line 11"/>
          <p:cNvSpPr>
            <a:spLocks noChangeShapeType="1"/>
          </p:cNvSpPr>
          <p:nvPr/>
        </p:nvSpPr>
        <p:spPr bwMode="auto">
          <a:xfrm>
            <a:off x="4354513" y="1922770"/>
            <a:ext cx="431800" cy="0"/>
          </a:xfrm>
          <a:prstGeom prst="line">
            <a:avLst/>
          </a:prstGeom>
          <a:ln w="57150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3671650" y="907107"/>
            <a:ext cx="48592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000" dirty="0" smtClean="0">
                <a:latin typeface="Calibri" panose="020F0502020204030204" pitchFamily="34" charset="0"/>
              </a:rPr>
              <a:t>macerar o tecido foliar em tampão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en-US" sz="2000" dirty="0" smtClean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000" dirty="0" smtClean="0">
                <a:latin typeface="Calibri" panose="020F0502020204030204" pitchFamily="34" charset="0"/>
              </a:rPr>
              <a:t>                      </a:t>
            </a:r>
          </a:p>
        </p:txBody>
      </p:sp>
      <p:sp>
        <p:nvSpPr>
          <p:cNvPr id="7175" name="Line 16"/>
          <p:cNvSpPr>
            <a:spLocks noChangeShapeType="1"/>
          </p:cNvSpPr>
          <p:nvPr/>
        </p:nvSpPr>
        <p:spPr bwMode="auto">
          <a:xfrm>
            <a:off x="6175030" y="4166771"/>
            <a:ext cx="0" cy="3603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latin typeface="+mn-lt"/>
            </a:endParaRPr>
          </a:p>
        </p:txBody>
      </p:sp>
      <p:sp>
        <p:nvSpPr>
          <p:cNvPr id="7176" name="Text Box 17"/>
          <p:cNvSpPr txBox="1">
            <a:spLocks noChangeArrowheads="1"/>
          </p:cNvSpPr>
          <p:nvPr/>
        </p:nvSpPr>
        <p:spPr bwMode="auto">
          <a:xfrm>
            <a:off x="4606687" y="3157090"/>
            <a:ext cx="33131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en-US" sz="2000" dirty="0" smtClean="0">
                <a:latin typeface="Calibri" panose="020F0502020204030204" pitchFamily="34" charset="0"/>
              </a:rPr>
              <a:t>polvilhar </a:t>
            </a:r>
            <a:r>
              <a:rPr lang="pt-BR" altLang="en-US" sz="2000" dirty="0" err="1" smtClean="0">
                <a:latin typeface="Calibri" panose="020F0502020204030204" pitchFamily="34" charset="0"/>
              </a:rPr>
              <a:t>carborundo</a:t>
            </a:r>
            <a:r>
              <a:rPr lang="pt-BR" altLang="en-US" sz="2000" dirty="0" smtClean="0">
                <a:latin typeface="Calibri" panose="020F0502020204030204" pitchFamily="34" charset="0"/>
              </a:rPr>
              <a:t> nas folhas das plantas sadias de abobrinha</a:t>
            </a:r>
          </a:p>
        </p:txBody>
      </p:sp>
      <p:sp>
        <p:nvSpPr>
          <p:cNvPr id="7179" name="Text Box 22"/>
          <p:cNvSpPr txBox="1">
            <a:spLocks noChangeArrowheads="1"/>
          </p:cNvSpPr>
          <p:nvPr/>
        </p:nvSpPr>
        <p:spPr bwMode="auto">
          <a:xfrm>
            <a:off x="3347535" y="4868933"/>
            <a:ext cx="1511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en-US" sz="2000" dirty="0" smtClean="0">
                <a:latin typeface="Calibri" panose="020F0502020204030204" pitchFamily="34" charset="0"/>
              </a:rPr>
              <a:t>lavar a folha com água</a:t>
            </a:r>
          </a:p>
        </p:txBody>
      </p:sp>
      <p:sp>
        <p:nvSpPr>
          <p:cNvPr id="7180" name="Text Box 24"/>
          <p:cNvSpPr txBox="1">
            <a:spLocks noChangeArrowheads="1"/>
          </p:cNvSpPr>
          <p:nvPr/>
        </p:nvSpPr>
        <p:spPr bwMode="auto">
          <a:xfrm>
            <a:off x="1476375" y="4561157"/>
            <a:ext cx="13684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en-US" sz="2000" dirty="0" smtClean="0">
                <a:latin typeface="Calibri" panose="020F0502020204030204" pitchFamily="34" charset="0"/>
              </a:rPr>
              <a:t>colocar a planta em condições adequadas</a:t>
            </a:r>
          </a:p>
        </p:txBody>
      </p:sp>
      <p:sp>
        <p:nvSpPr>
          <p:cNvPr id="7181" name="Line 25"/>
          <p:cNvSpPr>
            <a:spLocks noChangeShapeType="1"/>
          </p:cNvSpPr>
          <p:nvPr/>
        </p:nvSpPr>
        <p:spPr bwMode="auto">
          <a:xfrm flipH="1">
            <a:off x="4932040" y="5337969"/>
            <a:ext cx="431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latin typeface="+mn-lt"/>
            </a:endParaRPr>
          </a:p>
        </p:txBody>
      </p:sp>
      <p:sp>
        <p:nvSpPr>
          <p:cNvPr id="7182" name="Line 27"/>
          <p:cNvSpPr>
            <a:spLocks noChangeShapeType="1"/>
          </p:cNvSpPr>
          <p:nvPr/>
        </p:nvSpPr>
        <p:spPr bwMode="auto">
          <a:xfrm flipH="1">
            <a:off x="2843213" y="5258608"/>
            <a:ext cx="431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latin typeface="+mn-lt"/>
            </a:endParaRPr>
          </a:p>
        </p:txBody>
      </p:sp>
      <p:grpSp>
        <p:nvGrpSpPr>
          <p:cNvPr id="8208" name="Group 32"/>
          <p:cNvGrpSpPr>
            <a:grpSpLocks/>
          </p:cNvGrpSpPr>
          <p:nvPr/>
        </p:nvGrpSpPr>
        <p:grpSpPr bwMode="auto">
          <a:xfrm>
            <a:off x="5218135" y="1292514"/>
            <a:ext cx="1944688" cy="1457325"/>
            <a:chOff x="2517" y="875"/>
            <a:chExt cx="1225" cy="918"/>
          </a:xfrm>
        </p:grpSpPr>
        <p:pic>
          <p:nvPicPr>
            <p:cNvPr id="8209" name="Picture 13" descr="massa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875"/>
              <a:ext cx="1225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6" name="Oval 31"/>
            <p:cNvSpPr>
              <a:spLocks noChangeArrowheads="1"/>
            </p:cNvSpPr>
            <p:nvPr/>
          </p:nvSpPr>
          <p:spPr bwMode="auto">
            <a:xfrm>
              <a:off x="2789" y="1240"/>
              <a:ext cx="498" cy="194"/>
            </a:xfrm>
            <a:prstGeom prst="ellipse">
              <a:avLst/>
            </a:prstGeom>
            <a:solidFill>
              <a:srgbClr val="009900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 smtClean="0">
                <a:latin typeface="+mn-lt"/>
              </a:endParaRPr>
            </a:p>
          </p:txBody>
        </p:sp>
      </p:grpSp>
      <p:sp>
        <p:nvSpPr>
          <p:cNvPr id="19" name="Retângulo 18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6175030" y="2905402"/>
            <a:ext cx="0" cy="3603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49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antibióticos controle biológ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190" y="2504066"/>
            <a:ext cx="2974941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6761986" y="423867"/>
            <a:ext cx="202165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sz="2800" b="1" kern="0" dirty="0" smtClean="0">
                <a:solidFill>
                  <a:srgbClr val="0073AE"/>
                </a:solidFill>
                <a:latin typeface="Calibri" panose="020F0502020204030204" pitchFamily="34" charset="0"/>
              </a:rPr>
              <a:t>Antibiose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177925" y="939378"/>
            <a:ext cx="74888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 dirty="0" smtClean="0">
                <a:latin typeface="Calibri" panose="020F0502020204030204" pitchFamily="34" charset="0"/>
              </a:rPr>
              <a:t>...interação </a:t>
            </a:r>
            <a:r>
              <a:rPr lang="pt-BR" altLang="pt-BR" sz="2000" b="1" dirty="0">
                <a:latin typeface="Calibri" panose="020F0502020204030204" pitchFamily="34" charset="0"/>
              </a:rPr>
              <a:t>entre organismos, na qual um ou mais metabólitos produzidos pelo </a:t>
            </a:r>
            <a:r>
              <a:rPr lang="pt-BR" altLang="pt-BR" sz="2000" b="1" dirty="0" smtClean="0">
                <a:latin typeface="Calibri" panose="020F0502020204030204" pitchFamily="34" charset="0"/>
              </a:rPr>
              <a:t>antagonista </a:t>
            </a:r>
            <a:r>
              <a:rPr lang="pt-BR" altLang="pt-BR" sz="2000" b="1" dirty="0">
                <a:latin typeface="Calibri" panose="020F0502020204030204" pitchFamily="34" charset="0"/>
              </a:rPr>
              <a:t>tem efeito negativo sobre o outro microrganismo, resultando na inibição do </a:t>
            </a:r>
            <a:r>
              <a:rPr lang="pt-BR" altLang="pt-BR" sz="2000" b="1" dirty="0" smtClean="0">
                <a:latin typeface="Calibri" panose="020F0502020204030204" pitchFamily="34" charset="0"/>
              </a:rPr>
              <a:t>crescimento</a:t>
            </a:r>
            <a:endParaRPr lang="pt-BR" altLang="pt-BR" sz="2000" b="1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339" y="2325015"/>
            <a:ext cx="3313112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68350" y="1987415"/>
            <a:ext cx="7307981" cy="3699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en-GB" b="1" dirty="0" err="1">
                <a:solidFill>
                  <a:srgbClr val="008000"/>
                </a:solidFill>
                <a:latin typeface="Calibri" panose="020F0502020204030204" pitchFamily="34" charset="0"/>
              </a:rPr>
              <a:t>a</a:t>
            </a:r>
            <a:r>
              <a:rPr lang="en-GB" b="1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ntibiose</a:t>
            </a:r>
            <a:r>
              <a:rPr lang="en-GB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GB" sz="1600" b="1" dirty="0">
                <a:solidFill>
                  <a:srgbClr val="008000"/>
                </a:solidFill>
                <a:latin typeface="Calibri" panose="020F0502020204030204" pitchFamily="34" charset="0"/>
              </a:rPr>
              <a:t>entre </a:t>
            </a:r>
            <a:r>
              <a:rPr lang="en-GB" sz="1600" b="1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bactérias</a:t>
            </a:r>
            <a:r>
              <a:rPr lang="en-GB" sz="16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 do </a:t>
            </a:r>
            <a:r>
              <a:rPr lang="en-GB" sz="1600" b="1" dirty="0">
                <a:solidFill>
                  <a:srgbClr val="008000"/>
                </a:solidFill>
                <a:latin typeface="Calibri" panose="020F0502020204030204" pitchFamily="34" charset="0"/>
              </a:rPr>
              <a:t>solo e </a:t>
            </a:r>
            <a:r>
              <a:rPr lang="en-GB" sz="1600" b="1" i="1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Rhizoctonia</a:t>
            </a:r>
            <a:r>
              <a:rPr lang="en-GB" sz="1600" b="1" i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GB" sz="1600" b="1" i="1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solani</a:t>
            </a:r>
            <a:endParaRPr lang="en-GB" sz="16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717473" y="5689101"/>
            <a:ext cx="5873956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1600" b="1" dirty="0">
                <a:solidFill>
                  <a:srgbClr val="CC6600"/>
                </a:solidFill>
                <a:latin typeface="Calibri" panose="020F0502020204030204" pitchFamily="34" charset="0"/>
              </a:rPr>
              <a:t>a</a:t>
            </a:r>
            <a:r>
              <a:rPr lang="pt-BR" sz="1600" b="1" dirty="0" smtClean="0">
                <a:solidFill>
                  <a:srgbClr val="CC6600"/>
                </a:solidFill>
                <a:latin typeface="Calibri" panose="020F0502020204030204" pitchFamily="34" charset="0"/>
              </a:rPr>
              <a:t>ntibióticos </a:t>
            </a:r>
            <a:r>
              <a:rPr lang="pt-BR" sz="1600" b="1" dirty="0">
                <a:solidFill>
                  <a:srgbClr val="CC6600"/>
                </a:solidFill>
                <a:latin typeface="Calibri" panose="020F0502020204030204" pitchFamily="34" charset="0"/>
              </a:rPr>
              <a:t>produzidos </a:t>
            </a:r>
            <a:r>
              <a:rPr lang="pt-BR" sz="1600" b="1" dirty="0" smtClean="0">
                <a:solidFill>
                  <a:srgbClr val="CC6600"/>
                </a:solidFill>
                <a:latin typeface="Calibri" panose="020F0502020204030204" pitchFamily="34" charset="0"/>
              </a:rPr>
              <a:t>por </a:t>
            </a:r>
            <a:r>
              <a:rPr lang="pt-BR" sz="1600" b="1" dirty="0">
                <a:solidFill>
                  <a:srgbClr val="CC6600"/>
                </a:solidFill>
                <a:latin typeface="Calibri" panose="020F0502020204030204" pitchFamily="34" charset="0"/>
              </a:rPr>
              <a:t>antagonistas bacterianos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224114" y="347504"/>
            <a:ext cx="3294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Controle biológico</a:t>
            </a:r>
            <a:endParaRPr lang="pt-BR" sz="32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294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60753" y="321314"/>
            <a:ext cx="4104456" cy="63977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3200" b="1" kern="0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e</a:t>
            </a:r>
            <a:r>
              <a:rPr lang="pt-BR" sz="3200" b="1" kern="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xercício 1: antibiose</a:t>
            </a:r>
            <a:endParaRPr lang="pt-BR" sz="3200" b="1" kern="0" dirty="0">
              <a:solidFill>
                <a:schemeClr val="accent4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45301" y="972432"/>
            <a:ext cx="3848604" cy="15421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44000" indent="-144000" eaLnBrk="1" hangingPunct="1"/>
            <a:r>
              <a:rPr lang="pt-BR" altLang="pt-BR" sz="2800" b="1" i="1" kern="0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Bacillus</a:t>
            </a:r>
            <a:r>
              <a:rPr lang="pt-BR" altLang="pt-BR" sz="2800" b="1" kern="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sp. (B)</a:t>
            </a:r>
          </a:p>
          <a:p>
            <a:pPr marL="144000" indent="-144000" eaLnBrk="1" hangingPunct="1"/>
            <a:r>
              <a:rPr lang="pt-BR" altLang="pt-BR" sz="2800" b="1" i="1" kern="0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Fusarium</a:t>
            </a:r>
            <a:r>
              <a:rPr lang="pt-BR" altLang="pt-BR" sz="2800" b="1" i="1" kern="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kern="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sp.(F)</a:t>
            </a:r>
          </a:p>
          <a:p>
            <a:pPr marL="144000" indent="-144000" eaLnBrk="1" hangingPunct="1"/>
            <a:r>
              <a:rPr lang="pt-BR" altLang="pt-BR" sz="2800" b="1" kern="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pt-BR" altLang="pt-BR" sz="2800" b="1" kern="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eio de cultura: BDA</a:t>
            </a:r>
          </a:p>
          <a:p>
            <a:pPr marL="144000" indent="-144000" eaLnBrk="1" hangingPunct="1"/>
            <a:endParaRPr lang="pt-BR" altLang="pt-BR" sz="2800" b="1" kern="0" dirty="0" smtClean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345301" y="3063418"/>
            <a:ext cx="2232279" cy="2231911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1800" b="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27085" y="3677882"/>
            <a:ext cx="198940" cy="4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66412" y="4207734"/>
            <a:ext cx="181793" cy="4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78336" y="4841135"/>
            <a:ext cx="191092" cy="4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641964"/>
              </p:ext>
            </p:extLst>
          </p:nvPr>
        </p:nvGraphicFramePr>
        <p:xfrm>
          <a:off x="1434740" y="4044300"/>
          <a:ext cx="264403" cy="26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Imagem de bitmap" r:id="rId3" imgW="133192" imgH="133192" progId="Paint.Picture">
                  <p:embed/>
                </p:oleObj>
              </mc:Choice>
              <mc:Fallback>
                <p:oleObj name="Imagem de bitmap" r:id="rId3" imgW="133192" imgH="1331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4740" y="4044300"/>
                        <a:ext cx="264403" cy="26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70091"/>
              </p:ext>
            </p:extLst>
          </p:nvPr>
        </p:nvGraphicFramePr>
        <p:xfrm>
          <a:off x="2329238" y="3129536"/>
          <a:ext cx="264403" cy="26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Imagem de bitmap" r:id="rId5" imgW="133192" imgH="133192" progId="Paint.Picture">
                  <p:embed/>
                </p:oleObj>
              </mc:Choice>
              <mc:Fallback>
                <p:oleObj name="Imagem de bitmap" r:id="rId5" imgW="133192" imgH="1331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238" y="3129536"/>
                        <a:ext cx="264403" cy="26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844604"/>
              </p:ext>
            </p:extLst>
          </p:nvPr>
        </p:nvGraphicFramePr>
        <p:xfrm>
          <a:off x="2329237" y="5007091"/>
          <a:ext cx="264403" cy="26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Imagem de bitmap" r:id="rId6" imgW="133192" imgH="133192" progId="Paint.Picture">
                  <p:embed/>
                </p:oleObj>
              </mc:Choice>
              <mc:Fallback>
                <p:oleObj name="Imagem de bitmap" r:id="rId6" imgW="133192" imgH="1331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237" y="5007091"/>
                        <a:ext cx="264403" cy="26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967758"/>
              </p:ext>
            </p:extLst>
          </p:nvPr>
        </p:nvGraphicFramePr>
        <p:xfrm>
          <a:off x="3264361" y="4044301"/>
          <a:ext cx="264403" cy="26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Imagem de bitmap" r:id="rId7" imgW="133192" imgH="133192" progId="Paint.Picture">
                  <p:embed/>
                </p:oleObj>
              </mc:Choice>
              <mc:Fallback>
                <p:oleObj name="Imagem de bitmap" r:id="rId7" imgW="133192" imgH="1331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361" y="4044301"/>
                        <a:ext cx="264403" cy="26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614208" y="3958654"/>
            <a:ext cx="188564" cy="4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154133" y="3054236"/>
            <a:ext cx="192534" cy="4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945207" y="5363188"/>
            <a:ext cx="1032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200" dirty="0" smtClean="0">
                <a:solidFill>
                  <a:srgbClr val="FEB80A"/>
                </a:solidFill>
                <a:latin typeface="Calibri" panose="020F0502020204030204" pitchFamily="34" charset="0"/>
              </a:rPr>
              <a:t>teste</a:t>
            </a:r>
            <a:endParaRPr lang="pt-BR" altLang="pt-BR" sz="3200" dirty="0">
              <a:solidFill>
                <a:srgbClr val="FEB80A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3822731" y="3063418"/>
            <a:ext cx="2232279" cy="2231911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1800" b="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6300161" y="3063418"/>
            <a:ext cx="2232279" cy="2231911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1800" b="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367233" y="4074086"/>
            <a:ext cx="199790" cy="230864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5080394" y="3944966"/>
            <a:ext cx="188564" cy="4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26" name="Elipse 25"/>
          <p:cNvSpPr/>
          <p:nvPr/>
        </p:nvSpPr>
        <p:spPr>
          <a:xfrm>
            <a:off x="4832145" y="4060874"/>
            <a:ext cx="199790" cy="230864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8164545" y="3700724"/>
            <a:ext cx="198940" cy="4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403872" y="4230576"/>
            <a:ext cx="181793" cy="4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7515796" y="4863977"/>
            <a:ext cx="191092" cy="4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</a:t>
            </a:r>
          </a:p>
        </p:txBody>
      </p:sp>
      <p:graphicFrame>
        <p:nvGraphicFramePr>
          <p:cNvPr id="3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177199"/>
              </p:ext>
            </p:extLst>
          </p:nvPr>
        </p:nvGraphicFramePr>
        <p:xfrm>
          <a:off x="6372200" y="4067142"/>
          <a:ext cx="264403" cy="26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Imagem de bitmap" r:id="rId8" imgW="133192" imgH="133192" progId="Paint.Picture">
                  <p:embed/>
                </p:oleObj>
              </mc:Choice>
              <mc:Fallback>
                <p:oleObj name="Imagem de bitmap" r:id="rId8" imgW="133192" imgH="1331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067142"/>
                        <a:ext cx="264403" cy="26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529489"/>
              </p:ext>
            </p:extLst>
          </p:nvPr>
        </p:nvGraphicFramePr>
        <p:xfrm>
          <a:off x="7266698" y="3152378"/>
          <a:ext cx="264403" cy="26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Imagem de bitmap" r:id="rId9" imgW="133192" imgH="133192" progId="Paint.Picture">
                  <p:embed/>
                </p:oleObj>
              </mc:Choice>
              <mc:Fallback>
                <p:oleObj name="Imagem de bitmap" r:id="rId9" imgW="133192" imgH="1331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698" y="3152378"/>
                        <a:ext cx="264403" cy="26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117081"/>
              </p:ext>
            </p:extLst>
          </p:nvPr>
        </p:nvGraphicFramePr>
        <p:xfrm>
          <a:off x="7266698" y="4963309"/>
          <a:ext cx="264403" cy="26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Imagem de bitmap" r:id="rId10" imgW="133192" imgH="133192" progId="Paint.Picture">
                  <p:embed/>
                </p:oleObj>
              </mc:Choice>
              <mc:Fallback>
                <p:oleObj name="Imagem de bitmap" r:id="rId10" imgW="133192" imgH="1331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698" y="4963309"/>
                        <a:ext cx="264403" cy="26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979113"/>
              </p:ext>
            </p:extLst>
          </p:nvPr>
        </p:nvGraphicFramePr>
        <p:xfrm>
          <a:off x="8201821" y="4067143"/>
          <a:ext cx="264403" cy="26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Imagem de bitmap" r:id="rId11" imgW="133192" imgH="133192" progId="Paint.Picture">
                  <p:embed/>
                </p:oleObj>
              </mc:Choice>
              <mc:Fallback>
                <p:oleObj name="Imagem de bitmap" r:id="rId11" imgW="133192" imgH="1331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821" y="4067143"/>
                        <a:ext cx="264403" cy="26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7091593" y="3077078"/>
            <a:ext cx="192534" cy="4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4011853" y="5363189"/>
            <a:ext cx="18540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200" dirty="0" smtClean="0">
                <a:solidFill>
                  <a:srgbClr val="FEB80A"/>
                </a:solidFill>
                <a:latin typeface="Calibri" panose="020F0502020204030204" pitchFamily="34" charset="0"/>
              </a:rPr>
              <a:t>controle F</a:t>
            </a:r>
            <a:endParaRPr lang="pt-BR" altLang="pt-BR" sz="3200" dirty="0">
              <a:solidFill>
                <a:srgbClr val="FEB80A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6455049" y="5364505"/>
            <a:ext cx="18876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200" dirty="0" smtClean="0">
                <a:solidFill>
                  <a:srgbClr val="FEB80A"/>
                </a:solidFill>
                <a:latin typeface="Calibri" panose="020F0502020204030204" pitchFamily="34" charset="0"/>
              </a:rPr>
              <a:t>controle B</a:t>
            </a:r>
            <a:endParaRPr lang="pt-BR" altLang="pt-BR" sz="3200" dirty="0">
              <a:solidFill>
                <a:srgbClr val="FEB80A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6307705" y="1178114"/>
            <a:ext cx="176031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alibri" panose="020F0502020204030204" pitchFamily="34" charset="0"/>
              </a:rPr>
              <a:t>data</a:t>
            </a:r>
          </a:p>
          <a:p>
            <a:pPr algn="ctr"/>
            <a:r>
              <a:rPr lang="pt-BR" dirty="0" smtClean="0">
                <a:latin typeface="Calibri" panose="020F0502020204030204" pitchFamily="34" charset="0"/>
              </a:rPr>
              <a:t>turma (horário)</a:t>
            </a:r>
          </a:p>
          <a:p>
            <a:pPr algn="ctr"/>
            <a:r>
              <a:rPr lang="pt-BR" dirty="0" smtClean="0">
                <a:latin typeface="Calibri" panose="020F0502020204030204" pitchFamily="34" charset="0"/>
              </a:rPr>
              <a:t>bancada</a:t>
            </a:r>
          </a:p>
          <a:p>
            <a:pPr algn="ctr"/>
            <a:r>
              <a:rPr lang="pt-BR" dirty="0" smtClean="0">
                <a:latin typeface="Calibri" panose="020F0502020204030204" pitchFamily="34" charset="0"/>
              </a:rPr>
              <a:t>“tratamento"</a:t>
            </a:r>
            <a:endParaRPr 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547664" y="446812"/>
            <a:ext cx="6973821" cy="88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r>
              <a:rPr lang="pt-BR" sz="3200" kern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Tipos de ação de agentes químicos ou físicos de controle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495185" y="1426475"/>
            <a:ext cx="6113133" cy="13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Symbol" panose="05050102010706020507" pitchFamily="18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Symbol" panose="05050102010706020507" pitchFamily="18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Symbol" panose="05050102010706020507" pitchFamily="18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Symbol" pitchFamily="48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Symbol" pitchFamily="48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Symbol" pitchFamily="48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Symbol" pitchFamily="48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44000" indent="-144000" eaLnBrk="1" hangingPunct="1">
              <a:spcBef>
                <a:spcPts val="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Alteram a permeabilidade da membrana</a:t>
            </a:r>
          </a:p>
          <a:p>
            <a:pPr marL="144000" indent="-144000" eaLnBrk="1" hangingPunct="1">
              <a:spcBef>
                <a:spcPts val="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Danificam proteínas (desnaturação)</a:t>
            </a:r>
          </a:p>
          <a:p>
            <a:pPr marL="144000" indent="-144000" eaLnBrk="1" hangingPunct="1">
              <a:spcBef>
                <a:spcPts val="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Danificam ácidos nucléicos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354513" y="3355589"/>
            <a:ext cx="7238980" cy="50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pt-BR" sz="3200" kern="0" dirty="0" smtClean="0">
                <a:latin typeface="Calibri" panose="020F0502020204030204" pitchFamily="34" charset="0"/>
              </a:rPr>
              <a:t>Efetividade do controle químico depende: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354513" y="3861048"/>
            <a:ext cx="6234276" cy="20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Symbol" panose="05050102010706020507" pitchFamily="18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Symbol" panose="05050102010706020507" pitchFamily="18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Symbol" panose="05050102010706020507" pitchFamily="18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Symbol" pitchFamily="48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Symbol" pitchFamily="48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Symbol" pitchFamily="48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Symbol" pitchFamily="48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0000" indent="-180000" eaLnBrk="1" hangingPunct="1"/>
            <a:r>
              <a:rPr lang="pt-BR" kern="0" dirty="0" smtClean="0">
                <a:latin typeface="Calibri" panose="020F0502020204030204" pitchFamily="34" charset="0"/>
              </a:rPr>
              <a:t>Concentração do agente de controle</a:t>
            </a:r>
          </a:p>
          <a:p>
            <a:pPr marL="180000" indent="-180000" eaLnBrk="1" hangingPunct="1"/>
            <a:r>
              <a:rPr lang="pt-BR" kern="0" dirty="0" smtClean="0">
                <a:latin typeface="Calibri" panose="020F0502020204030204" pitchFamily="34" charset="0"/>
              </a:rPr>
              <a:t>Matéria orgânica</a:t>
            </a:r>
          </a:p>
          <a:p>
            <a:pPr marL="180000" indent="-180000" eaLnBrk="1" hangingPunct="1"/>
            <a:r>
              <a:rPr lang="pt-BR" kern="0" dirty="0" smtClean="0">
                <a:latin typeface="Calibri" panose="020F0502020204030204" pitchFamily="34" charset="0"/>
              </a:rPr>
              <a:t>pH</a:t>
            </a:r>
          </a:p>
          <a:p>
            <a:pPr marL="180000" indent="-180000" eaLnBrk="1" hangingPunct="1"/>
            <a:r>
              <a:rPr lang="pt-BR" kern="0" dirty="0" smtClean="0">
                <a:latin typeface="Calibri" panose="020F0502020204030204" pitchFamily="34" charset="0"/>
              </a:rPr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39118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601911" y="321326"/>
            <a:ext cx="6051001" cy="63977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3200" b="1" kern="0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e</a:t>
            </a:r>
            <a:r>
              <a:rPr lang="pt-BR" sz="3200" b="1" kern="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xercício 2: controle químico</a:t>
            </a:r>
            <a:endParaRPr lang="pt-BR" sz="3200" b="1" kern="0" dirty="0">
              <a:solidFill>
                <a:schemeClr val="accent4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11501" y="359495"/>
            <a:ext cx="3848604" cy="17950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44000" indent="-144000" eaLnBrk="1" hangingPunct="1">
              <a:spcBef>
                <a:spcPts val="0"/>
              </a:spcBef>
            </a:pPr>
            <a:r>
              <a:rPr lang="pt-BR" altLang="pt-BR" sz="2200" i="1" kern="0" dirty="0" err="1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Bacillus</a:t>
            </a:r>
            <a:r>
              <a:rPr lang="pt-BR" altLang="pt-BR" sz="2200" kern="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sp.</a:t>
            </a:r>
          </a:p>
          <a:p>
            <a:pPr marL="144000" indent="-144000" eaLnBrk="1" hangingPunct="1">
              <a:spcBef>
                <a:spcPts val="0"/>
              </a:spcBef>
            </a:pPr>
            <a:r>
              <a:rPr lang="pt-BR" altLang="pt-BR" sz="2200" kern="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água sanitária</a:t>
            </a:r>
          </a:p>
          <a:p>
            <a:pPr marL="144000" indent="-144000" eaLnBrk="1" hangingPunct="1">
              <a:spcBef>
                <a:spcPts val="0"/>
              </a:spcBef>
            </a:pPr>
            <a:r>
              <a:rPr lang="pt-BR" altLang="pt-BR" sz="2200" kern="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papel filtro</a:t>
            </a:r>
          </a:p>
          <a:p>
            <a:pPr marL="144000" indent="-144000" eaLnBrk="1" hangingPunct="1">
              <a:spcBef>
                <a:spcPts val="0"/>
              </a:spcBef>
            </a:pPr>
            <a:r>
              <a:rPr lang="pt-BR" altLang="pt-BR" sz="2200" kern="0" dirty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pt-BR" altLang="pt-BR" sz="2200" kern="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eio de cultura: BDA</a:t>
            </a:r>
          </a:p>
          <a:p>
            <a:pPr marL="144000" indent="-144000" eaLnBrk="1" hangingPunct="1">
              <a:spcBef>
                <a:spcPts val="0"/>
              </a:spcBef>
            </a:pPr>
            <a:endParaRPr lang="pt-BR" altLang="pt-BR" sz="2200" kern="0" dirty="0" smtClean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6228184" y="2885285"/>
            <a:ext cx="2232279" cy="2231911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BR" sz="1800" b="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6029221" y="1270471"/>
            <a:ext cx="176031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alibri" panose="020F0502020204030204" pitchFamily="34" charset="0"/>
              </a:rPr>
              <a:t>data</a:t>
            </a:r>
          </a:p>
          <a:p>
            <a:pPr algn="ctr"/>
            <a:r>
              <a:rPr lang="pt-BR" dirty="0" smtClean="0">
                <a:latin typeface="Calibri" panose="020F0502020204030204" pitchFamily="34" charset="0"/>
              </a:rPr>
              <a:t>turma (horário)</a:t>
            </a:r>
          </a:p>
          <a:p>
            <a:pPr algn="ctr"/>
            <a:r>
              <a:rPr lang="pt-BR" dirty="0" smtClean="0">
                <a:latin typeface="Calibri" panose="020F0502020204030204" pitchFamily="34" charset="0"/>
              </a:rPr>
              <a:t>bancada</a:t>
            </a:r>
          </a:p>
        </p:txBody>
      </p:sp>
      <p:sp>
        <p:nvSpPr>
          <p:cNvPr id="16" name="CaixaDeTexto 15"/>
          <p:cNvSpPr txBox="1"/>
          <p:nvPr/>
        </p:nvSpPr>
        <p:spPr>
          <a:xfrm rot="-1800000">
            <a:off x="7303230" y="4468738"/>
            <a:ext cx="6480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Calibri" panose="020F0502020204030204" pitchFamily="34" charset="0"/>
              </a:rPr>
              <a:t>H</a:t>
            </a:r>
            <a:r>
              <a:rPr lang="pt-BR" sz="1200" baseline="-25000" dirty="0" smtClean="0">
                <a:latin typeface="Calibri" panose="020F0502020204030204" pitchFamily="34" charset="0"/>
              </a:rPr>
              <a:t>2</a:t>
            </a:r>
            <a:r>
              <a:rPr lang="pt-BR" sz="1200" dirty="0"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40" name="CaixaDeTexto 39"/>
          <p:cNvSpPr txBox="1"/>
          <p:nvPr/>
        </p:nvSpPr>
        <p:spPr>
          <a:xfrm rot="2700000">
            <a:off x="7347349" y="3273845"/>
            <a:ext cx="6480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Calibri" panose="020F0502020204030204" pitchFamily="34" charset="0"/>
              </a:rPr>
              <a:t>AS</a:t>
            </a:r>
            <a:endParaRPr lang="pt-BR" sz="1200" dirty="0">
              <a:latin typeface="Calibri" panose="020F050202020403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 rot="-5400000">
            <a:off x="6352841" y="3862740"/>
            <a:ext cx="6480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Calibri" panose="020F0502020204030204" pitchFamily="34" charset="0"/>
              </a:rPr>
              <a:t>10</a:t>
            </a:r>
            <a:r>
              <a:rPr lang="pt-BR" sz="1200" baseline="30000" dirty="0" smtClean="0">
                <a:latin typeface="Calibri" panose="020F0502020204030204" pitchFamily="34" charset="0"/>
              </a:rPr>
              <a:t>-2</a:t>
            </a:r>
            <a:endParaRPr lang="pt-BR" sz="1200" dirty="0">
              <a:latin typeface="Calibri" panose="020F050202020403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261393" y="1844824"/>
            <a:ext cx="430900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1) Cortar 3 tiras de papel filtro/bancada</a:t>
            </a:r>
          </a:p>
          <a:p>
            <a:pPr>
              <a:spcAft>
                <a:spcPts val="400"/>
              </a:spcAft>
            </a:pP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2) Preparar 3 béqueres com:  </a:t>
            </a:r>
            <a:endParaRPr lang="pt-BR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1621433" y="2636912"/>
            <a:ext cx="3742655" cy="1828824"/>
            <a:chOff x="1621433" y="2708920"/>
            <a:chExt cx="3742655" cy="1828824"/>
          </a:xfrm>
        </p:grpSpPr>
        <p:sp>
          <p:nvSpPr>
            <p:cNvPr id="50" name="Retângulo 49"/>
            <p:cNvSpPr/>
            <p:nvPr/>
          </p:nvSpPr>
          <p:spPr>
            <a:xfrm>
              <a:off x="1621433" y="2708920"/>
              <a:ext cx="3742655" cy="18288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1625802" y="2938178"/>
              <a:ext cx="3444611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000" indent="-1440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pt-BR" sz="16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20 </a:t>
              </a:r>
              <a:r>
                <a:rPr lang="pt-BR" sz="16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mL</a:t>
              </a:r>
              <a:r>
                <a:rPr lang="pt-BR" sz="16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de água sanitária (AS)</a:t>
              </a:r>
            </a:p>
            <a:p>
              <a:pPr marL="36000" indent="-14400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pt-BR" sz="16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20 </a:t>
              </a:r>
              <a:r>
                <a:rPr lang="pt-BR" sz="16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mL</a:t>
              </a:r>
              <a:r>
                <a:rPr lang="pt-BR" sz="16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de AS diluída 100x (10</a:t>
              </a:r>
              <a:r>
                <a:rPr lang="pt-BR" sz="1600" b="1" baseline="30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-2</a:t>
              </a:r>
              <a:r>
                <a:rPr lang="pt-BR" sz="16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)</a:t>
              </a:r>
            </a:p>
            <a:p>
              <a:pPr algn="ctr">
                <a:spcAft>
                  <a:spcPts val="0"/>
                </a:spcAft>
              </a:pPr>
              <a:r>
                <a:rPr lang="pt-BR" sz="12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(200</a:t>
              </a:r>
              <a:r>
                <a:rPr lang="el-GR" sz="12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μ</a:t>
              </a:r>
              <a:r>
                <a:rPr lang="pt-BR" sz="12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L de AS em 20mL H</a:t>
              </a:r>
              <a:r>
                <a:rPr lang="pt-BR" sz="1200" baseline="-25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2</a:t>
              </a:r>
              <a:r>
                <a:rPr lang="pt-BR" sz="12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O)</a:t>
              </a:r>
            </a:p>
            <a:p>
              <a:pPr marL="36000" indent="-144000">
                <a:spcBef>
                  <a:spcPts val="1800"/>
                </a:spcBef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pt-BR" sz="16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20 </a:t>
              </a:r>
              <a:r>
                <a:rPr lang="pt-BR" sz="1600" b="1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mL</a:t>
              </a:r>
              <a:r>
                <a:rPr lang="pt-BR" sz="16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de água </a:t>
              </a:r>
              <a:r>
                <a:rPr lang="pt-BR" sz="16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(H</a:t>
              </a:r>
              <a:r>
                <a:rPr lang="pt-BR" sz="1600" b="1" baseline="-25000" dirty="0">
                  <a:solidFill>
                    <a:schemeClr val="tx2"/>
                  </a:solidFill>
                  <a:latin typeface="Calibri" panose="020F0502020204030204" pitchFamily="34" charset="0"/>
                </a:rPr>
                <a:t>2</a:t>
              </a:r>
              <a:r>
                <a:rPr lang="pt-BR" sz="16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O</a:t>
              </a:r>
              <a:r>
                <a:rPr lang="pt-BR" sz="16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)</a:t>
              </a:r>
              <a:endParaRPr lang="pt-BR" sz="16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7" name="Grupo 46"/>
            <p:cNvGrpSpPr/>
            <p:nvPr/>
          </p:nvGrpSpPr>
          <p:grpSpPr>
            <a:xfrm>
              <a:off x="4742731" y="2800552"/>
              <a:ext cx="492443" cy="504398"/>
              <a:chOff x="4056307" y="3716690"/>
              <a:chExt cx="492443" cy="504398"/>
            </a:xfrm>
          </p:grpSpPr>
          <p:sp>
            <p:nvSpPr>
              <p:cNvPr id="4" name="Cilindro 3"/>
              <p:cNvSpPr/>
              <p:nvPr/>
            </p:nvSpPr>
            <p:spPr>
              <a:xfrm>
                <a:off x="4086505" y="3716690"/>
                <a:ext cx="432048" cy="504398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4056307" y="3824070"/>
                <a:ext cx="492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dirty="0" smtClean="0"/>
                  <a:t>AS</a:t>
                </a:r>
                <a:endParaRPr lang="pt-BR" dirty="0"/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4700251" y="3377460"/>
              <a:ext cx="577402" cy="504398"/>
              <a:chOff x="5230892" y="4318213"/>
              <a:chExt cx="577402" cy="504398"/>
            </a:xfrm>
          </p:grpSpPr>
          <p:sp>
            <p:nvSpPr>
              <p:cNvPr id="43" name="Cilindro 42"/>
              <p:cNvSpPr/>
              <p:nvPr/>
            </p:nvSpPr>
            <p:spPr>
              <a:xfrm>
                <a:off x="5307991" y="4318213"/>
                <a:ext cx="432048" cy="504398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CaixaDeTexto 43"/>
              <p:cNvSpPr txBox="1"/>
              <p:nvPr/>
            </p:nvSpPr>
            <p:spPr>
              <a:xfrm>
                <a:off x="5230892" y="4453279"/>
                <a:ext cx="577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10</a:t>
                </a:r>
                <a:r>
                  <a:rPr lang="pt-BR" baseline="30000" dirty="0" smtClean="0"/>
                  <a:t>-2</a:t>
                </a:r>
                <a:endParaRPr lang="pt-BR" dirty="0"/>
              </a:p>
            </p:txBody>
          </p:sp>
        </p:grpSp>
        <p:grpSp>
          <p:nvGrpSpPr>
            <p:cNvPr id="48" name="Grupo 47"/>
            <p:cNvGrpSpPr/>
            <p:nvPr/>
          </p:nvGrpSpPr>
          <p:grpSpPr>
            <a:xfrm>
              <a:off x="4700251" y="3953524"/>
              <a:ext cx="591829" cy="504398"/>
              <a:chOff x="4314165" y="5012834"/>
              <a:chExt cx="591829" cy="504398"/>
            </a:xfrm>
          </p:grpSpPr>
          <p:sp>
            <p:nvSpPr>
              <p:cNvPr id="45" name="Cilindro 44"/>
              <p:cNvSpPr/>
              <p:nvPr/>
            </p:nvSpPr>
            <p:spPr>
              <a:xfrm>
                <a:off x="4391305" y="5012834"/>
                <a:ext cx="432048" cy="504398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CaixaDeTexto 45"/>
              <p:cNvSpPr txBox="1"/>
              <p:nvPr/>
            </p:nvSpPr>
            <p:spPr>
              <a:xfrm>
                <a:off x="4314165" y="5147217"/>
                <a:ext cx="591829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700" dirty="0" smtClean="0"/>
                  <a:t>H</a:t>
                </a:r>
                <a:r>
                  <a:rPr lang="pt-BR" sz="1700" baseline="-25000" dirty="0" smtClean="0"/>
                  <a:t>2</a:t>
                </a:r>
                <a:r>
                  <a:rPr lang="pt-BR" sz="1700" dirty="0" smtClean="0"/>
                  <a:t>O</a:t>
                </a:r>
                <a:endParaRPr lang="pt-BR" sz="1700" dirty="0"/>
              </a:p>
            </p:txBody>
          </p:sp>
        </p:grpSp>
      </p:grpSp>
      <p:sp>
        <p:nvSpPr>
          <p:cNvPr id="49" name="CaixaDeTexto 48"/>
          <p:cNvSpPr txBox="1"/>
          <p:nvPr/>
        </p:nvSpPr>
        <p:spPr>
          <a:xfrm>
            <a:off x="1261393" y="4509120"/>
            <a:ext cx="74272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 Escrever nas tiras (c/ lápis): AS, 10</a:t>
            </a:r>
            <a:r>
              <a:rPr lang="pt-BR" sz="2000" baseline="30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-2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e H</a:t>
            </a:r>
            <a:r>
              <a:rPr lang="pt-BR" sz="2000" baseline="-25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</a:t>
            </a:r>
          </a:p>
          <a:p>
            <a:pPr>
              <a:spcAft>
                <a:spcPts val="400"/>
              </a:spcAft>
            </a:pP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4) Mergulhar as tiras nos respectivos béqueres</a:t>
            </a:r>
          </a:p>
          <a:p>
            <a:pPr>
              <a:spcAft>
                <a:spcPts val="400"/>
              </a:spcAft>
            </a:pP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5) Espalhar 1000 </a:t>
            </a:r>
            <a:r>
              <a:rPr lang="el-G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μ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 de </a:t>
            </a:r>
            <a:r>
              <a:rPr lang="pt-BR" sz="2000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Bacillus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nas placas de BDA (1/bancada)</a:t>
            </a:r>
          </a:p>
          <a:p>
            <a:pPr>
              <a:spcAft>
                <a:spcPts val="400"/>
              </a:spcAft>
            </a:pP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6) Distribuir as tiras de papel na placa de BDA </a:t>
            </a:r>
            <a:r>
              <a:rPr lang="pt-B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(iniciar c/ H</a:t>
            </a:r>
            <a:r>
              <a:rPr lang="pt-BR" sz="1400" baseline="-25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pt-B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 e terminar com AS)</a:t>
            </a:r>
            <a:endParaRPr lang="pt-BR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148064" y="696339"/>
            <a:ext cx="3560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altLang="pt-BR" sz="32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hospedeiros e vetor</a:t>
            </a:r>
            <a:endParaRPr lang="en-US" altLang="pt-BR" sz="32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66101" y="1274497"/>
            <a:ext cx="34719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ZYMV: </a:t>
            </a:r>
            <a:r>
              <a:rPr lang="pt-BR" altLang="pt-BR" sz="2800" b="1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Potyvirus</a:t>
            </a:r>
            <a:endParaRPr lang="pt-BR" altLang="pt-BR" sz="2800" b="1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r>
              <a:rPr lang="pt-BR" altLang="pt-BR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RNA </a:t>
            </a:r>
            <a:r>
              <a:rPr lang="pt-BR" altLang="pt-BR" sz="2800" b="1" dirty="0" err="1">
                <a:solidFill>
                  <a:srgbClr val="FFC000"/>
                </a:solidFill>
                <a:latin typeface="Calibri" panose="020F0502020204030204" pitchFamily="34" charset="0"/>
              </a:rPr>
              <a:t>fs</a:t>
            </a:r>
            <a:r>
              <a:rPr lang="pt-BR" altLang="pt-BR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, senso positivo</a:t>
            </a:r>
            <a:endParaRPr lang="en-US" altLang="pt-BR" sz="28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pic>
        <p:nvPicPr>
          <p:cNvPr id="5125" name="Picture 5" descr="Morfologia de particulas - Alongada flexuo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94" y="1248119"/>
            <a:ext cx="294733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187747" y="2646139"/>
            <a:ext cx="43941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t-BR" altLang="pt-BR" sz="2800" b="1" dirty="0" smtClean="0">
                <a:latin typeface="Calibri" panose="020F0502020204030204" pitchFamily="34" charset="0"/>
              </a:rPr>
              <a:t>hospedeiros</a:t>
            </a:r>
            <a:r>
              <a:rPr lang="pt-BR" altLang="pt-BR" sz="2800" dirty="0" smtClean="0">
                <a:latin typeface="Calibri" panose="020F0502020204030204" pitchFamily="34" charset="0"/>
              </a:rPr>
              <a:t>: principalmente </a:t>
            </a:r>
            <a:r>
              <a:rPr lang="pt-BR" altLang="pt-BR" sz="2800" b="1" dirty="0">
                <a:latin typeface="Calibri" panose="020F0502020204030204" pitchFamily="34" charset="0"/>
              </a:rPr>
              <a:t>cucurbitáceas</a:t>
            </a:r>
            <a:endParaRPr lang="en-US" altLang="pt-BR" sz="2800" b="1" dirty="0">
              <a:latin typeface="Calibri" panose="020F0502020204030204" pitchFamily="34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009380" y="5045801"/>
            <a:ext cx="36615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 dirty="0" smtClean="0">
                <a:solidFill>
                  <a:srgbClr val="CC9900"/>
                </a:solidFill>
                <a:latin typeface="Calibri" panose="020F0502020204030204" pitchFamily="34" charset="0"/>
              </a:rPr>
              <a:t>vetor</a:t>
            </a:r>
            <a:r>
              <a:rPr lang="pt-BR" altLang="pt-BR" sz="2800" dirty="0" smtClean="0">
                <a:solidFill>
                  <a:srgbClr val="CC9900"/>
                </a:solidFill>
                <a:latin typeface="Calibri" panose="020F0502020204030204" pitchFamily="34" charset="0"/>
              </a:rPr>
              <a:t>: </a:t>
            </a:r>
            <a:r>
              <a:rPr lang="pt-BR" altLang="pt-BR" sz="2800" dirty="0">
                <a:solidFill>
                  <a:srgbClr val="CC9900"/>
                </a:solidFill>
                <a:latin typeface="Calibri" panose="020F0502020204030204" pitchFamily="34" charset="0"/>
              </a:rPr>
              <a:t>afídeos (pulgões)</a:t>
            </a:r>
          </a:p>
          <a:p>
            <a:r>
              <a:rPr lang="pt-BR" altLang="pt-BR" sz="2800" dirty="0" smtClean="0">
                <a:solidFill>
                  <a:srgbClr val="CC9900"/>
                </a:solidFill>
                <a:latin typeface="Calibri" panose="020F0502020204030204" pitchFamily="34" charset="0"/>
              </a:rPr>
              <a:t>relação </a:t>
            </a:r>
            <a:r>
              <a:rPr lang="pt-BR" altLang="pt-BR" sz="2800" dirty="0">
                <a:solidFill>
                  <a:srgbClr val="CC9900"/>
                </a:solidFill>
                <a:latin typeface="Calibri" panose="020F0502020204030204" pitchFamily="34" charset="0"/>
              </a:rPr>
              <a:t>não persistente </a:t>
            </a:r>
            <a:endParaRPr lang="en-US" altLang="pt-BR" sz="2800" dirty="0">
              <a:solidFill>
                <a:srgbClr val="CC9900"/>
              </a:solidFill>
              <a:latin typeface="Calibri" panose="020F0502020204030204" pitchFamily="34" charset="0"/>
            </a:endParaRPr>
          </a:p>
        </p:txBody>
      </p:sp>
      <p:pic>
        <p:nvPicPr>
          <p:cNvPr id="5130" name="Picture 10" descr="Afídeo vetor - VYuk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96" y="3573016"/>
            <a:ext cx="2453834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GPA-alate-aph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10" y="3573016"/>
            <a:ext cx="189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760114" y="292921"/>
            <a:ext cx="49099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altLang="pt-BR" sz="2400" b="1" i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Zucchini</a:t>
            </a:r>
            <a:r>
              <a:rPr lang="pt-BR" altLang="pt-BR" sz="2400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2400" b="1" i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yellow</a:t>
            </a:r>
            <a:r>
              <a:rPr lang="pt-BR" altLang="pt-BR" sz="2400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2400" b="1" i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mosaic</a:t>
            </a:r>
            <a:r>
              <a:rPr lang="pt-BR" altLang="pt-BR" sz="2400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2400" b="1" i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virus</a:t>
            </a:r>
            <a:r>
              <a:rPr lang="pt-BR" altLang="pt-BR" sz="2400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(ZYMV)</a:t>
            </a:r>
            <a:endParaRPr lang="en-US" altLang="pt-BR" sz="2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1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39752" y="303039"/>
            <a:ext cx="64109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sintomas do </a:t>
            </a:r>
            <a:r>
              <a:rPr lang="pt-BR" altLang="pt-BR" sz="2400" b="1" i="1" dirty="0" err="1">
                <a:solidFill>
                  <a:schemeClr val="accent2"/>
                </a:solidFill>
                <a:latin typeface="Calibri" panose="020F0502020204030204" pitchFamily="34" charset="0"/>
              </a:rPr>
              <a:t>Z</a:t>
            </a:r>
            <a:r>
              <a:rPr lang="pt-BR" altLang="pt-BR" sz="2400" b="1" i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ucchini</a:t>
            </a:r>
            <a:r>
              <a:rPr lang="pt-BR" altLang="pt-BR" sz="2400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2400" b="1" i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yellow</a:t>
            </a:r>
            <a:r>
              <a:rPr lang="pt-BR" altLang="pt-BR" sz="2400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2400" b="1" i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mosaic</a:t>
            </a:r>
            <a:r>
              <a:rPr lang="pt-BR" altLang="pt-BR" sz="2400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2400" b="1" i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virus</a:t>
            </a:r>
            <a:r>
              <a:rPr lang="pt-BR" altLang="pt-BR" sz="2400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(ZYMV)</a:t>
            </a:r>
            <a:endParaRPr lang="en-US" altLang="pt-BR" sz="2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>
            <p:extLst/>
          </p:nvPr>
        </p:nvGraphicFramePr>
        <p:xfrm>
          <a:off x="1270524" y="866898"/>
          <a:ext cx="3216000" cy="23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Image" r:id="rId3" imgW="4581153" imgH="3282286" progId="Photoshop.Image.6">
                  <p:embed/>
                </p:oleObj>
              </mc:Choice>
              <mc:Fallback>
                <p:oleObj name="Image" r:id="rId3" imgW="4581153" imgH="3282286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524" y="866898"/>
                        <a:ext cx="3216000" cy="230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6" name="Picture 12" descr="ZYMV EM MELANCIA 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18305"/>
            <a:ext cx="3167999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57" name="Object 13"/>
          <p:cNvGraphicFramePr>
            <a:graphicFrameLocks noChangeAspect="1"/>
          </p:cNvGraphicFramePr>
          <p:nvPr>
            <p:extLst/>
          </p:nvPr>
        </p:nvGraphicFramePr>
        <p:xfrm>
          <a:off x="1561490" y="3645304"/>
          <a:ext cx="2691966" cy="2231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Image" r:id="rId6" imgW="3666751" imgH="3433143" progId="Photoshop.Image.6">
                  <p:embed/>
                </p:oleObj>
              </mc:Choice>
              <mc:Fallback>
                <p:oleObj name="Image" r:id="rId6" imgW="3666751" imgH="343314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490" y="3645304"/>
                        <a:ext cx="2691966" cy="2231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339752" y="3200515"/>
            <a:ext cx="2285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pt-BR" sz="2000" b="1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bobrinha de moita</a:t>
            </a:r>
            <a:endParaRPr lang="pt-BR" sz="2000" b="1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176929" y="3323922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m</a:t>
            </a:r>
            <a:r>
              <a:rPr lang="pt-BR" sz="2000" b="1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elancia</a:t>
            </a:r>
            <a:endParaRPr lang="pt-BR" sz="2000" b="1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268998" y="5490613"/>
            <a:ext cx="984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err="1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k</a:t>
            </a:r>
            <a:r>
              <a:rPr lang="pt-BR" sz="2000" b="1" dirty="0" err="1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abotia</a:t>
            </a:r>
            <a:endParaRPr lang="pt-BR" sz="2000" b="1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14"/>
          <p:cNvGrpSpPr>
            <a:grpSpLocks/>
          </p:cNvGrpSpPr>
          <p:nvPr/>
        </p:nvGrpSpPr>
        <p:grpSpPr bwMode="auto">
          <a:xfrm>
            <a:off x="1295400" y="1044655"/>
            <a:ext cx="7235826" cy="2024306"/>
            <a:chOff x="703" y="845"/>
            <a:chExt cx="4558" cy="1543"/>
          </a:xfrm>
        </p:grpSpPr>
        <p:sp>
          <p:nvSpPr>
            <p:cNvPr id="4104" name="Text Box 9"/>
            <p:cNvSpPr txBox="1">
              <a:spLocks noChangeArrowheads="1"/>
            </p:cNvSpPr>
            <p:nvPr/>
          </p:nvSpPr>
          <p:spPr bwMode="auto">
            <a:xfrm>
              <a:off x="771" y="901"/>
              <a:ext cx="4437" cy="1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800" u="sng" dirty="0">
                  <a:latin typeface="Calibri" panose="020F0502020204030204" pitchFamily="34" charset="0"/>
                </a:rPr>
                <a:t>BDA</a:t>
              </a:r>
              <a:r>
                <a:rPr lang="pt-BR" altLang="pt-BR" sz="2800" dirty="0">
                  <a:latin typeface="Calibri" panose="020F0502020204030204" pitchFamily="34" charset="0"/>
                </a:rPr>
                <a:t> </a:t>
              </a:r>
              <a:r>
                <a:rPr lang="pt-BR" altLang="pt-BR" sz="2800" dirty="0" smtClean="0">
                  <a:latin typeface="Calibri" panose="020F0502020204030204" pitchFamily="34" charset="0"/>
                </a:rPr>
                <a:t>(</a:t>
              </a:r>
              <a:r>
                <a:rPr lang="pt-BR" altLang="pt-BR" sz="2800" dirty="0">
                  <a:latin typeface="Calibri" panose="020F0502020204030204" pitchFamily="34" charset="0"/>
                </a:rPr>
                <a:t>b</a:t>
              </a:r>
              <a:r>
                <a:rPr lang="pt-BR" altLang="pt-BR" sz="2800" dirty="0" smtClean="0">
                  <a:latin typeface="Calibri" panose="020F0502020204030204" pitchFamily="34" charset="0"/>
                </a:rPr>
                <a:t>atata dextrose </a:t>
              </a:r>
              <a:r>
                <a:rPr lang="pt-BR" altLang="pt-BR" sz="2800" dirty="0">
                  <a:latin typeface="Calibri" panose="020F0502020204030204" pitchFamily="34" charset="0"/>
                </a:rPr>
                <a:t>á</a:t>
              </a:r>
              <a:r>
                <a:rPr lang="pt-BR" altLang="pt-BR" sz="2800" dirty="0" smtClean="0">
                  <a:latin typeface="Calibri" panose="020F0502020204030204" pitchFamily="34" charset="0"/>
                </a:rPr>
                <a:t>gar</a:t>
              </a:r>
              <a:r>
                <a:rPr lang="pt-BR" altLang="pt-BR" sz="2800" dirty="0">
                  <a:latin typeface="Calibri" panose="020F0502020204030204" pitchFamily="34" charset="0"/>
                </a:rPr>
                <a:t>)</a:t>
              </a:r>
            </a:p>
            <a:p>
              <a:pPr marL="108000" indent="-108000" eaLnBrk="1" hangingPunct="1">
                <a:spcBef>
                  <a:spcPct val="0"/>
                </a:spcBef>
              </a:pPr>
              <a:r>
                <a:rPr lang="pt-BR" altLang="pt-BR" sz="2800" dirty="0">
                  <a:latin typeface="Calibri" panose="020F0502020204030204" pitchFamily="34" charset="0"/>
                </a:rPr>
                <a:t>c</a:t>
              </a:r>
              <a:r>
                <a:rPr lang="pt-BR" altLang="pt-BR" sz="2800" b="0" dirty="0" smtClean="0">
                  <a:latin typeface="Calibri" panose="020F0502020204030204" pitchFamily="34" charset="0"/>
                </a:rPr>
                <a:t>aldo </a:t>
              </a:r>
              <a:r>
                <a:rPr lang="pt-BR" altLang="pt-BR" sz="2800" b="0" dirty="0">
                  <a:latin typeface="Calibri" panose="020F0502020204030204" pitchFamily="34" charset="0"/>
                </a:rPr>
                <a:t>de </a:t>
              </a:r>
              <a:r>
                <a:rPr lang="pt-BR" altLang="pt-BR" sz="2800" b="0" dirty="0" smtClean="0">
                  <a:latin typeface="Calibri" panose="020F0502020204030204" pitchFamily="34" charset="0"/>
                </a:rPr>
                <a:t>batata: 50mL </a:t>
              </a:r>
              <a:r>
                <a:rPr lang="pt-BR" altLang="pt-BR" sz="2400" b="0" dirty="0" smtClean="0">
                  <a:latin typeface="Calibri" panose="020F0502020204030204" pitchFamily="34" charset="0"/>
                </a:rPr>
                <a:t>(200g </a:t>
              </a:r>
              <a:r>
                <a:rPr lang="pt-BR" altLang="pt-BR" sz="2400" b="0" dirty="0">
                  <a:latin typeface="Calibri" panose="020F0502020204030204" pitchFamily="34" charset="0"/>
                </a:rPr>
                <a:t>de batata/1L </a:t>
              </a:r>
              <a:r>
                <a:rPr lang="pt-BR" altLang="pt-BR" sz="2400" b="0" dirty="0" smtClean="0">
                  <a:latin typeface="Calibri" panose="020F0502020204030204" pitchFamily="34" charset="0"/>
                </a:rPr>
                <a:t>água)</a:t>
              </a:r>
            </a:p>
            <a:p>
              <a:pPr marL="108000" indent="-108000" eaLnBrk="1" hangingPunct="1">
                <a:spcBef>
                  <a:spcPct val="0"/>
                </a:spcBef>
              </a:pPr>
              <a:r>
                <a:rPr lang="pt-BR" altLang="pt-BR" sz="2800" b="0" dirty="0" smtClean="0">
                  <a:latin typeface="Calibri" panose="020F0502020204030204" pitchFamily="34" charset="0"/>
                </a:rPr>
                <a:t>dextrose </a:t>
              </a:r>
              <a:r>
                <a:rPr lang="pt-BR" altLang="pt-BR" sz="2800" b="0" dirty="0">
                  <a:latin typeface="Calibri" panose="020F0502020204030204" pitchFamily="34" charset="0"/>
                </a:rPr>
                <a:t>(glicose</a:t>
              </a:r>
              <a:r>
                <a:rPr lang="pt-BR" altLang="pt-BR" sz="2800" b="0" dirty="0" smtClean="0">
                  <a:latin typeface="Calibri" panose="020F0502020204030204" pitchFamily="34" charset="0"/>
                </a:rPr>
                <a:t>): 1,0g</a:t>
              </a:r>
              <a:endParaRPr lang="pt-BR" altLang="pt-BR" sz="2800" dirty="0">
                <a:latin typeface="Calibri" panose="020F0502020204030204" pitchFamily="34" charset="0"/>
              </a:endParaRPr>
            </a:p>
            <a:p>
              <a:pPr marL="108000" indent="-108000" eaLnBrk="1" hangingPunct="1">
                <a:spcBef>
                  <a:spcPct val="0"/>
                </a:spcBef>
              </a:pPr>
              <a:r>
                <a:rPr lang="pt-BR" altLang="pt-BR" sz="2800" b="0" dirty="0" smtClean="0">
                  <a:latin typeface="Calibri" panose="020F0502020204030204" pitchFamily="34" charset="0"/>
                </a:rPr>
                <a:t>Ágar: 1,0g</a:t>
              </a:r>
              <a:endParaRPr lang="pt-BR" altLang="pt-BR" sz="2800" b="0" dirty="0">
                <a:latin typeface="Calibri" panose="020F0502020204030204" pitchFamily="34" charset="0"/>
              </a:endParaRPr>
            </a:p>
          </p:txBody>
        </p:sp>
        <p:sp>
          <p:nvSpPr>
            <p:cNvPr id="4105" name="Rectangle 10"/>
            <p:cNvSpPr>
              <a:spLocks noChangeArrowheads="1"/>
            </p:cNvSpPr>
            <p:nvPr/>
          </p:nvSpPr>
          <p:spPr bwMode="auto">
            <a:xfrm>
              <a:off x="703" y="845"/>
              <a:ext cx="4558" cy="1543"/>
            </a:xfrm>
            <a:prstGeom prst="rect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000">
                <a:latin typeface="Calibri" panose="020F0502020204030204" pitchFamily="34" charset="0"/>
              </a:endParaRPr>
            </a:p>
          </p:txBody>
        </p:sp>
      </p:grp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6444208" y="2060848"/>
            <a:ext cx="188365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Calibri" panose="020F0502020204030204" pitchFamily="34" charset="0"/>
              </a:rPr>
              <a:t>m</a:t>
            </a:r>
            <a:r>
              <a:rPr lang="pt-BR" altLang="pt-BR" sz="2000" dirty="0" smtClean="0">
                <a:latin typeface="Calibri" panose="020F0502020204030204" pitchFamily="34" charset="0"/>
              </a:rPr>
              <a:t>eio complexo</a:t>
            </a:r>
            <a:r>
              <a:rPr lang="pt-BR" altLang="pt-BR" sz="2000" dirty="0">
                <a:latin typeface="Calibri" panose="020F0502020204030204" pitchFamily="34" charset="0"/>
              </a:rPr>
              <a:t> </a:t>
            </a:r>
            <a:r>
              <a:rPr lang="pt-BR" altLang="pt-BR" sz="2000" dirty="0" smtClean="0">
                <a:latin typeface="Calibri" panose="020F0502020204030204" pitchFamily="34" charset="0"/>
              </a:rPr>
              <a:t>e não seletivo</a:t>
            </a:r>
            <a:endParaRPr lang="pt-BR" altLang="pt-BR" sz="2000" dirty="0">
              <a:latin typeface="Calibri" panose="020F0502020204030204" pitchFamily="34" charset="0"/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1259632" y="3212976"/>
            <a:ext cx="723552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BR" altLang="pt-BR" sz="2400" dirty="0">
                <a:latin typeface="Calibri" panose="020F0502020204030204" pitchFamily="34" charset="0"/>
              </a:rPr>
              <a:t> Colocar em </a:t>
            </a:r>
            <a:r>
              <a:rPr lang="pt-BR" altLang="pt-BR" sz="2400" dirty="0" err="1" smtClean="0">
                <a:latin typeface="Calibri" panose="020F0502020204030204" pitchFamily="34" charset="0"/>
              </a:rPr>
              <a:t>Erlenmeyer</a:t>
            </a:r>
            <a:r>
              <a:rPr lang="pt-BR" altLang="pt-BR" sz="2400" dirty="0" smtClean="0">
                <a:latin typeface="Calibri" panose="020F0502020204030204" pitchFamily="34" charset="0"/>
              </a:rPr>
              <a:t> </a:t>
            </a:r>
            <a:r>
              <a:rPr lang="pt-BR" altLang="pt-BR" sz="2400" dirty="0">
                <a:latin typeface="Calibri" panose="020F0502020204030204" pitchFamily="34" charset="0"/>
              </a:rPr>
              <a:t>e fechar com tampão de algodão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sz="2400" dirty="0">
                <a:latin typeface="Calibri" panose="020F0502020204030204" pitchFamily="34" charset="0"/>
              </a:rPr>
              <a:t> Cobrir o bocal do </a:t>
            </a:r>
            <a:r>
              <a:rPr lang="pt-BR" altLang="pt-BR" sz="2400" dirty="0" err="1">
                <a:latin typeface="Calibri" panose="020F0502020204030204" pitchFamily="34" charset="0"/>
              </a:rPr>
              <a:t>Erlemeyer</a:t>
            </a:r>
            <a:r>
              <a:rPr lang="pt-BR" altLang="pt-BR" sz="2400" dirty="0">
                <a:latin typeface="Calibri" panose="020F0502020204030204" pitchFamily="34" charset="0"/>
              </a:rPr>
              <a:t> com </a:t>
            </a:r>
            <a:r>
              <a:rPr lang="pt-BR" altLang="pt-BR" sz="2400" dirty="0" smtClean="0">
                <a:latin typeface="Calibri" panose="020F0502020204030204" pitchFamily="34" charset="0"/>
              </a:rPr>
              <a:t>jornal/papel </a:t>
            </a:r>
            <a:r>
              <a:rPr lang="pt-BR" altLang="pt-BR" sz="2400" dirty="0">
                <a:latin typeface="Calibri" panose="020F0502020204030204" pitchFamily="34" charset="0"/>
              </a:rPr>
              <a:t>e anotar o número do balcão e turma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sz="2400" dirty="0">
                <a:latin typeface="Calibri" panose="020F0502020204030204" pitchFamily="34" charset="0"/>
              </a:rPr>
              <a:t> Colocar na autoclave para esterilizar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sz="2400" dirty="0">
                <a:latin typeface="Calibri" panose="020F0502020204030204" pitchFamily="34" charset="0"/>
              </a:rPr>
              <a:t> Após esterilização, verter em </a:t>
            </a:r>
            <a:r>
              <a:rPr lang="pt-BR" altLang="pt-BR" sz="2400" dirty="0" smtClean="0">
                <a:latin typeface="Calibri" panose="020F0502020204030204" pitchFamily="34" charset="0"/>
              </a:rPr>
              <a:t>4 placas/bancada </a:t>
            </a:r>
            <a:r>
              <a:rPr lang="pt-BR" altLang="pt-BR" sz="2400" dirty="0">
                <a:latin typeface="Calibri" panose="020F0502020204030204" pitchFamily="34" charset="0"/>
              </a:rPr>
              <a:t>(câmara asséptica </a:t>
            </a:r>
            <a:r>
              <a:rPr lang="pt-BR" altLang="pt-BR" sz="2400" dirty="0" smtClean="0">
                <a:latin typeface="Calibri" panose="020F0502020204030204" pitchFamily="34" charset="0"/>
              </a:rPr>
              <a:t>ou bancada)</a:t>
            </a:r>
            <a:endParaRPr lang="pt-BR" altLang="pt-BR" sz="2400" dirty="0">
              <a:latin typeface="Calibri" panose="020F0502020204030204" pitchFamily="34" charset="0"/>
            </a:endParaRPr>
          </a:p>
        </p:txBody>
      </p:sp>
      <p:sp>
        <p:nvSpPr>
          <p:cNvPr id="4103" name="Oval 13"/>
          <p:cNvSpPr>
            <a:spLocks noChangeArrowheads="1"/>
          </p:cNvSpPr>
          <p:nvPr/>
        </p:nvSpPr>
        <p:spPr bwMode="auto">
          <a:xfrm>
            <a:off x="6300192" y="2060848"/>
            <a:ext cx="2147533" cy="92562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FFFF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95400" y="404664"/>
            <a:ext cx="7235527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Meio de cultivo BDA vertido em placas de Petri</a:t>
            </a:r>
          </a:p>
        </p:txBody>
      </p:sp>
    </p:spTree>
    <p:extLst>
      <p:ext uri="{BB962C8B-B14F-4D97-AF65-F5344CB8AC3E}">
        <p14:creationId xmlns:p14="http://schemas.microsoft.com/office/powerpoint/2010/main" val="21063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ChangeArrowheads="1"/>
          </p:cNvSpPr>
          <p:nvPr/>
        </p:nvSpPr>
        <p:spPr bwMode="auto">
          <a:xfrm>
            <a:off x="1835559" y="985853"/>
            <a:ext cx="6192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6600" b="1" kern="0" dirty="0" smtClean="0">
                <a:solidFill>
                  <a:schemeClr val="hlink"/>
                </a:solidFill>
                <a:latin typeface="Calibri" panose="020F0502020204030204" pitchFamily="34" charset="0"/>
              </a:rPr>
              <a:t>MICROBIOLOGIA</a:t>
            </a:r>
            <a:endParaRPr lang="pt-BR" sz="6600" b="1" kern="0" dirty="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aixaDeTexto 7"/>
          <p:cNvSpPr txBox="1">
            <a:spLocks noChangeArrowheads="1"/>
          </p:cNvSpPr>
          <p:nvPr/>
        </p:nvSpPr>
        <p:spPr bwMode="auto">
          <a:xfrm>
            <a:off x="1808662" y="2492896"/>
            <a:ext cx="624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6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Controle de microrganismos</a:t>
            </a:r>
            <a:endParaRPr lang="pt-BR" altLang="pt-BR" sz="60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38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38031" y="1196752"/>
            <a:ext cx="7388018" cy="1906191"/>
          </a:xfrm>
        </p:spPr>
        <p:txBody>
          <a:bodyPr/>
          <a:lstStyle/>
          <a:p>
            <a:pPr eaLnBrk="1" hangingPunct="1"/>
            <a:r>
              <a:rPr lang="pt-BR" sz="2600" b="1" dirty="0" smtClean="0">
                <a:latin typeface="Calibri" panose="020F0502020204030204" pitchFamily="34" charset="0"/>
              </a:rPr>
              <a:t>Sepsia</a:t>
            </a:r>
            <a:r>
              <a:rPr lang="pt-BR" sz="2600" dirty="0" smtClean="0">
                <a:latin typeface="Calibri" panose="020F0502020204030204" pitchFamily="34" charset="0"/>
              </a:rPr>
              <a:t> refere-se a contaminação microbiana</a:t>
            </a:r>
          </a:p>
          <a:p>
            <a:pPr eaLnBrk="1" hangingPunct="1"/>
            <a:r>
              <a:rPr lang="pt-BR" sz="2600" b="1" dirty="0" smtClean="0">
                <a:latin typeface="Calibri" panose="020F0502020204030204" pitchFamily="34" charset="0"/>
              </a:rPr>
              <a:t>Assepsia</a:t>
            </a:r>
            <a:r>
              <a:rPr lang="pt-BR" sz="2600" dirty="0" smtClean="0">
                <a:latin typeface="Calibri" panose="020F0502020204030204" pitchFamily="34" charset="0"/>
              </a:rPr>
              <a:t> é a ausência de contaminação significante</a:t>
            </a:r>
          </a:p>
          <a:p>
            <a:pPr eaLnBrk="1" hangingPunct="1"/>
            <a:r>
              <a:rPr lang="pt-BR" sz="2600" b="1" dirty="0" smtClean="0">
                <a:latin typeface="Calibri" panose="020F0502020204030204" pitchFamily="34" charset="0"/>
              </a:rPr>
              <a:t>Biocida/germicida</a:t>
            </a:r>
            <a:r>
              <a:rPr lang="en-US" sz="2600" dirty="0" smtClean="0">
                <a:latin typeface="Calibri" panose="020F0502020204030204" pitchFamily="34" charset="0"/>
              </a:rPr>
              <a:t>: Mata </a:t>
            </a:r>
            <a:r>
              <a:rPr lang="pt-BR" sz="2600" dirty="0" smtClean="0">
                <a:latin typeface="Calibri" panose="020F0502020204030204" pitchFamily="34" charset="0"/>
              </a:rPr>
              <a:t>microrganismos</a:t>
            </a:r>
          </a:p>
          <a:p>
            <a:pPr eaLnBrk="1" hangingPunct="1"/>
            <a:r>
              <a:rPr lang="pt-BR" sz="2600" b="1" dirty="0" smtClean="0">
                <a:latin typeface="Calibri" panose="020F0502020204030204" pitchFamily="34" charset="0"/>
              </a:rPr>
              <a:t>Bacteriostático</a:t>
            </a:r>
            <a:r>
              <a:rPr lang="pt-BR" sz="2600" dirty="0" smtClean="0">
                <a:latin typeface="Calibri" panose="020F0502020204030204" pitchFamily="34" charset="0"/>
              </a:rPr>
              <a:t>: Inibe, mão mata, microrganismos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title"/>
          </p:nvPr>
        </p:nvSpPr>
        <p:spPr>
          <a:xfrm>
            <a:off x="5680926" y="402667"/>
            <a:ext cx="2995530" cy="618083"/>
          </a:xfrm>
          <a:noFill/>
        </p:spPr>
        <p:txBody>
          <a:bodyPr/>
          <a:lstStyle/>
          <a:p>
            <a:pPr algn="ctr" eaLnBrk="1" hangingPunct="1"/>
            <a:r>
              <a:rPr lang="pt-BR" sz="4000" dirty="0" smtClean="0">
                <a:latin typeface="Calibri" panose="020F0502020204030204" pitchFamily="34" charset="0"/>
              </a:rPr>
              <a:t>Terminologia</a:t>
            </a:r>
          </a:p>
        </p:txBody>
      </p:sp>
      <p:pic>
        <p:nvPicPr>
          <p:cNvPr id="4" name="Imagem 3" descr="Tabela 07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96066"/>
            <a:ext cx="7492657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8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1621877" y="385774"/>
            <a:ext cx="6955433" cy="454401"/>
          </a:xfrm>
        </p:spPr>
        <p:txBody>
          <a:bodyPr/>
          <a:lstStyle/>
          <a:p>
            <a:pPr algn="r" eaLnBrk="1" hangingPunct="1"/>
            <a:r>
              <a:rPr lang="pt-BR" sz="3200" dirty="0" smtClean="0">
                <a:latin typeface="Calibri" panose="020F0502020204030204" pitchFamily="34" charset="0"/>
              </a:rPr>
              <a:t>Efetividade do tratamento de controle...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52970" y="880424"/>
            <a:ext cx="7392331" cy="272826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pt-BR" dirty="0" smtClean="0">
                <a:latin typeface="Calibri" panose="020F0502020204030204" pitchFamily="34" charset="0"/>
              </a:rPr>
              <a:t>Depende:</a:t>
            </a:r>
          </a:p>
          <a:p>
            <a:pPr marL="0" lvl="1" indent="180000" eaLnBrk="1" hangingPunct="1">
              <a:spcBef>
                <a:spcPts val="0"/>
              </a:spcBef>
            </a:pPr>
            <a:r>
              <a:rPr lang="pt-BR" sz="2800" dirty="0" smtClean="0">
                <a:latin typeface="Calibri" panose="020F0502020204030204" pitchFamily="34" charset="0"/>
              </a:rPr>
              <a:t>Número de microrganismos</a:t>
            </a:r>
          </a:p>
          <a:p>
            <a:pPr marL="0" lvl="1" indent="180000" eaLnBrk="1" hangingPunct="1">
              <a:spcBef>
                <a:spcPts val="0"/>
              </a:spcBef>
            </a:pPr>
            <a:r>
              <a:rPr lang="pt-BR" sz="2800" dirty="0" smtClean="0">
                <a:latin typeface="Calibri" panose="020F0502020204030204" pitchFamily="34" charset="0"/>
              </a:rPr>
              <a:t>Ambiente (matéria orgânica, temperatura, biofilmes)</a:t>
            </a:r>
          </a:p>
          <a:p>
            <a:pPr marL="0" lvl="1" indent="180000" eaLnBrk="1" hangingPunct="1">
              <a:spcBef>
                <a:spcPts val="0"/>
              </a:spcBef>
            </a:pPr>
            <a:r>
              <a:rPr lang="pt-BR" sz="2800" dirty="0" smtClean="0">
                <a:latin typeface="Calibri" panose="020F0502020204030204" pitchFamily="34" charset="0"/>
              </a:rPr>
              <a:t>Tempo de exposição</a:t>
            </a:r>
          </a:p>
          <a:p>
            <a:pPr marL="0" lvl="1" indent="180000" eaLnBrk="1" hangingPunct="1">
              <a:spcBef>
                <a:spcPts val="0"/>
              </a:spcBef>
            </a:pPr>
            <a:r>
              <a:rPr lang="pt-BR" sz="2800" dirty="0" smtClean="0">
                <a:latin typeface="Calibri" panose="020F0502020204030204" pitchFamily="34" charset="0"/>
              </a:rPr>
              <a:t>Características do microrganismo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347218" y="4051920"/>
            <a:ext cx="489654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3AE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pt-BR" sz="3200" kern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Ação de agentes de controle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29828" y="4509120"/>
            <a:ext cx="7315473" cy="13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Symbol" panose="05050102010706020507" pitchFamily="18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Symbol" panose="05050102010706020507" pitchFamily="18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Symbol" panose="05050102010706020507" pitchFamily="18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Symbol" pitchFamily="48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Symbol" pitchFamily="48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Symbol" pitchFamily="48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3AE"/>
              </a:buClr>
              <a:buFont typeface="Symbol" pitchFamily="48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44000" indent="-144000" eaLnBrk="1" hangingPunct="1">
              <a:spcBef>
                <a:spcPts val="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Alteram a permeabilidade da membrana</a:t>
            </a:r>
          </a:p>
          <a:p>
            <a:pPr marL="144000" indent="-144000" eaLnBrk="1" hangingPunct="1">
              <a:spcBef>
                <a:spcPts val="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Danificam proteínas (desnaturação)</a:t>
            </a:r>
          </a:p>
          <a:p>
            <a:pPr marL="144000" indent="-144000" eaLnBrk="1" hangingPunct="1">
              <a:spcBef>
                <a:spcPts val="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Danificam ácidos nucléicos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6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ic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303264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5581228" y="5071091"/>
            <a:ext cx="29595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 i="1" dirty="0" err="1">
                <a:solidFill>
                  <a:srgbClr val="FFC000"/>
                </a:solidFill>
                <a:latin typeface="Calibri" panose="020F0502020204030204" pitchFamily="34" charset="0"/>
              </a:rPr>
              <a:t>Trichoderma</a:t>
            </a:r>
            <a:r>
              <a:rPr lang="pt-BR" altLang="pt-BR" sz="1600" b="1" dirty="0">
                <a:solidFill>
                  <a:srgbClr val="FFC000"/>
                </a:solidFill>
                <a:latin typeface="Calibri" panose="020F0502020204030204" pitchFamily="34" charset="0"/>
              </a:rPr>
              <a:t> sp. envolvendo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 dirty="0">
                <a:solidFill>
                  <a:srgbClr val="FFC000"/>
                </a:solidFill>
                <a:latin typeface="Calibri" panose="020F0502020204030204" pitchFamily="34" charset="0"/>
              </a:rPr>
              <a:t> hifas de </a:t>
            </a:r>
            <a:r>
              <a:rPr lang="pt-BR" altLang="pt-BR" sz="1600" b="1" i="1" dirty="0" err="1">
                <a:solidFill>
                  <a:srgbClr val="FFC000"/>
                </a:solidFill>
                <a:latin typeface="Calibri" panose="020F0502020204030204" pitchFamily="34" charset="0"/>
              </a:rPr>
              <a:t>Rhizopus</a:t>
            </a:r>
            <a:r>
              <a:rPr lang="pt-BR" altLang="pt-BR" sz="1600" b="1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16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sp. </a:t>
            </a:r>
            <a:endParaRPr lang="pt-BR" altLang="pt-BR" sz="16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187624" y="1056218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...microrganismo </a:t>
            </a:r>
            <a:r>
              <a:rPr lang="pt-BR" altLang="pt-BR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estabelece relações com seu hospedeiro e se nutre de suas estruturas vegetativas e/ou </a:t>
            </a:r>
            <a:r>
              <a:rPr lang="pt-BR" altLang="pt-BR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reprodutivas</a:t>
            </a:r>
            <a:endParaRPr lang="pt-BR" altLang="pt-BR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43" y="2053256"/>
            <a:ext cx="3470147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287243" y="4784267"/>
            <a:ext cx="3470147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pt-BR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Controle biológico de </a:t>
            </a:r>
            <a:r>
              <a:rPr lang="pt-BR" sz="1600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Rhizoctonia</a:t>
            </a:r>
            <a:r>
              <a:rPr lang="pt-BR" sz="16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pt-BR" sz="1600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solani</a:t>
            </a:r>
            <a:r>
              <a:rPr lang="pt-BR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pelo fungo </a:t>
            </a:r>
            <a:r>
              <a:rPr lang="pt-BR" sz="1600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Trichoderma</a:t>
            </a:r>
            <a:r>
              <a:rPr lang="pt-BR" sz="16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pt-BR" sz="1600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harzianum</a:t>
            </a:r>
            <a:endParaRPr lang="pt-BR" sz="16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719544" y="404664"/>
            <a:ext cx="194421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sz="2800" b="1" kern="0" dirty="0" smtClean="0">
                <a:solidFill>
                  <a:srgbClr val="FFC000"/>
                </a:solidFill>
                <a:latin typeface="Calibri" panose="020F0502020204030204" pitchFamily="34" charset="0"/>
              </a:rPr>
              <a:t>Parasitismo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227546" y="402050"/>
            <a:ext cx="3294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Controle biológico</a:t>
            </a:r>
            <a:endParaRPr lang="pt-BR" sz="32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69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7092087" y="427508"/>
            <a:ext cx="1562689" cy="41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sz="2800" b="1" kern="0" dirty="0" smtClean="0">
                <a:solidFill>
                  <a:srgbClr val="0073AE"/>
                </a:solidFill>
                <a:latin typeface="Calibri" panose="020F0502020204030204" pitchFamily="34" charset="0"/>
              </a:rPr>
              <a:t>Predação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367644" y="4659808"/>
            <a:ext cx="1872208" cy="4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sz="2800" b="1" kern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Competição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87624" y="1052736"/>
            <a:ext cx="74888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pt-BR" alt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...interação </a:t>
            </a:r>
            <a:r>
              <a:rPr lang="pt-BR" alt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entre dois organismos, </a:t>
            </a:r>
            <a:r>
              <a:rPr lang="pt-BR" alt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na </a:t>
            </a:r>
            <a:r>
              <a:rPr lang="pt-BR" alt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qual um se alimenta do outro (ingestão</a:t>
            </a:r>
            <a:r>
              <a:rPr lang="pt-BR" alt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)</a:t>
            </a:r>
            <a:endParaRPr lang="pt-BR" altLang="pt-BR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 descr="http://3.bp.blogspot.com/_5f8TWVrIi64/ShcfcSs8N5I/AAAAAAAABs0/4oEZiCgrEd8/s400/nemat%C3%B3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343" y="1989104"/>
            <a:ext cx="3455998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87624" y="1702529"/>
            <a:ext cx="41044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nematóides</a:t>
            </a:r>
            <a:r>
              <a:rPr lang="pt-BR" altLang="pt-BR" sz="16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1600" b="1" dirty="0">
                <a:solidFill>
                  <a:srgbClr val="FFC000"/>
                </a:solidFill>
                <a:latin typeface="Calibri" panose="020F0502020204030204" pitchFamily="34" charset="0"/>
              </a:rPr>
              <a:t>se alimentam de bactérias no solo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87624" y="5099700"/>
            <a:ext cx="74671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pt-BR" altLang="pt-BR" sz="2000" b="1" dirty="0" smtClean="0">
                <a:latin typeface="Calibri" panose="020F0502020204030204" pitchFamily="34" charset="0"/>
              </a:rPr>
              <a:t>...interação </a:t>
            </a:r>
            <a:r>
              <a:rPr lang="pt-BR" altLang="pt-BR" sz="2000" b="1" dirty="0">
                <a:latin typeface="Calibri" panose="020F0502020204030204" pitchFamily="34" charset="0"/>
              </a:rPr>
              <a:t>entre dois ou mais </a:t>
            </a:r>
            <a:r>
              <a:rPr lang="pt-BR" altLang="pt-BR" sz="2000" b="1" dirty="0" smtClean="0">
                <a:latin typeface="Calibri" panose="020F0502020204030204" pitchFamily="34" charset="0"/>
              </a:rPr>
              <a:t>organismos pelos </a:t>
            </a:r>
            <a:r>
              <a:rPr lang="pt-BR" altLang="pt-BR" sz="2000" b="1" dirty="0">
                <a:latin typeface="Calibri" panose="020F0502020204030204" pitchFamily="34" charset="0"/>
              </a:rPr>
              <a:t>mesmos fatores </a:t>
            </a:r>
            <a:r>
              <a:rPr lang="pt-BR" altLang="pt-BR" sz="2000" b="1" dirty="0" smtClean="0">
                <a:latin typeface="Calibri" panose="020F0502020204030204" pitchFamily="34" charset="0"/>
              </a:rPr>
              <a:t>do ambiente (nutrientes, espaço físico, </a:t>
            </a:r>
            <a:r>
              <a:rPr lang="pt-BR" altLang="pt-BR" sz="2000" b="1" dirty="0">
                <a:latin typeface="Calibri" panose="020F0502020204030204" pitchFamily="34" charset="0"/>
              </a:rPr>
              <a:t>oxigênio</a:t>
            </a:r>
            <a:r>
              <a:rPr lang="pt-BR" altLang="pt-BR" sz="2000" b="1" dirty="0" smtClean="0">
                <a:latin typeface="Calibri" panose="020F0502020204030204" pitchFamily="34" charset="0"/>
              </a:rPr>
              <a:t>...)</a:t>
            </a:r>
            <a:endParaRPr lang="pt-BR" altLang="pt-BR" sz="2000" b="1" dirty="0">
              <a:latin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87624" y="332656"/>
            <a:ext cx="7488832" cy="5663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24114" y="347504"/>
            <a:ext cx="3294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Controle biológico</a:t>
            </a:r>
            <a:endParaRPr lang="pt-BR" sz="32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6211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ORTORA_TEMP">
  <a:themeElements>
    <a:clrScheme name="TORTORA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RTORA_TEM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ORTORA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RTORA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RTORA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RTORA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RTORA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RTORA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RTORA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180000" marR="0" indent="-180000" algn="l" defTabSz="914400" rtl="0" eaLnBrk="1" fontAlgn="auto" latinLnBrk="0" hangingPunct="1">
          <a:lnSpc>
            <a:spcPct val="100000"/>
          </a:lnSpc>
          <a:spcBef>
            <a:spcPts val="300"/>
          </a:spcBef>
          <a:spcAft>
            <a:spcPts val="0"/>
          </a:spcAft>
          <a:buClr>
            <a:srgbClr val="CCCC00"/>
          </a:buClr>
          <a:buSzTx/>
          <a:buFont typeface="Arial" pitchFamily="34" charset="0"/>
          <a:buChar char="•"/>
          <a:tabLst/>
          <a:defRPr kumimoji="0" sz="1800" b="0" i="0" u="none" strike="noStrike" kern="120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4539</TotalTime>
  <Words>604</Words>
  <Application>Microsoft Office PowerPoint</Application>
  <PresentationFormat>Apresentação na tela (4:3)</PresentationFormat>
  <Paragraphs>119</Paragraphs>
  <Slides>13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6" baseType="lpstr">
      <vt:lpstr>ＭＳ Ｐゴシック</vt:lpstr>
      <vt:lpstr>Arial</vt:lpstr>
      <vt:lpstr>Arial Narrow</vt:lpstr>
      <vt:lpstr>Calibri</vt:lpstr>
      <vt:lpstr>Geneva</vt:lpstr>
      <vt:lpstr>Symbol</vt:lpstr>
      <vt:lpstr>Wingdings</vt:lpstr>
      <vt:lpstr>Design padrão</vt:lpstr>
      <vt:lpstr>1_Personalizar design</vt:lpstr>
      <vt:lpstr>3_TORTORA_TEMP</vt:lpstr>
      <vt:lpstr>2_Personalizar design</vt:lpstr>
      <vt:lpstr>Image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Terminologia</vt:lpstr>
      <vt:lpstr>Efetividade do tratamento de controle...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ESALQ-USP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Jorge Alberto Marques Rezende;José Belasque Jr</dc:creator>
  <cp:lastModifiedBy>Usuario</cp:lastModifiedBy>
  <cp:revision>125</cp:revision>
  <dcterms:created xsi:type="dcterms:W3CDTF">2007-02-26T19:18:56Z</dcterms:created>
  <dcterms:modified xsi:type="dcterms:W3CDTF">2017-06-01T17:02:46Z</dcterms:modified>
</cp:coreProperties>
</file>