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375" r:id="rId2"/>
    <p:sldId id="384" r:id="rId3"/>
    <p:sldId id="393" r:id="rId4"/>
    <p:sldId id="394" r:id="rId5"/>
    <p:sldId id="256" r:id="rId6"/>
    <p:sldId id="267" r:id="rId7"/>
    <p:sldId id="268" r:id="rId8"/>
    <p:sldId id="269" r:id="rId9"/>
    <p:sldId id="396" r:id="rId10"/>
    <p:sldId id="257" r:id="rId11"/>
    <p:sldId id="397" r:id="rId12"/>
    <p:sldId id="398" r:id="rId13"/>
    <p:sldId id="399" r:id="rId14"/>
    <p:sldId id="289" r:id="rId15"/>
    <p:sldId id="400" r:id="rId16"/>
    <p:sldId id="401" r:id="rId17"/>
    <p:sldId id="402" r:id="rId18"/>
    <p:sldId id="284" r:id="rId19"/>
    <p:sldId id="403" r:id="rId20"/>
    <p:sldId id="404" r:id="rId21"/>
    <p:sldId id="270" r:id="rId22"/>
    <p:sldId id="266" r:id="rId23"/>
    <p:sldId id="272" r:id="rId24"/>
    <p:sldId id="271" r:id="rId25"/>
    <p:sldId id="405" r:id="rId26"/>
    <p:sldId id="291" r:id="rId27"/>
    <p:sldId id="260" r:id="rId28"/>
    <p:sldId id="263" r:id="rId29"/>
    <p:sldId id="264" r:id="rId30"/>
    <p:sldId id="265" r:id="rId31"/>
    <p:sldId id="273" r:id="rId32"/>
    <p:sldId id="274" r:id="rId33"/>
    <p:sldId id="278" r:id="rId34"/>
    <p:sldId id="261" r:id="rId35"/>
    <p:sldId id="262" r:id="rId36"/>
    <p:sldId id="276" r:id="rId37"/>
    <p:sldId id="277" r:id="rId38"/>
    <p:sldId id="279" r:id="rId39"/>
    <p:sldId id="280" r:id="rId40"/>
    <p:sldId id="317" r:id="rId41"/>
    <p:sldId id="275" r:id="rId4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1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FE3"/>
    <a:srgbClr val="FF40FF"/>
    <a:srgbClr val="FFFBE5"/>
    <a:srgbClr val="FFFFD8"/>
    <a:srgbClr val="F6FFF2"/>
    <a:srgbClr val="F6E7FB"/>
    <a:srgbClr val="F8CFFB"/>
    <a:srgbClr val="FFE4E2"/>
    <a:srgbClr val="FFEDD4"/>
    <a:srgbClr val="FFC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6"/>
  </p:normalViewPr>
  <p:slideViewPr>
    <p:cSldViewPr snapToGrid="0" showGuides="1">
      <p:cViewPr varScale="1">
        <p:scale>
          <a:sx n="101" d="100"/>
          <a:sy n="101" d="100"/>
        </p:scale>
        <p:origin x="1000" y="192"/>
      </p:cViewPr>
      <p:guideLst>
        <p:guide orient="horz" pos="2591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FC26D-7435-1C46-B2F2-256FE3E18C80}" type="datetimeFigureOut">
              <a:rPr lang="pt-BR" smtClean="0"/>
              <a:t>29/02/2024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BE7AA-580E-1E4F-9C97-4C596EE7DB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162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2B974-2FF2-7741-87CF-2D1B89FA5408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3563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Espaço Reservado para Imagem de Slide 1">
            <a:extLst>
              <a:ext uri="{FF2B5EF4-FFF2-40B4-BE49-F238E27FC236}">
                <a16:creationId xmlns:a16="http://schemas.microsoft.com/office/drawing/2014/main" id="{5262D953-4446-C64C-4C2C-A1989A5648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Espaço Reservado para Anotações 2">
            <a:extLst>
              <a:ext uri="{FF2B5EF4-FFF2-40B4-BE49-F238E27FC236}">
                <a16:creationId xmlns:a16="http://schemas.microsoft.com/office/drawing/2014/main" id="{63BF9381-B104-37E5-EECA-9C470BD4B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B036E63-99AF-DEE2-1680-EBD9A218E3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5B79DD-46C9-834F-AD4F-7D48528E1A7F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ço Reservado para Imagem de Slide 1">
            <a:extLst>
              <a:ext uri="{FF2B5EF4-FFF2-40B4-BE49-F238E27FC236}">
                <a16:creationId xmlns:a16="http://schemas.microsoft.com/office/drawing/2014/main" id="{57DE7C0B-7542-E6E7-732C-592682783D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Espaço Reservado para Anotações 2">
            <a:extLst>
              <a:ext uri="{FF2B5EF4-FFF2-40B4-BE49-F238E27FC236}">
                <a16:creationId xmlns:a16="http://schemas.microsoft.com/office/drawing/2014/main" id="{E0EBBCAA-1565-804A-91B0-BECF0EC8AA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DBA0FAF-36F1-B292-E877-DEAD60614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93BEDA-70C5-3F42-9B6C-90A86ABF0958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ço Reservado para Imagem de Slide 1">
            <a:extLst>
              <a:ext uri="{FF2B5EF4-FFF2-40B4-BE49-F238E27FC236}">
                <a16:creationId xmlns:a16="http://schemas.microsoft.com/office/drawing/2014/main" id="{E1BC9B23-B238-666A-E0AF-DA53DA52B1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Espaço Reservado para Anotações 2">
            <a:extLst>
              <a:ext uri="{FF2B5EF4-FFF2-40B4-BE49-F238E27FC236}">
                <a16:creationId xmlns:a16="http://schemas.microsoft.com/office/drawing/2014/main" id="{5721F16A-4A02-9D9C-EF9B-30013542AB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2E9FE33-D72A-6C84-370C-E9A72D137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56E3BD-4779-5B41-97F7-F47A179984E1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BE7AA-580E-1E4F-9C97-4C596EE7DB35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1222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2B974-2FF2-7741-87CF-2D1B89FA5408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906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52787D88-95D0-E047-BD18-C7A28321B2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AA2A69E8-A127-6F4A-B2B7-CFD3126C2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72E9D036-CAC0-0E43-8675-DB6E7E44BA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D768F6-A805-2149-963C-3E40BA27654B}" type="slidenum">
              <a:rPr lang="pt-BR" altLang="en-US"/>
              <a:pPr/>
              <a:t>2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369223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Imagem de Slide 1">
            <a:extLst>
              <a:ext uri="{FF2B5EF4-FFF2-40B4-BE49-F238E27FC236}">
                <a16:creationId xmlns:a16="http://schemas.microsoft.com/office/drawing/2014/main" id="{27E1CBDA-E22F-8E06-D68B-F6959759B5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Espaço Reservado para Anotações 2">
            <a:extLst>
              <a:ext uri="{FF2B5EF4-FFF2-40B4-BE49-F238E27FC236}">
                <a16:creationId xmlns:a16="http://schemas.microsoft.com/office/drawing/2014/main" id="{A02A6076-C0F6-350D-5A22-C10339389C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1507" name="Espaço Reservado para Número de Slide 3">
            <a:extLst>
              <a:ext uri="{FF2B5EF4-FFF2-40B4-BE49-F238E27FC236}">
                <a16:creationId xmlns:a16="http://schemas.microsoft.com/office/drawing/2014/main" id="{17D81F72-CF81-A508-38C2-695C252B48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62BC4-BB5E-774D-9907-0D9876AC3E5A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ço Reservado para Imagem de Slide 1">
            <a:extLst>
              <a:ext uri="{FF2B5EF4-FFF2-40B4-BE49-F238E27FC236}">
                <a16:creationId xmlns:a16="http://schemas.microsoft.com/office/drawing/2014/main" id="{9DC0868B-D005-9DF4-47BC-43CEC15C20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ço Reservado para Anotações 2">
            <a:extLst>
              <a:ext uri="{FF2B5EF4-FFF2-40B4-BE49-F238E27FC236}">
                <a16:creationId xmlns:a16="http://schemas.microsoft.com/office/drawing/2014/main" id="{8412ADD0-ACE1-9CE7-6EF0-49F0E69B28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9699" name="Espaço Reservado para Número de Slide 3">
            <a:extLst>
              <a:ext uri="{FF2B5EF4-FFF2-40B4-BE49-F238E27FC236}">
                <a16:creationId xmlns:a16="http://schemas.microsoft.com/office/drawing/2014/main" id="{F72103DE-3D7A-82AA-C9F0-A224E1314D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4222A1-061A-9F4E-98F7-5529D5FCF5BE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ço Reservado para Imagem de Slide 1">
            <a:extLst>
              <a:ext uri="{FF2B5EF4-FFF2-40B4-BE49-F238E27FC236}">
                <a16:creationId xmlns:a16="http://schemas.microsoft.com/office/drawing/2014/main" id="{E7F21425-6E70-A542-03EB-B96611944F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Espaço Reservado para Anotações 2">
            <a:extLst>
              <a:ext uri="{FF2B5EF4-FFF2-40B4-BE49-F238E27FC236}">
                <a16:creationId xmlns:a16="http://schemas.microsoft.com/office/drawing/2014/main" id="{6C702587-7E01-A426-709C-7ED049E12A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1747" name="Espaço Reservado para Número de Slide 3">
            <a:extLst>
              <a:ext uri="{FF2B5EF4-FFF2-40B4-BE49-F238E27FC236}">
                <a16:creationId xmlns:a16="http://schemas.microsoft.com/office/drawing/2014/main" id="{3A10F26B-5650-C1F4-1704-DFD88B0368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AE409B-E963-7541-B338-959CA416501C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ço Reservado para Imagem de Slide 1">
            <a:extLst>
              <a:ext uri="{FF2B5EF4-FFF2-40B4-BE49-F238E27FC236}">
                <a16:creationId xmlns:a16="http://schemas.microsoft.com/office/drawing/2014/main" id="{73C297CB-EEFC-0B0F-512E-18FB8C1E99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Espaço Reservado para Anotações 2">
            <a:extLst>
              <a:ext uri="{FF2B5EF4-FFF2-40B4-BE49-F238E27FC236}">
                <a16:creationId xmlns:a16="http://schemas.microsoft.com/office/drawing/2014/main" id="{C6BF9D95-FF91-19D4-D239-9311EA6BE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3795" name="Espaço Reservado para Número de Slide 3">
            <a:extLst>
              <a:ext uri="{FF2B5EF4-FFF2-40B4-BE49-F238E27FC236}">
                <a16:creationId xmlns:a16="http://schemas.microsoft.com/office/drawing/2014/main" id="{4261C47E-F7C5-320C-7907-38AFDD31A4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5357EA-0C15-5543-811A-9B068D7536D2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ço Reservado para Imagem de Slide 1">
            <a:extLst>
              <a:ext uri="{FF2B5EF4-FFF2-40B4-BE49-F238E27FC236}">
                <a16:creationId xmlns:a16="http://schemas.microsoft.com/office/drawing/2014/main" id="{0C744EDC-0D22-2483-9BDF-C8C2622886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Espaço Reservado para Anotações 2">
            <a:extLst>
              <a:ext uri="{FF2B5EF4-FFF2-40B4-BE49-F238E27FC236}">
                <a16:creationId xmlns:a16="http://schemas.microsoft.com/office/drawing/2014/main" id="{E2D6AA4A-CCD9-AF1F-56B8-5A2D07333A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5843" name="Espaço Reservado para Número de Slide 3">
            <a:extLst>
              <a:ext uri="{FF2B5EF4-FFF2-40B4-BE49-F238E27FC236}">
                <a16:creationId xmlns:a16="http://schemas.microsoft.com/office/drawing/2014/main" id="{D53747F0-ED1F-7852-A2A7-B0835EC031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A7B716-B50B-E940-AD6F-5DFE6203D552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Espaço Reservado para Imagem de Slide 1">
            <a:extLst>
              <a:ext uri="{FF2B5EF4-FFF2-40B4-BE49-F238E27FC236}">
                <a16:creationId xmlns:a16="http://schemas.microsoft.com/office/drawing/2014/main" id="{2949D3E4-BB1A-ADFF-168A-C9B3D05080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Espaço Reservado para Anotações 2">
            <a:extLst>
              <a:ext uri="{FF2B5EF4-FFF2-40B4-BE49-F238E27FC236}">
                <a16:creationId xmlns:a16="http://schemas.microsoft.com/office/drawing/2014/main" id="{FEE3823A-9282-829B-8994-EA019E9518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7891" name="Espaço Reservado para Número de Slide 3">
            <a:extLst>
              <a:ext uri="{FF2B5EF4-FFF2-40B4-BE49-F238E27FC236}">
                <a16:creationId xmlns:a16="http://schemas.microsoft.com/office/drawing/2014/main" id="{B36B1CEE-0D97-6B45-20F2-F34486E354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A8C03F-2121-8D4D-B598-47A12EA95DC3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ço Reservado para Imagem de Slide 1">
            <a:extLst>
              <a:ext uri="{FF2B5EF4-FFF2-40B4-BE49-F238E27FC236}">
                <a16:creationId xmlns:a16="http://schemas.microsoft.com/office/drawing/2014/main" id="{8EBCF0F8-9D3B-F1A0-FD4B-572B569EC1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Espaço Reservado para Anotações 2">
            <a:extLst>
              <a:ext uri="{FF2B5EF4-FFF2-40B4-BE49-F238E27FC236}">
                <a16:creationId xmlns:a16="http://schemas.microsoft.com/office/drawing/2014/main" id="{779A348A-0C3D-C276-7F0F-C47FAF857C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9939" name="Espaço Reservado para Número de Slide 3">
            <a:extLst>
              <a:ext uri="{FF2B5EF4-FFF2-40B4-BE49-F238E27FC236}">
                <a16:creationId xmlns:a16="http://schemas.microsoft.com/office/drawing/2014/main" id="{365754AD-810A-8210-6AC6-7C0A58188D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AE1E14-7DDD-2B40-B760-50FACD898168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3EA431-ECF4-A7E1-5A9D-336699C0E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D48FAE-2FCF-A7C9-B004-A36AF2011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0461F1-B6AE-17EA-01FA-38212D647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EA6B-1EE4-474F-A873-D83FF1DF8212}" type="datetimeFigureOut">
              <a:rPr lang="pt-BR" smtClean="0"/>
              <a:t>29/02/2024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55CA56-8A63-6CA0-8946-1018C37C0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131597-A926-E515-0185-4C26C72F5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2678-0FEE-3D46-9C3A-22DD924CA7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7570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118D4D-F544-51FE-424D-A7EDE106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2422795-C5BC-C982-3565-B14C00B7A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0941FD-B10D-DF6E-92E7-1FCD84F2A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EA6B-1EE4-474F-A873-D83FF1DF8212}" type="datetimeFigureOut">
              <a:rPr lang="pt-BR" smtClean="0"/>
              <a:t>29/02/2024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263492-52D1-A8FB-63CD-0575E9F4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989467-704E-E4AC-6114-51A9230A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2678-0FEE-3D46-9C3A-22DD924CA7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45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C4EE31-895A-5D2E-C89A-0A51C84FC1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ED7F45-B6D7-A8E8-BED5-60E959FD5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F3D444-56E2-2007-01B7-92A470A9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EA6B-1EE4-474F-A873-D83FF1DF8212}" type="datetimeFigureOut">
              <a:rPr lang="pt-BR" smtClean="0"/>
              <a:t>29/02/2024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030139-EC37-2FB5-38DC-B503098D8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76E9D5-34C1-B0CC-618E-CE23803E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2678-0FEE-3D46-9C3A-22DD924CA7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964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44FD8E-5A94-4806-B4CF-2A9D9A1FA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CFA25C-77F3-4C8B-9A8E-6F4615114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973CBC-554F-A730-78B1-79A7C6BC8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EA6B-1EE4-474F-A873-D83FF1DF8212}" type="datetimeFigureOut">
              <a:rPr lang="pt-BR" smtClean="0"/>
              <a:t>29/02/2024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C75E45-2CC9-FC15-46D4-0F988107D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A4C3EB-697C-4203-2049-E87B61D7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2678-0FEE-3D46-9C3A-22DD924CA7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279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F9C1A9-2990-E8E9-C40B-67174555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FA6026-FA4F-5D2F-2AC0-2E3CC557F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B6D9F4-0AC9-605D-82D4-F281EC8E8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EA6B-1EE4-474F-A873-D83FF1DF8212}" type="datetimeFigureOut">
              <a:rPr lang="pt-BR" smtClean="0"/>
              <a:t>29/02/2024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F118FA-9B85-7837-B4B1-536441ADA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9C3C23-FF62-C2CA-9BD9-B8C01912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2678-0FEE-3D46-9C3A-22DD924CA7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8679E2-0E52-B65B-74F7-79394867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97E8F5-CAA4-DC8B-BBEE-D1858CBDD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ADAAD73-84CC-486B-8CE3-5B8BFC564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8EF6DF-4ED7-3D98-0F72-98196B096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EA6B-1EE4-474F-A873-D83FF1DF8212}" type="datetimeFigureOut">
              <a:rPr lang="pt-BR" smtClean="0"/>
              <a:t>29/02/2024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4EC739-7433-9BE8-F693-0477A2A51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C3C153-6C56-A02B-CE8D-8D324BE75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2678-0FEE-3D46-9C3A-22DD924CA7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831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32D0F2-2A7F-94E2-EA2F-15435171F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8CBAC4-6018-67E5-6F84-AE42911D1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C5516F4-7E6C-404D-EE66-F7CFC06E3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E2B7A62-50FD-AB1A-C756-F9CBA1DA3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E8A671A-268D-AA99-7B32-40B38FD67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92F68D4-950B-1537-B05D-9F7F10DCC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EA6B-1EE4-474F-A873-D83FF1DF8212}" type="datetimeFigureOut">
              <a:rPr lang="pt-BR" smtClean="0"/>
              <a:t>29/02/2024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126E13D-A178-A0D2-4F40-BDDF70280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F2AB854-4172-9236-039F-230287455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2678-0FEE-3D46-9C3A-22DD924CA7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03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EB1562-DB5F-40C9-792A-5E0683459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0CB0236-765F-0C66-467C-A46BA0045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EA6B-1EE4-474F-A873-D83FF1DF8212}" type="datetimeFigureOut">
              <a:rPr lang="pt-BR" smtClean="0"/>
              <a:t>29/02/2024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BA37DFF-997A-78A0-C834-E1A093D15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EDB17F0-2B04-DEDC-283B-F46A56B0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2678-0FEE-3D46-9C3A-22DD924CA7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900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6D2A90C-5238-26F4-E488-B13D631B8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EA6B-1EE4-474F-A873-D83FF1DF8212}" type="datetimeFigureOut">
              <a:rPr lang="pt-BR" smtClean="0"/>
              <a:t>29/02/2024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FF3CDF5-B736-2459-3717-4BE48EB4A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6896710-925D-C98B-E6C7-E667BC7A2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2678-0FEE-3D46-9C3A-22DD924CA7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1378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EE2B87-07D3-3349-DB16-D9D1F9CB1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9CC49C-A315-ED9C-85EA-847FB3FBB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3BB879-8EEA-0C61-3747-C9FDDE33F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4BCB83F-9A01-4AA8-EEE3-867C8977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EA6B-1EE4-474F-A873-D83FF1DF8212}" type="datetimeFigureOut">
              <a:rPr lang="pt-BR" smtClean="0"/>
              <a:t>29/02/2024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D690EF2-2377-20B2-70D5-59330C581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5B8D71C-FDA4-1DBF-70B1-A63E40BC7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2678-0FEE-3D46-9C3A-22DD924CA7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490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F53E8C-325D-C582-E998-C3FD80AF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D8EF812-DC49-588D-6C35-6EAAF8BCA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9C6004-CC31-C7C1-9032-98F17B132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D8E039F-1B7B-1962-6201-04266EC03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EA6B-1EE4-474F-A873-D83FF1DF8212}" type="datetimeFigureOut">
              <a:rPr lang="pt-BR" smtClean="0"/>
              <a:t>29/02/2024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EA5D52-9E95-A66E-F8ED-DBB8BC292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94D2496-F9AD-ED29-1436-6C2097D2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2678-0FEE-3D46-9C3A-22DD924CA7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09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BB77C92-FBE2-2037-E761-AA33FA485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843E17-4067-24E2-BBD3-583DA30AC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685C92-7DF2-8C9D-B7DB-F8E6831A6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9EA6B-1EE4-474F-A873-D83FF1DF8212}" type="datetimeFigureOut">
              <a:rPr lang="pt-BR" smtClean="0"/>
              <a:t>29/02/2024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373952-6E09-633E-E5EA-5B7D777C9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60E122-D550-D4A8-CD4A-1A2D2168E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82678-0FEE-3D46-9C3A-22DD924CA7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301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vicent@usp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mp.berkeley.edu/history/images/hookemicro.gi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hyperlink" Target="https://simple.m.wikipedia.org/wiki/File:Bacillus_anthracis_Gram.jpg" TargetMode="Externa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le:///C:/Documents%20and%20Settings/bete/Desktop/Image2','','images/domains1a_03.gif" TargetMode="External"/><Relationship Id="rId2" Type="http://schemas.openxmlformats.org/officeDocument/2006/relationships/hyperlink" Target="http://www.ucmp.berkeley.edu/archaea/archaea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hyperlink" Target="mailto:bevicent@usp.br" TargetMode="External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jpeg"/><Relationship Id="rId9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iologo.com.br/bio/imunologia/" TargetMode="External"/><Relationship Id="rId2" Type="http://schemas.openxmlformats.org/officeDocument/2006/relationships/hyperlink" Target="https://biologo.com.br/bio/links-de-bacteriologi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actgroup.org/news-and-views/news-and-opinions/year-2018/7-ways-penicillin-has-cured-the-world-for-90-years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Biodiversidade" TargetMode="External"/><Relationship Id="rId13" Type="http://schemas.openxmlformats.org/officeDocument/2006/relationships/image" Target="../media/image8.png"/><Relationship Id="rId3" Type="http://schemas.openxmlformats.org/officeDocument/2006/relationships/hyperlink" Target="https://pt.wikipedia.org/wiki/Biologia" TargetMode="External"/><Relationship Id="rId7" Type="http://schemas.openxmlformats.org/officeDocument/2006/relationships/hyperlink" Target="https://pt.wikipedia.org/wiki/Ecologia" TargetMode="External"/><Relationship Id="rId12" Type="http://schemas.openxmlformats.org/officeDocument/2006/relationships/hyperlink" Target="https://pt.wikipedia.org/wiki/ONU" TargetMode="External"/><Relationship Id="rId2" Type="http://schemas.openxmlformats.org/officeDocument/2006/relationships/hyperlink" Target="https://pt.wikipedia.org/wiki/Tecnologi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.wikipedia.org/wiki/Morfologia_(biologia)" TargetMode="External"/><Relationship Id="rId11" Type="http://schemas.openxmlformats.org/officeDocument/2006/relationships/hyperlink" Target="https://pt.wikipedia.org/wiki/Conven%C3%A7%C3%A3o_sobre_Diversidade_Biol%C3%B3gica" TargetMode="External"/><Relationship Id="rId5" Type="http://schemas.openxmlformats.org/officeDocument/2006/relationships/hyperlink" Target="https://pt.wikipedia.org/wiki/C%C3%A9lula" TargetMode="External"/><Relationship Id="rId15" Type="http://schemas.openxmlformats.org/officeDocument/2006/relationships/hyperlink" Target="http://www.rbma.org.br/anuario/pdf/legislacao_01.pdf" TargetMode="External"/><Relationship Id="rId10" Type="http://schemas.openxmlformats.org/officeDocument/2006/relationships/hyperlink" Target="https://pt.wikipedia.org/wiki/Produ%C3%A7%C3%A3o" TargetMode="External"/><Relationship Id="rId4" Type="http://schemas.openxmlformats.org/officeDocument/2006/relationships/hyperlink" Target="https://pt.wikipedia.org/wiki/Mol%C3%A9cula" TargetMode="External"/><Relationship Id="rId9" Type="http://schemas.openxmlformats.org/officeDocument/2006/relationships/hyperlink" Target="https://pt.wikipedia.org/wiki/Reprodu%C3%A7%C3%A3o" TargetMode="External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profissaobiotec.com.br/projeto-genoma-human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12" Type="http://schemas.openxmlformats.org/officeDocument/2006/relationships/hyperlink" Target="https://profissaobiotec.com.br/novas-abordagens-no-combate-ao-cancer-nanofarmacos-e-imuno-oncologia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fissaobiotec.com.br/quais-as-diferencas-entre-os-exames-de-diagnostico-da-covid19/" TargetMode="External"/><Relationship Id="rId11" Type="http://schemas.openxmlformats.org/officeDocument/2006/relationships/hyperlink" Target="https://profissaobiotec.com.br/7-inovacoes-da-biotecnologia-para-a-industria-farmaceutica/" TargetMode="External"/><Relationship Id="rId5" Type="http://schemas.openxmlformats.org/officeDocument/2006/relationships/hyperlink" Target="https://profissaobiotec.com.br/category/biotecnologia-da-saude/" TargetMode="External"/><Relationship Id="rId10" Type="http://schemas.openxmlformats.org/officeDocument/2006/relationships/hyperlink" Target="https://profissaobiotec.com.br/biofarmacos-o-que-a-engenharia-metabolica-tem-a-ver-com-eles/" TargetMode="External"/><Relationship Id="rId4" Type="http://schemas.openxmlformats.org/officeDocument/2006/relationships/image" Target="../media/image51.jpeg"/><Relationship Id="rId9" Type="http://schemas.openxmlformats.org/officeDocument/2006/relationships/hyperlink" Target="https://profissaobiotec.com.br/biotecnologia-farmaceutica-como-o-brasil-investe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profissaobiotec.com.br/biotecnologia-na-cozinha-de-casa/" TargetMode="External"/><Relationship Id="rId3" Type="http://schemas.openxmlformats.org/officeDocument/2006/relationships/image" Target="../media/image54.jpeg"/><Relationship Id="rId7" Type="http://schemas.openxmlformats.org/officeDocument/2006/relationships/hyperlink" Target="https://profissaobiotec.com.br/biotecnologia-producao-cevejera/" TargetMode="External"/><Relationship Id="rId2" Type="http://schemas.openxmlformats.org/officeDocument/2006/relationships/hyperlink" Target="https://profissaobiotec.com.br/category/biotecnologia-de-alimento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fissaobiotec.com.br/fermentacao-o-futuro-da-tecnologia-de-alimentos/" TargetMode="External"/><Relationship Id="rId5" Type="http://schemas.openxmlformats.org/officeDocument/2006/relationships/hyperlink" Target="https://profissaobiotec.com.br/ciencia-e-cozinha-biotecnologia-presente-em-alimentos-do-dia-dia/" TargetMode="External"/><Relationship Id="rId10" Type="http://schemas.openxmlformats.org/officeDocument/2006/relationships/image" Target="../media/image55.jpeg"/><Relationship Id="rId4" Type="http://schemas.openxmlformats.org/officeDocument/2006/relationships/image" Target="../media/image9.png"/><Relationship Id="rId9" Type="http://schemas.openxmlformats.org/officeDocument/2006/relationships/hyperlink" Target="https://profissaobiotec.com.br/7-produtos-biotecnologicos-comestiveis-que-voce-nem-imaginava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hyperlink" Target="https://profissaobiotec.com.br/como-a-biotecnologia-pode-substituir-os-agrotoxicos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profissaobiotec.com.br/category/biotecnologia-agricola/" TargetMode="External"/><Relationship Id="rId12" Type="http://schemas.openxmlformats.org/officeDocument/2006/relationships/hyperlink" Target="https://profissaobiotec.com.br/biotecnologia-vegetal-como-e-por-que-cultivar-plantas-in-vitro/" TargetMode="External"/><Relationship Id="rId2" Type="http://schemas.openxmlformats.org/officeDocument/2006/relationships/hyperlink" Target="https://profissaobiotec.com.br/biotecnologia-marinha-tratamentos-revolucionarios-um-mergulho-de-distanci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fissaobiotec.com.br/rede-biotecmar-busca-desvendar-a-biodiversidade-marinha-brasileira/" TargetMode="External"/><Relationship Id="rId11" Type="http://schemas.openxmlformats.org/officeDocument/2006/relationships/hyperlink" Target="https://profissaobiotec.com.br/papel-biotecnologia-agricultura/" TargetMode="External"/><Relationship Id="rId5" Type="http://schemas.openxmlformats.org/officeDocument/2006/relationships/hyperlink" Target="https://profissaobiotec.com.br/biotecnologia-azul-a-revolucao-que-vem-do-mar/" TargetMode="External"/><Relationship Id="rId10" Type="http://schemas.openxmlformats.org/officeDocument/2006/relationships/hyperlink" Target="https://profissaobiotec.com.br/alem-dos-transgenicos-o-que-a-biotecnologia-oferece-ao-melhoramento-vegetal/" TargetMode="External"/><Relationship Id="rId4" Type="http://schemas.openxmlformats.org/officeDocument/2006/relationships/image" Target="../media/image62.jpeg"/><Relationship Id="rId9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profissaobiotec.com.br/black-biotechnology-o-bioterrorismo-e-o-anti-bioterrorismo/" TargetMode="External"/><Relationship Id="rId3" Type="http://schemas.openxmlformats.org/officeDocument/2006/relationships/hyperlink" Target="https://profissaobiotec.com.br/biocombustiveis-uma-asida-para-conter-mudancas-climaticas/" TargetMode="External"/><Relationship Id="rId7" Type="http://schemas.openxmlformats.org/officeDocument/2006/relationships/image" Target="../media/image66.png"/><Relationship Id="rId2" Type="http://schemas.openxmlformats.org/officeDocument/2006/relationships/hyperlink" Target="https://profissaobiotec.com.br/chave-para-plantas-tolerantes-seca-pode-estar-nas-folha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9.png"/><Relationship Id="rId10" Type="http://schemas.openxmlformats.org/officeDocument/2006/relationships/hyperlink" Target="https://profissaobiotec.com.br/biotecnologia-e-sociedade-questoes-existenciais-provocadas-pela-ciencia/" TargetMode="External"/><Relationship Id="rId4" Type="http://schemas.openxmlformats.org/officeDocument/2006/relationships/hyperlink" Target="https://pixabay.com/pt/illustrations/risco-biol%C3%B3gico-aviso-s%C3%ADmbolo-2654431/" TargetMode="External"/><Relationship Id="rId9" Type="http://schemas.openxmlformats.org/officeDocument/2006/relationships/hyperlink" Target="https://profissaobiotec.com.br/biotecnologia-super-herois-quadrinhos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profissaobiotec.com.br/detergentes-enzimaticos-entende-poder-enzimas/" TargetMode="External"/><Relationship Id="rId3" Type="http://schemas.openxmlformats.org/officeDocument/2006/relationships/hyperlink" Target="https://profissaobiotec.com.br/chave-para-plantas-tolerantes-seca-pode-estar-nas-folhas/" TargetMode="External"/><Relationship Id="rId7" Type="http://schemas.openxmlformats.org/officeDocument/2006/relationships/hyperlink" Target="https://profissaobiotec.com.br/biopirataria-biotecnologia-questao-polemica/" TargetMode="External"/><Relationship Id="rId12" Type="http://schemas.openxmlformats.org/officeDocument/2006/relationships/hyperlink" Target="https://profissaobiotec.com.br/biorreatores-como-eles-funcionam/" TargetMode="External"/><Relationship Id="rId2" Type="http://schemas.openxmlformats.org/officeDocument/2006/relationships/hyperlink" Target="https://www.gov.br/inpi/pt-b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fissaobiotec.com.br/propriedade-intelectual-transformada-em-oportunidade-economica/" TargetMode="External"/><Relationship Id="rId11" Type="http://schemas.openxmlformats.org/officeDocument/2006/relationships/hyperlink" Target="https://profissaobiotec.com.br/biorrefinaria-de-insetos/" TargetMode="External"/><Relationship Id="rId5" Type="http://schemas.openxmlformats.org/officeDocument/2006/relationships/hyperlink" Target="https://profissaobiotec.com.br/ser-ou-nao-ser-eis-protecao-explorando-propriedade-intelectual/" TargetMode="External"/><Relationship Id="rId15" Type="http://schemas.openxmlformats.org/officeDocument/2006/relationships/image" Target="../media/image68.jpeg"/><Relationship Id="rId10" Type="http://schemas.openxmlformats.org/officeDocument/2006/relationships/hyperlink" Target="https://profissaobiotec.com.br/bioprocessos-em-detalhes-do-laboratorio-a-industria/" TargetMode="External"/><Relationship Id="rId4" Type="http://schemas.openxmlformats.org/officeDocument/2006/relationships/hyperlink" Target="https://profissaobiotec.com.br/propriedade-intelectual-no-brasil/" TargetMode="External"/><Relationship Id="rId9" Type="http://schemas.openxmlformats.org/officeDocument/2006/relationships/hyperlink" Target="https://profissaobiotec.com.br/biotecnologia-industrial-onde-tudo-comecou/" TargetMode="External"/><Relationship Id="rId1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profissaobiotec.com.br/o-que-acontece-se-a-biotecnologia-e-nanotecnologia/" TargetMode="External"/><Relationship Id="rId13" Type="http://schemas.openxmlformats.org/officeDocument/2006/relationships/hyperlink" Target="https://profissaobiotec.com.br/producao-industrial-sustentavel-e-se-nao-fosse-biotecnologia/" TargetMode="External"/><Relationship Id="rId3" Type="http://schemas.openxmlformats.org/officeDocument/2006/relationships/hyperlink" Target="https://profissaobiotec.com.br/category/bioinformatica/bolicas/" TargetMode="External"/><Relationship Id="rId7" Type="http://schemas.openxmlformats.org/officeDocument/2006/relationships/hyperlink" Target="https://profissaobiotec.com.br/multifacetas-do-bioinformata-o-perfil-de-um-profissional-interdisciplinar/" TargetMode="External"/><Relationship Id="rId12" Type="http://schemas.openxmlformats.org/officeDocument/2006/relationships/hyperlink" Target="https://profissaobiotec.com.br/duas-maneiras-biotecnologia-tornar-mundo-mais-sustentavel/" TargetMode="External"/><Relationship Id="rId2" Type="http://schemas.openxmlformats.org/officeDocument/2006/relationships/hyperlink" Target="https://pixabay.com/pt/illustrations/rede-programa%C3%A7%C3%A3o-3706562/" TargetMode="External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fissaobiotec.com.br/bioinformatica-e-simulacao-de-experimentos/" TargetMode="External"/><Relationship Id="rId11" Type="http://schemas.openxmlformats.org/officeDocument/2006/relationships/hyperlink" Target="https://profissaobiotec.com.br/biorremediacao-solucao-sustentavel/" TargetMode="External"/><Relationship Id="rId5" Type="http://schemas.openxmlformats.org/officeDocument/2006/relationships/hyperlink" Target="https://profissaobiotec.com.br/analise-in-silico-predicao-de-rotas-metabolicas/" TargetMode="External"/><Relationship Id="rId15" Type="http://schemas.openxmlformats.org/officeDocument/2006/relationships/image" Target="../media/image69.jpeg"/><Relationship Id="rId10" Type="http://schemas.openxmlformats.org/officeDocument/2006/relationships/image" Target="../media/image9.png"/><Relationship Id="rId4" Type="http://schemas.openxmlformats.org/officeDocument/2006/relationships/hyperlink" Target="https://profissaobiotec.com.br/chave-para-plantas-tolerantes-seca-pode-estar-nas-folhas/" TargetMode="External"/><Relationship Id="rId9" Type="http://schemas.openxmlformats.org/officeDocument/2006/relationships/hyperlink" Target="https://pixabay.com/pt/illustrations/polui%C3%A7%C3%A3o-lixo-degrada%C3%A7%C3%A3o-1603644/" TargetMode="External"/><Relationship Id="rId14" Type="http://schemas.openxmlformats.org/officeDocument/2006/relationships/hyperlink" Target="https://profissaobiotec.com.br/a-biotecnologia-como-guia-do-desenvolvimento-sustentavel-a-passos-largos-na-corrida-pela-preservacao-do-meio-ambient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rbma.org.br/anuario/pdf/legislacao_01.pdf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as.org/content/116/26/12767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bbc.com/news/world-us-canada-49262255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timetoast.com/timelines/history-of-biotechnology-458b8c27-4443-477e-a9ed-3fc6a0190305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commons.wikimedia.org/w/index.php?curid=2210117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CB/USP…">
            <a:extLst>
              <a:ext uri="{FF2B5EF4-FFF2-40B4-BE49-F238E27FC236}">
                <a16:creationId xmlns:a16="http://schemas.microsoft.com/office/drawing/2014/main" id="{62EEF378-740A-5541-B20B-03E6F8A4BEF0}"/>
              </a:ext>
            </a:extLst>
          </p:cNvPr>
          <p:cNvSpPr txBox="1"/>
          <p:nvPr/>
        </p:nvSpPr>
        <p:spPr>
          <a:xfrm>
            <a:off x="130982" y="5378667"/>
            <a:ext cx="2390092" cy="10389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26789" tIns="26789" rIns="26789" bIns="26789" anchor="ctr">
            <a:spAutoFit/>
          </a:bodyPr>
          <a:lstStyle/>
          <a:p>
            <a:pPr algn="ctr"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6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Profa. Elisabete Vicente</a:t>
            </a:r>
          </a:p>
          <a:p>
            <a:pPr algn="ctr"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6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Dep. Microbiologia </a:t>
            </a:r>
            <a:r>
              <a:rPr lang="pt-BR" sz="16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ICB</a:t>
            </a:r>
            <a:r>
              <a:rPr lang="pt-BR" sz="16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/USP</a:t>
            </a:r>
          </a:p>
          <a:p>
            <a:pPr algn="ctr"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6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  <a:hlinkClick r:id="rId3"/>
              </a:rPr>
              <a:t>bevicent@usp.br</a:t>
            </a:r>
          </a:p>
        </p:txBody>
      </p:sp>
      <p:pic>
        <p:nvPicPr>
          <p:cNvPr id="13314" name="Picture 5">
            <a:extLst>
              <a:ext uri="{FF2B5EF4-FFF2-40B4-BE49-F238E27FC236}">
                <a16:creationId xmlns:a16="http://schemas.microsoft.com/office/drawing/2014/main" id="{E3EDD15F-49DF-3446-81E3-EA807A328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" y="2863959"/>
            <a:ext cx="2523612" cy="251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age1image19835664.jpg" descr="page1image19835664.jpg">
            <a:extLst>
              <a:ext uri="{FF2B5EF4-FFF2-40B4-BE49-F238E27FC236}">
                <a16:creationId xmlns:a16="http://schemas.microsoft.com/office/drawing/2014/main" id="{1041DC93-7832-FA40-B8BA-752124CA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2" y="58483"/>
            <a:ext cx="2523612" cy="16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Instituto de Ciências Biomédicas USP">
            <a:extLst>
              <a:ext uri="{FF2B5EF4-FFF2-40B4-BE49-F238E27FC236}">
                <a16:creationId xmlns:a16="http://schemas.microsoft.com/office/drawing/2014/main" id="{9945DEA6-617D-7C40-92BE-384CC397811C}"/>
              </a:ext>
            </a:extLst>
          </p:cNvPr>
          <p:cNvSpPr txBox="1">
            <a:spLocks/>
          </p:cNvSpPr>
          <p:nvPr/>
        </p:nvSpPr>
        <p:spPr>
          <a:xfrm>
            <a:off x="130982" y="2053045"/>
            <a:ext cx="1843088" cy="276225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2862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600" b="1" dirty="0"/>
              <a:t>Instituto de Ciências Biomédicas USP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15A97-0FC4-744D-B649-7916FF9BE6E0}"/>
              </a:ext>
            </a:extLst>
          </p:cNvPr>
          <p:cNvSpPr txBox="1"/>
          <p:nvPr/>
        </p:nvSpPr>
        <p:spPr>
          <a:xfrm>
            <a:off x="3035902" y="2052136"/>
            <a:ext cx="8622698" cy="3262432"/>
          </a:xfrm>
          <a:prstGeom prst="rect">
            <a:avLst/>
          </a:prstGeom>
          <a:solidFill>
            <a:srgbClr val="FFF7C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endParaRPr lang="pt-BR" sz="800" b="1" dirty="0">
              <a:latin typeface="Helvetica" pitchFamily="2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pt-BR" b="1" dirty="0">
                <a:latin typeface="Helvetica" pitchFamily="2" charset="0"/>
              </a:rPr>
              <a:t>Biotecnologia: significado do termo</a:t>
            </a:r>
          </a:p>
          <a:p>
            <a:pPr>
              <a:defRPr/>
            </a:pPr>
            <a:r>
              <a:rPr lang="pt-BR" b="1" dirty="0">
                <a:latin typeface="Helvetica" pitchFamily="2" charset="0"/>
              </a:rPr>
              <a:t>     - Primórdios da Biotecnologia </a:t>
            </a:r>
          </a:p>
          <a:p>
            <a:pPr>
              <a:defRPr/>
            </a:pPr>
            <a:r>
              <a:rPr lang="pt-BR" b="1" dirty="0">
                <a:latin typeface="Helvetica" pitchFamily="2" charset="0"/>
              </a:rPr>
              <a:t>     - Breve histórico da Microbiologia </a:t>
            </a:r>
          </a:p>
          <a:p>
            <a:pPr>
              <a:defRPr/>
            </a:pPr>
            <a:endParaRPr lang="pt-BR" b="1" dirty="0">
              <a:latin typeface="Helvetica" pitchFamily="2" charset="0"/>
            </a:endParaRPr>
          </a:p>
          <a:p>
            <a:pPr>
              <a:defRPr/>
            </a:pPr>
            <a:r>
              <a:rPr lang="pt-BR" b="1" dirty="0">
                <a:latin typeface="Helvetica" pitchFamily="2" charset="0"/>
              </a:rPr>
              <a:t>2. A Biotecnologia tradicional</a:t>
            </a:r>
          </a:p>
          <a:p>
            <a:pPr>
              <a:defRPr/>
            </a:pPr>
            <a:endParaRPr lang="pt-BR" b="1" dirty="0">
              <a:latin typeface="Helvetica" pitchFamily="2" charset="0"/>
            </a:endParaRPr>
          </a:p>
          <a:p>
            <a:pPr>
              <a:defRPr/>
            </a:pPr>
            <a:r>
              <a:rPr lang="pt-BR" b="1" dirty="0">
                <a:latin typeface="Helvetica" pitchFamily="2" charset="0"/>
              </a:rPr>
              <a:t>3. A Biotecnologia moderna </a:t>
            </a:r>
          </a:p>
          <a:p>
            <a:pPr>
              <a:defRPr/>
            </a:pPr>
            <a:endParaRPr lang="pt-BR" b="1" dirty="0">
              <a:latin typeface="Helvetica" pitchFamily="2" charset="0"/>
            </a:endParaRPr>
          </a:p>
          <a:p>
            <a:pPr>
              <a:defRPr/>
            </a:pPr>
            <a:r>
              <a:rPr lang="pt-BR" b="1" dirty="0">
                <a:latin typeface="Helvetica" pitchFamily="2" charset="0"/>
              </a:rPr>
              <a:t>4. A </a:t>
            </a:r>
            <a:r>
              <a:rPr lang="pt-BR" b="1" dirty="0"/>
              <a:t>Disciplina </a:t>
            </a:r>
            <a:r>
              <a:rPr lang="pt-BR" b="1" dirty="0" err="1"/>
              <a:t>BMM</a:t>
            </a:r>
            <a:r>
              <a:rPr lang="pt-BR" b="1" dirty="0"/>
              <a:t> 0180 - Microrganismos em Biotecnologia</a:t>
            </a:r>
          </a:p>
          <a:p>
            <a:pPr>
              <a:defRPr/>
            </a:pPr>
            <a:endParaRPr lang="pt-BR" b="1" dirty="0">
              <a:latin typeface="Helvetica" pitchFamily="2" charset="0"/>
            </a:endParaRPr>
          </a:p>
          <a:p>
            <a:pPr>
              <a:defRPr/>
            </a:pPr>
            <a:r>
              <a:rPr lang="pt-BR" b="1" dirty="0">
                <a:latin typeface="Helvetica" pitchFamily="2" charset="0"/>
              </a:rPr>
              <a:t>5. Questões</a:t>
            </a:r>
          </a:p>
        </p:txBody>
      </p:sp>
      <p:sp>
        <p:nvSpPr>
          <p:cNvPr id="13319" name="TextBox 12">
            <a:extLst>
              <a:ext uri="{FF2B5EF4-FFF2-40B4-BE49-F238E27FC236}">
                <a16:creationId xmlns:a16="http://schemas.microsoft.com/office/drawing/2014/main" id="{1A902626-509C-7549-A81E-8A9A231B7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5902" y="1334208"/>
            <a:ext cx="6614311" cy="461665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2400" b="1" dirty="0">
                <a:solidFill>
                  <a:schemeClr val="bg1"/>
                </a:solidFill>
              </a:rPr>
              <a:t>A Biotecnologia tradicional e a do século 21</a:t>
            </a:r>
            <a:endParaRPr lang="pt-BR" altLang="en-US" sz="24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91EDC7-9426-D44D-9BB5-679F36BBC736}"/>
              </a:ext>
            </a:extLst>
          </p:cNvPr>
          <p:cNvSpPr/>
          <p:nvPr/>
        </p:nvSpPr>
        <p:spPr>
          <a:xfrm>
            <a:off x="3253595" y="101696"/>
            <a:ext cx="177003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</a:p>
          <a:p>
            <a:pPr algn="ctr">
              <a:defRPr/>
            </a:pP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pt-BR" sz="1400" b="1" dirty="0" err="1">
                <a:solidFill>
                  <a:srgbClr val="0432FF"/>
                </a:solidFill>
                <a:sym typeface="Wingdings" pitchFamily="2" charset="2"/>
              </a:rPr>
              <a:t>ICB</a:t>
            </a: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/USP</a:t>
            </a:r>
            <a:endParaRPr lang="pt-BR" sz="1400" b="1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727AAF4-2730-484C-8A95-2F56B4E6E1A4}"/>
              </a:ext>
            </a:extLst>
          </p:cNvPr>
          <p:cNvSpPr/>
          <p:nvPr/>
        </p:nvSpPr>
        <p:spPr>
          <a:xfrm>
            <a:off x="5320766" y="248765"/>
            <a:ext cx="3168650" cy="530225"/>
          </a:xfrm>
          <a:prstGeom prst="ellipse">
            <a:avLst/>
          </a:prstGeom>
          <a:solidFill>
            <a:srgbClr val="BBE0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322" name="Rectangle 14">
            <a:extLst>
              <a:ext uri="{FF2B5EF4-FFF2-40B4-BE49-F238E27FC236}">
                <a16:creationId xmlns:a16="http://schemas.microsoft.com/office/drawing/2014/main" id="{7FA879E0-BD3A-A248-8AA2-AAED4C166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437" y="328933"/>
            <a:ext cx="1454150" cy="369887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800">
                <a:solidFill>
                  <a:srgbClr val="0432FF"/>
                </a:solidFill>
                <a:sym typeface="Wingdings" pitchFamily="2" charset="2"/>
              </a:rPr>
              <a:t>Bem vindos,</a:t>
            </a:r>
            <a:endParaRPr lang="pt-BR" altLang="en-US" sz="1800"/>
          </a:p>
        </p:txBody>
      </p:sp>
    </p:spTree>
    <p:extLst>
      <p:ext uri="{BB962C8B-B14F-4D97-AF65-F5344CB8AC3E}">
        <p14:creationId xmlns:p14="http://schemas.microsoft.com/office/powerpoint/2010/main" val="2014205027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>
            <a:extLst>
              <a:ext uri="{FF2B5EF4-FFF2-40B4-BE49-F238E27FC236}">
                <a16:creationId xmlns:a16="http://schemas.microsoft.com/office/drawing/2014/main" id="{1774B5AA-B623-81F4-8B87-6F3387AEC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5949950"/>
            <a:ext cx="4419600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>
                <a:latin typeface="Times New Roman" panose="02020603050405020304" pitchFamily="18" charset="0"/>
              </a:rPr>
              <a:t>  Robert Hooke (1635-1703)</a:t>
            </a:r>
            <a:r>
              <a:rPr lang="pt-BR" altLang="pt-BR" sz="1400">
                <a:latin typeface="Times New Roman" panose="02020603050405020304" pitchFamily="18" charset="0"/>
              </a:rPr>
              <a:t> </a:t>
            </a:r>
            <a:r>
              <a:rPr lang="pt-BR" altLang="pt-BR" sz="2400">
                <a:latin typeface="Times New Roman" panose="02020603050405020304" pitchFamily="18" charset="0"/>
              </a:rPr>
              <a:t>   </a:t>
            </a:r>
          </a:p>
        </p:txBody>
      </p:sp>
      <p:pic>
        <p:nvPicPr>
          <p:cNvPr id="28674" name="Picture 4">
            <a:hlinkClick r:id="rId3"/>
            <a:extLst>
              <a:ext uri="{FF2B5EF4-FFF2-40B4-BE49-F238E27FC236}">
                <a16:creationId xmlns:a16="http://schemas.microsoft.com/office/drawing/2014/main" id="{D1B4F8B8-67AF-A4C5-7DBF-D7AC9A108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801688"/>
            <a:ext cx="4843463" cy="511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Rectangle 1028">
            <a:extLst>
              <a:ext uri="{FF2B5EF4-FFF2-40B4-BE49-F238E27FC236}">
                <a16:creationId xmlns:a16="http://schemas.microsoft.com/office/drawing/2014/main" id="{16B87E03-175B-320E-6C6E-6D3B781FF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304800"/>
            <a:ext cx="66421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>
                <a:latin typeface="Arial" panose="020B0604020202020204" pitchFamily="34" charset="0"/>
                <a:cs typeface="Arial" panose="020B0604020202020204" pitchFamily="34" charset="0"/>
              </a:rPr>
              <a:t>Robert Hooke (1653) and Malpighi (1653) - microscópio composto</a:t>
            </a:r>
          </a:p>
        </p:txBody>
      </p:sp>
      <p:pic>
        <p:nvPicPr>
          <p:cNvPr id="28676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8170375-4E21-5C06-01E2-790ADC47C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1225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>
            <a:extLst>
              <a:ext uri="{FF2B5EF4-FFF2-40B4-BE49-F238E27FC236}">
                <a16:creationId xmlns:a16="http://schemas.microsoft.com/office/drawing/2014/main" id="{3B2C5078-6112-EE2C-A832-57673A91E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738" y="623888"/>
            <a:ext cx="4537075" cy="457200"/>
          </a:xfrm>
          <a:prstGeom prst="rect">
            <a:avLst/>
          </a:prstGeom>
          <a:solidFill>
            <a:srgbClr val="C8FB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 sz="2400">
                <a:latin typeface="Arial" panose="020B0604020202020204" pitchFamily="34" charset="0"/>
                <a:cs typeface="Arial" panose="020B0604020202020204" pitchFamily="34" charset="0"/>
              </a:rPr>
              <a:t>Origem dos Animálculos?????</a:t>
            </a:r>
          </a:p>
        </p:txBody>
      </p:sp>
      <p:sp>
        <p:nvSpPr>
          <p:cNvPr id="30722" name="Text Box 3">
            <a:extLst>
              <a:ext uri="{FF2B5EF4-FFF2-40B4-BE49-F238E27FC236}">
                <a16:creationId xmlns:a16="http://schemas.microsoft.com/office/drawing/2014/main" id="{8DDA0AFB-6ADC-FC5B-4B64-322D3A8C2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0" y="3024188"/>
            <a:ext cx="7632700" cy="40011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 sz="1800" dirty="0">
                <a:latin typeface="Arial" panose="020B0604020202020204" pitchFamily="34" charset="0"/>
              </a:rPr>
              <a:t>Origem </a:t>
            </a:r>
            <a:r>
              <a:rPr lang="pt-BR" altLang="pt-BR" sz="2000" b="1" dirty="0">
                <a:latin typeface="Arial" panose="020B0604020202020204" pitchFamily="34" charset="0"/>
              </a:rPr>
              <a:t>inanimada</a:t>
            </a:r>
            <a:r>
              <a:rPr lang="pt-BR" altLang="pt-BR" sz="1800" dirty="0">
                <a:latin typeface="Arial" panose="020B0604020202020204" pitchFamily="34" charset="0"/>
              </a:rPr>
              <a:t> - </a:t>
            </a:r>
            <a:r>
              <a:rPr lang="pt-BR" altLang="pt-BR" sz="1800" b="1" dirty="0">
                <a:latin typeface="Arial" panose="020B0604020202020204" pitchFamily="34" charset="0"/>
              </a:rPr>
              <a:t>Abiogênese </a:t>
            </a:r>
            <a:r>
              <a:rPr lang="pt-BR" altLang="pt-BR" sz="1800" dirty="0">
                <a:latin typeface="Arial" panose="020B0604020202020204" pitchFamily="34" charset="0"/>
              </a:rPr>
              <a:t> = Teoria da Geração Espontânea</a:t>
            </a:r>
          </a:p>
        </p:txBody>
      </p:sp>
      <p:sp>
        <p:nvSpPr>
          <p:cNvPr id="30723" name="Text Box 4">
            <a:extLst>
              <a:ext uri="{FF2B5EF4-FFF2-40B4-BE49-F238E27FC236}">
                <a16:creationId xmlns:a16="http://schemas.microsoft.com/office/drawing/2014/main" id="{39953648-2284-76D8-B8D9-573CD3148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738" y="4281488"/>
            <a:ext cx="4895850" cy="36830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 sz="1800" dirty="0">
                <a:latin typeface="Arial" panose="020B0604020202020204" pitchFamily="34" charset="0"/>
              </a:rPr>
              <a:t>Origem </a:t>
            </a:r>
            <a:r>
              <a:rPr lang="pt-BR" altLang="pt-BR" sz="1800" b="1" dirty="0">
                <a:latin typeface="Arial" panose="020B0604020202020204" pitchFamily="34" charset="0"/>
              </a:rPr>
              <a:t>de “Pais” </a:t>
            </a:r>
            <a:r>
              <a:rPr lang="pt-BR" altLang="pt-BR" sz="1800" dirty="0">
                <a:latin typeface="Arial" panose="020B0604020202020204" pitchFamily="34" charset="0"/>
              </a:rPr>
              <a:t>-   </a:t>
            </a:r>
            <a:r>
              <a:rPr lang="pt-BR" altLang="pt-BR" sz="1800" b="1" dirty="0">
                <a:latin typeface="Arial" panose="020B0604020202020204" pitchFamily="34" charset="0"/>
              </a:rPr>
              <a:t>Biogênese</a:t>
            </a:r>
          </a:p>
        </p:txBody>
      </p:sp>
      <p:sp>
        <p:nvSpPr>
          <p:cNvPr id="30724" name="Text Box 5">
            <a:extLst>
              <a:ext uri="{FF2B5EF4-FFF2-40B4-BE49-F238E27FC236}">
                <a16:creationId xmlns:a16="http://schemas.microsoft.com/office/drawing/2014/main" id="{C6081621-82B3-BB79-8DC1-E11A36283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9863" y="3670300"/>
            <a:ext cx="1079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>
                <a:solidFill>
                  <a:schemeClr val="accent2"/>
                </a:solidFill>
                <a:latin typeface="Arial" panose="020B0604020202020204" pitchFamily="34" charset="0"/>
              </a:rPr>
              <a:t>   X</a:t>
            </a:r>
          </a:p>
        </p:txBody>
      </p:sp>
      <p:pic>
        <p:nvPicPr>
          <p:cNvPr id="30725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C43D42D-C9D7-8867-00DA-F781FC6C7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1225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tângulo 1">
            <a:extLst>
              <a:ext uri="{FF2B5EF4-FFF2-40B4-BE49-F238E27FC236}">
                <a16:creationId xmlns:a16="http://schemas.microsoft.com/office/drawing/2014/main" id="{AAF76C2A-FE4D-2BFE-5695-7D532FC1E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12925"/>
            <a:ext cx="609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solidFill>
                  <a:srgbClr val="333333"/>
                </a:solidFill>
                <a:latin typeface="Arial" panose="020B0604020202020204" pitchFamily="34" charset="0"/>
              </a:rPr>
              <a:t>A descoberta de Leeuwenhoek dos animálculos, fez com que surgisse duas teorias controversas:</a:t>
            </a:r>
            <a:endParaRPr lang="pt-BR" altLang="pt-BR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D643F5EA-DEA7-B183-C8C7-DD99966B2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635125"/>
            <a:ext cx="4556125" cy="21621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4">
            <a:extLst>
              <a:ext uri="{FF2B5EF4-FFF2-40B4-BE49-F238E27FC236}">
                <a16:creationId xmlns:a16="http://schemas.microsoft.com/office/drawing/2014/main" id="{5CBEC70E-3870-0FB3-8728-2F61B565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1498600"/>
            <a:ext cx="4111625" cy="254952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Rectangle 1028">
            <a:extLst>
              <a:ext uri="{FF2B5EF4-FFF2-40B4-BE49-F238E27FC236}">
                <a16:creationId xmlns:a16="http://schemas.microsoft.com/office/drawing/2014/main" id="{DF45CEC4-6386-FAC3-A90C-243BA2042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401638"/>
            <a:ext cx="7850226" cy="646331"/>
          </a:xfrm>
          <a:prstGeom prst="rect">
            <a:avLst/>
          </a:prstGeom>
          <a:solidFill>
            <a:srgbClr val="EBF6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Arial" panose="020B0604020202020204" pitchFamily="34" charset="0"/>
              </a:rPr>
              <a:t>Surge então </a:t>
            </a:r>
            <a:r>
              <a:rPr lang="pt-BR" altLang="pt-BR" sz="2000" b="1" dirty="0">
                <a:solidFill>
                  <a:srgbClr val="0070C0"/>
                </a:solidFill>
                <a:latin typeface="Arial" panose="020B0604020202020204" pitchFamily="34" charset="0"/>
              </a:rPr>
              <a:t>Louis Pasteur </a:t>
            </a:r>
            <a:r>
              <a:rPr lang="pt-BR" altLang="pt-BR" sz="1800" dirty="0">
                <a:latin typeface="Arial" panose="020B0604020202020204" pitchFamily="34" charset="0"/>
              </a:rPr>
              <a:t>(1822-1895)</a:t>
            </a:r>
            <a:r>
              <a:rPr lang="pt-BR" altLang="pt-BR" sz="1800" b="1" dirty="0">
                <a:latin typeface="Arial" panose="020B0604020202020204" pitchFamily="34" charset="0"/>
              </a:rPr>
              <a:t>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</a:rPr>
              <a:t>                                                   químico francês, da Universidade de Paris, França  </a:t>
            </a:r>
          </a:p>
        </p:txBody>
      </p:sp>
      <p:pic>
        <p:nvPicPr>
          <p:cNvPr id="32772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BAE8512-40F2-C21C-94BC-1CAEE46F6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1225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5032B06-8E98-5501-973C-E5F8DB2D2FB6}"/>
              </a:ext>
            </a:extLst>
          </p:cNvPr>
          <p:cNvSpPr/>
          <p:nvPr/>
        </p:nvSpPr>
        <p:spPr>
          <a:xfrm>
            <a:off x="550863" y="4105275"/>
            <a:ext cx="10304462" cy="3698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solidFill>
                  <a:srgbClr val="333333"/>
                </a:solidFill>
                <a:latin typeface="Arial" panose="020B0604020202020204" pitchFamily="34" charset="0"/>
              </a:rPr>
              <a:t>Os experimentos de Pasteur comprovaram que os micróbios não podem surgir de matéria não viva</a:t>
            </a:r>
            <a:endParaRPr lang="pt-BR" dirty="0"/>
          </a:p>
        </p:txBody>
      </p:sp>
      <p:sp>
        <p:nvSpPr>
          <p:cNvPr id="32774" name="Retângulo 2">
            <a:extLst>
              <a:ext uri="{FF2B5EF4-FFF2-40B4-BE49-F238E27FC236}">
                <a16:creationId xmlns:a16="http://schemas.microsoft.com/office/drawing/2014/main" id="{DF9CC650-4435-2BC7-ED63-BD4C89C7B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4784725"/>
            <a:ext cx="8856662" cy="158432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8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pt-BR" altLang="pt-BR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Feitos mais notáveis de Pasteur</a:t>
            </a:r>
            <a:r>
              <a:rPr lang="pt-BR" altLang="pt-BR" sz="1600" dirty="0">
                <a:latin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</a:rPr>
              <a:t>-  A criação da primeira </a:t>
            </a:r>
            <a:r>
              <a:rPr lang="pt-BR" altLang="pt-BR" sz="1600" b="1" dirty="0">
                <a:solidFill>
                  <a:srgbClr val="0432FF"/>
                </a:solidFill>
                <a:latin typeface="Arial" panose="020B0604020202020204" pitchFamily="34" charset="0"/>
              </a:rPr>
              <a:t>vacina</a:t>
            </a:r>
            <a:r>
              <a:rPr lang="pt-BR" altLang="pt-BR" sz="1600" dirty="0">
                <a:latin typeface="Arial" panose="020B0604020202020204" pitchFamily="34" charset="0"/>
              </a:rPr>
              <a:t> contra a raiva (</a:t>
            </a:r>
            <a:r>
              <a:rPr lang="pt-BR" altLang="pt-BR" sz="1600" b="1" dirty="0">
                <a:solidFill>
                  <a:srgbClr val="0432FF"/>
                </a:solidFill>
                <a:latin typeface="Arial" panose="020B0604020202020204" pitchFamily="34" charset="0"/>
              </a:rPr>
              <a:t>vacina antirrábica</a:t>
            </a:r>
            <a:r>
              <a:rPr lang="pt-BR" altLang="pt-BR" sz="1600" dirty="0">
                <a:latin typeface="Arial" panose="020B0604020202020204" pitchFamily="34" charset="0"/>
              </a:rPr>
              <a:t>);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</a:rPr>
              <a:t>-  As suas experiências deram fundamento para a “</a:t>
            </a:r>
            <a:r>
              <a:rPr lang="pt-BR" altLang="pt-BR" sz="1600" b="1" dirty="0">
                <a:solidFill>
                  <a:srgbClr val="0432FF"/>
                </a:solidFill>
                <a:latin typeface="Arial" panose="020B0604020202020204" pitchFamily="34" charset="0"/>
              </a:rPr>
              <a:t>Teórica microbiológica da doença</a:t>
            </a:r>
            <a:r>
              <a:rPr lang="pt-BR" altLang="pt-BR" sz="1600" dirty="0">
                <a:latin typeface="Arial" panose="020B0604020202020204" pitchFamily="34" charset="0"/>
              </a:rPr>
              <a:t>”;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</a:rPr>
              <a:t>-  Ficou muito conhecido por inventar um método para impedir que </a:t>
            </a:r>
            <a:r>
              <a:rPr lang="pt-BR" altLang="pt-BR" sz="1600" b="1" dirty="0">
                <a:latin typeface="Arial" panose="020B0604020202020204" pitchFamily="34" charset="0"/>
              </a:rPr>
              <a:t>vinho</a:t>
            </a:r>
            <a:r>
              <a:rPr lang="pt-BR" altLang="pt-BR" sz="1600" dirty="0">
                <a:latin typeface="Arial" panose="020B0604020202020204" pitchFamily="34" charset="0"/>
              </a:rPr>
              <a:t> e </a:t>
            </a:r>
            <a:r>
              <a:rPr lang="pt-BR" altLang="pt-BR" sz="1600" b="1" dirty="0">
                <a:latin typeface="Arial" panose="020B0604020202020204" pitchFamily="34" charset="0"/>
              </a:rPr>
              <a:t>leite</a:t>
            </a:r>
            <a:r>
              <a:rPr lang="pt-BR" altLang="pt-BR" sz="1600" dirty="0">
                <a:latin typeface="Arial" panose="020B0604020202020204" pitchFamily="34" charset="0"/>
              </a:rPr>
              <a:t> se estraguem, um processo que veio a ser chamado </a:t>
            </a:r>
            <a:r>
              <a:rPr lang="pt-BR" altLang="pt-BR" sz="1600" b="1" dirty="0">
                <a:solidFill>
                  <a:srgbClr val="0432FF"/>
                </a:solidFill>
                <a:latin typeface="Arial" panose="020B0604020202020204" pitchFamily="34" charset="0"/>
              </a:rPr>
              <a:t>pasteurização</a:t>
            </a:r>
            <a:r>
              <a:rPr lang="pt-BR" altLang="pt-BR" sz="1600" dirty="0">
                <a:latin typeface="Arial" panose="020B0604020202020204" pitchFamily="34" charset="0"/>
              </a:rPr>
              <a:t>, em homenagem ao seu sobrenome.</a:t>
            </a:r>
            <a:endParaRPr lang="pt-BR" altLang="pt-BR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>
            <a:extLst>
              <a:ext uri="{FF2B5EF4-FFF2-40B4-BE49-F238E27FC236}">
                <a16:creationId xmlns:a16="http://schemas.microsoft.com/office/drawing/2014/main" id="{529D3DAE-4C85-E519-EBBC-BF2180F1F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1241425"/>
            <a:ext cx="2468562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4">
            <a:extLst>
              <a:ext uri="{FF2B5EF4-FFF2-40B4-BE49-F238E27FC236}">
                <a16:creationId xmlns:a16="http://schemas.microsoft.com/office/drawing/2014/main" id="{DCAE0811-1BE2-1B4E-CE3F-AE9E445CC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304800"/>
            <a:ext cx="291465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EBCB091-2F4B-D400-B3DD-B5DCB1669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1225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tângulo 1">
            <a:extLst>
              <a:ext uri="{FF2B5EF4-FFF2-40B4-BE49-F238E27FC236}">
                <a16:creationId xmlns:a16="http://schemas.microsoft.com/office/drawing/2014/main" id="{709F18AF-F123-73D0-A319-2156B1C6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0" y="4238625"/>
            <a:ext cx="9836150" cy="226218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400" b="1">
                <a:latin typeface="FUTURA MEDIUM" panose="020B0602020204020303" pitchFamily="34" charset="-79"/>
                <a:cs typeface="FUTURA MEDIUM" panose="020B0602020204020303" pitchFamily="34" charset="-79"/>
              </a:rPr>
              <a:t>Louis Pasteur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400">
                <a:latin typeface="Futura Medium" panose="020B0602020204020303" pitchFamily="34" charset="-79"/>
                <a:cs typeface="Futura Medium" panose="020B0602020204020303" pitchFamily="34" charset="-79"/>
              </a:rPr>
              <a:t>percebeu que as células de  </a:t>
            </a:r>
            <a:r>
              <a:rPr lang="pt-BR" altLang="pt-BR" sz="1400" b="1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levedura</a:t>
            </a:r>
            <a:r>
              <a:rPr lang="pt-BR" altLang="pt-BR" sz="1400">
                <a:latin typeface="Futura Medium" panose="020B0602020204020303" pitchFamily="34" charset="-79"/>
                <a:cs typeface="Futura Medium" panose="020B0602020204020303" pitchFamily="34" charset="-79"/>
              </a:rPr>
              <a:t> que estavam presentes no vinho produziam o álcool. Quando anunciou isso, vários cientistas famosos ficaram furiosos, porque na época a teoria da produção de vinho era de que o vinho resultava de mudanças químicas </a:t>
            </a:r>
            <a:r>
              <a:rPr lang="pt-BR" altLang="pt-BR" sz="140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ESPONTÂNEAS</a:t>
            </a:r>
            <a:r>
              <a:rPr lang="pt-BR" altLang="pt-BR" sz="1400">
                <a:latin typeface="Futura Medium" panose="020B0602020204020303" pitchFamily="34" charset="-79"/>
                <a:cs typeface="Futura Medium" panose="020B0602020204020303" pitchFamily="34" charset="-79"/>
              </a:rPr>
              <a:t> que ocorreram no suco de uva.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400">
                <a:latin typeface="Futura Medium" panose="020B0602020204020303" pitchFamily="34" charset="-79"/>
                <a:cs typeface="Futura Medium" panose="020B0602020204020303" pitchFamily="34" charset="-79"/>
              </a:rPr>
              <a:t>Pasteur foi atacado furiosamente em reuniões científicas, a ponto de receber esquetes humorísticos referentes as células de levedura, os seus “</a:t>
            </a:r>
            <a:r>
              <a:rPr lang="pt-BR" altLang="pt-BR" sz="1400">
                <a:solidFill>
                  <a:srgbClr val="7030A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minúsculos pequenos fermentos” (“tiny little yeast”) produtores de álcool</a:t>
            </a:r>
            <a:r>
              <a:rPr lang="pt-BR" altLang="pt-BR" sz="1400"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400">
                <a:latin typeface="Futura Medium" panose="020B0602020204020303" pitchFamily="34" charset="-79"/>
                <a:cs typeface="Futura Medium" panose="020B0602020204020303" pitchFamily="34" charset="-79"/>
              </a:rPr>
              <a:t>Por fim, Pasteur venceu quando as pessoas em todo o mundo perceberam que, se ele estivesse certo, elas poderiam controlar a qualidade do vinho controlando o fermento empregado em sua produção. Em um curto período, muitos outros confirmaram suas observações e a oposição afundou sem fazer barulho.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BFD57CF-E641-C97C-9064-D2B780E51A24}"/>
              </a:ext>
            </a:extLst>
          </p:cNvPr>
          <p:cNvSpPr/>
          <p:nvPr/>
        </p:nvSpPr>
        <p:spPr>
          <a:xfrm>
            <a:off x="4414838" y="3044825"/>
            <a:ext cx="2468562" cy="739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Célula de</a:t>
            </a:r>
            <a:r>
              <a:rPr lang="pt-BR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levedura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yeast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defRPr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Empregada na produção de no vinho por Pasteur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>
            <a:extLst>
              <a:ext uri="{FF2B5EF4-FFF2-40B4-BE49-F238E27FC236}">
                <a16:creationId xmlns:a16="http://schemas.microsoft.com/office/drawing/2014/main" id="{61AC9D17-2E45-6B4E-B930-87A0596B2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851400"/>
            <a:ext cx="1676400" cy="1217613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F4CE315-DDFB-DDB4-1C76-26B6FA82D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E045E407-6BC5-3BC0-7A89-19D679F87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4" b="9259"/>
          <a:stretch>
            <a:fillRect/>
          </a:stretch>
        </p:blipFill>
        <p:spPr bwMode="auto">
          <a:xfrm>
            <a:off x="6167438" y="2559050"/>
            <a:ext cx="5622925" cy="22383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20642507-D718-0463-0A14-DDC3FBD88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" t="3801" r="4390" b="44888"/>
          <a:stretch>
            <a:fillRect/>
          </a:stretch>
        </p:blipFill>
        <p:spPr bwMode="auto">
          <a:xfrm>
            <a:off x="6194425" y="623888"/>
            <a:ext cx="4608513" cy="19446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6">
            <a:extLst>
              <a:ext uri="{FF2B5EF4-FFF2-40B4-BE49-F238E27FC236}">
                <a16:creationId xmlns:a16="http://schemas.microsoft.com/office/drawing/2014/main" id="{E8B1F216-19A1-4F97-4678-449EBF00D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560513"/>
            <a:ext cx="5521325" cy="3278187"/>
          </a:xfrm>
          <a:prstGeom prst="rect">
            <a:avLst/>
          </a:prstGeom>
          <a:noFill/>
          <a:ln w="9525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CaixaDeTexto 3">
            <a:extLst>
              <a:ext uri="{FF2B5EF4-FFF2-40B4-BE49-F238E27FC236}">
                <a16:creationId xmlns:a16="http://schemas.microsoft.com/office/drawing/2014/main" id="{E3385199-5B2C-5B0E-8CAE-5F00697A6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865188"/>
            <a:ext cx="5040312" cy="647700"/>
          </a:xfrm>
          <a:prstGeom prst="rect">
            <a:avLst/>
          </a:prstGeom>
          <a:noFill/>
          <a:ln w="9525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solidFill>
                  <a:srgbClr val="FF0000"/>
                </a:solidFill>
              </a:rPr>
              <a:t>FERMENTAÇÃO ALCOÓLICA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solidFill>
                  <a:srgbClr val="0432FF"/>
                </a:solidFill>
              </a:rPr>
              <a:t>Produção do etanol no vinho por </a:t>
            </a:r>
            <a:r>
              <a:rPr lang="pt-BR" altLang="pt-BR" sz="1800" b="1">
                <a:solidFill>
                  <a:srgbClr val="0432FF"/>
                </a:solidFill>
              </a:rPr>
              <a:t>levedura </a:t>
            </a:r>
          </a:p>
        </p:txBody>
      </p:sp>
      <p:sp>
        <p:nvSpPr>
          <p:cNvPr id="36871" name="Retângulo 4">
            <a:extLst>
              <a:ext uri="{FF2B5EF4-FFF2-40B4-BE49-F238E27FC236}">
                <a16:creationId xmlns:a16="http://schemas.microsoft.com/office/drawing/2014/main" id="{C9683B3F-3BF4-A9A5-6FCD-0EF5C5578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013" y="4797425"/>
            <a:ext cx="5876925" cy="193833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b="1" i="1">
                <a:solidFill>
                  <a:srgbClr val="0432FF"/>
                </a:solidFill>
                <a:latin typeface="Arial" panose="020B0604020202020204" pitchFamily="34" charset="0"/>
              </a:rPr>
              <a:t>Acetobacter</a:t>
            </a:r>
            <a:r>
              <a:rPr lang="pt-BR" altLang="pt-BR" sz="1400" i="1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400" b="1" i="1">
                <a:solidFill>
                  <a:srgbClr val="0432FF"/>
                </a:solidFill>
                <a:latin typeface="Arial" panose="020B0604020202020204" pitchFamily="34" charset="0"/>
              </a:rPr>
              <a:t>aceti</a:t>
            </a:r>
            <a:r>
              <a:rPr lang="pt-BR" altLang="pt-BR" sz="1400" i="1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40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202122"/>
                </a:solidFill>
                <a:latin typeface="Arial" panose="020B0604020202020204" pitchFamily="34" charset="0"/>
              </a:rPr>
              <a:t>- Célula esférica, alongada, inchada, curva ou filamentosa;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202122"/>
                </a:solidFill>
                <a:latin typeface="Arial" panose="020B0604020202020204" pitchFamily="34" charset="0"/>
              </a:rPr>
              <a:t>em células únicas, em pares ou em cadeias;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80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202122"/>
                </a:solidFill>
                <a:latin typeface="Arial" panose="020B0604020202020204" pitchFamily="34" charset="0"/>
              </a:rPr>
              <a:t>- Pode ser identificada em laboratório pelo crescimento de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202122"/>
                </a:solidFill>
                <a:latin typeface="Arial" panose="020B0604020202020204" pitchFamily="34" charset="0"/>
              </a:rPr>
              <a:t>colónias num meio contendo 7% de etanol e CaCO</a:t>
            </a:r>
            <a:r>
              <a:rPr lang="pt-BR" altLang="pt-BR" sz="1400" baseline="-25000">
                <a:solidFill>
                  <a:srgbClr val="202122"/>
                </a:solidFill>
                <a:latin typeface="Arial" panose="020B0604020202020204" pitchFamily="34" charset="0"/>
              </a:rPr>
              <a:t>3</a:t>
            </a:r>
            <a:r>
              <a:rPr lang="pt-BR" altLang="pt-BR" sz="1400">
                <a:solidFill>
                  <a:srgbClr val="202122"/>
                </a:solidFill>
                <a:latin typeface="Arial" panose="020B0604020202020204" pitchFamily="34" charset="0"/>
              </a:rPr>
              <a:t> tornar o meio parcialmente opaco. Quando as colónias formam suficiente ácido acético a partir do etanol, o CaCO</a:t>
            </a:r>
            <a:r>
              <a:rPr lang="pt-BR" altLang="pt-BR" sz="1400" baseline="-25000">
                <a:solidFill>
                  <a:srgbClr val="202122"/>
                </a:solidFill>
                <a:latin typeface="Arial" panose="020B0604020202020204" pitchFamily="34" charset="0"/>
              </a:rPr>
              <a:t>3</a:t>
            </a:r>
            <a:r>
              <a:rPr lang="pt-BR" altLang="pt-BR" sz="1400">
                <a:solidFill>
                  <a:srgbClr val="202122"/>
                </a:solidFill>
                <a:latin typeface="Arial" panose="020B0604020202020204" pitchFamily="34" charset="0"/>
              </a:rPr>
              <a:t> em volta das colónias, dissolve-se, formando uma zona clara de tamanho apreciável.</a:t>
            </a:r>
          </a:p>
        </p:txBody>
      </p:sp>
      <p:pic>
        <p:nvPicPr>
          <p:cNvPr id="36872" name="Picture 8" descr="Acetobacter aceti">
            <a:extLst>
              <a:ext uri="{FF2B5EF4-FFF2-40B4-BE49-F238E27FC236}">
                <a16:creationId xmlns:a16="http://schemas.microsoft.com/office/drawing/2014/main" id="{EAB8E80C-D3C8-66CA-6D79-0C376006F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7" r="36392" b="18050"/>
          <a:stretch>
            <a:fillRect/>
          </a:stretch>
        </p:blipFill>
        <p:spPr bwMode="auto">
          <a:xfrm>
            <a:off x="11039475" y="4940300"/>
            <a:ext cx="928688" cy="796925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3" name="Retângulo 5">
            <a:extLst>
              <a:ext uri="{FF2B5EF4-FFF2-40B4-BE49-F238E27FC236}">
                <a16:creationId xmlns:a16="http://schemas.microsoft.com/office/drawing/2014/main" id="{8693915D-B8DC-2A1B-CB71-51062D6D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6116638"/>
            <a:ext cx="2290762" cy="58578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>
                <a:solidFill>
                  <a:srgbClr val="0432FF"/>
                </a:solidFill>
              </a:rPr>
              <a:t>Levedura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i="1">
                <a:solidFill>
                  <a:srgbClr val="0432FF"/>
                </a:solidFill>
              </a:rPr>
              <a:t>Saccharomyces cerevisi</a:t>
            </a:r>
            <a:r>
              <a:rPr lang="pt-BR" altLang="pt-BR" sz="1600">
                <a:solidFill>
                  <a:srgbClr val="0432FF"/>
                </a:solidFill>
              </a:rPr>
              <a:t>ae  </a:t>
            </a:r>
            <a:endParaRPr lang="pt-BR" altLang="pt-BR" sz="1600"/>
          </a:p>
        </p:txBody>
      </p:sp>
      <p:sp>
        <p:nvSpPr>
          <p:cNvPr id="7" name="Seta Curva para a Direita 6">
            <a:extLst>
              <a:ext uri="{FF2B5EF4-FFF2-40B4-BE49-F238E27FC236}">
                <a16:creationId xmlns:a16="http://schemas.microsoft.com/office/drawing/2014/main" id="{EB639767-0D32-72C0-9AA8-3608BE421CFB}"/>
              </a:ext>
            </a:extLst>
          </p:cNvPr>
          <p:cNvSpPr/>
          <p:nvPr/>
        </p:nvSpPr>
        <p:spPr>
          <a:xfrm rot="16375693">
            <a:off x="5056982" y="3340894"/>
            <a:ext cx="350837" cy="28289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3" name="Object 2">
            <a:extLst>
              <a:ext uri="{FF2B5EF4-FFF2-40B4-BE49-F238E27FC236}">
                <a16:creationId xmlns:a16="http://schemas.microsoft.com/office/drawing/2014/main" id="{F000B78B-544F-6753-2881-6DA3CD916B4F}"/>
              </a:ext>
            </a:extLst>
          </p:cNvPr>
          <p:cNvGraphicFramePr>
            <a:graphicFrameLocks noChangeAspect="1"/>
          </p:cNvGraphicFramePr>
          <p:nvPr/>
        </p:nvGraphicFramePr>
        <p:xfrm flipV="1">
          <a:off x="8229600" y="5105400"/>
          <a:ext cx="76200" cy="11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26327100" imgH="19748500" progId="PowerPoint.Slide.8">
                  <p:embed/>
                </p:oleObj>
              </mc:Choice>
              <mc:Fallback>
                <p:oleObj name="Slide" r:id="rId3" imgW="26327100" imgH="19748500" progId="PowerPoint.Slide.8">
                  <p:embed/>
                  <p:pic>
                    <p:nvPicPr>
                      <p:cNvPr id="38913" name="Object 2">
                        <a:extLst>
                          <a:ext uri="{FF2B5EF4-FFF2-40B4-BE49-F238E27FC236}">
                            <a16:creationId xmlns:a16="http://schemas.microsoft.com/office/drawing/2014/main" id="{F000B78B-544F-6753-2881-6DA3CD916B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V="1">
                        <a:off x="8229600" y="5105400"/>
                        <a:ext cx="76200" cy="11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1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5D425B9-0CA5-9303-090B-7E9F95C37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1225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B73162C-50A5-5769-7137-79A6D455A68D}"/>
              </a:ext>
            </a:extLst>
          </p:cNvPr>
          <p:cNvSpPr/>
          <p:nvPr/>
        </p:nvSpPr>
        <p:spPr>
          <a:xfrm>
            <a:off x="1106488" y="2336800"/>
            <a:ext cx="8888412" cy="4062651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Pasteur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também fundou a </a:t>
            </a:r>
            <a:r>
              <a:rPr lang="pt-BR" altLang="pt-BR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Imunologia Moderna 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quando percebeu que </a:t>
            </a: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galinhas se tornavam imunes a uma doença bacteriana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se injetadas com uma </a:t>
            </a: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forma "enfraquecida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" (</a:t>
            </a:r>
            <a:r>
              <a:rPr lang="pt-BR" altLang="pt-BR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avirulenta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) da bactéria patogênica.</a:t>
            </a:r>
          </a:p>
          <a:p>
            <a:pPr>
              <a:spcAft>
                <a:spcPts val="600"/>
              </a:spcAft>
              <a:defRPr/>
            </a:pPr>
            <a:endParaRPr lang="pt-BR" alt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pt-BR" altLang="pt-BR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Cólera em galinhas</a:t>
            </a: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  <a:defRPr/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-  Ele </a:t>
            </a:r>
            <a:r>
              <a:rPr lang="pt-BR" altLang="pt-BR" sz="1600" u="sng" dirty="0">
                <a:latin typeface="Arial" panose="020B0604020202020204" pitchFamily="34" charset="0"/>
                <a:cs typeface="Arial" panose="020B0604020202020204" pitchFamily="34" charset="0"/>
              </a:rPr>
              <a:t>injetou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em algumas galinhas uma </a:t>
            </a:r>
            <a:r>
              <a:rPr lang="pt-BR" altLang="pt-BR" sz="1600" u="sng" dirty="0">
                <a:latin typeface="Arial" panose="020B0604020202020204" pitchFamily="34" charset="0"/>
                <a:cs typeface="Arial" panose="020B0604020202020204" pitchFamily="34" charset="0"/>
              </a:rPr>
              <a:t>cultura velha 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do patógeno bacteriano;</a:t>
            </a:r>
          </a:p>
          <a:p>
            <a:pPr marL="285750" indent="-285750">
              <a:spcAft>
                <a:spcPts val="1200"/>
              </a:spcAft>
              <a:buFontTx/>
              <a:buChar char="-"/>
              <a:defRPr/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As galinhas </a:t>
            </a: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não morreram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e ele percebeu que a cultura não era mais patogênica; </a:t>
            </a:r>
          </a:p>
          <a:p>
            <a:pPr>
              <a:spcAft>
                <a:spcPts val="1200"/>
              </a:spcAft>
              <a:defRPr/>
            </a:pPr>
            <a:endParaRPr lang="pt-BR" alt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Tx/>
              <a:buChar char="-"/>
              <a:defRPr/>
            </a:pP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Repetiu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injetando em várias galinhas doses letais de uma </a:t>
            </a:r>
            <a:r>
              <a:rPr lang="pt-BR" altLang="pt-BR" sz="1600" u="sng" dirty="0">
                <a:latin typeface="Arial" panose="020B0604020202020204" pitchFamily="34" charset="0"/>
                <a:cs typeface="Arial" panose="020B0604020202020204" pitchFamily="34" charset="0"/>
              </a:rPr>
              <a:t>cultura virulenta fresca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e apenas algumas galinhas morreram;</a:t>
            </a:r>
          </a:p>
          <a:p>
            <a:pPr marL="285750" indent="-285750">
              <a:spcAft>
                <a:spcPts val="1200"/>
              </a:spcAft>
              <a:buFontTx/>
              <a:buChar char="-"/>
              <a:defRPr/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Ao reanalisar, ele constatou que </a:t>
            </a: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as galinhas que não morreram 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quando foram injetadas com a nova cultura viva e virulenta tinham sido aquelas que </a:t>
            </a: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haviam sido previamente injetadas com a cultura "VELHA".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26D46D39-FF03-455E-D4B6-19B525E45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77800"/>
            <a:ext cx="1509713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>
            <a:extLst>
              <a:ext uri="{FF2B5EF4-FFF2-40B4-BE49-F238E27FC236}">
                <a16:creationId xmlns:a16="http://schemas.microsoft.com/office/drawing/2014/main" id="{948F3F64-5181-25B0-276A-34DF532F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192088"/>
            <a:ext cx="7664450" cy="46196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 sz="2400" b="1">
                <a:latin typeface="Tahoma" panose="020B0604030504040204" pitchFamily="34" charset="0"/>
              </a:rPr>
              <a:t>O postulado de Koch - </a:t>
            </a:r>
            <a:r>
              <a:rPr lang="pt-BR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doença infecciosa, doença transmissível  </a:t>
            </a:r>
          </a:p>
        </p:txBody>
      </p:sp>
      <p:pic>
        <p:nvPicPr>
          <p:cNvPr id="40962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8E7C051-34A9-2DEB-96A0-CD62B5AD2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tângulo 1">
            <a:extLst>
              <a:ext uri="{FF2B5EF4-FFF2-40B4-BE49-F238E27FC236}">
                <a16:creationId xmlns:a16="http://schemas.microsoft.com/office/drawing/2014/main" id="{99744E15-F8FC-1874-4293-70A1FC8D6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6719" y="1531582"/>
            <a:ext cx="8829675" cy="50937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Nos anos 1870-80, </a:t>
            </a: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Robert Koch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um médico rural, começou a se interessar pelo </a:t>
            </a:r>
            <a:r>
              <a:rPr lang="pt-BR" alt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antraz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uma </a:t>
            </a:r>
            <a:r>
              <a:rPr lang="pt-BR" altLang="pt-B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doença comum tanto aos fazendeiros quanto aos seus animais em sua prática rural.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Usando um microscópio comprado com seus parcos recursos, ele observou que havia uma grande bactéria no sangue de vítimas de </a:t>
            </a:r>
            <a:r>
              <a:rPr lang="pt-BR" alt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antraz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e raciocinou que poderia ser o agente causador da doença, mas sabia que, sendo um médico caipira do interior, teria dificuldade em fazer com esta proposta tão controversa fosse aceita.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pt-BR" alt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Usando um pequeno cômodo de sua casa como laboratório ele desenvolvendo técnicas microbiológicas básicas e: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1) Extraiu a bactéria da pústula de animais doentes com antraz (carbúnculo);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2) Meticulosamente isolou, purificou e cultivou a bactéria;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3) Inoculou a bactéria purificada em animais saudáveis e reproduziu a doença clínica clássica;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4) Examinar o sangue dos animais inoculados, conseguiu isolar novamente a mesma bactéria.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pt-BR" alt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Ele repetiu o </a:t>
            </a:r>
            <a:r>
              <a:rPr lang="pt-BR" altLang="pt-BR" sz="1600" u="sng" dirty="0">
                <a:latin typeface="Arial" panose="020B0604020202020204" pitchFamily="34" charset="0"/>
                <a:cs typeface="Arial" panose="020B0604020202020204" pitchFamily="34" charset="0"/>
              </a:rPr>
              <a:t>ciclo: 1) de isolamento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2) </a:t>
            </a:r>
            <a:r>
              <a:rPr lang="pt-BR" altLang="pt-BR" sz="1600" u="sng" dirty="0">
                <a:latin typeface="Arial" panose="020B0604020202020204" pitchFamily="34" charset="0"/>
                <a:cs typeface="Arial" panose="020B0604020202020204" pitchFamily="34" charset="0"/>
              </a:rPr>
              <a:t>purificação e cultivo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3) </a:t>
            </a:r>
            <a:r>
              <a:rPr lang="pt-BR" altLang="pt-BR" sz="1600" u="sng" dirty="0">
                <a:latin typeface="Arial" panose="020B0604020202020204" pitchFamily="34" charset="0"/>
                <a:cs typeface="Arial" panose="020B0604020202020204" pitchFamily="34" charset="0"/>
              </a:rPr>
              <a:t>infecção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e 4) </a:t>
            </a:r>
            <a:r>
              <a:rPr lang="pt-BR" altLang="pt-BR" sz="1600" u="sng" dirty="0">
                <a:latin typeface="Arial" panose="020B0604020202020204" pitchFamily="34" charset="0"/>
                <a:cs typeface="Arial" panose="020B0604020202020204" pitchFamily="34" charset="0"/>
              </a:rPr>
              <a:t>reprodução da doença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até ter certeza de ter encontrado o agente causador da doença, no caso, o bacilo causador da doença </a:t>
            </a:r>
            <a:r>
              <a:rPr lang="pt-BR" alt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antraz</a:t>
            </a: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altLang="pt-BR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Bacillus anthracis</a:t>
            </a: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pt-BR" alt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alt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4" name="Picture 5">
            <a:extLst>
              <a:ext uri="{FF2B5EF4-FFF2-40B4-BE49-F238E27FC236}">
                <a16:creationId xmlns:a16="http://schemas.microsoft.com/office/drawing/2014/main" id="{DE71752E-C0BF-9236-2924-910969211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" y="705643"/>
            <a:ext cx="154622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tângulo 2">
            <a:extLst>
              <a:ext uri="{FF2B5EF4-FFF2-40B4-BE49-F238E27FC236}">
                <a16:creationId xmlns:a16="http://schemas.microsoft.com/office/drawing/2014/main" id="{29E7E729-F9D8-E633-446A-E65B61AE7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85" y="2717006"/>
            <a:ext cx="1546225" cy="7386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pt-BR" alt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ROBERT KOCH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dirty="0">
                <a:solidFill>
                  <a:srgbClr val="202122"/>
                </a:solidFill>
                <a:latin typeface="Arial" panose="020B0604020202020204" pitchFamily="34" charset="0"/>
              </a:rPr>
              <a:t>(1843 - 1910), médico alemão.</a:t>
            </a:r>
            <a:endParaRPr lang="pt-BR" altLang="pt-BR" sz="14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6DDD632-05C8-B307-6166-729E92443C82}"/>
              </a:ext>
            </a:extLst>
          </p:cNvPr>
          <p:cNvSpPr txBox="1"/>
          <p:nvPr/>
        </p:nvSpPr>
        <p:spPr>
          <a:xfrm>
            <a:off x="10343692" y="5650112"/>
            <a:ext cx="1803449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altLang="pt-BR" sz="1200" dirty="0">
                <a:latin typeface="Arial" panose="020B0604020202020204" pitchFamily="34" charset="0"/>
                <a:cs typeface="Arial" panose="020B0604020202020204" pitchFamily="34" charset="0"/>
              </a:rPr>
              <a:t>Células de</a:t>
            </a:r>
            <a:r>
              <a:rPr lang="pt-BR" altLang="pt-B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Bacillus anthracis</a:t>
            </a:r>
            <a:r>
              <a:rPr lang="pt-BR" alt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coradas pela coloração de Gram. </a:t>
            </a:r>
          </a:p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Wikimedia Commons  </a:t>
            </a:r>
            <a:endParaRPr lang="pt-BR" sz="105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EB2C692-110F-ABAB-0FB3-58E809288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0" t="28198" r="17144"/>
          <a:stretch/>
        </p:blipFill>
        <p:spPr bwMode="auto">
          <a:xfrm>
            <a:off x="10343691" y="3368150"/>
            <a:ext cx="1803449" cy="227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D71C610-7348-DD91-E021-38CF08FB4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t="13124" r="19951" b="15000"/>
          <a:stretch/>
        </p:blipFill>
        <p:spPr bwMode="auto">
          <a:xfrm>
            <a:off x="10201488" y="948950"/>
            <a:ext cx="2086988" cy="154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E907708-3D5C-83E3-9183-E9D780767685}"/>
              </a:ext>
            </a:extLst>
          </p:cNvPr>
          <p:cNvSpPr txBox="1"/>
          <p:nvPr/>
        </p:nvSpPr>
        <p:spPr>
          <a:xfrm>
            <a:off x="10397898" y="2497715"/>
            <a:ext cx="180344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alt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Antraz ou carbúnculo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Wikimedia Commons  </a:t>
            </a:r>
            <a:endParaRPr lang="pt-BR" sz="10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3">
            <a:extLst>
              <a:ext uri="{FF2B5EF4-FFF2-40B4-BE49-F238E27FC236}">
                <a16:creationId xmlns:a16="http://schemas.microsoft.com/office/drawing/2014/main" id="{672D30FF-F7F9-74FA-3C8C-CE28140A5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588" y="211464"/>
            <a:ext cx="5584825" cy="4619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 sz="2400" b="1">
                <a:latin typeface="Tahoma" panose="020B0604030504040204" pitchFamily="34" charset="0"/>
              </a:rPr>
              <a:t>Teoria do germe da doença </a:t>
            </a:r>
          </a:p>
        </p:txBody>
      </p:sp>
      <p:pic>
        <p:nvPicPr>
          <p:cNvPr id="43010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1062425-AFA4-E34F-DF7F-2AC35A905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4FC1A3E-4FBB-F524-F356-7EFE0469B1FC}"/>
              </a:ext>
            </a:extLst>
          </p:cNvPr>
          <p:cNvSpPr/>
          <p:nvPr/>
        </p:nvSpPr>
        <p:spPr>
          <a:xfrm>
            <a:off x="142974" y="1037784"/>
            <a:ext cx="8696226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Koch</a:t>
            </a:r>
            <a:r>
              <a:rPr lang="pt-BR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ssim como Pasteur,  logo teve seu próprio Instituto e atraiu vários outros cientistas brilhantes. </a:t>
            </a:r>
          </a:p>
          <a:p>
            <a:pPr>
              <a:spcAft>
                <a:spcPts val="600"/>
              </a:spcAft>
              <a:defRPr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Esses grupos juntos desenvolveram inúmeras as técnicas básicas usadas nos laboratórios de microbiologia usadas até hoje:</a:t>
            </a:r>
          </a:p>
          <a:p>
            <a:pPr>
              <a:spcAft>
                <a:spcPts val="600"/>
              </a:spcAft>
              <a:defRPr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- Técnicas de manuseio em condições estéreis de uma cultura;</a:t>
            </a:r>
          </a:p>
          <a:p>
            <a:pPr>
              <a:defRPr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- Técnicas de cultura pura;</a:t>
            </a:r>
          </a:p>
          <a:p>
            <a:pPr>
              <a:defRPr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	- Uso de placas de Petri para cultivo em meio de cultura sólido; </a:t>
            </a:r>
          </a:p>
          <a:p>
            <a:pPr>
              <a:defRPr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	- Uso de ágar para produzir uma superfície sólida;</a:t>
            </a:r>
          </a:p>
          <a:p>
            <a:pPr marL="144000">
              <a:defRPr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	- Alças de inoculação,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-  Técnicas de coloração bacteriana: -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Coloração de Gram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           -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Ziehl-Neelsen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-  outras.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Além disso, </a:t>
            </a:r>
            <a:r>
              <a:rPr lang="pt-BR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Koch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descobriu os agentes etiológicos de: </a:t>
            </a: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cólera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pt-BR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Vibrio cholerae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spcAft>
                <a:spcPts val="600"/>
              </a:spcAft>
              <a:defRPr/>
            </a:pPr>
            <a:r>
              <a:rPr lang="pt-B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tuberculose</a:t>
            </a:r>
            <a:r>
              <a:rPr lang="pt-B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Mycobacterium tuberculosis</a:t>
            </a:r>
            <a:r>
              <a:rPr lang="pt-B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3012" name="Picture 7">
            <a:extLst>
              <a:ext uri="{FF2B5EF4-FFF2-40B4-BE49-F238E27FC236}">
                <a16:creationId xmlns:a16="http://schemas.microsoft.com/office/drawing/2014/main" id="{50983ED3-A65E-BBD9-02E3-02C83AAF8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788" y="4818157"/>
            <a:ext cx="2916238" cy="16430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9" descr="Mycobacterium tuberculosis (Tuberculosis) - Osmosis">
            <a:extLst>
              <a:ext uri="{FF2B5EF4-FFF2-40B4-BE49-F238E27FC236}">
                <a16:creationId xmlns:a16="http://schemas.microsoft.com/office/drawing/2014/main" id="{70FBA454-2BE8-AEB6-B726-8485F97B9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2"/>
          <a:stretch/>
        </p:blipFill>
        <p:spPr bwMode="auto">
          <a:xfrm>
            <a:off x="8241714" y="2847206"/>
            <a:ext cx="3667929" cy="1917004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E682FA16-64A0-0C2D-BDF2-4EAF89D7932B}"/>
              </a:ext>
            </a:extLst>
          </p:cNvPr>
          <p:cNvCxnSpPr>
            <a:cxnSpLocks/>
          </p:cNvCxnSpPr>
          <p:nvPr/>
        </p:nvCxnSpPr>
        <p:spPr>
          <a:xfrm flipV="1">
            <a:off x="6602413" y="5715000"/>
            <a:ext cx="2452687" cy="9685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F4D14740-1E1C-8324-4A4F-4E8AE0374DEE}"/>
              </a:ext>
            </a:extLst>
          </p:cNvPr>
          <p:cNvSpPr txBox="1"/>
          <p:nvPr/>
        </p:nvSpPr>
        <p:spPr>
          <a:xfrm>
            <a:off x="455612" y="1424591"/>
            <a:ext cx="6878786" cy="1031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Os estudos combinados dos grupos de </a:t>
            </a:r>
            <a:r>
              <a:rPr lang="pt-BR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Pasteur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e de </a:t>
            </a:r>
            <a:r>
              <a:rPr lang="pt-BR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Koch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permitiram o estabelecimento da </a:t>
            </a:r>
          </a:p>
          <a:p>
            <a:pPr algn="ctr">
              <a:spcAft>
                <a:spcPts val="600"/>
              </a:spcAft>
              <a:defRPr/>
            </a:pPr>
            <a:r>
              <a:rPr lang="pt-BR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TEORIA DO GERME da doença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F4E11527-BDB5-299E-A9EA-62EFF175EBBD}"/>
              </a:ext>
            </a:extLst>
          </p:cNvPr>
          <p:cNvCxnSpPr>
            <a:cxnSpLocks/>
          </p:cNvCxnSpPr>
          <p:nvPr/>
        </p:nvCxnSpPr>
        <p:spPr>
          <a:xfrm flipV="1">
            <a:off x="4491087" y="4402359"/>
            <a:ext cx="3591729" cy="36185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5AB6823C-E576-4433-8C4B-8199CE4F7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25" y="1187450"/>
            <a:ext cx="4959350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500">
                <a:latin typeface="Times New Roman" panose="02020603050405020304" pitchFamily="18" charset="0"/>
              </a:rPr>
              <a:t> </a:t>
            </a:r>
            <a:r>
              <a:rPr lang="pt-BR" altLang="pt-BR" sz="2400">
                <a:latin typeface="Times New Roman" panose="02020603050405020304" pitchFamily="18" charset="0"/>
              </a:rPr>
              <a:t>                               </a:t>
            </a:r>
            <a:br>
              <a:rPr lang="pt-BR" altLang="pt-BR" sz="2400">
                <a:latin typeface="Times New Roman" panose="02020603050405020304" pitchFamily="18" charset="0"/>
              </a:rPr>
            </a:br>
            <a:r>
              <a:rPr lang="pt-BR" altLang="pt-BR" sz="2400">
                <a:latin typeface="Times New Roman" panose="02020603050405020304" pitchFamily="18" charset="0"/>
                <a:hlinkClick r:id="rId2"/>
                <a:hlinkMouseOver r:id="rId3" action="ppaction://hlinkfile"/>
              </a:rPr>
              <a:t>  </a:t>
            </a:r>
            <a:r>
              <a:rPr lang="pt-BR" altLang="pt-BR" sz="8800">
                <a:latin typeface="Times New Roman" panose="02020603050405020304" pitchFamily="18" charset="0"/>
              </a:rPr>
              <a:t> </a:t>
            </a:r>
            <a:r>
              <a:rPr lang="pt-BR" altLang="pt-BR" sz="2400">
                <a:latin typeface="Times New Roman" panose="02020603050405020304" pitchFamily="18" charset="0"/>
              </a:rPr>
              <a:t>                                                         </a:t>
            </a:r>
          </a:p>
        </p:txBody>
      </p:sp>
      <p:sp>
        <p:nvSpPr>
          <p:cNvPr id="45058" name="Text Box 3">
            <a:extLst>
              <a:ext uri="{FF2B5EF4-FFF2-40B4-BE49-F238E27FC236}">
                <a16:creationId xmlns:a16="http://schemas.microsoft.com/office/drawing/2014/main" id="{709CDB8B-2ACC-3448-B3F2-0F8146715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1350962"/>
            <a:ext cx="8064500" cy="38195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pt-BR" altLang="pt-BR" dirty="0">
                <a:latin typeface="Arial" panose="020B0604020202020204" pitchFamily="34" charset="0"/>
              </a:rPr>
              <a:t> </a:t>
            </a:r>
            <a:r>
              <a:rPr lang="pt-BR" altLang="pt-BR" sz="1600" dirty="0">
                <a:latin typeface="Arial" panose="020B0604020202020204" pitchFamily="34" charset="0"/>
              </a:rPr>
              <a:t>1876  - Carbúnculo – </a:t>
            </a:r>
            <a:r>
              <a:rPr lang="pt-BR" altLang="pt-BR" sz="1600" i="1" dirty="0">
                <a:latin typeface="Arial" panose="020B0604020202020204" pitchFamily="34" charset="0"/>
              </a:rPr>
              <a:t>Bacillus</a:t>
            </a:r>
            <a:r>
              <a:rPr lang="pt-BR" altLang="pt-BR" sz="1600" dirty="0">
                <a:latin typeface="Arial" panose="020B0604020202020204" pitchFamily="34" charset="0"/>
              </a:rPr>
              <a:t> </a:t>
            </a:r>
            <a:r>
              <a:rPr lang="pt-BR" altLang="pt-BR" sz="1600" i="1" dirty="0" err="1">
                <a:latin typeface="Arial" panose="020B0604020202020204" pitchFamily="34" charset="0"/>
              </a:rPr>
              <a:t>antracis</a:t>
            </a:r>
            <a:r>
              <a:rPr lang="pt-BR" altLang="pt-BR" sz="1600" dirty="0">
                <a:latin typeface="Arial" panose="020B0604020202020204" pitchFamily="34" charset="0"/>
              </a:rPr>
              <a:t>   -  Koch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pt-BR" altLang="pt-BR" sz="1600" dirty="0">
                <a:latin typeface="Arial" panose="020B0604020202020204" pitchFamily="34" charset="0"/>
              </a:rPr>
              <a:t> 1879 – </a:t>
            </a:r>
            <a:r>
              <a:rPr lang="pt-BR" altLang="pt-BR" sz="1600" dirty="0" err="1">
                <a:latin typeface="Arial" panose="020B0604020202020204" pitchFamily="34" charset="0"/>
              </a:rPr>
              <a:t>Gonorréia</a:t>
            </a:r>
            <a:r>
              <a:rPr lang="pt-BR" altLang="pt-BR" sz="1600" dirty="0">
                <a:latin typeface="Arial" panose="020B0604020202020204" pitchFamily="34" charset="0"/>
              </a:rPr>
              <a:t>    - </a:t>
            </a:r>
            <a:r>
              <a:rPr lang="pt-BR" altLang="pt-BR" sz="1600" i="1" dirty="0">
                <a:latin typeface="Arial" panose="020B0604020202020204" pitchFamily="34" charset="0"/>
              </a:rPr>
              <a:t>Neisseria</a:t>
            </a:r>
            <a:r>
              <a:rPr lang="pt-BR" altLang="pt-BR" sz="1600" dirty="0">
                <a:latin typeface="Arial" panose="020B0604020202020204" pitchFamily="34" charset="0"/>
              </a:rPr>
              <a:t> </a:t>
            </a:r>
            <a:r>
              <a:rPr lang="pt-BR" altLang="pt-BR" sz="1600" i="1" dirty="0">
                <a:latin typeface="Arial" panose="020B0604020202020204" pitchFamily="34" charset="0"/>
              </a:rPr>
              <a:t>gonorrhoeae</a:t>
            </a:r>
            <a:r>
              <a:rPr lang="pt-BR" altLang="pt-BR" sz="1600" dirty="0">
                <a:latin typeface="Arial" panose="020B0604020202020204" pitchFamily="34" charset="0"/>
              </a:rPr>
              <a:t>  - </a:t>
            </a:r>
            <a:r>
              <a:rPr lang="pt-BR" altLang="pt-BR" sz="1600" dirty="0" err="1">
                <a:latin typeface="Arial" panose="020B0604020202020204" pitchFamily="34" charset="0"/>
              </a:rPr>
              <a:t>Neisser</a:t>
            </a:r>
            <a:endParaRPr lang="pt-BR" altLang="pt-BR" sz="16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pt-BR" altLang="pt-BR" sz="1600" dirty="0">
                <a:latin typeface="Arial" panose="020B0604020202020204" pitchFamily="34" charset="0"/>
              </a:rPr>
              <a:t> 1880 – Febre tifóide – </a:t>
            </a:r>
            <a:r>
              <a:rPr lang="pt-BR" altLang="pt-BR" sz="1600" i="1" dirty="0" err="1">
                <a:latin typeface="Arial" panose="020B0604020202020204" pitchFamily="34" charset="0"/>
              </a:rPr>
              <a:t>Salnonella</a:t>
            </a:r>
            <a:r>
              <a:rPr lang="pt-BR" altLang="pt-BR" sz="1600" dirty="0">
                <a:latin typeface="Arial" panose="020B0604020202020204" pitchFamily="34" charset="0"/>
              </a:rPr>
              <a:t> </a:t>
            </a:r>
            <a:r>
              <a:rPr lang="pt-BR" altLang="pt-BR" sz="1600" dirty="0" err="1">
                <a:latin typeface="Arial" panose="020B0604020202020204" pitchFamily="34" charset="0"/>
              </a:rPr>
              <a:t>Typhi</a:t>
            </a:r>
            <a:r>
              <a:rPr lang="pt-BR" altLang="pt-BR" sz="1600" dirty="0">
                <a:latin typeface="Arial" panose="020B0604020202020204" pitchFamily="34" charset="0"/>
              </a:rPr>
              <a:t>     - </a:t>
            </a:r>
            <a:r>
              <a:rPr lang="pt-BR" altLang="pt-BR" sz="1600" dirty="0" err="1">
                <a:latin typeface="Arial" panose="020B0604020202020204" pitchFamily="34" charset="0"/>
              </a:rPr>
              <a:t>Eberth</a:t>
            </a:r>
            <a:endParaRPr lang="pt-BR" altLang="pt-BR" sz="16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pt-BR" altLang="pt-BR" sz="16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pt-BR" altLang="pt-BR" sz="16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pt-BR" altLang="pt-BR" sz="16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pt-BR" altLang="pt-BR" sz="1600" dirty="0">
                <a:latin typeface="Arial" panose="020B0604020202020204" pitchFamily="34" charset="0"/>
              </a:rPr>
              <a:t> 1905 – Sífilis            - </a:t>
            </a:r>
            <a:r>
              <a:rPr lang="pt-BR" altLang="pt-BR" sz="1600" i="1" dirty="0">
                <a:latin typeface="Arial" panose="020B0604020202020204" pitchFamily="34" charset="0"/>
              </a:rPr>
              <a:t>Treponema</a:t>
            </a:r>
            <a:r>
              <a:rPr lang="pt-BR" altLang="pt-BR" sz="1600" dirty="0">
                <a:latin typeface="Arial" panose="020B0604020202020204" pitchFamily="34" charset="0"/>
              </a:rPr>
              <a:t> </a:t>
            </a:r>
            <a:r>
              <a:rPr lang="pt-BR" altLang="pt-BR" sz="1600" i="1" dirty="0">
                <a:latin typeface="Arial" panose="020B0604020202020204" pitchFamily="34" charset="0"/>
              </a:rPr>
              <a:t>pallidum</a:t>
            </a:r>
            <a:r>
              <a:rPr lang="pt-BR" altLang="pt-BR" sz="1600" dirty="0">
                <a:latin typeface="Arial" panose="020B0604020202020204" pitchFamily="34" charset="0"/>
              </a:rPr>
              <a:t>       - </a:t>
            </a:r>
            <a:r>
              <a:rPr lang="pt-BR" altLang="pt-BR" sz="1600" dirty="0" err="1">
                <a:latin typeface="Arial" panose="020B0604020202020204" pitchFamily="34" charset="0"/>
              </a:rPr>
              <a:t>Schaudinn</a:t>
            </a:r>
            <a:r>
              <a:rPr lang="pt-BR" altLang="pt-BR" sz="1600" dirty="0">
                <a:latin typeface="Arial" panose="020B0604020202020204" pitchFamily="34" charset="0"/>
              </a:rPr>
              <a:t> e Hoffman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pt-BR" altLang="pt-BR" sz="16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pt-BR" altLang="pt-BR" sz="16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pt-BR" altLang="pt-BR" sz="16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5059" name="Text Box 4">
            <a:extLst>
              <a:ext uri="{FF2B5EF4-FFF2-40B4-BE49-F238E27FC236}">
                <a16:creationId xmlns:a16="http://schemas.microsoft.com/office/drawing/2014/main" id="{2A9D2679-8D0E-EF94-5621-F40DD958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713" y="407194"/>
            <a:ext cx="3167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pt-BR" altLang="pt-BR" sz="1400">
              <a:latin typeface="Times New Roman" panose="02020603050405020304" pitchFamily="18" charset="0"/>
            </a:endParaRPr>
          </a:p>
        </p:txBody>
      </p:sp>
      <p:sp>
        <p:nvSpPr>
          <p:cNvPr id="45060" name="Text Box 5">
            <a:extLst>
              <a:ext uri="{FF2B5EF4-FFF2-40B4-BE49-F238E27FC236}">
                <a16:creationId xmlns:a16="http://schemas.microsoft.com/office/drawing/2014/main" id="{3B5FE1A5-8109-27D9-3EE1-2031CFA2D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481" y="654844"/>
            <a:ext cx="5472113" cy="39687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 sz="2000" b="1">
                <a:latin typeface="Arial" panose="020B0604020202020204" pitchFamily="34" charset="0"/>
              </a:rPr>
              <a:t>Teoria Microbiana da Doença</a:t>
            </a:r>
          </a:p>
        </p:txBody>
      </p:sp>
      <p:sp>
        <p:nvSpPr>
          <p:cNvPr id="45061" name="Text Box 6">
            <a:extLst>
              <a:ext uri="{FF2B5EF4-FFF2-40B4-BE49-F238E27FC236}">
                <a16:creationId xmlns:a16="http://schemas.microsoft.com/office/drawing/2014/main" id="{91ECBDCF-3CC4-3F47-4B43-BA2EDDB4D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713" y="5864224"/>
            <a:ext cx="1873250" cy="3365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pt-BR" altLang="pt-BR" sz="16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>
                <a:solidFill>
                  <a:srgbClr val="FF0000"/>
                </a:solidFill>
                <a:latin typeface="Arial" panose="020B0604020202020204" pitchFamily="34" charset="0"/>
              </a:rPr>
              <a:t>Vacinação</a:t>
            </a:r>
          </a:p>
        </p:txBody>
      </p:sp>
      <p:pic>
        <p:nvPicPr>
          <p:cNvPr id="45062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454C61C-473B-6467-A829-69E1915C4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3">
            <a:extLst>
              <a:ext uri="{FF2B5EF4-FFF2-40B4-BE49-F238E27FC236}">
                <a16:creationId xmlns:a16="http://schemas.microsoft.com/office/drawing/2014/main" id="{E8122CFA-4503-BF2F-C0BE-3EA0D261B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1303338"/>
            <a:ext cx="2149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 sz="1600" b="1">
                <a:solidFill>
                  <a:srgbClr val="FF40FF"/>
                </a:solidFill>
                <a:latin typeface="Tahoma" panose="020B0604030504040204" pitchFamily="34" charset="0"/>
              </a:rPr>
              <a:t>Angelina Hesse</a:t>
            </a:r>
            <a:endParaRPr lang="pt-BR" altLang="pt-BR" sz="1400">
              <a:solidFill>
                <a:srgbClr val="FF4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082" name="Picture 4">
            <a:extLst>
              <a:ext uri="{FF2B5EF4-FFF2-40B4-BE49-F238E27FC236}">
                <a16:creationId xmlns:a16="http://schemas.microsoft.com/office/drawing/2014/main" id="{56C58DED-76D5-FC4B-2B82-C9DBFFC67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3513138"/>
            <a:ext cx="18446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5">
            <a:extLst>
              <a:ext uri="{FF2B5EF4-FFF2-40B4-BE49-F238E27FC236}">
                <a16:creationId xmlns:a16="http://schemas.microsoft.com/office/drawing/2014/main" id="{CC0AE221-8838-31AB-D74F-5F52ED679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8" y="3800475"/>
            <a:ext cx="26209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 sz="1600" b="1">
                <a:latin typeface="Tahoma" panose="020B0604030504040204" pitchFamily="34" charset="0"/>
              </a:rPr>
              <a:t>Julius Richard </a:t>
            </a:r>
            <a:r>
              <a:rPr lang="pt-BR" altLang="pt-BR" sz="1600" b="1">
                <a:solidFill>
                  <a:srgbClr val="0096FF"/>
                </a:solidFill>
                <a:latin typeface="Tahoma" panose="020B0604030504040204" pitchFamily="34" charset="0"/>
              </a:rPr>
              <a:t>Petri</a:t>
            </a:r>
            <a:r>
              <a:rPr lang="pt-BR" altLang="pt-BR" sz="1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6084" name="Rectangle 7">
            <a:extLst>
              <a:ext uri="{FF2B5EF4-FFF2-40B4-BE49-F238E27FC236}">
                <a16:creationId xmlns:a16="http://schemas.microsoft.com/office/drawing/2014/main" id="{7E92F569-C14B-20BD-6BF5-23BCCA788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3886200"/>
            <a:ext cx="76200" cy="27114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400">
              <a:latin typeface="Times New Roman" panose="02020603050405020304" pitchFamily="18" charset="0"/>
            </a:endParaRPr>
          </a:p>
        </p:txBody>
      </p:sp>
      <p:sp>
        <p:nvSpPr>
          <p:cNvPr id="46085" name="Rectangle 8">
            <a:extLst>
              <a:ext uri="{FF2B5EF4-FFF2-40B4-BE49-F238E27FC236}">
                <a16:creationId xmlns:a16="http://schemas.microsoft.com/office/drawing/2014/main" id="{96E3E5B7-BDD8-89BA-D775-9113E2189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1303338"/>
            <a:ext cx="76200" cy="17065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400">
              <a:latin typeface="Times New Roman" panose="02020603050405020304" pitchFamily="18" charset="0"/>
            </a:endParaRPr>
          </a:p>
        </p:txBody>
      </p:sp>
      <p:sp>
        <p:nvSpPr>
          <p:cNvPr id="46086" name="Text Box 9">
            <a:extLst>
              <a:ext uri="{FF2B5EF4-FFF2-40B4-BE49-F238E27FC236}">
                <a16:creationId xmlns:a16="http://schemas.microsoft.com/office/drawing/2014/main" id="{472416EE-424D-73E5-CD30-5AD3A674D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63" y="319088"/>
            <a:ext cx="19050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 sz="1800" b="1">
                <a:latin typeface="Kids" pitchFamily="66" charset="0"/>
              </a:rPr>
              <a:t>Invenções : </a:t>
            </a:r>
          </a:p>
        </p:txBody>
      </p:sp>
      <p:pic>
        <p:nvPicPr>
          <p:cNvPr id="46087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B25AD31-1D63-8B5C-ADE6-E2F4AE6F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Retângulo 1">
            <a:extLst>
              <a:ext uri="{FF2B5EF4-FFF2-40B4-BE49-F238E27FC236}">
                <a16:creationId xmlns:a16="http://schemas.microsoft.com/office/drawing/2014/main" id="{10BA9E85-FAA0-E2CF-8E63-3E1E12FA1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1687513"/>
            <a:ext cx="533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Angelina </a:t>
            </a:r>
            <a:r>
              <a:rPr lang="pt-BR" alt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Eilshemius</a:t>
            </a:r>
            <a:r>
              <a:rPr lang="pt-BR" alt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nasceu em 1850 em Nova York, filha de de uma prospera família de imigrantes holandeses. Quando jovem, ela viajou pela Europa, onde conheceu </a:t>
            </a:r>
            <a:r>
              <a:rPr lang="pt-BR" altLang="pt-BR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Walther </a:t>
            </a:r>
            <a:r>
              <a:rPr lang="pt-BR" altLang="pt-BR" sz="1400" b="1" u="sng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Hesse</a:t>
            </a:r>
            <a:r>
              <a:rPr lang="pt-BR" alt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um jovem médico alemão</a:t>
            </a:r>
            <a:r>
              <a:rPr lang="pt-BR" alt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com quem se casou em 1874 e assim se estabeleceu como esposa de um ocupado médico do interior. </a:t>
            </a:r>
            <a:r>
              <a:rPr lang="pt-BR" alt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W. Hesse 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se interessou pela nova ciência da </a:t>
            </a:r>
            <a:r>
              <a:rPr lang="pt-BR" alt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Microbiologia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e ingressou no </a:t>
            </a:r>
            <a:r>
              <a:rPr lang="pt-BR" altLang="pt-BR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laboratório de </a:t>
            </a:r>
            <a:r>
              <a:rPr lang="pt-BR" altLang="pt-BR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Koch</a:t>
            </a:r>
            <a:r>
              <a:rPr lang="pt-BR" altLang="pt-BR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em 1881.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6812F73-43F9-9161-5C5C-B17489A469B3}"/>
              </a:ext>
            </a:extLst>
          </p:cNvPr>
          <p:cNvSpPr/>
          <p:nvPr/>
        </p:nvSpPr>
        <p:spPr>
          <a:xfrm>
            <a:off x="6186488" y="335345"/>
            <a:ext cx="5640387" cy="6355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40FF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Ágar-ágar;</a:t>
            </a:r>
          </a:p>
          <a:p>
            <a:pPr>
              <a:spcAft>
                <a:spcPts val="600"/>
              </a:spcAft>
              <a:defRPr/>
            </a:pPr>
            <a:r>
              <a:rPr lang="pt-BR" sz="1500" b="1" dirty="0">
                <a:solidFill>
                  <a:srgbClr val="009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Koch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demonstrou a técnica de cultivo em meio com </a:t>
            </a:r>
            <a:r>
              <a:rPr lang="pt-BR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gelatina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pela primeira vez em </a:t>
            </a:r>
            <a:r>
              <a:rPr lang="pt-B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1881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Congresso </a:t>
            </a:r>
            <a:r>
              <a:rPr lang="pt-B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Médico Internacional de Londres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gelatina mostrou-se problemática, tendia a se decompor enzimaticamente e se transformava em líquido quando incubada a temperaturas adequadas para o cultivo de culturas bacterianas (37</a:t>
            </a:r>
            <a:r>
              <a:rPr lang="pt-BR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C).</a:t>
            </a:r>
          </a:p>
          <a:p>
            <a:pPr>
              <a:spcAft>
                <a:spcPts val="600"/>
              </a:spcAft>
              <a:defRPr/>
            </a:pP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ano depois, a esposa de um dos pesquisadores do laboratório, </a:t>
            </a:r>
            <a:r>
              <a:rPr lang="pt-BR" sz="1500" b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Angelina Hesse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sugeriu </a:t>
            </a:r>
            <a:r>
              <a:rPr lang="pt-B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substituir a </a:t>
            </a:r>
            <a:r>
              <a:rPr lang="pt-BR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gelatina por ágar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que era usada para fazer geleias caseiras de frutas. O </a:t>
            </a:r>
            <a:r>
              <a:rPr lang="pt-B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ágar,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polissacarídeo derivado de alga marinha, provou ser um melhor </a:t>
            </a:r>
            <a:r>
              <a:rPr lang="pt-B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agente gelificante,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pois</a:t>
            </a:r>
            <a:r>
              <a:rPr lang="pt-B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 derrete quando aquecido a cerca de 85</a:t>
            </a:r>
            <a:r>
              <a:rPr lang="pt-BR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e ainda quando resfriado gelifica entre 35-42</a:t>
            </a:r>
            <a:r>
              <a:rPr lang="pt-BR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C..</a:t>
            </a:r>
          </a:p>
          <a:p>
            <a:pPr>
              <a:defRPr/>
            </a:pP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t-BR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Placa de Petri;</a:t>
            </a:r>
            <a:endParaRPr lang="pt-B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Todavia, levou 6 anos para a equipe </a:t>
            </a:r>
            <a:r>
              <a:rPr lang="pt-BR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Koch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abandonar os </a:t>
            </a:r>
            <a:r>
              <a:rPr lang="pt-BR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potes pesados ​​de cultivo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 isto só ocorreu quando </a:t>
            </a:r>
            <a:r>
              <a:rPr lang="pt-BR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Petri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teve a ideia de cobrir </a:t>
            </a:r>
            <a:r>
              <a:rPr lang="pt-BR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placas de vidro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circulares de cultura com outra placa de vidro um pouco maior que funciona como uma tampa transparente.</a:t>
            </a:r>
          </a:p>
          <a:p>
            <a:pPr>
              <a:spcAft>
                <a:spcPts val="600"/>
              </a:spcAft>
              <a:defRPr/>
            </a:pP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Poucas coisas mudaram no “design” básico da </a:t>
            </a:r>
            <a:r>
              <a:rPr lang="pt-B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placa de Petr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em mais de 100 anos de uso. Agora são  feitas </a:t>
            </a:r>
            <a:r>
              <a:rPr lang="pt-BR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plástic</a:t>
            </a:r>
            <a:r>
              <a:rPr lang="pt-B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descartável,  podem ter divisões,  pequenos “ressaltos” ou abas na tampa para permitir uma quantidade limitada de troca de ar necessária para que as bactérias cresçam. </a:t>
            </a:r>
          </a:p>
          <a:p>
            <a:pPr algn="ctr">
              <a:spcAft>
                <a:spcPts val="600"/>
              </a:spcAft>
              <a:defRPr/>
            </a:pPr>
            <a:r>
              <a:rPr lang="pt-BR" sz="1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Na verdade, sempre que é dito que algo foi realizado </a:t>
            </a:r>
            <a:r>
              <a:rPr lang="pt-BR" sz="1500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 vitro</a:t>
            </a:r>
            <a:r>
              <a:rPr lang="pt-BR" sz="1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pt-BR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muitas vezes significa que foi realizado em uma placa de cultura conhecida como “</a:t>
            </a:r>
            <a:r>
              <a:rPr lang="pt-BR" sz="14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placa de Petri</a:t>
            </a:r>
            <a:r>
              <a:rPr lang="pt-BR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”.</a:t>
            </a:r>
          </a:p>
        </p:txBody>
      </p:sp>
      <p:sp>
        <p:nvSpPr>
          <p:cNvPr id="46090" name="Retângulo 3">
            <a:extLst>
              <a:ext uri="{FF2B5EF4-FFF2-40B4-BE49-F238E27FC236}">
                <a16:creationId xmlns:a16="http://schemas.microsoft.com/office/drawing/2014/main" id="{796219BB-722C-8B7F-93CA-42B732217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650" y="5102225"/>
            <a:ext cx="1949450" cy="12922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Placa de Petri (1887)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O seu design básico não mudou desde que foi inventado por </a:t>
            </a:r>
            <a:r>
              <a:rPr lang="pt-BR" alt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J. R. Petri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F26DB270-BD5C-4623-19D7-9E2315E3C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714375"/>
            <a:ext cx="5740400" cy="307975"/>
          </a:xfrm>
          <a:prstGeom prst="rect">
            <a:avLst/>
          </a:prstGeom>
          <a:solidFill>
            <a:srgbClr val="FFFF99"/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1400" dirty="0">
                <a:latin typeface="Times New Roman" panose="02020603050405020304" pitchFamily="18" charset="0"/>
              </a:rPr>
              <a:t>Pequenos detalhes </a:t>
            </a:r>
            <a:r>
              <a:rPr lang="pt-BR" altLang="pt-BR" sz="1400" dirty="0">
                <a:latin typeface="Times New Roman" panose="02020603050405020304" pitchFamily="18" charset="0"/>
                <a:sym typeface="Wingdings" pitchFamily="2" charset="2"/>
              </a:rPr>
              <a:t> ENORME AVANÇO,  como ocorreu com o </a:t>
            </a:r>
            <a:r>
              <a:rPr lang="pt-BR" altLang="pt-BR" sz="1400" dirty="0">
                <a:latin typeface="Times New Roman" panose="02020603050405020304" pitchFamily="18" charset="0"/>
              </a:rPr>
              <a:t>Agar-ágar</a:t>
            </a:r>
          </a:p>
        </p:txBody>
      </p:sp>
      <p:sp>
        <p:nvSpPr>
          <p:cNvPr id="46092" name="Retângulo 5">
            <a:extLst>
              <a:ext uri="{FF2B5EF4-FFF2-40B4-BE49-F238E27FC236}">
                <a16:creationId xmlns:a16="http://schemas.microsoft.com/office/drawing/2014/main" id="{73E2002D-6E23-BB09-C100-89C352229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4114800"/>
            <a:ext cx="360203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b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Petri, </a:t>
            </a:r>
            <a:r>
              <a:rPr lang="pt-BR" altLang="pt-BR" sz="1400">
                <a:latin typeface="Arial" panose="020B0604020202020204" pitchFamily="34" charset="0"/>
                <a:cs typeface="Arial" panose="020B0604020202020204" pitchFamily="34" charset="0"/>
              </a:rPr>
              <a:t>microbiologista alemão, trabalhou no laboratório </a:t>
            </a:r>
            <a:r>
              <a:rPr lang="pt-BR" altLang="pt-BR" sz="14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Koch</a:t>
            </a:r>
            <a:r>
              <a:rPr lang="pt-BR" altLang="pt-BR" sz="1400">
                <a:latin typeface="Arial" panose="020B0604020202020204" pitchFamily="34" charset="0"/>
                <a:cs typeface="Arial" panose="020B0604020202020204" pitchFamily="34" charset="0"/>
              </a:rPr>
              <a:t>, o titã da microbiologia que foi o primeiro a provar a ligação entre infecções bacterianas específicas e certas doenças cólera e tuberculose. Koch conseguiu fazer isso cultivando bactérias em </a:t>
            </a:r>
            <a:r>
              <a:rPr lang="pt-BR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placas de gelatina nutritiva</a:t>
            </a:r>
            <a:r>
              <a:rPr lang="pt-BR" altLang="pt-BR" sz="1400">
                <a:latin typeface="Arial" panose="020B0604020202020204" pitchFamily="34" charset="0"/>
                <a:cs typeface="Arial" panose="020B0604020202020204" pitchFamily="34" charset="0"/>
              </a:rPr>
              <a:t>, uma espécie de caldo solidificado, que eram mantidas em </a:t>
            </a:r>
            <a:r>
              <a:rPr lang="pt-BR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frascos de sino pesados ​​</a:t>
            </a:r>
            <a:r>
              <a:rPr lang="pt-BR" altLang="pt-BR" sz="1400">
                <a:latin typeface="Arial" panose="020B0604020202020204" pitchFamily="34" charset="0"/>
                <a:cs typeface="Arial" panose="020B0604020202020204" pitchFamily="34" charset="0"/>
              </a:rPr>
              <a:t>para evitar a entrada de poeira e contaminantes transportados pelo ar.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CB/USP…">
            <a:extLst>
              <a:ext uri="{FF2B5EF4-FFF2-40B4-BE49-F238E27FC236}">
                <a16:creationId xmlns:a16="http://schemas.microsoft.com/office/drawing/2014/main" id="{E636ACCF-95B0-6449-9CC2-BF1A5EE8B563}"/>
              </a:ext>
            </a:extLst>
          </p:cNvPr>
          <p:cNvSpPr txBox="1"/>
          <p:nvPr/>
        </p:nvSpPr>
        <p:spPr>
          <a:xfrm>
            <a:off x="159997" y="5877624"/>
            <a:ext cx="2111717" cy="6080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26789" tIns="26789" rIns="26789" bIns="26789" anchor="ctr">
            <a:spAutoFit/>
          </a:bodyPr>
          <a:lstStyle/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Profa. Elisabete Vicente/</a:t>
            </a:r>
          </a:p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Dep. Microbiologia </a:t>
            </a:r>
            <a:r>
              <a:rPr lang="pt-BR" sz="12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ICB</a:t>
            </a:r>
            <a:r>
              <a:rPr lang="pt-BR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/USP</a:t>
            </a:r>
          </a:p>
          <a:p>
            <a:pPr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  <a:hlinkClick r:id="rId3"/>
              </a:rPr>
              <a:t>bevicent@usp.br</a:t>
            </a:r>
          </a:p>
        </p:txBody>
      </p:sp>
      <p:pic>
        <p:nvPicPr>
          <p:cNvPr id="14338" name="page1image19835664.jpg" descr="page1image19835664.jpg">
            <a:extLst>
              <a:ext uri="{FF2B5EF4-FFF2-40B4-BE49-F238E27FC236}">
                <a16:creationId xmlns:a16="http://schemas.microsoft.com/office/drawing/2014/main" id="{570981A7-6D13-E04A-9ECC-799A302B4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66271"/>
            <a:ext cx="2120901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Instituto de Ciências Biomédicas USP">
            <a:extLst>
              <a:ext uri="{FF2B5EF4-FFF2-40B4-BE49-F238E27FC236}">
                <a16:creationId xmlns:a16="http://schemas.microsoft.com/office/drawing/2014/main" id="{A4F4A0F9-0C84-4D4B-ABD3-496E0A2E9F07}"/>
              </a:ext>
            </a:extLst>
          </p:cNvPr>
          <p:cNvSpPr txBox="1">
            <a:spLocks/>
          </p:cNvSpPr>
          <p:nvPr/>
        </p:nvSpPr>
        <p:spPr>
          <a:xfrm>
            <a:off x="102537" y="1544413"/>
            <a:ext cx="1875489" cy="457526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2862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350" b="1" dirty="0"/>
              <a:t>Instituto de Ciências Biomédicas USP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2EF74A7-EE71-8748-BC71-91C6EA96ACBC}"/>
              </a:ext>
            </a:extLst>
          </p:cNvPr>
          <p:cNvSpPr/>
          <p:nvPr/>
        </p:nvSpPr>
        <p:spPr>
          <a:xfrm>
            <a:off x="4098925" y="524435"/>
            <a:ext cx="4171016" cy="726579"/>
          </a:xfrm>
          <a:prstGeom prst="ellipse">
            <a:avLst/>
          </a:prstGeom>
          <a:solidFill>
            <a:srgbClr val="BBE0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322" name="Rectangle 14">
            <a:extLst>
              <a:ext uri="{FF2B5EF4-FFF2-40B4-BE49-F238E27FC236}">
                <a16:creationId xmlns:a16="http://schemas.microsoft.com/office/drawing/2014/main" id="{68D2E1A0-AAB5-014B-8FB1-2E8C19EA3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817" y="681048"/>
            <a:ext cx="2994025" cy="369887"/>
          </a:xfrm>
          <a:prstGeom prst="rect">
            <a:avLst/>
          </a:prstGeom>
          <a:solidFill>
            <a:srgbClr val="BBE0E3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en-US" sz="1800" dirty="0">
                <a:solidFill>
                  <a:srgbClr val="0432FF"/>
                </a:solidFill>
                <a:sym typeface="Wingdings" pitchFamily="2" charset="2"/>
              </a:rPr>
              <a:t>bem vindos, bem vindos !!!!</a:t>
            </a:r>
            <a:endParaRPr lang="pt-BR" alt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B7AE7-795B-EA48-A50C-1094E68C61A7}"/>
              </a:ext>
            </a:extLst>
          </p:cNvPr>
          <p:cNvSpPr txBox="1"/>
          <p:nvPr/>
        </p:nvSpPr>
        <p:spPr>
          <a:xfrm>
            <a:off x="3616743" y="2679202"/>
            <a:ext cx="1701969" cy="2918748"/>
          </a:xfrm>
          <a:prstGeom prst="rect">
            <a:avLst/>
          </a:prstGeom>
          <a:solidFill>
            <a:srgbClr val="DDFFF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1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1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defRPr/>
            </a:pPr>
            <a:endParaRPr lang="pt-BR" sz="12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defRPr/>
            </a:pPr>
            <a:endParaRPr lang="pt-BR" sz="12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Microbiologia.</a:t>
            </a:r>
          </a:p>
          <a:p>
            <a:pPr algn="ctr" defTabSz="584200">
              <a:defRPr/>
            </a:pPr>
            <a:r>
              <a:rPr lang="pt-BR" sz="1200" b="1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Tortora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pt-BR" sz="1200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Funke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, Case.</a:t>
            </a:r>
          </a:p>
          <a:p>
            <a:pPr algn="ctr" defTabSz="584200">
              <a:defRPr/>
            </a:pPr>
            <a:r>
              <a:rPr lang="pt-BR" sz="5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 </a:t>
            </a: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12ª. Ed., 2017.</a:t>
            </a: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Grupo 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129E80-5DA5-4844-AAAE-70D8175B423D}"/>
              </a:ext>
            </a:extLst>
          </p:cNvPr>
          <p:cNvSpPr txBox="1"/>
          <p:nvPr/>
        </p:nvSpPr>
        <p:spPr>
          <a:xfrm>
            <a:off x="2582862" y="2007896"/>
            <a:ext cx="7279936" cy="471924"/>
          </a:xfrm>
          <a:custGeom>
            <a:avLst/>
            <a:gdLst>
              <a:gd name="connsiteX0" fmla="*/ 0 w 7279936"/>
              <a:gd name="connsiteY0" fmla="*/ 0 h 471924"/>
              <a:gd name="connsiteX1" fmla="*/ 487196 w 7279936"/>
              <a:gd name="connsiteY1" fmla="*/ 0 h 471924"/>
              <a:gd name="connsiteX2" fmla="*/ 1047191 w 7279936"/>
              <a:gd name="connsiteY2" fmla="*/ 0 h 471924"/>
              <a:gd name="connsiteX3" fmla="*/ 1679985 w 7279936"/>
              <a:gd name="connsiteY3" fmla="*/ 0 h 471924"/>
              <a:gd name="connsiteX4" fmla="*/ 2167181 w 7279936"/>
              <a:gd name="connsiteY4" fmla="*/ 0 h 471924"/>
              <a:gd name="connsiteX5" fmla="*/ 2727176 w 7279936"/>
              <a:gd name="connsiteY5" fmla="*/ 0 h 471924"/>
              <a:gd name="connsiteX6" fmla="*/ 3432770 w 7279936"/>
              <a:gd name="connsiteY6" fmla="*/ 0 h 471924"/>
              <a:gd name="connsiteX7" fmla="*/ 3847166 w 7279936"/>
              <a:gd name="connsiteY7" fmla="*/ 0 h 471924"/>
              <a:gd name="connsiteX8" fmla="*/ 4479961 w 7279936"/>
              <a:gd name="connsiteY8" fmla="*/ 0 h 471924"/>
              <a:gd name="connsiteX9" fmla="*/ 4894357 w 7279936"/>
              <a:gd name="connsiteY9" fmla="*/ 0 h 471924"/>
              <a:gd name="connsiteX10" fmla="*/ 5454352 w 7279936"/>
              <a:gd name="connsiteY10" fmla="*/ 0 h 471924"/>
              <a:gd name="connsiteX11" fmla="*/ 6087146 w 7279936"/>
              <a:gd name="connsiteY11" fmla="*/ 0 h 471924"/>
              <a:gd name="connsiteX12" fmla="*/ 6428743 w 7279936"/>
              <a:gd name="connsiteY12" fmla="*/ 0 h 471924"/>
              <a:gd name="connsiteX13" fmla="*/ 6770340 w 7279936"/>
              <a:gd name="connsiteY13" fmla="*/ 0 h 471924"/>
              <a:gd name="connsiteX14" fmla="*/ 7279936 w 7279936"/>
              <a:gd name="connsiteY14" fmla="*/ 0 h 471924"/>
              <a:gd name="connsiteX15" fmla="*/ 7279936 w 7279936"/>
              <a:gd name="connsiteY15" fmla="*/ 471924 h 471924"/>
              <a:gd name="connsiteX16" fmla="*/ 6647142 w 7279936"/>
              <a:gd name="connsiteY16" fmla="*/ 471924 h 471924"/>
              <a:gd name="connsiteX17" fmla="*/ 6087146 w 7279936"/>
              <a:gd name="connsiteY17" fmla="*/ 471924 h 471924"/>
              <a:gd name="connsiteX18" fmla="*/ 5599951 w 7279936"/>
              <a:gd name="connsiteY18" fmla="*/ 471924 h 471924"/>
              <a:gd name="connsiteX19" fmla="*/ 4967156 w 7279936"/>
              <a:gd name="connsiteY19" fmla="*/ 471924 h 471924"/>
              <a:gd name="connsiteX20" fmla="*/ 4407161 w 7279936"/>
              <a:gd name="connsiteY20" fmla="*/ 471924 h 471924"/>
              <a:gd name="connsiteX21" fmla="*/ 3701567 w 7279936"/>
              <a:gd name="connsiteY21" fmla="*/ 471924 h 471924"/>
              <a:gd name="connsiteX22" fmla="*/ 2995974 w 7279936"/>
              <a:gd name="connsiteY22" fmla="*/ 471924 h 471924"/>
              <a:gd name="connsiteX23" fmla="*/ 2363179 w 7279936"/>
              <a:gd name="connsiteY23" fmla="*/ 471924 h 471924"/>
              <a:gd name="connsiteX24" fmla="*/ 1730385 w 7279936"/>
              <a:gd name="connsiteY24" fmla="*/ 471924 h 471924"/>
              <a:gd name="connsiteX25" fmla="*/ 1097590 w 7279936"/>
              <a:gd name="connsiteY25" fmla="*/ 471924 h 471924"/>
              <a:gd name="connsiteX26" fmla="*/ 683194 w 7279936"/>
              <a:gd name="connsiteY26" fmla="*/ 471924 h 471924"/>
              <a:gd name="connsiteX27" fmla="*/ 0 w 7279936"/>
              <a:gd name="connsiteY27" fmla="*/ 471924 h 471924"/>
              <a:gd name="connsiteX28" fmla="*/ 0 w 7279936"/>
              <a:gd name="connsiteY28" fmla="*/ 0 h 47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279936" h="471924" fill="none" extrusionOk="0">
                <a:moveTo>
                  <a:pt x="0" y="0"/>
                </a:moveTo>
                <a:cubicBezTo>
                  <a:pt x="203158" y="-14180"/>
                  <a:pt x="378829" y="44396"/>
                  <a:pt x="487196" y="0"/>
                </a:cubicBezTo>
                <a:cubicBezTo>
                  <a:pt x="595563" y="-44396"/>
                  <a:pt x="869934" y="37980"/>
                  <a:pt x="1047191" y="0"/>
                </a:cubicBezTo>
                <a:cubicBezTo>
                  <a:pt x="1224449" y="-37980"/>
                  <a:pt x="1374343" y="28137"/>
                  <a:pt x="1679985" y="0"/>
                </a:cubicBezTo>
                <a:cubicBezTo>
                  <a:pt x="1985627" y="-28137"/>
                  <a:pt x="2046888" y="12857"/>
                  <a:pt x="2167181" y="0"/>
                </a:cubicBezTo>
                <a:cubicBezTo>
                  <a:pt x="2287474" y="-12857"/>
                  <a:pt x="2546453" y="30602"/>
                  <a:pt x="2727176" y="0"/>
                </a:cubicBezTo>
                <a:cubicBezTo>
                  <a:pt x="2907900" y="-30602"/>
                  <a:pt x="3178760" y="46740"/>
                  <a:pt x="3432770" y="0"/>
                </a:cubicBezTo>
                <a:cubicBezTo>
                  <a:pt x="3686780" y="-46740"/>
                  <a:pt x="3640828" y="7826"/>
                  <a:pt x="3847166" y="0"/>
                </a:cubicBezTo>
                <a:cubicBezTo>
                  <a:pt x="4053504" y="-7826"/>
                  <a:pt x="4333548" y="4297"/>
                  <a:pt x="4479961" y="0"/>
                </a:cubicBezTo>
                <a:cubicBezTo>
                  <a:pt x="4626375" y="-4297"/>
                  <a:pt x="4763482" y="20787"/>
                  <a:pt x="4894357" y="0"/>
                </a:cubicBezTo>
                <a:cubicBezTo>
                  <a:pt x="5025232" y="-20787"/>
                  <a:pt x="5316878" y="32814"/>
                  <a:pt x="5454352" y="0"/>
                </a:cubicBezTo>
                <a:cubicBezTo>
                  <a:pt x="5591826" y="-32814"/>
                  <a:pt x="5958525" y="26453"/>
                  <a:pt x="6087146" y="0"/>
                </a:cubicBezTo>
                <a:cubicBezTo>
                  <a:pt x="6215767" y="-26453"/>
                  <a:pt x="6348702" y="26513"/>
                  <a:pt x="6428743" y="0"/>
                </a:cubicBezTo>
                <a:cubicBezTo>
                  <a:pt x="6508784" y="-26513"/>
                  <a:pt x="6653423" y="37453"/>
                  <a:pt x="6770340" y="0"/>
                </a:cubicBezTo>
                <a:cubicBezTo>
                  <a:pt x="6887257" y="-37453"/>
                  <a:pt x="7045986" y="53462"/>
                  <a:pt x="7279936" y="0"/>
                </a:cubicBezTo>
                <a:cubicBezTo>
                  <a:pt x="7331481" y="219546"/>
                  <a:pt x="7274396" y="298714"/>
                  <a:pt x="7279936" y="471924"/>
                </a:cubicBezTo>
                <a:cubicBezTo>
                  <a:pt x="6974065" y="545379"/>
                  <a:pt x="6781101" y="451748"/>
                  <a:pt x="6647142" y="471924"/>
                </a:cubicBezTo>
                <a:cubicBezTo>
                  <a:pt x="6513183" y="492100"/>
                  <a:pt x="6211516" y="407386"/>
                  <a:pt x="6087146" y="471924"/>
                </a:cubicBezTo>
                <a:cubicBezTo>
                  <a:pt x="5962776" y="536462"/>
                  <a:pt x="5833969" y="448376"/>
                  <a:pt x="5599951" y="471924"/>
                </a:cubicBezTo>
                <a:cubicBezTo>
                  <a:pt x="5365934" y="495472"/>
                  <a:pt x="5251385" y="443263"/>
                  <a:pt x="4967156" y="471924"/>
                </a:cubicBezTo>
                <a:cubicBezTo>
                  <a:pt x="4682927" y="500585"/>
                  <a:pt x="4539462" y="406930"/>
                  <a:pt x="4407161" y="471924"/>
                </a:cubicBezTo>
                <a:cubicBezTo>
                  <a:pt x="4274861" y="536918"/>
                  <a:pt x="3975640" y="442359"/>
                  <a:pt x="3701567" y="471924"/>
                </a:cubicBezTo>
                <a:cubicBezTo>
                  <a:pt x="3427494" y="501489"/>
                  <a:pt x="3214072" y="426572"/>
                  <a:pt x="2995974" y="471924"/>
                </a:cubicBezTo>
                <a:cubicBezTo>
                  <a:pt x="2777876" y="517276"/>
                  <a:pt x="2616775" y="437496"/>
                  <a:pt x="2363179" y="471924"/>
                </a:cubicBezTo>
                <a:cubicBezTo>
                  <a:pt x="2109583" y="506352"/>
                  <a:pt x="1935130" y="429537"/>
                  <a:pt x="1730385" y="471924"/>
                </a:cubicBezTo>
                <a:cubicBezTo>
                  <a:pt x="1525640" y="514311"/>
                  <a:pt x="1404453" y="407012"/>
                  <a:pt x="1097590" y="471924"/>
                </a:cubicBezTo>
                <a:cubicBezTo>
                  <a:pt x="790728" y="536836"/>
                  <a:pt x="792909" y="465383"/>
                  <a:pt x="683194" y="471924"/>
                </a:cubicBezTo>
                <a:cubicBezTo>
                  <a:pt x="573479" y="478465"/>
                  <a:pt x="234199" y="418885"/>
                  <a:pt x="0" y="471924"/>
                </a:cubicBezTo>
                <a:cubicBezTo>
                  <a:pt x="-49147" y="270840"/>
                  <a:pt x="40373" y="130552"/>
                  <a:pt x="0" y="0"/>
                </a:cubicBezTo>
                <a:close/>
              </a:path>
              <a:path w="7279936" h="471924" stroke="0" extrusionOk="0">
                <a:moveTo>
                  <a:pt x="0" y="0"/>
                </a:moveTo>
                <a:cubicBezTo>
                  <a:pt x="226031" y="-24015"/>
                  <a:pt x="308304" y="1579"/>
                  <a:pt x="487196" y="0"/>
                </a:cubicBezTo>
                <a:cubicBezTo>
                  <a:pt x="666088" y="-1579"/>
                  <a:pt x="658094" y="3723"/>
                  <a:pt x="828793" y="0"/>
                </a:cubicBezTo>
                <a:cubicBezTo>
                  <a:pt x="999492" y="-3723"/>
                  <a:pt x="1244695" y="65449"/>
                  <a:pt x="1534387" y="0"/>
                </a:cubicBezTo>
                <a:cubicBezTo>
                  <a:pt x="1824079" y="-65449"/>
                  <a:pt x="1882377" y="49474"/>
                  <a:pt x="2021582" y="0"/>
                </a:cubicBezTo>
                <a:cubicBezTo>
                  <a:pt x="2160788" y="-49474"/>
                  <a:pt x="2278018" y="7168"/>
                  <a:pt x="2508778" y="0"/>
                </a:cubicBezTo>
                <a:cubicBezTo>
                  <a:pt x="2739538" y="-7168"/>
                  <a:pt x="3038975" y="45685"/>
                  <a:pt x="3214372" y="0"/>
                </a:cubicBezTo>
                <a:cubicBezTo>
                  <a:pt x="3389769" y="-45685"/>
                  <a:pt x="3483928" y="40549"/>
                  <a:pt x="3628768" y="0"/>
                </a:cubicBezTo>
                <a:cubicBezTo>
                  <a:pt x="3773608" y="-40549"/>
                  <a:pt x="4184325" y="22868"/>
                  <a:pt x="4334362" y="0"/>
                </a:cubicBezTo>
                <a:cubicBezTo>
                  <a:pt x="4484399" y="-22868"/>
                  <a:pt x="4858155" y="59358"/>
                  <a:pt x="5039956" y="0"/>
                </a:cubicBezTo>
                <a:cubicBezTo>
                  <a:pt x="5221757" y="-59358"/>
                  <a:pt x="5435714" y="26061"/>
                  <a:pt x="5599951" y="0"/>
                </a:cubicBezTo>
                <a:cubicBezTo>
                  <a:pt x="5764189" y="-26061"/>
                  <a:pt x="6016817" y="84373"/>
                  <a:pt x="6305545" y="0"/>
                </a:cubicBezTo>
                <a:cubicBezTo>
                  <a:pt x="6594273" y="-84373"/>
                  <a:pt x="6582326" y="35315"/>
                  <a:pt x="6792740" y="0"/>
                </a:cubicBezTo>
                <a:cubicBezTo>
                  <a:pt x="7003154" y="-35315"/>
                  <a:pt x="7117431" y="41308"/>
                  <a:pt x="7279936" y="0"/>
                </a:cubicBezTo>
                <a:cubicBezTo>
                  <a:pt x="7318723" y="218367"/>
                  <a:pt x="7260645" y="261737"/>
                  <a:pt x="7279936" y="471924"/>
                </a:cubicBezTo>
                <a:cubicBezTo>
                  <a:pt x="7150091" y="503567"/>
                  <a:pt x="6834551" y="417584"/>
                  <a:pt x="6719941" y="471924"/>
                </a:cubicBezTo>
                <a:cubicBezTo>
                  <a:pt x="6605331" y="526264"/>
                  <a:pt x="6332757" y="428744"/>
                  <a:pt x="6159946" y="471924"/>
                </a:cubicBezTo>
                <a:cubicBezTo>
                  <a:pt x="5987135" y="515104"/>
                  <a:pt x="5611559" y="468982"/>
                  <a:pt x="5454352" y="471924"/>
                </a:cubicBezTo>
                <a:cubicBezTo>
                  <a:pt x="5297145" y="474866"/>
                  <a:pt x="5148288" y="410607"/>
                  <a:pt x="4894357" y="471924"/>
                </a:cubicBezTo>
                <a:cubicBezTo>
                  <a:pt x="4640427" y="533241"/>
                  <a:pt x="4709458" y="431951"/>
                  <a:pt x="4552760" y="471924"/>
                </a:cubicBezTo>
                <a:cubicBezTo>
                  <a:pt x="4396062" y="511897"/>
                  <a:pt x="4324701" y="431635"/>
                  <a:pt x="4138364" y="471924"/>
                </a:cubicBezTo>
                <a:cubicBezTo>
                  <a:pt x="3952027" y="512213"/>
                  <a:pt x="3691547" y="423537"/>
                  <a:pt x="3432770" y="471924"/>
                </a:cubicBezTo>
                <a:cubicBezTo>
                  <a:pt x="3173993" y="520311"/>
                  <a:pt x="3109200" y="446756"/>
                  <a:pt x="2872775" y="471924"/>
                </a:cubicBezTo>
                <a:cubicBezTo>
                  <a:pt x="2636351" y="497092"/>
                  <a:pt x="2585484" y="434351"/>
                  <a:pt x="2458378" y="471924"/>
                </a:cubicBezTo>
                <a:cubicBezTo>
                  <a:pt x="2331272" y="509497"/>
                  <a:pt x="2089169" y="430891"/>
                  <a:pt x="1898383" y="471924"/>
                </a:cubicBezTo>
                <a:cubicBezTo>
                  <a:pt x="1707598" y="512957"/>
                  <a:pt x="1661359" y="449883"/>
                  <a:pt x="1556786" y="471924"/>
                </a:cubicBezTo>
                <a:cubicBezTo>
                  <a:pt x="1452213" y="493965"/>
                  <a:pt x="1347147" y="440952"/>
                  <a:pt x="1215189" y="471924"/>
                </a:cubicBezTo>
                <a:cubicBezTo>
                  <a:pt x="1083231" y="502896"/>
                  <a:pt x="781185" y="415854"/>
                  <a:pt x="655194" y="471924"/>
                </a:cubicBezTo>
                <a:cubicBezTo>
                  <a:pt x="529203" y="527994"/>
                  <a:pt x="216353" y="436859"/>
                  <a:pt x="0" y="471924"/>
                </a:cubicBezTo>
                <a:cubicBezTo>
                  <a:pt x="-2772" y="349035"/>
                  <a:pt x="664" y="173233"/>
                  <a:pt x="0" y="0"/>
                </a:cubicBezTo>
                <a:close/>
              </a:path>
            </a:pathLst>
          </a:custGeom>
          <a:solidFill>
            <a:srgbClr val="DDFFFE"/>
          </a:solidFill>
          <a:ln w="127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r>
              <a:rPr lang="pt-BR" sz="14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  </a:t>
            </a:r>
            <a:r>
              <a:rPr lang="pt-BR" sz="1400" b="1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Há vários ótimos livros de Microbiologia, abaixo seguem alguns recomendados: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F9996F-3A3B-7547-A4E9-42DA5711A1D4}"/>
              </a:ext>
            </a:extLst>
          </p:cNvPr>
          <p:cNvSpPr txBox="1"/>
          <p:nvPr/>
        </p:nvSpPr>
        <p:spPr>
          <a:xfrm>
            <a:off x="1486209" y="2579175"/>
            <a:ext cx="1844676" cy="3118803"/>
          </a:xfrm>
          <a:prstGeom prst="rect">
            <a:avLst/>
          </a:prstGeom>
          <a:solidFill>
            <a:srgbClr val="DDFFF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Microbiologia </a:t>
            </a:r>
          </a:p>
          <a:p>
            <a:pPr algn="ctr" defTabSz="584200">
              <a:defRPr/>
            </a:pP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de </a:t>
            </a:r>
            <a:r>
              <a:rPr lang="pt-BR" sz="1200" b="1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Brock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.</a:t>
            </a:r>
          </a:p>
          <a:p>
            <a:pPr algn="ctr" defTabSz="584200"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14ª. Ed., 2014.</a:t>
            </a: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Grupo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42F0C2-CA46-E149-A914-9240E2EF71FA}"/>
              </a:ext>
            </a:extLst>
          </p:cNvPr>
          <p:cNvSpPr txBox="1"/>
          <p:nvPr/>
        </p:nvSpPr>
        <p:spPr>
          <a:xfrm>
            <a:off x="5453765" y="2702287"/>
            <a:ext cx="1657496" cy="3103414"/>
          </a:xfrm>
          <a:prstGeom prst="rect">
            <a:avLst/>
          </a:prstGeom>
          <a:solidFill>
            <a:srgbClr val="DDFFF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endParaRPr lang="pt-BR" sz="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Microbiologia Médica. </a:t>
            </a:r>
            <a:r>
              <a:rPr lang="pt-BR" sz="1200" b="1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Jawetz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pt-BR" sz="1200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Melnick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pt-BR" sz="1200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Adelberg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.</a:t>
            </a:r>
          </a:p>
          <a:p>
            <a:pPr algn="ctr" defTabSz="584200"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26ª. Ed., 2014.</a:t>
            </a: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Grupo 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64FE83-3758-714E-84A7-A7406F65DA6A}"/>
              </a:ext>
            </a:extLst>
          </p:cNvPr>
          <p:cNvSpPr txBox="1"/>
          <p:nvPr/>
        </p:nvSpPr>
        <p:spPr>
          <a:xfrm>
            <a:off x="7332111" y="2702285"/>
            <a:ext cx="1657496" cy="2872581"/>
          </a:xfrm>
          <a:prstGeom prst="rect">
            <a:avLst/>
          </a:prstGeom>
          <a:solidFill>
            <a:srgbClr val="DDFFF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1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endParaRPr lang="pt-BR" sz="1200" dirty="0"/>
          </a:p>
          <a:p>
            <a:pPr algn="ctr" defTabSz="584200">
              <a:defRPr/>
            </a:pPr>
            <a:endParaRPr lang="pt-BR" sz="500" dirty="0"/>
          </a:p>
          <a:p>
            <a:pPr algn="ctr" defTabSz="584200">
              <a:defRPr/>
            </a:pPr>
            <a:r>
              <a:rPr lang="pt-BR" sz="1200" dirty="0"/>
              <a:t>Microbiologia. </a:t>
            </a:r>
          </a:p>
          <a:p>
            <a:pPr algn="ctr" defTabSz="584200">
              <a:defRPr/>
            </a:pPr>
            <a:r>
              <a:rPr lang="pt-BR" sz="1200" b="1" dirty="0" err="1"/>
              <a:t>Trabulsi</a:t>
            </a:r>
            <a:r>
              <a:rPr lang="pt-BR" sz="1200" dirty="0"/>
              <a:t> &amp; </a:t>
            </a:r>
            <a:r>
              <a:rPr lang="pt-BR" sz="1200" b="1" dirty="0" err="1"/>
              <a:t>Alterthum</a:t>
            </a:r>
            <a:r>
              <a:rPr lang="pt-BR" sz="1200" dirty="0"/>
              <a:t> </a:t>
            </a:r>
          </a:p>
          <a:p>
            <a:pPr algn="ctr" defTabSz="584200">
              <a:defRPr/>
            </a:pPr>
            <a:endParaRPr lang="pt-BR" sz="500" dirty="0"/>
          </a:p>
          <a:p>
            <a:pPr algn="ctr" defTabSz="584200">
              <a:defRPr/>
            </a:pPr>
            <a:r>
              <a:rPr lang="pt-BR" sz="1000" dirty="0"/>
              <a:t>6ª Ed., 2015 </a:t>
            </a:r>
          </a:p>
          <a:p>
            <a:pPr algn="ctr" defTabSz="584200">
              <a:defRPr/>
            </a:pPr>
            <a:r>
              <a:rPr lang="pt-BR" sz="1000" dirty="0"/>
              <a:t>Livraria Atheneu</a:t>
            </a:r>
          </a:p>
        </p:txBody>
      </p:sp>
      <p:pic>
        <p:nvPicPr>
          <p:cNvPr id="14348" name="Picture 5">
            <a:extLst>
              <a:ext uri="{FF2B5EF4-FFF2-40B4-BE49-F238E27FC236}">
                <a16:creationId xmlns:a16="http://schemas.microsoft.com/office/drawing/2014/main" id="{7A825D75-DE95-EB43-B5FB-B52E2FF99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37" y="2837657"/>
            <a:ext cx="146675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25D00497-5716-3F44-9B2E-14B012023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40" y="2758821"/>
            <a:ext cx="1471613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6">
            <a:extLst>
              <a:ext uri="{FF2B5EF4-FFF2-40B4-BE49-F238E27FC236}">
                <a16:creationId xmlns:a16="http://schemas.microsoft.com/office/drawing/2014/main" id="{81E476BF-7795-B64C-8B1F-69EAAE298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83" y="2896394"/>
            <a:ext cx="1358905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9">
            <a:extLst>
              <a:ext uri="{FF2B5EF4-FFF2-40B4-BE49-F238E27FC236}">
                <a16:creationId xmlns:a16="http://schemas.microsoft.com/office/drawing/2014/main" id="{8AF5F40B-03FC-264F-BFA7-2131A6EA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r="18427"/>
          <a:stretch>
            <a:fillRect/>
          </a:stretch>
        </p:blipFill>
        <p:spPr bwMode="auto">
          <a:xfrm>
            <a:off x="7552243" y="2868048"/>
            <a:ext cx="1362098" cy="178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6D96C13-A9B2-8245-A535-C9A67AAEA5FD}"/>
              </a:ext>
            </a:extLst>
          </p:cNvPr>
          <p:cNvSpPr/>
          <p:nvPr/>
        </p:nvSpPr>
        <p:spPr>
          <a:xfrm>
            <a:off x="2707577" y="110281"/>
            <a:ext cx="177003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</a:p>
          <a:p>
            <a:pPr algn="ctr">
              <a:defRPr/>
            </a:pP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pt-BR" sz="1400" b="1" dirty="0" err="1">
                <a:solidFill>
                  <a:srgbClr val="0432FF"/>
                </a:solidFill>
                <a:sym typeface="Wingdings" pitchFamily="2" charset="2"/>
              </a:rPr>
              <a:t>ICB</a:t>
            </a: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/USP</a:t>
            </a:r>
            <a:endParaRPr lang="pt-BR" sz="1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28DC37-5DAB-3746-B1DC-ED6C07D6E61C}"/>
              </a:ext>
            </a:extLst>
          </p:cNvPr>
          <p:cNvSpPr txBox="1"/>
          <p:nvPr/>
        </p:nvSpPr>
        <p:spPr>
          <a:xfrm>
            <a:off x="9294597" y="2702287"/>
            <a:ext cx="1894103" cy="2872581"/>
          </a:xfrm>
          <a:prstGeom prst="rect">
            <a:avLst/>
          </a:prstGeom>
          <a:solidFill>
            <a:srgbClr val="DDFFF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1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endParaRPr lang="pt-BR" sz="1200" dirty="0"/>
          </a:p>
          <a:p>
            <a:pPr algn="ctr" defTabSz="584200">
              <a:defRPr/>
            </a:pPr>
            <a:endParaRPr lang="pt-BR" sz="500" dirty="0"/>
          </a:p>
          <a:p>
            <a:pPr algn="ctr" defTabSz="584200">
              <a:defRPr/>
            </a:pPr>
            <a:r>
              <a:rPr lang="pt-BR" sz="1200" dirty="0"/>
              <a:t>Microbiologia Medica e Imunologia.  </a:t>
            </a:r>
            <a:r>
              <a:rPr lang="pt-BR" sz="1200" b="1" dirty="0" err="1"/>
              <a:t>Levinson</a:t>
            </a:r>
            <a:r>
              <a:rPr lang="pt-BR" sz="1200" dirty="0"/>
              <a:t>.</a:t>
            </a:r>
          </a:p>
          <a:p>
            <a:pPr algn="ctr" defTabSz="584200">
              <a:defRPr/>
            </a:pPr>
            <a:endParaRPr lang="pt-BR" sz="500" dirty="0"/>
          </a:p>
          <a:p>
            <a:pPr algn="ctr" defTabSz="584200">
              <a:defRPr/>
            </a:pPr>
            <a:r>
              <a:rPr lang="pt-BR" sz="1000" dirty="0"/>
              <a:t>12ª Ed., 2014 </a:t>
            </a:r>
          </a:p>
          <a:p>
            <a:pPr algn="ctr" defTabSz="584200">
              <a:defRPr/>
            </a:pPr>
            <a:r>
              <a:rPr lang="pt-BR" sz="1000" dirty="0"/>
              <a:t>Livraria Atheneu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78F418-7E5C-2B40-BC13-43BAD3743BB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396" t="4165" r="22433" b="2833"/>
          <a:stretch/>
        </p:blipFill>
        <p:spPr>
          <a:xfrm>
            <a:off x="9556370" y="2837657"/>
            <a:ext cx="1370555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67736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4">
            <a:extLst>
              <a:ext uri="{FF2B5EF4-FFF2-40B4-BE49-F238E27FC236}">
                <a16:creationId xmlns:a16="http://schemas.microsoft.com/office/drawing/2014/main" id="{367A0121-F438-D461-6CFB-EF008609F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556" y="361950"/>
            <a:ext cx="43434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>
                <a:latin typeface="Tahoma" panose="020B0604030504040204" pitchFamily="34" charset="0"/>
              </a:rPr>
              <a:t>Edward Jenner  </a:t>
            </a:r>
            <a:r>
              <a:rPr lang="pt-BR" altLang="pt-BR" sz="1600" b="1">
                <a:latin typeface="Tahoma" panose="020B0604030504040204" pitchFamily="34" charset="0"/>
              </a:rPr>
              <a:t>e a   imunização</a:t>
            </a:r>
          </a:p>
        </p:txBody>
      </p:sp>
      <p:pic>
        <p:nvPicPr>
          <p:cNvPr id="47106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DAB52A0-1CA5-83C8-40E3-648714D44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339308E-A287-9163-AA5F-A48C6D29AC07}"/>
              </a:ext>
            </a:extLst>
          </p:cNvPr>
          <p:cNvSpPr/>
          <p:nvPr/>
        </p:nvSpPr>
        <p:spPr>
          <a:xfrm>
            <a:off x="1035050" y="925294"/>
            <a:ext cx="8591550" cy="55707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pt-BR" b="1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Edward Jenner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entrou em cena por meio de uma série de eventos fortuitos, foi levado à descoberta da imunização e à eventual eliminação do flagelo da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varíola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da Terra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  <a:defRPr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pt-BR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Quando jovem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ele morou no campo e foi informado por </a:t>
            </a:r>
            <a:r>
              <a:rPr lang="pt-BR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leiteira de que ”</a:t>
            </a:r>
            <a:r>
              <a:rPr lang="pt-BR" sz="1600" b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 nunca tinha tido varíola</a:t>
            </a:r>
            <a:r>
              <a:rPr lang="pt-BR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que não se preocupava em pegar varíola porque tinha"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varíola bovina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", uma doença crônica leve de vacas que as leiteiras geralmente contraíam como erupção na pele nas mãos deles. </a:t>
            </a:r>
          </a:p>
          <a:p>
            <a:pPr>
              <a:spcAft>
                <a:spcPts val="600"/>
              </a:spcAft>
              <a:defRPr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pt-BR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Mais tarde, depois que </a:t>
            </a:r>
            <a:r>
              <a:rPr lang="pt-BR" sz="1600" b="1" dirty="0">
                <a:solidFill>
                  <a:srgbClr val="0096FF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Jenner</a:t>
            </a:r>
            <a:r>
              <a:rPr lang="pt-BR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se tornou médico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e começou a trabalhar no campo e se lembrou da história da leiteira. Ele começou a fazer perguntas e foi informado por homens locais que "</a:t>
            </a:r>
            <a:r>
              <a:rPr lang="pt-BR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você quiser se casar com uma mulher que nunca terá cicatrizes de '</a:t>
            </a:r>
            <a:r>
              <a:rPr lang="pt-BR" sz="1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POX</a:t>
            </a:r>
            <a:r>
              <a:rPr lang="pt-BR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', case com uma leiteira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". </a:t>
            </a:r>
          </a:p>
          <a:p>
            <a:pPr>
              <a:spcAft>
                <a:spcPts val="600"/>
              </a:spcAft>
              <a:defRPr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1796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ele se convenceu de que a história era verdadeira, então inoculou um menino de 8 anos com varíola bovina e 8 semanas depois inoculou o mesmo menino com pus de uma lesão de varíola. O menino mostrou sem efeitos e </a:t>
            </a:r>
            <a:r>
              <a:rPr lang="pt-BR" sz="1600" b="1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Jenner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repetiu a experiência. </a:t>
            </a:r>
          </a:p>
          <a:p>
            <a:pPr>
              <a:spcAft>
                <a:spcPts val="600"/>
              </a:spcAft>
              <a:defRPr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À medida que a notícia dos seus resultados se espalhava, outros começaram a testá-la e, em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1803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era um procedimento médico estabelecido na Inglaterra. Pouco depois, Ben Franklin encorajou os médicos americanos a adaptarem esta técnica, devido aos perigos inerentes à a técnica mais antiga.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342294D-6E92-233E-BB13-3AD7F3D44726}"/>
              </a:ext>
            </a:extLst>
          </p:cNvPr>
          <p:cNvSpPr txBox="1"/>
          <p:nvPr/>
        </p:nvSpPr>
        <p:spPr>
          <a:xfrm>
            <a:off x="102194" y="228123"/>
            <a:ext cx="5397500" cy="6401753"/>
          </a:xfrm>
          <a:prstGeom prst="rect">
            <a:avLst/>
          </a:prstGeom>
          <a:solidFill>
            <a:srgbClr val="EFF4F7"/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E252F"/>
                </a:solidFill>
                <a:effectLst/>
                <a:highlight>
                  <a:srgbClr val="FFFF00"/>
                </a:highlight>
                <a:latin typeface="Lato" panose="020F0502020204030203" pitchFamily="34" charset="0"/>
              </a:rPr>
              <a:t>A partir de então,  entramos na </a:t>
            </a:r>
            <a:r>
              <a:rPr lang="pt-BR" b="1" i="0" dirty="0">
                <a:solidFill>
                  <a:srgbClr val="1E252F"/>
                </a:solidFill>
                <a:effectLst/>
                <a:highlight>
                  <a:srgbClr val="FFFF00"/>
                </a:highlight>
                <a:latin typeface="Lato" panose="020F0502020204030203" pitchFamily="34" charset="0"/>
              </a:rPr>
              <a:t> </a:t>
            </a:r>
            <a:r>
              <a:rPr lang="pt-BR" i="0" dirty="0">
                <a:solidFill>
                  <a:srgbClr val="1E252F"/>
                </a:solidFill>
                <a:effectLst/>
                <a:highlight>
                  <a:srgbClr val="FFFF00"/>
                </a:highlight>
                <a:latin typeface="Lato" panose="020F0502020204030203" pitchFamily="34" charset="0"/>
              </a:rPr>
              <a:t>chamada</a:t>
            </a:r>
            <a:r>
              <a:rPr lang="pt-BR" b="1" i="0" dirty="0">
                <a:solidFill>
                  <a:srgbClr val="1E252F"/>
                </a:solidFill>
                <a:effectLst/>
                <a:highlight>
                  <a:srgbClr val="FFFF00"/>
                </a:highlight>
                <a:latin typeface="Lato" panose="020F0502020204030203" pitchFamily="34" charset="0"/>
              </a:rPr>
              <a:t> </a:t>
            </a:r>
            <a:r>
              <a:rPr lang="pt-BR" b="1" dirty="0">
                <a:solidFill>
                  <a:srgbClr val="1E252F"/>
                </a:solidFill>
                <a:highlight>
                  <a:srgbClr val="FFFF00"/>
                </a:highlight>
                <a:latin typeface="Lato" panose="020F0502020204030203" pitchFamily="34" charset="0"/>
              </a:rPr>
              <a:t>Biotecnologia </a:t>
            </a:r>
            <a:r>
              <a:rPr lang="pt-BR" b="1" i="0" dirty="0">
                <a:solidFill>
                  <a:srgbClr val="1E252F"/>
                </a:solidFill>
                <a:effectLst/>
                <a:highlight>
                  <a:srgbClr val="FFFF00"/>
                </a:highlight>
                <a:latin typeface="Lato" panose="020F0502020204030203" pitchFamily="34" charset="0"/>
              </a:rPr>
              <a:t>“Pré Século 20”</a:t>
            </a:r>
            <a:endParaRPr lang="pt-BR" b="1" dirty="0">
              <a:solidFill>
                <a:srgbClr val="1E252F"/>
              </a:solidFill>
              <a:highlight>
                <a:srgbClr val="FFFF00"/>
              </a:highlight>
              <a:latin typeface="Lato" panose="020F0502020204030203" pitchFamily="34" charset="0"/>
            </a:endParaRPr>
          </a:p>
          <a:p>
            <a:pPr algn="l"/>
            <a:endParaRPr lang="pt-BR" sz="10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</a:pP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Nesse período se encontram diversas descobertas de extrema importância para a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Biotecnologia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como: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1663, 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descrição da observação de células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ao microscópio por 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Robert </a:t>
            </a:r>
            <a:r>
              <a:rPr lang="pt-BR" sz="1400" b="1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Hooke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1877,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o desenvolvimento das </a:t>
            </a:r>
            <a:r>
              <a:rPr lang="pt-BR" sz="140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técnicas de coloração para bactérias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por 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Robert Koch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Coloração de Gram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pt-BR" sz="14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sz="1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1796-1798 - Edward Jenner </a:t>
            </a:r>
            <a:r>
              <a:rPr lang="pt-BR" sz="14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criou a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vacina contra varíola</a:t>
            </a:r>
            <a:r>
              <a:rPr lang="pt-BR" sz="14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a primeira vacina;</a:t>
            </a:r>
          </a:p>
          <a:p>
            <a:pPr>
              <a:spcAft>
                <a:spcPts val="600"/>
              </a:spcAft>
            </a:pPr>
            <a:endParaRPr lang="pt-BR" sz="140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- As inúmeras descobertas de </a:t>
            </a:r>
            <a:r>
              <a:rPr lang="pt-BR" sz="1400" b="1" dirty="0">
                <a:solidFill>
                  <a:srgbClr val="1E252F"/>
                </a:solidFill>
                <a:latin typeface="Lato" panose="020F0502020204030203" pitchFamily="34" charset="0"/>
              </a:rPr>
              <a:t>Louis Pasteur:</a:t>
            </a:r>
            <a:endParaRPr lang="pt-BR" sz="14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marL="429750" indent="-285750">
              <a:spcAft>
                <a:spcPts val="600"/>
              </a:spcAft>
              <a:buFontTx/>
              <a:buChar char="-"/>
            </a:pPr>
            <a:r>
              <a:rPr lang="pt-BR" sz="1400" b="1" dirty="0">
                <a:solidFill>
                  <a:srgbClr val="1E252F"/>
                </a:solidFill>
                <a:latin typeface="Lato" panose="020F0502020204030203" pitchFamily="34" charset="0"/>
              </a:rPr>
              <a:t>1985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 desenvolvimento da </a:t>
            </a:r>
            <a:r>
              <a:rPr lang="pt-BR" sz="1400" b="1" dirty="0">
                <a:solidFill>
                  <a:srgbClr val="0070C0"/>
                </a:solidFill>
                <a:latin typeface="Lato" panose="020F0502020204030203" pitchFamily="34" charset="0"/>
              </a:rPr>
              <a:t>vacina antirrábica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;</a:t>
            </a:r>
          </a:p>
          <a:p>
            <a:pPr marL="429750" indent="-285750">
              <a:spcAft>
                <a:spcPts val="600"/>
              </a:spcAft>
              <a:buFontTx/>
              <a:buChar char="-"/>
            </a:pPr>
            <a:r>
              <a:rPr lang="pt-BR" sz="1400" b="1" dirty="0">
                <a:solidFill>
                  <a:srgbClr val="1E252F"/>
                </a:solidFill>
                <a:latin typeface="Lato" panose="020F0502020204030203" pitchFamily="34" charset="0"/>
              </a:rPr>
              <a:t>1889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desenvolvimento da vacina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para </a:t>
            </a:r>
            <a:r>
              <a:rPr lang="pt-BR" sz="1400" b="0" i="0" dirty="0">
                <a:solidFill>
                  <a:srgbClr val="2021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t-BR" sz="1400" b="0" i="0" dirty="0">
                <a:solidFill>
                  <a:srgbClr val="0070C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cólera das galinhas</a:t>
            </a:r>
            <a:r>
              <a:rPr lang="pt-BR" sz="1400" b="0" i="0" dirty="0">
                <a:solidFill>
                  <a:srgbClr val="2021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;</a:t>
            </a:r>
          </a:p>
          <a:p>
            <a:pPr marL="429750" indent="-285750">
              <a:spcAft>
                <a:spcPts val="600"/>
              </a:spcAft>
              <a:buFontTx/>
              <a:buChar char="-"/>
            </a:pPr>
            <a:r>
              <a:rPr lang="pt-BR" sz="1400" dirty="0">
                <a:solidFill>
                  <a:srgbClr val="0070C0"/>
                </a:solidFill>
                <a:latin typeface="Lato" panose="020F0502020204030203" pitchFamily="34" charset="0"/>
              </a:rPr>
              <a:t>Teoria das fermentações </a:t>
            </a:r>
          </a:p>
          <a:p>
            <a:pPr marL="144000">
              <a:spcAft>
                <a:spcPts val="600"/>
              </a:spcAft>
            </a:pPr>
            <a:endParaRPr lang="pt-BR" sz="14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marL="285750" indent="-285750" algn="l">
              <a:spcAft>
                <a:spcPts val="600"/>
              </a:spcAft>
              <a:buFontTx/>
              <a:buChar char="-"/>
            </a:pP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Inúmeras outras descobertas: cultivo de bactérias em meios de cultura liquido e sólido, etc. </a:t>
            </a:r>
          </a:p>
          <a:p>
            <a:pPr marL="285750" indent="-285750" algn="l">
              <a:spcAft>
                <a:spcPts val="600"/>
              </a:spcAft>
              <a:buFontTx/>
              <a:buChar char="-"/>
            </a:pPr>
            <a:endParaRPr lang="pt-BR" sz="14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sz="1600" dirty="0"/>
              <a:t>1928: </a:t>
            </a:r>
            <a:r>
              <a:rPr lang="pt-BR" sz="1600" b="1" dirty="0"/>
              <a:t>Alexander</a:t>
            </a:r>
            <a:r>
              <a:rPr lang="pt-BR" sz="1600" dirty="0"/>
              <a:t> </a:t>
            </a:r>
            <a:r>
              <a:rPr lang="pt-BR" sz="1600" b="1" dirty="0"/>
              <a:t>Fleming</a:t>
            </a:r>
            <a:r>
              <a:rPr lang="pt-BR" sz="1600" dirty="0"/>
              <a:t> descobre acidentalmente a </a:t>
            </a:r>
            <a:r>
              <a:rPr lang="pt-BR" sz="1600" b="1" dirty="0">
                <a:solidFill>
                  <a:srgbClr val="0070C0"/>
                </a:solidFill>
              </a:rPr>
              <a:t>penicilina</a:t>
            </a:r>
            <a:r>
              <a:rPr lang="pt-BR" sz="1600" dirty="0"/>
              <a:t> produzida pelo </a:t>
            </a:r>
            <a:r>
              <a:rPr lang="pt-BR" sz="1600" b="1" dirty="0">
                <a:solidFill>
                  <a:srgbClr val="0070C0"/>
                </a:solidFill>
              </a:rPr>
              <a:t>fungo </a:t>
            </a:r>
            <a:r>
              <a:rPr lang="pt-BR" sz="1600" b="1" i="1" dirty="0">
                <a:solidFill>
                  <a:srgbClr val="0070C0"/>
                </a:solidFill>
              </a:rPr>
              <a:t>Penicillium</a:t>
            </a:r>
            <a:r>
              <a:rPr lang="pt-BR" sz="1600" dirty="0"/>
              <a:t>.</a:t>
            </a:r>
          </a:p>
        </p:txBody>
      </p:sp>
      <p:pic>
        <p:nvPicPr>
          <p:cNvPr id="6146" name="Picture 2" descr="Resultado de imagem para louis pasteur vacina">
            <a:extLst>
              <a:ext uri="{FF2B5EF4-FFF2-40B4-BE49-F238E27FC236}">
                <a16:creationId xmlns:a16="http://schemas.microsoft.com/office/drawing/2014/main" id="{69F9C2FE-DCBA-FCC0-C510-4A0A14DE8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106" y="1516449"/>
            <a:ext cx="2984500" cy="2235200"/>
          </a:xfrm>
          <a:prstGeom prst="rect">
            <a:avLst/>
          </a:prstGeom>
          <a:solidFill>
            <a:srgbClr val="FFFDF0"/>
          </a:solidFill>
        </p:spPr>
      </p:pic>
      <p:pic>
        <p:nvPicPr>
          <p:cNvPr id="6148" name="Picture 4" descr="Edward Jenner foi o responsável por criar a primeira vacina.">
            <a:extLst>
              <a:ext uri="{FF2B5EF4-FFF2-40B4-BE49-F238E27FC236}">
                <a16:creationId xmlns:a16="http://schemas.microsoft.com/office/drawing/2014/main" id="{DD81A7DB-C59C-2A1C-5A6A-587707EFA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900" y="558702"/>
            <a:ext cx="2413000" cy="300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0E0380A-0F4B-41A7-A96C-1E1EFAE33EFA}"/>
              </a:ext>
            </a:extLst>
          </p:cNvPr>
          <p:cNvSpPr txBox="1"/>
          <p:nvPr/>
        </p:nvSpPr>
        <p:spPr>
          <a:xfrm>
            <a:off x="5955628" y="3532460"/>
            <a:ext cx="2743700" cy="1077218"/>
          </a:xfrm>
          <a:prstGeom prst="rect">
            <a:avLst/>
          </a:prstGeom>
          <a:solidFill>
            <a:srgbClr val="FFFDF0"/>
          </a:solidFill>
        </p:spPr>
        <p:txBody>
          <a:bodyPr wrap="square">
            <a:spAutoFit/>
          </a:bodyPr>
          <a:lstStyle/>
          <a:p>
            <a:r>
              <a:rPr lang="pt-BR" sz="1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Edward </a:t>
            </a:r>
            <a:r>
              <a:rPr lang="pt-BR" sz="1600" b="1" dirty="0">
                <a:solidFill>
                  <a:srgbClr val="202124"/>
                </a:solidFill>
                <a:latin typeface="arial" panose="020B0604020202020204" pitchFamily="34" charset="0"/>
              </a:rPr>
              <a:t>Jenner</a:t>
            </a:r>
            <a:r>
              <a:rPr lang="pt-BR" sz="1200" dirty="0">
                <a:solidFill>
                  <a:srgbClr val="202124"/>
                </a:solidFill>
                <a:latin typeface="arial" panose="020B0604020202020204" pitchFamily="34" charset="0"/>
              </a:rPr>
              <a:t>.  </a:t>
            </a:r>
          </a:p>
          <a:p>
            <a:r>
              <a:rPr lang="pt-BR" sz="1200" dirty="0">
                <a:solidFill>
                  <a:srgbClr val="202124"/>
                </a:solidFill>
                <a:latin typeface="arial" panose="020B0604020202020204" pitchFamily="34" charset="0"/>
              </a:rPr>
              <a:t>Fonte: </a:t>
            </a:r>
            <a:r>
              <a:rPr lang="pt-BR" sz="12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"História da vacina" em: https://</a:t>
            </a:r>
            <a:r>
              <a:rPr lang="pt-BR" sz="120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brasilescola.uol.com.br</a:t>
            </a:r>
            <a:r>
              <a:rPr lang="pt-BR" sz="12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/biologia/a-historia-</a:t>
            </a:r>
            <a:r>
              <a:rPr lang="pt-BR" sz="120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vacina.htm</a:t>
            </a:r>
            <a:r>
              <a:rPr lang="pt-BR" sz="12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a primeira vacina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9384847-000D-8D8C-AFD2-2C29F1AF9942}"/>
              </a:ext>
            </a:extLst>
          </p:cNvPr>
          <p:cNvSpPr txBox="1"/>
          <p:nvPr/>
        </p:nvSpPr>
        <p:spPr>
          <a:xfrm>
            <a:off x="8997106" y="3774659"/>
            <a:ext cx="2857000" cy="338554"/>
          </a:xfrm>
          <a:prstGeom prst="rect">
            <a:avLst/>
          </a:prstGeom>
          <a:solidFill>
            <a:srgbClr val="FFFD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E252F"/>
                </a:solidFill>
                <a:latin typeface="Lato" panose="020F0502020204030203" pitchFamily="34" charset="0"/>
              </a:rPr>
              <a:t>Louis Pasteur</a:t>
            </a:r>
            <a:endParaRPr lang="pt-BR" sz="1600" dirty="0"/>
          </a:p>
        </p:txBody>
      </p:sp>
      <p:pic>
        <p:nvPicPr>
          <p:cNvPr id="6150" name="Picture 6" descr="Nobel Prize - Discoverer of penicillin Alexander Fleming warned against its  overuse and the risk of resistant microorganisms as early as 1945, in his  Nobel Prize lecture: “The time may come when">
            <a:extLst>
              <a:ext uri="{FF2B5EF4-FFF2-40B4-BE49-F238E27FC236}">
                <a16:creationId xmlns:a16="http://schemas.microsoft.com/office/drawing/2014/main" id="{0CCEFBA3-EB72-6394-82CD-4360976ED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000" y="4700671"/>
            <a:ext cx="3080000" cy="18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lexander Fleming e a Era dos Antibióticos - Microbiologia - Biólogo">
            <a:extLst>
              <a:ext uri="{FF2B5EF4-FFF2-40B4-BE49-F238E27FC236}">
                <a16:creationId xmlns:a16="http://schemas.microsoft.com/office/drawing/2014/main" id="{CB82BD9C-C944-857D-8FF2-6FEA72461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995" y="4872237"/>
            <a:ext cx="3013761" cy="167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336C49B-745C-A242-B3B3-E637423E6C4B}"/>
              </a:ext>
            </a:extLst>
          </p:cNvPr>
          <p:cNvSpPr txBox="1"/>
          <p:nvPr/>
        </p:nvSpPr>
        <p:spPr>
          <a:xfrm>
            <a:off x="5913996" y="6548671"/>
            <a:ext cx="6278003" cy="338554"/>
          </a:xfrm>
          <a:prstGeom prst="rect">
            <a:avLst/>
          </a:prstGeom>
          <a:solidFill>
            <a:srgbClr val="FFFD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600" b="1" dirty="0"/>
              <a:t>Alexander</a:t>
            </a:r>
            <a:r>
              <a:rPr lang="pt-BR" sz="1600" dirty="0"/>
              <a:t> </a:t>
            </a:r>
            <a:r>
              <a:rPr lang="pt-BR" sz="1600" b="1" dirty="0"/>
              <a:t>Fleming</a:t>
            </a:r>
            <a:r>
              <a:rPr lang="pt-BR" sz="1600" dirty="0"/>
              <a:t> descobridor da  </a:t>
            </a:r>
            <a:r>
              <a:rPr lang="pt-BR" sz="1600" b="1" dirty="0">
                <a:solidFill>
                  <a:srgbClr val="0070C0"/>
                </a:solidFill>
              </a:rPr>
              <a:t>penicilina</a:t>
            </a:r>
            <a:r>
              <a:rPr lang="pt-BR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4979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1746E9B-B070-A9B2-5592-8CF17586848E}"/>
              </a:ext>
            </a:extLst>
          </p:cNvPr>
          <p:cNvSpPr txBox="1"/>
          <p:nvPr/>
        </p:nvSpPr>
        <p:spPr>
          <a:xfrm>
            <a:off x="194470" y="1809256"/>
            <a:ext cx="3107530" cy="403187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pt-BR" sz="1600" b="1" i="0" dirty="0">
                <a:solidFill>
                  <a:srgbClr val="000000"/>
                </a:solidFill>
                <a:effectLst/>
                <a:latin typeface="inherit"/>
              </a:rPr>
              <a:t>O</a:t>
            </a:r>
            <a:r>
              <a:rPr lang="pt-BR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biólogo britânico </a:t>
            </a:r>
            <a:r>
              <a:rPr lang="pt-BR" sz="1600" b="1" i="0" dirty="0">
                <a:solidFill>
                  <a:srgbClr val="0070C0"/>
                </a:solidFill>
                <a:effectLst/>
                <a:latin typeface="Open Sans" panose="020B0606030504020204" pitchFamily="34" charset="0"/>
              </a:rPr>
              <a:t>Alexander Fleming </a:t>
            </a:r>
            <a:r>
              <a:rPr lang="pt-BR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tinha largo conhecimento em muitas áreas da ciência. Botânico, microbiologista e farmacologista, era também autor de diversas publicações sobre </a:t>
            </a:r>
            <a:r>
              <a:rPr lang="pt-BR" sz="1600" b="0" i="0" u="none" strike="noStrike" dirty="0">
                <a:solidFill>
                  <a:srgbClr val="195900"/>
                </a:solidFill>
                <a:effectLst/>
                <a:latin typeface="inherit"/>
                <a:hlinkClick r:id="rId2"/>
              </a:rPr>
              <a:t>bacteriologia</a:t>
            </a:r>
            <a:r>
              <a:rPr lang="pt-BR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pt-BR" sz="1600" b="0" i="0" u="none" strike="noStrike" dirty="0">
                <a:solidFill>
                  <a:srgbClr val="195900"/>
                </a:solidFill>
                <a:effectLst/>
                <a:latin typeface="inherit"/>
                <a:hlinkClick r:id="rId3"/>
              </a:rPr>
              <a:t>imunologia</a:t>
            </a:r>
            <a:r>
              <a:rPr lang="pt-BR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e quimioterapia.</a:t>
            </a:r>
          </a:p>
          <a:p>
            <a:endParaRPr lang="pt-BR" sz="16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pt-BR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Mas a descoberta da </a:t>
            </a:r>
            <a:r>
              <a:rPr lang="pt-BR" sz="1600" b="1" i="0" dirty="0">
                <a:solidFill>
                  <a:srgbClr val="0070C0"/>
                </a:solidFill>
                <a:effectLst/>
                <a:latin typeface="Open Sans" panose="020B0606030504020204" pitchFamily="34" charset="0"/>
              </a:rPr>
              <a:t>penicilina</a:t>
            </a:r>
            <a:r>
              <a:rPr lang="pt-BR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por </a:t>
            </a:r>
            <a:r>
              <a:rPr lang="pt-BR" sz="1600" b="1" i="0" dirty="0">
                <a:solidFill>
                  <a:srgbClr val="0070C0"/>
                </a:solidFill>
                <a:effectLst/>
                <a:latin typeface="Open Sans" panose="020B0606030504020204" pitchFamily="34" charset="0"/>
              </a:rPr>
              <a:t>Fleming</a:t>
            </a:r>
            <a:r>
              <a:rPr lang="pt-BR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foi particularmente revolucionária para a medicina moderna, iniciando a assim chamada </a:t>
            </a:r>
            <a:r>
              <a:rPr lang="pt-BR" sz="16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“</a:t>
            </a:r>
            <a:r>
              <a:rPr lang="pt-BR" sz="1600" b="1" i="0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Era dos antibióticos</a:t>
            </a:r>
            <a:r>
              <a:rPr lang="pt-BR" sz="16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”.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60FB6A3-A4FD-9808-7A5F-FE6468C44871}"/>
              </a:ext>
            </a:extLst>
          </p:cNvPr>
          <p:cNvSpPr txBox="1"/>
          <p:nvPr/>
        </p:nvSpPr>
        <p:spPr>
          <a:xfrm>
            <a:off x="254000" y="941292"/>
            <a:ext cx="6096000" cy="369332"/>
          </a:xfrm>
          <a:prstGeom prst="rect">
            <a:avLst/>
          </a:prstGeom>
          <a:solidFill>
            <a:srgbClr val="EFF4F7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A </a:t>
            </a:r>
            <a:r>
              <a:rPr lang="pt-BR" b="1" dirty="0">
                <a:solidFill>
                  <a:srgbClr val="0070C0"/>
                </a:solidFill>
              </a:rPr>
              <a:t>penicilina</a:t>
            </a:r>
            <a:r>
              <a:rPr lang="pt-BR" b="1" dirty="0"/>
              <a:t> foi uma INOVAÇÃO que mudou o mundo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F0A8719-63A3-0F74-4A10-EBD62BD28061}"/>
              </a:ext>
            </a:extLst>
          </p:cNvPr>
          <p:cNvSpPr txBox="1"/>
          <p:nvPr/>
        </p:nvSpPr>
        <p:spPr>
          <a:xfrm>
            <a:off x="194470" y="109936"/>
            <a:ext cx="663813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err="1"/>
              <a:t>MicroBiotec</a:t>
            </a:r>
            <a:r>
              <a:rPr lang="pt-BR" b="1" dirty="0"/>
              <a:t> – Industria Farmacêutica para  Saúde Humana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041AD983-6356-FDB6-2E87-23AEB06C3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809256"/>
            <a:ext cx="80137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5BEB162-6168-495C-DDEA-A9AB0E2642EA}"/>
              </a:ext>
            </a:extLst>
          </p:cNvPr>
          <p:cNvSpPr txBox="1"/>
          <p:nvPr/>
        </p:nvSpPr>
        <p:spPr>
          <a:xfrm>
            <a:off x="3403600" y="6275020"/>
            <a:ext cx="8013700" cy="553998"/>
          </a:xfrm>
          <a:prstGeom prst="rect">
            <a:avLst/>
          </a:prstGeom>
          <a:solidFill>
            <a:srgbClr val="FFFDF0"/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Sir </a:t>
            </a:r>
            <a:r>
              <a:rPr lang="pt-BR" sz="1600" b="1" i="0" dirty="0">
                <a:solidFill>
                  <a:srgbClr val="0070C0"/>
                </a:solidFill>
                <a:effectLst/>
                <a:latin typeface="Open Sans" panose="020B0606030504020204" pitchFamily="34" charset="0"/>
              </a:rPr>
              <a:t>Alexander Fleming </a:t>
            </a:r>
            <a:r>
              <a:rPr lang="pt-B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em seu laboratório.  </a:t>
            </a:r>
          </a:p>
          <a:p>
            <a:r>
              <a:rPr lang="pt-BR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Fonte: https://</a:t>
            </a:r>
            <a:r>
              <a:rPr lang="pt-BR" sz="1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biologo.com.br</a:t>
            </a:r>
            <a:r>
              <a:rPr lang="pt-BR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pt-BR" sz="1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bio</a:t>
            </a:r>
            <a:r>
              <a:rPr lang="pt-BR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pt-BR" sz="1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alexander-fleming</a:t>
            </a:r>
            <a:r>
              <a:rPr lang="pt-BR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/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022681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1746E9B-B070-A9B2-5592-8CF17586848E}"/>
              </a:ext>
            </a:extLst>
          </p:cNvPr>
          <p:cNvSpPr txBox="1"/>
          <p:nvPr/>
        </p:nvSpPr>
        <p:spPr>
          <a:xfrm>
            <a:off x="194470" y="1240690"/>
            <a:ext cx="2362200" cy="48013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</a:rPr>
              <a:t>28/09/2018</a:t>
            </a:r>
          </a:p>
          <a:p>
            <a:r>
              <a:rPr lang="pt-BR" dirty="0"/>
              <a:t>Ao comemorarmos o 90º aniversário da descoberta da penicilina, é apropriado dar uma olhada no estado atual da medicina moderna desde a descoberta da penicilina e dos outros antibióticos que se seguiram. </a:t>
            </a:r>
          </a:p>
          <a:p>
            <a:endParaRPr lang="pt-BR" dirty="0"/>
          </a:p>
          <a:p>
            <a:r>
              <a:rPr lang="pt-BR" dirty="0"/>
              <a:t>Aqui estão </a:t>
            </a:r>
            <a:r>
              <a:rPr lang="pt-BR" sz="2000" b="1" dirty="0"/>
              <a:t>sete</a:t>
            </a:r>
            <a:r>
              <a:rPr lang="pt-BR" sz="2000" dirty="0"/>
              <a:t> </a:t>
            </a:r>
            <a:r>
              <a:rPr lang="pt-BR" dirty="0">
                <a:solidFill>
                  <a:srgbClr val="0070C0"/>
                </a:solidFill>
              </a:rPr>
              <a:t>maneiras pelas quais a penicilina mudou a medicina moderna.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60FB6A3-A4FD-9808-7A5F-FE6468C44871}"/>
              </a:ext>
            </a:extLst>
          </p:cNvPr>
          <p:cNvSpPr txBox="1"/>
          <p:nvPr/>
        </p:nvSpPr>
        <p:spPr>
          <a:xfrm>
            <a:off x="194470" y="582980"/>
            <a:ext cx="6096000" cy="369332"/>
          </a:xfrm>
          <a:prstGeom prst="rect">
            <a:avLst/>
          </a:prstGeom>
          <a:solidFill>
            <a:srgbClr val="EFF4F7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A </a:t>
            </a:r>
            <a:r>
              <a:rPr lang="pt-BR" b="1" dirty="0">
                <a:solidFill>
                  <a:srgbClr val="0070C0"/>
                </a:solidFill>
              </a:rPr>
              <a:t>penicilina</a:t>
            </a:r>
            <a:r>
              <a:rPr lang="pt-BR" b="1" dirty="0"/>
              <a:t> foi uma INOVAÇÃO que mudou o mundo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75B71CF-35EC-706A-3C2B-71CAA6F84996}"/>
              </a:ext>
            </a:extLst>
          </p:cNvPr>
          <p:cNvSpPr txBox="1"/>
          <p:nvPr/>
        </p:nvSpPr>
        <p:spPr>
          <a:xfrm>
            <a:off x="2678113" y="952312"/>
            <a:ext cx="5068887" cy="2277547"/>
          </a:xfrm>
          <a:prstGeom prst="rect">
            <a:avLst/>
          </a:prstGeom>
          <a:solidFill>
            <a:srgbClr val="FFF4E9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pt-BR" sz="1600" b="1" dirty="0"/>
              <a:t>1. Pneumonia e outras infecções respiratórias</a:t>
            </a:r>
          </a:p>
          <a:p>
            <a:pPr algn="just"/>
            <a:r>
              <a:rPr lang="pt-BR" sz="1400" dirty="0"/>
              <a:t>A mortalidade nos EUA em 1928 devido a infecções do trato respiratório (</a:t>
            </a:r>
            <a:r>
              <a:rPr lang="pt-BR" sz="1400" dirty="0">
                <a:solidFill>
                  <a:srgbClr val="FF0000"/>
                </a:solidFill>
              </a:rPr>
              <a:t>pneumonia</a:t>
            </a:r>
            <a:r>
              <a:rPr lang="pt-BR" sz="1400" dirty="0"/>
              <a:t>, </a:t>
            </a:r>
            <a:r>
              <a:rPr lang="pt-BR" sz="1400" dirty="0">
                <a:solidFill>
                  <a:srgbClr val="FF0000"/>
                </a:solidFill>
              </a:rPr>
              <a:t>tuberculose</a:t>
            </a:r>
            <a:r>
              <a:rPr lang="pt-BR" sz="1400" dirty="0"/>
              <a:t>) causaram </a:t>
            </a:r>
            <a:r>
              <a:rPr lang="pt-BR" sz="1400" b="1" dirty="0"/>
              <a:t>18% </a:t>
            </a:r>
            <a:r>
              <a:rPr lang="pt-BR" sz="1400" dirty="0"/>
              <a:t>de todas as mortes:</a:t>
            </a:r>
          </a:p>
          <a:p>
            <a:pPr algn="just"/>
            <a:r>
              <a:rPr lang="pt-BR" sz="1400" dirty="0"/>
              <a:t>- A </a:t>
            </a:r>
            <a:r>
              <a:rPr lang="pt-BR" sz="1400" dirty="0">
                <a:solidFill>
                  <a:srgbClr val="FF0000"/>
                </a:solidFill>
              </a:rPr>
              <a:t>pneumonia</a:t>
            </a:r>
            <a:r>
              <a:rPr lang="pt-BR" sz="1400" dirty="0"/>
              <a:t> sem antibióticos eficientes mata/ com antibióticos eficientes pode ser curada em 1-2 semanas;</a:t>
            </a:r>
          </a:p>
          <a:p>
            <a:pPr algn="just"/>
            <a:r>
              <a:rPr lang="pt-BR" sz="1400" dirty="0"/>
              <a:t>- A </a:t>
            </a:r>
            <a:r>
              <a:rPr lang="pt-BR" sz="1400" dirty="0">
                <a:solidFill>
                  <a:srgbClr val="FF0000"/>
                </a:solidFill>
              </a:rPr>
              <a:t>tuberculose</a:t>
            </a:r>
            <a:r>
              <a:rPr lang="pt-BR" sz="1400" dirty="0"/>
              <a:t> foi quase erradicada em países de alta renda graças aos antibióticos. Mas ainda é um grande flagelo em países de baixa e média renda, ceifando a vida de mais de um milhão de pessoas todos os anos.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E5A3CB6-5732-1B35-0A3D-AC286F3BEB67}"/>
              </a:ext>
            </a:extLst>
          </p:cNvPr>
          <p:cNvSpPr txBox="1"/>
          <p:nvPr/>
        </p:nvSpPr>
        <p:spPr>
          <a:xfrm>
            <a:off x="2641600" y="3312568"/>
            <a:ext cx="5105400" cy="2277547"/>
          </a:xfrm>
          <a:prstGeom prst="rect">
            <a:avLst/>
          </a:prstGeom>
          <a:solidFill>
            <a:srgbClr val="FFF4E9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pt-BR" sz="1600" dirty="0"/>
              <a:t>2. </a:t>
            </a:r>
            <a:r>
              <a:rPr lang="pt-BR" sz="1600" b="1" dirty="0"/>
              <a:t>Diarréia</a:t>
            </a:r>
          </a:p>
          <a:p>
            <a:r>
              <a:rPr lang="pt-BR" sz="1400" dirty="0"/>
              <a:t>Em 1928, a </a:t>
            </a:r>
            <a:r>
              <a:rPr lang="pt-BR" sz="1400" dirty="0">
                <a:solidFill>
                  <a:srgbClr val="FF0000"/>
                </a:solidFill>
              </a:rPr>
              <a:t>diarréia</a:t>
            </a:r>
            <a:r>
              <a:rPr lang="pt-BR" sz="1400" dirty="0"/>
              <a:t> e outras infecções gastrointestinais eram a terceira causa mais comum de morte nos EUA (30.000 mortes/ano). Nos anos 30, a diarréia desapareceu da lista dos 10 primeiros. Fatores: acesso a água potável e saneamento.        Porém, em países de baixa e média renda, que ainda lutam para o acesso a água potável e saneamento básico, doenças diarreicas muitas vezes precisam ser  tratadas  com </a:t>
            </a:r>
            <a:r>
              <a:rPr lang="pt-BR" sz="1400" b="1" dirty="0"/>
              <a:t>antibióticos, </a:t>
            </a:r>
            <a:r>
              <a:rPr lang="pt-BR" sz="1400" dirty="0"/>
              <a:t>quando causadas por determinadas bactérias</a:t>
            </a:r>
            <a:r>
              <a:rPr lang="pt-BR" sz="1400" b="1" dirty="0"/>
              <a:t>. </a:t>
            </a:r>
            <a:r>
              <a:rPr lang="pt-BR" sz="1400" dirty="0"/>
              <a:t> Obs: Diarreias podem ser causadas por  infecções </a:t>
            </a:r>
            <a:r>
              <a:rPr lang="pt-BR" sz="1400" dirty="0">
                <a:solidFill>
                  <a:srgbClr val="FF0000"/>
                </a:solidFill>
              </a:rPr>
              <a:t>virais e nesses casos </a:t>
            </a:r>
            <a:r>
              <a:rPr lang="pt-BR" sz="1400" dirty="0"/>
              <a:t>antibióticos não se aplicam .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ABEB97D-BFCC-B6F0-656A-ABCE2A8DB617}"/>
              </a:ext>
            </a:extLst>
          </p:cNvPr>
          <p:cNvSpPr txBox="1"/>
          <p:nvPr/>
        </p:nvSpPr>
        <p:spPr>
          <a:xfrm>
            <a:off x="7872413" y="874455"/>
            <a:ext cx="4103687" cy="1415772"/>
          </a:xfrm>
          <a:prstGeom prst="rect">
            <a:avLst/>
          </a:prstGeom>
          <a:solidFill>
            <a:srgbClr val="FFF4E9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pt-BR" sz="1600" b="1" dirty="0"/>
              <a:t>4. Saúde materno-infantil</a:t>
            </a:r>
          </a:p>
          <a:p>
            <a:r>
              <a:rPr lang="pt-BR" sz="1400" dirty="0"/>
              <a:t>Engravidar e ter um filho podem ser as duas coisas mais perigosas que uma mulher pode fazer. 10% das mortes maternas são devidas a infecções bacterianas. Uma criança morre/3 min. devido a uma infecção bacteriana.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88FA670-DDCB-0EEA-105E-BAE393EA07E6}"/>
              </a:ext>
            </a:extLst>
          </p:cNvPr>
          <p:cNvSpPr txBox="1"/>
          <p:nvPr/>
        </p:nvSpPr>
        <p:spPr>
          <a:xfrm>
            <a:off x="7885111" y="2346404"/>
            <a:ext cx="4103687" cy="1200329"/>
          </a:xfrm>
          <a:prstGeom prst="rect">
            <a:avLst/>
          </a:prstGeom>
          <a:solidFill>
            <a:srgbClr val="FFF4E9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pt-BR" sz="1600" b="1" dirty="0"/>
              <a:t>5. Cirurgia</a:t>
            </a:r>
          </a:p>
          <a:p>
            <a:r>
              <a:rPr lang="pt-BR" sz="1400" dirty="0"/>
              <a:t>A cirurgia ainda depende fortemente da existência de antibióticos, especialmente quando se implanta um corpo estranho, como um shunt ou uma válvula cardíaca protética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4ED5273-4D4C-6550-FBA5-E7E55FD1A491}"/>
              </a:ext>
            </a:extLst>
          </p:cNvPr>
          <p:cNvSpPr txBox="1"/>
          <p:nvPr/>
        </p:nvSpPr>
        <p:spPr>
          <a:xfrm>
            <a:off x="7893843" y="3641347"/>
            <a:ext cx="4103687" cy="1631216"/>
          </a:xfrm>
          <a:prstGeom prst="rect">
            <a:avLst/>
          </a:prstGeom>
          <a:solidFill>
            <a:srgbClr val="FFF4E9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pt-BR" sz="1600" b="1" dirty="0"/>
              <a:t>6. Cuidados intensivos e pacientes críticos</a:t>
            </a:r>
          </a:p>
          <a:p>
            <a:r>
              <a:rPr lang="pt-BR" sz="1400" dirty="0"/>
              <a:t>Nas </a:t>
            </a:r>
            <a:r>
              <a:rPr lang="pt-BR" sz="1400" b="1" dirty="0"/>
              <a:t>UTIs</a:t>
            </a:r>
            <a:r>
              <a:rPr lang="pt-BR" sz="1400" dirty="0"/>
              <a:t> são os maiores usuários de antibióticos em hospitais. Os pacientes muitas vezes sofreram traumas ou queimaduras que resultaram em infecções. Usam dispositivos como tubos de intubação e cateteres que  representam um risco significativo de infecções hospitalares.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F88EB8E-242C-43E7-5667-169A416FCCE1}"/>
              </a:ext>
            </a:extLst>
          </p:cNvPr>
          <p:cNvSpPr txBox="1"/>
          <p:nvPr/>
        </p:nvSpPr>
        <p:spPr>
          <a:xfrm>
            <a:off x="7872413" y="5334117"/>
            <a:ext cx="4103687" cy="1415772"/>
          </a:xfrm>
          <a:prstGeom prst="rect">
            <a:avLst/>
          </a:prstGeom>
          <a:solidFill>
            <a:srgbClr val="FFF4E9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pt-BR" sz="1600" b="1" dirty="0"/>
              <a:t>7. Pacientes com imunossupressão</a:t>
            </a:r>
          </a:p>
          <a:p>
            <a:r>
              <a:rPr lang="pt-BR" sz="1400" dirty="0"/>
              <a:t>Causada por uma doença ou resultante de cuidados médicos (terapias contra o câncer, transplantes de órgãos). Pacientes com imunossupressão são mais propensos a adquirir infecções e ficarão mais gravemente doentes e necessitam de antibióticos.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F0A8719-63A3-0F74-4A10-EBD62BD28061}"/>
              </a:ext>
            </a:extLst>
          </p:cNvPr>
          <p:cNvSpPr txBox="1"/>
          <p:nvPr/>
        </p:nvSpPr>
        <p:spPr>
          <a:xfrm>
            <a:off x="194470" y="109936"/>
            <a:ext cx="663813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err="1"/>
              <a:t>MicroBiotec</a:t>
            </a:r>
            <a:r>
              <a:rPr lang="pt-BR" b="1" dirty="0"/>
              <a:t> – Industria Farmacêutica para  Saúde Humana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D154E74-D614-A84A-2C59-12BAB66C4183}"/>
              </a:ext>
            </a:extLst>
          </p:cNvPr>
          <p:cNvSpPr txBox="1"/>
          <p:nvPr/>
        </p:nvSpPr>
        <p:spPr>
          <a:xfrm>
            <a:off x="36513" y="6050459"/>
            <a:ext cx="267811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100" dirty="0"/>
              <a:t>Fonte: </a:t>
            </a:r>
            <a:r>
              <a:rPr lang="pt-BR" sz="1100" dirty="0">
                <a:hlinkClick r:id="rId2"/>
              </a:rPr>
              <a:t>https://www.reactgroup.org/news-and-views/news-and-opinions/year-2018/7-ways-penicillin-has-cured-the-world-for-90-years/</a:t>
            </a:r>
            <a:r>
              <a:rPr lang="pt-BR" sz="1100" dirty="0"/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0DDDC2-D0E7-4BF3-74F2-1099479C6F8B}"/>
              </a:ext>
            </a:extLst>
          </p:cNvPr>
          <p:cNvSpPr txBox="1"/>
          <p:nvPr/>
        </p:nvSpPr>
        <p:spPr>
          <a:xfrm>
            <a:off x="2744789" y="5672824"/>
            <a:ext cx="5064917" cy="984885"/>
          </a:xfrm>
          <a:prstGeom prst="rect">
            <a:avLst/>
          </a:prstGeom>
          <a:solidFill>
            <a:srgbClr val="FFF4E9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pt-BR" sz="1600" b="1" dirty="0"/>
              <a:t>3. Ferimentos</a:t>
            </a:r>
          </a:p>
          <a:p>
            <a:r>
              <a:rPr lang="pt-BR" sz="1400" dirty="0"/>
              <a:t>As feridas podem infeccionar. Um ferimento grande ( perda de um membro em uma batalha), ou pequeno (corte pequeno) pode causar uma infecção com risco de vida.</a:t>
            </a:r>
          </a:p>
        </p:txBody>
      </p:sp>
    </p:spTree>
    <p:extLst>
      <p:ext uri="{BB962C8B-B14F-4D97-AF65-F5344CB8AC3E}">
        <p14:creationId xmlns:p14="http://schemas.microsoft.com/office/powerpoint/2010/main" val="3827433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94AB4F83-096E-922D-1E3B-AE8010AF7464}"/>
              </a:ext>
            </a:extLst>
          </p:cNvPr>
          <p:cNvSpPr txBox="1"/>
          <p:nvPr/>
        </p:nvSpPr>
        <p:spPr>
          <a:xfrm>
            <a:off x="376797" y="755746"/>
            <a:ext cx="4840801" cy="2231380"/>
          </a:xfrm>
          <a:prstGeom prst="rect">
            <a:avLst/>
          </a:prstGeom>
          <a:solidFill>
            <a:srgbClr val="EFF4F7"/>
          </a:solidFill>
        </p:spPr>
        <p:txBody>
          <a:bodyPr wrap="square">
            <a:spAutoFit/>
          </a:bodyPr>
          <a:lstStyle/>
          <a:p>
            <a:pPr algn="l"/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A</a:t>
            </a:r>
            <a:r>
              <a:rPr lang="pt-BR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Biotecnologia do Século 20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na qual ocorre o </a:t>
            </a:r>
            <a:r>
              <a:rPr lang="pt-BR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primeiro uso do termo Biotecnologia em 1919 (</a:t>
            </a:r>
            <a:r>
              <a:rPr lang="pt-BR" sz="1800" b="1" i="0" dirty="0">
                <a:solidFill>
                  <a:schemeClr val="accent5">
                    <a:lumMod val="75000"/>
                  </a:schemeClr>
                </a:solidFill>
                <a:effectLst/>
                <a:latin typeface="Lato" panose="020F0502020204030203" pitchFamily="34" charset="0"/>
              </a:rPr>
              <a:t>Karl </a:t>
            </a:r>
            <a:r>
              <a:rPr lang="pt-BR" sz="18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Lato" panose="020F0502020204030203" pitchFamily="34" charset="0"/>
              </a:rPr>
              <a:t>Ereky</a:t>
            </a:r>
            <a:r>
              <a:rPr lang="pt-BR" dirty="0">
                <a:solidFill>
                  <a:srgbClr val="1E252F"/>
                </a:solidFill>
                <a:latin typeface="Lato" panose="020F0502020204030203" pitchFamily="34" charset="0"/>
              </a:rPr>
              <a:t>, engenheiro húngaro).  </a:t>
            </a:r>
          </a:p>
          <a:p>
            <a:pPr algn="l"/>
            <a:endParaRPr lang="pt-BR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</a:pPr>
            <a:endParaRPr lang="pt-BR" sz="8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b="1" dirty="0">
                <a:solidFill>
                  <a:srgbClr val="1E252F"/>
                </a:solidFill>
                <a:latin typeface="Lato" panose="020F0502020204030203" pitchFamily="34" charset="0"/>
              </a:rPr>
              <a:t>1928</a:t>
            </a:r>
            <a:r>
              <a:rPr lang="pt-BR" dirty="0">
                <a:solidFill>
                  <a:srgbClr val="1E252F"/>
                </a:solidFill>
                <a:latin typeface="Lato" panose="020F0502020204030203" pitchFamily="34" charset="0"/>
              </a:rPr>
              <a:t> </a:t>
            </a:r>
            <a:r>
              <a:rPr lang="pt-BR" b="1" dirty="0"/>
              <a:t>Alexander</a:t>
            </a:r>
            <a:r>
              <a:rPr lang="pt-BR" dirty="0"/>
              <a:t> </a:t>
            </a:r>
            <a:r>
              <a:rPr lang="pt-BR" b="1" dirty="0"/>
              <a:t>Fleming</a:t>
            </a:r>
            <a:r>
              <a:rPr lang="pt-BR" dirty="0"/>
              <a:t> descobre acidentalmente o </a:t>
            </a:r>
            <a:r>
              <a:rPr lang="pt-BR" dirty="0">
                <a:latin typeface="Lato" panose="020F0502020204030203" pitchFamily="34" charset="0"/>
              </a:rPr>
              <a:t>primeiro antibiótico, </a:t>
            </a:r>
            <a:r>
              <a:rPr lang="pt-BR" dirty="0"/>
              <a:t>a </a:t>
            </a:r>
            <a:r>
              <a:rPr lang="pt-BR" b="1" dirty="0">
                <a:solidFill>
                  <a:srgbClr val="0070C0"/>
                </a:solidFill>
              </a:rPr>
              <a:t>penicilina</a:t>
            </a:r>
            <a:r>
              <a:rPr lang="pt-BR" dirty="0"/>
              <a:t> produzida pelo </a:t>
            </a:r>
            <a:r>
              <a:rPr lang="pt-BR" b="1" dirty="0">
                <a:solidFill>
                  <a:srgbClr val="0070C0"/>
                </a:solidFill>
              </a:rPr>
              <a:t>fungo </a:t>
            </a:r>
            <a:r>
              <a:rPr lang="pt-BR" b="1" i="1" dirty="0">
                <a:solidFill>
                  <a:srgbClr val="0070C0"/>
                </a:solidFill>
              </a:rPr>
              <a:t>Penicillium</a:t>
            </a:r>
            <a:r>
              <a:rPr lang="pt-BR" dirty="0"/>
              <a:t>.</a:t>
            </a:r>
          </a:p>
        </p:txBody>
      </p:sp>
      <p:pic>
        <p:nvPicPr>
          <p:cNvPr id="4" name="Picture 8" descr="Alexander Fleming e a Era dos Antibióticos - Microbiologia - Biólogo">
            <a:extLst>
              <a:ext uri="{FF2B5EF4-FFF2-40B4-BE49-F238E27FC236}">
                <a16:creationId xmlns:a16="http://schemas.microsoft.com/office/drawing/2014/main" id="{86E201C0-564E-B605-879F-1A060C69F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647" y="817011"/>
            <a:ext cx="3013761" cy="167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obel Prize - Discoverer of penicillin Alexander Fleming warned against its  overuse and the risk of resistant microorganisms as early as 1945, in his  Nobel Prize lecture: “The time may come when">
            <a:extLst>
              <a:ext uri="{FF2B5EF4-FFF2-40B4-BE49-F238E27FC236}">
                <a16:creationId xmlns:a16="http://schemas.microsoft.com/office/drawing/2014/main" id="{C06C75CE-CDFA-2CEB-E026-A0E80A05F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505" y="780789"/>
            <a:ext cx="2914795" cy="174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74DB476-DBCB-1245-C807-DBB9223FC230}"/>
              </a:ext>
            </a:extLst>
          </p:cNvPr>
          <p:cNvSpPr txBox="1"/>
          <p:nvPr/>
        </p:nvSpPr>
        <p:spPr>
          <a:xfrm>
            <a:off x="5265647" y="2529666"/>
            <a:ext cx="6278003" cy="338554"/>
          </a:xfrm>
          <a:prstGeom prst="rect">
            <a:avLst/>
          </a:prstGeom>
          <a:solidFill>
            <a:srgbClr val="FFFD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600" b="1" dirty="0"/>
              <a:t>Alexander</a:t>
            </a:r>
            <a:r>
              <a:rPr lang="pt-BR" sz="1600" dirty="0"/>
              <a:t> </a:t>
            </a:r>
            <a:r>
              <a:rPr lang="pt-BR" sz="1600" b="1" dirty="0"/>
              <a:t>Fleming</a:t>
            </a:r>
            <a:r>
              <a:rPr lang="pt-BR" sz="1600" dirty="0"/>
              <a:t> descobridor da  </a:t>
            </a:r>
            <a:r>
              <a:rPr lang="pt-BR" sz="1600" b="1" dirty="0">
                <a:solidFill>
                  <a:srgbClr val="0070C0"/>
                </a:solidFill>
              </a:rPr>
              <a:t>penicilina</a:t>
            </a:r>
            <a:r>
              <a:rPr lang="pt-BR" sz="1600" dirty="0"/>
              <a:t>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18D1769-04E0-D300-26C3-9DF64265A761}"/>
              </a:ext>
            </a:extLst>
          </p:cNvPr>
          <p:cNvSpPr txBox="1"/>
          <p:nvPr/>
        </p:nvSpPr>
        <p:spPr>
          <a:xfrm>
            <a:off x="770496" y="3875086"/>
            <a:ext cx="4840801" cy="2539157"/>
          </a:xfrm>
          <a:prstGeom prst="rect">
            <a:avLst/>
          </a:prstGeom>
          <a:solidFill>
            <a:srgbClr val="EFF4F7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Entrando na Era da </a:t>
            </a:r>
            <a:r>
              <a:rPr lang="pt-BR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BIOLOGIA MOLECULAR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b="1" dirty="0">
                <a:solidFill>
                  <a:srgbClr val="1E252F"/>
                </a:solidFill>
                <a:latin typeface="Lato" panose="020F0502020204030203" pitchFamily="34" charset="0"/>
              </a:rPr>
              <a:t>1953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pt-BR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a descrição da</a:t>
            </a:r>
            <a:r>
              <a:rPr lang="pt-BR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estrutura dupla-hélice do DNA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por </a:t>
            </a:r>
            <a:r>
              <a:rPr lang="pt-BR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James Watson 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 </a:t>
            </a:r>
            <a:r>
              <a:rPr lang="pt-BR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Francis Crick</a:t>
            </a:r>
            <a:r>
              <a:rPr lang="pt-BR" dirty="0">
                <a:solidFill>
                  <a:srgbClr val="1E252F"/>
                </a:solidFill>
                <a:latin typeface="Lato" panose="020F0502020204030203" pitchFamily="34" charset="0"/>
              </a:rPr>
              <a:t>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pt-BR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b="1" dirty="0">
                <a:solidFill>
                  <a:srgbClr val="1E252F"/>
                </a:solidFill>
                <a:latin typeface="Lato" panose="020F0502020204030203" pitchFamily="34" charset="0"/>
              </a:rPr>
              <a:t>1983</a:t>
            </a:r>
            <a:r>
              <a:rPr lang="pt-BR" dirty="0">
                <a:solidFill>
                  <a:srgbClr val="1E252F"/>
                </a:solidFill>
                <a:latin typeface="Lato" panose="020F0502020204030203" pitchFamily="34" charset="0"/>
              </a:rPr>
              <a:t> </a:t>
            </a:r>
            <a:r>
              <a:rPr lang="pt-BR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a concepção da técnica</a:t>
            </a:r>
            <a:r>
              <a:rPr lang="pt-BR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de</a:t>
            </a:r>
            <a:r>
              <a:rPr lang="pt-BR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PCR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amplamente utilizada no diagnóstico da Covid-19;</a:t>
            </a:r>
          </a:p>
        </p:txBody>
      </p:sp>
    </p:spTree>
    <p:extLst>
      <p:ext uri="{BB962C8B-B14F-4D97-AF65-F5344CB8AC3E}">
        <p14:creationId xmlns:p14="http://schemas.microsoft.com/office/powerpoint/2010/main" val="1633194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4">
            <a:extLst>
              <a:ext uri="{FF2B5EF4-FFF2-40B4-BE49-F238E27FC236}">
                <a16:creationId xmlns:a16="http://schemas.microsoft.com/office/drawing/2014/main" id="{4DB59F82-CB34-7727-27BB-1FFA35A3E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8" y="1700213"/>
            <a:ext cx="647700" cy="3048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 sz="1400">
                <a:latin typeface="Times New Roman" panose="02020603050405020304" pitchFamily="18" charset="0"/>
              </a:rPr>
              <a:t>....</a:t>
            </a:r>
          </a:p>
        </p:txBody>
      </p:sp>
      <p:sp>
        <p:nvSpPr>
          <p:cNvPr id="48130" name="Text Box 5">
            <a:extLst>
              <a:ext uri="{FF2B5EF4-FFF2-40B4-BE49-F238E27FC236}">
                <a16:creationId xmlns:a16="http://schemas.microsoft.com/office/drawing/2014/main" id="{EB0F8FBA-AE54-B212-5D0C-3AA1771A0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2492375"/>
            <a:ext cx="936625" cy="304800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 sz="1400">
                <a:latin typeface="Times New Roman" panose="02020603050405020304" pitchFamily="18" charset="0"/>
              </a:rPr>
              <a:t>.....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226177F9-809D-7B49-119B-ADD74948A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933825"/>
            <a:ext cx="4464050" cy="1190625"/>
          </a:xfrm>
          <a:prstGeom prst="rect">
            <a:avLst/>
          </a:prstGeom>
          <a:solidFill>
            <a:srgbClr val="DFFBE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 sz="3600">
                <a:latin typeface="Times New Roman" panose="02020603050405020304" pitchFamily="18" charset="0"/>
              </a:rPr>
              <a:t>E..... como as coisas estão atualmente ?  ?  ?</a:t>
            </a:r>
          </a:p>
        </p:txBody>
      </p:sp>
      <p:pic>
        <p:nvPicPr>
          <p:cNvPr id="48132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234ADF3-A192-4B33-0C1F-77413BCAE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A0EF650-382D-FB50-30E6-08029C1C0875}"/>
              </a:ext>
            </a:extLst>
          </p:cNvPr>
          <p:cNvSpPr txBox="1"/>
          <p:nvPr/>
        </p:nvSpPr>
        <p:spPr>
          <a:xfrm>
            <a:off x="4681538" y="5891768"/>
            <a:ext cx="6096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>
                <a:latin typeface="Helvetica" pitchFamily="2" charset="0"/>
              </a:rPr>
              <a:t>3. A Biotecnologia moderna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6">
            <a:extLst>
              <a:ext uri="{FF2B5EF4-FFF2-40B4-BE49-F238E27FC236}">
                <a16:creationId xmlns:a16="http://schemas.microsoft.com/office/drawing/2014/main" id="{A46AE47E-4033-370F-B8F3-3CFF1C103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675" y="549275"/>
            <a:ext cx="9586913" cy="46166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 sz="2400" dirty="0">
                <a:latin typeface="Arial" panose="020B0604020202020204" pitchFamily="34" charset="0"/>
              </a:rPr>
              <a:t>Os 3 Domínios da Vida </a:t>
            </a:r>
            <a:r>
              <a:rPr lang="pt-BR" altLang="pt-BR" sz="1800" dirty="0">
                <a:latin typeface="Arial" panose="020B0604020202020204" pitchFamily="34" charset="0"/>
              </a:rPr>
              <a:t>proposta por Carl Woese em 1977 </a:t>
            </a:r>
          </a:p>
        </p:txBody>
      </p:sp>
      <p:sp>
        <p:nvSpPr>
          <p:cNvPr id="49154" name="Text Box 5">
            <a:extLst>
              <a:ext uri="{FF2B5EF4-FFF2-40B4-BE49-F238E27FC236}">
                <a16:creationId xmlns:a16="http://schemas.microsoft.com/office/drawing/2014/main" id="{5F9265B8-5DEB-5406-58F0-4915B94D0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60350"/>
            <a:ext cx="3167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pt-BR" altLang="pt-BR" sz="1400">
              <a:latin typeface="Times New Roman" panose="02020603050405020304" pitchFamily="18" charset="0"/>
            </a:endParaRPr>
          </a:p>
        </p:txBody>
      </p:sp>
      <p:sp>
        <p:nvSpPr>
          <p:cNvPr id="49155" name="Text Box 8">
            <a:extLst>
              <a:ext uri="{FF2B5EF4-FFF2-40B4-BE49-F238E27FC236}">
                <a16:creationId xmlns:a16="http://schemas.microsoft.com/office/drawing/2014/main" id="{C802DEAF-C5A4-7593-F3F4-3A92D2F99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87313"/>
            <a:ext cx="5472113" cy="4619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 sz="2400" b="1" dirty="0">
                <a:latin typeface="Arial" panose="020B0604020202020204" pitchFamily="34" charset="0"/>
              </a:rPr>
              <a:t>Classificação dos Seres Vivos</a:t>
            </a:r>
          </a:p>
        </p:txBody>
      </p:sp>
      <p:pic>
        <p:nvPicPr>
          <p:cNvPr id="49156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ACA5C58-FE70-DDD2-E760-7DECBC26D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Imagem 10">
            <a:extLst>
              <a:ext uri="{FF2B5EF4-FFF2-40B4-BE49-F238E27FC236}">
                <a16:creationId xmlns:a16="http://schemas.microsoft.com/office/drawing/2014/main" id="{F4799932-68B7-81D5-4704-B53A9968A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47"/>
          <a:stretch>
            <a:fillRect/>
          </a:stretch>
        </p:blipFill>
        <p:spPr bwMode="auto">
          <a:xfrm>
            <a:off x="1463675" y="1001713"/>
            <a:ext cx="9586913" cy="40973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Retângulo 2">
            <a:extLst>
              <a:ext uri="{FF2B5EF4-FFF2-40B4-BE49-F238E27FC236}">
                <a16:creationId xmlns:a16="http://schemas.microsoft.com/office/drawing/2014/main" id="{0284F15B-B79A-3DE0-2F56-C63D2ED97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4902200"/>
            <a:ext cx="5018087" cy="1892300"/>
          </a:xfrm>
          <a:prstGeom prst="rect">
            <a:avLst/>
          </a:prstGeom>
          <a:solidFill>
            <a:srgbClr val="FFFFDF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30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No exemplo diferenças na sequência (em amarelo):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30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organismo1 versus organismo 2, três diferenças;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30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	       1 versus 3, duas diferenças;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30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       2 versus 3, quatro diferenças.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30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Os organismos 1 e 3 possuem parentesco mais próximo do que 2 e 3 ou 1 e 2.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30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</a:t>
            </a:r>
            <a:r>
              <a:rPr lang="pt-BR" altLang="pt-BR" sz="1300" b="1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</a:t>
            </a:r>
            <a:r>
              <a:rPr lang="pt-BR" altLang="pt-BR" sz="130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) </a:t>
            </a:r>
            <a:r>
              <a:rPr lang="pt-BR" altLang="pt-BR" sz="1300" b="1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 árvore filogenética da vida</a:t>
            </a:r>
            <a:r>
              <a:rPr lang="pt-BR" altLang="pt-BR" sz="130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A árvore mostra os três domínios dos organismos e alguns grupos representativos em cada domínio. </a:t>
            </a:r>
            <a:endParaRPr lang="pt-BR" altLang="pt-BR" sz="130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49159" name="Retângulo 3">
            <a:extLst>
              <a:ext uri="{FF2B5EF4-FFF2-40B4-BE49-F238E27FC236}">
                <a16:creationId xmlns:a16="http://schemas.microsoft.com/office/drawing/2014/main" id="{9AC28C61-7310-E042-78F4-B6B6B1467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2219325"/>
            <a:ext cx="500062" cy="339725"/>
          </a:xfrm>
          <a:prstGeom prst="rect">
            <a:avLst/>
          </a:prstGeom>
          <a:solidFill>
            <a:srgbClr val="FFF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</a:t>
            </a:r>
            <a:r>
              <a:rPr lang="pt-BR" altLang="pt-BR" sz="1600" b="1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</a:t>
            </a:r>
            <a:r>
              <a:rPr lang="pt-BR" altLang="pt-BR" sz="160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) </a:t>
            </a:r>
            <a:endParaRPr lang="pt-BR" altLang="pt-BR" sz="1600"/>
          </a:p>
        </p:txBody>
      </p:sp>
      <p:sp>
        <p:nvSpPr>
          <p:cNvPr id="49160" name="Retângulo 15">
            <a:extLst>
              <a:ext uri="{FF2B5EF4-FFF2-40B4-BE49-F238E27FC236}">
                <a16:creationId xmlns:a16="http://schemas.microsoft.com/office/drawing/2014/main" id="{E2D2209D-347D-DFBF-AC7A-C9D28FBD5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663950"/>
            <a:ext cx="500063" cy="307975"/>
          </a:xfrm>
          <a:prstGeom prst="rect">
            <a:avLst/>
          </a:prstGeom>
          <a:solidFill>
            <a:srgbClr val="FFF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</a:t>
            </a:r>
            <a:r>
              <a:rPr lang="pt-BR" altLang="pt-BR" sz="1400" b="1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</a:t>
            </a:r>
            <a:r>
              <a:rPr lang="pt-BR" altLang="pt-BR" sz="140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) </a:t>
            </a:r>
            <a:endParaRPr lang="pt-BR" altLang="pt-BR" sz="140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49161" name="Retângulo 16">
            <a:extLst>
              <a:ext uri="{FF2B5EF4-FFF2-40B4-BE49-F238E27FC236}">
                <a16:creationId xmlns:a16="http://schemas.microsoft.com/office/drawing/2014/main" id="{82BF809E-DA0A-F728-4AA5-EB11C4508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675" y="4530725"/>
            <a:ext cx="4984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40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49162" name="Retângulo 18">
            <a:extLst>
              <a:ext uri="{FF2B5EF4-FFF2-40B4-BE49-F238E27FC236}">
                <a16:creationId xmlns:a16="http://schemas.microsoft.com/office/drawing/2014/main" id="{69FE98AD-CD8B-1387-A1C4-57B74AC27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113" y="4738688"/>
            <a:ext cx="500062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400">
              <a:solidFill>
                <a:srgbClr val="0070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400">
              <a:solidFill>
                <a:srgbClr val="0070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</a:t>
            </a:r>
            <a:r>
              <a:rPr lang="pt-BR" altLang="pt-BR" sz="1400" b="1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</a:t>
            </a:r>
            <a:r>
              <a:rPr lang="pt-BR" altLang="pt-BR" sz="140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) </a:t>
            </a:r>
            <a:endParaRPr lang="pt-BR" altLang="pt-BR" sz="140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A13A2EC-64B2-6FC8-2826-DA7330230A4C}"/>
              </a:ext>
            </a:extLst>
          </p:cNvPr>
          <p:cNvSpPr/>
          <p:nvPr/>
        </p:nvSpPr>
        <p:spPr>
          <a:xfrm>
            <a:off x="225425" y="4964113"/>
            <a:ext cx="6651625" cy="1784350"/>
          </a:xfrm>
          <a:prstGeom prst="rect">
            <a:avLst/>
          </a:prstGeom>
          <a:solidFill>
            <a:srgbClr val="FFFFDF"/>
          </a:solidFill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300" b="1" dirty="0">
                <a:solidFill>
                  <a:srgbClr val="D1561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Figura: </a:t>
            </a:r>
            <a:r>
              <a:rPr lang="pt-BR" sz="1300" b="1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Relações evolutivas e a árvore da vida filogenética. </a:t>
            </a:r>
          </a:p>
          <a:p>
            <a:pPr>
              <a:defRPr/>
            </a:pPr>
            <a:r>
              <a:rPr lang="pt-BR" sz="13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</a:t>
            </a:r>
            <a:r>
              <a:rPr lang="pt-BR" sz="1300" b="1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</a:t>
            </a:r>
            <a:r>
              <a:rPr lang="pt-BR" sz="13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) </a:t>
            </a:r>
            <a:r>
              <a:rPr lang="pt-BR" sz="1300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 tecnologia por trás da filogenia do gene do RNA ribossomal. </a:t>
            </a:r>
          </a:p>
          <a:p>
            <a:pPr indent="-241200">
              <a:defRPr/>
            </a:pPr>
            <a:r>
              <a:rPr lang="pt-BR" sz="1200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1. O DNA é extraído das células; </a:t>
            </a:r>
          </a:p>
          <a:p>
            <a:pPr indent="-241200">
              <a:defRPr/>
            </a:pPr>
            <a:r>
              <a:rPr lang="pt-BR" sz="1200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2. Cópias do gene que codifica o rRNA são produzidas por meio da reação em cadeia da 	polimerase (PCR). </a:t>
            </a:r>
          </a:p>
          <a:p>
            <a:pPr indent="-241200">
              <a:defRPr/>
            </a:pPr>
            <a:r>
              <a:rPr lang="pt-BR" sz="1200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3,4. O gene é sequenciado e a sequência obtida é alinhada com sequências de outros 	organismos. </a:t>
            </a:r>
          </a:p>
          <a:p>
            <a:pPr indent="-241200">
              <a:defRPr/>
            </a:pPr>
            <a:r>
              <a:rPr lang="pt-BR" sz="1200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5,6. Um algoritmo de computador realiza comparações de pares em cada base e gera uma 	árvore filogenética que retrata as relações evolutivas. </a:t>
            </a:r>
            <a:endParaRPr lang="pt-BR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42EE528-1C19-CA52-801F-21FA4A5F6FCD}"/>
              </a:ext>
            </a:extLst>
          </p:cNvPr>
          <p:cNvSpPr txBox="1"/>
          <p:nvPr/>
        </p:nvSpPr>
        <p:spPr>
          <a:xfrm>
            <a:off x="88900" y="405095"/>
            <a:ext cx="4152900" cy="6047809"/>
          </a:xfrm>
          <a:prstGeom prst="rect">
            <a:avLst/>
          </a:prstGeom>
          <a:solidFill>
            <a:srgbClr val="FCFFE3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dirty="0"/>
              <a:t>1590:  Invenção do microscópio composto, em seguida; 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dirty="0"/>
              <a:t>1675: descoberta dos microrganismos;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dirty="0"/>
              <a:t> 1855: descoberta da bactéria </a:t>
            </a:r>
            <a:r>
              <a:rPr lang="pt-BR" b="1" i="1" dirty="0">
                <a:solidFill>
                  <a:srgbClr val="0070C0"/>
                </a:solidFill>
              </a:rPr>
              <a:t>E. col</a:t>
            </a:r>
            <a:r>
              <a:rPr lang="pt-BR" i="1" dirty="0">
                <a:solidFill>
                  <a:srgbClr val="0070C0"/>
                </a:solidFill>
              </a:rPr>
              <a:t>i</a:t>
            </a:r>
            <a:r>
              <a:rPr lang="pt-BR" dirty="0"/>
              <a:t>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dirty="0"/>
              <a:t> 1862: Louis Pasteur descobriu a </a:t>
            </a:r>
            <a:r>
              <a:rPr lang="pt-BR" dirty="0">
                <a:solidFill>
                  <a:srgbClr val="0070C0"/>
                </a:solidFill>
              </a:rPr>
              <a:t>origem bacteriana da fermentação</a:t>
            </a:r>
            <a:r>
              <a:rPr lang="pt-BR" dirty="0"/>
              <a:t>.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dirty="0"/>
              <a:t>1830: A </a:t>
            </a:r>
            <a:r>
              <a:rPr lang="pt-BR" b="1" dirty="0"/>
              <a:t>proteína</a:t>
            </a:r>
            <a:r>
              <a:rPr lang="pt-BR" dirty="0"/>
              <a:t> foi descoberta;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dirty="0"/>
              <a:t> 1882: Descoberta do cromossomo. Integrada com a Lei da Herança de Mendel, a teoria cromossômica forma a base da genética moderna.</a:t>
            </a:r>
          </a:p>
          <a:p>
            <a:pPr>
              <a:spcAft>
                <a:spcPts val="600"/>
              </a:spcAft>
            </a:pPr>
            <a:endParaRPr lang="pt-BR" dirty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dirty="0"/>
              <a:t>1928: </a:t>
            </a:r>
            <a:r>
              <a:rPr lang="pt-BR" b="1" dirty="0"/>
              <a:t>Fleming</a:t>
            </a:r>
            <a:r>
              <a:rPr lang="pt-BR" dirty="0"/>
              <a:t> descobre acidentalmente a penicilina produzida pelo </a:t>
            </a:r>
            <a:r>
              <a:rPr lang="pt-BR" b="1" dirty="0">
                <a:solidFill>
                  <a:srgbClr val="0070C0"/>
                </a:solidFill>
              </a:rPr>
              <a:t>fungo </a:t>
            </a:r>
            <a:r>
              <a:rPr lang="pt-BR" b="1" i="1" dirty="0">
                <a:solidFill>
                  <a:srgbClr val="0070C0"/>
                </a:solidFill>
              </a:rPr>
              <a:t>Penicillium</a:t>
            </a:r>
            <a:r>
              <a:rPr lang="pt-BR" dirty="0"/>
              <a:t>.</a:t>
            </a:r>
          </a:p>
          <a:p>
            <a:pPr>
              <a:spcAft>
                <a:spcPts val="600"/>
              </a:spcAft>
            </a:pPr>
            <a:endParaRPr lang="pt-BR" dirty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dirty="0">
                <a:highlight>
                  <a:srgbClr val="FFFF00"/>
                </a:highlight>
              </a:rPr>
              <a:t>1944: 1º Transferência genética- Avery, Mac </a:t>
            </a:r>
            <a:r>
              <a:rPr lang="pt-BR" dirty="0" err="1">
                <a:highlight>
                  <a:srgbClr val="FFFF00"/>
                </a:highlight>
              </a:rPr>
              <a:t>Leod</a:t>
            </a:r>
            <a:r>
              <a:rPr lang="pt-BR" dirty="0">
                <a:highlight>
                  <a:srgbClr val="FFFF00"/>
                </a:highlight>
              </a:rPr>
              <a:t> e Mc </a:t>
            </a:r>
            <a:r>
              <a:rPr lang="pt-BR" dirty="0" err="1">
                <a:highlight>
                  <a:srgbClr val="FFFF00"/>
                </a:highlight>
              </a:rPr>
              <a:t>Cart</a:t>
            </a:r>
            <a:r>
              <a:rPr lang="pt-BR" dirty="0">
                <a:highlight>
                  <a:srgbClr val="FFFF00"/>
                </a:highlight>
              </a:rPr>
              <a:t> descobrem a </a:t>
            </a:r>
            <a:r>
              <a:rPr lang="pt-BR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Transformação genética bacteriana </a:t>
            </a:r>
          </a:p>
        </p:txBody>
      </p:sp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A9F0E6E4-AC2F-886E-D915-C36CD4FEA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65" t="22508" r="5887" b="22538"/>
          <a:stretch/>
        </p:blipFill>
        <p:spPr>
          <a:xfrm>
            <a:off x="5003800" y="2786349"/>
            <a:ext cx="7188200" cy="366655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DE7DB1B4-E78D-C343-1DE6-2E40FA88A1C0}"/>
              </a:ext>
            </a:extLst>
          </p:cNvPr>
          <p:cNvCxnSpPr/>
          <p:nvPr/>
        </p:nvCxnSpPr>
        <p:spPr>
          <a:xfrm flipV="1">
            <a:off x="4114800" y="5753100"/>
            <a:ext cx="889000" cy="292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655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569F731-524B-DE6D-AE87-C43B6F9F5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56852"/>
            <a:ext cx="7855843" cy="57404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BC0E89F-19B8-66A3-FFC1-CAD4957AD21C}"/>
              </a:ext>
            </a:extLst>
          </p:cNvPr>
          <p:cNvSpPr txBox="1"/>
          <p:nvPr/>
        </p:nvSpPr>
        <p:spPr>
          <a:xfrm>
            <a:off x="457200" y="717490"/>
            <a:ext cx="87122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b="1" dirty="0" err="1"/>
              <a:t>MicroBiotec</a:t>
            </a:r>
            <a:r>
              <a:rPr lang="pt-BR" sz="2000" b="1" dirty="0"/>
              <a:t> – na indústria de Alimentos, Farmacêutica, Produção de Energia 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C9E129A-B3D1-99B7-7993-67D75DEEB740}"/>
              </a:ext>
            </a:extLst>
          </p:cNvPr>
          <p:cNvSpPr txBox="1"/>
          <p:nvPr/>
        </p:nvSpPr>
        <p:spPr>
          <a:xfrm>
            <a:off x="508000" y="308906"/>
            <a:ext cx="6096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>
                <a:latin typeface="Helvetica" pitchFamily="2" charset="0"/>
              </a:rPr>
              <a:t>3. A Biotecnologia moderna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6D34B63-7FEB-A381-7354-D57C58ECC9D2}"/>
              </a:ext>
            </a:extLst>
          </p:cNvPr>
          <p:cNvSpPr txBox="1"/>
          <p:nvPr/>
        </p:nvSpPr>
        <p:spPr>
          <a:xfrm rot="21216348">
            <a:off x="348535" y="1871704"/>
            <a:ext cx="200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Um exemplo</a:t>
            </a:r>
          </a:p>
          <a:p>
            <a:endParaRPr lang="pt-BR" dirty="0"/>
          </a:p>
          <a:p>
            <a:r>
              <a:rPr lang="pt-BR" dirty="0"/>
              <a:t>continuando com a Biotecnologia  clássica usando</a:t>
            </a:r>
          </a:p>
          <a:p>
            <a:endParaRPr lang="pt-BR" dirty="0"/>
          </a:p>
          <a:p>
            <a:r>
              <a:rPr lang="pt-BR" b="1" dirty="0"/>
              <a:t>microrganismos naturais </a:t>
            </a:r>
          </a:p>
        </p:txBody>
      </p:sp>
    </p:spTree>
    <p:extLst>
      <p:ext uri="{BB962C8B-B14F-4D97-AF65-F5344CB8AC3E}">
        <p14:creationId xmlns:p14="http://schemas.microsoft.com/office/powerpoint/2010/main" val="3158481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C88353-B8DA-EE28-79D2-51874350C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022" y="1197967"/>
            <a:ext cx="7523956" cy="564296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25B269B-7879-0240-8CDC-A8D29C79411E}"/>
              </a:ext>
            </a:extLst>
          </p:cNvPr>
          <p:cNvSpPr txBox="1"/>
          <p:nvPr/>
        </p:nvSpPr>
        <p:spPr>
          <a:xfrm>
            <a:off x="330200" y="431999"/>
            <a:ext cx="87630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b="1" dirty="0" err="1"/>
              <a:t>MicroBiotec</a:t>
            </a:r>
            <a:r>
              <a:rPr lang="pt-BR" sz="2000" b="1" dirty="0"/>
              <a:t> – Engenharia Genética e os Microrganismos Recombinantes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E1D3FD9-A9E8-E9E8-6FF6-F6BE505228D1}"/>
              </a:ext>
            </a:extLst>
          </p:cNvPr>
          <p:cNvSpPr txBox="1"/>
          <p:nvPr/>
        </p:nvSpPr>
        <p:spPr>
          <a:xfrm rot="21216348">
            <a:off x="286773" y="1989377"/>
            <a:ext cx="2006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Um exemplo</a:t>
            </a:r>
          </a:p>
          <a:p>
            <a:endParaRPr lang="pt-BR" dirty="0"/>
          </a:p>
          <a:p>
            <a:r>
              <a:rPr lang="pt-BR" dirty="0"/>
              <a:t>falando de  Biotecnologia  usando a Biologia Molecular</a:t>
            </a:r>
          </a:p>
          <a:p>
            <a:endParaRPr lang="pt-BR" dirty="0"/>
          </a:p>
          <a:p>
            <a:r>
              <a:rPr lang="pt-BR" b="1" dirty="0"/>
              <a:t>microrganismos geneticamente modificados (</a:t>
            </a:r>
            <a:r>
              <a:rPr lang="pt-BR" b="1" dirty="0" err="1"/>
              <a:t>OGMs</a:t>
            </a:r>
            <a:r>
              <a:rPr lang="pt-BR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795511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DF524189-0B34-0C44-8FC2-236B06A7E147}"/>
              </a:ext>
            </a:extLst>
          </p:cNvPr>
          <p:cNvSpPr txBox="1"/>
          <p:nvPr/>
        </p:nvSpPr>
        <p:spPr>
          <a:xfrm>
            <a:off x="535330" y="113062"/>
            <a:ext cx="5560670" cy="707886"/>
          </a:xfrm>
          <a:prstGeom prst="rect">
            <a:avLst/>
          </a:prstGeom>
          <a:solidFill>
            <a:srgbClr val="FFF7C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endParaRPr lang="pt-BR" sz="2000" b="1" dirty="0">
              <a:latin typeface="Helvetica" pitchFamily="2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pt-BR" sz="2000" b="1" dirty="0">
                <a:latin typeface="Helvetica" pitchFamily="2" charset="0"/>
              </a:rPr>
              <a:t>Biotecnologia: significado do termo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EC87F1FF-0673-C243-B0D1-1B00D8E75253}"/>
              </a:ext>
            </a:extLst>
          </p:cNvPr>
          <p:cNvSpPr/>
          <p:nvPr/>
        </p:nvSpPr>
        <p:spPr>
          <a:xfrm>
            <a:off x="0" y="0"/>
            <a:ext cx="561372" cy="338554"/>
          </a:xfrm>
          <a:prstGeom prst="rect">
            <a:avLst/>
          </a:prstGeom>
          <a:solidFill>
            <a:srgbClr val="EFFFEE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800" b="1" dirty="0" err="1">
                <a:solidFill>
                  <a:srgbClr val="0432FF"/>
                </a:solidFill>
                <a:sym typeface="Wingdings" pitchFamily="2" charset="2"/>
              </a:rPr>
              <a:t>EJV</a:t>
            </a:r>
            <a:endParaRPr lang="pt-BR" sz="800" b="1" dirty="0">
              <a:solidFill>
                <a:srgbClr val="0432FF"/>
              </a:solidFill>
              <a:sym typeface="Wingdings" pitchFamily="2" charset="2"/>
            </a:endParaRPr>
          </a:p>
          <a:p>
            <a:pPr algn="ctr">
              <a:defRPr/>
            </a:pPr>
            <a:r>
              <a:rPr lang="pt-BR" sz="800" b="1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pt-BR" sz="800" b="1" dirty="0" err="1">
                <a:solidFill>
                  <a:srgbClr val="0432FF"/>
                </a:solidFill>
                <a:sym typeface="Wingdings" pitchFamily="2" charset="2"/>
              </a:rPr>
              <a:t>ICB</a:t>
            </a:r>
            <a:r>
              <a:rPr lang="pt-BR" sz="800" b="1" dirty="0">
                <a:solidFill>
                  <a:srgbClr val="0432FF"/>
                </a:solidFill>
                <a:sym typeface="Wingdings" pitchFamily="2" charset="2"/>
              </a:rPr>
              <a:t>/USP</a:t>
            </a:r>
            <a:endParaRPr lang="pt-BR" sz="800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36FFF8-2E4F-B142-93B1-689D210EC942}"/>
              </a:ext>
            </a:extLst>
          </p:cNvPr>
          <p:cNvSpPr txBox="1"/>
          <p:nvPr/>
        </p:nvSpPr>
        <p:spPr>
          <a:xfrm>
            <a:off x="535330" y="1396961"/>
            <a:ext cx="5276720" cy="5170646"/>
          </a:xfrm>
          <a:prstGeom prst="rect">
            <a:avLst/>
          </a:prstGeom>
          <a:noFill/>
          <a:ln w="38100">
            <a:solidFill>
              <a:srgbClr val="76D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1" i="0" dirty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Bio</a:t>
            </a:r>
            <a:r>
              <a:rPr lang="pt-BR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tecnologia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é a </a:t>
            </a:r>
            <a:r>
              <a:rPr lang="pt-BR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Tecnologia"/>
              </a:rPr>
              <a:t>tecnologia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que tem por base  as </a:t>
            </a:r>
            <a:r>
              <a:rPr lang="pt-BR" dirty="0">
                <a:solidFill>
                  <a:srgbClr val="0645AD"/>
                </a:solidFill>
                <a:latin typeface="Arial" panose="020B0604020202020204" pitchFamily="34" charset="0"/>
              </a:rPr>
              <a:t>C</a:t>
            </a:r>
            <a:r>
              <a:rPr lang="pt-BR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Biologia"/>
              </a:rPr>
              <a:t>iências </a:t>
            </a:r>
            <a:r>
              <a:rPr lang="pt-BR" dirty="0">
                <a:solidFill>
                  <a:srgbClr val="0645AD"/>
                </a:solidFill>
                <a:latin typeface="Arial" panose="020B0604020202020204" pitchFamily="34" charset="0"/>
                <a:hlinkClick r:id="rId3" tooltip="Biologia"/>
              </a:rPr>
              <a:t>B</a:t>
            </a:r>
            <a:r>
              <a:rPr lang="pt-BR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Biologia"/>
              </a:rPr>
              <a:t>iológicas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considerando </a:t>
            </a:r>
            <a:r>
              <a:rPr lang="pt-BR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todas suas mais variadas </a:t>
            </a:r>
            <a:r>
              <a:rPr lang="pt-BR" b="1" dirty="0">
                <a:solidFill>
                  <a:srgbClr val="202122"/>
                </a:solidFill>
                <a:latin typeface="Arial" panose="020B0604020202020204" pitchFamily="34" charset="0"/>
              </a:rPr>
              <a:t>modalidades</a:t>
            </a:r>
            <a:r>
              <a:rPr lang="pt-BR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 </a:t>
            </a:r>
          </a:p>
          <a:p>
            <a:pPr marL="285750" indent="-285750" algn="just">
              <a:buFontTx/>
              <a:buChar char="-"/>
            </a:pPr>
            <a:r>
              <a:rPr lang="pt-BR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Molécula"/>
              </a:rPr>
              <a:t>Genética, </a:t>
            </a:r>
          </a:p>
          <a:p>
            <a:pPr marL="285750" indent="-285750" algn="just">
              <a:buFontTx/>
              <a:buChar char="-"/>
            </a:pPr>
            <a:r>
              <a:rPr lang="pt-BR" dirty="0">
                <a:solidFill>
                  <a:srgbClr val="0645AD"/>
                </a:solidFill>
                <a:latin typeface="Arial" panose="020B0604020202020204" pitchFamily="34" charset="0"/>
                <a:hlinkClick r:id="rId4" tooltip="Molécula"/>
              </a:rPr>
              <a:t>Biologia </a:t>
            </a:r>
            <a:r>
              <a:rPr lang="pt-BR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Molécula"/>
              </a:rPr>
              <a:t>molecular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</a:p>
          <a:p>
            <a:pPr marL="285750" indent="-285750" algn="just">
              <a:buFontTx/>
              <a:buChar char="-"/>
            </a:pP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Bioquímica; </a:t>
            </a:r>
            <a:endParaRPr lang="pt-BR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pt-BR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Célula"/>
              </a:rPr>
              <a:t>Biologia celular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</a:p>
          <a:p>
            <a:pPr marL="285750" indent="-285750" algn="just">
              <a:buFontTx/>
              <a:buChar char="-"/>
            </a:pPr>
            <a:r>
              <a:rPr lang="pt-BR" dirty="0">
                <a:solidFill>
                  <a:srgbClr val="0645AD"/>
                </a:solidFill>
                <a:latin typeface="Arial" panose="020B0604020202020204" pitchFamily="34" charset="0"/>
                <a:hlinkClick r:id="rId6" tooltip="Morfologia (biologia)"/>
              </a:rPr>
              <a:t>M</a:t>
            </a:r>
            <a:r>
              <a:rPr lang="pt-BR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Morfologia (biologia)"/>
              </a:rPr>
              <a:t>orfofisiológico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</a:p>
          <a:p>
            <a:pPr marL="285750" indent="-285750" algn="just">
              <a:buFontTx/>
              <a:buChar char="-"/>
            </a:pPr>
            <a:r>
              <a:rPr lang="pt-BR" dirty="0">
                <a:solidFill>
                  <a:srgbClr val="0645AD"/>
                </a:solidFill>
                <a:latin typeface="Arial" panose="020B0604020202020204" pitchFamily="34" charset="0"/>
                <a:hlinkClick r:id="rId7" tooltip="Ecologia"/>
              </a:rPr>
              <a:t>E</a:t>
            </a:r>
            <a:r>
              <a:rPr lang="pt-BR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Ecologia"/>
              </a:rPr>
              <a:t>cológico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</a:p>
          <a:p>
            <a:pPr marL="285750" indent="-285750" algn="just">
              <a:buFontTx/>
              <a:buChar char="-"/>
            </a:pPr>
            <a:r>
              <a:rPr lang="pt-BR" dirty="0">
                <a:solidFill>
                  <a:srgbClr val="0645AD"/>
                </a:solidFill>
                <a:latin typeface="Arial" panose="020B0604020202020204" pitchFamily="34" charset="0"/>
                <a:hlinkClick r:id="rId8" tooltip="Biodiversidade"/>
              </a:rPr>
              <a:t>B</a:t>
            </a:r>
            <a:r>
              <a:rPr lang="pt-BR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Biodiversidade"/>
              </a:rPr>
              <a:t>iodiversidade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</a:p>
          <a:p>
            <a:pPr marL="285750" indent="-285750" algn="just">
              <a:buFontTx/>
              <a:buChar char="-"/>
            </a:pPr>
            <a:r>
              <a:rPr lang="pt-BR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Reprodução"/>
              </a:rPr>
              <a:t>Reprodução</a:t>
            </a:r>
            <a:r>
              <a:rPr lang="pt-BR" u="none" strike="noStrike" dirty="0">
                <a:solidFill>
                  <a:srgbClr val="202122"/>
                </a:solidFill>
                <a:latin typeface="Arial" panose="020B0604020202020204" pitchFamily="34" charset="0"/>
              </a:rPr>
              <a:t>, etc.</a:t>
            </a:r>
            <a:endParaRPr lang="pt-BR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pt-BR" baseline="30000" dirty="0">
              <a:solidFill>
                <a:srgbClr val="0645AD"/>
              </a:solidFill>
              <a:latin typeface="Arial" panose="020B0604020202020204" pitchFamily="34" charset="0"/>
            </a:endParaRPr>
          </a:p>
          <a:p>
            <a:pPr algn="just"/>
            <a:endParaRPr lang="pt-BR" b="0" i="0" baseline="3000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Ou seja, trata-se de olhar as diferentes ciências biológicas </a:t>
            </a:r>
            <a:r>
              <a:rPr lang="pt-BR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não pelo ângulo da preservação e descrição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mas </a:t>
            </a:r>
            <a:r>
              <a:rPr lang="pt-BR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pelo ângulo da </a:t>
            </a:r>
            <a:r>
              <a:rPr lang="pt-BR" b="1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Produção"/>
              </a:rPr>
              <a:t>produção econômica</a:t>
            </a:r>
            <a:r>
              <a:rPr lang="pt-BR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(produtos, serviços e tecnologia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s, </a:t>
            </a:r>
          </a:p>
          <a:p>
            <a:pPr algn="just"/>
            <a:endParaRPr lang="pt-BR" sz="12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just"/>
            <a:r>
              <a:rPr lang="pt-BR" sz="1200" dirty="0">
                <a:solidFill>
                  <a:srgbClr val="202122"/>
                </a:solidFill>
                <a:latin typeface="Arial" panose="020B0604020202020204" pitchFamily="34" charset="0"/>
              </a:rPr>
              <a:t>C</a:t>
            </a:r>
            <a:r>
              <a:rPr lang="pt-BR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onforme definido na </a:t>
            </a:r>
            <a:endParaRPr lang="pt-BR" sz="12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just"/>
            <a:r>
              <a:rPr lang="pt-BR" sz="1200" b="0" i="1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1" tooltip="Convenção sobre Diversidade Biológica"/>
              </a:rPr>
              <a:t>Convenção sobre Diversidade Biológica</a:t>
            </a:r>
            <a:r>
              <a:rPr lang="pt-BR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da </a:t>
            </a:r>
            <a:r>
              <a:rPr lang="pt-BR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2" tooltip="ONU"/>
              </a:rPr>
              <a:t>ONU</a:t>
            </a:r>
            <a:endParaRPr lang="pt-BR" sz="12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30351EA-CEAC-DD43-A5A9-DEDB48C6B2E2}"/>
              </a:ext>
            </a:extLst>
          </p:cNvPr>
          <p:cNvSpPr txBox="1"/>
          <p:nvPr/>
        </p:nvSpPr>
        <p:spPr>
          <a:xfrm rot="21368945">
            <a:off x="5955599" y="4443753"/>
            <a:ext cx="6098344" cy="1200329"/>
          </a:xfrm>
          <a:prstGeom prst="rect">
            <a:avLst/>
          </a:prstGeom>
          <a:solidFill>
            <a:srgbClr val="EFFFEE"/>
          </a:solidFill>
        </p:spPr>
        <p:txBody>
          <a:bodyPr wrap="square">
            <a:spAutoFit/>
          </a:bodyPr>
          <a:lstStyle/>
          <a:p>
            <a:pPr algn="ctr"/>
            <a:r>
              <a:rPr lang="pt-B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“ </a:t>
            </a:r>
            <a:r>
              <a:rPr lang="pt-BR" b="1" i="1" dirty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Biotecnologia </a:t>
            </a:r>
            <a:r>
              <a:rPr lang="pt-BR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significa qualquer tecnologia que utilize sistemas biológicos, organismos vivos, ou seus derivados, para fabricar ou modificar produtos ou processos para utilização específica</a:t>
            </a:r>
            <a:r>
              <a:rPr lang="pt-B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pt-BR" i="1" dirty="0">
                <a:solidFill>
                  <a:srgbClr val="202122"/>
                </a:solidFill>
                <a:latin typeface="Arial" panose="020B0604020202020204" pitchFamily="34" charset="0"/>
              </a:rPr>
              <a:t>”</a:t>
            </a:r>
            <a:endParaRPr lang="pt-BR" dirty="0"/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AF18DC9E-C457-2441-8A91-C671CA911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9951"/>
            <a:ext cx="4984531" cy="317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08FF6B3-D3F4-B94A-975D-17A4D5D5285E}"/>
              </a:ext>
            </a:extLst>
          </p:cNvPr>
          <p:cNvSpPr txBox="1"/>
          <p:nvPr/>
        </p:nvSpPr>
        <p:spPr>
          <a:xfrm>
            <a:off x="5980216" y="3730163"/>
            <a:ext cx="604910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600" b="1" i="1" dirty="0">
                <a:solidFill>
                  <a:srgbClr val="202122"/>
                </a:solidFill>
                <a:latin typeface="Arial" panose="020B0604020202020204" pitchFamily="34" charset="0"/>
              </a:rPr>
              <a:t>A </a:t>
            </a:r>
            <a:r>
              <a:rPr lang="pt-BR" sz="1600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INTERDISCIPLINARIDADE </a:t>
            </a:r>
            <a:r>
              <a:rPr lang="pt-BR" sz="1600" b="1" i="1" dirty="0">
                <a:solidFill>
                  <a:srgbClr val="202122"/>
                </a:solidFill>
                <a:latin typeface="Arial" panose="020B0604020202020204" pitchFamily="34" charset="0"/>
              </a:rPr>
              <a:t>está na essência da Biotecnologia</a:t>
            </a:r>
            <a:endParaRPr lang="pt-BR" sz="1600" b="1" dirty="0"/>
          </a:p>
        </p:txBody>
      </p:sp>
      <p:pic>
        <p:nvPicPr>
          <p:cNvPr id="2" name="Picture 2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305D511-450E-1F7C-D356-D455EAF6066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877" y="934010"/>
            <a:ext cx="404495" cy="42989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7F34F64-7EEB-5C98-3F1C-3F52FD29EE70}"/>
              </a:ext>
            </a:extLst>
          </p:cNvPr>
          <p:cNvSpPr txBox="1"/>
          <p:nvPr/>
        </p:nvSpPr>
        <p:spPr>
          <a:xfrm rot="21334153">
            <a:off x="6569246" y="5569426"/>
            <a:ext cx="529014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Definição da Organização das Nações Unidas (</a:t>
            </a:r>
            <a:r>
              <a:rPr lang="pt-BR" sz="1600" b="1" i="0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ONU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) na </a:t>
            </a:r>
            <a:r>
              <a:rPr lang="pt-BR" sz="1600" b="1" i="0" u="none" strike="noStrike" dirty="0">
                <a:solidFill>
                  <a:srgbClr val="1E73BE"/>
                </a:solidFill>
                <a:effectLst/>
                <a:latin typeface="Lato" panose="020F0502020204030204" pitchFamily="34" charset="0"/>
                <a:hlinkClick r:id="rId15"/>
              </a:rPr>
              <a:t>Convenção sobre Biodiversidade Biológica</a:t>
            </a:r>
            <a:r>
              <a:rPr lang="pt-BR" sz="1600" u="none" strike="noStrike" dirty="0">
                <a:solidFill>
                  <a:srgbClr val="1E252F"/>
                </a:solidFill>
                <a:latin typeface="Lato" panose="020F0502020204030204" pitchFamily="34" charset="0"/>
              </a:rPr>
              <a:t>, 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2015. </a:t>
            </a:r>
            <a:endParaRPr lang="pt-BR" sz="16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E356BC8-67B9-DB04-8C07-C9DC9391D7F3}"/>
              </a:ext>
            </a:extLst>
          </p:cNvPr>
          <p:cNvSpPr txBox="1"/>
          <p:nvPr/>
        </p:nvSpPr>
        <p:spPr>
          <a:xfrm>
            <a:off x="561372" y="854004"/>
            <a:ext cx="2527300" cy="369332"/>
          </a:xfrm>
          <a:prstGeom prst="rect">
            <a:avLst/>
          </a:prstGeom>
          <a:solidFill>
            <a:srgbClr val="FFFFD8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7030A0"/>
                </a:solidFill>
              </a:rPr>
              <a:t>O que é Biotecnologia? </a:t>
            </a:r>
          </a:p>
        </p:txBody>
      </p:sp>
    </p:spTree>
    <p:extLst>
      <p:ext uri="{BB962C8B-B14F-4D97-AF65-F5344CB8AC3E}">
        <p14:creationId xmlns:p14="http://schemas.microsoft.com/office/powerpoint/2010/main" val="1626434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AEA34D4F-CE9C-DF2F-5A20-E59A8C4C1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979" y="1623040"/>
            <a:ext cx="5046355" cy="5046355"/>
          </a:xfrm>
          <a:prstGeom prst="rect">
            <a:avLst/>
          </a:prstGeom>
          <a:solidFill>
            <a:srgbClr val="FFF4E9"/>
          </a:solidFill>
          <a:ln w="57150">
            <a:solidFill>
              <a:srgbClr val="0070C0"/>
            </a:solidFill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1228319-DD4C-E298-DE08-48EF574C8449}"/>
              </a:ext>
            </a:extLst>
          </p:cNvPr>
          <p:cNvSpPr txBox="1"/>
          <p:nvPr/>
        </p:nvSpPr>
        <p:spPr>
          <a:xfrm>
            <a:off x="243026" y="331788"/>
            <a:ext cx="663813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b="1" dirty="0" err="1"/>
              <a:t>MicroBiotec</a:t>
            </a:r>
            <a:r>
              <a:rPr lang="pt-BR" sz="2000" b="1" dirty="0"/>
              <a:t> – Para  Saúde Humana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96EDA6F-E580-4718-ECED-5EDCF946260F}"/>
              </a:ext>
            </a:extLst>
          </p:cNvPr>
          <p:cNvSpPr txBox="1"/>
          <p:nvPr/>
        </p:nvSpPr>
        <p:spPr>
          <a:xfrm rot="21350089">
            <a:off x="130969" y="1617970"/>
            <a:ext cx="4047331" cy="3677930"/>
          </a:xfrm>
          <a:prstGeom prst="rect">
            <a:avLst/>
          </a:prstGeom>
          <a:solidFill>
            <a:srgbClr val="FFFDF0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dirty="0"/>
              <a:t>Avanços recentes apontam a ENORME IMPORTÂNCIA DA</a:t>
            </a:r>
          </a:p>
          <a:p>
            <a:pPr algn="ctr">
              <a:spcAft>
                <a:spcPts val="600"/>
              </a:spcAft>
            </a:pPr>
            <a:r>
              <a:rPr lang="pt-BR" dirty="0"/>
              <a:t>    </a:t>
            </a:r>
            <a:r>
              <a:rPr lang="pt-BR" b="1" dirty="0"/>
              <a:t>microbiota normal do corpo humano (m.n.c.h.) </a:t>
            </a:r>
            <a:endParaRPr lang="pt-BR" dirty="0"/>
          </a:p>
          <a:p>
            <a:pPr algn="ctr">
              <a:spcAft>
                <a:spcPts val="600"/>
              </a:spcAft>
            </a:pPr>
            <a:r>
              <a:rPr lang="pt-BR" dirty="0"/>
              <a:t>para garantir </a:t>
            </a:r>
            <a:r>
              <a:rPr lang="pt-BR" b="1" dirty="0"/>
              <a:t>longevidade</a:t>
            </a:r>
            <a:r>
              <a:rPr lang="pt-BR" dirty="0"/>
              <a:t> e </a:t>
            </a:r>
            <a:r>
              <a:rPr lang="pt-BR" b="1" dirty="0"/>
              <a:t>boa qualidade </a:t>
            </a:r>
            <a:r>
              <a:rPr lang="pt-BR" dirty="0"/>
              <a:t>de vida.</a:t>
            </a:r>
          </a:p>
          <a:p>
            <a:pPr algn="ctr">
              <a:spcAft>
                <a:spcPts val="600"/>
              </a:spcAft>
            </a:pPr>
            <a:endParaRPr lang="pt-BR" dirty="0"/>
          </a:p>
          <a:p>
            <a:pPr algn="ctr">
              <a:spcAft>
                <a:spcPts val="600"/>
              </a:spcAft>
            </a:pPr>
            <a:endParaRPr lang="pt-BR" dirty="0"/>
          </a:p>
          <a:p>
            <a:pPr algn="ctr">
              <a:spcAft>
                <a:spcPts val="600"/>
              </a:spcAft>
            </a:pPr>
            <a:r>
              <a:rPr lang="pt-BR" dirty="0"/>
              <a:t>A </a:t>
            </a:r>
            <a:r>
              <a:rPr lang="pt-BR" b="1" dirty="0">
                <a:solidFill>
                  <a:srgbClr val="FF0000"/>
                </a:solidFill>
              </a:rPr>
              <a:t>Disbiose</a:t>
            </a:r>
            <a:r>
              <a:rPr lang="pt-BR" dirty="0"/>
              <a:t> </a:t>
            </a:r>
          </a:p>
          <a:p>
            <a:pPr algn="ctr">
              <a:spcAft>
                <a:spcPts val="600"/>
              </a:spcAft>
            </a:pPr>
            <a:r>
              <a:rPr lang="pt-BR" dirty="0"/>
              <a:t>Provoca inúmeros distúrbios e doenças.</a:t>
            </a:r>
          </a:p>
          <a:p>
            <a:pPr>
              <a:spcAft>
                <a:spcPts val="600"/>
              </a:spcAft>
            </a:pPr>
            <a:r>
              <a:rPr lang="pt-BR" dirty="0"/>
              <a:t> 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3BCBE7E-DF5C-CD41-6821-2D1C8391E0E3}"/>
              </a:ext>
            </a:extLst>
          </p:cNvPr>
          <p:cNvSpPr/>
          <p:nvPr/>
        </p:nvSpPr>
        <p:spPr>
          <a:xfrm>
            <a:off x="9676162" y="1597054"/>
            <a:ext cx="2477019" cy="5260945"/>
          </a:xfrm>
          <a:prstGeom prst="rect">
            <a:avLst/>
          </a:prstGeom>
          <a:solidFill>
            <a:srgbClr val="FFF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F775508-7565-AABF-DD34-90CE42802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343" y="3835017"/>
            <a:ext cx="2360653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obiotic 10 Probióticos 800 mg - Sunfood (60 Cápsulas) / Saúde flora  intestinal, digestão | Shopee Brasil">
            <a:extLst>
              <a:ext uri="{FF2B5EF4-FFF2-40B4-BE49-F238E27FC236}">
                <a16:creationId xmlns:a16="http://schemas.microsoft.com/office/drawing/2014/main" id="{B6DCD09F-4810-EF47-898D-D534384EB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r="19724"/>
          <a:stretch/>
        </p:blipFill>
        <p:spPr bwMode="auto">
          <a:xfrm>
            <a:off x="10309604" y="1702459"/>
            <a:ext cx="1264435" cy="209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A6FC6D4-D061-03E5-6042-3906F6D3B7B8}"/>
              </a:ext>
            </a:extLst>
          </p:cNvPr>
          <p:cNvSpPr txBox="1"/>
          <p:nvPr/>
        </p:nvSpPr>
        <p:spPr>
          <a:xfrm>
            <a:off x="9691646" y="6108317"/>
            <a:ext cx="2461536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dirty="0"/>
              <a:t>Fig.: Exemplos de produtos </a:t>
            </a:r>
            <a:r>
              <a:rPr lang="pt-BR" sz="1400" b="1" dirty="0"/>
              <a:t>probióticos</a:t>
            </a:r>
            <a:r>
              <a:rPr lang="pt-BR" sz="1400" dirty="0"/>
              <a:t> atualmente no mercado no Brasil.</a:t>
            </a:r>
          </a:p>
        </p:txBody>
      </p:sp>
    </p:spTree>
    <p:extLst>
      <p:ext uri="{BB962C8B-B14F-4D97-AF65-F5344CB8AC3E}">
        <p14:creationId xmlns:p14="http://schemas.microsoft.com/office/powerpoint/2010/main" val="1120605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2133213-17AC-0BB5-FAAA-8273AD723450}"/>
              </a:ext>
            </a:extLst>
          </p:cNvPr>
          <p:cNvSpPr txBox="1"/>
          <p:nvPr/>
        </p:nvSpPr>
        <p:spPr>
          <a:xfrm rot="21409481">
            <a:off x="508001" y="139110"/>
            <a:ext cx="4965700" cy="6586418"/>
          </a:xfrm>
          <a:prstGeom prst="rect">
            <a:avLst/>
          </a:prstGeom>
          <a:solidFill>
            <a:srgbClr val="EFF4F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-BR" sz="20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A Biotecnologia do Século 21</a:t>
            </a:r>
            <a:r>
              <a:rPr lang="pt-BR" b="1" dirty="0">
                <a:solidFill>
                  <a:srgbClr val="1E252F"/>
                </a:solidFill>
                <a:latin typeface="Lato" panose="020F0502020204030203" pitchFamily="34" charset="0"/>
              </a:rPr>
              <a:t>. </a:t>
            </a:r>
          </a:p>
          <a:p>
            <a:pPr algn="l"/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Vou adotar o termo:  “</a:t>
            </a:r>
            <a:r>
              <a:rPr lang="pt-BR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Era ÔMICA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” </a:t>
            </a:r>
          </a:p>
          <a:p>
            <a:pPr algn="l"/>
            <a:endParaRPr lang="pt-BR" sz="8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1600" b="1" dirty="0">
                <a:latin typeface="Lato" panose="020F0502020204030203" pitchFamily="34" charset="0"/>
              </a:rPr>
              <a:t>1995</a:t>
            </a:r>
            <a:r>
              <a:rPr lang="pt-BR" sz="1600" b="1" dirty="0">
                <a:solidFill>
                  <a:srgbClr val="0070C0"/>
                </a:solidFill>
                <a:latin typeface="Lato" panose="020F0502020204030203" pitchFamily="34" charset="0"/>
              </a:rPr>
              <a:t>, </a:t>
            </a:r>
            <a:r>
              <a:rPr lang="pt-BR" sz="1600" dirty="0">
                <a:latin typeface="Lato" panose="020F0502020204030203" pitchFamily="34" charset="0"/>
              </a:rPr>
              <a:t>início da  </a:t>
            </a:r>
            <a:r>
              <a:rPr lang="pt-BR" sz="1600" b="1" dirty="0">
                <a:solidFill>
                  <a:srgbClr val="0070C0"/>
                </a:solidFill>
                <a:latin typeface="Lato" panose="020F0502020204030203" pitchFamily="34" charset="0"/>
              </a:rPr>
              <a:t>Era ÔMICA</a:t>
            </a:r>
            <a:r>
              <a:rPr lang="pt-BR" sz="1600" dirty="0">
                <a:solidFill>
                  <a:srgbClr val="1E252F"/>
                </a:solidFill>
                <a:latin typeface="Lato" panose="020F0502020204030203" pitchFamily="34" charset="0"/>
              </a:rPr>
              <a:t>: </a:t>
            </a:r>
          </a:p>
          <a:p>
            <a:r>
              <a:rPr lang="pt-BR" sz="16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Desde o sequenciamento completo do genoma da bactéria </a:t>
            </a:r>
            <a:r>
              <a:rPr lang="pt-BR" sz="16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Hemophilus</a:t>
            </a:r>
            <a:r>
              <a:rPr lang="pt-BR" sz="16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influenzae </a:t>
            </a:r>
            <a:r>
              <a:rPr lang="pt-BR" sz="16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(primeiro organismo de vida livre a ser sequenciado) em </a:t>
            </a:r>
            <a:r>
              <a:rPr lang="pt-BR" sz="1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1995</a:t>
            </a:r>
            <a:r>
              <a:rPr lang="pt-BR" sz="16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a biologia entra de vez na chamada “</a:t>
            </a:r>
            <a:r>
              <a:rPr lang="pt-BR" sz="16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Era das Ômicas</a:t>
            </a:r>
            <a:r>
              <a:rPr lang="pt-BR" sz="16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”.</a:t>
            </a:r>
            <a:endParaRPr lang="pt-BR" sz="16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marL="429750" indent="-285750">
              <a:buFontTx/>
              <a:buChar char="-"/>
            </a:pP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Genômica, </a:t>
            </a:r>
          </a:p>
          <a:p>
            <a:pPr marL="429750" indent="-285750">
              <a:buFontTx/>
              <a:buChar char="-"/>
            </a:pPr>
            <a:r>
              <a:rPr lang="pt-BR" sz="1600" dirty="0">
                <a:solidFill>
                  <a:srgbClr val="1E252F"/>
                </a:solidFill>
                <a:latin typeface="Lato" panose="020F0502020204030203" pitchFamily="34" charset="0"/>
              </a:rPr>
              <a:t>Proteômica;</a:t>
            </a:r>
          </a:p>
          <a:p>
            <a:pPr marL="429750" indent="-285750">
              <a:buFontTx/>
              <a:buChar char="-"/>
            </a:pPr>
            <a:r>
              <a:rPr lang="pt-BR" sz="1600" dirty="0">
                <a:solidFill>
                  <a:srgbClr val="1E252F"/>
                </a:solidFill>
                <a:latin typeface="Lato" panose="020F0502020204030203" pitchFamily="34" charset="0"/>
              </a:rPr>
              <a:t>Metabolômica;</a:t>
            </a:r>
          </a:p>
          <a:p>
            <a:pPr marL="429750" indent="-285750">
              <a:buFontTx/>
              <a:buChar char="-"/>
            </a:pPr>
            <a:r>
              <a:rPr lang="pt-BR" sz="1600" dirty="0" err="1">
                <a:solidFill>
                  <a:srgbClr val="1E252F"/>
                </a:solidFill>
                <a:latin typeface="Lato" panose="020F0502020204030203" pitchFamily="34" charset="0"/>
              </a:rPr>
              <a:t>Microbiomica</a:t>
            </a:r>
            <a:r>
              <a:rPr lang="pt-BR" sz="1600" dirty="0">
                <a:solidFill>
                  <a:srgbClr val="1E252F"/>
                </a:solidFill>
                <a:latin typeface="Lato" panose="020F0502020204030203" pitchFamily="34" charset="0"/>
              </a:rPr>
              <a:t>, </a:t>
            </a:r>
            <a:r>
              <a:rPr lang="pt-BR" sz="1600" dirty="0" err="1">
                <a:solidFill>
                  <a:srgbClr val="1E252F"/>
                </a:solidFill>
                <a:latin typeface="Lato" panose="020F0502020204030203" pitchFamily="34" charset="0"/>
              </a:rPr>
              <a:t>etc</a:t>
            </a:r>
            <a:endParaRPr lang="pt-BR" sz="16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endParaRPr lang="pt-BR" sz="16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endParaRPr lang="pt-BR" sz="10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r>
              <a:rPr lang="pt-BR" sz="1600" dirty="0">
                <a:solidFill>
                  <a:srgbClr val="1E252F"/>
                </a:solidFill>
                <a:latin typeface="Lato" panose="020F0502020204030203" pitchFamily="34" charset="0"/>
              </a:rPr>
              <a:t>-  </a:t>
            </a:r>
            <a:r>
              <a:rPr lang="pt-BR" sz="1600" b="1" dirty="0">
                <a:solidFill>
                  <a:srgbClr val="1E252F"/>
                </a:solidFill>
                <a:latin typeface="Lato" panose="020F0502020204030203" pitchFamily="34" charset="0"/>
              </a:rPr>
              <a:t>2003</a:t>
            </a:r>
            <a:r>
              <a:rPr lang="pt-BR" sz="1600" dirty="0">
                <a:solidFill>
                  <a:srgbClr val="1E252F"/>
                </a:solidFill>
                <a:latin typeface="Lato" panose="020F0502020204030203" pitchFamily="34" charset="0"/>
              </a:rPr>
              <a:t>, </a:t>
            </a:r>
            <a:r>
              <a:rPr lang="pt-BR" sz="1600" dirty="0">
                <a:latin typeface="Lato" panose="020F0502020204030203" pitchFamily="34" charset="0"/>
              </a:rPr>
              <a:t>ocorreu a conclusão do </a:t>
            </a:r>
            <a:r>
              <a:rPr lang="pt-BR" sz="1600" b="1" dirty="0">
                <a:solidFill>
                  <a:srgbClr val="1E73BE"/>
                </a:solidFill>
                <a:latin typeface="Lato" panose="020F0502020204030203" pitchFamily="34" charset="0"/>
                <a:hlinkClick r:id="rId2"/>
              </a:rPr>
              <a:t>Projeto do Genoma Humano</a:t>
            </a:r>
            <a:r>
              <a:rPr lang="pt-BR" sz="1600" dirty="0">
                <a:solidFill>
                  <a:srgbClr val="1E252F"/>
                </a:solidFill>
                <a:latin typeface="Lato" panose="020F0502020204030203" pitchFamily="34" charset="0"/>
              </a:rPr>
              <a:t> </a:t>
            </a:r>
            <a:r>
              <a:rPr lang="pt-BR" sz="1600" dirty="0">
                <a:latin typeface="Lato" panose="020F0502020204030203" pitchFamily="34" charset="0"/>
              </a:rPr>
              <a:t>(</a:t>
            </a:r>
            <a:r>
              <a:rPr lang="pt-BR" sz="1600" dirty="0" err="1">
                <a:latin typeface="Lato" panose="020F0502020204030203" pitchFamily="34" charset="0"/>
              </a:rPr>
              <a:t>Human</a:t>
            </a:r>
            <a:r>
              <a:rPr lang="pt-BR" sz="1600" dirty="0">
                <a:latin typeface="Lato" panose="020F0502020204030203" pitchFamily="34" charset="0"/>
              </a:rPr>
              <a:t> </a:t>
            </a:r>
            <a:r>
              <a:rPr lang="pt-BR" sz="1600" dirty="0" err="1">
                <a:latin typeface="Lato" panose="020F0502020204030203" pitchFamily="34" charset="0"/>
              </a:rPr>
              <a:t>Genome</a:t>
            </a:r>
            <a:r>
              <a:rPr lang="pt-BR" sz="1600" dirty="0">
                <a:latin typeface="Lato" panose="020F0502020204030203" pitchFamily="34" charset="0"/>
              </a:rPr>
              <a:t> Project, </a:t>
            </a:r>
            <a:r>
              <a:rPr lang="pt-BR" sz="1600" dirty="0" err="1">
                <a:latin typeface="Lato" panose="020F0502020204030203" pitchFamily="34" charset="0"/>
              </a:rPr>
              <a:t>HGP</a:t>
            </a:r>
            <a:r>
              <a:rPr lang="pt-BR" sz="1600" dirty="0">
                <a:latin typeface="Lato" panose="020F0502020204030203" pitchFamily="34" charset="0"/>
              </a:rPr>
              <a:t>), que foi concluído em e desde então auxilia em diversas pesquisas relacionadas à saúde humana e outras áreas;</a:t>
            </a:r>
          </a:p>
          <a:p>
            <a:endParaRPr lang="pt-BR" sz="1600" dirty="0">
              <a:latin typeface="Lato" panose="020F0502020204030203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1600" dirty="0">
                <a:latin typeface="Lato" panose="020F0502020204030203" pitchFamily="34" charset="0"/>
              </a:rPr>
              <a:t>Enormes avanços em técnicas de </a:t>
            </a:r>
            <a:r>
              <a:rPr lang="pt-BR" sz="1600" b="1" dirty="0">
                <a:solidFill>
                  <a:srgbClr val="0070C0"/>
                </a:solidFill>
                <a:latin typeface="Lato" panose="020F0502020204030203" pitchFamily="34" charset="0"/>
              </a:rPr>
              <a:t>Sequenciamento de DNA</a:t>
            </a:r>
            <a:r>
              <a:rPr lang="pt-BR" sz="1600" dirty="0">
                <a:latin typeface="Lato" panose="020F0502020204030203" pitchFamily="34" charset="0"/>
              </a:rPr>
              <a:t> e de </a:t>
            </a:r>
            <a:r>
              <a:rPr lang="pt-BR" sz="1600" b="1" dirty="0">
                <a:solidFill>
                  <a:srgbClr val="0070C0"/>
                </a:solidFill>
                <a:latin typeface="Lato" panose="020F0502020204030203" pitchFamily="34" charset="0"/>
              </a:rPr>
              <a:t>Bioinformática</a:t>
            </a:r>
            <a:r>
              <a:rPr lang="pt-BR" sz="1600" dirty="0">
                <a:latin typeface="Lato" panose="020F0502020204030203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pt-BR" sz="1600" dirty="0">
              <a:latin typeface="Lato" panose="020F0502020204030203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1600" dirty="0">
                <a:highlight>
                  <a:srgbClr val="FFFF00"/>
                </a:highlight>
                <a:latin typeface="Lato" panose="020F0502020204030203" pitchFamily="34" charset="0"/>
              </a:rPr>
              <a:t>Avanços da </a:t>
            </a:r>
            <a:r>
              <a:rPr lang="pt-BR" sz="1600" b="1" dirty="0">
                <a:solidFill>
                  <a:srgbClr val="0070C0"/>
                </a:solidFill>
                <a:highlight>
                  <a:srgbClr val="FFFF00"/>
                </a:highlight>
                <a:latin typeface="Lato" panose="020F0502020204030203" pitchFamily="34" charset="0"/>
              </a:rPr>
              <a:t>Biotecnologia</a:t>
            </a:r>
            <a:r>
              <a:rPr lang="pt-BR" sz="1600" dirty="0">
                <a:highlight>
                  <a:srgbClr val="FFFF00"/>
                </a:highlight>
                <a:latin typeface="Lato" panose="020F0502020204030203" pitchFamily="34" charset="0"/>
              </a:rPr>
              <a:t> cada vez mais interdependentes de </a:t>
            </a:r>
            <a:r>
              <a:rPr lang="pt-BR" sz="1600" b="1" dirty="0">
                <a:highlight>
                  <a:srgbClr val="FFFF00"/>
                </a:highlight>
                <a:latin typeface="Lato" panose="020F0502020204030203" pitchFamily="34" charset="0"/>
              </a:rPr>
              <a:t>INÚMERAS Áreas do Conhecimento.</a:t>
            </a:r>
          </a:p>
        </p:txBody>
      </p:sp>
      <p:pic>
        <p:nvPicPr>
          <p:cNvPr id="9218" name="Picture 2" descr="Nutrição e Artrite Reumatoide na Era Ômica - Nutrição">
            <a:extLst>
              <a:ext uri="{FF2B5EF4-FFF2-40B4-BE49-F238E27FC236}">
                <a16:creationId xmlns:a16="http://schemas.microsoft.com/office/drawing/2014/main" id="{8B924E54-FCF9-7B77-F1E8-3E00DC826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5384800" cy="338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CURSOS DE BIOINFORMÁTICA APLICADOS ÀS CIÊNCIAS ÔMICAS COMO GENÔMICA,  TRANSCRIPTÔMICA, PROTEÔMICA, INTERATÔMICA E METAB">
            <a:extLst>
              <a:ext uri="{FF2B5EF4-FFF2-40B4-BE49-F238E27FC236}">
                <a16:creationId xmlns:a16="http://schemas.microsoft.com/office/drawing/2014/main" id="{62704590-2F04-737B-2896-07FC07C64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35000"/>
            <a:ext cx="3645226" cy="2695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27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149F3CF-658A-8F55-EF2E-9BBD37693478}"/>
              </a:ext>
            </a:extLst>
          </p:cNvPr>
          <p:cNvSpPr txBox="1"/>
          <p:nvPr/>
        </p:nvSpPr>
        <p:spPr>
          <a:xfrm>
            <a:off x="497483" y="200208"/>
            <a:ext cx="663813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MicroBiotec</a:t>
            </a:r>
            <a:r>
              <a:rPr lang="pt-BR" sz="2400" b="1" dirty="0"/>
              <a:t> – </a:t>
            </a:r>
            <a:r>
              <a:rPr lang="pt-BR" sz="2400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As cores da Biotecnologia:</a:t>
            </a:r>
            <a:endParaRPr lang="pt-BR" sz="24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5E49136-2C88-6F1C-A4A7-E2751089665F}"/>
              </a:ext>
            </a:extLst>
          </p:cNvPr>
          <p:cNvSpPr txBox="1"/>
          <p:nvPr/>
        </p:nvSpPr>
        <p:spPr>
          <a:xfrm>
            <a:off x="497482" y="945358"/>
            <a:ext cx="3922117" cy="1985159"/>
          </a:xfrm>
          <a:prstGeom prst="rect">
            <a:avLst/>
          </a:prstGeom>
          <a:solidFill>
            <a:srgbClr val="EAF0EE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-BR" sz="1600" b="1" dirty="0">
                <a:solidFill>
                  <a:srgbClr val="1E252F"/>
                </a:solidFill>
                <a:latin typeface="Lato" panose="020F0502020204030203" pitchFamily="34" charset="0"/>
              </a:rPr>
              <a:t>Cores foram empregadas para </a:t>
            </a:r>
            <a:r>
              <a:rPr lang="pt-BR" sz="16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ajudar a diferenciar as áreas da Biotecnologia. 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Haviam apenas </a:t>
            </a:r>
            <a:r>
              <a:rPr lang="pt-BR" b="0" i="0" u="sng" dirty="0">
                <a:solidFill>
                  <a:srgbClr val="1E252F"/>
                </a:solidFill>
                <a:effectLst/>
                <a:highlight>
                  <a:srgbClr val="FFFF00"/>
                </a:highlight>
                <a:latin typeface="Lato" panose="020F0502020204030203" pitchFamily="34" charset="0"/>
              </a:rPr>
              <a:t>três cores utilizadas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: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1600" b="1" i="0" dirty="0">
                <a:solidFill>
                  <a:srgbClr val="FF0000"/>
                </a:solidFill>
                <a:effectLst/>
                <a:latin typeface="Lato" panose="020F0502020204030203" pitchFamily="34" charset="0"/>
              </a:rPr>
              <a:t>Biotecnologia Vermelha: S</a:t>
            </a:r>
            <a:r>
              <a:rPr lang="pt-BR" sz="1600" b="0" i="0" dirty="0">
                <a:solidFill>
                  <a:srgbClr val="FF0000"/>
                </a:solidFill>
                <a:effectLst/>
                <a:latin typeface="Lato" panose="020F0502020204030203" pitchFamily="34" charset="0"/>
              </a:rPr>
              <a:t>aúde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;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1600" b="1" i="0" dirty="0">
                <a:solidFill>
                  <a:srgbClr val="00B050"/>
                </a:solidFill>
                <a:effectLst/>
                <a:latin typeface="Lato" panose="020F0502020204030203" pitchFamily="34" charset="0"/>
              </a:rPr>
              <a:t>Biotecnologia Verde: Agricultura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;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1600" b="1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Lato" panose="020F0502020204030203" pitchFamily="34" charset="0"/>
              </a:rPr>
              <a:t>Biotecnologia Branca: Indústria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71CB316-6299-3ABF-9359-F35FF1F4602D}"/>
              </a:ext>
            </a:extLst>
          </p:cNvPr>
          <p:cNvSpPr txBox="1"/>
          <p:nvPr/>
        </p:nvSpPr>
        <p:spPr>
          <a:xfrm>
            <a:off x="875012" y="3309002"/>
            <a:ext cx="1989930" cy="3293209"/>
          </a:xfrm>
          <a:prstGeom prst="rect">
            <a:avLst/>
          </a:prstGeom>
          <a:solidFill>
            <a:srgbClr val="EAF0EE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endParaRPr lang="pt-BR" sz="16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endParaRPr lang="pt-BR" sz="16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endParaRPr lang="pt-BR" sz="16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endParaRPr lang="pt-BR" sz="16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endParaRPr lang="pt-BR" sz="16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endParaRPr lang="pt-BR" sz="16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endParaRPr lang="pt-BR" sz="16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endParaRPr lang="pt-BR" sz="16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endParaRPr lang="pt-BR" sz="16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r>
              <a:rPr lang="pt-BR" sz="1600" b="1" dirty="0">
                <a:solidFill>
                  <a:srgbClr val="1E252F"/>
                </a:solidFill>
                <a:latin typeface="Lato" panose="020F0502020204030203" pitchFamily="34" charset="0"/>
              </a:rPr>
              <a:t>Rita </a:t>
            </a:r>
            <a:r>
              <a:rPr lang="pt-BR" sz="1600" b="1" dirty="0" err="1">
                <a:solidFill>
                  <a:srgbClr val="1E252F"/>
                </a:solidFill>
                <a:latin typeface="Lato" panose="020F0502020204030203" pitchFamily="34" charset="0"/>
              </a:rPr>
              <a:t>Colwell</a:t>
            </a:r>
            <a:r>
              <a:rPr lang="pt-BR" sz="1600" b="1" dirty="0">
                <a:solidFill>
                  <a:srgbClr val="1E252F"/>
                </a:solidFill>
                <a:latin typeface="Lato" panose="020F0502020204030203" pitchFamily="34" charset="0"/>
              </a:rPr>
              <a:t> / 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Fundação Nacional da Ciência (</a:t>
            </a:r>
            <a:r>
              <a:rPr lang="pt-BR" sz="1600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NSF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), </a:t>
            </a:r>
            <a:r>
              <a:rPr lang="pt-BR" sz="1600" dirty="0">
                <a:solidFill>
                  <a:srgbClr val="1E252F"/>
                </a:solidFill>
                <a:latin typeface="Lato" panose="020F0502020204030203" pitchFamily="34" charset="0"/>
              </a:rPr>
              <a:t>EUA. </a:t>
            </a:r>
            <a:endParaRPr lang="pt-BR" sz="16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D5BE662-8C2A-F62C-48AB-F5247C1D2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82" y="3367900"/>
            <a:ext cx="1779390" cy="22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D522705-4AB2-8F8C-CA08-1DBEADEBA53E}"/>
              </a:ext>
            </a:extLst>
          </p:cNvPr>
          <p:cNvSpPr txBox="1"/>
          <p:nvPr/>
        </p:nvSpPr>
        <p:spPr>
          <a:xfrm>
            <a:off x="2902297" y="3328704"/>
            <a:ext cx="1779390" cy="3293209"/>
          </a:xfrm>
          <a:prstGeom prst="rect">
            <a:avLst/>
          </a:prstGeom>
          <a:solidFill>
            <a:srgbClr val="EAF0EE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Em 2003,</a:t>
            </a:r>
            <a:r>
              <a:rPr lang="pt-BR" sz="1600" b="1" dirty="0">
                <a:solidFill>
                  <a:srgbClr val="1E252F"/>
                </a:solidFill>
                <a:latin typeface="Lato" panose="020F0502020204030203" pitchFamily="34" charset="0"/>
              </a:rPr>
              <a:t> </a:t>
            </a:r>
            <a:r>
              <a:rPr lang="pt-BR" sz="1600" b="1" dirty="0" err="1">
                <a:solidFill>
                  <a:srgbClr val="1E252F"/>
                </a:solidFill>
                <a:latin typeface="Lato" panose="020F0502020204030203" pitchFamily="34" charset="0"/>
              </a:rPr>
              <a:t>Colwell</a:t>
            </a:r>
            <a:r>
              <a:rPr lang="pt-BR" sz="1600" b="1" dirty="0">
                <a:solidFill>
                  <a:srgbClr val="1E252F"/>
                </a:solidFill>
                <a:latin typeface="Lato" panose="020F0502020204030203" pitchFamily="34" charset="0"/>
              </a:rPr>
              <a:t> </a:t>
            </a:r>
            <a:r>
              <a:rPr lang="pt-BR" sz="1600" dirty="0">
                <a:solidFill>
                  <a:srgbClr val="1E252F"/>
                </a:solidFill>
                <a:latin typeface="Lato" panose="020F0502020204030203" pitchFamily="34" charset="0"/>
              </a:rPr>
              <a:t>propôs que a  B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iotecnologia passasse a usar </a:t>
            </a:r>
            <a:r>
              <a:rPr lang="pt-BR" sz="16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mais cores 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ao longo do tempo, à medida que a </a:t>
            </a:r>
            <a:r>
              <a:rPr lang="pt-BR" sz="1600" b="1" dirty="0">
                <a:solidFill>
                  <a:srgbClr val="0070C0"/>
                </a:solidFill>
                <a:latin typeface="Lato" panose="020F0502020204030203" pitchFamily="34" charset="0"/>
              </a:rPr>
              <a:t>B</a:t>
            </a:r>
            <a:r>
              <a:rPr lang="pt-BR" sz="16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iotecnologia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16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marinha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pt-BR" sz="16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ambiental, </a:t>
            </a:r>
            <a:r>
              <a:rPr lang="pt-BR" sz="1600" dirty="0">
                <a:solidFill>
                  <a:srgbClr val="1E252F"/>
                </a:solidFill>
                <a:latin typeface="Lato" panose="020F0502020204030203" pitchFamily="34" charset="0"/>
              </a:rPr>
              <a:t> em outros campos 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fossem alcançados. </a:t>
            </a:r>
            <a:endParaRPr lang="pt-BR" sz="16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CCA657F-7DED-DDE6-7729-0F998D723A2C}"/>
              </a:ext>
            </a:extLst>
          </p:cNvPr>
          <p:cNvSpPr txBox="1"/>
          <p:nvPr/>
        </p:nvSpPr>
        <p:spPr>
          <a:xfrm>
            <a:off x="5084118" y="1765505"/>
            <a:ext cx="6638130" cy="4801314"/>
          </a:xfrm>
          <a:prstGeom prst="rect">
            <a:avLst/>
          </a:prstGeom>
          <a:solidFill>
            <a:srgbClr val="FFE4E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-BR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1 – Biotecnologia Vermelha - </a:t>
            </a:r>
            <a:r>
              <a:rPr lang="pt-BR" b="1" dirty="0">
                <a:solidFill>
                  <a:srgbClr val="2A2E3A"/>
                </a:solidFill>
                <a:latin typeface="Lato" panose="020F0502020204030203" pitchFamily="34" charset="0"/>
              </a:rPr>
              <a:t>Á</a:t>
            </a:r>
            <a:r>
              <a:rPr lang="pt-BR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rea da saúde</a:t>
            </a: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</p:txBody>
      </p:sp>
      <p:pic>
        <p:nvPicPr>
          <p:cNvPr id="1030" name="Picture 6" descr="Frascos de vidro com rótulo em inglês indicando conter vacinas contra COVID-19">
            <a:extLst>
              <a:ext uri="{FF2B5EF4-FFF2-40B4-BE49-F238E27FC236}">
                <a16:creationId xmlns:a16="http://schemas.microsoft.com/office/drawing/2014/main" id="{80B97EE6-5BCD-9A8F-800A-199D26CD4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798" y="2235158"/>
            <a:ext cx="3728738" cy="209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887985D-46A1-A70F-0A3B-996AD25AFB0E}"/>
              </a:ext>
            </a:extLst>
          </p:cNvPr>
          <p:cNvSpPr txBox="1"/>
          <p:nvPr/>
        </p:nvSpPr>
        <p:spPr>
          <a:xfrm>
            <a:off x="5124192" y="4363386"/>
            <a:ext cx="653851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Representa a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pt-BR" sz="1400" b="1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5"/>
              </a:rPr>
              <a:t>área da saúde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e tudo dentro dela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P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rodução de antibióticos, 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D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esenvolvimento de fármacos, 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Desenvolvimento de vacinas;</a:t>
            </a:r>
          </a:p>
          <a:p>
            <a:pPr marL="285750" indent="-285750">
              <a:buFontTx/>
              <a:buChar char="-"/>
            </a:pP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de novas terapias  e </a:t>
            </a:r>
          </a:p>
          <a:p>
            <a:pPr marL="285750" indent="-285750">
              <a:buFontTx/>
              <a:buChar char="-"/>
            </a:pP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de ferramentas de diagnóstico. </a:t>
            </a:r>
          </a:p>
          <a:p>
            <a:pPr marL="285750" indent="-285750">
              <a:buFontTx/>
              <a:buChar char="-"/>
            </a:pPr>
            <a:endParaRPr lang="pt-BR" sz="10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1400" dirty="0" err="1">
                <a:solidFill>
                  <a:srgbClr val="1E252F"/>
                </a:solidFill>
                <a:latin typeface="Lato" panose="020F0502020204030203" pitchFamily="34" charset="0"/>
              </a:rPr>
              <a:t>Exs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.: T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erapias para o tratamento de doenças como o 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câncer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até os 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testes de diagnóstico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como aqueles desenvolvidos </a:t>
            </a:r>
            <a:r>
              <a:rPr lang="pt-BR" sz="14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6"/>
              </a:rPr>
              <a:t>para a detecção da COVID-19.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</a:t>
            </a:r>
            <a:endParaRPr lang="pt-BR" sz="1400" dirty="0"/>
          </a:p>
        </p:txBody>
      </p:sp>
      <p:sp>
        <p:nvSpPr>
          <p:cNvPr id="17" name="Seta para Baixo 16">
            <a:extLst>
              <a:ext uri="{FF2B5EF4-FFF2-40B4-BE49-F238E27FC236}">
                <a16:creationId xmlns:a16="http://schemas.microsoft.com/office/drawing/2014/main" id="{5670704F-03FF-D524-93F2-F5E1C823E3A1}"/>
              </a:ext>
            </a:extLst>
          </p:cNvPr>
          <p:cNvSpPr/>
          <p:nvPr/>
        </p:nvSpPr>
        <p:spPr>
          <a:xfrm>
            <a:off x="2211785" y="2958637"/>
            <a:ext cx="319496" cy="3858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016E4DF-D4C6-F923-6FD6-E913BB4A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4" y="5702324"/>
            <a:ext cx="847859" cy="8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CEEB9520-D828-69A6-6577-1A8D59368FDB}"/>
              </a:ext>
            </a:extLst>
          </p:cNvPr>
          <p:cNvSpPr txBox="1"/>
          <p:nvPr/>
        </p:nvSpPr>
        <p:spPr>
          <a:xfrm>
            <a:off x="5071667" y="840983"/>
            <a:ext cx="6514840" cy="923330"/>
          </a:xfrm>
          <a:prstGeom prst="rect">
            <a:avLst/>
          </a:prstGeom>
          <a:solidFill>
            <a:srgbClr val="F6FFF2"/>
          </a:solidFill>
        </p:spPr>
        <p:txBody>
          <a:bodyPr wrap="square">
            <a:spAutoFit/>
          </a:bodyPr>
          <a:lstStyle/>
          <a:p>
            <a:r>
              <a:rPr lang="pt-BR" b="1" i="0" dirty="0">
                <a:effectLst/>
                <a:latin typeface="Lato" panose="020F0502020204030203" pitchFamily="34" charset="0"/>
              </a:rPr>
              <a:t>   A Biotecnologia são empregadas 10 cores para 10 áreas diferentes</a:t>
            </a:r>
          </a:p>
          <a:p>
            <a:endParaRPr lang="pt-BR" dirty="0">
              <a:solidFill>
                <a:srgbClr val="00B0F0"/>
              </a:solidFill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91EB1299-99F8-9216-BF29-7F62230AE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65"/>
          <a:stretch/>
        </p:blipFill>
        <p:spPr bwMode="auto">
          <a:xfrm>
            <a:off x="5096570" y="1199202"/>
            <a:ext cx="6465033" cy="31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ector em Curva 26">
            <a:extLst>
              <a:ext uri="{FF2B5EF4-FFF2-40B4-BE49-F238E27FC236}">
                <a16:creationId xmlns:a16="http://schemas.microsoft.com/office/drawing/2014/main" id="{89917A65-A151-B512-C0CC-D87FFA54EF9F}"/>
              </a:ext>
            </a:extLst>
          </p:cNvPr>
          <p:cNvCxnSpPr>
            <a:endCxn id="19" idx="1"/>
          </p:cNvCxnSpPr>
          <p:nvPr/>
        </p:nvCxnSpPr>
        <p:spPr>
          <a:xfrm rot="5400000" flipH="1" flipV="1">
            <a:off x="3665065" y="1902401"/>
            <a:ext cx="2006355" cy="806850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20F9698-CC5F-7776-49E3-16490FF6F5E5}"/>
              </a:ext>
            </a:extLst>
          </p:cNvPr>
          <p:cNvSpPr txBox="1"/>
          <p:nvPr/>
        </p:nvSpPr>
        <p:spPr>
          <a:xfrm>
            <a:off x="9470968" y="2374275"/>
            <a:ext cx="2532159" cy="3477875"/>
          </a:xfrm>
          <a:prstGeom prst="rect">
            <a:avLst/>
          </a:prstGeom>
          <a:solidFill>
            <a:srgbClr val="F6FFF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pt-BR" sz="1400" b="0" i="0" u="sng" strike="noStrike" dirty="0">
                <a:effectLst/>
                <a:latin typeface="Lato" panose="020F050202020403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Veja mais em: 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0" i="0" u="none" strike="noStrike" dirty="0">
                <a:solidFill>
                  <a:srgbClr val="0563C1"/>
                </a:solidFill>
                <a:effectLst/>
                <a:latin typeface="Lato" panose="020F050202020403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sz="1400" b="0" i="0" u="none" strike="noStrike" dirty="0">
                <a:solidFill>
                  <a:srgbClr val="0563C1"/>
                </a:solidFill>
                <a:effectLst/>
                <a:latin typeface="Lato" panose="020F050202020403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Biotecnologia farmacêutica: conheça como o Brasil investe na área</a:t>
            </a:r>
            <a:endParaRPr lang="pt-BR" sz="14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10"/>
              </a:rPr>
              <a:t> Biofármacos: o que a engenharia metabólica tem a ver com eles</a:t>
            </a:r>
            <a:endParaRPr lang="pt-BR" sz="14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11"/>
              </a:rPr>
              <a:t> 7 inovações que a biotecnologia trouxe para a indústria farmacêutica</a:t>
            </a:r>
            <a:endParaRPr lang="pt-BR" sz="14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12"/>
              </a:rPr>
              <a:t> Novas abordagens no combate ao Câncer: Nanofármacos e a Imuno-oncologia</a:t>
            </a:r>
            <a:endParaRPr lang="pt-BR" sz="14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71DD4E5-C7C6-7BC3-470D-4E4D4F0558BC}"/>
              </a:ext>
            </a:extLst>
          </p:cNvPr>
          <p:cNvSpPr txBox="1"/>
          <p:nvPr/>
        </p:nvSpPr>
        <p:spPr>
          <a:xfrm>
            <a:off x="5071667" y="6414164"/>
            <a:ext cx="6650579" cy="415498"/>
          </a:xfrm>
          <a:prstGeom prst="rect">
            <a:avLst/>
          </a:prstGeom>
          <a:solidFill>
            <a:srgbClr val="FFFFD8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pt-BR" sz="10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Fonte: </a:t>
            </a:r>
            <a:r>
              <a:rPr lang="pt-BR" sz="1000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GUIDOTTI</a:t>
            </a:r>
            <a:r>
              <a:rPr lang="pt-BR" sz="10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I. L, VIDEIRA, N.B. As cores da Biotecnologia. Revista Blog do Profissão </a:t>
            </a:r>
            <a:r>
              <a:rPr lang="pt-BR" sz="1000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Biotec</a:t>
            </a:r>
            <a:r>
              <a:rPr lang="pt-BR" sz="10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v.8, 2021. Disponível em: &lt; </a:t>
            </a:r>
            <a:r>
              <a:rPr lang="pt-BR" sz="10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https://</a:t>
            </a:r>
            <a:r>
              <a:rPr lang="pt-BR" sz="1000" b="1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profissaobiotec.com.br</a:t>
            </a:r>
            <a:r>
              <a:rPr lang="pt-BR" sz="10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/cores-da-biotecnologia</a:t>
            </a:r>
            <a:r>
              <a:rPr lang="pt-BR" sz="10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/&gt; Acesso em: </a:t>
            </a:r>
            <a:r>
              <a:rPr lang="pt-BR" sz="1000" dirty="0">
                <a:solidFill>
                  <a:srgbClr val="1E252F"/>
                </a:solidFill>
                <a:latin typeface="Lato" panose="020F0502020204030203" pitchFamily="34" charset="0"/>
              </a:rPr>
              <a:t>22</a:t>
            </a:r>
            <a:r>
              <a:rPr lang="pt-BR" sz="10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/02/2023.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371778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5F684F4-EFFF-FCFF-C176-75EDB77676BF}"/>
              </a:ext>
            </a:extLst>
          </p:cNvPr>
          <p:cNvSpPr txBox="1"/>
          <p:nvPr/>
        </p:nvSpPr>
        <p:spPr>
          <a:xfrm>
            <a:off x="484188" y="294012"/>
            <a:ext cx="663813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err="1"/>
              <a:t>MicroBiotec</a:t>
            </a:r>
            <a:r>
              <a:rPr lang="pt-BR" b="1" dirty="0"/>
              <a:t> – </a:t>
            </a:r>
            <a:r>
              <a:rPr lang="pt-BR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As cores da biotecnologia: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4A27767-9B04-6E91-E50D-A1C3BD7D5372}"/>
              </a:ext>
            </a:extLst>
          </p:cNvPr>
          <p:cNvSpPr txBox="1"/>
          <p:nvPr/>
        </p:nvSpPr>
        <p:spPr>
          <a:xfrm>
            <a:off x="297662" y="1026106"/>
            <a:ext cx="6528906" cy="5016758"/>
          </a:xfrm>
          <a:prstGeom prst="rect">
            <a:avLst/>
          </a:prstGeom>
          <a:solidFill>
            <a:srgbClr val="FFFFD8"/>
          </a:solidFill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2 – Biotecnologia Amarela – </a:t>
            </a:r>
            <a:r>
              <a:rPr lang="pt-BR" dirty="0">
                <a:solidFill>
                  <a:srgbClr val="1E252F"/>
                </a:solidFill>
                <a:latin typeface="Lato" panose="020F0502020204030203" pitchFamily="34" charset="0"/>
              </a:rPr>
              <a:t> </a:t>
            </a:r>
            <a:r>
              <a:rPr lang="pt-BR" b="1" dirty="0">
                <a:solidFill>
                  <a:srgbClr val="0563C1"/>
                </a:solidFill>
                <a:latin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produção de </a:t>
            </a:r>
            <a:r>
              <a:rPr lang="pt-BR" b="1" u="sng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alimentos</a:t>
            </a:r>
            <a:r>
              <a:rPr lang="pt-BR" b="1" u="sng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</a:rPr>
              <a:t> e bebidas</a:t>
            </a:r>
            <a:endParaRPr lang="pt-BR" b="1" i="0" u="sng" dirty="0">
              <a:solidFill>
                <a:schemeClr val="accent5">
                  <a:lumMod val="75000"/>
                </a:schemeClr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r>
              <a:rPr lang="pt-BR" sz="1400" u="sng" dirty="0">
                <a:latin typeface="Lato" panose="020F0502020204030203" pitchFamily="34" charset="0"/>
              </a:rPr>
              <a:t>I</a:t>
            </a:r>
            <a:r>
              <a:rPr lang="pt-BR" sz="1400" b="0" i="0" u="sng" dirty="0">
                <a:effectLst/>
                <a:latin typeface="Lato" panose="020F0502020204030203" pitchFamily="34" charset="0"/>
              </a:rPr>
              <a:t>nclui</a:t>
            </a:r>
            <a:r>
              <a:rPr lang="pt-BR" sz="1400" b="0" i="0" dirty="0">
                <a:effectLst/>
                <a:latin typeface="Lato" panose="020F0502020204030203" pitchFamily="34" charset="0"/>
              </a:rPr>
              <a:t>:</a:t>
            </a:r>
          </a:p>
          <a:p>
            <a:pPr marL="285750" indent="-285750" algn="l">
              <a:buFontTx/>
              <a:buChar char="-"/>
            </a:pPr>
            <a:r>
              <a:rPr lang="pt-BR" sz="1400" dirty="0">
                <a:latin typeface="Lato" panose="020F0502020204030203" pitchFamily="34" charset="0"/>
              </a:rPr>
              <a:t>P</a:t>
            </a:r>
            <a:r>
              <a:rPr lang="pt-BR" sz="1400" b="0" i="0" dirty="0">
                <a:effectLst/>
                <a:latin typeface="Lato" panose="020F0502020204030203" pitchFamily="34" charset="0"/>
              </a:rPr>
              <a:t>rocessos de 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fermentação</a:t>
            </a:r>
            <a:r>
              <a:rPr lang="pt-BR" sz="1400" b="0" i="0" dirty="0">
                <a:effectLst/>
                <a:latin typeface="Lato" panose="020F0502020204030203" pitchFamily="34" charset="0"/>
              </a:rPr>
              <a:t> como para produção de cerveja, queijos, vinhos e outros; </a:t>
            </a:r>
          </a:p>
          <a:p>
            <a:pPr marL="285750" indent="-285750" algn="l">
              <a:buFontTx/>
              <a:buChar char="-"/>
            </a:pPr>
            <a:r>
              <a:rPr lang="pt-BR" sz="1400" dirty="0">
                <a:latin typeface="Lato" panose="020F0502020204030203" pitchFamily="34" charset="0"/>
              </a:rPr>
              <a:t>P</a:t>
            </a:r>
            <a:r>
              <a:rPr lang="pt-BR" sz="1400" b="0" i="0" dirty="0">
                <a:effectLst/>
                <a:latin typeface="Lato" panose="020F0502020204030203" pitchFamily="34" charset="0"/>
              </a:rPr>
              <a:t>rocessos que empregam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enzimas</a:t>
            </a:r>
            <a:r>
              <a:rPr lang="pt-BR" sz="1400" b="0" i="0" dirty="0">
                <a:effectLst/>
                <a:latin typeface="Lato" panose="020F0502020204030203" pitchFamily="34" charset="0"/>
              </a:rPr>
              <a:t> na produção e preparação dos alimentos; </a:t>
            </a:r>
          </a:p>
          <a:p>
            <a:pPr marL="285750" indent="-285750" algn="l">
              <a:buFontTx/>
              <a:buChar char="-"/>
            </a:pPr>
            <a:r>
              <a:rPr lang="pt-BR" sz="1400" b="0" i="0" dirty="0">
                <a:effectLst/>
                <a:latin typeface="Lato" panose="020F0502020204030203" pitchFamily="34" charset="0"/>
              </a:rPr>
              <a:t>Emprego de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biorreatores</a:t>
            </a:r>
            <a:r>
              <a:rPr lang="pt-BR" sz="1400" b="0" i="0" dirty="0">
                <a:effectLst/>
                <a:latin typeface="Lato" panose="020F0502020204030203" pitchFamily="34" charset="0"/>
              </a:rPr>
              <a:t> para a produção em larga escala de:</a:t>
            </a:r>
          </a:p>
          <a:p>
            <a:pPr marL="753750" indent="-285750" algn="l">
              <a:buFontTx/>
              <a:buChar char="-"/>
            </a:pPr>
            <a:r>
              <a:rPr lang="pt-BR" sz="1400" b="1" dirty="0">
                <a:solidFill>
                  <a:srgbClr val="0070C0"/>
                </a:solidFill>
                <a:latin typeface="Lato" panose="020F0502020204030203" pitchFamily="34" charset="0"/>
              </a:rPr>
              <a:t>C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orantes</a:t>
            </a:r>
            <a:r>
              <a:rPr lang="pt-BR" sz="1400" b="0" i="0" dirty="0">
                <a:effectLst/>
                <a:latin typeface="Lato" panose="020F0502020204030203" pitchFamily="34" charset="0"/>
              </a:rPr>
              <a:t> produzidos por leveduras (cepas industriais) como </a:t>
            </a:r>
            <a:r>
              <a:rPr lang="pt-BR" sz="1400" b="0" i="1" dirty="0" err="1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Rodothorula</a:t>
            </a:r>
            <a:r>
              <a:rPr lang="pt-BR" sz="1400" b="0" i="1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1400" b="0" i="1" dirty="0" err="1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spp</a:t>
            </a:r>
            <a:r>
              <a:rPr lang="pt-BR" sz="1400" i="1" dirty="0">
                <a:solidFill>
                  <a:srgbClr val="0070C0"/>
                </a:solidFill>
                <a:latin typeface="Lato" panose="020F0502020204030203" pitchFamily="34" charset="0"/>
              </a:rPr>
              <a:t>; </a:t>
            </a:r>
            <a:endParaRPr lang="pt-BR" sz="1400" b="0" i="0" dirty="0">
              <a:effectLst/>
              <a:latin typeface="Lato" panose="020F0502020204030203" pitchFamily="34" charset="0"/>
            </a:endParaRPr>
          </a:p>
          <a:p>
            <a:pPr marL="753750" indent="-285750" algn="l">
              <a:buFontTx/>
              <a:buChar char="-"/>
            </a:pPr>
            <a:r>
              <a:rPr lang="pt-BR" sz="1400" b="1" dirty="0">
                <a:solidFill>
                  <a:srgbClr val="0070C0"/>
                </a:solidFill>
                <a:latin typeface="Lato" panose="020F0502020204030203" pitchFamily="34" charset="0"/>
              </a:rPr>
              <a:t>Edulcorantes (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adoçantes), </a:t>
            </a:r>
            <a:r>
              <a:rPr lang="pt-BR" sz="1400" b="0" i="0" dirty="0">
                <a:effectLst/>
                <a:latin typeface="Lato" panose="020F0502020204030203" pitchFamily="34" charset="0"/>
              </a:rPr>
              <a:t> como </a:t>
            </a:r>
            <a:r>
              <a:rPr lang="pt-BR" sz="14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xilitol</a:t>
            </a:r>
            <a:r>
              <a:rPr lang="pt-BR" sz="1400" dirty="0">
                <a:solidFill>
                  <a:srgbClr val="0070C0"/>
                </a:solidFill>
                <a:latin typeface="Lato" panose="020F0502020204030203" pitchFamily="34" charset="0"/>
              </a:rPr>
              <a:t>, </a:t>
            </a:r>
            <a:r>
              <a:rPr lang="pt-BR" sz="1400" dirty="0">
                <a:latin typeface="Lato" panose="020F0502020204030203" pitchFamily="34" charset="0"/>
              </a:rPr>
              <a:t>produzido pela levedura </a:t>
            </a:r>
            <a:r>
              <a:rPr lang="pt-BR" sz="1400" b="0" i="0" dirty="0">
                <a:effectLst/>
                <a:latin typeface="Lato" panose="020F0502020204030203" pitchFamily="34" charset="0"/>
              </a:rPr>
              <a:t>(cepas industriais) </a:t>
            </a:r>
            <a:r>
              <a:rPr lang="pt-BR" sz="1400" b="0" i="1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Candida spp</a:t>
            </a:r>
            <a:r>
              <a:rPr lang="pt-BR" sz="1400" b="0" i="0" dirty="0">
                <a:effectLst/>
                <a:latin typeface="Lato" panose="020F0502020204030203" pitchFamily="34" charset="0"/>
              </a:rPr>
              <a:t>. </a:t>
            </a:r>
          </a:p>
          <a:p>
            <a:pPr marL="753750" indent="-285750" algn="l">
              <a:buFontTx/>
              <a:buChar char="-"/>
            </a:pPr>
            <a:r>
              <a:rPr lang="pt-BR" sz="1400" dirty="0">
                <a:latin typeface="Lato" panose="020F0502020204030203" pitchFamily="34" charset="0"/>
              </a:rPr>
              <a:t>Conservantes: como vinagre, ácido cítrico, </a:t>
            </a:r>
            <a:r>
              <a:rPr lang="pt-BR" sz="1400" dirty="0" err="1">
                <a:latin typeface="Lato" panose="020F0502020204030203" pitchFamily="34" charset="0"/>
              </a:rPr>
              <a:t>Saborizantes</a:t>
            </a:r>
            <a:r>
              <a:rPr lang="pt-BR" sz="1400" dirty="0">
                <a:latin typeface="Lato" panose="020F0502020204030203" pitchFamily="34" charset="0"/>
              </a:rPr>
              <a:t> </a:t>
            </a:r>
            <a:endParaRPr lang="pt-BR" sz="1400" b="1" dirty="0">
              <a:latin typeface="Lato" panose="020F0502020204030203" pitchFamily="34" charset="0"/>
            </a:endParaRPr>
          </a:p>
        </p:txBody>
      </p:sp>
      <p:pic>
        <p:nvPicPr>
          <p:cNvPr id="2054" name="Picture 6" descr="Aditivos alimentares - Dicas e Receitas">
            <a:extLst>
              <a:ext uri="{FF2B5EF4-FFF2-40B4-BE49-F238E27FC236}">
                <a16:creationId xmlns:a16="http://schemas.microsoft.com/office/drawing/2014/main" id="{0C4260AB-83A5-668B-43D7-815102965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506" y="663344"/>
            <a:ext cx="3657601" cy="268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8758A66-D410-EC7F-024C-CC06A14FB471}"/>
              </a:ext>
            </a:extLst>
          </p:cNvPr>
          <p:cNvSpPr txBox="1"/>
          <p:nvPr/>
        </p:nvSpPr>
        <p:spPr>
          <a:xfrm rot="21252427">
            <a:off x="7436642" y="5550389"/>
            <a:ext cx="3948112" cy="1200329"/>
          </a:xfrm>
          <a:custGeom>
            <a:avLst/>
            <a:gdLst>
              <a:gd name="connsiteX0" fmla="*/ 0 w 3948112"/>
              <a:gd name="connsiteY0" fmla="*/ 0 h 1200329"/>
              <a:gd name="connsiteX1" fmla="*/ 524535 w 3948112"/>
              <a:gd name="connsiteY1" fmla="*/ 0 h 1200329"/>
              <a:gd name="connsiteX2" fmla="*/ 1009589 w 3948112"/>
              <a:gd name="connsiteY2" fmla="*/ 0 h 1200329"/>
              <a:gd name="connsiteX3" fmla="*/ 1613086 w 3948112"/>
              <a:gd name="connsiteY3" fmla="*/ 0 h 1200329"/>
              <a:gd name="connsiteX4" fmla="*/ 2177102 w 3948112"/>
              <a:gd name="connsiteY4" fmla="*/ 0 h 1200329"/>
              <a:gd name="connsiteX5" fmla="*/ 2741118 w 3948112"/>
              <a:gd name="connsiteY5" fmla="*/ 0 h 1200329"/>
              <a:gd name="connsiteX6" fmla="*/ 3384096 w 3948112"/>
              <a:gd name="connsiteY6" fmla="*/ 0 h 1200329"/>
              <a:gd name="connsiteX7" fmla="*/ 3948112 w 3948112"/>
              <a:gd name="connsiteY7" fmla="*/ 0 h 1200329"/>
              <a:gd name="connsiteX8" fmla="*/ 3948112 w 3948112"/>
              <a:gd name="connsiteY8" fmla="*/ 364100 h 1200329"/>
              <a:gd name="connsiteX9" fmla="*/ 3948112 w 3948112"/>
              <a:gd name="connsiteY9" fmla="*/ 776213 h 1200329"/>
              <a:gd name="connsiteX10" fmla="*/ 3948112 w 3948112"/>
              <a:gd name="connsiteY10" fmla="*/ 1200329 h 1200329"/>
              <a:gd name="connsiteX11" fmla="*/ 3344615 w 3948112"/>
              <a:gd name="connsiteY11" fmla="*/ 1200329 h 1200329"/>
              <a:gd name="connsiteX12" fmla="*/ 2741118 w 3948112"/>
              <a:gd name="connsiteY12" fmla="*/ 1200329 h 1200329"/>
              <a:gd name="connsiteX13" fmla="*/ 2098140 w 3948112"/>
              <a:gd name="connsiteY13" fmla="*/ 1200329 h 1200329"/>
              <a:gd name="connsiteX14" fmla="*/ 1573605 w 3948112"/>
              <a:gd name="connsiteY14" fmla="*/ 1200329 h 1200329"/>
              <a:gd name="connsiteX15" fmla="*/ 930626 w 3948112"/>
              <a:gd name="connsiteY15" fmla="*/ 1200329 h 1200329"/>
              <a:gd name="connsiteX16" fmla="*/ 0 w 3948112"/>
              <a:gd name="connsiteY16" fmla="*/ 1200329 h 1200329"/>
              <a:gd name="connsiteX17" fmla="*/ 0 w 3948112"/>
              <a:gd name="connsiteY17" fmla="*/ 836229 h 1200329"/>
              <a:gd name="connsiteX18" fmla="*/ 0 w 3948112"/>
              <a:gd name="connsiteY18" fmla="*/ 424116 h 1200329"/>
              <a:gd name="connsiteX19" fmla="*/ 0 w 3948112"/>
              <a:gd name="connsiteY19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48112" h="1200329" fill="none" extrusionOk="0">
                <a:moveTo>
                  <a:pt x="0" y="0"/>
                </a:moveTo>
                <a:cubicBezTo>
                  <a:pt x="228548" y="-21269"/>
                  <a:pt x="350344" y="34178"/>
                  <a:pt x="524535" y="0"/>
                </a:cubicBezTo>
                <a:cubicBezTo>
                  <a:pt x="698727" y="-34178"/>
                  <a:pt x="794181" y="57350"/>
                  <a:pt x="1009589" y="0"/>
                </a:cubicBezTo>
                <a:cubicBezTo>
                  <a:pt x="1224997" y="-57350"/>
                  <a:pt x="1447863" y="41025"/>
                  <a:pt x="1613086" y="0"/>
                </a:cubicBezTo>
                <a:cubicBezTo>
                  <a:pt x="1778309" y="-41025"/>
                  <a:pt x="1910261" y="48229"/>
                  <a:pt x="2177102" y="0"/>
                </a:cubicBezTo>
                <a:cubicBezTo>
                  <a:pt x="2443943" y="-48229"/>
                  <a:pt x="2466613" y="24262"/>
                  <a:pt x="2741118" y="0"/>
                </a:cubicBezTo>
                <a:cubicBezTo>
                  <a:pt x="3015623" y="-24262"/>
                  <a:pt x="3096249" y="20377"/>
                  <a:pt x="3384096" y="0"/>
                </a:cubicBezTo>
                <a:cubicBezTo>
                  <a:pt x="3671943" y="-20377"/>
                  <a:pt x="3678615" y="15757"/>
                  <a:pt x="3948112" y="0"/>
                </a:cubicBezTo>
                <a:cubicBezTo>
                  <a:pt x="3977151" y="117409"/>
                  <a:pt x="3934448" y="278466"/>
                  <a:pt x="3948112" y="364100"/>
                </a:cubicBezTo>
                <a:cubicBezTo>
                  <a:pt x="3961776" y="449734"/>
                  <a:pt x="3923656" y="626910"/>
                  <a:pt x="3948112" y="776213"/>
                </a:cubicBezTo>
                <a:cubicBezTo>
                  <a:pt x="3972568" y="925516"/>
                  <a:pt x="3947521" y="1015223"/>
                  <a:pt x="3948112" y="1200329"/>
                </a:cubicBezTo>
                <a:cubicBezTo>
                  <a:pt x="3742390" y="1253635"/>
                  <a:pt x="3527174" y="1128754"/>
                  <a:pt x="3344615" y="1200329"/>
                </a:cubicBezTo>
                <a:cubicBezTo>
                  <a:pt x="3162056" y="1271904"/>
                  <a:pt x="2873617" y="1157787"/>
                  <a:pt x="2741118" y="1200329"/>
                </a:cubicBezTo>
                <a:cubicBezTo>
                  <a:pt x="2608619" y="1242871"/>
                  <a:pt x="2383473" y="1123856"/>
                  <a:pt x="2098140" y="1200329"/>
                </a:cubicBezTo>
                <a:cubicBezTo>
                  <a:pt x="1812807" y="1276802"/>
                  <a:pt x="1721472" y="1176694"/>
                  <a:pt x="1573605" y="1200329"/>
                </a:cubicBezTo>
                <a:cubicBezTo>
                  <a:pt x="1425738" y="1223964"/>
                  <a:pt x="1193870" y="1130746"/>
                  <a:pt x="930626" y="1200329"/>
                </a:cubicBezTo>
                <a:cubicBezTo>
                  <a:pt x="667382" y="1269912"/>
                  <a:pt x="189107" y="1187161"/>
                  <a:pt x="0" y="1200329"/>
                </a:cubicBezTo>
                <a:cubicBezTo>
                  <a:pt x="-15819" y="1088382"/>
                  <a:pt x="15338" y="974642"/>
                  <a:pt x="0" y="836229"/>
                </a:cubicBezTo>
                <a:cubicBezTo>
                  <a:pt x="-15338" y="697816"/>
                  <a:pt x="39810" y="581901"/>
                  <a:pt x="0" y="424116"/>
                </a:cubicBezTo>
                <a:cubicBezTo>
                  <a:pt x="-39810" y="266331"/>
                  <a:pt x="22131" y="144106"/>
                  <a:pt x="0" y="0"/>
                </a:cubicBezTo>
                <a:close/>
              </a:path>
              <a:path w="3948112" h="1200329" stroke="0" extrusionOk="0">
                <a:moveTo>
                  <a:pt x="0" y="0"/>
                </a:moveTo>
                <a:cubicBezTo>
                  <a:pt x="134219" y="-4792"/>
                  <a:pt x="302614" y="53641"/>
                  <a:pt x="524535" y="0"/>
                </a:cubicBezTo>
                <a:cubicBezTo>
                  <a:pt x="746457" y="-53641"/>
                  <a:pt x="813274" y="37943"/>
                  <a:pt x="970108" y="0"/>
                </a:cubicBezTo>
                <a:cubicBezTo>
                  <a:pt x="1126942" y="-37943"/>
                  <a:pt x="1389933" y="36581"/>
                  <a:pt x="1613086" y="0"/>
                </a:cubicBezTo>
                <a:cubicBezTo>
                  <a:pt x="1836239" y="-36581"/>
                  <a:pt x="1949390" y="52243"/>
                  <a:pt x="2137621" y="0"/>
                </a:cubicBezTo>
                <a:cubicBezTo>
                  <a:pt x="2325852" y="-52243"/>
                  <a:pt x="2501274" y="14396"/>
                  <a:pt x="2662156" y="0"/>
                </a:cubicBezTo>
                <a:cubicBezTo>
                  <a:pt x="2823039" y="-14396"/>
                  <a:pt x="2984251" y="50638"/>
                  <a:pt x="3305134" y="0"/>
                </a:cubicBezTo>
                <a:cubicBezTo>
                  <a:pt x="3626017" y="-50638"/>
                  <a:pt x="3804917" y="64965"/>
                  <a:pt x="3948112" y="0"/>
                </a:cubicBezTo>
                <a:cubicBezTo>
                  <a:pt x="3975124" y="155711"/>
                  <a:pt x="3908611" y="246179"/>
                  <a:pt x="3948112" y="424116"/>
                </a:cubicBezTo>
                <a:cubicBezTo>
                  <a:pt x="3987613" y="602053"/>
                  <a:pt x="3931086" y="696530"/>
                  <a:pt x="3948112" y="800219"/>
                </a:cubicBezTo>
                <a:cubicBezTo>
                  <a:pt x="3965138" y="903908"/>
                  <a:pt x="3902403" y="1007895"/>
                  <a:pt x="3948112" y="1200329"/>
                </a:cubicBezTo>
                <a:cubicBezTo>
                  <a:pt x="3788501" y="1207802"/>
                  <a:pt x="3609670" y="1163219"/>
                  <a:pt x="3384096" y="1200329"/>
                </a:cubicBezTo>
                <a:cubicBezTo>
                  <a:pt x="3158522" y="1237439"/>
                  <a:pt x="3111613" y="1154664"/>
                  <a:pt x="2859561" y="1200329"/>
                </a:cubicBezTo>
                <a:cubicBezTo>
                  <a:pt x="2607509" y="1245994"/>
                  <a:pt x="2477836" y="1144437"/>
                  <a:pt x="2216583" y="1200329"/>
                </a:cubicBezTo>
                <a:cubicBezTo>
                  <a:pt x="1955330" y="1256221"/>
                  <a:pt x="1825889" y="1176611"/>
                  <a:pt x="1573605" y="1200329"/>
                </a:cubicBezTo>
                <a:cubicBezTo>
                  <a:pt x="1321321" y="1224047"/>
                  <a:pt x="1272736" y="1197069"/>
                  <a:pt x="1088551" y="1200329"/>
                </a:cubicBezTo>
                <a:cubicBezTo>
                  <a:pt x="904366" y="1203589"/>
                  <a:pt x="736580" y="1172340"/>
                  <a:pt x="524535" y="1200329"/>
                </a:cubicBezTo>
                <a:cubicBezTo>
                  <a:pt x="312490" y="1228318"/>
                  <a:pt x="188754" y="1187335"/>
                  <a:pt x="0" y="1200329"/>
                </a:cubicBezTo>
                <a:cubicBezTo>
                  <a:pt x="-8572" y="1007729"/>
                  <a:pt x="20430" y="957848"/>
                  <a:pt x="0" y="800219"/>
                </a:cubicBezTo>
                <a:cubicBezTo>
                  <a:pt x="-20430" y="642590"/>
                  <a:pt x="33614" y="607499"/>
                  <a:pt x="0" y="424116"/>
                </a:cubicBezTo>
                <a:cubicBezTo>
                  <a:pt x="-33614" y="240733"/>
                  <a:pt x="45016" y="85305"/>
                  <a:pt x="0" y="0"/>
                </a:cubicBezTo>
                <a:close/>
              </a:path>
            </a:pathLst>
          </a:custGeom>
          <a:solidFill>
            <a:srgbClr val="EFF4F7"/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pt-BR" dirty="0">
                <a:latin typeface="Arial Hebrew" pitchFamily="2" charset="-79"/>
                <a:cs typeface="Arial Hebrew" pitchFamily="2" charset="-79"/>
              </a:rPr>
              <a:t>Seria interessante desenvolver o tema especifico:</a:t>
            </a:r>
          </a:p>
          <a:p>
            <a:pPr algn="ctr"/>
            <a:r>
              <a:rPr lang="pt-BR" dirty="0">
                <a:solidFill>
                  <a:srgbClr val="7030A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“ Aditivos alimentares de origem microbiana”</a:t>
            </a:r>
          </a:p>
        </p:txBody>
      </p:sp>
      <p:pic>
        <p:nvPicPr>
          <p:cNvPr id="7" name="Picture 2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2C30600B-4E57-E0BF-2206-B09D25F25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3094" y="6042864"/>
            <a:ext cx="404495" cy="42989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BDAB485-ECC4-6824-87B6-63F1D2E48D3E}"/>
              </a:ext>
            </a:extLst>
          </p:cNvPr>
          <p:cNvSpPr txBox="1"/>
          <p:nvPr/>
        </p:nvSpPr>
        <p:spPr>
          <a:xfrm>
            <a:off x="6857999" y="3514278"/>
            <a:ext cx="5334001" cy="1815882"/>
          </a:xfrm>
          <a:prstGeom prst="rect">
            <a:avLst/>
          </a:prstGeom>
          <a:solidFill>
            <a:srgbClr val="EAF0EE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Veja mais: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5"/>
              </a:rPr>
              <a:t> Ciência e cozinha: a biotecnologia presente em alimentos do dia a dia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6"/>
              </a:rPr>
              <a:t> Fermentação: o futuro da tecnologia de alimentos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7"/>
              </a:rPr>
              <a:t> A Biotecnologia e a produção cervejeira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8"/>
              </a:rPr>
              <a:t> Biotecnologia na cozinha de casa: produção de kefir, iogurte, queijo e vinho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9"/>
              </a:rPr>
              <a:t> 7 Produtos biotecnológicos comestíveis que você nem imaginava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</p:txBody>
      </p:sp>
      <p:pic>
        <p:nvPicPr>
          <p:cNvPr id="8" name="Picture 4" descr="Grãos de café espalhados sobre uma mesa">
            <a:extLst>
              <a:ext uri="{FF2B5EF4-FFF2-40B4-BE49-F238E27FC236}">
                <a16:creationId xmlns:a16="http://schemas.microsoft.com/office/drawing/2014/main" id="{BE03BFA1-338E-B1B5-DD79-55A1177BC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89690"/>
            <a:ext cx="3472526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EE095F3-0F72-4BE6-3EA1-7E1FCF687170}"/>
              </a:ext>
            </a:extLst>
          </p:cNvPr>
          <p:cNvSpPr txBox="1"/>
          <p:nvPr/>
        </p:nvSpPr>
        <p:spPr>
          <a:xfrm>
            <a:off x="484188" y="6302172"/>
            <a:ext cx="6096000" cy="276999"/>
          </a:xfrm>
          <a:prstGeom prst="rect">
            <a:avLst/>
          </a:prstGeom>
          <a:solidFill>
            <a:srgbClr val="FFFFD8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pt-BR" sz="1200" dirty="0"/>
              <a:t>Fonte: https://</a:t>
            </a:r>
            <a:r>
              <a:rPr lang="pt-BR" sz="1200" dirty="0" err="1"/>
              <a:t>profissaobiotec.com.br</a:t>
            </a:r>
            <a:r>
              <a:rPr lang="pt-BR" sz="1200" dirty="0"/>
              <a:t>/cores-da-biotecnologia/</a:t>
            </a:r>
          </a:p>
        </p:txBody>
      </p:sp>
    </p:spTree>
    <p:extLst>
      <p:ext uri="{BB962C8B-B14F-4D97-AF65-F5344CB8AC3E}">
        <p14:creationId xmlns:p14="http://schemas.microsoft.com/office/powerpoint/2010/main" val="110458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23BFB8E-5C7D-1912-4A12-910CF29B6DF3}"/>
              </a:ext>
            </a:extLst>
          </p:cNvPr>
          <p:cNvSpPr txBox="1"/>
          <p:nvPr/>
        </p:nvSpPr>
        <p:spPr>
          <a:xfrm>
            <a:off x="508000" y="330200"/>
            <a:ext cx="38862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b="1" dirty="0" err="1"/>
              <a:t>MicroBiotec</a:t>
            </a:r>
            <a:r>
              <a:rPr lang="pt-BR" sz="2000" b="1" dirty="0"/>
              <a:t> - Produção de Bebidas </a:t>
            </a:r>
          </a:p>
        </p:txBody>
      </p:sp>
      <p:pic>
        <p:nvPicPr>
          <p:cNvPr id="3076" name="Picture 4" descr="Tecnologia de Bebidas Fermentadas: processo fermentativo e legislação">
            <a:extLst>
              <a:ext uri="{FF2B5EF4-FFF2-40B4-BE49-F238E27FC236}">
                <a16:creationId xmlns:a16="http://schemas.microsoft.com/office/drawing/2014/main" id="{151BC7DE-61C6-6F20-05B4-82E5B8938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933" y="3429000"/>
            <a:ext cx="5771667" cy="291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6DA3661-F3EB-226A-FACF-3F8ED4EC2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10353" r="782" b="-58"/>
          <a:stretch/>
        </p:blipFill>
        <p:spPr bwMode="auto">
          <a:xfrm>
            <a:off x="305538" y="2146298"/>
            <a:ext cx="5618530" cy="384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535430A-FBCC-E789-129B-8FA91F77C4D1}"/>
              </a:ext>
            </a:extLst>
          </p:cNvPr>
          <p:cNvSpPr txBox="1"/>
          <p:nvPr/>
        </p:nvSpPr>
        <p:spPr>
          <a:xfrm>
            <a:off x="6267933" y="6346824"/>
            <a:ext cx="577166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400" dirty="0"/>
              <a:t>https://</a:t>
            </a:r>
            <a:r>
              <a:rPr lang="pt-BR" sz="1400" dirty="0" err="1"/>
              <a:t>blog.ifope.com.br</a:t>
            </a:r>
            <a:r>
              <a:rPr lang="pt-BR" sz="1400" dirty="0"/>
              <a:t>/bebidas-fermentadas/</a:t>
            </a:r>
          </a:p>
        </p:txBody>
      </p:sp>
    </p:spTree>
    <p:extLst>
      <p:ext uri="{BB962C8B-B14F-4D97-AF65-F5344CB8AC3E}">
        <p14:creationId xmlns:p14="http://schemas.microsoft.com/office/powerpoint/2010/main" val="4275969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D344B4BA-565C-F1A1-BCAA-E918C4D4C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4" r="4055"/>
          <a:stretch/>
        </p:blipFill>
        <p:spPr>
          <a:xfrm>
            <a:off x="3785366" y="1112047"/>
            <a:ext cx="4472969" cy="332025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A5490923-67C4-E1C2-683B-F5F040BAD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08" t="18708" r="19551" b="10618"/>
          <a:stretch/>
        </p:blipFill>
        <p:spPr>
          <a:xfrm>
            <a:off x="38840" y="2204247"/>
            <a:ext cx="3622862" cy="30988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Imagem 9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4FB7D969-8E03-9E42-A9D5-C04D2CDB1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1410497"/>
            <a:ext cx="3771160" cy="272335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D9ECCE1-2D9E-6AB1-23A7-ABF2F6E88359}"/>
              </a:ext>
            </a:extLst>
          </p:cNvPr>
          <p:cNvSpPr txBox="1"/>
          <p:nvPr/>
        </p:nvSpPr>
        <p:spPr>
          <a:xfrm>
            <a:off x="266700" y="520700"/>
            <a:ext cx="388620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err="1"/>
              <a:t>MicroBiotec</a:t>
            </a:r>
            <a:r>
              <a:rPr lang="pt-BR" b="1" dirty="0"/>
              <a:t> - Produção de Alimentos 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B7856EBF-1EA5-FEF8-198C-3CF281AF9EDD}"/>
              </a:ext>
            </a:extLst>
          </p:cNvPr>
          <p:cNvSpPr/>
          <p:nvPr/>
        </p:nvSpPr>
        <p:spPr>
          <a:xfrm>
            <a:off x="6731000" y="4432301"/>
            <a:ext cx="5321300" cy="24256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 descr="Garrafa de plástico com comida dentro&#10;&#10;Descrição gerada automaticamente com confiança média">
            <a:extLst>
              <a:ext uri="{FF2B5EF4-FFF2-40B4-BE49-F238E27FC236}">
                <a16:creationId xmlns:a16="http://schemas.microsoft.com/office/drawing/2014/main" id="{518C7F3A-0341-CE26-C147-A853534FDA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4" b="35147"/>
          <a:stretch/>
        </p:blipFill>
        <p:spPr>
          <a:xfrm>
            <a:off x="6750050" y="4608689"/>
            <a:ext cx="3949700" cy="2043903"/>
          </a:xfrm>
          <a:prstGeom prst="rect">
            <a:avLst/>
          </a:prstGeom>
        </p:spPr>
      </p:pic>
      <p:pic>
        <p:nvPicPr>
          <p:cNvPr id="19" name="Imagem 18" descr="Garrafa de plástico com comida dentro&#10;&#10;Descrição gerada automaticamente com confiança média">
            <a:extLst>
              <a:ext uri="{FF2B5EF4-FFF2-40B4-BE49-F238E27FC236}">
                <a16:creationId xmlns:a16="http://schemas.microsoft.com/office/drawing/2014/main" id="{BA4C4EBE-C08D-5487-DEE8-4A3543ED0E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18" t="70753" r="48297" b="9012"/>
          <a:stretch/>
        </p:blipFill>
        <p:spPr>
          <a:xfrm>
            <a:off x="10756900" y="5811799"/>
            <a:ext cx="1181100" cy="908847"/>
          </a:xfrm>
          <a:prstGeom prst="rect">
            <a:avLst/>
          </a:prstGeom>
        </p:spPr>
      </p:pic>
      <p:pic>
        <p:nvPicPr>
          <p:cNvPr id="20" name="Imagem 19" descr="Garrafa de plástico com comida dentro&#10;&#10;Descrição gerada automaticamente com confiança média">
            <a:extLst>
              <a:ext uri="{FF2B5EF4-FFF2-40B4-BE49-F238E27FC236}">
                <a16:creationId xmlns:a16="http://schemas.microsoft.com/office/drawing/2014/main" id="{CEBE003A-ADF2-8EE6-F6FE-BBBCE438B4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596" r="72833"/>
          <a:stretch/>
        </p:blipFill>
        <p:spPr>
          <a:xfrm>
            <a:off x="10718800" y="4608689"/>
            <a:ext cx="1373736" cy="11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0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5F684F4-EFFF-FCFF-C176-75EDB77676BF}"/>
              </a:ext>
            </a:extLst>
          </p:cNvPr>
          <p:cNvSpPr txBox="1"/>
          <p:nvPr/>
        </p:nvSpPr>
        <p:spPr>
          <a:xfrm>
            <a:off x="484188" y="294012"/>
            <a:ext cx="663813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err="1"/>
              <a:t>MicroBiotec</a:t>
            </a:r>
            <a:r>
              <a:rPr lang="pt-BR" b="1" dirty="0"/>
              <a:t> – </a:t>
            </a:r>
            <a:r>
              <a:rPr lang="pt-BR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As cores da biotecnologia: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4A27767-9B04-6E91-E50D-A1C3BD7D5372}"/>
              </a:ext>
            </a:extLst>
          </p:cNvPr>
          <p:cNvSpPr txBox="1"/>
          <p:nvPr/>
        </p:nvSpPr>
        <p:spPr>
          <a:xfrm>
            <a:off x="484188" y="951502"/>
            <a:ext cx="5065712" cy="5663089"/>
          </a:xfrm>
          <a:prstGeom prst="rect">
            <a:avLst/>
          </a:prstGeom>
          <a:solidFill>
            <a:srgbClr val="EFF4F7"/>
          </a:solidFill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A2E3A"/>
                </a:solidFill>
                <a:latin typeface="Lato" panose="020F0502020204030203" pitchFamily="34" charset="0"/>
              </a:rPr>
              <a:t>3</a:t>
            </a:r>
            <a:r>
              <a:rPr lang="pt-BR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 – Biotecnologia Azul – </a:t>
            </a:r>
            <a:r>
              <a:rPr lang="pt-BR" dirty="0">
                <a:solidFill>
                  <a:srgbClr val="1E252F"/>
                </a:solidFill>
                <a:latin typeface="Lato" panose="020F0502020204030203" pitchFamily="34" charset="0"/>
              </a:rPr>
              <a:t>Marinha</a:t>
            </a:r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/>
            <a:r>
              <a:rPr lang="pt-BR" sz="1200" dirty="0">
                <a:solidFill>
                  <a:srgbClr val="1E252F"/>
                </a:solidFill>
                <a:latin typeface="Lato" panose="020F0502020204030203" pitchFamily="34" charset="0"/>
              </a:rPr>
              <a:t>Fig.: </a:t>
            </a:r>
            <a:r>
              <a:rPr lang="pt-BR" sz="12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Peixes  próximo a um coral.</a:t>
            </a:r>
            <a:endParaRPr lang="pt-BR" sz="12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sz="1000" u="sng" dirty="0">
              <a:latin typeface="Lato" panose="020F0502020204030203" pitchFamily="34" charset="0"/>
            </a:endParaRPr>
          </a:p>
          <a:p>
            <a:pPr algn="l"/>
            <a:endParaRPr lang="pt-BR" sz="1000" u="sng" dirty="0">
              <a:latin typeface="Lato" panose="020F0502020204030203" pitchFamily="34" charset="0"/>
            </a:endParaRPr>
          </a:p>
          <a:p>
            <a:pPr algn="l"/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Quando emprega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organismos marítimos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moléculas derivadas</a:t>
            </a:r>
            <a:r>
              <a:rPr lang="pt-BR" sz="14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do ambiente marinho para a 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criação de algum tipo de tecnologia inovadora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 </a:t>
            </a:r>
          </a:p>
          <a:p>
            <a:pPr algn="l"/>
            <a:endParaRPr lang="pt-BR" sz="8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A biotecnologia azul é 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uma das mais multidisciplinares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pois consegue gerar tecnologias que podem ser aplicadas em todas as outras áreas da biotecnologia. </a:t>
            </a:r>
            <a:r>
              <a:rPr lang="pt-BR" sz="1400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Exs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.: </a:t>
            </a:r>
          </a:p>
          <a:p>
            <a:pPr marL="285750" indent="-285750" algn="l">
              <a:buFontTx/>
              <a:buChar char="-"/>
            </a:pP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Produção de novos medicamentos, </a:t>
            </a:r>
            <a:endParaRPr lang="pt-BR" sz="14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Produção de alimentos, </a:t>
            </a:r>
          </a:p>
          <a:p>
            <a:pPr marL="285750" indent="-285750" algn="l">
              <a:buFontTx/>
              <a:buChar char="-"/>
            </a:pP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A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gricultura; </a:t>
            </a:r>
          </a:p>
          <a:p>
            <a:pPr marL="285750" indent="-285750" algn="l">
              <a:buFontTx/>
              <a:buChar char="-"/>
            </a:pP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E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m pesquisas como essa que você pode conferir neste </a:t>
            </a:r>
            <a:r>
              <a:rPr lang="pt-BR" sz="14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2"/>
              </a:rPr>
              <a:t>link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 </a:t>
            </a:r>
            <a:endParaRPr lang="pt-BR" sz="1400" b="1" dirty="0">
              <a:latin typeface="Lato" panose="020F0502020204030203" pitchFamily="34" charset="0"/>
            </a:endParaRPr>
          </a:p>
        </p:txBody>
      </p:sp>
      <p:pic>
        <p:nvPicPr>
          <p:cNvPr id="7" name="Picture 2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2C30600B-4E57-E0BF-2206-B09D25F256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93" y="794418"/>
            <a:ext cx="404495" cy="429895"/>
          </a:xfrm>
          <a:prstGeom prst="rect">
            <a:avLst/>
          </a:prstGeom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C80AA95D-B46E-A38B-514F-626493649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97" y="1294917"/>
            <a:ext cx="2859618" cy="214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4AC187B-E815-F551-52D3-5A2EC7B87CDA}"/>
              </a:ext>
            </a:extLst>
          </p:cNvPr>
          <p:cNvSpPr txBox="1"/>
          <p:nvPr/>
        </p:nvSpPr>
        <p:spPr>
          <a:xfrm>
            <a:off x="3803253" y="1294917"/>
            <a:ext cx="1998398" cy="2646878"/>
          </a:xfrm>
          <a:prstGeom prst="rect">
            <a:avLst/>
          </a:prstGeom>
          <a:solidFill>
            <a:srgbClr val="F6FFF2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-BR" sz="1300" u="none" strike="noStrike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Veja mais: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2"/>
              </a:rPr>
              <a:t> Biotecnologia Marinha: Tratamentos revolucionários a um mergulho de distância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5"/>
              </a:rPr>
              <a:t> Biotecnologia Azul: a revolução que vem do mar!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6"/>
              </a:rPr>
              <a:t> Rede BiotecMar busca desvendar a biodiversidade marinha brasileira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A3C6626-BC35-4BC7-EFBD-924D33746B86}"/>
              </a:ext>
            </a:extLst>
          </p:cNvPr>
          <p:cNvSpPr txBox="1"/>
          <p:nvPr/>
        </p:nvSpPr>
        <p:spPr>
          <a:xfrm>
            <a:off x="6136982" y="794418"/>
            <a:ext cx="5448884" cy="61096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A2E3A"/>
                </a:solidFill>
                <a:latin typeface="Lato" panose="020F0502020204030203" pitchFamily="34" charset="0"/>
              </a:rPr>
              <a:t>4</a:t>
            </a:r>
            <a:r>
              <a:rPr lang="pt-BR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 – Biotecnologia Verde – </a:t>
            </a:r>
            <a:r>
              <a:rPr lang="pt-BR" dirty="0">
                <a:solidFill>
                  <a:srgbClr val="1E252F"/>
                </a:solidFill>
                <a:latin typeface="Lato" panose="020F0502020204030203" pitchFamily="34" charset="0"/>
              </a:rPr>
              <a:t> Agro</a:t>
            </a:r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endParaRPr lang="pt-BR" sz="8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r>
              <a:rPr lang="pt-BR" sz="1200" dirty="0">
                <a:solidFill>
                  <a:srgbClr val="1E252F"/>
                </a:solidFill>
                <a:latin typeface="Lato" panose="020F0502020204030203" pitchFamily="34" charset="0"/>
              </a:rPr>
              <a:t>Fig.: O</a:t>
            </a:r>
            <a:r>
              <a:rPr lang="pt-BR" sz="120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melhoramento de plantas é um estudo antigo </a:t>
            </a:r>
          </a:p>
          <a:p>
            <a:r>
              <a:rPr lang="pt-BR" sz="120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que vem se aperfeiçoando continuamente. </a:t>
            </a:r>
            <a:endParaRPr lang="pt-BR" sz="12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>
              <a:spcAft>
                <a:spcPts val="600"/>
              </a:spcAft>
            </a:pPr>
            <a:endParaRPr lang="pt-BR" sz="12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>
              <a:spcAft>
                <a:spcPts val="600"/>
              </a:spcAft>
            </a:pPr>
            <a:endParaRPr lang="pt-BR" sz="12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>
              <a:spcAft>
                <a:spcPts val="600"/>
              </a:spcAft>
            </a:pPr>
            <a:endParaRPr lang="pt-BR" sz="12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>
              <a:spcAft>
                <a:spcPts val="600"/>
              </a:spcAft>
            </a:pPr>
            <a:endParaRPr lang="pt-BR" sz="12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>
              <a:spcAft>
                <a:spcPts val="600"/>
              </a:spcAft>
            </a:pPr>
            <a:endParaRPr lang="pt-BR" sz="12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>
              <a:spcAft>
                <a:spcPts val="600"/>
              </a:spcAft>
            </a:pPr>
            <a:endParaRPr lang="pt-BR" sz="12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>
              <a:spcAft>
                <a:spcPts val="600"/>
              </a:spcAft>
            </a:pPr>
            <a:endParaRPr lang="pt-BR" sz="12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1E252F"/>
                </a:solidFill>
                <a:latin typeface="Lato" panose="020F0502020204030203" pitchFamily="34" charset="0"/>
              </a:rPr>
              <a:t>Fig.: Colheitadeira passando por uma plantação de soja. </a:t>
            </a:r>
            <a:endParaRPr lang="pt-BR" sz="14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>
              <a:spcAft>
                <a:spcPts val="600"/>
              </a:spcAft>
            </a:pPr>
            <a:endParaRPr lang="pt-BR" sz="8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Esta área da </a:t>
            </a:r>
            <a:r>
              <a:rPr lang="pt-BR" sz="1400" b="1" dirty="0">
                <a:solidFill>
                  <a:srgbClr val="0070C0"/>
                </a:solidFill>
                <a:latin typeface="Lato" panose="020F0502020204030203" pitchFamily="34" charset="0"/>
              </a:rPr>
              <a:t>Biotecnologia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 está relacionada à </a:t>
            </a:r>
            <a:r>
              <a:rPr lang="pt-BR" sz="1400" b="1" dirty="0">
                <a:solidFill>
                  <a:srgbClr val="0070C0"/>
                </a:solidFill>
                <a:latin typeface="Lato" panose="020F0502020204030203" pitchFamily="34" charset="0"/>
              </a:rPr>
              <a:t>revolução verde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:</a:t>
            </a:r>
            <a:endParaRPr lang="pt-BR" sz="1400" u="sng" dirty="0">
              <a:latin typeface="Lato" panose="020F0502020204030203" pitchFamily="34" charset="0"/>
            </a:endParaRPr>
          </a:p>
          <a:p>
            <a:pPr marL="285750" indent="-285750" algn="l">
              <a:spcAft>
                <a:spcPts val="500"/>
              </a:spcAft>
              <a:buFontTx/>
              <a:buChar char="-"/>
            </a:pP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Na </a:t>
            </a:r>
            <a:r>
              <a:rPr lang="pt-BR" sz="14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7"/>
              </a:rPr>
              <a:t>agricultura 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com pesquisas em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plantas</a:t>
            </a:r>
            <a:r>
              <a:rPr lang="pt-BR" sz="1400" b="1" i="0" dirty="0">
                <a:solidFill>
                  <a:srgbClr val="00B0F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transgênicas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</a:t>
            </a:r>
          </a:p>
          <a:p>
            <a:pPr marL="285750" indent="-285750" algn="l">
              <a:spcAft>
                <a:spcPts val="500"/>
              </a:spcAft>
              <a:buFontTx/>
              <a:buChar char="-"/>
            </a:pP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N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o desenvolvimento de novos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herbicidas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e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fertilizantes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;</a:t>
            </a:r>
          </a:p>
          <a:p>
            <a:pPr marL="285750" indent="-285750" algn="l">
              <a:spcAft>
                <a:spcPts val="500"/>
              </a:spcAft>
              <a:buFontTx/>
              <a:buChar char="-"/>
            </a:pP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C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uidado com o meio ambiente e </a:t>
            </a:r>
          </a:p>
          <a:p>
            <a:pPr marL="285750" indent="-285750" algn="l">
              <a:buFontTx/>
              <a:buChar char="-"/>
            </a:pP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I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novações em técnicas de manejo. </a:t>
            </a:r>
          </a:p>
        </p:txBody>
      </p:sp>
      <p:pic>
        <p:nvPicPr>
          <p:cNvPr id="2064" name="Picture 16" descr="Colheitadeira passando por uma plantação de soja">
            <a:extLst>
              <a:ext uri="{FF2B5EF4-FFF2-40B4-BE49-F238E27FC236}">
                <a16:creationId xmlns:a16="http://schemas.microsoft.com/office/drawing/2014/main" id="{6423E7F7-5D07-75B4-4A5D-7E96455D3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398" y="3282140"/>
            <a:ext cx="2502996" cy="166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biotecnologia verde">
            <a:extLst>
              <a:ext uri="{FF2B5EF4-FFF2-40B4-BE49-F238E27FC236}">
                <a16:creationId xmlns:a16="http://schemas.microsoft.com/office/drawing/2014/main" id="{85C17F5D-BC11-F361-5B04-65ABA6A3B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398" y="1142002"/>
            <a:ext cx="2224027" cy="164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6DE2BE3-1384-66FE-8956-FBDC46321538}"/>
              </a:ext>
            </a:extLst>
          </p:cNvPr>
          <p:cNvSpPr txBox="1"/>
          <p:nvPr/>
        </p:nvSpPr>
        <p:spPr>
          <a:xfrm>
            <a:off x="9818175" y="898632"/>
            <a:ext cx="2224026" cy="2723823"/>
          </a:xfrm>
          <a:prstGeom prst="rect">
            <a:avLst/>
          </a:prstGeom>
          <a:solidFill>
            <a:srgbClr val="F6FFF2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-BR" sz="1300" u="sng" dirty="0">
                <a:solidFill>
                  <a:srgbClr val="1E252F"/>
                </a:solidFill>
              </a:rPr>
              <a:t>Veja mais</a:t>
            </a:r>
            <a:r>
              <a:rPr lang="pt-BR" sz="1300" dirty="0">
                <a:solidFill>
                  <a:srgbClr val="1E252F"/>
                </a:solidFill>
              </a:rPr>
              <a:t>:</a:t>
            </a:r>
            <a:endParaRPr lang="pt-BR" sz="1300" b="0" i="0" dirty="0">
              <a:solidFill>
                <a:srgbClr val="1E252F"/>
              </a:solidFill>
              <a:effectLst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hlinkClick r:id="rId10"/>
              </a:rPr>
              <a:t> Além dos Transgênicos – O que a biotecnologia oferece ao melhoramento vegetal?</a:t>
            </a:r>
            <a:endParaRPr lang="pt-BR" sz="1300" b="0" i="0" dirty="0">
              <a:solidFill>
                <a:srgbClr val="1E252F"/>
              </a:solidFill>
              <a:effectLst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hlinkClick r:id="rId11"/>
              </a:rPr>
              <a:t> O papel da biotecnologia na agricultura: do melhoramento clássico à engenharia genética</a:t>
            </a:r>
            <a:endParaRPr lang="pt-BR" sz="1300" b="0" i="0" dirty="0">
              <a:solidFill>
                <a:srgbClr val="1E252F"/>
              </a:solidFill>
              <a:effectLst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hlinkClick r:id="rId12"/>
              </a:rPr>
              <a:t> Biotecnologia vegetal: como e por que cultivar plantas in vitro?</a:t>
            </a:r>
            <a:endParaRPr lang="pt-BR" sz="1300" b="0" i="0" dirty="0">
              <a:solidFill>
                <a:srgbClr val="1E252F"/>
              </a:solidFill>
              <a:effectLst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hlinkClick r:id="rId13"/>
              </a:rPr>
              <a:t> Como a biotecnologia pode substituir os agrotóxicos</a:t>
            </a:r>
            <a:endParaRPr lang="pt-BR" sz="1300" b="0" i="0" dirty="0">
              <a:solidFill>
                <a:srgbClr val="1E252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51560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5F684F4-EFFF-FCFF-C176-75EDB77676BF}"/>
              </a:ext>
            </a:extLst>
          </p:cNvPr>
          <p:cNvSpPr txBox="1"/>
          <p:nvPr/>
        </p:nvSpPr>
        <p:spPr>
          <a:xfrm>
            <a:off x="484188" y="294012"/>
            <a:ext cx="663813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err="1"/>
              <a:t>MicroBiotec</a:t>
            </a:r>
            <a:r>
              <a:rPr lang="pt-BR" b="1" dirty="0"/>
              <a:t> – </a:t>
            </a:r>
            <a:r>
              <a:rPr lang="pt-BR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As cores da biotecnologia: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CB73BEA-2B8F-CBF5-C0D9-AF87EAE6C679}"/>
              </a:ext>
            </a:extLst>
          </p:cNvPr>
          <p:cNvSpPr txBox="1"/>
          <p:nvPr/>
        </p:nvSpPr>
        <p:spPr>
          <a:xfrm>
            <a:off x="484188" y="1056990"/>
            <a:ext cx="5000012" cy="5170646"/>
          </a:xfrm>
          <a:prstGeom prst="rect">
            <a:avLst/>
          </a:prstGeom>
          <a:solidFill>
            <a:srgbClr val="FFEDD4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-BR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5 – Biotecnologia Marrom</a:t>
            </a: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sz="14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sz="14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sz="14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sz="14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São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tecnologias pensadas para </a:t>
            </a:r>
            <a:r>
              <a:rPr lang="pt-BR" sz="1400" b="1" i="0" dirty="0">
                <a:effectLst/>
                <a:latin typeface="Lato" panose="020F0502020204030203" pitchFamily="34" charset="0"/>
              </a:rPr>
              <a:t>ambientes desérticos </a:t>
            </a:r>
            <a:r>
              <a:rPr lang="pt-BR" sz="14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e/ou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semiáridos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</a:t>
            </a:r>
            <a:endParaRPr lang="pt-BR" sz="1400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sz="1400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r>
              <a:rPr lang="pt-BR" sz="1400" b="1" u="sng" dirty="0">
                <a:solidFill>
                  <a:srgbClr val="2A2E3A"/>
                </a:solidFill>
                <a:latin typeface="Lato" panose="020F0502020204030203" pitchFamily="34" charset="0"/>
              </a:rPr>
              <a:t>Desafios</a:t>
            </a:r>
            <a:r>
              <a:rPr lang="pt-BR" sz="1400" b="1" dirty="0">
                <a:solidFill>
                  <a:srgbClr val="2A2E3A"/>
                </a:solidFill>
                <a:latin typeface="Lato" panose="020F0502020204030203" pitchFamily="34" charset="0"/>
              </a:rPr>
              <a:t>: </a:t>
            </a:r>
            <a:endParaRPr lang="pt-BR" sz="1400" b="1" dirty="0">
              <a:solidFill>
                <a:srgbClr val="0070C0"/>
              </a:solidFill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</a:pPr>
            <a:r>
              <a:rPr lang="pt-BR" sz="1400" dirty="0">
                <a:solidFill>
                  <a:srgbClr val="0070C0"/>
                </a:solidFill>
                <a:latin typeface="Lato" panose="020F0502020204030203" pitchFamily="34" charset="0"/>
              </a:rPr>
              <a:t>- C</a:t>
            </a:r>
            <a:r>
              <a:rPr lang="pt-BR" sz="14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riação de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sementes resistentes </a:t>
            </a:r>
            <a:r>
              <a:rPr lang="pt-BR" sz="14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ao calor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extremo e à </a:t>
            </a:r>
            <a:r>
              <a:rPr lang="pt-BR" sz="14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falta de água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;</a:t>
            </a:r>
            <a:endParaRPr lang="pt-BR" sz="1400" b="0" i="0" dirty="0"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</a:pPr>
            <a:r>
              <a:rPr lang="pt-BR" sz="1400" dirty="0">
                <a:latin typeface="Lato" panose="020F0502020204030203" pitchFamily="34" charset="0"/>
              </a:rPr>
              <a:t>- </a:t>
            </a:r>
            <a:r>
              <a:rPr lang="pt-BR" sz="1400" dirty="0">
                <a:solidFill>
                  <a:srgbClr val="0070C0"/>
                </a:solidFill>
                <a:latin typeface="Lato" panose="020F0502020204030203" pitchFamily="34" charset="0"/>
              </a:rPr>
              <a:t>P</a:t>
            </a:r>
            <a:r>
              <a:rPr lang="pt-BR" sz="14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lantas ornamentais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-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usar técnicas de clonagem para produzir plantas como </a:t>
            </a:r>
            <a:r>
              <a:rPr lang="pt-BR" sz="14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orquídeas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para colecionadores; </a:t>
            </a:r>
          </a:p>
          <a:p>
            <a:pPr algn="l">
              <a:spcAft>
                <a:spcPts val="600"/>
              </a:spcAft>
            </a:pP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- </a:t>
            </a:r>
            <a:r>
              <a:rPr lang="pt-BR" sz="1400" dirty="0">
                <a:solidFill>
                  <a:srgbClr val="0070C0"/>
                </a:solidFill>
                <a:latin typeface="Lato" panose="020F0502020204030203" pitchFamily="34" charset="0"/>
              </a:rPr>
              <a:t>Ó</a:t>
            </a:r>
            <a:r>
              <a:rPr lang="pt-BR" sz="14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leos vegetais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(com codificações genéticas para aumentar a produção de óleo vegetal nas sementes) para produção de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Biocombustíveis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 </a:t>
            </a:r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99AA82A-97FC-441A-AB0A-A5D22E9A558E}"/>
              </a:ext>
            </a:extLst>
          </p:cNvPr>
          <p:cNvSpPr txBox="1"/>
          <p:nvPr/>
        </p:nvSpPr>
        <p:spPr>
          <a:xfrm>
            <a:off x="4158459" y="1132565"/>
            <a:ext cx="1625598" cy="2292935"/>
          </a:xfrm>
          <a:prstGeom prst="rect">
            <a:avLst/>
          </a:prstGeom>
          <a:solidFill>
            <a:srgbClr val="F6FFF2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-BR" sz="1300" u="none" strike="noStrike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Veja mais: </a:t>
            </a:r>
            <a:br>
              <a:rPr lang="pt-BR" sz="1300" u="none" strike="noStrike" dirty="0">
                <a:solidFill>
                  <a:srgbClr val="0563C1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2"/>
              </a:rPr>
              <a:t> Chave para plantas tolerantes à seca pode estar nas folhas</a:t>
            </a:r>
            <a:endParaRPr lang="pt-BR" sz="1300" b="0" i="0" u="none" strike="noStrike" dirty="0">
              <a:solidFill>
                <a:srgbClr val="1E73BE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3"/>
              </a:rPr>
              <a:t> </a:t>
            </a:r>
            <a:r>
              <a:rPr lang="pt-BR" sz="1300" b="1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3"/>
              </a:rPr>
              <a:t>Biocombustíveis: </a:t>
            </a: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3"/>
              </a:rPr>
              <a:t>uma saída para conter as mudanças climáticas?</a:t>
            </a:r>
            <a:endParaRPr lang="pt-BR" sz="13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9DCD402-FA0E-3704-7EFB-B8BBFC2E551A}"/>
              </a:ext>
            </a:extLst>
          </p:cNvPr>
          <p:cNvSpPr txBox="1"/>
          <p:nvPr/>
        </p:nvSpPr>
        <p:spPr>
          <a:xfrm>
            <a:off x="6789343" y="1056990"/>
            <a:ext cx="4641055" cy="517064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-BR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6 – Biotecnologia </a:t>
            </a:r>
            <a:r>
              <a:rPr lang="pt-BR" b="1" dirty="0">
                <a:solidFill>
                  <a:srgbClr val="2A2E3A"/>
                </a:solidFill>
                <a:latin typeface="Lato" panose="020F0502020204030203" pitchFamily="34" charset="0"/>
              </a:rPr>
              <a:t>P</a:t>
            </a:r>
            <a:r>
              <a:rPr lang="pt-BR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reta </a:t>
            </a:r>
            <a:r>
              <a:rPr lang="pt-BR" b="1" dirty="0">
                <a:solidFill>
                  <a:srgbClr val="2A2E3A"/>
                </a:solidFill>
                <a:latin typeface="Lato" panose="020F0502020204030203" pitchFamily="34" charset="0"/>
              </a:rPr>
              <a:t>–</a:t>
            </a:r>
            <a:r>
              <a:rPr lang="pt-BR" sz="1600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Bioterrorismo</a:t>
            </a: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endParaRPr lang="pt-BR" sz="1200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endParaRPr lang="pt-BR" sz="1200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endParaRPr lang="pt-BR" sz="1200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r>
              <a:rPr lang="pt-BR" sz="1200" b="1" i="0" dirty="0" err="1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Fig</a:t>
            </a:r>
            <a:r>
              <a:rPr lang="pt-BR" sz="1200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: </a:t>
            </a:r>
            <a:r>
              <a:rPr lang="pt-BR" sz="12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S</a:t>
            </a:r>
            <a:r>
              <a:rPr lang="pt-BR" sz="1200" dirty="0">
                <a:solidFill>
                  <a:srgbClr val="1E252F"/>
                </a:solidFill>
                <a:latin typeface="Lato" panose="020F0502020204030203" pitchFamily="34" charset="0"/>
              </a:rPr>
              <a:t>ímbolo de  Risco biológico. </a:t>
            </a:r>
          </a:p>
          <a:p>
            <a:r>
              <a:rPr lang="pt-BR" sz="1200" dirty="0">
                <a:solidFill>
                  <a:srgbClr val="1E252F"/>
                </a:solidFill>
                <a:latin typeface="Lato" panose="020F0502020204030203" pitchFamily="34" charset="0"/>
              </a:rPr>
              <a:t>Fonte: </a:t>
            </a:r>
            <a:r>
              <a:rPr lang="pt-BR" sz="1200" dirty="0">
                <a:solidFill>
                  <a:srgbClr val="1E73BE"/>
                </a:solidFill>
                <a:latin typeface="Lato" panose="020F0502020204030203" pitchFamily="34" charset="0"/>
                <a:hlinkClick r:id="rId4"/>
              </a:rPr>
              <a:t>Pixabay, Peter-Lomas</a:t>
            </a:r>
            <a:r>
              <a:rPr lang="pt-BR" sz="1200" dirty="0">
                <a:solidFill>
                  <a:srgbClr val="1E252F"/>
                </a:solidFill>
                <a:latin typeface="Lato" panose="020F0502020204030203" pitchFamily="34" charset="0"/>
              </a:rPr>
              <a:t>.</a:t>
            </a:r>
            <a:endParaRPr lang="pt-BR" sz="1200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</a:pPr>
            <a:r>
              <a:rPr lang="pt-BR" sz="1400" b="1" dirty="0">
                <a:solidFill>
                  <a:srgbClr val="1E252F"/>
                </a:solidFill>
                <a:latin typeface="Lato" panose="020F0502020204030203" pitchFamily="34" charset="0"/>
              </a:rPr>
              <a:t>Á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rea da Biotecnologia relacionada </a:t>
            </a:r>
            <a:r>
              <a:rPr lang="pt-BR" sz="1400" b="1" dirty="0">
                <a:solidFill>
                  <a:srgbClr val="1E252F"/>
                </a:solidFill>
                <a:latin typeface="Lato" panose="020F0502020204030203" pitchFamily="34" charset="0"/>
              </a:rPr>
              <a:t>a:</a:t>
            </a:r>
          </a:p>
          <a:p>
            <a:pPr marL="285750" indent="-285750" algn="l">
              <a:spcAft>
                <a:spcPts val="600"/>
              </a:spcAft>
              <a:buFontTx/>
              <a:buChar char="-"/>
            </a:pPr>
            <a:r>
              <a:rPr lang="pt-BR" sz="1400" b="1" dirty="0">
                <a:solidFill>
                  <a:srgbClr val="1E252F"/>
                </a:solidFill>
                <a:latin typeface="Lato" panose="020F0502020204030203" pitchFamily="34" charset="0"/>
              </a:rPr>
              <a:t>B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ioterrorismo e </a:t>
            </a:r>
          </a:p>
          <a:p>
            <a:pPr marL="285750" indent="-285750" algn="l">
              <a:spcAft>
                <a:spcPts val="600"/>
              </a:spcAft>
              <a:buFontTx/>
              <a:buChar char="-"/>
            </a:pPr>
            <a:r>
              <a:rPr lang="pt-BR" sz="1400" b="1" dirty="0">
                <a:solidFill>
                  <a:srgbClr val="1E252F"/>
                </a:solidFill>
                <a:latin typeface="Lato" panose="020F0502020204030203" pitchFamily="34" charset="0"/>
              </a:rPr>
              <a:t>D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esenvolvimento de armas biológicas, </a:t>
            </a:r>
          </a:p>
          <a:p>
            <a:pPr marL="285750" indent="-285750" algn="l">
              <a:spcAft>
                <a:spcPts val="600"/>
              </a:spcAft>
              <a:buFontTx/>
              <a:buChar char="-"/>
            </a:pPr>
            <a:r>
              <a:rPr lang="pt-BR" sz="1400" b="1" dirty="0">
                <a:solidFill>
                  <a:srgbClr val="1E252F"/>
                </a:solidFill>
                <a:latin typeface="Lato" panose="020F0502020204030203" pitchFamily="34" charset="0"/>
              </a:rPr>
              <a:t>A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ções de vigilância e </a:t>
            </a:r>
            <a:r>
              <a:rPr lang="pt-BR" sz="14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Lato" panose="020F0502020204030203" pitchFamily="34" charset="0"/>
              </a:rPr>
              <a:t>anti-bioterrorismo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</a:t>
            </a:r>
            <a:endParaRPr lang="pt-BR" sz="1400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sz="1400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</p:txBody>
      </p:sp>
      <p:pic>
        <p:nvPicPr>
          <p:cNvPr id="12" name="Picture 2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4F8A3B4-5665-CA99-6690-0E6728E066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31" y="3210552"/>
            <a:ext cx="397163" cy="429895"/>
          </a:xfrm>
          <a:prstGeom prst="rect">
            <a:avLst/>
          </a:prstGeom>
        </p:spPr>
      </p:pic>
      <p:pic>
        <p:nvPicPr>
          <p:cNvPr id="6150" name="Picture 6" descr="Clima semiárido: características e ocorrência - Brasil Escola">
            <a:extLst>
              <a:ext uri="{FF2B5EF4-FFF2-40B4-BE49-F238E27FC236}">
                <a16:creationId xmlns:a16="http://schemas.microsoft.com/office/drawing/2014/main" id="{7EA20971-08FC-2C4C-FEA2-EEA2E4D7D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42" y="1501897"/>
            <a:ext cx="2946071" cy="196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símbolo de  Risco biológico">
            <a:extLst>
              <a:ext uri="{FF2B5EF4-FFF2-40B4-BE49-F238E27FC236}">
                <a16:creationId xmlns:a16="http://schemas.microsoft.com/office/drawing/2014/main" id="{7DC629CB-478C-C9D9-E951-BCC8EE6AC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80" y="1561854"/>
            <a:ext cx="2401447" cy="207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0084793-078E-AF59-25F9-A36DC88D4BA4}"/>
              </a:ext>
            </a:extLst>
          </p:cNvPr>
          <p:cNvSpPr txBox="1"/>
          <p:nvPr/>
        </p:nvSpPr>
        <p:spPr>
          <a:xfrm>
            <a:off x="9836150" y="1466335"/>
            <a:ext cx="2019300" cy="2646878"/>
          </a:xfrm>
          <a:prstGeom prst="rect">
            <a:avLst/>
          </a:prstGeom>
          <a:solidFill>
            <a:srgbClr val="F6FFF2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-BR" sz="1300" u="none" strike="noStrike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Veja mais: </a:t>
            </a:r>
          </a:p>
          <a:p>
            <a:pPr algn="l"/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8"/>
              </a:rPr>
              <a:t> “Black Biotechnology”: o Bioterrorismo e o anti-bioterrorismo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9"/>
              </a:rPr>
              <a:t> A biotecnologia e os super-heróis dos quadrinhos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10"/>
              </a:rPr>
              <a:t> Biotecnologia e sociedade: questões existenciais provocadas pela ciência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8578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5F684F4-EFFF-FCFF-C176-75EDB77676BF}"/>
              </a:ext>
            </a:extLst>
          </p:cNvPr>
          <p:cNvSpPr txBox="1"/>
          <p:nvPr/>
        </p:nvSpPr>
        <p:spPr>
          <a:xfrm>
            <a:off x="484188" y="294012"/>
            <a:ext cx="663813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err="1"/>
              <a:t>MicroBiotec</a:t>
            </a:r>
            <a:r>
              <a:rPr lang="pt-BR" b="1" dirty="0"/>
              <a:t> – </a:t>
            </a:r>
            <a:r>
              <a:rPr lang="pt-BR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As cores da biotecnologia: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CB73BEA-2B8F-CBF5-C0D9-AF87EAE6C679}"/>
              </a:ext>
            </a:extLst>
          </p:cNvPr>
          <p:cNvSpPr txBox="1"/>
          <p:nvPr/>
        </p:nvSpPr>
        <p:spPr>
          <a:xfrm>
            <a:off x="336550" y="1056990"/>
            <a:ext cx="5147650" cy="5724644"/>
          </a:xfrm>
          <a:prstGeom prst="rect">
            <a:avLst/>
          </a:prstGeom>
          <a:solidFill>
            <a:srgbClr val="F6E7FB"/>
          </a:solidFill>
          <a:ln w="28575">
            <a:solidFill>
              <a:srgbClr val="FF40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-BR" b="1" dirty="0">
                <a:solidFill>
                  <a:srgbClr val="2A2E3A"/>
                </a:solidFill>
                <a:latin typeface="Lato" panose="020F0502020204030203" pitchFamily="34" charset="0"/>
              </a:rPr>
              <a:t>7</a:t>
            </a:r>
            <a:r>
              <a:rPr lang="pt-BR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 – Biotecnologia ROXA</a:t>
            </a: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sz="14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sz="14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sz="14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sz="14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sz="14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sz="14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sz="14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sz="14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endParaRPr lang="pt-BR" sz="14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Está relacionada às </a:t>
            </a:r>
            <a:r>
              <a:rPr lang="pt-BR" sz="1400" b="1" dirty="0">
                <a:solidFill>
                  <a:srgbClr val="1E252F"/>
                </a:solidFill>
                <a:latin typeface="Lato" panose="020F0502020204030203" pitchFamily="34" charset="0"/>
              </a:rPr>
              <a:t>invenções e às </a:t>
            </a:r>
            <a:r>
              <a:rPr lang="pt-BR" sz="2000" b="1" dirty="0">
                <a:solidFill>
                  <a:srgbClr val="1E252F"/>
                </a:solidFill>
                <a:latin typeface="Lato" panose="020F0502020204030203" pitchFamily="34" charset="0"/>
              </a:rPr>
              <a:t>áreas de proteção </a:t>
            </a:r>
            <a:r>
              <a:rPr lang="pt-BR" sz="1400" b="1" dirty="0">
                <a:solidFill>
                  <a:srgbClr val="1E252F"/>
                </a:solidFill>
                <a:latin typeface="Lato" panose="020F0502020204030203" pitchFamily="34" charset="0"/>
              </a:rPr>
              <a:t>intelectual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 que podem ser protegidas, </a:t>
            </a:r>
            <a:r>
              <a:rPr lang="pt-BR" sz="1400" b="1" dirty="0">
                <a:solidFill>
                  <a:srgbClr val="1E252F"/>
                </a:solidFill>
                <a:highlight>
                  <a:srgbClr val="FFFF00"/>
                </a:highlight>
                <a:latin typeface="Lato" panose="020F0502020204030203" pitchFamily="34" charset="0"/>
              </a:rPr>
              <a:t>no Brasil, 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pelo </a:t>
            </a:r>
            <a:r>
              <a:rPr lang="pt-BR" sz="1400" b="1" dirty="0">
                <a:solidFill>
                  <a:srgbClr val="1E73BE"/>
                </a:solidFill>
                <a:highlight>
                  <a:srgbClr val="FFFF00"/>
                </a:highlight>
                <a:latin typeface="Lato" panose="020F0502020204030203" pitchFamily="34" charset="0"/>
                <a:hlinkClick r:id="rId2"/>
              </a:rPr>
              <a:t>Instituto Nacional de Propriedade Industrial – INPI</a:t>
            </a:r>
            <a:r>
              <a:rPr lang="pt-BR" sz="1400" b="1" dirty="0">
                <a:solidFill>
                  <a:srgbClr val="1E252F"/>
                </a:solidFill>
                <a:highlight>
                  <a:srgbClr val="FFFF00"/>
                </a:highlight>
                <a:latin typeface="Lato" panose="020F0502020204030203" pitchFamily="34" charset="0"/>
              </a:rPr>
              <a:t>.  </a:t>
            </a:r>
          </a:p>
          <a:p>
            <a:endParaRPr lang="pt-BR" sz="14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Representa:</a:t>
            </a:r>
          </a:p>
          <a:p>
            <a:pPr algn="l"/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-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P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atentes e </a:t>
            </a:r>
            <a:r>
              <a:rPr lang="pt-BR" sz="1400" b="1" dirty="0">
                <a:solidFill>
                  <a:srgbClr val="1E252F"/>
                </a:solidFill>
                <a:latin typeface="Lato" panose="020F0502020204030203" pitchFamily="34" charset="0"/>
              </a:rPr>
              <a:t>suas 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publicações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</a:t>
            </a:r>
          </a:p>
          <a:p>
            <a:pPr marL="285750" indent="-285750" algn="l">
              <a:buFontTx/>
              <a:buChar char="-"/>
            </a:pP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Q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uestões éticas;</a:t>
            </a:r>
          </a:p>
          <a:p>
            <a:pPr marL="285750" indent="-285750" algn="l">
              <a:buFontTx/>
              <a:buChar char="-"/>
            </a:pP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Questões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legais. </a:t>
            </a:r>
            <a:endParaRPr lang="pt-BR" sz="1400" b="0" i="0" dirty="0">
              <a:solidFill>
                <a:srgbClr val="1E73BE"/>
              </a:solidFill>
              <a:effectLst/>
              <a:latin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pt-BR" sz="14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99AA82A-97FC-441A-AB0A-A5D22E9A558E}"/>
              </a:ext>
            </a:extLst>
          </p:cNvPr>
          <p:cNvSpPr txBox="1"/>
          <p:nvPr/>
        </p:nvSpPr>
        <p:spPr>
          <a:xfrm>
            <a:off x="2977096" y="1294839"/>
            <a:ext cx="2652026" cy="3185487"/>
          </a:xfrm>
          <a:prstGeom prst="rect">
            <a:avLst/>
          </a:prstGeom>
          <a:solidFill>
            <a:srgbClr val="F6FFF2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pt-BR" sz="1300" u="none" strike="noStrike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Veja mais: </a:t>
            </a:r>
            <a:endParaRPr lang="pt-BR" sz="1300" b="0" i="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</a:pPr>
            <a:r>
              <a:rPr lang="pt-BR" sz="1400" dirty="0">
                <a:solidFill>
                  <a:srgbClr val="1E252F"/>
                </a:solidFill>
                <a:highlight>
                  <a:srgbClr val="FFFF00"/>
                </a:highlight>
                <a:latin typeface="Lato" panose="020F0502020204030203" pitchFamily="34" charset="0"/>
                <a:hlinkClick r:id="rId2"/>
              </a:rPr>
              <a:t>- https://www.gov.br/inpi/pt-br</a:t>
            </a:r>
            <a:endParaRPr lang="pt-BR" sz="1400" dirty="0">
              <a:solidFill>
                <a:srgbClr val="1E252F"/>
              </a:solidFill>
              <a:highlight>
                <a:srgbClr val="FFFF00"/>
              </a:highlight>
              <a:latin typeface="Lato" panose="020F0502020204030203" pitchFamily="34" charset="0"/>
            </a:endParaRPr>
          </a:p>
          <a:p>
            <a:pPr algn="l"/>
            <a:r>
              <a:rPr lang="pt-BR" sz="1300" dirty="0">
                <a:solidFill>
                  <a:srgbClr val="1E252F"/>
                </a:solidFill>
                <a:latin typeface="Lato" panose="020F0502020204030203" pitchFamily="34" charset="0"/>
              </a:rPr>
              <a:t> 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4"/>
              </a:rPr>
              <a:t> Propriedade Intelectual no Brasil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5"/>
              </a:rPr>
              <a:t> Ser ou não ser: eis a proteção! Explorando a Propriedade Intelectual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6"/>
              </a:rPr>
              <a:t> A propriedade intelectual transformada em oportunidade econômica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7"/>
              </a:rPr>
              <a:t> Biopirataria e Biotecnologia – A questão por trás da polêmica</a:t>
            </a:r>
            <a:endParaRPr lang="pt-BR" sz="1300" b="0" i="0" u="none" strike="noStrike" dirty="0">
              <a:solidFill>
                <a:srgbClr val="1E73BE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9DCD402-FA0E-3704-7EFB-B8BBFC2E551A}"/>
              </a:ext>
            </a:extLst>
          </p:cNvPr>
          <p:cNvSpPr txBox="1"/>
          <p:nvPr/>
        </p:nvSpPr>
        <p:spPr>
          <a:xfrm>
            <a:off x="6223000" y="796208"/>
            <a:ext cx="5632450" cy="60170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-BR" b="1" dirty="0">
                <a:solidFill>
                  <a:srgbClr val="2A2E3A"/>
                </a:solidFill>
                <a:latin typeface="Lato" panose="020F0502020204030203" pitchFamily="34" charset="0"/>
              </a:rPr>
              <a:t>8</a:t>
            </a:r>
            <a:r>
              <a:rPr lang="pt-BR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 – Biotecnologia Branca – Indústria </a:t>
            </a:r>
          </a:p>
          <a:p>
            <a:pPr algn="l"/>
            <a:r>
              <a:rPr lang="pt-BR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       (Bioprocessos Industriais ) </a:t>
            </a:r>
            <a:endParaRPr lang="pt-BR" sz="1600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endParaRPr lang="pt-BR" sz="1200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endParaRPr lang="pt-BR" sz="1200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r>
              <a:rPr lang="pt-BR" sz="1200" b="1" i="0" dirty="0" err="1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Fig</a:t>
            </a:r>
            <a:r>
              <a:rPr lang="pt-BR" sz="1200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: Industria de transformação. </a:t>
            </a:r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sz="1000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sz="1000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sz="800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</a:pP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Á</a:t>
            </a:r>
            <a:r>
              <a:rPr lang="pt-BR" sz="140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rea da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Biotecnologia </a:t>
            </a:r>
            <a:r>
              <a:rPr lang="pt-BR" sz="140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que representa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as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indústrias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que usam algum tipo de </a:t>
            </a:r>
            <a:r>
              <a:rPr lang="pt-BR" sz="1400" b="1" dirty="0" err="1">
                <a:solidFill>
                  <a:srgbClr val="0070C0"/>
                </a:solidFill>
                <a:latin typeface="Lato" panose="020F0502020204030203" pitchFamily="34" charset="0"/>
              </a:rPr>
              <a:t>B</a:t>
            </a:r>
            <a:r>
              <a:rPr lang="pt-BR" sz="1400" b="1" i="0" dirty="0" err="1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ioprocesso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para produzir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produtos em larga escala.</a:t>
            </a:r>
            <a:r>
              <a:rPr lang="pt-BR" sz="14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  </a:t>
            </a:r>
          </a:p>
          <a:p>
            <a:pPr algn="l"/>
            <a:r>
              <a:rPr lang="pt-BR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Os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Bioprocessos</a:t>
            </a:r>
            <a:r>
              <a:rPr lang="pt-BR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t-BR" sz="1400" dirty="0">
                <a:solidFill>
                  <a:srgbClr val="202124"/>
                </a:solidFill>
                <a:latin typeface="arial" panose="020B0604020202020204" pitchFamily="34" charset="0"/>
              </a:rPr>
              <a:t>são</a:t>
            </a:r>
            <a:r>
              <a:rPr lang="pt-BR" sz="1400" b="1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pt-BR" sz="1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a espinha dorsal da Biotecnologia, um campo que reúne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microrganismo</a:t>
            </a:r>
            <a:r>
              <a:rPr lang="pt-BR" sz="1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enzimas</a:t>
            </a:r>
            <a:r>
              <a:rPr lang="pt-BR" sz="1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e nutrientes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visando a produção de </a:t>
            </a:r>
            <a:r>
              <a:rPr lang="pt-BR" sz="1400" b="1" i="0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compostos bioativos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de interesse industrial</a:t>
            </a:r>
            <a:r>
              <a:rPr lang="pt-BR" sz="1400" dirty="0">
                <a:solidFill>
                  <a:srgbClr val="202124"/>
                </a:solidFill>
                <a:latin typeface="arial" panose="020B0604020202020204" pitchFamily="34" charset="0"/>
              </a:rPr>
              <a:t>. </a:t>
            </a:r>
            <a:r>
              <a:rPr lang="pt-BR" sz="1400" dirty="0" err="1">
                <a:solidFill>
                  <a:srgbClr val="202124"/>
                </a:solidFill>
                <a:latin typeface="arial" panose="020B0604020202020204" pitchFamily="34" charset="0"/>
              </a:rPr>
              <a:t>Exs</a:t>
            </a:r>
            <a:r>
              <a:rPr lang="pt-BR" sz="1400" dirty="0">
                <a:solidFill>
                  <a:srgbClr val="202124"/>
                </a:solidFill>
                <a:latin typeface="arial" panose="020B0604020202020204" pitchFamily="34" charset="0"/>
              </a:rPr>
              <a:t>.: </a:t>
            </a:r>
          </a:p>
          <a:p>
            <a:pPr indent="-285750" algn="l">
              <a:buFontTx/>
              <a:buChar char="-"/>
            </a:pPr>
            <a:r>
              <a:rPr lang="pt-BR" sz="1400" b="1" dirty="0">
                <a:solidFill>
                  <a:srgbClr val="0070C0"/>
                </a:solidFill>
                <a:latin typeface="Lato" panose="020F0502020204030203" pitchFamily="34" charset="0"/>
              </a:rPr>
              <a:t>C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erveja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 fruto da biotecnologia, visto que ele é um produto amplamente comercializado, além de ser um produto biotecnológico bem antigo feito através da fermentação. </a:t>
            </a:r>
          </a:p>
          <a:p>
            <a:pPr indent="-285750" algn="l">
              <a:buFontTx/>
              <a:buChar char="-"/>
            </a:pP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P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rodução industrial das </a:t>
            </a:r>
            <a:r>
              <a:rPr lang="pt-BR" sz="1400" b="1" dirty="0">
                <a:solidFill>
                  <a:srgbClr val="0070C0"/>
                </a:solidFill>
                <a:latin typeface="Lato" panose="020F0502020204030203" pitchFamily="34" charset="0"/>
              </a:rPr>
              <a:t>V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acinas contra a COVID-19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que estão sendo amplamente produzidas no momento. </a:t>
            </a:r>
            <a:endParaRPr lang="pt-BR" sz="1400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</p:txBody>
      </p:sp>
      <p:pic>
        <p:nvPicPr>
          <p:cNvPr id="12" name="Picture 2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4F8A3B4-5665-CA99-6690-0E6728E066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78" y="6134093"/>
            <a:ext cx="397163" cy="42989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0084793-078E-AF59-25F9-A36DC88D4BA4}"/>
              </a:ext>
            </a:extLst>
          </p:cNvPr>
          <p:cNvSpPr txBox="1"/>
          <p:nvPr/>
        </p:nvSpPr>
        <p:spPr>
          <a:xfrm>
            <a:off x="9550898" y="1490010"/>
            <a:ext cx="2484701" cy="2631490"/>
          </a:xfrm>
          <a:prstGeom prst="rect">
            <a:avLst/>
          </a:prstGeom>
          <a:solidFill>
            <a:srgbClr val="F6FFF2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pt-BR" sz="1300" u="none" strike="noStrike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Veja mais: </a:t>
            </a:r>
            <a:endParaRPr lang="pt-BR" sz="13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indent="-171450">
              <a:spcAft>
                <a:spcPts val="600"/>
              </a:spcAft>
              <a:buFontTx/>
              <a:buChar char="-"/>
            </a:pPr>
            <a:r>
              <a:rPr lang="pt-BR" sz="1200" dirty="0">
                <a:solidFill>
                  <a:srgbClr val="1E252F"/>
                </a:solidFill>
                <a:latin typeface="Lato" panose="020F0502020204030203" pitchFamily="34" charset="0"/>
              </a:rPr>
              <a:t>A biotecnologia branca e como ela começou, </a:t>
            </a:r>
            <a:r>
              <a:rPr lang="pt-BR" sz="1200" dirty="0">
                <a:solidFill>
                  <a:srgbClr val="1E73BE"/>
                </a:solidFill>
                <a:latin typeface="Lato" panose="020F0502020204030203" pitchFamily="34" charset="0"/>
                <a:hlinkClick r:id="rId9"/>
              </a:rPr>
              <a:t>link</a:t>
            </a:r>
            <a:r>
              <a:rPr lang="pt-BR" sz="1200" dirty="0">
                <a:solidFill>
                  <a:srgbClr val="1E252F"/>
                </a:solidFill>
                <a:latin typeface="Lato" panose="020F0502020204030203" pitchFamily="34" charset="0"/>
              </a:rPr>
              <a:t>. </a:t>
            </a:r>
            <a:endParaRPr lang="pt-BR" sz="12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10"/>
              </a:rPr>
              <a:t> Bioprocessos em detalhes: do laboratório à indústria</a:t>
            </a:r>
            <a:endParaRPr lang="pt-BR" sz="12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11"/>
              </a:rPr>
              <a:t> Biorrefinaria de insetos: uma alternativa para a produção de compostos de interesse industrial</a:t>
            </a:r>
            <a:endParaRPr lang="pt-BR" sz="12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12"/>
              </a:rPr>
              <a:t> Biorreatores: você sabe como eles funcionam?</a:t>
            </a:r>
            <a:endParaRPr lang="pt-BR" sz="12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13"/>
              </a:rPr>
              <a:t> Detergentes enzimáticos: entenda o poder das enzimas!</a:t>
            </a:r>
            <a:endParaRPr lang="pt-BR" sz="1300" u="none" strike="noStrike" dirty="0">
              <a:effectLst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8198" name="Picture 6" descr="Marca INPI - Instituto Nacional da Propriedade Industrial, em azul">
            <a:extLst>
              <a:ext uri="{FF2B5EF4-FFF2-40B4-BE49-F238E27FC236}">
                <a16:creationId xmlns:a16="http://schemas.microsoft.com/office/drawing/2014/main" id="{2CEF9FA3-B592-2781-1D1A-6BED68DF6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12" y="1965364"/>
            <a:ext cx="2390362" cy="92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A biotecnologia branca é relacionada à biotecnologia indústrial. ">
            <a:extLst>
              <a:ext uri="{FF2B5EF4-FFF2-40B4-BE49-F238E27FC236}">
                <a16:creationId xmlns:a16="http://schemas.microsoft.com/office/drawing/2014/main" id="{358CD3C7-B877-0D0C-9A7D-3F83826CF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58" y="1466335"/>
            <a:ext cx="2718843" cy="196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5173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5F684F4-EFFF-FCFF-C176-75EDB77676BF}"/>
              </a:ext>
            </a:extLst>
          </p:cNvPr>
          <p:cNvSpPr txBox="1"/>
          <p:nvPr/>
        </p:nvSpPr>
        <p:spPr>
          <a:xfrm>
            <a:off x="242888" y="269357"/>
            <a:ext cx="663813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err="1"/>
              <a:t>MicroBiotec</a:t>
            </a:r>
            <a:r>
              <a:rPr lang="pt-BR" b="1" dirty="0"/>
              <a:t> – </a:t>
            </a:r>
            <a:r>
              <a:rPr lang="pt-BR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As cores da biotecnologia: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CB73BEA-2B8F-CBF5-C0D9-AF87EAE6C679}"/>
              </a:ext>
            </a:extLst>
          </p:cNvPr>
          <p:cNvSpPr txBox="1"/>
          <p:nvPr/>
        </p:nvSpPr>
        <p:spPr>
          <a:xfrm>
            <a:off x="202885" y="790488"/>
            <a:ext cx="6526212" cy="5924699"/>
          </a:xfrm>
          <a:prstGeom prst="rect">
            <a:avLst/>
          </a:prstGeom>
          <a:solidFill>
            <a:srgbClr val="FFFFD8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9 – Biotecnologia Dourada – </a:t>
            </a:r>
          </a:p>
          <a:p>
            <a:r>
              <a:rPr lang="pt-BR" sz="16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      (B</a:t>
            </a:r>
            <a:r>
              <a:rPr lang="pt-BR" sz="1600" b="1" dirty="0">
                <a:solidFill>
                  <a:srgbClr val="1E252F"/>
                </a:solidFill>
                <a:latin typeface="Lato" panose="020F0502020204030203" pitchFamily="34" charset="0"/>
              </a:rPr>
              <a:t>ioinformática e Nanotecnologia)</a:t>
            </a:r>
            <a:endParaRPr lang="pt-BR" sz="1600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sz="8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sz="8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sz="8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sz="8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sz="8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sz="11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/>
            <a:r>
              <a:rPr lang="pt-BR" sz="11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Fig.: inteligência artificial e bioinformática. </a:t>
            </a:r>
          </a:p>
          <a:p>
            <a:pPr algn="l"/>
            <a:r>
              <a:rPr lang="pt-BR" sz="11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Fonte: </a:t>
            </a:r>
            <a:r>
              <a:rPr lang="pt-BR" sz="11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2"/>
              </a:rPr>
              <a:t>Pixabay, geralt</a:t>
            </a:r>
            <a:r>
              <a:rPr lang="pt-BR" sz="11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</a:t>
            </a:r>
          </a:p>
          <a:p>
            <a:endParaRPr lang="pt-BR" sz="8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A </a:t>
            </a:r>
            <a:r>
              <a:rPr lang="pt-BR" sz="1400" b="1" u="sng" dirty="0">
                <a:solidFill>
                  <a:srgbClr val="1E73BE"/>
                </a:solidFill>
                <a:latin typeface="Lato" panose="020F0502020204030203" pitchFamily="34" charset="0"/>
              </a:rPr>
              <a:t>B</a:t>
            </a:r>
            <a:r>
              <a:rPr lang="pt-BR" sz="1400" b="1" i="0" u="sng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3"/>
              </a:rPr>
              <a:t>ioinformática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é amplamente usada porque </a:t>
            </a:r>
          </a:p>
          <a:p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barateia custos e 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possibilita/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agiliza </a:t>
            </a:r>
          </a:p>
          <a:p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obtenção de resultados</a:t>
            </a:r>
            <a:r>
              <a:rPr lang="pt-BR" sz="1400" b="0" i="1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 </a:t>
            </a:r>
            <a:r>
              <a:rPr lang="pt-BR" sz="1400" i="1" dirty="0">
                <a:solidFill>
                  <a:srgbClr val="1E252F"/>
                </a:solidFill>
                <a:latin typeface="Lato" panose="020F0502020204030203" pitchFamily="34" charset="0"/>
              </a:rPr>
              <a:t>As 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ferramentas permitem: </a:t>
            </a:r>
            <a:endParaRPr lang="pt-BR" sz="1400" b="1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1400" b="1" dirty="0">
                <a:solidFill>
                  <a:srgbClr val="0070C0"/>
                </a:solidFill>
                <a:latin typeface="Lato" panose="020F0502020204030203" pitchFamily="34" charset="0"/>
              </a:rPr>
              <a:t>Pre</a:t>
            </a:r>
            <a:r>
              <a:rPr lang="pt-BR" sz="1400" b="1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dizer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 estruturas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de </a:t>
            </a:r>
            <a:r>
              <a:rPr lang="pt-BR" sz="14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proteínas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e de </a:t>
            </a:r>
          </a:p>
          <a:p>
            <a:r>
              <a:rPr lang="pt-BR" sz="140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                                             </a:t>
            </a:r>
            <a:r>
              <a:rPr lang="pt-BR" sz="140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moléculas biotecnológico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(</a:t>
            </a:r>
            <a:r>
              <a:rPr lang="pt-BR" sz="12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ex.: </a:t>
            </a:r>
            <a:r>
              <a:rPr lang="pt-BR" sz="120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fármacos),</a:t>
            </a:r>
            <a:endParaRPr lang="pt-BR" sz="12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r>
              <a:rPr lang="pt-BR" sz="1400" dirty="0">
                <a:solidFill>
                  <a:srgbClr val="0070C0"/>
                </a:solidFill>
                <a:latin typeface="Lato" panose="020F0502020204030203" pitchFamily="34" charset="0"/>
              </a:rPr>
              <a:t>- Estudar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 </a:t>
            </a:r>
            <a:r>
              <a:rPr lang="pt-BR" sz="14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caminhos e vias metabólicas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</a:t>
            </a:r>
          </a:p>
          <a:p>
            <a:r>
              <a:rPr lang="pt-BR" sz="1400" dirty="0">
                <a:solidFill>
                  <a:srgbClr val="0070C0"/>
                </a:solidFill>
                <a:latin typeface="Lato" panose="020F0502020204030203" pitchFamily="34" charset="0"/>
              </a:rPr>
              <a:t>- Estudar </a:t>
            </a:r>
            <a:r>
              <a:rPr lang="pt-BR" sz="14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vias de inibição e síntese de proteínas e peptídeos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</a:t>
            </a:r>
          </a:p>
          <a:p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- Fazer Diagnóstico Clinico,</a:t>
            </a:r>
          </a:p>
          <a:p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- Analise Epidemiológica,  </a:t>
            </a:r>
          </a:p>
          <a:p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- Da suporte a todos os  estudos da </a:t>
            </a:r>
            <a:r>
              <a:rPr lang="pt-BR" sz="1400" dirty="0">
                <a:solidFill>
                  <a:srgbClr val="0070C0"/>
                </a:solidFill>
                <a:latin typeface="Lato" panose="020F0502020204030203" pitchFamily="34" charset="0"/>
              </a:rPr>
              <a:t>ERA ÔMICA </a:t>
            </a:r>
          </a:p>
          <a:p>
            <a:endParaRPr lang="pt-BR" sz="14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/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A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1400" b="1" u="sng" dirty="0">
                <a:solidFill>
                  <a:srgbClr val="0070C0"/>
                </a:solidFill>
                <a:latin typeface="Lato" panose="020F0502020204030203" pitchFamily="34" charset="0"/>
              </a:rPr>
              <a:t>N</a:t>
            </a:r>
            <a:r>
              <a:rPr lang="pt-BR" sz="1400" b="1" i="0" u="sng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anotecnologia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emprega </a:t>
            </a:r>
            <a:r>
              <a:rPr lang="pt-BR" sz="14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nanopartículas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14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para manipular átomos e moléculas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 Pode ser amplamente usada para:</a:t>
            </a:r>
          </a:p>
          <a:p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- Criação de diferentes produtos com diversas nanoestruturas, como </a:t>
            </a:r>
            <a:r>
              <a:rPr lang="pt-BR" sz="1400" dirty="0">
                <a:solidFill>
                  <a:srgbClr val="0070C0"/>
                </a:solidFill>
                <a:latin typeface="Lato" panose="020F0502020204030203" pitchFamily="34" charset="0"/>
              </a:rPr>
              <a:t>medicamentos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 , </a:t>
            </a:r>
            <a:r>
              <a:rPr lang="pt-BR" sz="1400" dirty="0" err="1">
                <a:solidFill>
                  <a:srgbClr val="0070C0"/>
                </a:solidFill>
                <a:latin typeface="Lato" panose="020F0502020204030203" pitchFamily="34" charset="0"/>
              </a:rPr>
              <a:t>biossensores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, </a:t>
            </a:r>
            <a:r>
              <a:rPr lang="pt-BR" sz="1400" dirty="0">
                <a:solidFill>
                  <a:srgbClr val="0070C0"/>
                </a:solidFill>
                <a:latin typeface="Lato" panose="020F0502020204030203" pitchFamily="34" charset="0"/>
              </a:rPr>
              <a:t>kits de </a:t>
            </a:r>
            <a:r>
              <a:rPr lang="pt-BR" sz="1400" dirty="0" err="1">
                <a:solidFill>
                  <a:srgbClr val="0070C0"/>
                </a:solidFill>
                <a:latin typeface="Lato" panose="020F0502020204030203" pitchFamily="34" charset="0"/>
              </a:rPr>
              <a:t>auto-diagnóstico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, materiais para </a:t>
            </a:r>
            <a:r>
              <a:rPr lang="pt-BR" sz="1400" dirty="0">
                <a:solidFill>
                  <a:srgbClr val="0070C0"/>
                </a:solidFill>
                <a:latin typeface="Lato" panose="020F0502020204030203" pitchFamily="34" charset="0"/>
              </a:rPr>
              <a:t>regeneração de ossos e tecidos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, </a:t>
            </a:r>
            <a:r>
              <a:rPr lang="pt-BR" sz="1400" dirty="0">
                <a:solidFill>
                  <a:srgbClr val="0070C0"/>
                </a:solidFill>
                <a:latin typeface="Lato" panose="020F0502020204030203" pitchFamily="34" charset="0"/>
              </a:rPr>
              <a:t>antimicrobianos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 etc. </a:t>
            </a:r>
          </a:p>
          <a:p>
            <a:pPr indent="-285750">
              <a:buFontTx/>
              <a:buChar char="-"/>
            </a:pPr>
            <a:endParaRPr lang="pt-BR" sz="8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- </a:t>
            </a:r>
            <a:r>
              <a:rPr lang="pt-BR" sz="1400" b="1" i="1" dirty="0" err="1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Drug</a:t>
            </a:r>
            <a:r>
              <a:rPr lang="pt-BR" sz="1400" b="1" i="1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 delivery</a:t>
            </a:r>
            <a:r>
              <a:rPr lang="pt-BR" sz="1400" b="0" i="1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entrega moléculas 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terapêuticas (fármacos)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em diferentes tecidos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99AA82A-97FC-441A-AB0A-A5D22E9A558E}"/>
              </a:ext>
            </a:extLst>
          </p:cNvPr>
          <p:cNvSpPr txBox="1"/>
          <p:nvPr/>
        </p:nvSpPr>
        <p:spPr>
          <a:xfrm>
            <a:off x="4512211" y="638689"/>
            <a:ext cx="2364291" cy="3000821"/>
          </a:xfrm>
          <a:prstGeom prst="rect">
            <a:avLst/>
          </a:prstGeom>
          <a:solidFill>
            <a:srgbClr val="F6FFF2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pt-BR" sz="1300" u="none" strike="noStrike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Veja mais:</a:t>
            </a:r>
            <a:endParaRPr lang="pt-BR" sz="13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5"/>
              </a:rPr>
              <a:t> Análises in silico: a bioinformática para predição de rotas metabólicas</a:t>
            </a:r>
            <a:endParaRPr lang="pt-BR" sz="12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6"/>
              </a:rPr>
              <a:t> Bioinformática e simulação de experimentos: aplicações na biotecnologia</a:t>
            </a:r>
            <a:endParaRPr lang="pt-BR" sz="12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7"/>
              </a:rPr>
              <a:t> As multifacetas do bioinformata: o perfil de um profissional interdisciplinar</a:t>
            </a:r>
            <a:endParaRPr lang="pt-BR" sz="12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8"/>
              </a:rPr>
              <a:t> O que acontece se a biotecnologia e a nanotecnologia resolvem se encontrar?</a:t>
            </a:r>
            <a:endParaRPr lang="pt-BR" sz="1200" b="1" dirty="0">
              <a:solidFill>
                <a:srgbClr val="2A2E3A"/>
              </a:solidFill>
              <a:latin typeface="Lato" panose="020F0502020204030203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9DCD402-FA0E-3704-7EFB-B8BBFC2E551A}"/>
              </a:ext>
            </a:extLst>
          </p:cNvPr>
          <p:cNvSpPr txBox="1"/>
          <p:nvPr/>
        </p:nvSpPr>
        <p:spPr>
          <a:xfrm>
            <a:off x="7100390" y="638689"/>
            <a:ext cx="4975496" cy="612475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10 – Biotecnologia Cinza – </a:t>
            </a:r>
          </a:p>
          <a:p>
            <a:r>
              <a:rPr lang="pt-BR" sz="1400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1600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Biorremediação </a:t>
            </a:r>
            <a:r>
              <a:rPr lang="pt-BR" sz="16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A</a:t>
            </a:r>
            <a:r>
              <a:rPr lang="pt-BR" sz="1600" b="1" dirty="0">
                <a:solidFill>
                  <a:srgbClr val="1E252F"/>
                </a:solidFill>
                <a:latin typeface="Lato" panose="020F0502020204030203" pitchFamily="34" charset="0"/>
              </a:rPr>
              <a:t>mbiental</a:t>
            </a:r>
            <a:endParaRPr lang="pt-BR" sz="1600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sz="800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endParaRPr lang="pt-BR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endParaRPr lang="pt-BR" sz="800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endParaRPr lang="pt-BR" sz="1200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endParaRPr lang="pt-BR" sz="1200" b="1" i="0" dirty="0">
              <a:solidFill>
                <a:srgbClr val="2A2E3A"/>
              </a:solidFill>
              <a:effectLst/>
              <a:latin typeface="Lato" panose="020F0502020204030203" pitchFamily="34" charset="0"/>
            </a:endParaRPr>
          </a:p>
          <a:p>
            <a:r>
              <a:rPr lang="pt-BR" sz="1200" b="1" i="0" dirty="0" err="1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Fig</a:t>
            </a:r>
            <a:r>
              <a:rPr lang="pt-BR" sz="1200" b="1" i="0" dirty="0">
                <a:solidFill>
                  <a:srgbClr val="2A2E3A"/>
                </a:solidFill>
                <a:effectLst/>
                <a:latin typeface="Lato" panose="020F0502020204030203" pitchFamily="34" charset="0"/>
              </a:rPr>
              <a:t>: </a:t>
            </a:r>
            <a:r>
              <a:rPr lang="pt-BR" sz="1200" dirty="0">
                <a:solidFill>
                  <a:srgbClr val="2A2E3A"/>
                </a:solidFill>
                <a:latin typeface="Lato" panose="020F0502020204030203" pitchFamily="34" charset="0"/>
              </a:rPr>
              <a:t>R</a:t>
            </a:r>
            <a:r>
              <a:rPr lang="pt-BR" sz="1200" dirty="0">
                <a:solidFill>
                  <a:srgbClr val="1E252F"/>
                </a:solidFill>
                <a:latin typeface="Lato" panose="020F0502020204030203" pitchFamily="34" charset="0"/>
              </a:rPr>
              <a:t>ecurso hídrico recebendo esgoto, com garrafa de vidro, latinhas e sacolinha plástica boiando. Há um barril indicando risco biológico no fundo da água, e um barco derramando petróleo ao fundo da imagem. </a:t>
            </a:r>
            <a:r>
              <a:rPr lang="pt-BR" sz="1100" dirty="0">
                <a:solidFill>
                  <a:srgbClr val="1E252F"/>
                </a:solidFill>
                <a:latin typeface="Lato" panose="020F0502020204030203" pitchFamily="34" charset="0"/>
              </a:rPr>
              <a:t>Fonte: </a:t>
            </a:r>
            <a:r>
              <a:rPr lang="pt-BR" sz="1100" dirty="0">
                <a:solidFill>
                  <a:srgbClr val="1E73BE"/>
                </a:solidFill>
                <a:latin typeface="Lato" panose="020F0502020204030203" pitchFamily="34" charset="0"/>
                <a:hlinkClick r:id="rId9"/>
              </a:rPr>
              <a:t>Pixabay, Rilsonav</a:t>
            </a:r>
            <a:r>
              <a:rPr lang="pt-BR" sz="1100" dirty="0">
                <a:solidFill>
                  <a:srgbClr val="1E252F"/>
                </a:solidFill>
                <a:latin typeface="Lato" panose="020F0502020204030203" pitchFamily="34" charset="0"/>
              </a:rPr>
              <a:t>.</a:t>
            </a:r>
            <a:endParaRPr lang="pt-BR" sz="1100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endParaRPr lang="pt-BR" sz="1100" b="1" dirty="0">
              <a:solidFill>
                <a:srgbClr val="2A2E3A"/>
              </a:solidFill>
              <a:latin typeface="Lato" panose="020F0502020204030203" pitchFamily="34" charset="0"/>
            </a:endParaRPr>
          </a:p>
          <a:p>
            <a:pPr algn="l"/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Refere-se aos Processos de Restauração de ambientes poluídos, </a:t>
            </a:r>
            <a:r>
              <a:rPr lang="pt-BR" sz="1400" b="1" i="0" dirty="0">
                <a:solidFill>
                  <a:schemeClr val="accent5">
                    <a:lumMod val="75000"/>
                  </a:schemeClr>
                </a:solidFill>
                <a:effectLst/>
                <a:latin typeface="Lato" panose="020F0502020204030203" pitchFamily="34" charset="0"/>
              </a:rPr>
              <a:t>Biorremediação Ambiental 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de resíduos: </a:t>
            </a:r>
            <a:endParaRPr lang="pt-BR" sz="14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pt-BR" sz="1400" b="1" i="0" dirty="0">
                <a:solidFill>
                  <a:schemeClr val="accent5">
                    <a:lumMod val="75000"/>
                  </a:schemeClr>
                </a:solidFill>
                <a:effectLst/>
                <a:latin typeface="Lato" panose="020F0502020204030203" pitchFamily="34" charset="0"/>
              </a:rPr>
              <a:t>Orgânicos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 (domésticos, industriais)</a:t>
            </a:r>
          </a:p>
          <a:p>
            <a:pPr marL="285750" indent="-285750" algn="l">
              <a:buFontTx/>
              <a:buChar char="-"/>
            </a:pPr>
            <a:r>
              <a:rPr lang="pt-BR" sz="14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</a:rPr>
              <a:t>Inorgânicos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 (metais pesados tóxicos)</a:t>
            </a:r>
          </a:p>
          <a:p>
            <a:pPr marL="285750" indent="-285750" algn="l">
              <a:buFontTx/>
              <a:buChar char="-"/>
            </a:pPr>
            <a:endParaRPr lang="pt-BR" sz="10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Ex.:  </a:t>
            </a:r>
            <a:r>
              <a:rPr lang="pt-BR" sz="1400" b="1" i="0" dirty="0">
                <a:solidFill>
                  <a:schemeClr val="accent5">
                    <a:lumMod val="75000"/>
                  </a:schemeClr>
                </a:solidFill>
                <a:effectLst/>
                <a:latin typeface="Lato" panose="020F0502020204030203" pitchFamily="34" charset="0"/>
              </a:rPr>
              <a:t>Compostagem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que usa microrganismos termofílicos aeróbicos em pilhas de terra construídas para decompor alimentos e solos contaminados. Os contaminantes orgânicos são transformam em material orgânico estabilizado, gás carbônico (CO</a:t>
            </a:r>
            <a:r>
              <a:rPr lang="pt-BR" sz="1400" b="0" i="0" baseline="-2500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2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) e água. </a:t>
            </a:r>
          </a:p>
        </p:txBody>
      </p:sp>
      <p:pic>
        <p:nvPicPr>
          <p:cNvPr id="12" name="Picture 2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4F8A3B4-5665-CA99-6690-0E6728E066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4326" y="4113213"/>
            <a:ext cx="450850" cy="42989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0084793-078E-AF59-25F9-A36DC88D4BA4}"/>
              </a:ext>
            </a:extLst>
          </p:cNvPr>
          <p:cNvSpPr txBox="1"/>
          <p:nvPr/>
        </p:nvSpPr>
        <p:spPr>
          <a:xfrm>
            <a:off x="9744103" y="915687"/>
            <a:ext cx="2331783" cy="2723823"/>
          </a:xfrm>
          <a:prstGeom prst="rect">
            <a:avLst/>
          </a:prstGeom>
          <a:solidFill>
            <a:srgbClr val="F6FFF2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pt-BR" sz="1200" u="none" strike="noStrike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Veja mais:</a:t>
            </a:r>
            <a:endParaRPr lang="pt-BR" sz="12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1E73BE"/>
                </a:solidFill>
                <a:latin typeface="Lato" panose="020F0502020204030203" pitchFamily="34" charset="0"/>
                <a:hlinkClick r:id="rId11"/>
              </a:rPr>
              <a:t> Biorremediação: uma solução sustentável</a:t>
            </a:r>
            <a:endParaRPr lang="pt-BR" sz="12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1E73BE"/>
                </a:solidFill>
                <a:latin typeface="Lato" panose="020F0502020204030203" pitchFamily="34" charset="0"/>
                <a:hlinkClick r:id="rId12"/>
              </a:rPr>
              <a:t> Duas maneiras em que a Biotecnologia torna o mundo mais sustentável</a:t>
            </a:r>
            <a:endParaRPr lang="pt-BR" sz="12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1E73BE"/>
                </a:solidFill>
                <a:latin typeface="Lato" panose="020F0502020204030203" pitchFamily="34" charset="0"/>
                <a:hlinkClick r:id="rId13"/>
              </a:rPr>
              <a:t> Produção industrial sustentável: e se não fosse a biotecnologia?</a:t>
            </a:r>
            <a:endParaRPr lang="pt-BR" sz="1200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1E73BE"/>
                </a:solidFill>
                <a:latin typeface="Lato" panose="020F0502020204030203" pitchFamily="34" charset="0"/>
                <a:hlinkClick r:id="rId14"/>
              </a:rPr>
              <a:t> A Biotecnologia como guia do desenvolvimento sustentável: a passos largos na corrida pela preservação do meio ambiente</a:t>
            </a:r>
            <a:endParaRPr lang="pt-BR" sz="1200" dirty="0">
              <a:solidFill>
                <a:srgbClr val="1E252F"/>
              </a:solidFill>
              <a:latin typeface="Lato" panose="020F0502020204030203" pitchFamily="34" charset="0"/>
            </a:endParaRPr>
          </a:p>
        </p:txBody>
      </p:sp>
      <p:pic>
        <p:nvPicPr>
          <p:cNvPr id="10244" name="Picture 4" descr="Esgoto sendo jogado no mar">
            <a:extLst>
              <a:ext uri="{FF2B5EF4-FFF2-40B4-BE49-F238E27FC236}">
                <a16:creationId xmlns:a16="http://schemas.microsoft.com/office/drawing/2014/main" id="{02C240E0-92D7-069F-3A47-873DEDB8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449" y="1671153"/>
            <a:ext cx="2485595" cy="196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lustração sobre inteligência artificial e bioinformática">
            <a:extLst>
              <a:ext uri="{FF2B5EF4-FFF2-40B4-BE49-F238E27FC236}">
                <a16:creationId xmlns:a16="http://schemas.microsoft.com/office/drawing/2014/main" id="{A884F9A3-A227-AABD-17BD-5E470616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78" y="1391947"/>
            <a:ext cx="2990146" cy="99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9CD093D-FE23-2950-FABA-827C7C08FF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019" y="5192713"/>
            <a:ext cx="499169" cy="42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49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D40E68B-0874-94B9-34BD-CBA640CF485F}"/>
              </a:ext>
            </a:extLst>
          </p:cNvPr>
          <p:cNvSpPr txBox="1"/>
          <p:nvPr/>
        </p:nvSpPr>
        <p:spPr>
          <a:xfrm>
            <a:off x="787400" y="177800"/>
            <a:ext cx="62103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MICRORGANISMOS EM BIOTECNOLOGIA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0842A93-5A22-A6CC-C4E5-5CEEB043FE4B}"/>
              </a:ext>
            </a:extLst>
          </p:cNvPr>
          <p:cNvSpPr txBox="1"/>
          <p:nvPr/>
        </p:nvSpPr>
        <p:spPr>
          <a:xfrm>
            <a:off x="1270000" y="1811174"/>
            <a:ext cx="6553200" cy="1815882"/>
          </a:xfrm>
          <a:prstGeom prst="rect">
            <a:avLst/>
          </a:prstGeom>
          <a:solidFill>
            <a:srgbClr val="FFFBE5"/>
          </a:solidFill>
        </p:spPr>
        <p:txBody>
          <a:bodyPr wrap="square">
            <a:spAutoFit/>
          </a:bodyPr>
          <a:lstStyle/>
          <a:p>
            <a:pPr algn="l"/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De acordo com a definição dada pela Organização das Nações Unidas (</a:t>
            </a:r>
            <a:r>
              <a:rPr lang="pt-BR" sz="1600" b="1" i="0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ONU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) na </a:t>
            </a:r>
            <a:r>
              <a:rPr lang="pt-BR" sz="1600" b="1" i="0" u="none" strike="noStrike" dirty="0">
                <a:solidFill>
                  <a:srgbClr val="1E73BE"/>
                </a:solidFill>
                <a:effectLst/>
                <a:latin typeface="Lato" panose="020F0502020204030204" pitchFamily="34" charset="0"/>
                <a:hlinkClick r:id="rId2"/>
              </a:rPr>
              <a:t>Convenção sobre Biodiversidade Biológica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 (revisada em 2015), </a:t>
            </a:r>
            <a:r>
              <a:rPr lang="pt-BR" sz="1600" b="1" i="0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Biotecnologia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 significa:</a:t>
            </a:r>
            <a:r>
              <a:rPr lang="pt-BR" sz="1600" b="1" i="0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 </a:t>
            </a:r>
          </a:p>
          <a:p>
            <a:pPr algn="l"/>
            <a:endParaRPr lang="pt-BR" sz="1600" b="1" dirty="0">
              <a:solidFill>
                <a:srgbClr val="1E252F"/>
              </a:solidFill>
              <a:latin typeface="Lato" panose="020F0502020204030204" pitchFamily="34" charset="0"/>
            </a:endParaRPr>
          </a:p>
          <a:p>
            <a:pPr algn="l"/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“</a:t>
            </a:r>
            <a:r>
              <a:rPr lang="pt-BR" sz="1600" b="1" i="1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qualquer aplicação tecnológica que utilize sistemas biológicos, organismos vivos, ou seus derivados, para </a:t>
            </a:r>
            <a:r>
              <a:rPr lang="pt-BR" sz="1600" b="1" i="1" dirty="0">
                <a:solidFill>
                  <a:srgbClr val="0070C0"/>
                </a:solidFill>
                <a:effectLst/>
                <a:latin typeface="Lato" panose="020F0502020204030204" pitchFamily="34" charset="0"/>
              </a:rPr>
              <a:t>fabricar</a:t>
            </a:r>
            <a:r>
              <a:rPr lang="pt-BR" sz="1600" b="1" i="1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 ou </a:t>
            </a:r>
            <a:r>
              <a:rPr lang="pt-BR" sz="1600" b="1" i="1" dirty="0">
                <a:solidFill>
                  <a:srgbClr val="0070C0"/>
                </a:solidFill>
                <a:effectLst/>
                <a:latin typeface="Lato" panose="020F0502020204030204" pitchFamily="34" charset="0"/>
              </a:rPr>
              <a:t>modificar</a:t>
            </a:r>
            <a:r>
              <a:rPr lang="pt-BR" sz="1600" b="1" i="1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  </a:t>
            </a:r>
            <a:r>
              <a:rPr lang="pt-BR" sz="1600" b="1" i="1" dirty="0">
                <a:solidFill>
                  <a:srgbClr val="00B050"/>
                </a:solidFill>
                <a:effectLst/>
                <a:latin typeface="Lato" panose="020F0502020204030204" pitchFamily="34" charset="0"/>
              </a:rPr>
              <a:t>produtos</a:t>
            </a:r>
            <a:r>
              <a:rPr lang="pt-BR" sz="1600" b="1" i="1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 ou </a:t>
            </a:r>
            <a:r>
              <a:rPr lang="pt-BR" sz="1600" b="1" i="1" dirty="0">
                <a:solidFill>
                  <a:srgbClr val="00B050"/>
                </a:solidFill>
                <a:effectLst/>
                <a:latin typeface="Lato" panose="020F0502020204030204" pitchFamily="34" charset="0"/>
              </a:rPr>
              <a:t>processos</a:t>
            </a:r>
            <a:r>
              <a:rPr lang="pt-BR" sz="1600" b="1" i="1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 para utilização específica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4" pitchFamily="34" charset="0"/>
              </a:rPr>
              <a:t>”.</a:t>
            </a:r>
            <a:endParaRPr lang="pt-BR" sz="2000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EB772A1-9925-69BB-ED7B-7780E436C791}"/>
              </a:ext>
            </a:extLst>
          </p:cNvPr>
          <p:cNvSpPr txBox="1"/>
          <p:nvPr/>
        </p:nvSpPr>
        <p:spPr>
          <a:xfrm>
            <a:off x="1270000" y="1392086"/>
            <a:ext cx="2527300" cy="369332"/>
          </a:xfrm>
          <a:prstGeom prst="rect">
            <a:avLst/>
          </a:prstGeom>
          <a:solidFill>
            <a:srgbClr val="FFFFD8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7030A0"/>
                </a:solidFill>
              </a:rPr>
              <a:t>Biotecnologia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3CB381B-8300-728A-080D-038EB379C651}"/>
              </a:ext>
            </a:extLst>
          </p:cNvPr>
          <p:cNvSpPr txBox="1"/>
          <p:nvPr/>
        </p:nvSpPr>
        <p:spPr>
          <a:xfrm>
            <a:off x="787400" y="1374856"/>
            <a:ext cx="4826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dirty="0">
                <a:effectLst/>
              </a:rPr>
              <a:t>👀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1C8493A-62C3-9BD4-F7F4-11FB8095FD65}"/>
              </a:ext>
            </a:extLst>
          </p:cNvPr>
          <p:cNvSpPr txBox="1"/>
          <p:nvPr/>
        </p:nvSpPr>
        <p:spPr>
          <a:xfrm rot="21016372">
            <a:off x="9378934" y="5999332"/>
            <a:ext cx="2527300" cy="369332"/>
          </a:xfrm>
          <a:prstGeom prst="rect">
            <a:avLst/>
          </a:prstGeom>
          <a:solidFill>
            <a:srgbClr val="FFFFD8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B050"/>
                </a:solidFill>
              </a:rPr>
              <a:t>Então..., vamos ver... </a:t>
            </a:r>
          </a:p>
        </p:txBody>
      </p:sp>
      <p:pic>
        <p:nvPicPr>
          <p:cNvPr id="14" name="Picture 2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F8F0A13-1450-8D90-0626-C7C9FE51BB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8089" y="5447595"/>
            <a:ext cx="404495" cy="429895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1A224453-9018-9D7B-2203-E5DA17D4173D}"/>
              </a:ext>
            </a:extLst>
          </p:cNvPr>
          <p:cNvSpPr txBox="1"/>
          <p:nvPr/>
        </p:nvSpPr>
        <p:spPr>
          <a:xfrm>
            <a:off x="787400" y="772432"/>
            <a:ext cx="6553200" cy="400110"/>
          </a:xfrm>
          <a:prstGeom prst="rect">
            <a:avLst/>
          </a:prstGeom>
          <a:solidFill>
            <a:srgbClr val="FFF7C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latin typeface="Helvetica" pitchFamily="2" charset="0"/>
              </a:rPr>
              <a:t>1. Biotecnologia: significado do termo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599F9D4-F863-C92E-6613-62B30B8F9225}"/>
              </a:ext>
            </a:extLst>
          </p:cNvPr>
          <p:cNvSpPr txBox="1"/>
          <p:nvPr/>
        </p:nvSpPr>
        <p:spPr>
          <a:xfrm>
            <a:off x="3369245" y="4133787"/>
            <a:ext cx="6553200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-BR" sz="20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Mas, para quem pensa que a </a:t>
            </a:r>
            <a:r>
              <a:rPr lang="pt-BR" sz="2000" b="1" i="0" dirty="0">
                <a:solidFill>
                  <a:schemeClr val="accent5">
                    <a:lumMod val="75000"/>
                  </a:schemeClr>
                </a:solidFill>
                <a:effectLst/>
                <a:latin typeface="Lato" panose="020F0502020204030203" pitchFamily="34" charset="0"/>
              </a:rPr>
              <a:t>Biotecnologia</a:t>
            </a:r>
            <a:r>
              <a:rPr lang="pt-BR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20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é uma área recente, está muito enganado. Apesar do </a:t>
            </a:r>
            <a:r>
              <a:rPr lang="pt-BR" sz="20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termo “Biotecnologia” ter surgido apenas em </a:t>
            </a:r>
            <a:r>
              <a:rPr lang="pt-BR" sz="2000" b="1" i="0" u="sng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1919</a:t>
            </a:r>
            <a:r>
              <a:rPr lang="pt-BR" sz="20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com o engenheiro húngaro </a:t>
            </a:r>
          </a:p>
          <a:p>
            <a:pPr algn="l"/>
            <a:r>
              <a:rPr lang="pt-BR" sz="2000" b="1" i="0" dirty="0">
                <a:solidFill>
                  <a:schemeClr val="accent5">
                    <a:lumMod val="75000"/>
                  </a:schemeClr>
                </a:solidFill>
                <a:effectLst/>
                <a:latin typeface="Lato" panose="020F0502020204030203" pitchFamily="34" charset="0"/>
              </a:rPr>
              <a:t>Karl </a:t>
            </a:r>
            <a:r>
              <a:rPr lang="pt-BR" sz="2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Lato" panose="020F0502020204030203" pitchFamily="34" charset="0"/>
              </a:rPr>
              <a:t>Ereky</a:t>
            </a:r>
            <a:r>
              <a:rPr lang="pt-BR" sz="20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essa prática tem sido realizada desde o início da civilização.</a:t>
            </a:r>
          </a:p>
        </p:txBody>
      </p:sp>
    </p:spTree>
    <p:extLst>
      <p:ext uri="{BB962C8B-B14F-4D97-AF65-F5344CB8AC3E}">
        <p14:creationId xmlns:p14="http://schemas.microsoft.com/office/powerpoint/2010/main" val="2987865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Box 15">
            <a:extLst>
              <a:ext uri="{FF2B5EF4-FFF2-40B4-BE49-F238E27FC236}">
                <a16:creationId xmlns:a16="http://schemas.microsoft.com/office/drawing/2014/main" id="{4934AED1-75EB-2245-9445-1B657725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816" y="3429000"/>
            <a:ext cx="5136258" cy="2462213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en-US" sz="800" dirty="0"/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3. Cite exemplos de emprego de Microrganismos em Biotecnologia tradicional.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endParaRPr lang="pt-BR" altLang="en-US" sz="1400" dirty="0"/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4. Cite exemplos de emprego de Microrganismos em Biotecnologia moderna.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endParaRPr lang="pt-BR" altLang="en-US" sz="1400" dirty="0"/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5. Os Microrganismos podem oferecer vantagem em processos industriais relativamente aos processos clássicos que não empregam microrganismos? Explique.</a:t>
            </a:r>
          </a:p>
        </p:txBody>
      </p:sp>
      <p:sp>
        <p:nvSpPr>
          <p:cNvPr id="55300" name="Text Box 4">
            <a:extLst>
              <a:ext uri="{FF2B5EF4-FFF2-40B4-BE49-F238E27FC236}">
                <a16:creationId xmlns:a16="http://schemas.microsoft.com/office/drawing/2014/main" id="{DF59D125-0C3B-7C45-B238-7CAB80398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206" y="4864903"/>
            <a:ext cx="2367867" cy="16004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i="1" dirty="0">
                <a:solidFill>
                  <a:srgbClr val="FF0000"/>
                </a:solidFill>
              </a:rPr>
              <a:t>Agradeço por sua atenção!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i="1" dirty="0">
                <a:solidFill>
                  <a:srgbClr val="FF0000"/>
                </a:solidFill>
              </a:rPr>
              <a:t>Espero que aproveitem !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i="1" dirty="0">
                <a:solidFill>
                  <a:srgbClr val="7030A0"/>
                </a:solidFill>
              </a:rPr>
              <a:t>Elisabete Vicente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i="1" dirty="0">
                <a:solidFill>
                  <a:srgbClr val="7030A0"/>
                </a:solidFill>
              </a:rPr>
              <a:t>ICB/USP_2023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i="1" dirty="0" err="1">
                <a:solidFill>
                  <a:srgbClr val="7030A0"/>
                </a:solidFill>
              </a:rPr>
              <a:t>bevicent@usp.br</a:t>
            </a:r>
            <a:endParaRPr lang="pt-BR" altLang="en-US" sz="1400" i="1" dirty="0">
              <a:solidFill>
                <a:srgbClr val="7030A0"/>
              </a:solidFill>
            </a:endParaRPr>
          </a:p>
        </p:txBody>
      </p:sp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316EB24-1F64-EF46-ABF9-634C4E4C5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72" y="2540101"/>
            <a:ext cx="2324802" cy="2324802"/>
          </a:xfrm>
          <a:prstGeom prst="rect">
            <a:avLst/>
          </a:prstGeom>
        </p:spPr>
      </p:pic>
      <p:pic>
        <p:nvPicPr>
          <p:cNvPr id="9" name="page1image19835664.jpg" descr="page1image19835664.jpg">
            <a:extLst>
              <a:ext uri="{FF2B5EF4-FFF2-40B4-BE49-F238E27FC236}">
                <a16:creationId xmlns:a16="http://schemas.microsoft.com/office/drawing/2014/main" id="{46C03732-B272-FD46-B249-FB7D9EF7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82" y="360957"/>
            <a:ext cx="2390092" cy="16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Instituto de Ciências Biomédicas USP">
            <a:extLst>
              <a:ext uri="{FF2B5EF4-FFF2-40B4-BE49-F238E27FC236}">
                <a16:creationId xmlns:a16="http://schemas.microsoft.com/office/drawing/2014/main" id="{9F4A443B-C326-CF45-9591-7AA73C97D156}"/>
              </a:ext>
            </a:extLst>
          </p:cNvPr>
          <p:cNvSpPr txBox="1">
            <a:spLocks/>
          </p:cNvSpPr>
          <p:nvPr/>
        </p:nvSpPr>
        <p:spPr>
          <a:xfrm>
            <a:off x="130982" y="2053045"/>
            <a:ext cx="1843088" cy="276225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2862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600" b="1" dirty="0"/>
              <a:t>Instituto de Ciências Biomédicas USP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3CC93960-E88B-D945-95BA-EC1E619C1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919" y="1444412"/>
            <a:ext cx="4554324" cy="1769715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 dirty="0"/>
              <a:t>5. Questões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800" b="1" dirty="0"/>
          </a:p>
          <a:p>
            <a:pPr marL="342900" indent="-342900" algn="just"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pt-BR" altLang="en-US" sz="1400" dirty="0"/>
              <a:t>O que é Biotecnologia?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endParaRPr lang="pt-BR" altLang="en-US" sz="1400" dirty="0"/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2. Como os microrganismos podem ser empregados em Biotecnologia?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endParaRPr lang="pt-BR" alt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A8B45-4A72-894F-8253-D8BF0ABD44DC}"/>
              </a:ext>
            </a:extLst>
          </p:cNvPr>
          <p:cNvSpPr txBox="1"/>
          <p:nvPr/>
        </p:nvSpPr>
        <p:spPr>
          <a:xfrm rot="21026869">
            <a:off x="9498342" y="6114717"/>
            <a:ext cx="190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Até a próxima !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1ACECA34-3FF7-E445-8AF5-DFA18417C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6573" y="534852"/>
            <a:ext cx="6614311" cy="461665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2400" b="1" dirty="0">
                <a:solidFill>
                  <a:schemeClr val="bg1"/>
                </a:solidFill>
              </a:rPr>
              <a:t>A Biotecnologia tradicional e a do século 21</a:t>
            </a:r>
            <a:endParaRPr lang="pt-BR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E35A6593-71B1-774D-9229-C06AB43E76FD}"/>
              </a:ext>
            </a:extLst>
          </p:cNvPr>
          <p:cNvSpPr/>
          <p:nvPr/>
        </p:nvSpPr>
        <p:spPr>
          <a:xfrm>
            <a:off x="0" y="0"/>
            <a:ext cx="561372" cy="338554"/>
          </a:xfrm>
          <a:prstGeom prst="rect">
            <a:avLst/>
          </a:prstGeom>
          <a:solidFill>
            <a:srgbClr val="EFFFEE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800" b="1" dirty="0" err="1">
                <a:solidFill>
                  <a:srgbClr val="0432FF"/>
                </a:solidFill>
                <a:sym typeface="Wingdings" pitchFamily="2" charset="2"/>
              </a:rPr>
              <a:t>EJV</a:t>
            </a:r>
            <a:endParaRPr lang="pt-BR" sz="800" b="1" dirty="0">
              <a:solidFill>
                <a:srgbClr val="0432FF"/>
              </a:solidFill>
              <a:sym typeface="Wingdings" pitchFamily="2" charset="2"/>
            </a:endParaRPr>
          </a:p>
          <a:p>
            <a:pPr algn="ctr">
              <a:defRPr/>
            </a:pPr>
            <a:r>
              <a:rPr lang="pt-BR" sz="800" b="1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pt-BR" sz="800" b="1" dirty="0" err="1">
                <a:solidFill>
                  <a:srgbClr val="0432FF"/>
                </a:solidFill>
                <a:sym typeface="Wingdings" pitchFamily="2" charset="2"/>
              </a:rPr>
              <a:t>ICB</a:t>
            </a:r>
            <a:r>
              <a:rPr lang="pt-BR" sz="800" b="1" dirty="0">
                <a:solidFill>
                  <a:srgbClr val="0432FF"/>
                </a:solidFill>
                <a:sym typeface="Wingdings" pitchFamily="2" charset="2"/>
              </a:rPr>
              <a:t>/USP</a:t>
            </a:r>
            <a:endParaRPr lang="pt-BR" sz="800" b="1" dirty="0"/>
          </a:p>
        </p:txBody>
      </p:sp>
      <p:pic>
        <p:nvPicPr>
          <p:cNvPr id="16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CAFA091-BADF-374B-8B42-4D15FDE9E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6588" y="5665122"/>
            <a:ext cx="772206" cy="8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38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149F3CF-658A-8F55-EF2E-9BBD37693478}"/>
              </a:ext>
            </a:extLst>
          </p:cNvPr>
          <p:cNvSpPr txBox="1"/>
          <p:nvPr/>
        </p:nvSpPr>
        <p:spPr>
          <a:xfrm>
            <a:off x="550070" y="620713"/>
            <a:ext cx="663813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err="1"/>
              <a:t>MicroBiotec</a:t>
            </a:r>
            <a:r>
              <a:rPr lang="pt-BR" b="1" dirty="0"/>
              <a:t> – Qualidade de Vida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54FDBAB-199C-1DD9-C579-EFD4F1CE287B}"/>
              </a:ext>
            </a:extLst>
          </p:cNvPr>
          <p:cNvSpPr txBox="1"/>
          <p:nvPr/>
        </p:nvSpPr>
        <p:spPr>
          <a:xfrm rot="20981481">
            <a:off x="9817196" y="5886488"/>
            <a:ext cx="2335826" cy="646331"/>
          </a:xfrm>
          <a:custGeom>
            <a:avLst/>
            <a:gdLst>
              <a:gd name="connsiteX0" fmla="*/ 0 w 2335826"/>
              <a:gd name="connsiteY0" fmla="*/ 0 h 646331"/>
              <a:gd name="connsiteX1" fmla="*/ 560598 w 2335826"/>
              <a:gd name="connsiteY1" fmla="*/ 0 h 646331"/>
              <a:gd name="connsiteX2" fmla="*/ 1144555 w 2335826"/>
              <a:gd name="connsiteY2" fmla="*/ 0 h 646331"/>
              <a:gd name="connsiteX3" fmla="*/ 1751870 w 2335826"/>
              <a:gd name="connsiteY3" fmla="*/ 0 h 646331"/>
              <a:gd name="connsiteX4" fmla="*/ 2335826 w 2335826"/>
              <a:gd name="connsiteY4" fmla="*/ 0 h 646331"/>
              <a:gd name="connsiteX5" fmla="*/ 2335826 w 2335826"/>
              <a:gd name="connsiteY5" fmla="*/ 329629 h 646331"/>
              <a:gd name="connsiteX6" fmla="*/ 2335826 w 2335826"/>
              <a:gd name="connsiteY6" fmla="*/ 646331 h 646331"/>
              <a:gd name="connsiteX7" fmla="*/ 1705153 w 2335826"/>
              <a:gd name="connsiteY7" fmla="*/ 646331 h 646331"/>
              <a:gd name="connsiteX8" fmla="*/ 1074480 w 2335826"/>
              <a:gd name="connsiteY8" fmla="*/ 646331 h 646331"/>
              <a:gd name="connsiteX9" fmla="*/ 0 w 2335826"/>
              <a:gd name="connsiteY9" fmla="*/ 646331 h 646331"/>
              <a:gd name="connsiteX10" fmla="*/ 0 w 2335826"/>
              <a:gd name="connsiteY10" fmla="*/ 329629 h 646331"/>
              <a:gd name="connsiteX11" fmla="*/ 0 w 2335826"/>
              <a:gd name="connsiteY11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35826" h="646331" fill="none" extrusionOk="0">
                <a:moveTo>
                  <a:pt x="0" y="0"/>
                </a:moveTo>
                <a:cubicBezTo>
                  <a:pt x="261674" y="-32378"/>
                  <a:pt x="346581" y="5878"/>
                  <a:pt x="560598" y="0"/>
                </a:cubicBezTo>
                <a:cubicBezTo>
                  <a:pt x="774615" y="-5878"/>
                  <a:pt x="896903" y="40753"/>
                  <a:pt x="1144555" y="0"/>
                </a:cubicBezTo>
                <a:cubicBezTo>
                  <a:pt x="1392207" y="-40753"/>
                  <a:pt x="1527617" y="40324"/>
                  <a:pt x="1751870" y="0"/>
                </a:cubicBezTo>
                <a:cubicBezTo>
                  <a:pt x="1976124" y="-40324"/>
                  <a:pt x="2094745" y="63315"/>
                  <a:pt x="2335826" y="0"/>
                </a:cubicBezTo>
                <a:cubicBezTo>
                  <a:pt x="2367265" y="138098"/>
                  <a:pt x="2320249" y="172318"/>
                  <a:pt x="2335826" y="329629"/>
                </a:cubicBezTo>
                <a:cubicBezTo>
                  <a:pt x="2351403" y="486940"/>
                  <a:pt x="2300637" y="518547"/>
                  <a:pt x="2335826" y="646331"/>
                </a:cubicBezTo>
                <a:cubicBezTo>
                  <a:pt x="2054324" y="691647"/>
                  <a:pt x="1867080" y="585984"/>
                  <a:pt x="1705153" y="646331"/>
                </a:cubicBezTo>
                <a:cubicBezTo>
                  <a:pt x="1543226" y="706678"/>
                  <a:pt x="1283491" y="572607"/>
                  <a:pt x="1074480" y="646331"/>
                </a:cubicBezTo>
                <a:cubicBezTo>
                  <a:pt x="865469" y="720055"/>
                  <a:pt x="230645" y="615866"/>
                  <a:pt x="0" y="646331"/>
                </a:cubicBezTo>
                <a:cubicBezTo>
                  <a:pt x="-33952" y="494166"/>
                  <a:pt x="19450" y="412375"/>
                  <a:pt x="0" y="329629"/>
                </a:cubicBezTo>
                <a:cubicBezTo>
                  <a:pt x="-19450" y="246883"/>
                  <a:pt x="11518" y="109323"/>
                  <a:pt x="0" y="0"/>
                </a:cubicBezTo>
                <a:close/>
              </a:path>
              <a:path w="2335826" h="646331" stroke="0" extrusionOk="0">
                <a:moveTo>
                  <a:pt x="0" y="0"/>
                </a:moveTo>
                <a:cubicBezTo>
                  <a:pt x="130377" y="-33185"/>
                  <a:pt x="394502" y="19125"/>
                  <a:pt x="560598" y="0"/>
                </a:cubicBezTo>
                <a:cubicBezTo>
                  <a:pt x="726694" y="-19125"/>
                  <a:pt x="894895" y="673"/>
                  <a:pt x="1074480" y="0"/>
                </a:cubicBezTo>
                <a:cubicBezTo>
                  <a:pt x="1254065" y="-673"/>
                  <a:pt x="1453756" y="72889"/>
                  <a:pt x="1705153" y="0"/>
                </a:cubicBezTo>
                <a:cubicBezTo>
                  <a:pt x="1956550" y="-72889"/>
                  <a:pt x="2031885" y="18826"/>
                  <a:pt x="2335826" y="0"/>
                </a:cubicBezTo>
                <a:cubicBezTo>
                  <a:pt x="2344509" y="66160"/>
                  <a:pt x="2311114" y="249942"/>
                  <a:pt x="2335826" y="316702"/>
                </a:cubicBezTo>
                <a:cubicBezTo>
                  <a:pt x="2360538" y="383462"/>
                  <a:pt x="2313985" y="564609"/>
                  <a:pt x="2335826" y="646331"/>
                </a:cubicBezTo>
                <a:cubicBezTo>
                  <a:pt x="2062664" y="653037"/>
                  <a:pt x="1905431" y="603270"/>
                  <a:pt x="1751870" y="646331"/>
                </a:cubicBezTo>
                <a:cubicBezTo>
                  <a:pt x="1598309" y="689392"/>
                  <a:pt x="1341443" y="584453"/>
                  <a:pt x="1121196" y="646331"/>
                </a:cubicBezTo>
                <a:cubicBezTo>
                  <a:pt x="900949" y="708209"/>
                  <a:pt x="849978" y="598886"/>
                  <a:pt x="607315" y="646331"/>
                </a:cubicBezTo>
                <a:cubicBezTo>
                  <a:pt x="364652" y="693776"/>
                  <a:pt x="270450" y="585806"/>
                  <a:pt x="0" y="646331"/>
                </a:cubicBezTo>
                <a:cubicBezTo>
                  <a:pt x="-5824" y="570951"/>
                  <a:pt x="1433" y="401953"/>
                  <a:pt x="0" y="323166"/>
                </a:cubicBezTo>
                <a:cubicBezTo>
                  <a:pt x="-1433" y="244380"/>
                  <a:pt x="23279" y="11560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pt-BR" dirty="0"/>
              <a:t>Obrigada pela atenção. Nosso prox. encontro!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B857030-F3ED-4E44-95DF-33B06F4F27DB}"/>
              </a:ext>
            </a:extLst>
          </p:cNvPr>
          <p:cNvSpPr txBox="1"/>
          <p:nvPr/>
        </p:nvSpPr>
        <p:spPr>
          <a:xfrm>
            <a:off x="10476704" y="5159485"/>
            <a:ext cx="1982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Elisabete Vicente</a:t>
            </a:r>
          </a:p>
          <a:p>
            <a:r>
              <a:rPr lang="pt-BR" sz="1400" dirty="0" err="1"/>
              <a:t>bevicent@usp.br</a:t>
            </a:r>
            <a:endParaRPr lang="pt-BR" sz="1400" dirty="0"/>
          </a:p>
        </p:txBody>
      </p:sp>
      <p:pic>
        <p:nvPicPr>
          <p:cNvPr id="6" name="Imagem 5" descr="Pessoa sentada no chão&#10;&#10;Descrição gerada automaticamente">
            <a:extLst>
              <a:ext uri="{FF2B5EF4-FFF2-40B4-BE49-F238E27FC236}">
                <a16:creationId xmlns:a16="http://schemas.microsoft.com/office/drawing/2014/main" id="{18ACA0B4-C359-3BDE-4B0D-53E94E90C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84591" y="3345804"/>
            <a:ext cx="20828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7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13985C6-E0E6-6295-885A-74BA2835BB88}"/>
              </a:ext>
            </a:extLst>
          </p:cNvPr>
          <p:cNvSpPr txBox="1"/>
          <p:nvPr/>
        </p:nvSpPr>
        <p:spPr>
          <a:xfrm>
            <a:off x="146048" y="2585581"/>
            <a:ext cx="26416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6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7.000 BCE, os chineses descobriram a </a:t>
            </a:r>
            <a:r>
              <a:rPr lang="pt-BR" sz="16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fermentação alcoólica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pt-BR" sz="16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 desenvolveram técnicas para a produção artesanal de </a:t>
            </a:r>
            <a:r>
              <a:rPr lang="pt-BR" sz="16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cervejas</a:t>
            </a:r>
            <a:r>
              <a:rPr lang="pt-BR" sz="16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e </a:t>
            </a:r>
            <a:r>
              <a:rPr lang="pt-BR" sz="16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queijos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 </a:t>
            </a:r>
            <a:endParaRPr lang="pt-BR" sz="1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6C6683B-850B-644F-40F9-76EEBFD69A60}"/>
              </a:ext>
            </a:extLst>
          </p:cNvPr>
          <p:cNvSpPr txBox="1"/>
          <p:nvPr/>
        </p:nvSpPr>
        <p:spPr>
          <a:xfrm>
            <a:off x="8931769" y="2753094"/>
            <a:ext cx="2301872" cy="2800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Aproximadamente em 6.000 BCE, diversos povos, como os </a:t>
            </a:r>
            <a:r>
              <a:rPr lang="pt-BR" sz="16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sumérios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e </a:t>
            </a:r>
            <a:r>
              <a:rPr lang="pt-BR" sz="16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babilônicos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já utilizavam também a fermentação para a produção de </a:t>
            </a:r>
            <a:r>
              <a:rPr lang="pt-BR" sz="16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cerveja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bem como a produção de </a:t>
            </a:r>
            <a:r>
              <a:rPr lang="pt-BR" sz="1600" b="0" i="0" dirty="0">
                <a:solidFill>
                  <a:schemeClr val="accent5">
                    <a:lumMod val="75000"/>
                  </a:schemeClr>
                </a:solidFill>
                <a:effectLst/>
                <a:latin typeface="Lato" panose="020F0502020204030203" pitchFamily="34" charset="0"/>
              </a:rPr>
              <a:t>iogurte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e </a:t>
            </a:r>
            <a:r>
              <a:rPr lang="pt-BR" sz="1600" i="0" dirty="0">
                <a:solidFill>
                  <a:schemeClr val="accent5">
                    <a:lumMod val="75000"/>
                  </a:schemeClr>
                </a:solidFill>
                <a:effectLst/>
                <a:latin typeface="Lato" panose="020F0502020204030203" pitchFamily="34" charset="0"/>
              </a:rPr>
              <a:t>queijo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empregando </a:t>
            </a:r>
            <a:r>
              <a:rPr lang="pt-BR" sz="1600" b="0" i="0" dirty="0">
                <a:solidFill>
                  <a:srgbClr val="7030A0"/>
                </a:solidFill>
                <a:effectLst/>
                <a:latin typeface="Lato" panose="020F0502020204030203" pitchFamily="34" charset="0"/>
              </a:rPr>
              <a:t>bactérias ácido-láticas. </a:t>
            </a:r>
            <a:endParaRPr lang="pt-BR" sz="1600" dirty="0">
              <a:solidFill>
                <a:srgbClr val="7030A0"/>
              </a:solidFill>
            </a:endParaRPr>
          </a:p>
        </p:txBody>
      </p:sp>
      <p:pic>
        <p:nvPicPr>
          <p:cNvPr id="7" name="Imagem 6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57817967-A2A3-DF13-BCD0-9D76B144E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610" y="2542832"/>
            <a:ext cx="5729290" cy="38386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F75AB6D-65F1-9F90-F822-F4C3B8B3824D}"/>
              </a:ext>
            </a:extLst>
          </p:cNvPr>
          <p:cNvSpPr txBox="1"/>
          <p:nvPr/>
        </p:nvSpPr>
        <p:spPr>
          <a:xfrm>
            <a:off x="2741610" y="5850500"/>
            <a:ext cx="5729290" cy="954107"/>
          </a:xfrm>
          <a:prstGeom prst="rect">
            <a:avLst/>
          </a:prstGeom>
          <a:solidFill>
            <a:srgbClr val="FFFFD8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J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arras utilizadas para a 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fermentação alcóolica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na 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China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entre 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9.000-7.000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BCE nas regiões: 1, </a:t>
            </a:r>
            <a:r>
              <a:rPr lang="pt-BR" sz="1400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Dadiwan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; 2, </a:t>
            </a:r>
            <a:r>
              <a:rPr lang="pt-BR" sz="1400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Guantaoyuan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; 3, </a:t>
            </a:r>
            <a:r>
              <a:rPr lang="pt-BR" sz="1400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Baijia-Lingkou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; 4, </a:t>
            </a:r>
            <a:r>
              <a:rPr lang="pt-BR" sz="1400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Jiahu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; 5, </a:t>
            </a:r>
            <a:r>
              <a:rPr lang="pt-BR" sz="1400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Shuiquan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; 6, </a:t>
            </a:r>
            <a:r>
              <a:rPr lang="pt-BR" sz="1400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Pengtoushan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; 7, </a:t>
            </a:r>
            <a:r>
              <a:rPr lang="pt-BR" sz="1400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Kuahuqiao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; 8, </a:t>
            </a:r>
            <a:r>
              <a:rPr lang="pt-BR" sz="1400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Xiaohuangshan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; 9, </a:t>
            </a:r>
            <a:r>
              <a:rPr lang="pt-BR" sz="1400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Shangshan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; 10, </a:t>
            </a:r>
            <a:r>
              <a:rPr lang="pt-BR" sz="1400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Houli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 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Fonte: </a:t>
            </a:r>
            <a:r>
              <a:rPr lang="pt-BR" sz="14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3"/>
              </a:rPr>
              <a:t>Liu et al., 2019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</a:t>
            </a:r>
            <a:endParaRPr lang="pt-BR" sz="14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E68CF13-D7F2-454B-1FDD-B60C32725AEC}"/>
              </a:ext>
            </a:extLst>
          </p:cNvPr>
          <p:cNvSpPr txBox="1"/>
          <p:nvPr/>
        </p:nvSpPr>
        <p:spPr>
          <a:xfrm>
            <a:off x="146048" y="226681"/>
            <a:ext cx="4833940" cy="369332"/>
          </a:xfrm>
          <a:prstGeom prst="rect">
            <a:avLst/>
          </a:prstGeom>
          <a:solidFill>
            <a:srgbClr val="EFF4F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52F"/>
                </a:solidFill>
                <a:latin typeface="Lato" panose="020F0502020204030203" pitchFamily="34" charset="0"/>
              </a:rPr>
              <a:t>Primórdios da Biotecnologia 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244259D-1D98-F9E3-0B39-21E611BFDBA7}"/>
              </a:ext>
            </a:extLst>
          </p:cNvPr>
          <p:cNvSpPr txBox="1"/>
          <p:nvPr/>
        </p:nvSpPr>
        <p:spPr>
          <a:xfrm>
            <a:off x="2822823" y="695534"/>
            <a:ext cx="8045453" cy="1631216"/>
          </a:xfrm>
          <a:prstGeom prst="rect">
            <a:avLst/>
          </a:prstGeom>
          <a:solidFill>
            <a:srgbClr val="EFF4F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                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sz="1400" dirty="0"/>
              <a:t>Seleção de </a:t>
            </a:r>
            <a:r>
              <a:rPr lang="pt-BR" sz="1400" b="1" dirty="0">
                <a:solidFill>
                  <a:schemeClr val="accent5">
                    <a:lumMod val="75000"/>
                  </a:schemeClr>
                </a:solidFill>
              </a:rPr>
              <a:t>sementes</a:t>
            </a:r>
            <a:r>
              <a:rPr lang="pt-BR" sz="1400" dirty="0"/>
              <a:t> para plantio</a:t>
            </a:r>
          </a:p>
          <a:p>
            <a:r>
              <a:rPr lang="pt-BR" sz="1400" dirty="0"/>
              <a:t>Seleção de </a:t>
            </a:r>
            <a:r>
              <a:rPr lang="pt-BR" sz="1400" b="1" dirty="0">
                <a:solidFill>
                  <a:schemeClr val="accent5">
                    <a:lumMod val="75000"/>
                  </a:schemeClr>
                </a:solidFill>
              </a:rPr>
              <a:t>animais</a:t>
            </a:r>
            <a:r>
              <a:rPr lang="pt-BR" sz="1400" dirty="0"/>
              <a:t> para reprodução </a:t>
            </a:r>
          </a:p>
        </p:txBody>
      </p:sp>
      <p:sp>
        <p:nvSpPr>
          <p:cNvPr id="17" name="Seta para a Direita 16">
            <a:extLst>
              <a:ext uri="{FF2B5EF4-FFF2-40B4-BE49-F238E27FC236}">
                <a16:creationId xmlns:a16="http://schemas.microsoft.com/office/drawing/2014/main" id="{1D43170A-19D0-4D80-041D-1CC3BBD96692}"/>
              </a:ext>
            </a:extLst>
          </p:cNvPr>
          <p:cNvSpPr/>
          <p:nvPr/>
        </p:nvSpPr>
        <p:spPr>
          <a:xfrm>
            <a:off x="5121923" y="1466824"/>
            <a:ext cx="672305" cy="1146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 para a Direita 17">
            <a:extLst>
              <a:ext uri="{FF2B5EF4-FFF2-40B4-BE49-F238E27FC236}">
                <a16:creationId xmlns:a16="http://schemas.microsoft.com/office/drawing/2014/main" id="{7046DC39-790B-32E4-D171-B24FB4494C3F}"/>
              </a:ext>
            </a:extLst>
          </p:cNvPr>
          <p:cNvSpPr/>
          <p:nvPr/>
        </p:nvSpPr>
        <p:spPr>
          <a:xfrm>
            <a:off x="7679135" y="1524167"/>
            <a:ext cx="672305" cy="1146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 descr="Uma imagem contendo Linha do tempo&#10;&#10;Descrição gerada automaticamente">
            <a:extLst>
              <a:ext uri="{FF2B5EF4-FFF2-40B4-BE49-F238E27FC236}">
                <a16:creationId xmlns:a16="http://schemas.microsoft.com/office/drawing/2014/main" id="{E5ED95D3-4E5B-C9BD-7E27-C00D7DC9E6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121" t="38687" r="4305" b="6896"/>
          <a:stretch/>
        </p:blipFill>
        <p:spPr>
          <a:xfrm>
            <a:off x="8907569" y="814697"/>
            <a:ext cx="1349971" cy="130425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0" name="Imagem 19" descr="Uma imagem contendo Linha do tempo&#10;&#10;Descrição gerada automaticamente">
            <a:extLst>
              <a:ext uri="{FF2B5EF4-FFF2-40B4-BE49-F238E27FC236}">
                <a16:creationId xmlns:a16="http://schemas.microsoft.com/office/drawing/2014/main" id="{C11A477A-D1AE-8360-15B5-7733DA85A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07" t="39189" r="39952" b="17007"/>
          <a:stretch/>
        </p:blipFill>
        <p:spPr>
          <a:xfrm>
            <a:off x="5936164" y="859964"/>
            <a:ext cx="1577977" cy="104988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1" name="Imagem 20" descr="Uma imagem contendo Linha do tempo&#10;&#10;Descrição gerada automaticamente">
            <a:extLst>
              <a:ext uri="{FF2B5EF4-FFF2-40B4-BE49-F238E27FC236}">
                <a16:creationId xmlns:a16="http://schemas.microsoft.com/office/drawing/2014/main" id="{D9B4E232-B501-0257-6F4B-1644AF14D5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1" t="39189" r="69327" b="25278"/>
          <a:stretch/>
        </p:blipFill>
        <p:spPr>
          <a:xfrm>
            <a:off x="3118139" y="812095"/>
            <a:ext cx="1861848" cy="100487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9267C3F-6EA9-C397-E511-8826DF4828A6}"/>
              </a:ext>
            </a:extLst>
          </p:cNvPr>
          <p:cNvSpPr txBox="1"/>
          <p:nvPr/>
        </p:nvSpPr>
        <p:spPr>
          <a:xfrm rot="21038903">
            <a:off x="163516" y="1049151"/>
            <a:ext cx="2261998" cy="861774"/>
          </a:xfrm>
          <a:prstGeom prst="rect">
            <a:avLst/>
          </a:prstGeom>
          <a:solidFill>
            <a:srgbClr val="FFFBE5"/>
          </a:solidFill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accent5">
                    <a:lumMod val="75000"/>
                  </a:schemeClr>
                </a:solidFill>
              </a:rPr>
              <a:t>Seleção de: </a:t>
            </a:r>
          </a:p>
          <a:p>
            <a:r>
              <a:rPr lang="pt-BR" sz="1600" dirty="0">
                <a:solidFill>
                  <a:schemeClr val="accent5">
                    <a:lumMod val="75000"/>
                  </a:schemeClr>
                </a:solidFill>
              </a:rPr>
              <a:t>- Sementes de plantas </a:t>
            </a:r>
          </a:p>
          <a:p>
            <a:r>
              <a:rPr lang="pt-BR" sz="1600" dirty="0">
                <a:solidFill>
                  <a:schemeClr val="accent5">
                    <a:lumMod val="75000"/>
                  </a:schemeClr>
                </a:solidFill>
              </a:rPr>
              <a:t>- Animais </a:t>
            </a:r>
            <a:r>
              <a:rPr lang="pt-BR" sz="1800" dirty="0"/>
              <a:t> </a:t>
            </a:r>
            <a:endParaRPr lang="pt-BR" dirty="0"/>
          </a:p>
        </p:txBody>
      </p:sp>
      <p:sp>
        <p:nvSpPr>
          <p:cNvPr id="6" name="Seta para a Direita 5">
            <a:extLst>
              <a:ext uri="{FF2B5EF4-FFF2-40B4-BE49-F238E27FC236}">
                <a16:creationId xmlns:a16="http://schemas.microsoft.com/office/drawing/2014/main" id="{A480BDF6-ACF0-8A72-B148-CABC2553C6EA}"/>
              </a:ext>
            </a:extLst>
          </p:cNvPr>
          <p:cNvSpPr/>
          <p:nvPr/>
        </p:nvSpPr>
        <p:spPr>
          <a:xfrm>
            <a:off x="2428052" y="1218263"/>
            <a:ext cx="347763" cy="96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6387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1F75AB6D-65F1-9F90-F822-F4C3B8B3824D}"/>
              </a:ext>
            </a:extLst>
          </p:cNvPr>
          <p:cNvSpPr txBox="1"/>
          <p:nvPr/>
        </p:nvSpPr>
        <p:spPr>
          <a:xfrm>
            <a:off x="5476875" y="5261600"/>
            <a:ext cx="5622485" cy="738664"/>
          </a:xfrm>
          <a:prstGeom prst="rect">
            <a:avLst/>
          </a:prstGeom>
          <a:solidFill>
            <a:srgbClr val="FFFFD8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Fig.: </a:t>
            </a:r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P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ão obtido por </a:t>
            </a:r>
            <a:r>
              <a:rPr lang="pt-BR" sz="1400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Blackley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através da fermentação utilizando leveduras extraídas de cerâmicas egípcias de mais de 5.000 anos.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Fonte: 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Por Maximilian Seamus </a:t>
            </a:r>
            <a:r>
              <a:rPr lang="pt-BR" sz="1400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Blackley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para </a:t>
            </a:r>
            <a:r>
              <a:rPr lang="pt-BR" sz="14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2"/>
              </a:rPr>
              <a:t>BBC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</a:t>
            </a:r>
            <a:endParaRPr lang="pt-BR" sz="14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E68CF13-D7F2-454B-1FDD-B60C32725AEC}"/>
              </a:ext>
            </a:extLst>
          </p:cNvPr>
          <p:cNvSpPr txBox="1"/>
          <p:nvPr/>
        </p:nvSpPr>
        <p:spPr>
          <a:xfrm>
            <a:off x="424653" y="407240"/>
            <a:ext cx="4833940" cy="369332"/>
          </a:xfrm>
          <a:prstGeom prst="rect">
            <a:avLst/>
          </a:prstGeom>
          <a:solidFill>
            <a:srgbClr val="EFF4F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52F"/>
                </a:solidFill>
                <a:latin typeface="Lato" panose="020F0502020204030203" pitchFamily="34" charset="0"/>
              </a:rPr>
              <a:t>Primórdios da Biotecnologia 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A23B8DD-3F1E-9C9D-8B26-0420DD85CAC0}"/>
              </a:ext>
            </a:extLst>
          </p:cNvPr>
          <p:cNvSpPr txBox="1"/>
          <p:nvPr/>
        </p:nvSpPr>
        <p:spPr>
          <a:xfrm>
            <a:off x="424653" y="1577382"/>
            <a:ext cx="4833940" cy="4185761"/>
          </a:xfrm>
          <a:prstGeom prst="rect">
            <a:avLst/>
          </a:prstGeom>
          <a:solidFill>
            <a:srgbClr val="EFF4F7"/>
          </a:solidFill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A fermentação de </a:t>
            </a:r>
            <a:r>
              <a:rPr lang="pt-BR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pães</a:t>
            </a:r>
            <a:r>
              <a:rPr lang="pt-BR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utilizando leveduras só começou a ser utilizada por volta de 4.000 BCE pelos antigos </a:t>
            </a:r>
            <a:r>
              <a:rPr lang="pt-BR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egípcios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 </a:t>
            </a:r>
          </a:p>
          <a:p>
            <a:endParaRPr lang="pt-BR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Em 2019, </a:t>
            </a:r>
            <a:r>
              <a:rPr lang="pt-BR" dirty="0">
                <a:solidFill>
                  <a:srgbClr val="1E252F"/>
                </a:solidFill>
                <a:latin typeface="Lato" panose="020F0502020204030203" pitchFamily="34" charset="0"/>
              </a:rPr>
              <a:t>o </a:t>
            </a:r>
            <a:r>
              <a:rPr lang="pt-BR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Egiptologista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amador </a:t>
            </a:r>
            <a:r>
              <a:rPr lang="pt-BR" dirty="0">
                <a:solidFill>
                  <a:srgbClr val="1E252F"/>
                </a:solidFill>
                <a:latin typeface="Lato" panose="020F0502020204030203" pitchFamily="34" charset="0"/>
              </a:rPr>
              <a:t>Seamus </a:t>
            </a:r>
            <a:r>
              <a:rPr lang="pt-BR" dirty="0" err="1">
                <a:solidFill>
                  <a:srgbClr val="1E252F"/>
                </a:solidFill>
                <a:latin typeface="Lato" panose="020F0502020204030203" pitchFamily="34" charset="0"/>
              </a:rPr>
              <a:t>Blackley</a:t>
            </a:r>
            <a:r>
              <a:rPr lang="pt-BR" dirty="0">
                <a:solidFill>
                  <a:srgbClr val="1E252F"/>
                </a:solidFill>
                <a:latin typeface="Lato" panose="020F0502020204030203" pitchFamily="34" charset="0"/>
              </a:rPr>
              <a:t> </a:t>
            </a:r>
          </a:p>
          <a:p>
            <a:r>
              <a:rPr lang="pt-BR" sz="1400" dirty="0">
                <a:solidFill>
                  <a:srgbClr val="1E252F"/>
                </a:solidFill>
                <a:latin typeface="Lato" panose="020F0502020204030203" pitchFamily="34" charset="0"/>
              </a:rPr>
              <a:t>(um dos inventores do console de Xbox),  </a:t>
            </a:r>
          </a:p>
          <a:p>
            <a:r>
              <a:rPr lang="pt-BR" dirty="0">
                <a:solidFill>
                  <a:srgbClr val="1E252F"/>
                </a:solidFill>
                <a:latin typeface="Lato" panose="020F0502020204030203" pitchFamily="34" charset="0"/>
              </a:rPr>
              <a:t>“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comprovou” o uso de leveduras provindas das cerâmicas egípcias para a fermentação de pão nos dias atuais.</a:t>
            </a:r>
          </a:p>
          <a:p>
            <a:endParaRPr lang="pt-BR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r>
              <a:rPr lang="pt-BR" dirty="0">
                <a:solidFill>
                  <a:srgbClr val="1E252F"/>
                </a:solidFill>
                <a:latin typeface="Lato" panose="020F0502020204030203" pitchFamily="34" charset="0"/>
              </a:rPr>
              <a:t>Ele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extraiu leveduras adormecidas de cerâmicas de mais </a:t>
            </a:r>
            <a:r>
              <a:rPr lang="pt-BR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5.000 anos 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 utilizou na produção de um </a:t>
            </a:r>
            <a:r>
              <a:rPr lang="pt-BR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pão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similar aos que os egípcios faziam.</a:t>
            </a:r>
            <a:endParaRPr lang="pt-B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11D5E8-8737-4197-69FC-96F965423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2078926"/>
            <a:ext cx="5658087" cy="318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161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1F75AB6D-65F1-9F90-F822-F4C3B8B3824D}"/>
              </a:ext>
            </a:extLst>
          </p:cNvPr>
          <p:cNvSpPr txBox="1"/>
          <p:nvPr/>
        </p:nvSpPr>
        <p:spPr>
          <a:xfrm>
            <a:off x="5158580" y="5142988"/>
            <a:ext cx="5622485" cy="738664"/>
          </a:xfrm>
          <a:prstGeom prst="rect">
            <a:avLst/>
          </a:prstGeom>
          <a:solidFill>
            <a:srgbClr val="FFFFD8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Fig.: O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primeiro antibiótico 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utilizado para tratar furúnculos (infecção de pele causada pela bactéria </a:t>
            </a:r>
            <a:r>
              <a:rPr lang="pt-BR" sz="1400" b="0" i="1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Staphylococcus aureus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), obtido através de </a:t>
            </a:r>
            <a:r>
              <a:rPr lang="pt-BR" sz="14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coalho de soja (tofu) mofados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Fonte: 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Adaptado de </a:t>
            </a:r>
            <a:r>
              <a:rPr lang="pt-BR" sz="14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2"/>
              </a:rPr>
              <a:t>Ray William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</a:t>
            </a:r>
            <a:endParaRPr lang="pt-BR" sz="14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E68CF13-D7F2-454B-1FDD-B60C32725AEC}"/>
              </a:ext>
            </a:extLst>
          </p:cNvPr>
          <p:cNvSpPr txBox="1"/>
          <p:nvPr/>
        </p:nvSpPr>
        <p:spPr>
          <a:xfrm>
            <a:off x="324640" y="369140"/>
            <a:ext cx="4833940" cy="369332"/>
          </a:xfrm>
          <a:prstGeom prst="rect">
            <a:avLst/>
          </a:prstGeom>
          <a:solidFill>
            <a:srgbClr val="EFF4F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52F"/>
                </a:solidFill>
                <a:latin typeface="Lato" panose="020F0502020204030203" pitchFamily="34" charset="0"/>
              </a:rPr>
              <a:t>Primórdios da Biotecnologia 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A23B8DD-3F1E-9C9D-8B26-0420DD85CAC0}"/>
              </a:ext>
            </a:extLst>
          </p:cNvPr>
          <p:cNvSpPr txBox="1"/>
          <p:nvPr/>
        </p:nvSpPr>
        <p:spPr>
          <a:xfrm>
            <a:off x="259905" y="1603558"/>
            <a:ext cx="4488660" cy="4278094"/>
          </a:xfrm>
          <a:prstGeom prst="rect">
            <a:avLst/>
          </a:prstGeom>
          <a:solidFill>
            <a:srgbClr val="EFF4F7"/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Em </a:t>
            </a:r>
            <a:r>
              <a:rPr lang="pt-BR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500 </a:t>
            </a:r>
            <a:r>
              <a:rPr lang="pt-BR" b="1" dirty="0">
                <a:solidFill>
                  <a:srgbClr val="1E252F"/>
                </a:solidFill>
                <a:latin typeface="Lato" panose="020F0502020204030203" pitchFamily="34" charset="0"/>
              </a:rPr>
              <a:t>AC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os </a:t>
            </a:r>
            <a:r>
              <a:rPr lang="pt-BR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chineses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utilizaram pela primeira vez </a:t>
            </a:r>
            <a:r>
              <a:rPr lang="pt-BR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coalho de soja mofado 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como </a:t>
            </a:r>
            <a:r>
              <a:rPr lang="pt-BR" sz="2000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antibiótico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para tratar furúnculo</a:t>
            </a:r>
            <a:r>
              <a:rPr lang="pt-BR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s</a:t>
            </a:r>
            <a:r>
              <a:rPr lang="pt-BR" dirty="0">
                <a:solidFill>
                  <a:srgbClr val="1E252F"/>
                </a:solidFill>
                <a:latin typeface="Lato" panose="020F0502020204030203" pitchFamily="34" charset="0"/>
              </a:rPr>
              <a:t>.</a:t>
            </a:r>
          </a:p>
          <a:p>
            <a:endParaRPr lang="pt-BR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r>
              <a:rPr lang="pt-BR" dirty="0">
                <a:solidFill>
                  <a:srgbClr val="1E252F"/>
                </a:solidFill>
                <a:latin typeface="Lato" panose="020F0502020204030203" pitchFamily="34" charset="0"/>
              </a:rPr>
              <a:t>De fato,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alguns tipos de fungos (bolores) possuem capacidade antibiótica, como é o caso da </a:t>
            </a:r>
            <a:r>
              <a:rPr lang="pt-BR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penicilina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</a:t>
            </a:r>
          </a:p>
          <a:p>
            <a:endParaRPr lang="pt-BR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r>
              <a:rPr lang="pt-BR" dirty="0">
                <a:solidFill>
                  <a:srgbClr val="1E252F"/>
                </a:solidFill>
                <a:latin typeface="Lato" panose="020F0502020204030203" pitchFamily="34" charset="0"/>
              </a:rPr>
              <a:t>q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ue </a:t>
            </a:r>
            <a:r>
              <a:rPr lang="pt-BR" dirty="0">
                <a:solidFill>
                  <a:srgbClr val="1E252F"/>
                </a:solidFill>
                <a:latin typeface="Lato" panose="020F0502020204030203" pitchFamily="34" charset="0"/>
              </a:rPr>
              <a:t>somente seria 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descoberta (ao acaso) por </a:t>
            </a:r>
            <a:r>
              <a:rPr lang="pt-BR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Alexander Fleming em 1928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 </a:t>
            </a:r>
          </a:p>
          <a:p>
            <a:endParaRPr lang="pt-BR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Essa substância que é </a:t>
            </a:r>
            <a:r>
              <a:rPr lang="pt-BR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produzida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e </a:t>
            </a:r>
            <a:r>
              <a:rPr lang="pt-BR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secretada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pelo </a:t>
            </a:r>
          </a:p>
          <a:p>
            <a:r>
              <a:rPr lang="pt-BR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fungo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pt-BR" b="1" i="1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Penicillium notatum </a:t>
            </a:r>
          </a:p>
          <a:p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possui capacidade de matar bactérias. </a:t>
            </a:r>
            <a:endParaRPr lang="pt-B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E94DD40-0F45-2B71-B60E-AAC0D91B2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980" y="1904488"/>
            <a:ext cx="6477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415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1F75AB6D-65F1-9F90-F822-F4C3B8B3824D}"/>
              </a:ext>
            </a:extLst>
          </p:cNvPr>
          <p:cNvSpPr txBox="1"/>
          <p:nvPr/>
        </p:nvSpPr>
        <p:spPr>
          <a:xfrm>
            <a:off x="4710464" y="5374458"/>
            <a:ext cx="4417905" cy="738664"/>
          </a:xfrm>
          <a:prstGeom prst="rect">
            <a:avLst/>
          </a:prstGeom>
          <a:solidFill>
            <a:srgbClr val="FFFFD8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Fig.: Exemplo de </a:t>
            </a:r>
            <a:r>
              <a:rPr lang="pt-BR" sz="1400" b="0" i="1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Tanacetum cinerariifolium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utilizada como inseticida pelos chineses em 100 CE.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Fonte: </a:t>
            </a:r>
            <a:r>
              <a:rPr lang="pt-BR" sz="1400" b="0" i="0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KENPEI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(</a:t>
            </a:r>
            <a:r>
              <a:rPr lang="pt-BR" sz="1400" b="0" i="0" u="none" strike="noStrike" dirty="0">
                <a:solidFill>
                  <a:srgbClr val="1E73BE"/>
                </a:solidFill>
                <a:effectLst/>
                <a:latin typeface="Lato" panose="020F0502020204030203" pitchFamily="34" charset="0"/>
                <a:hlinkClick r:id="rId2"/>
              </a:rPr>
              <a:t>Wikimedia Commons</a:t>
            </a:r>
            <a:r>
              <a:rPr lang="pt-BR" sz="14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)</a:t>
            </a:r>
            <a:r>
              <a:rPr lang="pt-BR" sz="1400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</a:t>
            </a:r>
            <a:endParaRPr lang="pt-BR" sz="14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E68CF13-D7F2-454B-1FDD-B60C32725AEC}"/>
              </a:ext>
            </a:extLst>
          </p:cNvPr>
          <p:cNvSpPr txBox="1"/>
          <p:nvPr/>
        </p:nvSpPr>
        <p:spPr>
          <a:xfrm>
            <a:off x="221805" y="196858"/>
            <a:ext cx="4833940" cy="369332"/>
          </a:xfrm>
          <a:prstGeom prst="rect">
            <a:avLst/>
          </a:prstGeom>
          <a:solidFill>
            <a:srgbClr val="EFF4F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E252F"/>
                </a:solidFill>
                <a:latin typeface="Lato" panose="020F0502020204030203" pitchFamily="34" charset="0"/>
              </a:rPr>
              <a:t>Primórdios da Biotecnologia 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A23B8DD-3F1E-9C9D-8B26-0420DD85CAC0}"/>
              </a:ext>
            </a:extLst>
          </p:cNvPr>
          <p:cNvSpPr txBox="1"/>
          <p:nvPr/>
        </p:nvSpPr>
        <p:spPr>
          <a:xfrm>
            <a:off x="221805" y="979660"/>
            <a:ext cx="4343138" cy="5509200"/>
          </a:xfrm>
          <a:prstGeom prst="rect">
            <a:avLst/>
          </a:prstGeom>
          <a:solidFill>
            <a:srgbClr val="EFF4F7"/>
          </a:solidFill>
        </p:spPr>
        <p:txBody>
          <a:bodyPr wrap="square">
            <a:spAutoFit/>
          </a:bodyPr>
          <a:lstStyle/>
          <a:p>
            <a:pPr algn="l"/>
            <a:r>
              <a:rPr lang="pt-BR" b="1" i="0" dirty="0">
                <a:solidFill>
                  <a:srgbClr val="FF0000"/>
                </a:solidFill>
                <a:effectLst/>
                <a:latin typeface="Lato" panose="020F0502020204030203" pitchFamily="34" charset="0"/>
              </a:rPr>
              <a:t>Biotecnologia na Era Comum</a:t>
            </a:r>
          </a:p>
          <a:p>
            <a:pPr algn="l"/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No início da Era Comum (CE) (início a partir do primeiro ano do calendário gregoriano, também conhecida como Era Cristã).</a:t>
            </a:r>
          </a:p>
          <a:p>
            <a:endParaRPr lang="pt-BR" b="1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r>
              <a:rPr lang="pt-BR" b="1" dirty="0">
                <a:solidFill>
                  <a:srgbClr val="1E252F"/>
                </a:solidFill>
                <a:latin typeface="Lato" panose="020F0502020204030203" pitchFamily="34" charset="0"/>
              </a:rPr>
              <a:t>Inseticida: </a:t>
            </a:r>
          </a:p>
          <a:p>
            <a:r>
              <a:rPr lang="pt-BR" dirty="0">
                <a:solidFill>
                  <a:srgbClr val="1E252F"/>
                </a:solidFill>
                <a:latin typeface="Lato" panose="020F0502020204030203" pitchFamily="34" charset="0"/>
              </a:rPr>
              <a:t>No</a:t>
            </a:r>
            <a:r>
              <a:rPr lang="pt-BR" b="1" dirty="0">
                <a:solidFill>
                  <a:srgbClr val="1E252F"/>
                </a:solidFill>
                <a:latin typeface="Lato" panose="020F0502020204030203" pitchFamily="34" charset="0"/>
              </a:rPr>
              <a:t> ano 100 CE, 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na </a:t>
            </a:r>
            <a:r>
              <a:rPr lang="pt-BR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China, </a:t>
            </a:r>
            <a:r>
              <a:rPr lang="pt-BR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uso de pó </a:t>
            </a:r>
          </a:p>
          <a:p>
            <a:r>
              <a:rPr lang="pt-BR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da planta</a:t>
            </a:r>
            <a:r>
              <a:rPr lang="pt-BR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pt-BR" b="1" i="1" dirty="0" err="1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Chrysanthemum</a:t>
            </a:r>
            <a:r>
              <a:rPr lang="pt-BR" b="1" i="1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pt-BR" b="1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spp. </a:t>
            </a:r>
            <a:r>
              <a:rPr lang="pt-BR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como </a:t>
            </a:r>
            <a:r>
              <a:rPr lang="pt-BR" b="1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inseticida natural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. </a:t>
            </a:r>
          </a:p>
          <a:p>
            <a:pPr algn="l"/>
            <a:endParaRPr lang="pt-BR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endParaRPr lang="pt-BR" b="0" i="0" dirty="0">
              <a:solidFill>
                <a:srgbClr val="1E252F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pt-BR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Até hoje são utilizadas as </a:t>
            </a:r>
            <a:r>
              <a:rPr lang="pt-BR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flores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de </a:t>
            </a:r>
            <a:r>
              <a:rPr lang="pt-BR" b="0" i="1" dirty="0" err="1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Chrysanthemum</a:t>
            </a:r>
            <a:r>
              <a:rPr lang="pt-BR" b="0" i="1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b="0" i="1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cinerariifolium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 </a:t>
            </a:r>
          </a:p>
          <a:p>
            <a:pPr algn="l"/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(atualmente </a:t>
            </a:r>
            <a:r>
              <a:rPr lang="pt-BR" sz="1600" b="0" i="1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Tanacetum cinerariifolium</a:t>
            </a:r>
            <a:r>
              <a:rPr lang="pt-BR" sz="1600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). </a:t>
            </a:r>
          </a:p>
          <a:p>
            <a:pPr algn="l"/>
            <a:endParaRPr lang="pt-BR" dirty="0">
              <a:solidFill>
                <a:srgbClr val="1E252F"/>
              </a:solidFill>
              <a:latin typeface="Lato" panose="020F0502020204030203" pitchFamily="34" charset="0"/>
            </a:endParaRPr>
          </a:p>
          <a:p>
            <a:pPr algn="l"/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O pó dessas flores possui uma família de componentes ativos denominados  </a:t>
            </a:r>
            <a:r>
              <a:rPr lang="pt-BR" b="1" i="0" u="sng" dirty="0">
                <a:solidFill>
                  <a:schemeClr val="accent5">
                    <a:lumMod val="75000"/>
                  </a:schemeClr>
                </a:solidFill>
                <a:effectLst/>
                <a:latin typeface="Lato" panose="020F0502020204030203" pitchFamily="34" charset="0"/>
              </a:rPr>
              <a:t>piretrinas</a:t>
            </a:r>
            <a:r>
              <a:rPr lang="pt-BR" b="0" i="0" dirty="0">
                <a:solidFill>
                  <a:srgbClr val="1E252F"/>
                </a:solidFill>
                <a:effectLst/>
                <a:latin typeface="Lato" panose="020F0502020204030203" pitchFamily="34" charset="0"/>
              </a:rPr>
              <a:t>, que atacam o sistema nervoso de insetos. 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DFEE8D6-2CD7-CB9C-D012-56328B559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465" y="2094062"/>
            <a:ext cx="4417904" cy="328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511C7D3-D7A6-908D-5A2B-1783A677271E}"/>
              </a:ext>
            </a:extLst>
          </p:cNvPr>
          <p:cNvSpPr txBox="1"/>
          <p:nvPr/>
        </p:nvSpPr>
        <p:spPr>
          <a:xfrm>
            <a:off x="9273890" y="1625798"/>
            <a:ext cx="2426935" cy="5016758"/>
          </a:xfrm>
          <a:prstGeom prst="rect">
            <a:avLst/>
          </a:prstGeom>
          <a:solidFill>
            <a:srgbClr val="EFF0E6"/>
          </a:solidFill>
        </p:spPr>
        <p:txBody>
          <a:bodyPr wrap="square">
            <a:spAutoFit/>
          </a:bodyPr>
          <a:lstStyle/>
          <a:p>
            <a:r>
              <a:rPr lang="pt-BR" sz="1400" b="1" i="0" dirty="0">
                <a:solidFill>
                  <a:srgbClr val="7030A0"/>
                </a:solidFill>
                <a:effectLst/>
                <a:latin typeface="Fabriga"/>
              </a:rPr>
              <a:t>Atualmente</a:t>
            </a:r>
          </a:p>
          <a:p>
            <a:endParaRPr lang="pt-BR" sz="1400" b="1" dirty="0">
              <a:solidFill>
                <a:srgbClr val="727273"/>
              </a:solidFill>
              <a:latin typeface="Fabriga"/>
            </a:endParaRPr>
          </a:p>
          <a:p>
            <a:endParaRPr lang="pt-BR" sz="1400" b="1" dirty="0">
              <a:solidFill>
                <a:srgbClr val="727273"/>
              </a:solidFill>
              <a:latin typeface="Fabriga"/>
            </a:endParaRPr>
          </a:p>
          <a:p>
            <a:endParaRPr lang="pt-BR" sz="1400" b="1" dirty="0">
              <a:solidFill>
                <a:srgbClr val="727273"/>
              </a:solidFill>
              <a:latin typeface="Fabriga"/>
            </a:endParaRPr>
          </a:p>
          <a:p>
            <a:endParaRPr lang="pt-BR" sz="1400" b="1" dirty="0">
              <a:solidFill>
                <a:srgbClr val="727273"/>
              </a:solidFill>
              <a:latin typeface="Fabriga"/>
            </a:endParaRPr>
          </a:p>
          <a:p>
            <a:endParaRPr lang="pt-BR" sz="1400" b="1" i="0" dirty="0">
              <a:solidFill>
                <a:srgbClr val="727273"/>
              </a:solidFill>
              <a:effectLst/>
              <a:latin typeface="Fabriga"/>
            </a:endParaRPr>
          </a:p>
          <a:p>
            <a:endParaRPr lang="pt-BR" sz="1400" b="1" dirty="0">
              <a:solidFill>
                <a:srgbClr val="727273"/>
              </a:solidFill>
              <a:latin typeface="Fabriga"/>
            </a:endParaRPr>
          </a:p>
          <a:p>
            <a:endParaRPr lang="pt-BR" sz="1400" b="1" dirty="0">
              <a:solidFill>
                <a:srgbClr val="727273"/>
              </a:solidFill>
              <a:latin typeface="Fabriga"/>
            </a:endParaRPr>
          </a:p>
          <a:p>
            <a:endParaRPr lang="pt-BR" sz="1400" b="1" dirty="0">
              <a:solidFill>
                <a:srgbClr val="727273"/>
              </a:solidFill>
              <a:latin typeface="Fabriga"/>
            </a:endParaRPr>
          </a:p>
          <a:p>
            <a:endParaRPr lang="pt-BR" sz="1400" b="1" i="0" dirty="0">
              <a:solidFill>
                <a:srgbClr val="727273"/>
              </a:solidFill>
              <a:effectLst/>
              <a:latin typeface="Fabriga"/>
            </a:endParaRPr>
          </a:p>
          <a:p>
            <a:r>
              <a:rPr lang="pt-BR" sz="1400" b="1" u="sng" dirty="0">
                <a:solidFill>
                  <a:srgbClr val="7030A0"/>
                </a:solidFill>
                <a:latin typeface="Fabriga"/>
              </a:rPr>
              <a:t>Segundo fabricante: </a:t>
            </a:r>
          </a:p>
          <a:p>
            <a:r>
              <a:rPr lang="pt-BR" sz="1400" b="1" i="0" dirty="0">
                <a:effectLst/>
                <a:latin typeface="Fabriga"/>
              </a:rPr>
              <a:t>Tanacetum</a:t>
            </a:r>
            <a:r>
              <a:rPr lang="pt-BR" sz="1400" b="0" i="0" dirty="0">
                <a:effectLst/>
                <a:latin typeface="Fabriga"/>
              </a:rPr>
              <a:t> possui propriedades </a:t>
            </a:r>
            <a:r>
              <a:rPr lang="pt-BR" sz="1400" b="1" i="0" dirty="0">
                <a:effectLst/>
                <a:latin typeface="Fabriga"/>
              </a:rPr>
              <a:t>anti-inflamatórias</a:t>
            </a:r>
            <a:r>
              <a:rPr lang="pt-BR" sz="1400" b="0" i="0" dirty="0">
                <a:effectLst/>
                <a:latin typeface="Fabriga"/>
              </a:rPr>
              <a:t> que auxiliam no alívio dos sintomas provocados pela enxaqueca. </a:t>
            </a:r>
          </a:p>
          <a:p>
            <a:endParaRPr lang="pt-BR" sz="1000" b="0" i="0" dirty="0">
              <a:effectLst/>
              <a:latin typeface="Fabriga"/>
            </a:endParaRPr>
          </a:p>
          <a:p>
            <a:r>
              <a:rPr lang="pt-BR" sz="1400" b="0" i="0" dirty="0">
                <a:effectLst/>
                <a:latin typeface="Fabriga"/>
              </a:rPr>
              <a:t>Esse </a:t>
            </a:r>
            <a:r>
              <a:rPr lang="pt-BR" sz="1600" b="1" i="0" dirty="0">
                <a:solidFill>
                  <a:srgbClr val="7030A0"/>
                </a:solidFill>
                <a:effectLst/>
                <a:latin typeface="Fabriga"/>
              </a:rPr>
              <a:t>fitoterápico</a:t>
            </a:r>
            <a:r>
              <a:rPr lang="pt-BR" sz="1400" b="0" i="0" dirty="0">
                <a:effectLst/>
                <a:latin typeface="Fabriga"/>
              </a:rPr>
              <a:t> originário de uma planta medicinal usada há centenas de anos para </a:t>
            </a:r>
            <a:r>
              <a:rPr lang="pt-BR" sz="1400" b="1" i="0" dirty="0">
                <a:effectLst/>
                <a:latin typeface="Fabriga"/>
              </a:rPr>
              <a:t>alívio das dores de cabeça, </a:t>
            </a:r>
            <a:r>
              <a:rPr lang="pt-BR" sz="1400" b="0" i="0" dirty="0">
                <a:effectLst/>
                <a:latin typeface="Fabriga"/>
              </a:rPr>
              <a:t>uma alternativa natural para o problema.</a:t>
            </a:r>
            <a:endParaRPr lang="pt-BR" sz="1400" dirty="0"/>
          </a:p>
        </p:txBody>
      </p:sp>
      <p:pic>
        <p:nvPicPr>
          <p:cNvPr id="5" name="Picture 4" descr="Tanacetum-Phartenhium-Po-200mg-60-capsulas">
            <a:extLst>
              <a:ext uri="{FF2B5EF4-FFF2-40B4-BE49-F238E27FC236}">
                <a16:creationId xmlns:a16="http://schemas.microsoft.com/office/drawing/2014/main" id="{CF832BCC-67DE-C57E-DACA-7CD9EE111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5382" r="24444" b="5382"/>
          <a:stretch/>
        </p:blipFill>
        <p:spPr bwMode="auto">
          <a:xfrm>
            <a:off x="10439118" y="1459472"/>
            <a:ext cx="1407228" cy="231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A6722CE-D9E3-D664-20A4-B3848742D95F}"/>
              </a:ext>
            </a:extLst>
          </p:cNvPr>
          <p:cNvSpPr txBox="1"/>
          <p:nvPr/>
        </p:nvSpPr>
        <p:spPr>
          <a:xfrm>
            <a:off x="12065000" y="4584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950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F9E7E3E0-A5AD-77ED-6220-02B82C1A6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4701380"/>
            <a:ext cx="43449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Times New Roman" panose="02020603050405020304" pitchFamily="18" charset="0"/>
              </a:rPr>
              <a:t>Antony van Leeuwenhoek (1632-1723)</a:t>
            </a:r>
          </a:p>
        </p:txBody>
      </p:sp>
      <p:pic>
        <p:nvPicPr>
          <p:cNvPr id="20482" name="Picture 5">
            <a:extLst>
              <a:ext uri="{FF2B5EF4-FFF2-40B4-BE49-F238E27FC236}">
                <a16:creationId xmlns:a16="http://schemas.microsoft.com/office/drawing/2014/main" id="{1EBC171E-5815-C4EE-06DA-A3A7C5176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7" y="1023540"/>
            <a:ext cx="423862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7">
            <a:extLst>
              <a:ext uri="{FF2B5EF4-FFF2-40B4-BE49-F238E27FC236}">
                <a16:creationId xmlns:a16="http://schemas.microsoft.com/office/drawing/2014/main" id="{02C9223F-4CA9-EB26-B003-BC5BDFC34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70" y="985043"/>
            <a:ext cx="1754188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8">
            <a:extLst>
              <a:ext uri="{FF2B5EF4-FFF2-40B4-BE49-F238E27FC236}">
                <a16:creationId xmlns:a16="http://schemas.microsoft.com/office/drawing/2014/main" id="{032905B4-4CBE-0B07-D902-8F15A527F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547" y="5201443"/>
            <a:ext cx="4759325" cy="8302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Zelador da prefeitura e provador oficial de vinhos em </a:t>
            </a:r>
            <a:r>
              <a:rPr lang="pt-BR" alt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Delf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Holanda. Escreveu mais de 300 cartas para a Sociedade Real Inglesa</a:t>
            </a:r>
          </a:p>
        </p:txBody>
      </p:sp>
      <p:sp>
        <p:nvSpPr>
          <p:cNvPr id="20485" name="Text Box 9">
            <a:extLst>
              <a:ext uri="{FF2B5EF4-FFF2-40B4-BE49-F238E27FC236}">
                <a16:creationId xmlns:a16="http://schemas.microsoft.com/office/drawing/2014/main" id="{6CB76C8E-7B49-D730-8B09-F70E93BB0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3628" y="4901435"/>
            <a:ext cx="3852863" cy="584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</a:rPr>
              <a:t>Denominou os seres que observou de “</a:t>
            </a:r>
            <a:r>
              <a:rPr lang="pt-BR" altLang="pt-BR" sz="1600" b="1" dirty="0">
                <a:latin typeface="Arial" panose="020B0604020202020204" pitchFamily="34" charset="0"/>
              </a:rPr>
              <a:t>animálculos</a:t>
            </a:r>
            <a:r>
              <a:rPr lang="pt-BR" altLang="pt-BR" sz="1600" dirty="0"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20486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B6F6EEB-D1D5-3DE5-D7D0-40B00A06A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1225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8">
            <a:extLst>
              <a:ext uri="{FF2B5EF4-FFF2-40B4-BE49-F238E27FC236}">
                <a16:creationId xmlns:a16="http://schemas.microsoft.com/office/drawing/2014/main" id="{232E553A-A14A-209C-2E41-5E756C5A5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326" y="626268"/>
            <a:ext cx="4344988" cy="40005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pt-BR" sz="2000" b="1" dirty="0">
                <a:latin typeface="Arial" panose="020B0604020202020204" pitchFamily="34" charset="0"/>
              </a:rPr>
              <a:t> - Breve histórico da Microbiologia 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83E4D99-A44C-F300-A674-274649BC3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661" y="985043"/>
            <a:ext cx="3742798" cy="362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5752</Words>
  <Application>Microsoft Macintosh PowerPoint</Application>
  <PresentationFormat>Widescreen</PresentationFormat>
  <Paragraphs>762</Paragraphs>
  <Slides>41</Slides>
  <Notes>14</Notes>
  <HiddenSlides>0</HiddenSlides>
  <MMClips>0</MMClips>
  <ScaleCrop>false</ScaleCrop>
  <HeadingPairs>
    <vt:vector size="8" baseType="variant">
      <vt:variant>
        <vt:lpstr>Fontes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59" baseType="lpstr">
      <vt:lpstr>Arial</vt:lpstr>
      <vt:lpstr>Arial</vt:lpstr>
      <vt:lpstr>Arial Hebrew</vt:lpstr>
      <vt:lpstr>Calibri</vt:lpstr>
      <vt:lpstr>Calibri Light</vt:lpstr>
      <vt:lpstr>Fabriga</vt:lpstr>
      <vt:lpstr>FUTURA MEDIUM</vt:lpstr>
      <vt:lpstr>FUTURA MEDIUM</vt:lpstr>
      <vt:lpstr>Helvetica</vt:lpstr>
      <vt:lpstr>Helvetica Neue Medium</vt:lpstr>
      <vt:lpstr>inherit</vt:lpstr>
      <vt:lpstr>Kids</vt:lpstr>
      <vt:lpstr>Lato</vt:lpstr>
      <vt:lpstr>Open Sans</vt:lpstr>
      <vt:lpstr>Tahoma</vt:lpstr>
      <vt:lpstr>Times New Roman</vt:lpstr>
      <vt:lpstr>Tema do Office</vt:lpstr>
      <vt:lpstr>Slide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Elisabete José Vicente</dc:creator>
  <cp:lastModifiedBy>Elisabete José Vicente</cp:lastModifiedBy>
  <cp:revision>61</cp:revision>
  <dcterms:created xsi:type="dcterms:W3CDTF">2023-02-19T20:32:32Z</dcterms:created>
  <dcterms:modified xsi:type="dcterms:W3CDTF">2024-02-29T11:14:01Z</dcterms:modified>
</cp:coreProperties>
</file>