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20"/>
  </p:notesMasterIdLst>
  <p:sldIdLst>
    <p:sldId id="277" r:id="rId2"/>
    <p:sldId id="411" r:id="rId3"/>
    <p:sldId id="417" r:id="rId4"/>
    <p:sldId id="418" r:id="rId5"/>
    <p:sldId id="412" r:id="rId6"/>
    <p:sldId id="336" r:id="rId7"/>
    <p:sldId id="413" r:id="rId8"/>
    <p:sldId id="387" r:id="rId9"/>
    <p:sldId id="389" r:id="rId10"/>
    <p:sldId id="390" r:id="rId11"/>
    <p:sldId id="426" r:id="rId12"/>
    <p:sldId id="409" r:id="rId13"/>
    <p:sldId id="419" r:id="rId14"/>
    <p:sldId id="427" r:id="rId15"/>
    <p:sldId id="421" r:id="rId16"/>
    <p:sldId id="424" r:id="rId17"/>
    <p:sldId id="371" r:id="rId18"/>
    <p:sldId id="379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637" autoAdjust="0"/>
  </p:normalViewPr>
  <p:slideViewPr>
    <p:cSldViewPr>
      <p:cViewPr varScale="1">
        <p:scale>
          <a:sx n="108" d="100"/>
          <a:sy n="108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5073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2497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293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93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30/03/2020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CaixaDeTexto 40"/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S4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Introdução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Metodologia e desenvolvimento do projeto temático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Aplicação da metodologia</a:t>
            </a:r>
          </a:p>
          <a:p>
            <a:pPr marL="457200" indent="-457200"/>
            <a:endParaRPr lang="pt-BR" sz="2400" u="sng" dirty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484784"/>
            <a:ext cx="7993062" cy="5256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500" b="1" u="sng" dirty="0"/>
              <a:t>Fase 3</a:t>
            </a:r>
          </a:p>
          <a:p>
            <a:r>
              <a:rPr lang="pt-BR" sz="2400" dirty="0">
                <a:cs typeface="Arial" pitchFamily="34" charset="0"/>
              </a:rPr>
              <a:t>Integração do Projeto</a:t>
            </a:r>
          </a:p>
          <a:p>
            <a:r>
              <a:rPr lang="pt-BR" sz="2400" dirty="0">
                <a:cs typeface="Arial" pitchFamily="34" charset="0"/>
              </a:rPr>
              <a:t>Aulas S10, S11e S12</a:t>
            </a:r>
          </a:p>
          <a:p>
            <a:r>
              <a:rPr lang="pt-BR" sz="2400" dirty="0">
                <a:cs typeface="Arial" pitchFamily="34" charset="0"/>
              </a:rPr>
              <a:t>Evento relevante:</a:t>
            </a:r>
          </a:p>
          <a:p>
            <a:pPr lvl="1"/>
            <a:r>
              <a:rPr lang="pt-BR" sz="2400" dirty="0">
                <a:cs typeface="Arial" pitchFamily="34" charset="0"/>
              </a:rPr>
              <a:t>Aula S12 </a:t>
            </a:r>
          </a:p>
          <a:p>
            <a:pPr lvl="2"/>
            <a:r>
              <a:rPr lang="pt-BR" sz="2400" dirty="0">
                <a:cs typeface="Arial" pitchFamily="34" charset="0"/>
              </a:rPr>
              <a:t>Relatório integrado do Projeto  </a:t>
            </a:r>
          </a:p>
          <a:p>
            <a:pPr lvl="2"/>
            <a:r>
              <a:rPr lang="pt-BR" sz="2400" dirty="0">
                <a:cs typeface="Arial" pitchFamily="34" charset="0"/>
              </a:rPr>
              <a:t>Apresentação e Competição entre as turmas irmãs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968FC76-9A06-46AF-B3E5-8BC7769F7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6821929A-F16A-4CC7-880B-054DA6E9A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6245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S4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Introdução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</a:rPr>
              <a:t>Metodologia e desenvolvimento do projeto temático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FF0000"/>
                </a:solidFill>
              </a:rPr>
              <a:t>Aplicação da metodologia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u="sng" dirty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4D17898-2093-4356-826C-AAA1AC71C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40">
            <a:extLst>
              <a:ext uri="{FF2B5EF4-FFF2-40B4-BE49-F238E27FC236}">
                <a16:creationId xmlns:a16="http://schemas.microsoft.com/office/drawing/2014/main" id="{2D97027A-25A7-4874-99B4-8AD35F4A4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28086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AULA S4</a:t>
            </a:r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pt-BR" sz="3600" dirty="0">
              <a:cs typeface="Arial" pitchFamily="34" charset="0"/>
            </a:endParaRPr>
          </a:p>
          <a:p>
            <a:pPr marL="365760" lvl="1" indent="0">
              <a:buNone/>
            </a:pPr>
            <a:r>
              <a:rPr lang="pt-BR" sz="3200" b="1" dirty="0">
                <a:cs typeface="Arial" pitchFamily="34" charset="0"/>
              </a:rPr>
              <a:t>ATIVIDADES:</a:t>
            </a:r>
          </a:p>
          <a:p>
            <a:pPr lvl="1"/>
            <a:r>
              <a:rPr lang="pt-BR" sz="2400" dirty="0">
                <a:cs typeface="Arial" pitchFamily="34" charset="0"/>
              </a:rPr>
              <a:t>DEFINIÇÃO DO PROBLEMA</a:t>
            </a:r>
          </a:p>
          <a:p>
            <a:pPr lvl="1"/>
            <a:r>
              <a:rPr lang="pt-BR" sz="2400" dirty="0">
                <a:cs typeface="Arial" pitchFamily="34" charset="0"/>
              </a:rPr>
              <a:t>GERAÇÃO DE ALTERNATIVAS DE SOLUÇÃO</a:t>
            </a:r>
          </a:p>
          <a:p>
            <a:pPr lvl="1"/>
            <a:r>
              <a:rPr lang="pt-BR" sz="2400" dirty="0">
                <a:cs typeface="Arial" pitchFamily="34" charset="0"/>
              </a:rPr>
              <a:t>ORGANIZAÇÃO DAS PRÓXIMAS ATIVIDADES</a:t>
            </a:r>
          </a:p>
          <a:p>
            <a:pPr lvl="2">
              <a:buFont typeface="Arial" pitchFamily="34" charset="0"/>
              <a:buChar char="•"/>
            </a:pPr>
            <a:endParaRPr lang="pt-BR" sz="2400" dirty="0">
              <a:cs typeface="Arial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B82C7F1-C7CC-41C0-B7C2-388FA9843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B56D979B-62E6-4226-AB96-BEC4DE5D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27394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AULA S4</a:t>
            </a:r>
          </a:p>
          <a:p>
            <a:pPr marL="365760" lvl="1" indent="0">
              <a:buNone/>
            </a:pPr>
            <a:r>
              <a:rPr lang="pt-BR" sz="3200" b="1" dirty="0">
                <a:cs typeface="Arial" pitchFamily="34" charset="0"/>
              </a:rPr>
              <a:t>DEFINIÇÃO DO PROBLEMA</a:t>
            </a:r>
          </a:p>
          <a:p>
            <a:pPr lvl="1"/>
            <a:r>
              <a:rPr lang="pt-BR" sz="2400" dirty="0">
                <a:cs typeface="Arial" pitchFamily="34" charset="0"/>
              </a:rPr>
              <a:t>PARA CADA SUBPROJETO OS DOIS GRUPOS APRESENTAM A DEFINIÇÃO DO PROBLEMA</a:t>
            </a:r>
          </a:p>
          <a:p>
            <a:pPr lvl="1"/>
            <a:r>
              <a:rPr lang="pt-BR" sz="2400" dirty="0">
                <a:cs typeface="Arial" pitchFamily="34" charset="0"/>
              </a:rPr>
              <a:t>A TURMA DISCUTE E PROPÕE CORREÇÕES NA DEFINIÇÃO. EVENTUALMENTE O DOCENTE PODE SUGERIR MUDANÇAS.</a:t>
            </a:r>
          </a:p>
          <a:p>
            <a:pPr lvl="1"/>
            <a:r>
              <a:rPr lang="pt-BR" sz="2400" dirty="0">
                <a:cs typeface="Arial" pitchFamily="34" charset="0"/>
              </a:rPr>
              <a:t>OS DOIS GRUPOS SE REUNEM VIRTUALMENTE E DEVEM CHEGAR A UMA MESMA DEFINIÇÃO DO PROBLEMA, QUE INCLUI:</a:t>
            </a:r>
          </a:p>
          <a:p>
            <a:pPr marL="800100" lvl="1" indent="-342900" eaLnBrk="0" hangingPunct="0"/>
            <a:r>
              <a:rPr lang="pt-BR" sz="2400" dirty="0">
                <a:ea typeface="Times New Roman" pitchFamily="18" charset="0"/>
                <a:cs typeface="Arial" pitchFamily="34" charset="0"/>
              </a:rPr>
              <a:t>Meta</a:t>
            </a:r>
          </a:p>
          <a:p>
            <a:pPr marL="800100" lvl="1" indent="-342900" eaLnBrk="0" hangingPunct="0"/>
            <a:r>
              <a:rPr lang="pt-BR" sz="2400" dirty="0">
                <a:ea typeface="Times New Roman" pitchFamily="18" charset="0"/>
                <a:cs typeface="Arial" pitchFamily="34" charset="0"/>
              </a:rPr>
              <a:t>Requisitos (atributos das soluções)</a:t>
            </a:r>
          </a:p>
          <a:p>
            <a:pPr marL="800100" lvl="1" indent="-342900" eaLnBrk="0" hangingPunct="0"/>
            <a:r>
              <a:rPr lang="pt-BR" sz="2400" dirty="0">
                <a:ea typeface="Times New Roman" pitchFamily="18" charset="0"/>
                <a:cs typeface="Arial" pitchFamily="34" charset="0"/>
              </a:rPr>
              <a:t>Restrições</a:t>
            </a:r>
          </a:p>
          <a:p>
            <a:pPr lvl="2">
              <a:buFont typeface="Arial" pitchFamily="34" charset="0"/>
              <a:buChar char="•"/>
            </a:pPr>
            <a:endParaRPr lang="pt-BR" sz="2400" dirty="0">
              <a:cs typeface="Arial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06D581A-A1ED-4729-809E-E908414AF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7D7DC231-B03B-442F-839F-7DB67BB6A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92380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 fontScale="6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AULA S4</a:t>
            </a:r>
          </a:p>
          <a:p>
            <a:pPr lvl="1">
              <a:buFont typeface="Arial" pitchFamily="34" charset="0"/>
              <a:buChar char="•"/>
            </a:pPr>
            <a:r>
              <a:rPr lang="pt-BR" sz="3200" b="1" dirty="0">
                <a:cs typeface="Arial" pitchFamily="34" charset="0"/>
              </a:rPr>
              <a:t>DEFINIÇÃO DO PROBLEMA</a:t>
            </a:r>
          </a:p>
          <a:p>
            <a:pPr lvl="1">
              <a:buFont typeface="Arial" pitchFamily="34" charset="0"/>
              <a:buChar char="•"/>
            </a:pPr>
            <a:endParaRPr lang="pt-BR" sz="2400" dirty="0"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cs typeface="Arial" pitchFamily="34" charset="0"/>
              </a:rPr>
              <a:t>PROBLEMA: A descrição ou declaração deve relatar uma necessidade ainda não atendida, uma situação insatisfatória ou atendida de forma não mais satisfatória. Deve-se expressar o que não está bom tendo em vista as circunstâncias e demandas do momento e do futuro.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cs typeface="Arial" pitchFamily="34" charset="0"/>
              </a:rPr>
              <a:t>OBJETIVO: Dada a necessidade ou situação insatisfatória expressa na declaração do Problema, a declaração do Objetivo deve expressar o que se pretende perseguir ou o que se pretende obter com o desenvolvimento do Projeto para resolver a necessidade ou a situação insatisfatória. Pode haver mais de um Objetivo para o projeto.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cs typeface="Arial" pitchFamily="34" charset="0"/>
              </a:rPr>
              <a:t>META: A Meta deve expressar métricas quantitativas que se pretende atingir, através da solução, ao se buscar atender o Objetivo ou Objetivos do Projeto.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ea typeface="Times New Roman" pitchFamily="18" charset="0"/>
                <a:cs typeface="Arial" pitchFamily="34" charset="0"/>
              </a:rPr>
              <a:t>REQUISITOS: Requisitos descrevem quais características, ou atributos, espera-se que a solução proposta apresente. Os atributos podem ser de diversas naturezas: de desempenho; de funcionalidade; de forma; de durabilidade; de composição material; de facilidade de fabricação, instalação, manutenção e descarte; de impacto ambiental; atributos de ordem legal; de ordem estética; etc. A expressão destes atributos pode vir acompanhada de valores quantitativos ou quantitativos para melhor caracterizá-los.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ea typeface="Times New Roman" pitchFamily="18" charset="0"/>
                <a:cs typeface="Arial" pitchFamily="34" charset="0"/>
              </a:rPr>
              <a:t>RESTRIÇÕES: Ao contrário dos Requisitos, as Restrições descrevem ou expressam aquilo que a solução não pode apresentar como característica ou, dito de outra forma, aquilo que a </a:t>
            </a:r>
            <a:r>
              <a:rPr lang="pt-BR" sz="2400">
                <a:ea typeface="Times New Roman" pitchFamily="18" charset="0"/>
                <a:cs typeface="Arial" pitchFamily="34" charset="0"/>
              </a:rPr>
              <a:t>solução deve </a:t>
            </a:r>
            <a:r>
              <a:rPr lang="pt-BR" sz="2400" dirty="0">
                <a:ea typeface="Times New Roman" pitchFamily="18" charset="0"/>
                <a:cs typeface="Arial" pitchFamily="34" charset="0"/>
              </a:rPr>
              <a:t>respeitar estritamente para ser considerada viável dos pontos de vista: legal, de desempenho; funcional; ambiental; econômico; social</a:t>
            </a:r>
            <a:r>
              <a:rPr lang="pt-BR" sz="2400">
                <a:ea typeface="Times New Roman" pitchFamily="18" charset="0"/>
                <a:cs typeface="Arial" pitchFamily="34" charset="0"/>
              </a:rPr>
              <a:t>; etc.</a:t>
            </a:r>
            <a:endParaRPr lang="pt-BR" sz="2400" dirty="0">
              <a:ea typeface="Times New Roman" pitchFamily="18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pt-BR" sz="2400" dirty="0"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>
                <a:latin typeface="Arial" charset="0"/>
              </a:rPr>
              <a:t>PNV3100 - Introdução à Engenharia           2020</a:t>
            </a:r>
          </a:p>
        </p:txBody>
      </p:sp>
    </p:spTree>
    <p:extLst>
      <p:ext uri="{BB962C8B-B14F-4D97-AF65-F5344CB8AC3E}">
        <p14:creationId xmlns:p14="http://schemas.microsoft.com/office/powerpoint/2010/main" val="207153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51520" y="1557164"/>
            <a:ext cx="8496943" cy="52562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AULA S4</a:t>
            </a:r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pt-BR" sz="3600" dirty="0">
              <a:cs typeface="Arial" pitchFamily="34" charset="0"/>
            </a:endParaRPr>
          </a:p>
          <a:p>
            <a:pPr marL="365760" lvl="1" indent="0">
              <a:buNone/>
            </a:pPr>
            <a:r>
              <a:rPr lang="pt-BR" sz="3200" b="1" dirty="0">
                <a:cs typeface="Arial" pitchFamily="34" charset="0"/>
              </a:rPr>
              <a:t>GERAÇÃO DE ALTERNATIVAS DE SOLUÇÃO</a:t>
            </a:r>
          </a:p>
          <a:p>
            <a:pPr lvl="2"/>
            <a:r>
              <a:rPr lang="pt-BR" sz="2400" dirty="0">
                <a:cs typeface="Arial" pitchFamily="34" charset="0"/>
              </a:rPr>
              <a:t>CADA GRUPO SE REUNE VIRTUALMENTE E INICIA O PROCESSO DE GERAÇÃO DE ALTERNATIVAS DE SOLUÇÃO</a:t>
            </a:r>
          </a:p>
          <a:p>
            <a:pPr lvl="2"/>
            <a:r>
              <a:rPr lang="pt-BR" sz="2400" dirty="0">
                <a:cs typeface="Arial" pitchFamily="34" charset="0"/>
              </a:rPr>
              <a:t>DEVEM EXPERIMENTAR ALGUM PROCEDIMENTO PARA GERAÇÃO DE ALTERNATIVAS</a:t>
            </a:r>
            <a:r>
              <a:rPr lang="pt-BR" dirty="0"/>
              <a:t> (soluções clássicas, combinação de soluções e, principalmente, inovação)</a:t>
            </a:r>
            <a:endParaRPr lang="pt-BR" sz="2400" dirty="0">
              <a:cs typeface="Arial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D59EE9B-E4CB-4C80-A904-A0FDF55D7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06E00A94-4499-4C55-AEA7-6EB1C8222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974257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80012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</a:rPr>
              <a:t>AULA S4</a:t>
            </a:r>
          </a:p>
          <a:p>
            <a:pPr lvl="1"/>
            <a:endParaRPr lang="pt-BR" sz="3400" dirty="0">
              <a:latin typeface="Arial" panose="020B0604020202020204" pitchFamily="34" charset="0"/>
              <a:cs typeface="Arial" pitchFamily="34" charset="0"/>
            </a:endParaRPr>
          </a:p>
          <a:p>
            <a:pPr lvl="1"/>
            <a:endParaRPr lang="pt-BR" sz="3400" dirty="0">
              <a:latin typeface="Arial" panose="020B0604020202020204" pitchFamily="34" charset="0"/>
              <a:cs typeface="Arial" pitchFamily="34" charset="0"/>
            </a:endParaRPr>
          </a:p>
          <a:p>
            <a:pPr lvl="1"/>
            <a:r>
              <a:rPr lang="pt-BR" sz="3400" dirty="0">
                <a:latin typeface="Arial" panose="020B0604020202020204" pitchFamily="34" charset="0"/>
                <a:cs typeface="Arial" pitchFamily="34" charset="0"/>
              </a:rPr>
              <a:t>COMPLEMENTAÇÃO DA GERAÇÃO DE ALTERNATIVAS DE SOLUÇÃO:</a:t>
            </a:r>
          </a:p>
          <a:p>
            <a:pPr lvl="1"/>
            <a:r>
              <a:rPr lang="pt-BR" sz="3400" dirty="0">
                <a:latin typeface="Arial" panose="020B0604020202020204" pitchFamily="34" charset="0"/>
                <a:cs typeface="Arial" pitchFamily="34" charset="0"/>
              </a:rPr>
              <a:t>PREPARAÇÃO DE UM RELATÓRIO, que inclui:</a:t>
            </a:r>
            <a:endParaRPr lang="pt-BR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pt-BR" sz="2600" dirty="0"/>
              <a:t>i) Introdução ao tema, justificando a importância do tema e do problema tratado;</a:t>
            </a:r>
            <a:endParaRPr lang="pt-BR" sz="2200" dirty="0"/>
          </a:p>
          <a:p>
            <a:pPr lvl="2"/>
            <a:r>
              <a:rPr lang="pt-BR" sz="2600" dirty="0" err="1"/>
              <a:t>ii</a:t>
            </a:r>
            <a:r>
              <a:rPr lang="pt-BR" sz="2600" dirty="0"/>
              <a:t>) Levantamento de dados, explicitando as fontes e a forma de obtenção;</a:t>
            </a:r>
            <a:endParaRPr lang="pt-BR" sz="2200" dirty="0"/>
          </a:p>
          <a:p>
            <a:pPr lvl="2"/>
            <a:r>
              <a:rPr lang="pt-BR" sz="2600" dirty="0" err="1"/>
              <a:t>iii</a:t>
            </a:r>
            <a:r>
              <a:rPr lang="pt-BR" sz="2600" dirty="0"/>
              <a:t>) Análise das informações, apresentando considerações pessoais e não simplesmente reproduzindo textos e “sites” da internet;</a:t>
            </a:r>
            <a:endParaRPr lang="pt-BR" sz="2200" dirty="0"/>
          </a:p>
          <a:p>
            <a:pPr lvl="2"/>
            <a:r>
              <a:rPr lang="pt-BR" sz="2600" dirty="0" err="1"/>
              <a:t>iv</a:t>
            </a:r>
            <a:r>
              <a:rPr lang="pt-BR" sz="2600" dirty="0"/>
              <a:t>) Definição do problema, bem clara e completa, com especificação de objetivo, meta, requisitos e restrições da solução;</a:t>
            </a:r>
            <a:endParaRPr lang="pt-BR" sz="2200" dirty="0"/>
          </a:p>
          <a:p>
            <a:pPr lvl="2"/>
            <a:r>
              <a:rPr lang="pt-BR" sz="2600" dirty="0"/>
              <a:t>v) Formulação de alternativas de solução, bem enunciadas e diferenciadas</a:t>
            </a:r>
            <a:endParaRPr lang="pt-BR" sz="4800" dirty="0"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pt-BR" sz="2400" dirty="0">
              <a:cs typeface="Arial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1C6CDF7-2D59-4BC6-ADE4-33DD144E9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FB44E52F-182C-499B-9776-C9E9FC908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8D576FC-0211-42A4-B148-98759AC01C14}"/>
              </a:ext>
            </a:extLst>
          </p:cNvPr>
          <p:cNvSpPr/>
          <p:nvPr/>
        </p:nvSpPr>
        <p:spPr>
          <a:xfrm>
            <a:off x="-252536" y="1925170"/>
            <a:ext cx="9396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pt-BR" sz="3200" b="1" dirty="0">
                <a:latin typeface="+mj-lt"/>
                <a:cs typeface="Arial" pitchFamily="34" charset="0"/>
              </a:rPr>
              <a:t>ORGANIZAÇÃO DAS PRÓXIMAS ATIVIDADES </a:t>
            </a:r>
            <a:r>
              <a:rPr lang="pt-BR" sz="3200" dirty="0">
                <a:latin typeface="+mj-lt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96855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484784"/>
            <a:ext cx="7993062" cy="5256212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9800" b="1" u="sng" dirty="0"/>
              <a:t>Elaboração de Relatórios</a:t>
            </a:r>
            <a:r>
              <a:rPr lang="pt-BR" sz="9800" b="1" dirty="0"/>
              <a:t>  </a:t>
            </a:r>
            <a:r>
              <a:rPr lang="pt-BR" sz="9800" dirty="0"/>
              <a:t>(Modelo de Relatório Final)</a:t>
            </a:r>
          </a:p>
          <a:p>
            <a:pPr marL="0" indent="0">
              <a:buNone/>
            </a:pPr>
            <a:r>
              <a:rPr lang="pt-BR" sz="6400" b="1" dirty="0"/>
              <a:t>CAPA</a:t>
            </a:r>
          </a:p>
          <a:p>
            <a:pPr marL="0" indent="0">
              <a:buNone/>
            </a:pPr>
            <a:r>
              <a:rPr lang="pt-BR" sz="6400" b="1" dirty="0"/>
              <a:t>RESUMO EXECUTIVO </a:t>
            </a:r>
          </a:p>
          <a:p>
            <a:pPr marL="0" indent="0">
              <a:buNone/>
            </a:pPr>
            <a:r>
              <a:rPr lang="pt-BR" sz="6400" b="1" dirty="0"/>
              <a:t>ÍNDICE</a:t>
            </a:r>
          </a:p>
          <a:p>
            <a:pPr marL="0" indent="0">
              <a:buNone/>
            </a:pPr>
            <a:r>
              <a:rPr lang="pt-BR" sz="6400" b="1" dirty="0"/>
              <a:t>	</a:t>
            </a:r>
            <a:r>
              <a:rPr lang="pt-BR" sz="6400" dirty="0"/>
              <a:t>1. INTRODUÇÃO</a:t>
            </a:r>
          </a:p>
          <a:p>
            <a:pPr marL="0" indent="0">
              <a:buNone/>
            </a:pPr>
            <a:r>
              <a:rPr lang="pt-BR" sz="6400" dirty="0"/>
              <a:t>	2. LEVANTAMENTO DOS DADOS</a:t>
            </a:r>
          </a:p>
          <a:p>
            <a:pPr marL="0" indent="0">
              <a:buNone/>
            </a:pPr>
            <a:r>
              <a:rPr lang="pt-BR" sz="6400" dirty="0"/>
              <a:t>	3. ANÁLISE DOS DADOS </a:t>
            </a:r>
          </a:p>
          <a:p>
            <a:pPr marL="0" indent="0">
              <a:buNone/>
            </a:pPr>
            <a:r>
              <a:rPr lang="pt-BR" sz="6400" dirty="0"/>
              <a:t>	4. DEFINIÇÃO DO PROBLEMA</a:t>
            </a:r>
          </a:p>
          <a:p>
            <a:pPr marL="0" indent="0">
              <a:buNone/>
            </a:pPr>
            <a:r>
              <a:rPr lang="pt-BR" sz="6400" dirty="0"/>
              <a:t>		i. OBJETIVO</a:t>
            </a:r>
          </a:p>
          <a:p>
            <a:pPr marL="0" indent="0">
              <a:buNone/>
            </a:pPr>
            <a:r>
              <a:rPr lang="pt-BR" sz="6400" dirty="0"/>
              <a:t>		</a:t>
            </a:r>
            <a:r>
              <a:rPr lang="pt-BR" sz="6400" dirty="0" err="1"/>
              <a:t>ii</a:t>
            </a:r>
            <a:r>
              <a:rPr lang="pt-BR" sz="6400" dirty="0"/>
              <a:t>. RESTRIÇÕES</a:t>
            </a:r>
          </a:p>
          <a:p>
            <a:pPr marL="0" indent="0">
              <a:buNone/>
            </a:pPr>
            <a:r>
              <a:rPr lang="pt-BR" sz="6400" dirty="0"/>
              <a:t>	5. ALTERNATIVAS PARA SOLUÇÃO DO PROBLEMA</a:t>
            </a:r>
          </a:p>
          <a:p>
            <a:pPr marL="0" indent="0">
              <a:buNone/>
            </a:pPr>
            <a:r>
              <a:rPr lang="pt-BR" sz="6400" dirty="0"/>
              <a:t>	6. DEFINIÇÃO DOS CRITÉRIOS DE AVALIAÇÃO </a:t>
            </a:r>
          </a:p>
          <a:p>
            <a:pPr marL="0" indent="0">
              <a:buNone/>
            </a:pPr>
            <a:r>
              <a:rPr lang="pt-BR" sz="6400" dirty="0"/>
              <a:t>	7. DETERMINAÇÃO DOS MÉRITOS PARA OS CRITÉRIOS </a:t>
            </a:r>
          </a:p>
          <a:p>
            <a:pPr marL="0" indent="0">
              <a:buNone/>
            </a:pPr>
            <a:r>
              <a:rPr lang="pt-BR" sz="6400" dirty="0"/>
              <a:t>	8. ESCOLHA DA SOLUÇÃO </a:t>
            </a:r>
          </a:p>
          <a:p>
            <a:pPr marL="0" indent="0">
              <a:buNone/>
            </a:pPr>
            <a:r>
              <a:rPr lang="pt-BR" sz="6400" dirty="0"/>
              <a:t>	9. ESPECIFICAÇÃO DA SOLUÇÃO </a:t>
            </a:r>
          </a:p>
          <a:p>
            <a:pPr marL="0" indent="0">
              <a:buNone/>
            </a:pPr>
            <a:r>
              <a:rPr lang="pt-BR" sz="6400" dirty="0"/>
              <a:t>	10. CONCLUSÕES/ RECOMENDAÇÕES</a:t>
            </a:r>
          </a:p>
          <a:p>
            <a:pPr marL="0" indent="0">
              <a:buNone/>
            </a:pPr>
            <a:r>
              <a:rPr lang="pt-BR" sz="6400" b="1" dirty="0"/>
              <a:t>REFERÊNCIA BIBLIOGRÁFICA</a:t>
            </a:r>
          </a:p>
          <a:p>
            <a:pPr marL="0" indent="0">
              <a:buNone/>
            </a:pPr>
            <a:r>
              <a:rPr lang="pt-BR" sz="6400" b="1" dirty="0"/>
              <a:t>ANEXOS</a:t>
            </a:r>
            <a:endParaRPr lang="pt-BR" sz="6400" b="1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pt-BR" sz="3200" b="1" u="sng" dirty="0"/>
          </a:p>
        </p:txBody>
      </p:sp>
      <p:sp>
        <p:nvSpPr>
          <p:cNvPr id="7" name="CaixaDeTexto 6"/>
          <p:cNvSpPr txBox="1"/>
          <p:nvPr/>
        </p:nvSpPr>
        <p:spPr>
          <a:xfrm>
            <a:off x="9972600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7BE8B22-50D8-43F7-ABE2-CF121A640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40">
            <a:extLst>
              <a:ext uri="{FF2B5EF4-FFF2-40B4-BE49-F238E27FC236}">
                <a16:creationId xmlns:a16="http://schemas.microsoft.com/office/drawing/2014/main" id="{312782D6-F3F3-4CCA-9888-A5AC4A70D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84603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970087" y="1844675"/>
            <a:ext cx="5203825" cy="72008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9800" b="1" u="sng" dirty="0"/>
              <a:t>Modelo de texto acadêmico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pt-BR" sz="3200" b="1" u="sng" dirty="0"/>
          </a:p>
        </p:txBody>
      </p:sp>
      <p:sp>
        <p:nvSpPr>
          <p:cNvPr id="7" name="CaixaDeTexto 6"/>
          <p:cNvSpPr txBox="1"/>
          <p:nvPr/>
        </p:nvSpPr>
        <p:spPr>
          <a:xfrm>
            <a:off x="9972600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69845" y="2852936"/>
            <a:ext cx="700431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+mn-lt"/>
                <a:cs typeface="Arial" pitchFamily="34" charset="0"/>
              </a:rPr>
              <a:t>Verificar material para formatação dos relatórios disponível no </a:t>
            </a:r>
            <a:r>
              <a:rPr lang="pt-BR" sz="2800" dirty="0" err="1">
                <a:latin typeface="+mn-lt"/>
                <a:cs typeface="Arial" pitchFamily="34" charset="0"/>
              </a:rPr>
              <a:t>Moodle</a:t>
            </a:r>
            <a:r>
              <a:rPr lang="pt-BR" sz="2800" dirty="0">
                <a:latin typeface="+mn-lt"/>
                <a:cs typeface="Arial" pitchFamily="34" charset="0"/>
              </a:rPr>
              <a:t> da disciplina em </a:t>
            </a:r>
            <a:r>
              <a:rPr lang="pt-BR" sz="2800" dirty="0"/>
              <a:t>https://edisciplinas.usp.br</a:t>
            </a:r>
          </a:p>
          <a:p>
            <a:pPr algn="ctr"/>
            <a:r>
              <a:rPr lang="pt-BR" sz="2800" dirty="0">
                <a:latin typeface="+mn-lt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5D1C7662-5548-47F5-9E18-0A18A68EC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40">
            <a:extLst>
              <a:ext uri="{FF2B5EF4-FFF2-40B4-BE49-F238E27FC236}">
                <a16:creationId xmlns:a16="http://schemas.microsoft.com/office/drawing/2014/main" id="{3ECE546E-50DD-460B-B17C-F9F07ED82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28955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S4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Introdução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Metodologia e desenvolvimento do projeto temático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Aplicação da metodologia</a:t>
            </a:r>
          </a:p>
          <a:p>
            <a:pPr marL="457200" indent="-457200"/>
            <a:endParaRPr lang="pt-BR" sz="2400" u="sng" dirty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EBD96C9-1F22-41DC-A1BF-3D7F0567B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40">
            <a:extLst>
              <a:ext uri="{FF2B5EF4-FFF2-40B4-BE49-F238E27FC236}">
                <a16:creationId xmlns:a16="http://schemas.microsoft.com/office/drawing/2014/main" id="{B483FFB7-FE0A-435C-A67B-47C5A4834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58498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800" b="1" dirty="0">
                <a:solidFill>
                  <a:srgbClr val="FF0000"/>
                </a:solidFill>
              </a:rPr>
              <a:t>NOVO CENÁRIO - SUSPENSÃO DAS AULAS PRESENCIAIS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2800" dirty="0"/>
              <a:t>1. Aula de 16/03  adiada por uma semana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2800" dirty="0"/>
              <a:t>2. </a:t>
            </a:r>
            <a:r>
              <a:rPr lang="pt-BR" sz="2800" dirty="0" err="1"/>
              <a:t>Worksop</a:t>
            </a:r>
            <a:r>
              <a:rPr lang="pt-BR" sz="2800" dirty="0"/>
              <a:t> cancelado; a data será usada para a aula S4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800" dirty="0"/>
              <a:t>3. Aula S3 oferecida virtualmente em 23/03 para 5 turmas com o uso do Google </a:t>
            </a:r>
            <a:r>
              <a:rPr lang="pt-BR" sz="2800" dirty="0" err="1"/>
              <a:t>meet</a:t>
            </a:r>
            <a:endParaRPr lang="pt-BR" sz="2800" dirty="0"/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800" dirty="0"/>
              <a:t>4. Até retorno de aulas presenciais pretende-se manter as atividades programadas com o uso do Moodle e do Google </a:t>
            </a:r>
            <a:r>
              <a:rPr lang="pt-BR" sz="2800" dirty="0" err="1"/>
              <a:t>Meet</a:t>
            </a:r>
            <a:endParaRPr lang="en-US" sz="2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08ED822-A657-4839-9A93-0D2510959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88C8FFFA-D9CD-4CD2-82E9-DB6FE3DFC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06568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800" b="1" dirty="0">
                <a:solidFill>
                  <a:srgbClr val="FF0000"/>
                </a:solidFill>
              </a:rPr>
              <a:t>NOVO CENÁRIO - SUSPENSÃO DAS AULAS PRESENCIAIS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sz="2800" dirty="0"/>
              <a:t>1.  Em 31/03 será ministrada a Aula S4 em lugar do Workshop que foi cancelado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800" dirty="0"/>
              <a:t>2. Na semana de 06/04 a 11/04 não haverá aulas (Semana Santa)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800" dirty="0"/>
              <a:t>3. No dia 14/04 será oferecida a aula S5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2800" dirty="0"/>
              <a:t>4. Em 28/04 ocorrerá a aula S6, em que haverá a competição intergrupos</a:t>
            </a:r>
            <a:endParaRPr lang="en-US" sz="2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79BAD95-2467-4D4C-A3CE-6514E45C1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ABD08C10-BE38-4063-95CB-E4150814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6108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S4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Introdução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Metodologia e desenvolvimento do projeto temático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Aplicação da metodologia</a:t>
            </a:r>
          </a:p>
          <a:p>
            <a:pPr marL="457200" indent="-457200"/>
            <a:endParaRPr lang="pt-BR" sz="2400" u="sng" dirty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5174D53-BCAD-444D-897E-340AB341D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40">
            <a:extLst>
              <a:ext uri="{FF2B5EF4-FFF2-40B4-BE49-F238E27FC236}">
                <a16:creationId xmlns:a16="http://schemas.microsoft.com/office/drawing/2014/main" id="{2EEC19D9-28BB-4BC1-A6A1-778167F29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43284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39552" y="1613992"/>
            <a:ext cx="79208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u="sng" strike="noStrike" cap="none" normalizeH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METODOLOGIA DE PROJETO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1" u="none" strike="noStrike" cap="none" normalizeH="0" dirty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u="none" strike="noStrike" cap="none" normalizeH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      ETAPA 1 : Reconhecer a Necessidade e Definir o Problema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u="none" strike="noStrike" cap="none" normalizeH="0" dirty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u="none" strike="noStrike" cap="none" normalizeH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      ETAPA 2 : Propor Alternativas de Solução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u="none" strike="noStrike" cap="none" normalizeH="0" dirty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u="none" strike="noStrike" cap="none" normalizeH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      ETAPA 3 : Avaliar as Alternativas de Solução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u="none" strike="noStrike" cap="none" normalizeH="0" dirty="0">
                <a:ln>
                  <a:noFill/>
                </a:ln>
                <a:effectLst/>
                <a:latin typeface="+mn-lt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u="none" strike="noStrike" cap="none" normalizeH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      ETAPA 4 : Selecionar a Melhor Alternativa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u="none" strike="noStrike" cap="none" normalizeH="0" dirty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u="none" strike="noStrike" cap="none" normalizeH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      ETAPA 5 : Especificar a Solução e Comunicar o Projeto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u="none" strike="noStrike" cap="none" normalizeH="0" dirty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u="none" strike="noStrike" cap="none" normalizeH="0" dirty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pt-BR" sz="2000" u="none" strike="noStrike" cap="none" normalizeH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ETAPA 6 : Implementar a Solução        </a:t>
            </a:r>
            <a:endParaRPr kumimoji="0" lang="pt-BR" sz="2000" u="none" strike="noStrike" cap="none" normalizeH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491880" y="6205954"/>
            <a:ext cx="5652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sng" dirty="0">
                <a:latin typeface="+mn-lt"/>
              </a:rPr>
              <a:t>No projeto temático, serão abordadas as etapas de 1 a 5.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5BE912B-3421-4578-BD45-CAF35A6DE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40">
            <a:extLst>
              <a:ext uri="{FF2B5EF4-FFF2-40B4-BE49-F238E27FC236}">
                <a16:creationId xmlns:a16="http://schemas.microsoft.com/office/drawing/2014/main" id="{4A3A1F8F-7022-42A9-BD54-4E524DC3A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30654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S4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Metodologia e desenvolvimento do projeto temático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Aplicação da metodologia</a:t>
            </a:r>
            <a:endParaRPr lang="pt-BR" sz="2400" u="sng" dirty="0">
              <a:solidFill>
                <a:schemeClr val="tx1"/>
              </a:solidFill>
              <a:latin typeface="+mj-lt"/>
              <a:ea typeface="Times New Roman"/>
              <a:cs typeface="Times New Roman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6A6EDCD-5F34-4679-B66D-FFE5812D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40">
            <a:extLst>
              <a:ext uri="{FF2B5EF4-FFF2-40B4-BE49-F238E27FC236}">
                <a16:creationId xmlns:a16="http://schemas.microsoft.com/office/drawing/2014/main" id="{2AC0472C-3023-4159-82E3-9EDA9611A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79856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500" b="1" u="sng" dirty="0"/>
              <a:t>Fase 1</a:t>
            </a:r>
          </a:p>
          <a:p>
            <a:r>
              <a:rPr lang="pt-BR" sz="2400" dirty="0">
                <a:cs typeface="Arial" pitchFamily="34" charset="0"/>
              </a:rPr>
              <a:t>Etapas 1 e 2 da Metodologia:</a:t>
            </a:r>
          </a:p>
          <a:p>
            <a:pPr lvl="1"/>
            <a:r>
              <a:rPr lang="pt-BR" sz="2400" dirty="0">
                <a:cs typeface="Arial" pitchFamily="34" charset="0"/>
              </a:rPr>
              <a:t>Reconhecer a necessidade e definir o problema</a:t>
            </a:r>
          </a:p>
          <a:p>
            <a:pPr lvl="1"/>
            <a:r>
              <a:rPr lang="pt-BR" sz="2400" dirty="0">
                <a:cs typeface="Arial" pitchFamily="34" charset="0"/>
              </a:rPr>
              <a:t>Propor alternativas de solução</a:t>
            </a:r>
          </a:p>
          <a:p>
            <a:r>
              <a:rPr lang="pt-BR" sz="2400" dirty="0">
                <a:cs typeface="Arial" pitchFamily="34" charset="0"/>
              </a:rPr>
              <a:t>Aulas S2, S3, S4, S5, S6 e S7</a:t>
            </a:r>
          </a:p>
          <a:p>
            <a:r>
              <a:rPr lang="pt-BR" sz="2400" dirty="0">
                <a:cs typeface="Arial" pitchFamily="34" charset="0"/>
              </a:rPr>
              <a:t>Eventos relevantes:</a:t>
            </a:r>
          </a:p>
          <a:p>
            <a:pPr lvl="1"/>
            <a:r>
              <a:rPr lang="pt-BR" sz="2400" dirty="0">
                <a:cs typeface="Arial" pitchFamily="34" charset="0"/>
              </a:rPr>
              <a:t>Aula S6: </a:t>
            </a:r>
          </a:p>
          <a:p>
            <a:pPr lvl="2"/>
            <a:r>
              <a:rPr lang="pt-BR" sz="2400" dirty="0">
                <a:cs typeface="Arial" pitchFamily="34" charset="0"/>
              </a:rPr>
              <a:t>Relatório sobre a Fase 1 do Projeto  </a:t>
            </a:r>
          </a:p>
          <a:p>
            <a:pPr lvl="2"/>
            <a:r>
              <a:rPr lang="pt-BR" sz="2400" dirty="0">
                <a:cs typeface="Arial" pitchFamily="34" charset="0"/>
              </a:rPr>
              <a:t>Apresentação e Competição entre grupos</a:t>
            </a:r>
          </a:p>
          <a:p>
            <a:pPr lvl="1"/>
            <a:r>
              <a:rPr lang="pt-BR" sz="2400" dirty="0">
                <a:cs typeface="Arial" pitchFamily="34" charset="0"/>
              </a:rPr>
              <a:t>Aula S7</a:t>
            </a:r>
          </a:p>
          <a:p>
            <a:pPr lvl="2"/>
            <a:r>
              <a:rPr lang="pt-BR" sz="2400" dirty="0">
                <a:cs typeface="Arial" pitchFamily="34" charset="0"/>
              </a:rPr>
              <a:t>Realimentação e Integração dos trabalhos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E146CDC-73B2-4642-B185-7FA8AB78C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603625A3-29B3-476C-81D8-6BA3D7657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0691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300836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500" b="1" u="sng" dirty="0"/>
              <a:t>Fase 2</a:t>
            </a:r>
          </a:p>
          <a:p>
            <a:r>
              <a:rPr lang="pt-BR" sz="2400" dirty="0">
                <a:cs typeface="Arial" pitchFamily="34" charset="0"/>
              </a:rPr>
              <a:t>Etapas 3, 4 e 5 da Metodologia</a:t>
            </a:r>
          </a:p>
          <a:p>
            <a:pPr lvl="1"/>
            <a:r>
              <a:rPr lang="pt-BR" sz="2400" dirty="0">
                <a:cs typeface="Arial" pitchFamily="34" charset="0"/>
              </a:rPr>
              <a:t>Avaliar as alternativas e escolher a melhor solução</a:t>
            </a:r>
          </a:p>
          <a:p>
            <a:pPr lvl="1"/>
            <a:r>
              <a:rPr lang="pt-BR" sz="2400" dirty="0">
                <a:cs typeface="Arial" pitchFamily="34" charset="0"/>
              </a:rPr>
              <a:t>Especificar e comunicar o projeto</a:t>
            </a:r>
          </a:p>
          <a:p>
            <a:r>
              <a:rPr lang="pt-BR" sz="2400" dirty="0">
                <a:cs typeface="Arial" pitchFamily="34" charset="0"/>
              </a:rPr>
              <a:t>Aulas S7, S8, S9, S10 e S11</a:t>
            </a:r>
          </a:p>
          <a:p>
            <a:r>
              <a:rPr lang="pt-BR" sz="2400" dirty="0">
                <a:cs typeface="Arial" pitchFamily="34" charset="0"/>
              </a:rPr>
              <a:t>Eventos relevantes</a:t>
            </a:r>
          </a:p>
          <a:p>
            <a:pPr lvl="1"/>
            <a:r>
              <a:rPr lang="pt-BR" sz="2400" dirty="0">
                <a:cs typeface="Arial" pitchFamily="34" charset="0"/>
              </a:rPr>
              <a:t>Aula S10: </a:t>
            </a:r>
          </a:p>
          <a:p>
            <a:pPr lvl="2"/>
            <a:r>
              <a:rPr lang="pt-BR" sz="2400" dirty="0">
                <a:cs typeface="Arial" pitchFamily="34" charset="0"/>
              </a:rPr>
              <a:t>Relatório sobre a Fase 2 do Projeto  </a:t>
            </a:r>
          </a:p>
          <a:p>
            <a:pPr lvl="2"/>
            <a:r>
              <a:rPr lang="pt-BR" sz="2400" dirty="0">
                <a:cs typeface="Arial" pitchFamily="34" charset="0"/>
              </a:rPr>
              <a:t>Apresentação e Competição entre grupos</a:t>
            </a:r>
          </a:p>
          <a:p>
            <a:pPr lvl="2"/>
            <a:r>
              <a:rPr lang="pt-BR" sz="2400" dirty="0">
                <a:cs typeface="Arial" pitchFamily="34" charset="0"/>
              </a:rPr>
              <a:t>Integração de relatórios de cada subprojeto</a:t>
            </a:r>
          </a:p>
          <a:p>
            <a:pPr lvl="1"/>
            <a:r>
              <a:rPr lang="pt-BR" sz="2400" dirty="0">
                <a:cs typeface="Arial" pitchFamily="34" charset="0"/>
              </a:rPr>
              <a:t>Aula S11</a:t>
            </a:r>
          </a:p>
          <a:p>
            <a:pPr lvl="2"/>
            <a:r>
              <a:rPr lang="pt-BR" sz="2400" dirty="0">
                <a:cs typeface="Arial" pitchFamily="34" charset="0"/>
              </a:rPr>
              <a:t>Realimentação e Integração dos trabalhos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31CABDC-EB80-4452-97FE-2680B9573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40">
            <a:extLst>
              <a:ext uri="{FF2B5EF4-FFF2-40B4-BE49-F238E27FC236}">
                <a16:creationId xmlns:a16="http://schemas.microsoft.com/office/drawing/2014/main" id="{96A93C33-78F7-4508-9AAF-3A95678F3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641" y="939225"/>
            <a:ext cx="35127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latin typeface="Arial" charset="0"/>
              </a:rPr>
              <a:t>PNV3100 - Introdução à Engenharia</a:t>
            </a:r>
          </a:p>
          <a:p>
            <a:pPr algn="ctr"/>
            <a:r>
              <a:rPr lang="pt-BR" sz="1600" dirty="0">
                <a:latin typeface="Arial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82831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11959</TotalTime>
  <Words>1149</Words>
  <Application>Microsoft Office PowerPoint</Application>
  <PresentationFormat>Apresentação na tela (4:3)</PresentationFormat>
  <Paragraphs>173</Paragraphs>
  <Slides>18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Candara</vt:lpstr>
      <vt:lpstr>Symbol</vt:lpstr>
      <vt:lpstr>Tw Cen MT</vt:lpstr>
      <vt:lpstr>Wingdings</vt:lpstr>
      <vt:lpstr>Wingdings 2</vt:lpstr>
      <vt:lpstr>Mediano</vt:lpstr>
      <vt:lpstr>PNV3100 – Aula S4</vt:lpstr>
      <vt:lpstr>PNV3100 – Aula S4</vt:lpstr>
      <vt:lpstr>Apresentação do PowerPoint</vt:lpstr>
      <vt:lpstr>Apresentação do PowerPoint</vt:lpstr>
      <vt:lpstr>PNV3100 – Aula S4</vt:lpstr>
      <vt:lpstr>Apresentação do PowerPoint</vt:lpstr>
      <vt:lpstr>PNV3100 – Aula S4</vt:lpstr>
      <vt:lpstr>Apresentação do PowerPoint</vt:lpstr>
      <vt:lpstr>Apresentação do PowerPoint</vt:lpstr>
      <vt:lpstr>Apresentação do PowerPoint</vt:lpstr>
      <vt:lpstr>PNV3100 – Aula S4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Juan</dc:creator>
  <cp:lastModifiedBy>Victor Hugo Gonçalves</cp:lastModifiedBy>
  <cp:revision>268</cp:revision>
  <dcterms:created xsi:type="dcterms:W3CDTF">2010-02-24T01:23:28Z</dcterms:created>
  <dcterms:modified xsi:type="dcterms:W3CDTF">2020-03-31T02:01:46Z</dcterms:modified>
</cp:coreProperties>
</file>