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57" r:id="rId13"/>
    <p:sldId id="258" r:id="rId14"/>
    <p:sldId id="259" r:id="rId15"/>
    <p:sldId id="260" r:id="rId1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9630-64E4-49AF-AB57-78F38FF9FEC9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F805-9A0F-4100-A6EE-C393592EEF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EF11-3E42-40FD-A575-79D0C54F5415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88F7C-26CA-4A14-A665-5AB309DE3F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1FF5-9DD7-47B6-885E-FB6E222FD609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421AE-DFC7-43C3-9B03-2BD2EA3A1B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2872-3B5A-4666-9E53-ADD870CD39F8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E2DC0-DA41-49E9-98B2-6792D27476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68500-A3F9-42C6-8F3D-BBBA562CADAA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819C-6F0C-4337-851C-44E56B2DE5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F1E9-E5D9-4769-B57C-EC256A8EC7A8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C2E77-DEE2-42C7-9726-9137E59243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5845-528E-4CCB-B9BE-935D6690BCC7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5B41-4C0F-46B9-AE19-155F168E40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CF924-3F30-4421-BEE9-6169588C1371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1F12-7C2A-4AB0-9975-268C7FA4E5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44C5-73A9-40DE-96E3-C60D6888D0FB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723D7-BD7E-4219-A0E5-829EB2B852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304B0-56F5-43C2-B441-B1C2541A4073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AB53-FAF3-4723-B2D9-95A438789E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0894-AECD-4284-ABDD-2421A8FC5B5A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BE1B-ABF9-4D1C-9D3F-9FD36DD60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787B31-03F8-4525-8E37-255AB0B46277}" type="datetimeFigureOut">
              <a:rPr lang="pt-BR"/>
              <a:pPr>
                <a:defRPr/>
              </a:pPr>
              <a:t>25/02/2018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8AC4F-C3D6-48AA-81D5-4EB82A7B64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farm8.staticflickr.com/7001/6745489481_fcf21f156c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610652" y="0"/>
            <a:ext cx="2843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solidFill>
                  <a:srgbClr val="C00000"/>
                </a:solidFill>
                <a:latin typeface="+mn-lt"/>
                <a:cs typeface="+mn-cs"/>
              </a:rPr>
              <a:t>Introducción</a:t>
            </a:r>
            <a:endParaRPr lang="es-ES" sz="48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n-lt"/>
              </a:rPr>
              <a:t>Lenguas de la Península Ibérica en la actualidad </a:t>
            </a:r>
          </a:p>
        </p:txBody>
      </p:sp>
      <p:pic>
        <p:nvPicPr>
          <p:cNvPr id="5" name="Imagem 4" descr="FullSizeRender (1)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3801" r="5201"/>
          <a:stretch>
            <a:fillRect/>
          </a:stretch>
        </p:blipFill>
        <p:spPr>
          <a:xfrm rot="16200000">
            <a:off x="1451653" y="-834346"/>
            <a:ext cx="6240693" cy="9144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16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-mediawiki-sites.thefullwiki.org/07/7/4/4/1105394107605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715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43000" y="2571750"/>
            <a:ext cx="54292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solidFill>
                  <a:srgbClr val="C00000"/>
                </a:solidFill>
                <a:latin typeface="+mn-lt"/>
                <a:cs typeface="+mn-cs"/>
              </a:rPr>
              <a:t>Lenguas de Hispanoamérica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-mediawiki-sites.thefullwiki.org/07/7/4/4/1105394107605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CaixaDeTexto 2"/>
          <p:cNvSpPr txBox="1">
            <a:spLocks noChangeArrowheads="1"/>
          </p:cNvSpPr>
          <p:nvPr/>
        </p:nvSpPr>
        <p:spPr bwMode="auto">
          <a:xfrm>
            <a:off x="785813" y="500063"/>
            <a:ext cx="6643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Origen:  Pueblos precolombinos</a:t>
            </a:r>
          </a:p>
          <a:p>
            <a:endParaRPr lang="es-ES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-mediawiki-sites.thefullwiki.org/07/7/4/4/1105394107605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aixaDeTexto 2"/>
          <p:cNvSpPr txBox="1">
            <a:spLocks noChangeArrowheads="1"/>
          </p:cNvSpPr>
          <p:nvPr/>
        </p:nvSpPr>
        <p:spPr bwMode="auto">
          <a:xfrm>
            <a:off x="785813" y="500063"/>
            <a:ext cx="664368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Origen:  Pueblos precolombinos</a:t>
            </a:r>
          </a:p>
          <a:p>
            <a:endParaRPr lang="es-ES" sz="3200" dirty="0">
              <a:latin typeface="Calibri" pitchFamily="34" charset="0"/>
            </a:endParaRPr>
          </a:p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Población aborigen:</a:t>
            </a:r>
          </a:p>
          <a:p>
            <a:r>
              <a:rPr lang="es-ES" sz="3200" dirty="0">
                <a:latin typeface="Calibri" pitchFamily="34" charset="0"/>
              </a:rPr>
              <a:t>Alrededor de 30 millones</a:t>
            </a:r>
          </a:p>
          <a:p>
            <a:r>
              <a:rPr lang="es-ES" sz="3200" dirty="0">
                <a:latin typeface="Calibri" pitchFamily="34" charset="0"/>
              </a:rPr>
              <a:t>Más de 50% en Guatemala y Bolivia</a:t>
            </a:r>
          </a:p>
          <a:p>
            <a:endParaRPr lang="es-ES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-mediawiki-sites.thefullwiki.org/07/7/4/4/1105394107605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CaixaDeTexto 2"/>
          <p:cNvSpPr txBox="1">
            <a:spLocks noChangeArrowheads="1"/>
          </p:cNvSpPr>
          <p:nvPr/>
        </p:nvSpPr>
        <p:spPr bwMode="auto">
          <a:xfrm>
            <a:off x="785813" y="500063"/>
            <a:ext cx="6643687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Origen:  Pueblos precolombinos</a:t>
            </a:r>
          </a:p>
          <a:p>
            <a:endParaRPr lang="es-ES" sz="3200" dirty="0">
              <a:latin typeface="Calibri" pitchFamily="34" charset="0"/>
            </a:endParaRPr>
          </a:p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Población aborigen:</a:t>
            </a:r>
          </a:p>
          <a:p>
            <a:r>
              <a:rPr lang="es-ES" sz="3200" dirty="0">
                <a:latin typeface="Calibri" pitchFamily="34" charset="0"/>
              </a:rPr>
              <a:t>Alrededor de 30 millones</a:t>
            </a:r>
          </a:p>
          <a:p>
            <a:r>
              <a:rPr lang="es-ES" sz="3200" dirty="0">
                <a:latin typeface="Calibri" pitchFamily="34" charset="0"/>
              </a:rPr>
              <a:t>Más de 50% en Guatemala y Bolivia</a:t>
            </a:r>
          </a:p>
          <a:p>
            <a:endParaRPr lang="es-ES" sz="3200" dirty="0">
              <a:latin typeface="Calibri" pitchFamily="34" charset="0"/>
            </a:endParaRPr>
          </a:p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Países con mayor número de lenguas:</a:t>
            </a:r>
          </a:p>
          <a:p>
            <a:r>
              <a:rPr lang="es-ES" sz="3200" dirty="0">
                <a:latin typeface="Calibri" pitchFamily="34" charset="0"/>
              </a:rPr>
              <a:t>México: 68</a:t>
            </a:r>
          </a:p>
          <a:p>
            <a:r>
              <a:rPr lang="es-ES" sz="3200" dirty="0">
                <a:latin typeface="Calibri" pitchFamily="34" charset="0"/>
              </a:rPr>
              <a:t>Guatemala: 23</a:t>
            </a:r>
          </a:p>
          <a:p>
            <a:r>
              <a:rPr lang="es-ES" sz="3200" dirty="0">
                <a:latin typeface="Calibri" pitchFamily="34" charset="0"/>
              </a:rPr>
              <a:t>Colombia: aprox. 70</a:t>
            </a:r>
          </a:p>
          <a:p>
            <a:r>
              <a:rPr lang="es-ES" sz="3200" dirty="0">
                <a:latin typeface="Calibri" pitchFamily="34" charset="0"/>
              </a:rPr>
              <a:t>Perú: 60</a:t>
            </a:r>
          </a:p>
          <a:p>
            <a:r>
              <a:rPr lang="es-ES" sz="3200" dirty="0">
                <a:latin typeface="Calibri" pitchFamily="34" charset="0"/>
              </a:rPr>
              <a:t>Bolivia: 36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-mediawiki-sites.thefullwiki.org/07/7/4/4/11053941076053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214313"/>
            <a:ext cx="6429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785813" y="500063"/>
            <a:ext cx="66436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dirty="0">
                <a:solidFill>
                  <a:srgbClr val="C00000"/>
                </a:solidFill>
                <a:latin typeface="Calibri" pitchFamily="34" charset="0"/>
              </a:rPr>
              <a:t>Lenguas vigentes más expresivas:</a:t>
            </a:r>
          </a:p>
          <a:p>
            <a:endParaRPr lang="es-ES" sz="3200" dirty="0">
              <a:latin typeface="Calibri" pitchFamily="34" charset="0"/>
            </a:endParaRPr>
          </a:p>
          <a:p>
            <a:endParaRPr lang="es-ES" sz="3200" dirty="0">
              <a:latin typeface="Calibri" pitchFamily="34" charset="0"/>
            </a:endParaRPr>
          </a:p>
          <a:p>
            <a:r>
              <a:rPr lang="es-ES" sz="3200" dirty="0">
                <a:latin typeface="Calibri" pitchFamily="34" charset="0"/>
              </a:rPr>
              <a:t>el náhuatl (</a:t>
            </a:r>
            <a:r>
              <a:rPr lang="es-ES" sz="3200" dirty="0">
                <a:latin typeface="Calibri" pitchFamily="34" charset="0"/>
                <a:sym typeface="Symbol" panose="05050102010706020507" pitchFamily="18" charset="2"/>
              </a:rPr>
              <a:t></a:t>
            </a:r>
            <a:r>
              <a:rPr lang="es-ES" sz="3200" dirty="0">
                <a:latin typeface="Calibri" pitchFamily="34" charset="0"/>
              </a:rPr>
              <a:t> 1,7 millones)</a:t>
            </a:r>
          </a:p>
          <a:p>
            <a:r>
              <a:rPr lang="es-ES" sz="3200" dirty="0">
                <a:latin typeface="Calibri" pitchFamily="34" charset="0"/>
              </a:rPr>
              <a:t>el quiché (</a:t>
            </a:r>
            <a:r>
              <a:rPr lang="es-ES" sz="3200" dirty="0">
                <a:latin typeface="Calibri" pitchFamily="34" charset="0"/>
                <a:sym typeface="Symbol" panose="05050102010706020507" pitchFamily="18" charset="2"/>
              </a:rPr>
              <a:t></a:t>
            </a:r>
            <a:r>
              <a:rPr lang="es-ES" sz="3200" dirty="0">
                <a:latin typeface="Calibri" pitchFamily="34" charset="0"/>
              </a:rPr>
              <a:t> 900.000 mil)</a:t>
            </a:r>
          </a:p>
          <a:p>
            <a:r>
              <a:rPr lang="es-ES" sz="3200" dirty="0">
                <a:latin typeface="Calibri" pitchFamily="34" charset="0"/>
              </a:rPr>
              <a:t>el quechua (9-14 millones)</a:t>
            </a:r>
          </a:p>
          <a:p>
            <a:r>
              <a:rPr lang="es-ES" sz="3200" dirty="0">
                <a:latin typeface="Calibri" pitchFamily="34" charset="0"/>
              </a:rPr>
              <a:t>el </a:t>
            </a:r>
            <a:r>
              <a:rPr lang="es-ES" sz="3200" dirty="0" err="1">
                <a:latin typeface="Calibri" pitchFamily="34" charset="0"/>
              </a:rPr>
              <a:t>aymara</a:t>
            </a:r>
            <a:r>
              <a:rPr lang="es-ES" sz="3200" dirty="0">
                <a:latin typeface="Calibri" pitchFamily="34" charset="0"/>
              </a:rPr>
              <a:t> (</a:t>
            </a:r>
            <a:r>
              <a:rPr lang="es-ES" sz="3200" dirty="0">
                <a:latin typeface="Calibri" pitchFamily="34" charset="0"/>
                <a:sym typeface="Symbol" panose="05050102010706020507" pitchFamily="18" charset="2"/>
              </a:rPr>
              <a:t></a:t>
            </a:r>
            <a:r>
              <a:rPr lang="es-ES" sz="3200" dirty="0">
                <a:latin typeface="Calibri" pitchFamily="34" charset="0"/>
              </a:rPr>
              <a:t> 2,5 millones)</a:t>
            </a:r>
          </a:p>
          <a:p>
            <a:r>
              <a:rPr lang="es-ES" sz="3200" dirty="0">
                <a:latin typeface="Calibri" pitchFamily="34" charset="0"/>
              </a:rPr>
              <a:t>el guaraní (7-12 millones)</a:t>
            </a:r>
          </a:p>
          <a:p>
            <a:r>
              <a:rPr lang="es-ES" sz="3200" dirty="0">
                <a:latin typeface="Calibri" pitchFamily="34" charset="0"/>
              </a:rPr>
              <a:t>el mapuche (100-200 mil)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j-lt"/>
              </a:rPr>
              <a:t>Cronología: del latín a las lenguas románicas </a:t>
            </a:r>
          </a:p>
        </p:txBody>
      </p:sp>
      <p:pic>
        <p:nvPicPr>
          <p:cNvPr id="4" name="Imagem 3" descr="FullSizeRender (8)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r="19200" b="12201"/>
          <a:stretch>
            <a:fillRect/>
          </a:stretch>
        </p:blipFill>
        <p:spPr>
          <a:xfrm rot="16200000">
            <a:off x="1416380" y="-869619"/>
            <a:ext cx="6311239" cy="9144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16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G_2690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 t="12201"/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j-lt"/>
              </a:rPr>
              <a:t>Las regiones de la Hispania romana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416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j-lt"/>
              </a:rPr>
              <a:t>Romances hispánicos: primeros escritos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9087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+mj-lt"/>
              </a:rPr>
              <a:t>Glosas </a:t>
            </a:r>
            <a:r>
              <a:rPr lang="es-ES" sz="2400" dirty="0" err="1">
                <a:solidFill>
                  <a:srgbClr val="C00000"/>
                </a:solidFill>
                <a:latin typeface="+mj-lt"/>
              </a:rPr>
              <a:t>Emilianenses</a:t>
            </a:r>
            <a:endParaRPr lang="es-E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8" name="Picture 4" descr="Resultado de imagem para glosas emilianen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18828"/>
            <a:ext cx="3456384" cy="4895728"/>
          </a:xfrm>
          <a:prstGeom prst="rect">
            <a:avLst/>
          </a:prstGeom>
          <a:noFill/>
        </p:spPr>
      </p:pic>
      <p:pic>
        <p:nvPicPr>
          <p:cNvPr id="1030" name="Picture 6" descr="Resultado de imagem para glosas emilianen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704" y="3501008"/>
            <a:ext cx="3810000" cy="2857500"/>
          </a:xfrm>
          <a:prstGeom prst="rect">
            <a:avLst/>
          </a:prstGeom>
          <a:noFill/>
        </p:spPr>
      </p:pic>
      <p:pic>
        <p:nvPicPr>
          <p:cNvPr id="1032" name="Picture 8" descr="Resultado de imagem para mapa españa san millán de la cogo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8538" y="764704"/>
            <a:ext cx="378612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j-lt"/>
              </a:rPr>
              <a:t>Romances hispánicos: primeros escritos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5536" y="9087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+mj-lt"/>
              </a:rPr>
              <a:t>Glosas </a:t>
            </a:r>
            <a:r>
              <a:rPr lang="es-ES" sz="2400" dirty="0" err="1">
                <a:solidFill>
                  <a:srgbClr val="C00000"/>
                </a:solidFill>
                <a:latin typeface="+mj-lt"/>
              </a:rPr>
              <a:t>Silenses</a:t>
            </a:r>
            <a:endParaRPr lang="es-ES" sz="2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72706" name="Picture 2" descr="Resultado de imagem para glosas silen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61" y="1371600"/>
            <a:ext cx="3888432" cy="5101906"/>
          </a:xfrm>
          <a:prstGeom prst="rect">
            <a:avLst/>
          </a:prstGeom>
          <a:noFill/>
        </p:spPr>
      </p:pic>
      <p:pic>
        <p:nvPicPr>
          <p:cNvPr id="72708" name="Picture 4" descr="Resultado de imagem para monasterio de san domingo de sil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982" y="3989794"/>
            <a:ext cx="4080453" cy="2448272"/>
          </a:xfrm>
          <a:prstGeom prst="rect">
            <a:avLst/>
          </a:prstGeom>
          <a:noFill/>
        </p:spPr>
      </p:pic>
      <p:pic>
        <p:nvPicPr>
          <p:cNvPr id="72710" name="Picture 6" descr="Resultado de imagem para mapa españa santo domingo de silos burg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260648"/>
            <a:ext cx="5429250" cy="3781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llSizeRender (5)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r="8134"/>
          <a:stretch>
            <a:fillRect/>
          </a:stretch>
        </p:blipFill>
        <p:spPr>
          <a:xfrm rot="16200000">
            <a:off x="1421904" y="-864096"/>
            <a:ext cx="6300192" cy="9144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n-lt"/>
              </a:rPr>
              <a:t>Lenguas de la Península Ibérica alrededor de 930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4768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n-lt"/>
              </a:rPr>
              <a:t>Lenguas de la Península Ibérica alrededor de 1072 </a:t>
            </a:r>
          </a:p>
        </p:txBody>
      </p:sp>
      <p:pic>
        <p:nvPicPr>
          <p:cNvPr id="4" name="Imagem 3" descr="FullSizeRender (4)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r="8001"/>
          <a:stretch>
            <a:fillRect/>
          </a:stretch>
        </p:blipFill>
        <p:spPr>
          <a:xfrm rot="16200000">
            <a:off x="1417340" y="-868660"/>
            <a:ext cx="6309320" cy="9144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416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n-lt"/>
              </a:rPr>
              <a:t>Lenguas de la Península Ibérica alrededor de 1200 </a:t>
            </a:r>
          </a:p>
        </p:txBody>
      </p:sp>
      <p:pic>
        <p:nvPicPr>
          <p:cNvPr id="5" name="Imagem 4" descr="FullSizeRender (3)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r="2401"/>
          <a:stretch>
            <a:fillRect/>
          </a:stretch>
        </p:blipFill>
        <p:spPr>
          <a:xfrm rot="16200000">
            <a:off x="1449148" y="-836852"/>
            <a:ext cx="6245704" cy="9144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16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595"/>
            <a:ext cx="9143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>
                <a:solidFill>
                  <a:srgbClr val="C00000"/>
                </a:solidFill>
                <a:latin typeface="+mn-lt"/>
              </a:rPr>
              <a:t>Lenguas de la Península Ibérica alrededor de 1300 </a:t>
            </a:r>
          </a:p>
        </p:txBody>
      </p:sp>
      <p:pic>
        <p:nvPicPr>
          <p:cNvPr id="4" name="Imagem 3" descr="FullSizeRender (2)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r="6601"/>
          <a:stretch>
            <a:fillRect/>
          </a:stretch>
        </p:blipFill>
        <p:spPr>
          <a:xfrm rot="16200000">
            <a:off x="1457429" y="-828571"/>
            <a:ext cx="6229142" cy="9144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1691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rgbClr val="C00000"/>
                </a:solidFill>
              </a:rPr>
              <a:t>In: ILARI, R. </a:t>
            </a:r>
            <a:r>
              <a:rPr lang="pt-BR" b="1" i="1" dirty="0">
                <a:solidFill>
                  <a:srgbClr val="C00000"/>
                </a:solidFill>
              </a:rPr>
              <a:t>Linguística Românica</a:t>
            </a:r>
            <a:r>
              <a:rPr lang="pt-BR" b="1" dirty="0">
                <a:solidFill>
                  <a:srgbClr val="C00000"/>
                </a:solidFill>
              </a:rPr>
              <a:t>. São Paulo: Ática, 1992.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294</Words>
  <Application>Microsoft Office PowerPoint</Application>
  <PresentationFormat>Apresentação na tela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Beni Araujo</dc:creator>
  <cp:lastModifiedBy>Benivaldo Araújo</cp:lastModifiedBy>
  <cp:revision>12</cp:revision>
  <dcterms:created xsi:type="dcterms:W3CDTF">2011-03-29T14:35:06Z</dcterms:created>
  <dcterms:modified xsi:type="dcterms:W3CDTF">2018-02-25T18:54:16Z</dcterms:modified>
</cp:coreProperties>
</file>