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16"/>
  </p:notesMasterIdLst>
  <p:sldIdLst>
    <p:sldId id="256" r:id="rId3"/>
    <p:sldId id="269" r:id="rId4"/>
    <p:sldId id="257" r:id="rId5"/>
    <p:sldId id="288" r:id="rId6"/>
    <p:sldId id="258" r:id="rId7"/>
    <p:sldId id="259" r:id="rId8"/>
    <p:sldId id="260" r:id="rId9"/>
    <p:sldId id="289" r:id="rId10"/>
    <p:sldId id="261" r:id="rId11"/>
    <p:sldId id="262" r:id="rId12"/>
    <p:sldId id="263" r:id="rId13"/>
    <p:sldId id="264" r:id="rId14"/>
    <p:sldId id="267" r:id="rId15"/>
    <p:sldId id="268" r:id="rId16"/>
    <p:sldId id="270" r:id="rId17"/>
    <p:sldId id="271" r:id="rId18"/>
    <p:sldId id="290" r:id="rId19"/>
    <p:sldId id="273" r:id="rId20"/>
    <p:sldId id="272" r:id="rId21"/>
    <p:sldId id="274" r:id="rId22"/>
    <p:sldId id="275" r:id="rId23"/>
    <p:sldId id="282" r:id="rId24"/>
    <p:sldId id="283" r:id="rId25"/>
    <p:sldId id="284" r:id="rId26"/>
    <p:sldId id="285" r:id="rId27"/>
    <p:sldId id="281" r:id="rId28"/>
    <p:sldId id="294" r:id="rId29"/>
    <p:sldId id="321" r:id="rId30"/>
    <p:sldId id="322" r:id="rId31"/>
    <p:sldId id="323" r:id="rId32"/>
    <p:sldId id="278" r:id="rId33"/>
    <p:sldId id="280" r:id="rId34"/>
    <p:sldId id="458" r:id="rId35"/>
    <p:sldId id="328" r:id="rId36"/>
    <p:sldId id="459" r:id="rId37"/>
    <p:sldId id="295" r:id="rId38"/>
    <p:sldId id="296" r:id="rId39"/>
    <p:sldId id="460" r:id="rId40"/>
    <p:sldId id="461" r:id="rId41"/>
    <p:sldId id="462" r:id="rId42"/>
    <p:sldId id="463" r:id="rId43"/>
    <p:sldId id="464" r:id="rId44"/>
    <p:sldId id="366" r:id="rId45"/>
    <p:sldId id="465" r:id="rId46"/>
    <p:sldId id="368" r:id="rId47"/>
    <p:sldId id="369" r:id="rId48"/>
    <p:sldId id="370" r:id="rId49"/>
    <p:sldId id="371" r:id="rId50"/>
    <p:sldId id="372" r:id="rId51"/>
    <p:sldId id="373" r:id="rId52"/>
    <p:sldId id="297" r:id="rId53"/>
    <p:sldId id="298" r:id="rId54"/>
    <p:sldId id="300" r:id="rId55"/>
    <p:sldId id="302" r:id="rId56"/>
    <p:sldId id="304" r:id="rId57"/>
    <p:sldId id="305" r:id="rId58"/>
    <p:sldId id="466" r:id="rId59"/>
    <p:sldId id="307" r:id="rId60"/>
    <p:sldId id="352" r:id="rId61"/>
    <p:sldId id="354" r:id="rId62"/>
    <p:sldId id="355" r:id="rId63"/>
    <p:sldId id="367" r:id="rId64"/>
    <p:sldId id="365" r:id="rId65"/>
    <p:sldId id="356" r:id="rId66"/>
    <p:sldId id="425" r:id="rId67"/>
    <p:sldId id="427" r:id="rId68"/>
    <p:sldId id="357" r:id="rId69"/>
    <p:sldId id="433" r:id="rId70"/>
    <p:sldId id="434" r:id="rId71"/>
    <p:sldId id="358" r:id="rId72"/>
    <p:sldId id="359" r:id="rId73"/>
    <p:sldId id="316" r:id="rId74"/>
    <p:sldId id="309" r:id="rId75"/>
    <p:sldId id="325" r:id="rId76"/>
    <p:sldId id="327" r:id="rId77"/>
    <p:sldId id="353" r:id="rId78"/>
    <p:sldId id="330" r:id="rId79"/>
    <p:sldId id="360" r:id="rId80"/>
    <p:sldId id="361" r:id="rId81"/>
    <p:sldId id="362" r:id="rId82"/>
    <p:sldId id="349" r:id="rId83"/>
    <p:sldId id="329" r:id="rId84"/>
    <p:sldId id="334" r:id="rId85"/>
    <p:sldId id="338" r:id="rId86"/>
    <p:sldId id="341" r:id="rId87"/>
    <p:sldId id="342" r:id="rId88"/>
    <p:sldId id="343" r:id="rId89"/>
    <p:sldId id="340" r:id="rId90"/>
    <p:sldId id="306" r:id="rId91"/>
    <p:sldId id="350" r:id="rId92"/>
    <p:sldId id="326" r:id="rId93"/>
    <p:sldId id="363" r:id="rId94"/>
    <p:sldId id="364" r:id="rId95"/>
    <p:sldId id="423" r:id="rId96"/>
    <p:sldId id="436" r:id="rId97"/>
    <p:sldId id="438" r:id="rId98"/>
    <p:sldId id="439" r:id="rId99"/>
    <p:sldId id="440" r:id="rId100"/>
    <p:sldId id="445" r:id="rId101"/>
    <p:sldId id="446" r:id="rId102"/>
    <p:sldId id="447" r:id="rId103"/>
    <p:sldId id="448" r:id="rId104"/>
    <p:sldId id="449" r:id="rId105"/>
    <p:sldId id="450" r:id="rId106"/>
    <p:sldId id="451" r:id="rId107"/>
    <p:sldId id="452" r:id="rId108"/>
    <p:sldId id="453" r:id="rId109"/>
    <p:sldId id="454" r:id="rId110"/>
    <p:sldId id="455" r:id="rId111"/>
    <p:sldId id="456" r:id="rId112"/>
    <p:sldId id="457" r:id="rId113"/>
    <p:sldId id="467" r:id="rId114"/>
    <p:sldId id="311" r:id="rId115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06"/>
    <p:restoredTop sz="94675"/>
  </p:normalViewPr>
  <p:slideViewPr>
    <p:cSldViewPr>
      <p:cViewPr varScale="1">
        <p:scale>
          <a:sx n="81" d="100"/>
          <a:sy n="81" d="100"/>
        </p:scale>
        <p:origin x="155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43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presProps" Target="presProps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viewProps" Target="viewProp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guinaldo:Documents:populacao%20envenlheciment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Colunas1</c:v>
                </c:pt>
              </c:strCache>
            </c:strRef>
          </c:tx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0-B4C2-9145-99BE-E5A73E6B1CF2}"/>
              </c:ext>
            </c:extLst>
          </c:dPt>
          <c:dLbls>
            <c:dLbl>
              <c:idx val="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4C2-9145-99BE-E5A73E6B1CF2}"/>
                </c:ext>
              </c:extLst>
            </c:dLbl>
            <c:dLbl>
              <c:idx val="1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4C2-9145-99BE-E5A73E6B1CF2}"/>
                </c:ext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Plan1!$A$2:$A$3</c:f>
              <c:strCache>
                <c:ptCount val="2"/>
                <c:pt idx="0">
                  <c:v>JÁ FOI </c:v>
                </c:pt>
                <c:pt idx="1">
                  <c:v>NUNCA FOI </c:v>
                </c:pt>
              </c:strCache>
            </c:strRef>
          </c:cat>
          <c:val>
            <c:numRef>
              <c:f>Plan1!$B$2:$B$3</c:f>
              <c:numCache>
                <c:formatCode>0%</c:formatCode>
                <c:ptCount val="2"/>
                <c:pt idx="0">
                  <c:v>0.56999999999999995</c:v>
                </c:pt>
                <c:pt idx="1">
                  <c:v>0.43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4C2-9145-99BE-E5A73E6B1CF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1"/>
        <c:txPr>
          <a:bodyPr/>
          <a:lstStyle/>
          <a:p>
            <a:pPr>
              <a:defRPr b="0">
                <a:latin typeface="+mn-lt"/>
                <a:ea typeface="Tahoma" pitchFamily="34" charset="0"/>
                <a:cs typeface="Tahoma" pitchFamily="34" charset="0"/>
              </a:defRPr>
            </a:pPr>
            <a:endParaRPr lang="pt-BR"/>
          </a:p>
        </c:txPr>
      </c:legendEntry>
      <c:layout>
        <c:manualLayout>
          <c:xMode val="edge"/>
          <c:yMode val="edge"/>
          <c:x val="0.730632671918655"/>
          <c:y val="0.37018783101271402"/>
          <c:w val="0.25446261263622599"/>
          <c:h val="0.2596243379745710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Sheet2!$B$12</c:f>
              <c:strCache>
                <c:ptCount val="1"/>
                <c:pt idx="0">
                  <c:v>50-59</c:v>
                </c:pt>
              </c:strCache>
            </c:strRef>
          </c:tx>
          <c:spPr>
            <a:ln>
              <a:solidFill>
                <a:schemeClr val="tx1">
                  <a:lumMod val="75000"/>
                  <a:lumOff val="25000"/>
                </a:schemeClr>
              </a:solidFill>
            </a:ln>
          </c:spPr>
          <c:marker>
            <c:symbol val="none"/>
          </c:marker>
          <c:cat>
            <c:strRef>
              <c:f>Sheet2!$A$13:$A$16</c:f>
              <c:strCache>
                <c:ptCount val="4"/>
                <c:pt idx="0">
                  <c:v>1979-1982</c:v>
                </c:pt>
                <c:pt idx="1">
                  <c:v>1989-1992</c:v>
                </c:pt>
                <c:pt idx="2">
                  <c:v>1999-2002</c:v>
                </c:pt>
                <c:pt idx="3">
                  <c:v>2009-2012</c:v>
                </c:pt>
              </c:strCache>
            </c:strRef>
          </c:cat>
          <c:val>
            <c:numRef>
              <c:f>Sheet2!$B$13:$B$16</c:f>
              <c:numCache>
                <c:formatCode>General</c:formatCode>
                <c:ptCount val="4"/>
                <c:pt idx="0">
                  <c:v>16320</c:v>
                </c:pt>
                <c:pt idx="1">
                  <c:v>24408</c:v>
                </c:pt>
                <c:pt idx="2">
                  <c:v>37032</c:v>
                </c:pt>
                <c:pt idx="3">
                  <c:v>53448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786-784A-9FB3-5C54584BF99B}"/>
            </c:ext>
          </c:extLst>
        </c:ser>
        <c:ser>
          <c:idx val="1"/>
          <c:order val="1"/>
          <c:tx>
            <c:strRef>
              <c:f>Sheet2!$C$12</c:f>
              <c:strCache>
                <c:ptCount val="1"/>
                <c:pt idx="0">
                  <c:v>60-69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cat>
            <c:strRef>
              <c:f>Sheet2!$A$13:$A$16</c:f>
              <c:strCache>
                <c:ptCount val="4"/>
                <c:pt idx="0">
                  <c:v>1979-1982</c:v>
                </c:pt>
                <c:pt idx="1">
                  <c:v>1989-1992</c:v>
                </c:pt>
                <c:pt idx="2">
                  <c:v>1999-2002</c:v>
                </c:pt>
                <c:pt idx="3">
                  <c:v>2009-2012</c:v>
                </c:pt>
              </c:strCache>
            </c:strRef>
          </c:cat>
          <c:val>
            <c:numRef>
              <c:f>Sheet2!$C$13:$C$16</c:f>
              <c:numCache>
                <c:formatCode>General</c:formatCode>
                <c:ptCount val="4"/>
                <c:pt idx="0">
                  <c:v>34860</c:v>
                </c:pt>
                <c:pt idx="1">
                  <c:v>54054</c:v>
                </c:pt>
                <c:pt idx="2">
                  <c:v>86926</c:v>
                </c:pt>
                <c:pt idx="3">
                  <c:v>120932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786-784A-9FB3-5C54584BF99B}"/>
            </c:ext>
          </c:extLst>
        </c:ser>
        <c:ser>
          <c:idx val="2"/>
          <c:order val="2"/>
          <c:tx>
            <c:strRef>
              <c:f>Sheet2!$D$12</c:f>
              <c:strCache>
                <c:ptCount val="1"/>
                <c:pt idx="0">
                  <c:v>70-79</c:v>
                </c:pt>
              </c:strCache>
            </c:strRef>
          </c:tx>
          <c:spPr>
            <a:ln>
              <a:solidFill>
                <a:schemeClr val="accent1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strRef>
              <c:f>Sheet2!$A$13:$A$16</c:f>
              <c:strCache>
                <c:ptCount val="4"/>
                <c:pt idx="0">
                  <c:v>1979-1982</c:v>
                </c:pt>
                <c:pt idx="1">
                  <c:v>1989-1992</c:v>
                </c:pt>
                <c:pt idx="2">
                  <c:v>1999-2002</c:v>
                </c:pt>
                <c:pt idx="3">
                  <c:v>2009-2012</c:v>
                </c:pt>
              </c:strCache>
            </c:strRef>
          </c:cat>
          <c:val>
            <c:numRef>
              <c:f>Sheet2!$D$13:$D$16</c:f>
              <c:numCache>
                <c:formatCode>General</c:formatCode>
                <c:ptCount val="4"/>
                <c:pt idx="0">
                  <c:v>15628</c:v>
                </c:pt>
                <c:pt idx="1">
                  <c:v>26100</c:v>
                </c:pt>
                <c:pt idx="2">
                  <c:v>49036</c:v>
                </c:pt>
                <c:pt idx="3">
                  <c:v>72864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786-784A-9FB3-5C54584BF9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36672664"/>
        <c:axId val="2133099144"/>
      </c:lineChart>
      <c:catAx>
        <c:axId val="21366726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pPr>
            <a:endParaRPr lang="pt-BR"/>
          </a:p>
        </c:txPr>
        <c:crossAx val="2133099144"/>
        <c:crosses val="autoZero"/>
        <c:auto val="1"/>
        <c:lblAlgn val="ctr"/>
        <c:lblOffset val="100"/>
        <c:noMultiLvlLbl val="0"/>
      </c:catAx>
      <c:valAx>
        <c:axId val="21330991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pPr>
            <a:endParaRPr lang="pt-BR"/>
          </a:p>
        </c:txPr>
        <c:crossAx val="2136672664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>
              <a:latin typeface="Tahoma" pitchFamily="34" charset="0"/>
              <a:ea typeface="Tahoma" pitchFamily="34" charset="0"/>
              <a:cs typeface="Tahoma" pitchFamily="34" charset="0"/>
            </a:defRPr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1620B35-ACD5-4534-8A03-4592287A6313}" type="datetimeFigureOut">
              <a:rPr lang="pt-BR"/>
              <a:pPr>
                <a:defRPr/>
              </a:pPr>
              <a:t>13/02/2019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2DC042B-E875-4ED3-88CC-366A1C672CF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08015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hypescience.com/suplemento-emagrecimento-populares/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z.about.com/d/arthistory/1/0/z/W/dp_ngl_0707_07.jpg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94E2F-0994-4DBF-BFCA-176095310F08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8608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Esta história vivida pelo ferreiro </a:t>
            </a:r>
            <a:r>
              <a:rPr lang="pt-BR" dirty="0" err="1"/>
              <a:t>Joannes</a:t>
            </a:r>
            <a:r>
              <a:rPr lang="pt-BR" dirty="0"/>
              <a:t> </a:t>
            </a:r>
            <a:r>
              <a:rPr lang="pt-BR" dirty="0" err="1"/>
              <a:t>Lethaeus</a:t>
            </a:r>
            <a:r>
              <a:rPr lang="pt-BR" dirty="0"/>
              <a:t>, nascido aproximadamente em 1620, foi narrada pelo médico alemão e prefeito de </a:t>
            </a:r>
            <a:r>
              <a:rPr lang="pt-BR" dirty="0" err="1"/>
              <a:t>Amsterdão</a:t>
            </a:r>
            <a:r>
              <a:rPr lang="pt-BR" dirty="0"/>
              <a:t> </a:t>
            </a:r>
            <a:r>
              <a:rPr lang="pt-BR" dirty="0" err="1"/>
              <a:t>Nicolaes</a:t>
            </a:r>
            <a:r>
              <a:rPr lang="pt-BR" dirty="0"/>
              <a:t> </a:t>
            </a:r>
            <a:r>
              <a:rPr lang="pt-BR" dirty="0" err="1"/>
              <a:t>Tulp</a:t>
            </a:r>
            <a:r>
              <a:rPr lang="pt-BR" dirty="0"/>
              <a:t> no seu livro </a:t>
            </a:r>
            <a:r>
              <a:rPr lang="pt-BR" i="1" dirty="0" err="1"/>
              <a:t>Observationes</a:t>
            </a:r>
            <a:r>
              <a:rPr lang="pt-BR" i="1" dirty="0"/>
              <a:t> </a:t>
            </a:r>
            <a:r>
              <a:rPr lang="pt-BR" i="1" dirty="0" err="1"/>
              <a:t>medicae</a:t>
            </a:r>
            <a:r>
              <a:rPr lang="pt-BR" dirty="0"/>
              <a:t>. Acima segue a ilustração retirada do livro que mostra a faca utilizada e a pedra extraída.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Com a ajuda de seu irmão que segurou o seu escroto para o lado, </a:t>
            </a:r>
            <a:r>
              <a:rPr lang="pt-BR" dirty="0" err="1"/>
              <a:t>Joannes</a:t>
            </a:r>
            <a:r>
              <a:rPr lang="pt-BR" dirty="0"/>
              <a:t> fez uma incisão no próprio períneo por onde removeu a pedra que </a:t>
            </a:r>
            <a:r>
              <a:rPr lang="pt-BR" sz="120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 tooltip="Os 9 emagrecedores mais populares do mundo"/>
              </a:rPr>
              <a:t>pesava</a:t>
            </a:r>
            <a:r>
              <a:rPr lang="pt-BR" dirty="0"/>
              <a:t> 115g e tinha o tamanho de um ovo. Como ela foi retirada da sua bexiga o órgão obviamente rompeu-se durante a operação. Mais tarde um curandeiro suturou seu ferimento que inchou e formou úlceras, não havendo chance de recuperação.</a:t>
            </a:r>
            <a:r>
              <a:rPr lang="pt-BR" b="1" dirty="0"/>
              <a:t> Fato curioso: </a:t>
            </a:r>
            <a:r>
              <a:rPr lang="pt-BR" dirty="0"/>
              <a:t>O Sr. </a:t>
            </a:r>
            <a:r>
              <a:rPr lang="pt-BR" dirty="0" err="1"/>
              <a:t>Nicolaes</a:t>
            </a:r>
            <a:r>
              <a:rPr lang="pt-BR" dirty="0"/>
              <a:t> </a:t>
            </a:r>
            <a:r>
              <a:rPr lang="pt-BR" dirty="0" err="1"/>
              <a:t>Tulp</a:t>
            </a:r>
            <a:r>
              <a:rPr lang="pt-BR" dirty="0"/>
              <a:t>, autor do texto no qual nos baseamos acima, foi retratado em uma pintura de Rembrandt chamada </a:t>
            </a:r>
            <a:r>
              <a:rPr lang="pt-BR" sz="120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A lição de anatomia do Dr. </a:t>
            </a:r>
            <a:r>
              <a:rPr lang="pt-BR" sz="1200" u="none" strike="noStrike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Nicolaes</a:t>
            </a:r>
            <a:r>
              <a:rPr lang="pt-BR" sz="120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 </a:t>
            </a:r>
            <a:r>
              <a:rPr lang="pt-BR" sz="1200" u="none" strike="noStrike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Tulp</a:t>
            </a:r>
            <a:r>
              <a:rPr lang="pt-BR" dirty="0"/>
              <a:t> onde ele explica sobre a musculatura do braço.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94E2F-0994-4DBF-BFCA-176095310F08}" type="slidenum">
              <a:rPr lang="pt-BR" smtClean="0"/>
              <a:pPr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7010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Defendeu que os cálculos vesicais podiam ter</a:t>
            </a:r>
          </a:p>
          <a:p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origem nos rins e descer à bexiga, ou que se podiam</a:t>
            </a:r>
          </a:p>
          <a:p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formar nela própria, e salientou a possibilidade de</a:t>
            </a:r>
          </a:p>
          <a:p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situações de litíase renal grave poderem evoluir</a:t>
            </a:r>
          </a:p>
          <a:p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silenciosamente, sem sintomas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94E2F-0994-4DBF-BFCA-176095310F08}" type="slidenum">
              <a:rPr lang="pt-BR" smtClean="0"/>
              <a:pPr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92940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Praticou a primeira inseminação artificial em</a:t>
            </a:r>
          </a:p>
          <a:p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1790, na mulher de um feirante que sofria de</a:t>
            </a:r>
          </a:p>
          <a:p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malformação peniana e impotência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94E2F-0994-4DBF-BFCA-176095310F08}" type="slidenum">
              <a:rPr lang="pt-BR" smtClean="0"/>
              <a:pPr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77869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68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pt-BR" b="1">
                <a:solidFill>
                  <a:srgbClr val="FF0000"/>
                </a:solidFill>
                <a:latin typeface="Calibri" charset="0"/>
              </a:rPr>
              <a:t>OPÇÃO 1 DE SLIDE DE ABERTURA</a:t>
            </a:r>
          </a:p>
        </p:txBody>
      </p:sp>
      <p:sp>
        <p:nvSpPr>
          <p:cNvPr id="7168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3A7FC9E-B6F6-CE4E-B1A8-231385A288D9}" type="slidenum">
              <a:rPr lang="pt-BR"/>
              <a:pPr eaLnBrk="1" hangingPunct="1"/>
              <a:t>59</a:t>
            </a:fld>
            <a:endParaRPr 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Morremos</a:t>
            </a:r>
            <a:r>
              <a:rPr lang="en-US" baseline="0" dirty="0"/>
              <a:t> </a:t>
            </a:r>
            <a:r>
              <a:rPr lang="en-US" baseline="0" dirty="0" err="1"/>
              <a:t>mais</a:t>
            </a:r>
            <a:r>
              <a:rPr lang="en-US" baseline="0" dirty="0"/>
              <a:t> </a:t>
            </a:r>
            <a:r>
              <a:rPr lang="en-US" baseline="0" dirty="0" err="1"/>
              <a:t>que</a:t>
            </a:r>
            <a:r>
              <a:rPr lang="en-US" baseline="0" dirty="0"/>
              <a:t> as </a:t>
            </a:r>
            <a:r>
              <a:rPr lang="en-US" baseline="0" dirty="0" err="1"/>
              <a:t>mulhers</a:t>
            </a:r>
            <a:r>
              <a:rPr lang="en-US" baseline="0" dirty="0"/>
              <a:t>, </a:t>
            </a:r>
            <a:r>
              <a:rPr lang="en-US" baseline="0" dirty="0" err="1"/>
              <a:t>vivemos</a:t>
            </a:r>
            <a:r>
              <a:rPr lang="en-US" baseline="0" dirty="0"/>
              <a:t> </a:t>
            </a:r>
            <a:r>
              <a:rPr lang="en-US" baseline="0" dirty="0" err="1"/>
              <a:t>menos</a:t>
            </a:r>
            <a:r>
              <a:rPr lang="en-US" baseline="0" dirty="0"/>
              <a:t> </a:t>
            </a:r>
            <a:r>
              <a:rPr lang="en-US" baseline="0" dirty="0" err="1"/>
              <a:t>que</a:t>
            </a:r>
            <a:r>
              <a:rPr lang="en-US" baseline="0" dirty="0"/>
              <a:t> as </a:t>
            </a:r>
            <a:r>
              <a:rPr lang="en-US" baseline="0" dirty="0" err="1"/>
              <a:t>mulheres</a:t>
            </a:r>
            <a:r>
              <a:rPr lang="en-US" baseline="0" dirty="0"/>
              <a:t>. E </a:t>
            </a:r>
            <a:r>
              <a:rPr lang="en-US" baseline="0" dirty="0" err="1"/>
              <a:t>os</a:t>
            </a:r>
            <a:r>
              <a:rPr lang="en-US" baseline="0" dirty="0"/>
              <a:t> dados so </a:t>
            </a:r>
            <a:r>
              <a:rPr lang="en-US" baseline="0" dirty="0" err="1"/>
              <a:t>sus</a:t>
            </a:r>
            <a:r>
              <a:rPr lang="en-US" baseline="0" dirty="0"/>
              <a:t> </a:t>
            </a:r>
            <a:r>
              <a:rPr lang="en-US" baseline="0" dirty="0" err="1"/>
              <a:t>mosras</a:t>
            </a:r>
            <a:r>
              <a:rPr lang="en-US" baseline="0" dirty="0"/>
              <a:t> </a:t>
            </a:r>
            <a:r>
              <a:rPr lang="en-US" baseline="0" dirty="0" err="1"/>
              <a:t>que</a:t>
            </a:r>
            <a:r>
              <a:rPr lang="en-US" baseline="0" dirty="0"/>
              <a:t> as </a:t>
            </a:r>
            <a:r>
              <a:rPr lang="en-US" baseline="0" dirty="0" err="1"/>
              <a:t>mulheres</a:t>
            </a:r>
            <a:r>
              <a:rPr lang="en-US" baseline="0" dirty="0"/>
              <a:t> se </a:t>
            </a:r>
            <a:r>
              <a:rPr lang="en-US" baseline="0" dirty="0" err="1"/>
              <a:t>preocupam</a:t>
            </a:r>
            <a:r>
              <a:rPr lang="en-US" baseline="0" dirty="0"/>
              <a:t> </a:t>
            </a:r>
            <a:r>
              <a:rPr lang="en-US" baseline="0" dirty="0" err="1"/>
              <a:t>mais</a:t>
            </a:r>
            <a:r>
              <a:rPr lang="en-US" baseline="0" dirty="0"/>
              <a:t> com a </a:t>
            </a:r>
            <a:r>
              <a:rPr lang="en-US" baseline="0" dirty="0" err="1"/>
              <a:t>saude</a:t>
            </a:r>
            <a:r>
              <a:rPr lang="en-US" baseline="0" dirty="0"/>
              <a:t> do </a:t>
            </a:r>
            <a:r>
              <a:rPr lang="en-US" baseline="0" dirty="0" err="1"/>
              <a:t>que</a:t>
            </a:r>
            <a:r>
              <a:rPr lang="en-US" baseline="0" dirty="0"/>
              <a:t> </a:t>
            </a:r>
            <a:r>
              <a:rPr lang="en-US" baseline="0" dirty="0" err="1"/>
              <a:t>os</a:t>
            </a:r>
            <a:r>
              <a:rPr lang="en-US" baseline="0" dirty="0"/>
              <a:t> </a:t>
            </a:r>
            <a:r>
              <a:rPr lang="en-US" baseline="0" dirty="0" err="1"/>
              <a:t>homens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95E2-ACBB-BE43-9B43-30B8C22C3DB2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386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dois</a:t>
            </a:r>
            <a:r>
              <a:rPr lang="en-US" dirty="0"/>
              <a:t> </a:t>
            </a:r>
            <a:r>
              <a:rPr lang="en-US" dirty="0" err="1"/>
              <a:t>motivos</a:t>
            </a:r>
            <a:r>
              <a:rPr lang="en-US" dirty="0"/>
              <a:t>, o </a:t>
            </a:r>
            <a:r>
              <a:rPr lang="en-US" dirty="0" err="1"/>
              <a:t>homem</a:t>
            </a:r>
            <a:r>
              <a:rPr lang="en-US" dirty="0"/>
              <a:t> se </a:t>
            </a:r>
            <a:r>
              <a:rPr lang="en-US" dirty="0" err="1"/>
              <a:t>acha</a:t>
            </a:r>
            <a:r>
              <a:rPr lang="en-US" dirty="0"/>
              <a:t> </a:t>
            </a:r>
            <a:r>
              <a:rPr lang="en-US" dirty="0" err="1"/>
              <a:t>indestritivel</a:t>
            </a:r>
            <a:r>
              <a:rPr lang="en-US" dirty="0"/>
              <a:t>,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questoa</a:t>
            </a:r>
            <a:r>
              <a:rPr lang="en-US" dirty="0"/>
              <a:t> socio </a:t>
            </a:r>
            <a:r>
              <a:rPr lang="en-US" dirty="0" err="1"/>
              <a:t>culural</a:t>
            </a:r>
            <a:r>
              <a:rPr lang="en-US" baseline="0" dirty="0"/>
              <a:t>, e a </a:t>
            </a:r>
            <a:r>
              <a:rPr lang="en-US" baseline="0" dirty="0" err="1"/>
              <a:t>nossa</a:t>
            </a:r>
            <a:r>
              <a:rPr lang="en-US" baseline="0" dirty="0"/>
              <a:t> </a:t>
            </a:r>
            <a:r>
              <a:rPr lang="en-US" baseline="0" dirty="0" err="1"/>
              <a:t>resposabilidade</a:t>
            </a:r>
            <a:r>
              <a:rPr lang="en-US" baseline="0" dirty="0"/>
              <a:t> </a:t>
            </a:r>
            <a:r>
              <a:rPr lang="en-US" baseline="0" dirty="0" err="1"/>
              <a:t>que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as </a:t>
            </a:r>
            <a:r>
              <a:rPr lang="en-US" baseline="0" dirty="0" err="1"/>
              <a:t>causas</a:t>
            </a:r>
            <a:r>
              <a:rPr lang="en-US" baseline="0" dirty="0"/>
              <a:t> </a:t>
            </a:r>
            <a:r>
              <a:rPr lang="en-US" baseline="0" dirty="0" err="1"/>
              <a:t>institucionais</a:t>
            </a:r>
            <a:r>
              <a:rPr lang="en-US" baseline="0" dirty="0"/>
              <a:t>, </a:t>
            </a:r>
            <a:r>
              <a:rPr lang="en-US" baseline="0" dirty="0" err="1"/>
              <a:t>informacao</a:t>
            </a:r>
            <a:r>
              <a:rPr lang="en-US" baseline="0" dirty="0"/>
              <a:t>, </a:t>
            </a:r>
            <a:r>
              <a:rPr lang="en-US" baseline="0" dirty="0" err="1"/>
              <a:t>servicos</a:t>
            </a:r>
            <a:r>
              <a:rPr lang="en-US" baseline="0" dirty="0"/>
              <a:t> </a:t>
            </a:r>
            <a:r>
              <a:rPr lang="en-US" baseline="0" dirty="0" err="1"/>
              <a:t>disponivies</a:t>
            </a:r>
            <a:r>
              <a:rPr lang="en-US" baseline="0" dirty="0"/>
              <a:t>, etc.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95E2-ACBB-BE43-9B43-30B8C22C3DB2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848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2110D74-1C37-8E41-AEE7-1F22D855A7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12427C-E240-264E-83F4-AD24F754D6F0}" type="slidenum">
              <a:rPr lang="pt-BR" altLang="pt-BR"/>
              <a:pPr/>
              <a:t>68</a:t>
            </a:fld>
            <a:endParaRPr lang="pt-BR" altLang="pt-BR"/>
          </a:p>
        </p:txBody>
      </p:sp>
      <p:sp>
        <p:nvSpPr>
          <p:cNvPr id="221186" name="Rectangle 7">
            <a:extLst>
              <a:ext uri="{FF2B5EF4-FFF2-40B4-BE49-F238E27FC236}">
                <a16:creationId xmlns:a16="http://schemas.microsoft.com/office/drawing/2014/main" id="{0371FD58-2692-3F4F-A646-F4A50C6FCDC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EA883F1A-B24F-434A-9AA4-1624626CEE8D}" type="slidenum">
              <a:rPr lang="es-EC" altLang="pt-BR" sz="1200">
                <a:cs typeface="Arial" panose="020B0604020202020204" pitchFamily="34" charset="0"/>
              </a:rPr>
              <a:pPr algn="r"/>
              <a:t>68</a:t>
            </a:fld>
            <a:endParaRPr lang="es-EC" altLang="pt-BR" sz="1200">
              <a:cs typeface="Arial" panose="020B0604020202020204" pitchFamily="34" charset="0"/>
            </a:endParaRPr>
          </a:p>
        </p:txBody>
      </p:sp>
      <p:sp>
        <p:nvSpPr>
          <p:cNvPr id="221187" name="Rectangle 2">
            <a:extLst>
              <a:ext uri="{FF2B5EF4-FFF2-40B4-BE49-F238E27FC236}">
                <a16:creationId xmlns:a16="http://schemas.microsoft.com/office/drawing/2014/main" id="{C80B512E-0E29-3949-8FB4-5821EA4CF6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21188" name="Rectangle 3">
            <a:extLst>
              <a:ext uri="{FF2B5EF4-FFF2-40B4-BE49-F238E27FC236}">
                <a16:creationId xmlns:a16="http://schemas.microsoft.com/office/drawing/2014/main" id="{509DDF77-E720-EC47-B2CA-1EEB9C83DF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1191252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Especificamente</a:t>
            </a:r>
            <a:r>
              <a:rPr lang="en-US" dirty="0"/>
              <a:t> da</a:t>
            </a:r>
            <a:r>
              <a:rPr lang="en-US" baseline="0" dirty="0"/>
              <a:t> </a:t>
            </a:r>
            <a:r>
              <a:rPr lang="en-US" baseline="0" dirty="0" err="1"/>
              <a:t>Urologia</a:t>
            </a:r>
            <a:r>
              <a:rPr lang="en-US" baseline="0" dirty="0"/>
              <a:t>, 43% </a:t>
            </a:r>
            <a:r>
              <a:rPr lang="en-US" baseline="0" dirty="0" err="1"/>
              <a:t>nunca</a:t>
            </a:r>
            <a:r>
              <a:rPr lang="en-US" baseline="0" dirty="0"/>
              <a:t> </a:t>
            </a:r>
            <a:r>
              <a:rPr lang="en-US" baseline="0" dirty="0" err="1"/>
              <a:t>foi</a:t>
            </a:r>
            <a:r>
              <a:rPr lang="en-US" baseline="0" dirty="0"/>
              <a:t> </a:t>
            </a:r>
            <a:r>
              <a:rPr lang="en-US" baseline="0" dirty="0" err="1"/>
              <a:t>ao</a:t>
            </a:r>
            <a:r>
              <a:rPr lang="en-US" baseline="0" dirty="0"/>
              <a:t> </a:t>
            </a:r>
            <a:r>
              <a:rPr lang="en-US" baseline="0" dirty="0" err="1"/>
              <a:t>urolista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95E2-ACBB-BE43-9B43-30B8C22C3DB2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3770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Especificamente</a:t>
            </a:r>
            <a:r>
              <a:rPr lang="en-US" dirty="0"/>
              <a:t> da</a:t>
            </a:r>
            <a:r>
              <a:rPr lang="en-US" baseline="0" dirty="0"/>
              <a:t> </a:t>
            </a:r>
            <a:r>
              <a:rPr lang="en-US" baseline="0" dirty="0" err="1"/>
              <a:t>Urologia</a:t>
            </a:r>
            <a:r>
              <a:rPr lang="en-US" baseline="0" dirty="0"/>
              <a:t>, 43% </a:t>
            </a:r>
            <a:r>
              <a:rPr lang="en-US" baseline="0" dirty="0" err="1"/>
              <a:t>nunca</a:t>
            </a:r>
            <a:r>
              <a:rPr lang="en-US" baseline="0" dirty="0"/>
              <a:t> </a:t>
            </a:r>
            <a:r>
              <a:rPr lang="en-US" baseline="0" dirty="0" err="1"/>
              <a:t>foi</a:t>
            </a:r>
            <a:r>
              <a:rPr lang="en-US" baseline="0" dirty="0"/>
              <a:t> </a:t>
            </a:r>
            <a:r>
              <a:rPr lang="en-US" baseline="0" dirty="0" err="1"/>
              <a:t>ao</a:t>
            </a:r>
            <a:r>
              <a:rPr lang="en-US" baseline="0" dirty="0"/>
              <a:t> </a:t>
            </a:r>
            <a:r>
              <a:rPr lang="en-US" baseline="0" dirty="0" err="1"/>
              <a:t>urolista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95E2-ACBB-BE43-9B43-30B8C22C3DB2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3770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 txBox="1">
            <a:spLocks noGrp="1" noChangeArrowheads="1"/>
          </p:cNvSpPr>
          <p:nvPr/>
        </p:nvSpPr>
        <p:spPr bwMode="auto">
          <a:xfrm>
            <a:off x="3885453" y="8687751"/>
            <a:ext cx="2972547" cy="45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873" tIns="45437" rIns="90873" bIns="45437" anchor="b"/>
          <a:lstStyle/>
          <a:p>
            <a:pPr algn="r" defTabSz="908050"/>
            <a:fld id="{D6E85E2E-571D-4D06-A898-81AFD333646E}" type="slidenum">
              <a:rPr lang="en-US" sz="1200" b="0"/>
              <a:pPr algn="r" defTabSz="908050"/>
              <a:t>92</a:t>
            </a:fld>
            <a:endParaRPr lang="en-US" sz="1200" b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0163" y="803275"/>
            <a:ext cx="4257675" cy="319405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508" y="4346068"/>
            <a:ext cx="5028986" cy="3848874"/>
          </a:xfrm>
          <a:noFill/>
          <a:ln/>
        </p:spPr>
        <p:txBody>
          <a:bodyPr lIns="90873" tIns="45437" rIns="90873" bIns="45437"/>
          <a:lstStyle/>
          <a:p>
            <a:pPr defTabSz="914400"/>
            <a:r>
              <a:rPr lang="en-GB">
                <a:cs typeface="Times New Roman" pitchFamily="18" charset="0"/>
              </a:rPr>
              <a:t>Data on histological BPH are based on autopsy studies that show that BPH is present in </a:t>
            </a:r>
            <a:r>
              <a:rPr lang="en-GB">
                <a:solidFill>
                  <a:srgbClr val="000000"/>
                </a:solidFill>
                <a:cs typeface="Times New Roman" pitchFamily="18" charset="0"/>
              </a:rPr>
              <a:t>8% of men aged 31–40, up to 50% of men aged</a:t>
            </a:r>
            <a:br>
              <a:rPr lang="en-GB">
                <a:solidFill>
                  <a:srgbClr val="000000"/>
                </a:solidFill>
                <a:cs typeface="Times New Roman" pitchFamily="18" charset="0"/>
              </a:rPr>
            </a:br>
            <a:r>
              <a:rPr lang="en-GB">
                <a:solidFill>
                  <a:srgbClr val="000000"/>
                </a:solidFill>
                <a:cs typeface="Times New Roman" pitchFamily="18" charset="0"/>
              </a:rPr>
              <a:t>51–60 and more than </a:t>
            </a:r>
            <a:r>
              <a:rPr lang="en-GB">
                <a:cs typeface="Times New Roman" pitchFamily="18" charset="0"/>
              </a:rPr>
              <a:t>80% of men over the age of 80.</a:t>
            </a:r>
            <a:r>
              <a:rPr lang="en-GB"/>
              <a:t> </a:t>
            </a:r>
            <a:r>
              <a:rPr lang="en-GB">
                <a:cs typeface="Times New Roman" pitchFamily="18" charset="0"/>
              </a:rPr>
              <a:t>However, the prevalence of histological BPH is higher than the prevalence of clinical BPH, as not all men with histological BPH present with clinical symptoms.</a:t>
            </a:r>
          </a:p>
          <a:p>
            <a:pPr defTabSz="914400"/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A MORTE DA VIRGEM - Cristóvão de Figueiredo, pintor português em atividade entre 1515 e 1543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94E2F-0994-4DBF-BFCA-176095310F08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51583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719" y="685838"/>
            <a:ext cx="5008166" cy="3429182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0873" tIns="45437" rIns="90873" bIns="45437"/>
          <a:lstStyle/>
          <a:p>
            <a:pPr defTabSz="914400"/>
            <a:endParaRPr 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56AEADB-2EAA-2344-B5CE-1204AEA12D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4B74A6-B548-5A4C-B669-86D4BF6B2017}" type="slidenum">
              <a:rPr lang="pt-BR" altLang="pt-BR"/>
              <a:pPr/>
              <a:t>97</a:t>
            </a:fld>
            <a:endParaRPr lang="pt-BR" altLang="pt-BR"/>
          </a:p>
        </p:txBody>
      </p:sp>
      <p:sp>
        <p:nvSpPr>
          <p:cNvPr id="228354" name="Espaço Reservado para Imagem de Slide 1">
            <a:extLst>
              <a:ext uri="{FF2B5EF4-FFF2-40B4-BE49-F238E27FC236}">
                <a16:creationId xmlns:a16="http://schemas.microsoft.com/office/drawing/2014/main" id="{87FE297F-71AF-114E-9959-1BE8185C522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8355" name="Espaço Reservado para Anotações 2">
            <a:extLst>
              <a:ext uri="{FF2B5EF4-FFF2-40B4-BE49-F238E27FC236}">
                <a16:creationId xmlns:a16="http://schemas.microsoft.com/office/drawing/2014/main" id="{EB20EC49-EF71-474D-9008-711B4F5465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200">
              <a:spcBef>
                <a:spcPct val="0"/>
              </a:spcBef>
            </a:pPr>
            <a:endParaRPr lang="pt-BR" altLang="pt-BR"/>
          </a:p>
        </p:txBody>
      </p:sp>
      <p:sp>
        <p:nvSpPr>
          <p:cNvPr id="228356" name="Espaço Reservado para Número de Slide 3">
            <a:extLst>
              <a:ext uri="{FF2B5EF4-FFF2-40B4-BE49-F238E27FC236}">
                <a16:creationId xmlns:a16="http://schemas.microsoft.com/office/drawing/2014/main" id="{32795281-12BB-244E-8D4E-3629B8676428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95AA6BF0-6F90-424D-902B-62EA4A6EAE78}" type="slidenum">
              <a:rPr lang="en-US" altLang="pt-BR" sz="1200">
                <a:latin typeface="Calibri" panose="020F0502020204030204" pitchFamily="34" charset="0"/>
              </a:rPr>
              <a:pPr algn="r"/>
              <a:t>97</a:t>
            </a:fld>
            <a:endParaRPr lang="en-US" altLang="pt-BR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4509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EEC7100-CB11-284A-9805-6BF2E9E46C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273982-43F5-6E44-9904-7E45952B37A7}" type="slidenum">
              <a:rPr lang="pt-BR" altLang="pt-BR"/>
              <a:pPr/>
              <a:t>103</a:t>
            </a:fld>
            <a:endParaRPr lang="pt-BR" altLang="pt-BR"/>
          </a:p>
        </p:txBody>
      </p:sp>
      <p:sp>
        <p:nvSpPr>
          <p:cNvPr id="239618" name="Rectangle 2">
            <a:extLst>
              <a:ext uri="{FF2B5EF4-FFF2-40B4-BE49-F238E27FC236}">
                <a16:creationId xmlns:a16="http://schemas.microsoft.com/office/drawing/2014/main" id="{4E1995FB-4083-3944-8A2E-4AF445071834}"/>
              </a:ext>
            </a:extLst>
          </p:cNvPr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>
            <a:extLst>
              <a:ext uri="{FF2B5EF4-FFF2-40B4-BE49-F238E27FC236}">
                <a16:creationId xmlns:a16="http://schemas.microsoft.com/office/drawing/2014/main" id="{C148CA63-3734-6E4F-8EE3-513A2B8084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>
              <a:spcBef>
                <a:spcPct val="0"/>
              </a:spcBef>
            </a:pPr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020107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B5BC4E-5F0F-6F4E-80A4-C120187674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2B2D92-5A20-8441-A175-397FD9DC61D6}" type="slidenum">
              <a:rPr lang="pt-BR" altLang="pt-BR"/>
              <a:pPr/>
              <a:t>104</a:t>
            </a:fld>
            <a:endParaRPr lang="pt-BR" altLang="pt-BR"/>
          </a:p>
        </p:txBody>
      </p:sp>
      <p:sp>
        <p:nvSpPr>
          <p:cNvPr id="241666" name="Rectangle 7">
            <a:extLst>
              <a:ext uri="{FF2B5EF4-FFF2-40B4-BE49-F238E27FC236}">
                <a16:creationId xmlns:a16="http://schemas.microsoft.com/office/drawing/2014/main" id="{014173A5-0601-9C47-B516-C3C95DFF20D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D51B41C1-4EC7-6442-8FB8-3BC6A8C87818}" type="slidenum">
              <a:rPr lang="en-US" altLang="pt-BR" sz="1200"/>
              <a:pPr algn="r"/>
              <a:t>104</a:t>
            </a:fld>
            <a:endParaRPr lang="en-US" altLang="pt-BR" sz="1200"/>
          </a:p>
        </p:txBody>
      </p:sp>
      <p:sp>
        <p:nvSpPr>
          <p:cNvPr id="241667" name="Rectangle 2">
            <a:extLst>
              <a:ext uri="{FF2B5EF4-FFF2-40B4-BE49-F238E27FC236}">
                <a16:creationId xmlns:a16="http://schemas.microsoft.com/office/drawing/2014/main" id="{D95B3635-8F4A-1343-AED8-DAB82640C22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8" name="Rectangle 3">
            <a:extLst>
              <a:ext uri="{FF2B5EF4-FFF2-40B4-BE49-F238E27FC236}">
                <a16:creationId xmlns:a16="http://schemas.microsoft.com/office/drawing/2014/main" id="{A501B2C6-956F-3747-9FEB-1608CF1ACF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2115200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93AB47-F87E-C547-9909-C05ED41839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573E0A-8410-DA43-BD3A-394E7A3A4219}" type="slidenum">
              <a:rPr lang="pt-BR" altLang="pt-BR"/>
              <a:pPr/>
              <a:t>105</a:t>
            </a:fld>
            <a:endParaRPr lang="pt-BR" altLang="pt-BR"/>
          </a:p>
        </p:txBody>
      </p:sp>
      <p:sp>
        <p:nvSpPr>
          <p:cNvPr id="243714" name="Rectangle 7">
            <a:extLst>
              <a:ext uri="{FF2B5EF4-FFF2-40B4-BE49-F238E27FC236}">
                <a16:creationId xmlns:a16="http://schemas.microsoft.com/office/drawing/2014/main" id="{DD07D490-8FA1-6347-833C-E527D82AB18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DD270534-AA02-D647-8AD2-744A8563D96C}" type="slidenum">
              <a:rPr lang="en-US" altLang="pt-BR" sz="1200"/>
              <a:pPr algn="r"/>
              <a:t>105</a:t>
            </a:fld>
            <a:endParaRPr lang="en-US" altLang="pt-BR" sz="1200"/>
          </a:p>
        </p:txBody>
      </p:sp>
      <p:sp>
        <p:nvSpPr>
          <p:cNvPr id="243715" name="Rectangle 2">
            <a:extLst>
              <a:ext uri="{FF2B5EF4-FFF2-40B4-BE49-F238E27FC236}">
                <a16:creationId xmlns:a16="http://schemas.microsoft.com/office/drawing/2014/main" id="{464B2AA9-4ABA-5E41-AC5A-9AEACD60B13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6" name="Rectangle 3">
            <a:extLst>
              <a:ext uri="{FF2B5EF4-FFF2-40B4-BE49-F238E27FC236}">
                <a16:creationId xmlns:a16="http://schemas.microsoft.com/office/drawing/2014/main" id="{2D4B4087-0AED-8E43-8B06-01F96C0813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0538887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411B041-4816-494F-9560-0ACA020993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4232CC-90E2-FF4E-A18D-073B84AEAB73}" type="slidenum">
              <a:rPr lang="pt-BR" altLang="pt-BR"/>
              <a:pPr/>
              <a:t>106</a:t>
            </a:fld>
            <a:endParaRPr lang="pt-BR" altLang="pt-BR"/>
          </a:p>
        </p:txBody>
      </p:sp>
      <p:sp>
        <p:nvSpPr>
          <p:cNvPr id="245762" name="Rectangle 2">
            <a:extLst>
              <a:ext uri="{FF2B5EF4-FFF2-40B4-BE49-F238E27FC236}">
                <a16:creationId xmlns:a16="http://schemas.microsoft.com/office/drawing/2014/main" id="{88BEFBC7-51EA-6B49-888C-426D969C68D3}"/>
              </a:ext>
            </a:extLst>
          </p:cNvPr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>
            <a:extLst>
              <a:ext uri="{FF2B5EF4-FFF2-40B4-BE49-F238E27FC236}">
                <a16:creationId xmlns:a16="http://schemas.microsoft.com/office/drawing/2014/main" id="{8D0C270C-2B5F-3E49-997D-F9F22EAC24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>
              <a:spcBef>
                <a:spcPct val="0"/>
              </a:spcBef>
            </a:pPr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913385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A4E8030-1B9B-F84D-BE9C-A64FDAD726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D70DE7-8482-7445-92AD-9F311A6EFD42}" type="slidenum">
              <a:rPr lang="pt-BR" altLang="pt-BR"/>
              <a:pPr/>
              <a:t>107</a:t>
            </a:fld>
            <a:endParaRPr lang="pt-BR" altLang="pt-BR"/>
          </a:p>
        </p:txBody>
      </p:sp>
      <p:sp>
        <p:nvSpPr>
          <p:cNvPr id="247810" name="Rectangle 2">
            <a:extLst>
              <a:ext uri="{FF2B5EF4-FFF2-40B4-BE49-F238E27FC236}">
                <a16:creationId xmlns:a16="http://schemas.microsoft.com/office/drawing/2014/main" id="{30E192B9-3CDC-5B45-A7EF-04CFCB028C22}"/>
              </a:ext>
            </a:extLst>
          </p:cNvPr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>
            <a:extLst>
              <a:ext uri="{FF2B5EF4-FFF2-40B4-BE49-F238E27FC236}">
                <a16:creationId xmlns:a16="http://schemas.microsoft.com/office/drawing/2014/main" id="{6A753D3B-CCE9-D440-A850-964C2BC63C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>
              <a:spcBef>
                <a:spcPct val="0"/>
              </a:spcBef>
            </a:pPr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738498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A8D5D71-4D15-F544-A975-76F85CAA7E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09E62E-DBC0-2E47-9F4C-D6A23447FCDF}" type="slidenum">
              <a:rPr lang="pt-BR" altLang="pt-BR"/>
              <a:pPr/>
              <a:t>111</a:t>
            </a:fld>
            <a:endParaRPr lang="pt-BR" altLang="pt-BR"/>
          </a:p>
        </p:txBody>
      </p:sp>
      <p:sp>
        <p:nvSpPr>
          <p:cNvPr id="252930" name="Rectangle 2">
            <a:extLst>
              <a:ext uri="{FF2B5EF4-FFF2-40B4-BE49-F238E27FC236}">
                <a16:creationId xmlns:a16="http://schemas.microsoft.com/office/drawing/2014/main" id="{A060AE69-9803-7A4F-9B16-4C5EA6CCBDAF}"/>
              </a:ext>
            </a:extLst>
          </p:cNvPr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>
            <a:extLst>
              <a:ext uri="{FF2B5EF4-FFF2-40B4-BE49-F238E27FC236}">
                <a16:creationId xmlns:a16="http://schemas.microsoft.com/office/drawing/2014/main" id="{FF4FA2B8-802F-D248-8F43-4CE0EB0C7C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>
              <a:spcBef>
                <a:spcPct val="0"/>
              </a:spcBef>
            </a:pPr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79753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Todo este conjunto de transformações veio a ter a</a:t>
            </a:r>
          </a:p>
          <a:p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sua necessária repercussão na Medicina: “O mistério</a:t>
            </a:r>
          </a:p>
          <a:p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 morte tinha que ser deslindado na investigação da</a:t>
            </a:r>
          </a:p>
          <a:p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vida!” Os médicos passaram a observar a natureza</a:t>
            </a:r>
          </a:p>
          <a:p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 os rodeava, procuraram adquirir conhecimentos</a:t>
            </a:r>
          </a:p>
          <a:p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como enfrentar a doença, e à medida que foram</a:t>
            </a:r>
          </a:p>
          <a:p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obtendo sucessos... a origem sobrenatural da doença</a:t>
            </a:r>
          </a:p>
          <a:p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foi sendo afastada, em favor de um conceito mais</a:t>
            </a:r>
          </a:p>
          <a:p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racional e pseudocientífico.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94E2F-0994-4DBF-BFCA-176095310F08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3926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 foi assim que o século XVI se tornou o século</a:t>
            </a:r>
          </a:p>
          <a:p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dos anatomistas: a arte de dissecar, proibida durante</a:t>
            </a:r>
          </a:p>
          <a:p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séculos, revolucionou a Medicina, desempenhando a</a:t>
            </a:r>
          </a:p>
          <a:p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Arte um papel de relevo! Pode afirmar-se que a Arte</a:t>
            </a:r>
          </a:p>
          <a:p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 a Ciência estiveram mais unidas no Renascimento</a:t>
            </a:r>
          </a:p>
          <a:p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 que em qualquer outro período na História da</a:t>
            </a:r>
          </a:p>
          <a:p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Medicina. Formaram-se entretanto agremiações de</a:t>
            </a:r>
          </a:p>
          <a:p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Humanistas empenhados em que a cultura se tornasse</a:t>
            </a:r>
          </a:p>
          <a:p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mais humana, aprendeu-se o grego para </a:t>
            </a:r>
            <a:r>
              <a:rPr lang="pt-BR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redescobir</a:t>
            </a:r>
            <a:endParaRPr lang="pt-BR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 textos originais e fez-se deles uma leitura crítica</a:t>
            </a:r>
          </a:p>
          <a:p>
            <a:r>
              <a:rPr lang="pt-BR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correcta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O Homem voltou-se para a natureza e</a:t>
            </a:r>
          </a:p>
          <a:p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iniciou-se o método experimental.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94E2F-0994-4DBF-BFCA-176095310F08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4907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Primeiros</a:t>
            </a:r>
            <a:r>
              <a:rPr lang="en-US" dirty="0"/>
              <a:t> </a:t>
            </a:r>
            <a:r>
              <a:rPr lang="en-US" dirty="0" err="1"/>
              <a:t>povos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realizaram</a:t>
            </a:r>
            <a:r>
              <a:rPr lang="en-US" baseline="0" dirty="0"/>
              <a:t> </a:t>
            </a:r>
            <a:r>
              <a:rPr lang="en-US" baseline="0" dirty="0" err="1"/>
              <a:t>circuncisão</a:t>
            </a:r>
            <a:r>
              <a:rPr lang="en-US" baseline="0" dirty="0"/>
              <a:t>: </a:t>
            </a:r>
            <a:r>
              <a:rPr lang="en-US" baseline="0" dirty="0" err="1"/>
              <a:t>etíopes</a:t>
            </a:r>
            <a:r>
              <a:rPr lang="en-US" baseline="0" dirty="0"/>
              <a:t> e </a:t>
            </a:r>
            <a:r>
              <a:rPr lang="en-US" baseline="0" dirty="0" err="1"/>
              <a:t>egipcios</a:t>
            </a:r>
            <a:r>
              <a:rPr lang="en-US" baseline="0" dirty="0"/>
              <a:t>; </a:t>
            </a:r>
            <a:r>
              <a:rPr lang="pt-BR" dirty="0"/>
              <a:t>Hieróglifos evidenciam a prática da circuncisão pelos egípcios previamente aos judeus.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94E2F-0994-4DBF-BFCA-176095310F08}" type="slidenum">
              <a:rPr lang="pt-BR" smtClean="0"/>
              <a:pPr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1151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94E2F-0994-4DBF-BFCA-176095310F08}" type="slidenum">
              <a:rPr lang="pt-BR" smtClean="0"/>
              <a:pPr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4255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Feita</a:t>
            </a:r>
            <a:r>
              <a:rPr lang="en-US" baseline="0" dirty="0"/>
              <a:t> </a:t>
            </a:r>
            <a:r>
              <a:rPr lang="en-US" baseline="0" dirty="0" err="1"/>
              <a:t>sem</a:t>
            </a:r>
            <a:r>
              <a:rPr lang="en-US" baseline="0" dirty="0"/>
              <a:t> a </a:t>
            </a:r>
            <a:r>
              <a:rPr lang="en-US" baseline="0" dirty="0" err="1"/>
              <a:t>consciência</a:t>
            </a:r>
            <a:r>
              <a:rPr lang="en-US" baseline="0" dirty="0"/>
              <a:t> </a:t>
            </a:r>
            <a:r>
              <a:rPr lang="en-US" baseline="0" dirty="0" err="1"/>
              <a:t>da</a:t>
            </a:r>
            <a:r>
              <a:rPr lang="en-US" baseline="0" dirty="0"/>
              <a:t> </a:t>
            </a:r>
            <a:r>
              <a:rPr lang="en-US" baseline="0" dirty="0" err="1"/>
              <a:t>criança</a:t>
            </a:r>
            <a:r>
              <a:rPr lang="en-US" baseline="0" dirty="0"/>
              <a:t>, </a:t>
            </a:r>
            <a:r>
              <a:rPr lang="en-US" baseline="0" dirty="0" err="1"/>
              <a:t>representando</a:t>
            </a:r>
            <a:r>
              <a:rPr lang="en-US" baseline="0" dirty="0"/>
              <a:t> </a:t>
            </a:r>
            <a:r>
              <a:rPr lang="en-US" baseline="0" dirty="0" err="1"/>
              <a:t>ato</a:t>
            </a:r>
            <a:r>
              <a:rPr lang="en-US" baseline="0" dirty="0"/>
              <a:t> de </a:t>
            </a:r>
            <a:r>
              <a:rPr lang="en-US" baseline="0" dirty="0" err="1"/>
              <a:t>fé</a:t>
            </a:r>
            <a:r>
              <a:rPr lang="en-US" baseline="0" dirty="0"/>
              <a:t> </a:t>
            </a:r>
            <a:r>
              <a:rPr lang="en-US" baseline="0" dirty="0" err="1"/>
              <a:t>acima</a:t>
            </a:r>
            <a:r>
              <a:rPr lang="en-US" baseline="0" dirty="0"/>
              <a:t> </a:t>
            </a:r>
            <a:r>
              <a:rPr lang="en-US" baseline="0" dirty="0" err="1"/>
              <a:t>da</a:t>
            </a:r>
            <a:r>
              <a:rPr lang="en-US" baseline="0" dirty="0"/>
              <a:t> </a:t>
            </a:r>
            <a:r>
              <a:rPr lang="en-US" baseline="0" dirty="0" err="1"/>
              <a:t>lógica</a:t>
            </a:r>
            <a:r>
              <a:rPr lang="en-US" baseline="0" dirty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94E2F-0994-4DBF-BFCA-176095310F08}" type="slidenum">
              <a:rPr lang="pt-BR" smtClean="0"/>
              <a:pPr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8170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94E2F-0994-4DBF-BFCA-176095310F08}" type="slidenum">
              <a:rPr lang="pt-BR" smtClean="0"/>
              <a:pPr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6333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94E2F-0994-4DBF-BFCA-176095310F08}" type="slidenum">
              <a:rPr lang="pt-BR" smtClean="0"/>
              <a:pPr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1100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6BA65-A7F3-4D0F-B043-8B162A10DE6D}" type="datetimeFigureOut">
              <a:rPr lang="pt-BR"/>
              <a:pPr>
                <a:defRPr/>
              </a:pPr>
              <a:t>13/02/2019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BB6D6-2A5E-4AEF-BA3A-8F9731E7149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3404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F2677-B023-4133-A9DE-EF0C48D45892}" type="datetimeFigureOut">
              <a:rPr lang="pt-BR"/>
              <a:pPr>
                <a:defRPr/>
              </a:pPr>
              <a:t>13/02/2019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CC813-EE07-41EB-B4D0-E8CC90FB61A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573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E1237-7BDE-4B55-991D-2C1DEB70F636}" type="datetimeFigureOut">
              <a:rPr lang="pt-BR"/>
              <a:pPr>
                <a:defRPr/>
              </a:pPr>
              <a:t>13/02/2019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9AE86-4D7B-4D24-9037-129C367F591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5422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69D95-7B50-4876-9167-371E4F9033D5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0ED58-DF76-43F8-BDEF-E62727526BF8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396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29EA3-20D4-4B4B-8117-B982E6DD604D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2CACC-1AFD-4C4B-9A93-7721C6D5591F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8437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4DF40-C1A5-458B-9BC6-A001C6D1EF9B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1E4C0-06F7-45C2-8EE3-75F91754F5D8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9111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AC88D-C488-4E9F-82D6-EE1C66CFC07F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7F09E-6204-40EA-8538-2BF999846E6D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250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4AF1D-581A-4C4A-BB05-98E5994FF43D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CD794-BF2E-45E0-A0F2-EF7DCBA887CE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460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48D1C-EDBC-4F3E-B335-526482511138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6C5D0-C39A-495F-B68E-2DCAF363D3C4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0884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762F2-AB1F-4AE4-B8FA-5555898C92A1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53DD7-0793-4C15-A34D-9007F94A82B0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5987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055AC-DC79-4842-8288-76A4EEA9D554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A6E57-EE1F-46EF-81ED-94F9AC6FEE4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270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C8173-7673-4F25-9C6B-607522B5FD25}" type="datetimeFigureOut">
              <a:rPr lang="pt-BR"/>
              <a:pPr>
                <a:defRPr/>
              </a:pPr>
              <a:t>13/02/2019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3BC13-6B5C-48A9-895D-EA9E6A5D7F5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70424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F6473-A58B-45B6-94AA-B3A4B15B0DE9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5B2EC-DEA8-46A4-AC74-CC7ECA305C29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764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204C7-78E7-4592-809A-D2857D59C372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57F59-2A9B-40E4-A1BA-EF291EE3517F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074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06F10-A27B-4BE4-993D-C6ABADAEC723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A8120-DD01-4092-92A3-11164B345F7A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068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9A89D-46F6-420F-BDE3-AF982F1AD2F7}" type="datetimeFigureOut">
              <a:rPr lang="pt-BR"/>
              <a:pPr>
                <a:defRPr/>
              </a:pPr>
              <a:t>13/02/2019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56349-BD78-4610-9D05-AE9EA87FEAE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7452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2EA08-B3B6-4610-9ACE-7C34D71E85CE}" type="datetimeFigureOut">
              <a:rPr lang="pt-BR"/>
              <a:pPr>
                <a:defRPr/>
              </a:pPr>
              <a:t>13/02/2019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9BCB7-4C77-4472-B90A-65C49F2CF67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3409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23EA7-2A3E-4B7E-8653-F2771B2A7171}" type="datetimeFigureOut">
              <a:rPr lang="pt-BR"/>
              <a:pPr>
                <a:defRPr/>
              </a:pPr>
              <a:t>13/02/2019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A3585-DB4A-4EC1-B1D8-0558146D705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0119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9BFE4-E826-407B-85E4-ED19E697571A}" type="datetimeFigureOut">
              <a:rPr lang="pt-BR"/>
              <a:pPr>
                <a:defRPr/>
              </a:pPr>
              <a:t>13/02/2019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E5D6C-2EF6-478E-8F50-BA618305B72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3937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25AD0-D67D-4393-8C32-8CFF06CC5981}" type="datetimeFigureOut">
              <a:rPr lang="pt-BR"/>
              <a:pPr>
                <a:defRPr/>
              </a:pPr>
              <a:t>13/02/2019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A8C5C-8BF5-46AE-920F-38529F8DC36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723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5EC57-4C71-45D9-97BB-668BF92407A2}" type="datetimeFigureOut">
              <a:rPr lang="pt-BR"/>
              <a:pPr>
                <a:defRPr/>
              </a:pPr>
              <a:t>13/02/2019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13992-D2D3-4E1C-85B4-C5C4B6AB409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0346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E3F5F-49BF-4E94-A231-AE9D0673EB67}" type="datetimeFigureOut">
              <a:rPr lang="pt-BR"/>
              <a:pPr>
                <a:defRPr/>
              </a:pPr>
              <a:t>13/02/2019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3C7D8-5FB4-4081-B1A6-B13B96F8D0A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9991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00AF7D-D289-472B-B5A6-C0986A30F968}" type="datetimeFigureOut">
              <a:rPr lang="pt-BR"/>
              <a:pPr>
                <a:defRPr/>
              </a:pPr>
              <a:t>13/02/2019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69414F-67E5-442D-9147-5C54F3B29A1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58046F-2E99-4EE3-813B-B00C0A390928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E6436F7-AE82-411F-A3E6-8F95FBBCA4A4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814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F:\Forum%20Brasilia\apresentacao.mpg" TargetMode="External"/><Relationship Id="rId1" Type="http://schemas.microsoft.com/office/2007/relationships/media" Target="file:///F:\Forum%20Brasilia\apresentacao.mpg" TargetMode="External"/><Relationship Id="rId4" Type="http://schemas.openxmlformats.org/officeDocument/2006/relationships/image" Target="../media/image96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es.wikipedia.org/wiki/Archivo:Roman_catheters_BM_GR1968.6-26.1to39.jpg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9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0.emf"/><Relationship Id="rId4" Type="http://schemas.openxmlformats.org/officeDocument/2006/relationships/oleObject" Target="../embeddings/oleObject3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1.bp.blogspot.com/_P34f5oOa7cM/R_fnDRzye9I/AAAAAAAABM8/pFngS6FVgkI/S1600-R/Gal%C3%A1xia_centr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8560" y="2078850"/>
            <a:ext cx="4119724" cy="21482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464447" y="1125124"/>
            <a:ext cx="6215106" cy="80367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3300" dirty="0">
                <a:latin typeface="+mj-lt"/>
                <a:ea typeface="+mj-ea"/>
                <a:cs typeface="+mj-cs"/>
              </a:rPr>
              <a:t>UNIVERSO DA UROLOGIA</a:t>
            </a:r>
            <a:endParaRPr lang="pt-BR" sz="33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410869" y="4661305"/>
            <a:ext cx="6215106" cy="80367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2700" dirty="0">
                <a:latin typeface="+mj-lt"/>
                <a:ea typeface="+mj-ea"/>
                <a:cs typeface="+mj-cs"/>
              </a:rPr>
              <a:t>Dr. Aguinaldo Cesar </a:t>
            </a:r>
            <a:r>
              <a:rPr lang="en-US" sz="2700" dirty="0" err="1">
                <a:latin typeface="+mj-lt"/>
                <a:ea typeface="+mj-ea"/>
                <a:cs typeface="+mj-cs"/>
              </a:rPr>
              <a:t>Nardi</a:t>
            </a:r>
            <a:endParaRPr lang="en-US" sz="27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840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REVOLUÇÃO CULTURAL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142106" y="1928802"/>
            <a:ext cx="3596917" cy="3911231"/>
          </a:xfrm>
        </p:spPr>
        <p:txBody>
          <a:bodyPr>
            <a:normAutofit/>
          </a:bodyPr>
          <a:lstStyle/>
          <a:p>
            <a:endParaRPr lang="en-US" sz="2100" dirty="0"/>
          </a:p>
          <a:p>
            <a:endParaRPr lang="en-US" sz="2100" dirty="0"/>
          </a:p>
          <a:p>
            <a:r>
              <a:rPr lang="en-US" sz="2100" dirty="0" err="1"/>
              <a:t>Mistério</a:t>
            </a:r>
            <a:r>
              <a:rPr lang="en-US" sz="2100" dirty="0"/>
              <a:t> </a:t>
            </a:r>
            <a:r>
              <a:rPr lang="en-US" sz="2100" dirty="0" err="1"/>
              <a:t>da</a:t>
            </a:r>
            <a:r>
              <a:rPr lang="en-US" sz="2100" dirty="0"/>
              <a:t> </a:t>
            </a:r>
            <a:r>
              <a:rPr lang="en-US" sz="2100" dirty="0" err="1"/>
              <a:t>morte</a:t>
            </a:r>
            <a:endParaRPr lang="en-US" sz="2100" dirty="0"/>
          </a:p>
          <a:p>
            <a:endParaRPr lang="en-US" sz="2100" dirty="0"/>
          </a:p>
          <a:p>
            <a:r>
              <a:rPr lang="en-US" sz="2100" dirty="0"/>
              <a:t> </a:t>
            </a:r>
            <a:r>
              <a:rPr lang="en-US" sz="2100" dirty="0" err="1"/>
              <a:t>Investigação</a:t>
            </a:r>
            <a:r>
              <a:rPr lang="en-US" sz="2100" dirty="0"/>
              <a:t> da </a:t>
            </a:r>
            <a:r>
              <a:rPr lang="en-US" sz="2100" dirty="0" err="1"/>
              <a:t>vida</a:t>
            </a:r>
            <a:r>
              <a:rPr lang="pt-BR" sz="2100" dirty="0"/>
              <a:t>    </a:t>
            </a:r>
          </a:p>
          <a:p>
            <a:pPr marL="0" indent="0">
              <a:buNone/>
            </a:pPr>
            <a:endParaRPr lang="pt-BR" sz="2100" dirty="0"/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9023" y="2294874"/>
            <a:ext cx="2940530" cy="284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D85CCD5-8D21-4161-BECE-823221D5EAA3}"/>
              </a:ext>
            </a:extLst>
          </p:cNvPr>
          <p:cNvSpPr/>
          <p:nvPr/>
        </p:nvSpPr>
        <p:spPr>
          <a:xfrm>
            <a:off x="5898622" y="5373217"/>
            <a:ext cx="17927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i="1" dirty="0"/>
              <a:t> </a:t>
            </a:r>
            <a:r>
              <a:rPr lang="pt-BR" sz="1200" i="1" dirty="0" err="1"/>
              <a:t>Cristovão</a:t>
            </a:r>
            <a:r>
              <a:rPr lang="pt-BR" sz="1200" i="1" dirty="0"/>
              <a:t> Figueiredo -1515</a:t>
            </a:r>
          </a:p>
        </p:txBody>
      </p:sp>
    </p:spTree>
    <p:extLst>
      <p:ext uri="{BB962C8B-B14F-4D97-AF65-F5344CB8AC3E}">
        <p14:creationId xmlns:p14="http://schemas.microsoft.com/office/powerpoint/2010/main" val="54410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apresentacao.mpg">
            <a:hlinkClick r:id="" action="ppaction://media"/>
            <a:extLst>
              <a:ext uri="{FF2B5EF4-FFF2-40B4-BE49-F238E27FC236}">
                <a16:creationId xmlns:a16="http://schemas.microsoft.com/office/drawing/2014/main" id="{2A82B153-D5E8-A143-B045-1398F9E6AE22}"/>
              </a:ext>
            </a:extLst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916113"/>
            <a:ext cx="5300662" cy="35337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23" name="Rectangle 3">
            <a:extLst>
              <a:ext uri="{FF2B5EF4-FFF2-40B4-BE49-F238E27FC236}">
                <a16:creationId xmlns:a16="http://schemas.microsoft.com/office/drawing/2014/main" id="{B443C7CB-10DD-894B-B37E-83C8E4F5E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1052513"/>
            <a:ext cx="60134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2000" b="1"/>
              <a:t>Mídia Eletrônica</a:t>
            </a:r>
            <a:r>
              <a:rPr lang="pt-BR" altLang="pt-BR" sz="2000"/>
              <a:t> </a:t>
            </a:r>
          </a:p>
          <a:p>
            <a:r>
              <a:rPr lang="pt-BR" altLang="pt-BR" sz="2000" b="1"/>
              <a:t>2 – Aula em vídeo</a:t>
            </a:r>
          </a:p>
        </p:txBody>
      </p:sp>
    </p:spTree>
    <p:extLst>
      <p:ext uri="{BB962C8B-B14F-4D97-AF65-F5344CB8AC3E}">
        <p14:creationId xmlns:p14="http://schemas.microsoft.com/office/powerpoint/2010/main" val="5835077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73" fill="hold"/>
                                        <p:tgtEl>
                                          <p:spTgt spid="71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1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177"/>
                </p:tgtEl>
              </p:cMediaNode>
            </p:vide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>
            <a:extLst>
              <a:ext uri="{FF2B5EF4-FFF2-40B4-BE49-F238E27FC236}">
                <a16:creationId xmlns:a16="http://schemas.microsoft.com/office/drawing/2014/main" id="{318135B4-9C92-6B4E-8800-86CFDE38F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1143000"/>
            <a:ext cx="60134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2000" b="1"/>
              <a:t>Ações</a:t>
            </a:r>
            <a:r>
              <a:rPr lang="pt-BR" altLang="pt-BR" sz="2000"/>
              <a:t> </a:t>
            </a:r>
          </a:p>
          <a:p>
            <a:r>
              <a:rPr lang="pt-BR" altLang="pt-BR" sz="2000" b="1">
                <a:solidFill>
                  <a:srgbClr val="3366FF"/>
                </a:solidFill>
              </a:rPr>
              <a:t>Motor Home</a:t>
            </a:r>
          </a:p>
        </p:txBody>
      </p:sp>
      <p:pic>
        <p:nvPicPr>
          <p:cNvPr id="236547" name="Picture 3" descr="traseira">
            <a:extLst>
              <a:ext uri="{FF2B5EF4-FFF2-40B4-BE49-F238E27FC236}">
                <a16:creationId xmlns:a16="http://schemas.microsoft.com/office/drawing/2014/main" id="{B1468F66-E5B9-E345-8C2A-EF9DEA443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0" y="2058988"/>
            <a:ext cx="2867025" cy="2776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548" name="Picture 2" descr="lateral direita">
            <a:extLst>
              <a:ext uri="{FF2B5EF4-FFF2-40B4-BE49-F238E27FC236}">
                <a16:creationId xmlns:a16="http://schemas.microsoft.com/office/drawing/2014/main" id="{957BE445-D67C-194F-835A-54126484A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060575"/>
            <a:ext cx="4895850" cy="1873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549" name="Picture 2" descr="lateral esquerda">
            <a:extLst>
              <a:ext uri="{FF2B5EF4-FFF2-40B4-BE49-F238E27FC236}">
                <a16:creationId xmlns:a16="http://schemas.microsoft.com/office/drawing/2014/main" id="{BFA1C435-3CA9-A84D-911E-A9666D282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102100"/>
            <a:ext cx="4895850" cy="1749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962430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>
            <a:extLst>
              <a:ext uri="{FF2B5EF4-FFF2-40B4-BE49-F238E27FC236}">
                <a16:creationId xmlns:a16="http://schemas.microsoft.com/office/drawing/2014/main" id="{1E2D4214-C47F-8341-9E4F-B98A0C755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1143000"/>
            <a:ext cx="60134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2000" b="1"/>
              <a:t>Ações</a:t>
            </a:r>
            <a:r>
              <a:rPr lang="pt-BR" altLang="pt-BR" sz="2000"/>
              <a:t> </a:t>
            </a:r>
          </a:p>
          <a:p>
            <a:r>
              <a:rPr lang="pt-BR" altLang="pt-BR" sz="2000" b="1">
                <a:solidFill>
                  <a:srgbClr val="3366FF"/>
                </a:solidFill>
              </a:rPr>
              <a:t>Equipe de Urologistas</a:t>
            </a:r>
          </a:p>
        </p:txBody>
      </p:sp>
      <p:pic>
        <p:nvPicPr>
          <p:cNvPr id="237571" name="Picture 3" descr="Imagem16">
            <a:extLst>
              <a:ext uri="{FF2B5EF4-FFF2-40B4-BE49-F238E27FC236}">
                <a16:creationId xmlns:a16="http://schemas.microsoft.com/office/drawing/2014/main" id="{DE5D2A92-E831-D541-A038-6F73531A3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087563"/>
            <a:ext cx="6769100" cy="350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38155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>
            <a:extLst>
              <a:ext uri="{FF2B5EF4-FFF2-40B4-BE49-F238E27FC236}">
                <a16:creationId xmlns:a16="http://schemas.microsoft.com/office/drawing/2014/main" id="{BAAD683C-B99D-4B48-90F0-754EDB356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3100" y="1447800"/>
            <a:ext cx="6013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2000" b="1"/>
              <a:t>Outros materiais</a:t>
            </a:r>
            <a:endParaRPr lang="pt-BR" altLang="pt-BR" sz="2000"/>
          </a:p>
        </p:txBody>
      </p:sp>
      <p:pic>
        <p:nvPicPr>
          <p:cNvPr id="238595" name="Picture 2" descr="C:\Users\nardi\Desktop\OLD VAIO\Aguinaldo\caravana ca pênis\cartazb.jpg">
            <a:extLst>
              <a:ext uri="{FF2B5EF4-FFF2-40B4-BE49-F238E27FC236}">
                <a16:creationId xmlns:a16="http://schemas.microsoft.com/office/drawing/2014/main" id="{968B3384-124C-3A46-AD6E-004C508D5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989138"/>
            <a:ext cx="27495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596" name="Picture 4" descr="Imagem17">
            <a:extLst>
              <a:ext uri="{FF2B5EF4-FFF2-40B4-BE49-F238E27FC236}">
                <a16:creationId xmlns:a16="http://schemas.microsoft.com/office/drawing/2014/main" id="{F311CC18-A072-8048-BFB7-E34CB3AA8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492375"/>
            <a:ext cx="1576388" cy="302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597" name="Rectangle 5">
            <a:extLst>
              <a:ext uri="{FF2B5EF4-FFF2-40B4-BE49-F238E27FC236}">
                <a16:creationId xmlns:a16="http://schemas.microsoft.com/office/drawing/2014/main" id="{2E8FF450-A3A5-C945-8F50-AB680A816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5516563"/>
            <a:ext cx="1079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1600"/>
              <a:t>sabonete</a:t>
            </a:r>
          </a:p>
        </p:txBody>
      </p:sp>
      <p:sp>
        <p:nvSpPr>
          <p:cNvPr id="238598" name="Rectangle 6">
            <a:extLst>
              <a:ext uri="{FF2B5EF4-FFF2-40B4-BE49-F238E27FC236}">
                <a16:creationId xmlns:a16="http://schemas.microsoft.com/office/drawing/2014/main" id="{26B2BE99-2E0B-9345-9BF4-0327748A4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5876925"/>
            <a:ext cx="1079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1600"/>
              <a:t>banner</a:t>
            </a:r>
          </a:p>
        </p:txBody>
      </p:sp>
    </p:spTree>
    <p:extLst>
      <p:ext uri="{BB962C8B-B14F-4D97-AF65-F5344CB8AC3E}">
        <p14:creationId xmlns:p14="http://schemas.microsoft.com/office/powerpoint/2010/main" val="14109511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>
            <a:extLst>
              <a:ext uri="{FF2B5EF4-FFF2-40B4-BE49-F238E27FC236}">
                <a16:creationId xmlns:a16="http://schemas.microsoft.com/office/drawing/2014/main" id="{2EF28161-A460-B944-9A9D-76B3E9BCB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3100" y="1447800"/>
            <a:ext cx="6013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2000" b="1"/>
              <a:t>Abertura</a:t>
            </a:r>
            <a:endParaRPr lang="pt-BR" altLang="pt-BR" sz="2000"/>
          </a:p>
        </p:txBody>
      </p:sp>
      <p:pic>
        <p:nvPicPr>
          <p:cNvPr id="240643" name="Picture 3" descr="Imagem18">
            <a:extLst>
              <a:ext uri="{FF2B5EF4-FFF2-40B4-BE49-F238E27FC236}">
                <a16:creationId xmlns:a16="http://schemas.microsoft.com/office/drawing/2014/main" id="{63E3E6DF-E83B-2D44-A1E2-493E52926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060575"/>
            <a:ext cx="6337300" cy="347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79962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>
            <a:extLst>
              <a:ext uri="{FF2B5EF4-FFF2-40B4-BE49-F238E27FC236}">
                <a16:creationId xmlns:a16="http://schemas.microsoft.com/office/drawing/2014/main" id="{8F63C45D-DE51-BD43-A16D-FBC64F50C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3100" y="1447800"/>
            <a:ext cx="6013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2000" b="1"/>
              <a:t>Fotos das Ações</a:t>
            </a:r>
            <a:endParaRPr lang="pt-BR" altLang="pt-BR" sz="2000"/>
          </a:p>
        </p:txBody>
      </p:sp>
      <p:pic>
        <p:nvPicPr>
          <p:cNvPr id="242691" name="Picture 20" descr="Pedreiras (107)">
            <a:extLst>
              <a:ext uri="{FF2B5EF4-FFF2-40B4-BE49-F238E27FC236}">
                <a16:creationId xmlns:a16="http://schemas.microsoft.com/office/drawing/2014/main" id="{B7F22AB2-20BB-5A42-A1F9-2E69FA92D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8" y="1989138"/>
            <a:ext cx="2447925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692" name="Picture 18" descr="Pedreiras (102)">
            <a:extLst>
              <a:ext uri="{FF2B5EF4-FFF2-40B4-BE49-F238E27FC236}">
                <a16:creationId xmlns:a16="http://schemas.microsoft.com/office/drawing/2014/main" id="{301ED34F-7E51-B447-8E9A-F2C7B26C5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9138"/>
            <a:ext cx="2447925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693" name="Picture 17" descr="Pedreiras (94)">
            <a:extLst>
              <a:ext uri="{FF2B5EF4-FFF2-40B4-BE49-F238E27FC236}">
                <a16:creationId xmlns:a16="http://schemas.microsoft.com/office/drawing/2014/main" id="{F36F40B8-1ACE-7840-9E95-D068AC94F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3897313"/>
            <a:ext cx="2449512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694" name="Picture 19" descr="Pedreiras (106)">
            <a:extLst>
              <a:ext uri="{FF2B5EF4-FFF2-40B4-BE49-F238E27FC236}">
                <a16:creationId xmlns:a16="http://schemas.microsoft.com/office/drawing/2014/main" id="{9CACA046-ABAE-7840-AFE7-CB9AA2B34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8" y="3914775"/>
            <a:ext cx="2447925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12445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>
            <a:extLst>
              <a:ext uri="{FF2B5EF4-FFF2-40B4-BE49-F238E27FC236}">
                <a16:creationId xmlns:a16="http://schemas.microsoft.com/office/drawing/2014/main" id="{2E8C36DC-84A7-5843-BCE7-30E39C980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1422400"/>
            <a:ext cx="6840538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pt-BR" altLang="pt-BR" sz="2300" b="1">
                <a:solidFill>
                  <a:srgbClr val="3366FF"/>
                </a:solidFill>
              </a:rPr>
              <a:t>Campanha de Prevenção de Câncer de Pênis</a:t>
            </a:r>
            <a:br>
              <a:rPr lang="pt-BR" altLang="pt-BR" sz="2300" b="1">
                <a:solidFill>
                  <a:srgbClr val="3366FF"/>
                </a:solidFill>
              </a:rPr>
            </a:br>
            <a:r>
              <a:rPr lang="pt-BR" altLang="pt-BR" sz="2300" b="1">
                <a:solidFill>
                  <a:schemeClr val="tx1"/>
                </a:solidFill>
              </a:rPr>
              <a:t>O que queremos evitar?</a:t>
            </a:r>
            <a:br>
              <a:rPr lang="pt-BR" altLang="pt-BR" sz="2300" b="1">
                <a:solidFill>
                  <a:schemeClr val="tx1"/>
                </a:solidFill>
              </a:rPr>
            </a:br>
            <a:endParaRPr lang="pt-BR" altLang="pt-BR" sz="2300" b="1">
              <a:solidFill>
                <a:schemeClr val="tx1"/>
              </a:solidFill>
            </a:endParaRPr>
          </a:p>
        </p:txBody>
      </p:sp>
      <p:pic>
        <p:nvPicPr>
          <p:cNvPr id="244739" name="Picture 3" descr="caso2">
            <a:extLst>
              <a:ext uri="{FF2B5EF4-FFF2-40B4-BE49-F238E27FC236}">
                <a16:creationId xmlns:a16="http://schemas.microsoft.com/office/drawing/2014/main" id="{EEAC4B11-986D-F847-9E6C-1BDE9E542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205038"/>
            <a:ext cx="2603500" cy="338455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4740" name="Picture 4" descr="caso1">
            <a:extLst>
              <a:ext uri="{FF2B5EF4-FFF2-40B4-BE49-F238E27FC236}">
                <a16:creationId xmlns:a16="http://schemas.microsoft.com/office/drawing/2014/main" id="{1B2F7F19-892C-7D46-AF38-CCCA6DC85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205038"/>
            <a:ext cx="3330575" cy="338455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0648858"/>
      </p:ext>
    </p:extLst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3">
            <a:extLst>
              <a:ext uri="{FF2B5EF4-FFF2-40B4-BE49-F238E27FC236}">
                <a16:creationId xmlns:a16="http://schemas.microsoft.com/office/drawing/2014/main" id="{E0BB302E-85ED-B841-A783-1C14FDFDD58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908050"/>
            <a:ext cx="8713788" cy="5689600"/>
          </a:xfrm>
        </p:spPr>
        <p:txBody>
          <a:bodyPr/>
          <a:lstStyle/>
          <a:p>
            <a:endParaRPr lang="pt-BR" altLang="pt-BR"/>
          </a:p>
          <a:p>
            <a:pPr>
              <a:buFontTx/>
              <a:buNone/>
            </a:pPr>
            <a:endParaRPr lang="pt-BR" altLang="pt-BR"/>
          </a:p>
        </p:txBody>
      </p:sp>
      <p:pic>
        <p:nvPicPr>
          <p:cNvPr id="246787" name="Picture 8" descr="uro 001">
            <a:extLst>
              <a:ext uri="{FF2B5EF4-FFF2-40B4-BE49-F238E27FC236}">
                <a16:creationId xmlns:a16="http://schemas.microsoft.com/office/drawing/2014/main" id="{01A15815-665D-F247-90E4-C728A4CC4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13" y="2276475"/>
            <a:ext cx="2700337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6788" name="Picture 10" descr="uro 003">
            <a:extLst>
              <a:ext uri="{FF2B5EF4-FFF2-40B4-BE49-F238E27FC236}">
                <a16:creationId xmlns:a16="http://schemas.microsoft.com/office/drawing/2014/main" id="{57D1EC76-6154-2141-AB92-436B1BBF6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75" y="4040188"/>
            <a:ext cx="2449513" cy="183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6789" name="Picture 9" descr="uro 002">
            <a:extLst>
              <a:ext uri="{FF2B5EF4-FFF2-40B4-BE49-F238E27FC236}">
                <a16:creationId xmlns:a16="http://schemas.microsoft.com/office/drawing/2014/main" id="{43DF8CFA-537F-6D4D-B0C7-666C0202B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75" y="1844675"/>
            <a:ext cx="1639888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4">
            <a:extLst>
              <a:ext uri="{FF2B5EF4-FFF2-40B4-BE49-F238E27FC236}">
                <a16:creationId xmlns:a16="http://schemas.microsoft.com/office/drawing/2014/main" id="{0C502D07-9DF6-A240-972D-C0BB2BF12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8650" y="1139825"/>
            <a:ext cx="8002588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pt-BR" altLang="pt-BR" sz="2200" b="1">
                <a:solidFill>
                  <a:schemeClr val="tx1"/>
                </a:solidFill>
              </a:rPr>
              <a:t>Miíase em CA de Pênis</a:t>
            </a:r>
          </a:p>
        </p:txBody>
      </p:sp>
    </p:spTree>
    <p:extLst>
      <p:ext uri="{BB962C8B-B14F-4D97-AF65-F5344CB8AC3E}">
        <p14:creationId xmlns:p14="http://schemas.microsoft.com/office/powerpoint/2010/main" val="71954938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2" descr="Imagem19">
            <a:extLst>
              <a:ext uri="{FF2B5EF4-FFF2-40B4-BE49-F238E27FC236}">
                <a16:creationId xmlns:a16="http://schemas.microsoft.com/office/drawing/2014/main" id="{CA42C077-FC9F-9044-A183-D2CCDA817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349500"/>
            <a:ext cx="424815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8835" name="Picture 3" descr="Imagem18">
            <a:extLst>
              <a:ext uri="{FF2B5EF4-FFF2-40B4-BE49-F238E27FC236}">
                <a16:creationId xmlns:a16="http://schemas.microsoft.com/office/drawing/2014/main" id="{4AAD979E-F3C6-7C44-A810-C53DF636E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2349500"/>
            <a:ext cx="3956050" cy="279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36473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>
            <a:extLst>
              <a:ext uri="{FF2B5EF4-FFF2-40B4-BE49-F238E27FC236}">
                <a16:creationId xmlns:a16="http://schemas.microsoft.com/office/drawing/2014/main" id="{F390F276-1C55-8543-AA2B-1F0576080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1349375"/>
            <a:ext cx="6840538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pt-BR" altLang="pt-BR" sz="2300" b="1">
                <a:solidFill>
                  <a:srgbClr val="3366FF"/>
                </a:solidFill>
              </a:rPr>
              <a:t>Circuncisão</a:t>
            </a:r>
            <a:endParaRPr lang="pt-BR" altLang="pt-BR" sz="2200" b="1">
              <a:solidFill>
                <a:schemeClr val="tx1"/>
              </a:solidFill>
            </a:endParaRPr>
          </a:p>
        </p:txBody>
      </p:sp>
      <p:sp>
        <p:nvSpPr>
          <p:cNvPr id="249859" name="CaixaDeTexto 2">
            <a:extLst>
              <a:ext uri="{FF2B5EF4-FFF2-40B4-BE49-F238E27FC236}">
                <a16:creationId xmlns:a16="http://schemas.microsoft.com/office/drawing/2014/main" id="{9B3847E0-8107-8341-A592-601F719AF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2276475"/>
            <a:ext cx="6594475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b="1"/>
              <a:t>Fatores de Risco</a:t>
            </a:r>
          </a:p>
          <a:p>
            <a:endParaRPr lang="pt-BR" altLang="pt-BR" b="1"/>
          </a:p>
          <a:p>
            <a:pPr>
              <a:buFont typeface="Wingdings" pitchFamily="2" charset="2"/>
              <a:buChar char="§"/>
            </a:pPr>
            <a:r>
              <a:rPr lang="pt-BR" altLang="pt-BR"/>
              <a:t>  Limpeza genital</a:t>
            </a:r>
          </a:p>
          <a:p>
            <a:pPr>
              <a:buFont typeface="Wingdings" pitchFamily="2" charset="2"/>
              <a:buChar char="§"/>
            </a:pPr>
            <a:endParaRPr lang="pt-BR" altLang="pt-BR"/>
          </a:p>
          <a:p>
            <a:pPr>
              <a:buFont typeface="Wingdings" pitchFamily="2" charset="2"/>
              <a:buChar char="§"/>
            </a:pPr>
            <a:r>
              <a:rPr lang="pt-BR" altLang="pt-BR"/>
              <a:t>  Fimose</a:t>
            </a:r>
          </a:p>
          <a:p>
            <a:pPr>
              <a:buFont typeface="Wingdings" pitchFamily="2" charset="2"/>
              <a:buChar char="§"/>
            </a:pPr>
            <a:endParaRPr lang="pt-BR" altLang="pt-BR"/>
          </a:p>
          <a:p>
            <a:pPr>
              <a:buFont typeface="Wingdings" pitchFamily="2" charset="2"/>
              <a:buChar char="§"/>
            </a:pPr>
            <a:r>
              <a:rPr lang="pt-BR" altLang="pt-BR"/>
              <a:t>  DST – HPV</a:t>
            </a:r>
          </a:p>
          <a:p>
            <a:pPr>
              <a:buFont typeface="Wingdings" pitchFamily="2" charset="2"/>
              <a:buChar char="§"/>
            </a:pPr>
            <a:endParaRPr lang="pt-BR" altLang="pt-BR"/>
          </a:p>
          <a:p>
            <a:pPr>
              <a:buFont typeface="Wingdings" pitchFamily="2" charset="2"/>
              <a:buChar char="§"/>
            </a:pPr>
            <a:r>
              <a:rPr lang="pt-BR" altLang="pt-BR"/>
              <a:t>  SWA</a:t>
            </a:r>
          </a:p>
        </p:txBody>
      </p:sp>
    </p:spTree>
    <p:extLst>
      <p:ext uri="{BB962C8B-B14F-4D97-AF65-F5344CB8AC3E}">
        <p14:creationId xmlns:p14="http://schemas.microsoft.com/office/powerpoint/2010/main" val="2325920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REVOLUÇÃO CULTURAL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128880" y="2286001"/>
            <a:ext cx="3605138" cy="3086100"/>
          </a:xfrm>
        </p:spPr>
        <p:txBody>
          <a:bodyPr>
            <a:noAutofit/>
          </a:bodyPr>
          <a:lstStyle/>
          <a:p>
            <a:pPr>
              <a:spcBef>
                <a:spcPts val="450"/>
              </a:spcBef>
            </a:pPr>
            <a:r>
              <a:rPr lang="en-US" dirty="0" err="1"/>
              <a:t>Conjunto</a:t>
            </a:r>
            <a:r>
              <a:rPr lang="en-US" dirty="0"/>
              <a:t> de </a:t>
            </a:r>
            <a:r>
              <a:rPr lang="en-US" dirty="0" err="1"/>
              <a:t>transformações</a:t>
            </a:r>
            <a:r>
              <a:rPr lang="en-US" dirty="0"/>
              <a:t> </a:t>
            </a:r>
            <a:r>
              <a:rPr lang="en-US" dirty="0" err="1"/>
              <a:t>repercutiram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medicina</a:t>
            </a:r>
            <a:endParaRPr lang="en-US" dirty="0"/>
          </a:p>
          <a:p>
            <a:pPr>
              <a:spcBef>
                <a:spcPts val="450"/>
              </a:spcBef>
            </a:pPr>
            <a:endParaRPr lang="en-US" dirty="0"/>
          </a:p>
          <a:p>
            <a:pPr>
              <a:spcBef>
                <a:spcPts val="450"/>
              </a:spcBef>
            </a:pPr>
            <a:r>
              <a:rPr lang="en-US" dirty="0" err="1"/>
              <a:t>Aquisição</a:t>
            </a:r>
            <a:r>
              <a:rPr lang="en-US" dirty="0"/>
              <a:t> de </a:t>
            </a:r>
            <a:r>
              <a:rPr lang="en-US" dirty="0" err="1"/>
              <a:t>conhecimentos</a:t>
            </a:r>
            <a:r>
              <a:rPr lang="pt-BR" dirty="0"/>
              <a:t> sobre doenças</a:t>
            </a:r>
          </a:p>
          <a:p>
            <a:pPr>
              <a:spcBef>
                <a:spcPts val="450"/>
              </a:spcBef>
            </a:pPr>
            <a:endParaRPr lang="pt-BR" dirty="0"/>
          </a:p>
          <a:p>
            <a:pPr>
              <a:spcBef>
                <a:spcPts val="450"/>
              </a:spcBef>
            </a:pPr>
            <a:r>
              <a:rPr lang="en-US" dirty="0" err="1"/>
              <a:t>Afastamento</a:t>
            </a:r>
            <a:r>
              <a:rPr lang="en-US" dirty="0"/>
              <a:t> </a:t>
            </a:r>
            <a:r>
              <a:rPr lang="en-US" dirty="0" err="1"/>
              <a:t>da</a:t>
            </a:r>
            <a:r>
              <a:rPr lang="en-US" dirty="0"/>
              <a:t> </a:t>
            </a:r>
            <a:r>
              <a:rPr lang="en-US" dirty="0" err="1"/>
              <a:t>origem</a:t>
            </a:r>
            <a:r>
              <a:rPr lang="en-US" dirty="0"/>
              <a:t> </a:t>
            </a:r>
            <a:r>
              <a:rPr lang="en-US" dirty="0" err="1"/>
              <a:t>sobrenatural</a:t>
            </a:r>
            <a:endParaRPr lang="en-US" dirty="0"/>
          </a:p>
          <a:p>
            <a:pPr>
              <a:spcBef>
                <a:spcPts val="450"/>
              </a:spcBef>
            </a:pPr>
            <a:endParaRPr lang="en-US" dirty="0"/>
          </a:p>
          <a:p>
            <a:pPr>
              <a:spcBef>
                <a:spcPts val="450"/>
              </a:spcBef>
            </a:pPr>
            <a:r>
              <a:rPr lang="en-US" dirty="0" err="1"/>
              <a:t>Conceito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racional</a:t>
            </a:r>
            <a:r>
              <a:rPr lang="en-US" dirty="0"/>
              <a:t> e </a:t>
            </a:r>
            <a:r>
              <a:rPr lang="en-US" dirty="0" err="1"/>
              <a:t>pseudocientífico</a:t>
            </a:r>
            <a:endParaRPr lang="en-US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8278" y="2189383"/>
            <a:ext cx="2816070" cy="3237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465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>
            <a:extLst>
              <a:ext uri="{FF2B5EF4-FFF2-40B4-BE49-F238E27FC236}">
                <a16:creationId xmlns:a16="http://schemas.microsoft.com/office/drawing/2014/main" id="{1D16AB35-A2FF-1A47-8131-3A608F170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1349375"/>
            <a:ext cx="6840538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pt-BR" altLang="pt-BR" sz="2300" b="1">
                <a:solidFill>
                  <a:srgbClr val="3366FF"/>
                </a:solidFill>
              </a:rPr>
              <a:t>Circuncisão</a:t>
            </a:r>
            <a:endParaRPr lang="pt-BR" altLang="pt-BR" sz="2200" b="1">
              <a:solidFill>
                <a:schemeClr val="tx1"/>
              </a:solidFill>
            </a:endParaRPr>
          </a:p>
        </p:txBody>
      </p:sp>
      <p:sp>
        <p:nvSpPr>
          <p:cNvPr id="250883" name="Rectangle 3">
            <a:extLst>
              <a:ext uri="{FF2B5EF4-FFF2-40B4-BE49-F238E27FC236}">
                <a16:creationId xmlns:a16="http://schemas.microsoft.com/office/drawing/2014/main" id="{31E26647-B223-4343-91CA-706325D1F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060575"/>
            <a:ext cx="691197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pt-BR" altLang="pt-BR" sz="1800" b="1"/>
              <a:t>Deve ser considerada como benéfica:</a:t>
            </a:r>
            <a:endParaRPr lang="pt-BR" altLang="pt-BR" sz="1800"/>
          </a:p>
          <a:p>
            <a:pPr>
              <a:lnSpc>
                <a:spcPct val="90000"/>
              </a:lnSpc>
              <a:buFontTx/>
              <a:buNone/>
            </a:pPr>
            <a:endParaRPr lang="pt-BR" altLang="pt-BR" sz="1800"/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pt-BR" altLang="pt-BR" sz="1800"/>
              <a:t>Protege contra Câncer de Pênis (alta incidência no Brasil)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endParaRPr lang="pt-BR" altLang="pt-BR" sz="1800"/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pt-BR" altLang="pt-BR" sz="1800"/>
              <a:t>Diminui incidência de DST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endParaRPr lang="pt-BR" altLang="pt-BR" sz="1800"/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pt-BR" altLang="pt-BR" sz="1800"/>
              <a:t>Diminui transmissão de HIV (heterossexuais)</a:t>
            </a:r>
          </a:p>
          <a:p>
            <a:pPr>
              <a:lnSpc>
                <a:spcPct val="90000"/>
              </a:lnSpc>
            </a:pPr>
            <a:endParaRPr lang="pt-BR" altLang="pt-BR" sz="1800"/>
          </a:p>
          <a:p>
            <a:pPr algn="ctr">
              <a:lnSpc>
                <a:spcPct val="90000"/>
              </a:lnSpc>
              <a:buFontTx/>
              <a:buNone/>
            </a:pPr>
            <a:endParaRPr lang="pt-BR" altLang="pt-BR" sz="1800" b="1"/>
          </a:p>
        </p:txBody>
      </p:sp>
    </p:spTree>
    <p:extLst>
      <p:ext uri="{BB962C8B-B14F-4D97-AF65-F5344CB8AC3E}">
        <p14:creationId xmlns:p14="http://schemas.microsoft.com/office/powerpoint/2010/main" val="246561354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>
            <a:extLst>
              <a:ext uri="{FF2B5EF4-FFF2-40B4-BE49-F238E27FC236}">
                <a16:creationId xmlns:a16="http://schemas.microsoft.com/office/drawing/2014/main" id="{A2385696-0D91-4D40-BA1F-C05001E63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1277938"/>
            <a:ext cx="6840538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pt-BR" altLang="pt-BR" sz="2300" b="1">
                <a:solidFill>
                  <a:srgbClr val="3366FF"/>
                </a:solidFill>
              </a:rPr>
              <a:t>Circuncisão e Prevenção de DST/CA Pênis</a:t>
            </a:r>
            <a:br>
              <a:rPr lang="pt-BR" altLang="pt-BR" sz="2300" b="1">
                <a:solidFill>
                  <a:srgbClr val="3366FF"/>
                </a:solidFill>
              </a:rPr>
            </a:br>
            <a:r>
              <a:rPr lang="pt-BR" altLang="pt-BR" sz="2200" b="1"/>
              <a:t>Melhor que cortar o mal pela raiz</a:t>
            </a:r>
            <a:br>
              <a:rPr lang="pt-BR" altLang="pt-BR" sz="2200" b="1">
                <a:solidFill>
                  <a:schemeClr val="tx1"/>
                </a:solidFill>
              </a:rPr>
            </a:br>
            <a:endParaRPr lang="pt-BR" altLang="pt-BR" sz="2200" b="1">
              <a:solidFill>
                <a:schemeClr val="tx1"/>
              </a:solidFill>
            </a:endParaRPr>
          </a:p>
        </p:txBody>
      </p:sp>
      <p:pic>
        <p:nvPicPr>
          <p:cNvPr id="251907" name="Picture 5" descr="user756_1156916379">
            <a:extLst>
              <a:ext uri="{FF2B5EF4-FFF2-40B4-BE49-F238E27FC236}">
                <a16:creationId xmlns:a16="http://schemas.microsoft.com/office/drawing/2014/main" id="{5F0DFA06-E5FD-834E-9AB0-D48D816AF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9138"/>
            <a:ext cx="3211512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454798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ÁREA DE ATUAÇÃO UROLÓGICA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1571604" y="4286256"/>
            <a:ext cx="1875248" cy="964413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HOMENS</a:t>
            </a:r>
            <a:endParaRPr lang="pt-BR" sz="2400" b="1" dirty="0">
              <a:solidFill>
                <a:schemeClr val="tx1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554008" y="4286256"/>
            <a:ext cx="1875248" cy="964413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MULHERES</a:t>
            </a:r>
            <a:endParaRPr lang="pt-BR" sz="2400" b="1" dirty="0">
              <a:solidFill>
                <a:schemeClr val="tx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5697148" y="4286256"/>
            <a:ext cx="1768091" cy="964413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CRIANÇAS</a:t>
            </a:r>
            <a:endParaRPr lang="pt-BR" sz="2400" b="1" dirty="0">
              <a:solidFill>
                <a:schemeClr val="tx1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964645" y="2303852"/>
            <a:ext cx="3000396" cy="964413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</a:rPr>
              <a:t>UROLOGIA</a:t>
            </a:r>
            <a:endParaRPr lang="pt-BR" sz="2700" b="1" dirty="0">
              <a:solidFill>
                <a:schemeClr val="tx1"/>
              </a:solidFill>
            </a:endParaRPr>
          </a:p>
        </p:txBody>
      </p:sp>
      <p:cxnSp>
        <p:nvCxnSpPr>
          <p:cNvPr id="10" name="Conector reto 9"/>
          <p:cNvCxnSpPr/>
          <p:nvPr/>
        </p:nvCxnSpPr>
        <p:spPr>
          <a:xfrm rot="5400000">
            <a:off x="4304108" y="3482579"/>
            <a:ext cx="3214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>
            <a:off x="2536017" y="3696893"/>
            <a:ext cx="41255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 rot="5400000">
            <a:off x="2294914" y="3937996"/>
            <a:ext cx="4822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/>
        </p:nvCxnSpPr>
        <p:spPr>
          <a:xfrm rot="5400000">
            <a:off x="6420458" y="3937996"/>
            <a:ext cx="4822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 rot="5400000">
            <a:off x="4196951" y="3964785"/>
            <a:ext cx="5357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id="{51D7AD2F-88E2-154F-A959-86CCFA413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6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5900" y="1125131"/>
            <a:ext cx="61722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ÁREA DE ATUAÇÃO UROLÓGICA</a:t>
            </a:r>
            <a:endParaRPr lang="pt-BR" dirty="0"/>
          </a:p>
        </p:txBody>
      </p:sp>
      <p:sp>
        <p:nvSpPr>
          <p:cNvPr id="4" name="Elipse 3"/>
          <p:cNvSpPr/>
          <p:nvPr/>
        </p:nvSpPr>
        <p:spPr>
          <a:xfrm>
            <a:off x="3554009" y="3053951"/>
            <a:ext cx="1821669" cy="964413"/>
          </a:xfrm>
          <a:prstGeom prst="ellipse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3393273" y="3375422"/>
            <a:ext cx="2196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UROLOGIA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6179355" y="2357430"/>
            <a:ext cx="1178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PEDIATRIA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1732340" y="4018365"/>
            <a:ext cx="11787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UROLOGIA FEMININA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1785918" y="2464587"/>
            <a:ext cx="1178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ONCOLOGIA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6232934" y="3964786"/>
            <a:ext cx="1178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TRANSPLANTE RENAL</a:t>
            </a: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3875480" y="4714885"/>
            <a:ext cx="12858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LAPAROSCOPIA E </a:t>
            </a:r>
          </a:p>
          <a:p>
            <a:pPr algn="ctr"/>
            <a:r>
              <a:rPr lang="en-US" dirty="0"/>
              <a:t>CIRURGIA ROBÓTICA </a:t>
            </a: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1785918" y="3161109"/>
            <a:ext cx="1178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SEXUALIDADE HUMANA</a:t>
            </a:r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6125776" y="3000372"/>
            <a:ext cx="1339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ENDOUROLOGIA E</a:t>
            </a:r>
          </a:p>
          <a:p>
            <a:pPr algn="ctr"/>
            <a:r>
              <a:rPr lang="en-US" dirty="0"/>
              <a:t>LITÍASE</a:t>
            </a:r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1785918" y="4768462"/>
            <a:ext cx="13930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IMAGEM:</a:t>
            </a:r>
          </a:p>
          <a:p>
            <a:r>
              <a:rPr lang="en-US" dirty="0"/>
              <a:t>US, TC,RNM, CINTILOGRAFIA</a:t>
            </a:r>
            <a:endParaRPr lang="pt-BR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6072198" y="4866513"/>
            <a:ext cx="1178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ANDROLOGIA</a:t>
            </a:r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3768323" y="2196695"/>
            <a:ext cx="150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UROLOGIA GERAL</a:t>
            </a:r>
            <a:endParaRPr lang="pt-BR" dirty="0"/>
          </a:p>
        </p:txBody>
      </p:sp>
      <p:cxnSp>
        <p:nvCxnSpPr>
          <p:cNvPr id="19" name="Conector de seta reta 18"/>
          <p:cNvCxnSpPr/>
          <p:nvPr/>
        </p:nvCxnSpPr>
        <p:spPr>
          <a:xfrm rot="5400000" flipH="1" flipV="1">
            <a:off x="4250529" y="2732480"/>
            <a:ext cx="428628" cy="11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 flipV="1">
            <a:off x="5322099" y="2625323"/>
            <a:ext cx="750099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/>
          <p:cNvCxnSpPr/>
          <p:nvPr/>
        </p:nvCxnSpPr>
        <p:spPr>
          <a:xfrm>
            <a:off x="5482835" y="3429000"/>
            <a:ext cx="642942" cy="11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/>
          <p:cNvCxnSpPr/>
          <p:nvPr/>
        </p:nvCxnSpPr>
        <p:spPr>
          <a:xfrm>
            <a:off x="5375678" y="3804049"/>
            <a:ext cx="642942" cy="375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de seta reta 26"/>
          <p:cNvCxnSpPr/>
          <p:nvPr/>
        </p:nvCxnSpPr>
        <p:spPr>
          <a:xfrm rot="16200000" flipH="1">
            <a:off x="5107785" y="4018364"/>
            <a:ext cx="857256" cy="857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de seta reta 28"/>
          <p:cNvCxnSpPr/>
          <p:nvPr/>
        </p:nvCxnSpPr>
        <p:spPr>
          <a:xfrm rot="5400000">
            <a:off x="4196951" y="4339835"/>
            <a:ext cx="535785" cy="11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de seta reta 30"/>
          <p:cNvCxnSpPr/>
          <p:nvPr/>
        </p:nvCxnSpPr>
        <p:spPr>
          <a:xfrm rot="5400000">
            <a:off x="2884277" y="4045153"/>
            <a:ext cx="803678" cy="7500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de seta reta 32"/>
          <p:cNvCxnSpPr/>
          <p:nvPr/>
        </p:nvCxnSpPr>
        <p:spPr>
          <a:xfrm rot="10800000">
            <a:off x="2857488" y="2678901"/>
            <a:ext cx="642942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de seta reta 34"/>
          <p:cNvCxnSpPr>
            <a:stCxn id="5" idx="1"/>
          </p:cNvCxnSpPr>
          <p:nvPr/>
        </p:nvCxnSpPr>
        <p:spPr>
          <a:xfrm flipH="1" flipV="1">
            <a:off x="2857489" y="3429001"/>
            <a:ext cx="535784" cy="1310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de seta reta 36"/>
          <p:cNvCxnSpPr>
            <a:endCxn id="9" idx="3"/>
          </p:cNvCxnSpPr>
          <p:nvPr/>
        </p:nvCxnSpPr>
        <p:spPr>
          <a:xfrm flipH="1">
            <a:off x="2911067" y="3857628"/>
            <a:ext cx="589363" cy="7609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862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REVOLUÇÃO CULTURAL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142106" y="2057401"/>
            <a:ext cx="3429895" cy="3394472"/>
          </a:xfrm>
        </p:spPr>
        <p:txBody>
          <a:bodyPr>
            <a:noAutofit/>
          </a:bodyPr>
          <a:lstStyle/>
          <a:p>
            <a:pPr>
              <a:spcBef>
                <a:spcPts val="450"/>
              </a:spcBef>
            </a:pPr>
            <a:endParaRPr lang="en-US" sz="2100" dirty="0"/>
          </a:p>
          <a:p>
            <a:pPr>
              <a:spcBef>
                <a:spcPts val="450"/>
              </a:spcBef>
            </a:pPr>
            <a:r>
              <a:rPr lang="en-US" sz="2100" dirty="0" err="1"/>
              <a:t>Século</a:t>
            </a:r>
            <a:r>
              <a:rPr lang="en-US" sz="2100" dirty="0"/>
              <a:t> XVI – </a:t>
            </a:r>
            <a:r>
              <a:rPr lang="en-US" sz="2100" dirty="0" err="1"/>
              <a:t>Século</a:t>
            </a:r>
            <a:r>
              <a:rPr lang="en-US" sz="2100" dirty="0"/>
              <a:t> dos </a:t>
            </a:r>
            <a:r>
              <a:rPr lang="en-US" sz="2100" dirty="0" err="1"/>
              <a:t>anatomistas</a:t>
            </a:r>
            <a:endParaRPr lang="en-US" sz="2100" dirty="0"/>
          </a:p>
          <a:p>
            <a:pPr>
              <a:spcBef>
                <a:spcPts val="450"/>
              </a:spcBef>
            </a:pPr>
            <a:endParaRPr lang="en-US" sz="2100" dirty="0"/>
          </a:p>
          <a:p>
            <a:pPr>
              <a:spcBef>
                <a:spcPts val="450"/>
              </a:spcBef>
            </a:pPr>
            <a:r>
              <a:rPr lang="en-US" sz="2100" dirty="0"/>
              <a:t>Arte de </a:t>
            </a:r>
            <a:r>
              <a:rPr lang="en-US" sz="2100" dirty="0" err="1"/>
              <a:t>dissecar</a:t>
            </a:r>
            <a:r>
              <a:rPr lang="en-US" sz="2100" dirty="0"/>
              <a:t> </a:t>
            </a:r>
            <a:r>
              <a:rPr lang="en-US" sz="2100" dirty="0" err="1"/>
              <a:t>revolucionou</a:t>
            </a:r>
            <a:r>
              <a:rPr lang="en-US" sz="2100" dirty="0"/>
              <a:t> a </a:t>
            </a:r>
            <a:r>
              <a:rPr lang="en-US" sz="2100" dirty="0" err="1"/>
              <a:t>medicina</a:t>
            </a:r>
            <a:endParaRPr lang="en-US" sz="2100" dirty="0"/>
          </a:p>
          <a:p>
            <a:pPr>
              <a:spcBef>
                <a:spcPts val="450"/>
              </a:spcBef>
            </a:pPr>
            <a:endParaRPr lang="en-US" sz="2100" dirty="0"/>
          </a:p>
          <a:p>
            <a:pPr>
              <a:spcBef>
                <a:spcPts val="450"/>
              </a:spcBef>
            </a:pPr>
            <a:r>
              <a:rPr lang="en-US" sz="2100" dirty="0"/>
              <a:t>Arte e </a:t>
            </a:r>
            <a:r>
              <a:rPr lang="en-US" sz="2100" dirty="0" err="1"/>
              <a:t>ciência</a:t>
            </a:r>
            <a:r>
              <a:rPr lang="en-US" sz="2100" dirty="0"/>
              <a:t> </a:t>
            </a:r>
            <a:r>
              <a:rPr lang="en-US" sz="2100" dirty="0" err="1"/>
              <a:t>mais</a:t>
            </a:r>
            <a:r>
              <a:rPr lang="en-US" sz="2100" dirty="0"/>
              <a:t> </a:t>
            </a:r>
            <a:r>
              <a:rPr lang="en-US" sz="2100" dirty="0" err="1"/>
              <a:t>unidas</a:t>
            </a:r>
            <a:r>
              <a:rPr lang="en-US" sz="2100" dirty="0"/>
              <a:t> no </a:t>
            </a:r>
            <a:r>
              <a:rPr lang="en-US" sz="2100" dirty="0" err="1"/>
              <a:t>Renascimento</a:t>
            </a:r>
            <a:endParaRPr lang="en-US" sz="21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418703"/>
            <a:ext cx="3514851" cy="295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4770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MEDICINA RENASCENTISTA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sz="2100" dirty="0"/>
          </a:p>
          <a:p>
            <a:r>
              <a:rPr lang="en-US" sz="2100" dirty="0" err="1"/>
              <a:t>Escassez</a:t>
            </a:r>
            <a:r>
              <a:rPr lang="en-US" sz="2100" dirty="0"/>
              <a:t> de </a:t>
            </a:r>
            <a:r>
              <a:rPr lang="en-US" sz="2100" dirty="0" err="1"/>
              <a:t>meios</a:t>
            </a:r>
            <a:r>
              <a:rPr lang="en-US" sz="2100" dirty="0"/>
              <a:t> </a:t>
            </a:r>
            <a:r>
              <a:rPr lang="en-US" sz="2100" dirty="0" err="1"/>
              <a:t>semiológicos</a:t>
            </a:r>
            <a:endParaRPr lang="en-US" sz="2100" dirty="0"/>
          </a:p>
          <a:p>
            <a:endParaRPr lang="en-US" sz="2100" dirty="0"/>
          </a:p>
          <a:p>
            <a:r>
              <a:rPr lang="en-US" sz="2100" dirty="0" err="1"/>
              <a:t>Limitava</a:t>
            </a:r>
            <a:r>
              <a:rPr lang="en-US" sz="2100" dirty="0"/>
              <a:t>-se à </a:t>
            </a:r>
            <a:r>
              <a:rPr lang="en-US" sz="2100" dirty="0" err="1"/>
              <a:t>prescrição</a:t>
            </a:r>
            <a:r>
              <a:rPr lang="en-US" sz="2100" dirty="0"/>
              <a:t> de </a:t>
            </a:r>
            <a:r>
              <a:rPr lang="en-US" sz="2100" dirty="0" err="1"/>
              <a:t>medicamentos</a:t>
            </a:r>
            <a:r>
              <a:rPr lang="en-US" sz="2100" dirty="0"/>
              <a:t> (</a:t>
            </a:r>
            <a:r>
              <a:rPr lang="en-US" sz="2100" dirty="0" err="1"/>
              <a:t>plantas</a:t>
            </a:r>
            <a:r>
              <a:rPr lang="en-US" sz="2100" dirty="0"/>
              <a:t>, </a:t>
            </a:r>
            <a:r>
              <a:rPr lang="en-US" sz="2100" dirty="0" err="1"/>
              <a:t>animais</a:t>
            </a:r>
            <a:r>
              <a:rPr lang="en-US" sz="2100" dirty="0"/>
              <a:t> e </a:t>
            </a:r>
            <a:r>
              <a:rPr lang="en-US" sz="2100" dirty="0" err="1"/>
              <a:t>minerais</a:t>
            </a:r>
            <a:r>
              <a:rPr lang="en-US" sz="2100" dirty="0"/>
              <a:t>), sangrias, </a:t>
            </a:r>
            <a:r>
              <a:rPr lang="en-US" sz="2100" dirty="0" err="1"/>
              <a:t>clisteres</a:t>
            </a:r>
            <a:r>
              <a:rPr lang="en-US" sz="2100" dirty="0"/>
              <a:t>, </a:t>
            </a:r>
            <a:r>
              <a:rPr lang="en-US" sz="2100" dirty="0" err="1"/>
              <a:t>dietas</a:t>
            </a:r>
            <a:r>
              <a:rPr lang="en-US" sz="2100" dirty="0"/>
              <a:t> e </a:t>
            </a:r>
            <a:r>
              <a:rPr lang="en-US" sz="2100" dirty="0" err="1"/>
              <a:t>exercícios</a:t>
            </a:r>
            <a:r>
              <a:rPr lang="en-US" sz="2100" dirty="0"/>
              <a:t> </a:t>
            </a:r>
            <a:r>
              <a:rPr lang="en-US" sz="2100" dirty="0" err="1"/>
              <a:t>físicos</a:t>
            </a:r>
            <a:endParaRPr lang="en-US" sz="2100" dirty="0"/>
          </a:p>
          <a:p>
            <a:pPr>
              <a:buNone/>
            </a:pPr>
            <a:endParaRPr lang="en-US" sz="2100" dirty="0"/>
          </a:p>
          <a:p>
            <a:endParaRPr lang="pt-BR" sz="2100" dirty="0"/>
          </a:p>
        </p:txBody>
      </p:sp>
    </p:spTree>
    <p:extLst>
      <p:ext uri="{BB962C8B-B14F-4D97-AF65-F5344CB8AC3E}">
        <p14:creationId xmlns:p14="http://schemas.microsoft.com/office/powerpoint/2010/main" val="310404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MEDICINA RENASCENTISTA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66FF33"/>
              </a:buClr>
            </a:pPr>
            <a:endParaRPr lang="en-US" sz="2100" dirty="0"/>
          </a:p>
          <a:p>
            <a:pPr>
              <a:buClr>
                <a:srgbClr val="66FF33"/>
              </a:buClr>
            </a:pPr>
            <a:r>
              <a:rPr lang="en-US" sz="2100" dirty="0" err="1"/>
              <a:t>Cirurgiões</a:t>
            </a:r>
            <a:r>
              <a:rPr lang="en-US" sz="2100" dirty="0"/>
              <a:t> </a:t>
            </a:r>
            <a:r>
              <a:rPr lang="en-US" sz="2100" dirty="0" err="1"/>
              <a:t>verdadeiros</a:t>
            </a:r>
            <a:endParaRPr lang="en-US" sz="2100" dirty="0"/>
          </a:p>
          <a:p>
            <a:pPr>
              <a:buClr>
                <a:srgbClr val="66FF33"/>
              </a:buClr>
            </a:pPr>
            <a:endParaRPr lang="en-US" sz="2100" dirty="0"/>
          </a:p>
          <a:p>
            <a:pPr>
              <a:buClr>
                <a:srgbClr val="66FF33"/>
              </a:buClr>
            </a:pPr>
            <a:r>
              <a:rPr lang="en-US" sz="2100" dirty="0" err="1"/>
              <a:t>Cirurgiões</a:t>
            </a:r>
            <a:r>
              <a:rPr lang="en-US" sz="2100" dirty="0"/>
              <a:t> </a:t>
            </a:r>
            <a:r>
              <a:rPr lang="en-US" sz="2100" dirty="0" err="1"/>
              <a:t>barbeiros</a:t>
            </a:r>
            <a:endParaRPr lang="en-US" sz="2100" dirty="0"/>
          </a:p>
          <a:p>
            <a:pPr>
              <a:buClr>
                <a:srgbClr val="66FF33"/>
              </a:buClr>
            </a:pPr>
            <a:endParaRPr lang="en-US" sz="2100" dirty="0"/>
          </a:p>
          <a:p>
            <a:pPr>
              <a:buClr>
                <a:srgbClr val="66FF33"/>
              </a:buClr>
            </a:pPr>
            <a:r>
              <a:rPr lang="en-US" sz="2100" dirty="0" err="1"/>
              <a:t>Cirurgiões</a:t>
            </a:r>
            <a:r>
              <a:rPr lang="en-US" sz="2100" dirty="0"/>
              <a:t> </a:t>
            </a:r>
            <a:r>
              <a:rPr lang="en-US" sz="2100" dirty="0" err="1"/>
              <a:t>itinerantes</a:t>
            </a:r>
            <a:endParaRPr lang="en-US" sz="2100" dirty="0"/>
          </a:p>
          <a:p>
            <a:pPr>
              <a:buClr>
                <a:srgbClr val="66FF33"/>
              </a:buClr>
            </a:pPr>
            <a:endParaRPr lang="pt-BR" sz="2100" dirty="0"/>
          </a:p>
        </p:txBody>
      </p:sp>
    </p:spTree>
    <p:extLst>
      <p:ext uri="{BB962C8B-B14F-4D97-AF65-F5344CB8AC3E}">
        <p14:creationId xmlns:p14="http://schemas.microsoft.com/office/powerpoint/2010/main" val="291192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MEDICINA RENASCENTISTA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148708" y="2270710"/>
            <a:ext cx="3429895" cy="3394472"/>
          </a:xfrm>
        </p:spPr>
        <p:txBody>
          <a:bodyPr>
            <a:noAutofit/>
          </a:bodyPr>
          <a:lstStyle/>
          <a:p>
            <a:pPr>
              <a:spcBef>
                <a:spcPts val="450"/>
              </a:spcBef>
            </a:pPr>
            <a:r>
              <a:rPr lang="en-US" sz="2100" dirty="0" err="1"/>
              <a:t>Aumento</a:t>
            </a:r>
            <a:r>
              <a:rPr lang="en-US" sz="2100" dirty="0"/>
              <a:t> </a:t>
            </a:r>
            <a:r>
              <a:rPr lang="en-US" sz="2100" dirty="0" err="1"/>
              <a:t>assustador</a:t>
            </a:r>
            <a:r>
              <a:rPr lang="en-US" sz="2100" dirty="0"/>
              <a:t> de </a:t>
            </a:r>
            <a:r>
              <a:rPr lang="en-US" sz="2100" dirty="0" err="1"/>
              <a:t>gonorréia</a:t>
            </a:r>
            <a:r>
              <a:rPr lang="en-US" sz="2100" dirty="0"/>
              <a:t> e </a:t>
            </a:r>
            <a:r>
              <a:rPr lang="en-US" sz="2100" dirty="0" err="1"/>
              <a:t>sífilis</a:t>
            </a:r>
            <a:endParaRPr lang="en-US" sz="2100" dirty="0"/>
          </a:p>
          <a:p>
            <a:pPr>
              <a:spcBef>
                <a:spcPts val="450"/>
              </a:spcBef>
            </a:pPr>
            <a:endParaRPr lang="en-US" sz="2100" dirty="0"/>
          </a:p>
          <a:p>
            <a:pPr>
              <a:spcBef>
                <a:spcPts val="450"/>
              </a:spcBef>
            </a:pPr>
            <a:r>
              <a:rPr lang="en-US" sz="2100" dirty="0" err="1"/>
              <a:t>Trazidas</a:t>
            </a:r>
            <a:r>
              <a:rPr lang="en-US" sz="2100" dirty="0"/>
              <a:t> </a:t>
            </a:r>
            <a:r>
              <a:rPr lang="en-US" sz="2100" dirty="0" err="1"/>
              <a:t>por</a:t>
            </a:r>
            <a:r>
              <a:rPr lang="en-US" sz="2100" dirty="0"/>
              <a:t> </a:t>
            </a:r>
            <a:r>
              <a:rPr lang="en-US" sz="2100" dirty="0" err="1"/>
              <a:t>marinheiros</a:t>
            </a:r>
            <a:r>
              <a:rPr lang="en-US" sz="2100" dirty="0"/>
              <a:t> </a:t>
            </a:r>
          </a:p>
          <a:p>
            <a:pPr>
              <a:spcBef>
                <a:spcPts val="450"/>
              </a:spcBef>
            </a:pPr>
            <a:endParaRPr lang="en-US" sz="2100" dirty="0"/>
          </a:p>
          <a:p>
            <a:pPr>
              <a:spcBef>
                <a:spcPts val="450"/>
              </a:spcBef>
            </a:pPr>
            <a:r>
              <a:rPr lang="en-US" sz="2100" dirty="0" err="1"/>
              <a:t>Acreditava</a:t>
            </a:r>
            <a:r>
              <a:rPr lang="en-US" sz="2100" dirty="0"/>
              <a:t>-se </a:t>
            </a:r>
            <a:r>
              <a:rPr lang="en-US" sz="2100" dirty="0" err="1"/>
              <a:t>serem</a:t>
            </a:r>
            <a:r>
              <a:rPr lang="en-US" sz="2100" dirty="0"/>
              <a:t> </a:t>
            </a:r>
            <a:r>
              <a:rPr lang="en-US" sz="2100" dirty="0" err="1"/>
              <a:t>duas</a:t>
            </a:r>
            <a:r>
              <a:rPr lang="en-US" sz="2100" dirty="0"/>
              <a:t> </a:t>
            </a:r>
            <a:r>
              <a:rPr lang="en-US" sz="2100" dirty="0" err="1"/>
              <a:t>formas</a:t>
            </a:r>
            <a:r>
              <a:rPr lang="en-US" sz="2100" dirty="0"/>
              <a:t> </a:t>
            </a:r>
            <a:r>
              <a:rPr lang="en-US" sz="2100" dirty="0" err="1"/>
              <a:t>diferentes</a:t>
            </a:r>
            <a:r>
              <a:rPr lang="en-US" sz="2100" dirty="0"/>
              <a:t> </a:t>
            </a:r>
            <a:r>
              <a:rPr lang="en-US" sz="2100" dirty="0" err="1"/>
              <a:t>da</a:t>
            </a:r>
            <a:r>
              <a:rPr lang="en-US" sz="2100" dirty="0"/>
              <a:t> </a:t>
            </a:r>
            <a:r>
              <a:rPr lang="en-US" sz="2100" dirty="0" err="1"/>
              <a:t>mesma</a:t>
            </a:r>
            <a:r>
              <a:rPr lang="en-US" sz="2100" dirty="0"/>
              <a:t> </a:t>
            </a:r>
            <a:r>
              <a:rPr lang="en-US" sz="2100" dirty="0" err="1"/>
              <a:t>doença</a:t>
            </a:r>
            <a:endParaRPr lang="pt-BR" sz="21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0693" y="2196695"/>
            <a:ext cx="3139679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981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MEDICINA RENASCENTISTA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128880" y="2286001"/>
            <a:ext cx="3704738" cy="3086100"/>
          </a:xfrm>
        </p:spPr>
        <p:txBody>
          <a:bodyPr>
            <a:normAutofit/>
          </a:bodyPr>
          <a:lstStyle/>
          <a:p>
            <a:pPr>
              <a:spcBef>
                <a:spcPts val="450"/>
              </a:spcBef>
            </a:pPr>
            <a:r>
              <a:rPr lang="en-US" sz="2100" dirty="0" err="1"/>
              <a:t>Irrigações</a:t>
            </a:r>
            <a:r>
              <a:rPr lang="en-US" sz="2100" dirty="0"/>
              <a:t> com </a:t>
            </a:r>
            <a:r>
              <a:rPr lang="en-US" sz="2100" dirty="0" err="1"/>
              <a:t>extratos</a:t>
            </a:r>
            <a:r>
              <a:rPr lang="en-US" sz="2100" dirty="0"/>
              <a:t> de </a:t>
            </a:r>
            <a:r>
              <a:rPr lang="en-US" sz="2100" dirty="0" err="1"/>
              <a:t>plantas</a:t>
            </a:r>
            <a:endParaRPr lang="en-US" sz="2100" dirty="0"/>
          </a:p>
          <a:p>
            <a:pPr>
              <a:spcBef>
                <a:spcPts val="450"/>
              </a:spcBef>
            </a:pPr>
            <a:endParaRPr lang="en-US" sz="2100" dirty="0"/>
          </a:p>
          <a:p>
            <a:pPr>
              <a:spcBef>
                <a:spcPts val="450"/>
              </a:spcBef>
            </a:pPr>
            <a:endParaRPr lang="en-US" sz="2100" dirty="0"/>
          </a:p>
          <a:p>
            <a:pPr>
              <a:spcBef>
                <a:spcPts val="450"/>
              </a:spcBef>
            </a:pPr>
            <a:r>
              <a:rPr lang="en-US" sz="2100" dirty="0"/>
              <a:t>Benjamin Bell </a:t>
            </a:r>
            <a:r>
              <a:rPr lang="en-US" sz="2100" dirty="0" err="1"/>
              <a:t>diferenciou</a:t>
            </a:r>
            <a:r>
              <a:rPr lang="en-US" sz="2100" dirty="0"/>
              <a:t> as </a:t>
            </a:r>
            <a:r>
              <a:rPr lang="en-US" sz="2100" dirty="0" err="1"/>
              <a:t>duas</a:t>
            </a:r>
            <a:r>
              <a:rPr lang="en-US" sz="2100" dirty="0"/>
              <a:t> </a:t>
            </a:r>
            <a:r>
              <a:rPr lang="en-US" sz="2100" dirty="0" err="1"/>
              <a:t>doenças</a:t>
            </a:r>
            <a:r>
              <a:rPr lang="en-US" sz="2100" dirty="0"/>
              <a:t> no </a:t>
            </a:r>
            <a:r>
              <a:rPr lang="en-US" sz="2100" dirty="0" err="1"/>
              <a:t>séc</a:t>
            </a:r>
            <a:r>
              <a:rPr lang="en-US" sz="2100" dirty="0"/>
              <a:t>. XVIII</a:t>
            </a:r>
            <a:endParaRPr lang="pt-BR" sz="21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7159" y="2099646"/>
            <a:ext cx="2681195" cy="3489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525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MEDICINA RENASCENTISTA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2087724" y="1980605"/>
            <a:ext cx="5651820" cy="83581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 err="1"/>
              <a:t>Tratamento</a:t>
            </a:r>
            <a:r>
              <a:rPr lang="en-US" dirty="0"/>
              <a:t> com </a:t>
            </a:r>
            <a:r>
              <a:rPr lang="en-US" dirty="0" err="1"/>
              <a:t>dilatações</a:t>
            </a:r>
            <a:r>
              <a:rPr lang="en-US" dirty="0"/>
              <a:t> e </a:t>
            </a:r>
            <a:r>
              <a:rPr lang="en-US" dirty="0" err="1"/>
              <a:t>aplicações</a:t>
            </a:r>
            <a:r>
              <a:rPr lang="en-US" dirty="0"/>
              <a:t> de </a:t>
            </a:r>
            <a:r>
              <a:rPr lang="en-US" dirty="0" err="1"/>
              <a:t>substâncias</a:t>
            </a:r>
            <a:r>
              <a:rPr lang="en-US" dirty="0"/>
              <a:t> </a:t>
            </a:r>
            <a:r>
              <a:rPr lang="en-US" dirty="0" err="1"/>
              <a:t>emolientes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cáusticas</a:t>
            </a:r>
            <a:r>
              <a:rPr lang="en-US" dirty="0"/>
              <a:t> </a:t>
            </a:r>
            <a:r>
              <a:rPr lang="en-US" dirty="0" err="1"/>
              <a:t>através</a:t>
            </a:r>
            <a:r>
              <a:rPr lang="en-US" dirty="0"/>
              <a:t> de </a:t>
            </a:r>
            <a:r>
              <a:rPr lang="en-US" dirty="0" err="1"/>
              <a:t>sondas</a:t>
            </a:r>
            <a:endParaRPr lang="en-US" dirty="0"/>
          </a:p>
          <a:p>
            <a:endParaRPr lang="en-US" dirty="0"/>
          </a:p>
          <a:p>
            <a:endParaRPr lang="pt-BR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2625322"/>
            <a:ext cx="4714908" cy="3268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36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MEDICINA RENASCENTISTA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625182" y="2196695"/>
            <a:ext cx="5625743" cy="64294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100" dirty="0" err="1"/>
              <a:t>Diagnóstico</a:t>
            </a:r>
            <a:r>
              <a:rPr lang="en-US" sz="2100" dirty="0"/>
              <a:t> </a:t>
            </a:r>
            <a:r>
              <a:rPr lang="en-US" sz="2100" dirty="0" err="1"/>
              <a:t>através</a:t>
            </a:r>
            <a:r>
              <a:rPr lang="en-US" sz="2100" dirty="0"/>
              <a:t> de </a:t>
            </a:r>
            <a:r>
              <a:rPr lang="en-US" sz="2100" dirty="0" err="1"/>
              <a:t>passagem</a:t>
            </a:r>
            <a:r>
              <a:rPr lang="en-US" sz="2100" dirty="0"/>
              <a:t> de </a:t>
            </a:r>
            <a:r>
              <a:rPr lang="en-US" sz="2100" dirty="0" err="1"/>
              <a:t>cateteres</a:t>
            </a:r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pt-BR" sz="2100" dirty="0"/>
          </a:p>
        </p:txBody>
      </p:sp>
      <p:pic>
        <p:nvPicPr>
          <p:cNvPr id="7" name="Espaço Reservado para Conteúdo 6" descr="http://upload.wikimedia.org/wikipedia/commons/thumb/0/09/Roman_catheters_BM_GR1968.6-26.1to39.jpg/200px-Roman_catheters_BM_GR1968.6-26.1to39.jpg">
            <a:hlinkClick r:id="rId2"/>
          </p:cNvPr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2864631"/>
            <a:ext cx="4574693" cy="2629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121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MEDICINA RENASCENTISTA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128880" y="2247627"/>
            <a:ext cx="3929174" cy="3086100"/>
          </a:xfrm>
        </p:spPr>
        <p:txBody>
          <a:bodyPr>
            <a:noAutofit/>
          </a:bodyPr>
          <a:lstStyle/>
          <a:p>
            <a:pPr>
              <a:spcBef>
                <a:spcPts val="450"/>
              </a:spcBef>
            </a:pPr>
            <a:r>
              <a:rPr lang="en-US" sz="1950" dirty="0" err="1"/>
              <a:t>Carnosidades</a:t>
            </a:r>
            <a:r>
              <a:rPr lang="en-US" sz="1950" dirty="0"/>
              <a:t> </a:t>
            </a:r>
            <a:r>
              <a:rPr lang="en-US" sz="1950" dirty="0" err="1"/>
              <a:t>ou</a:t>
            </a:r>
            <a:r>
              <a:rPr lang="en-US" sz="1950" dirty="0"/>
              <a:t> </a:t>
            </a:r>
            <a:r>
              <a:rPr lang="en-US" sz="1950" dirty="0" err="1"/>
              <a:t>carúnculas</a:t>
            </a:r>
            <a:r>
              <a:rPr lang="en-US" sz="1950" dirty="0"/>
              <a:t> – </a:t>
            </a:r>
            <a:r>
              <a:rPr lang="en-US" sz="1950" dirty="0" err="1"/>
              <a:t>conceitos</a:t>
            </a:r>
            <a:r>
              <a:rPr lang="en-US" sz="1950" dirty="0"/>
              <a:t> </a:t>
            </a:r>
            <a:r>
              <a:rPr lang="en-US" sz="1950" dirty="0" err="1"/>
              <a:t>propostos</a:t>
            </a:r>
            <a:r>
              <a:rPr lang="en-US" sz="1950" dirty="0"/>
              <a:t> </a:t>
            </a:r>
            <a:r>
              <a:rPr lang="en-US" sz="1950" dirty="0" err="1"/>
              <a:t>por</a:t>
            </a:r>
            <a:r>
              <a:rPr lang="en-US" sz="1950" dirty="0"/>
              <a:t> </a:t>
            </a:r>
            <a:r>
              <a:rPr lang="en-US" sz="1950" dirty="0" err="1"/>
              <a:t>Galeno</a:t>
            </a:r>
            <a:endParaRPr lang="en-US" sz="1950" dirty="0"/>
          </a:p>
          <a:p>
            <a:pPr>
              <a:spcBef>
                <a:spcPts val="450"/>
              </a:spcBef>
            </a:pPr>
            <a:endParaRPr lang="en-US" sz="1950" dirty="0"/>
          </a:p>
          <a:p>
            <a:pPr>
              <a:spcBef>
                <a:spcPts val="450"/>
              </a:spcBef>
            </a:pPr>
            <a:r>
              <a:rPr lang="en-US" sz="1950" dirty="0" err="1"/>
              <a:t>Doença</a:t>
            </a:r>
            <a:r>
              <a:rPr lang="en-US" sz="1950" dirty="0"/>
              <a:t> grave </a:t>
            </a:r>
            <a:r>
              <a:rPr lang="en-US" sz="1950" dirty="0" err="1"/>
              <a:t>da</a:t>
            </a:r>
            <a:r>
              <a:rPr lang="en-US" sz="1950" dirty="0"/>
              <a:t> </a:t>
            </a:r>
            <a:r>
              <a:rPr lang="en-US" sz="1950" dirty="0" err="1"/>
              <a:t>luz</a:t>
            </a:r>
            <a:r>
              <a:rPr lang="en-US" sz="1950" dirty="0"/>
              <a:t> </a:t>
            </a:r>
            <a:r>
              <a:rPr lang="en-US" sz="1950" dirty="0" err="1"/>
              <a:t>uretral</a:t>
            </a:r>
            <a:endParaRPr lang="en-US" sz="1950" dirty="0"/>
          </a:p>
          <a:p>
            <a:pPr>
              <a:spcBef>
                <a:spcPts val="450"/>
              </a:spcBef>
            </a:pPr>
            <a:endParaRPr lang="en-US" sz="1950" dirty="0"/>
          </a:p>
          <a:p>
            <a:pPr>
              <a:spcBef>
                <a:spcPts val="450"/>
              </a:spcBef>
            </a:pPr>
            <a:r>
              <a:rPr lang="en-US" sz="1950" dirty="0" err="1"/>
              <a:t>Excrecência</a:t>
            </a:r>
            <a:r>
              <a:rPr lang="en-US" sz="1950" dirty="0"/>
              <a:t> </a:t>
            </a:r>
            <a:r>
              <a:rPr lang="en-US" sz="1950" dirty="0" err="1"/>
              <a:t>carnuda</a:t>
            </a:r>
            <a:r>
              <a:rPr lang="en-US" sz="1950" dirty="0"/>
              <a:t> no </a:t>
            </a:r>
            <a:r>
              <a:rPr lang="en-US" sz="1950" dirty="0" err="1"/>
              <a:t>colo</a:t>
            </a:r>
            <a:r>
              <a:rPr lang="en-US" sz="1950" dirty="0"/>
              <a:t> </a:t>
            </a:r>
            <a:r>
              <a:rPr lang="en-US" sz="1950" dirty="0" err="1"/>
              <a:t>da</a:t>
            </a:r>
            <a:r>
              <a:rPr lang="en-US" sz="1950" dirty="0"/>
              <a:t> </a:t>
            </a:r>
            <a:r>
              <a:rPr lang="en-US" sz="1950" dirty="0" err="1"/>
              <a:t>bexiga</a:t>
            </a:r>
            <a:endParaRPr lang="en-US" sz="1950" dirty="0"/>
          </a:p>
          <a:p>
            <a:pPr>
              <a:spcBef>
                <a:spcPts val="450"/>
              </a:spcBef>
            </a:pPr>
            <a:endParaRPr lang="en-US" sz="1950" dirty="0"/>
          </a:p>
          <a:p>
            <a:pPr>
              <a:spcBef>
                <a:spcPts val="450"/>
              </a:spcBef>
            </a:pPr>
            <a:r>
              <a:rPr lang="en-US" sz="1950" dirty="0" err="1"/>
              <a:t>Dificuldade</a:t>
            </a:r>
            <a:r>
              <a:rPr lang="en-US" sz="1950" dirty="0"/>
              <a:t> </a:t>
            </a:r>
            <a:r>
              <a:rPr lang="en-US" sz="1950" dirty="0" err="1"/>
              <a:t>para</a:t>
            </a:r>
            <a:r>
              <a:rPr lang="en-US" sz="1950" dirty="0"/>
              <a:t> </a:t>
            </a:r>
            <a:r>
              <a:rPr lang="en-US" sz="1950" dirty="0" err="1"/>
              <a:t>urinar</a:t>
            </a:r>
            <a:r>
              <a:rPr lang="en-US" sz="1950" dirty="0"/>
              <a:t>, </a:t>
            </a:r>
            <a:r>
              <a:rPr lang="en-US" sz="1950" dirty="0" err="1"/>
              <a:t>retenção</a:t>
            </a:r>
            <a:r>
              <a:rPr lang="en-US" sz="1950" dirty="0"/>
              <a:t> </a:t>
            </a:r>
            <a:r>
              <a:rPr lang="en-US" sz="1950" dirty="0" err="1"/>
              <a:t>urinária</a:t>
            </a:r>
            <a:endParaRPr lang="en-US" sz="1950" dirty="0"/>
          </a:p>
          <a:p>
            <a:pPr>
              <a:spcBef>
                <a:spcPts val="450"/>
              </a:spcBef>
            </a:pPr>
            <a:endParaRPr lang="pt-BR" sz="1950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8055" y="2132856"/>
            <a:ext cx="2741210" cy="3413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999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1625183" y="2839638"/>
            <a:ext cx="5829300" cy="1102519"/>
          </a:xfrm>
        </p:spPr>
        <p:txBody>
          <a:bodyPr>
            <a:normAutofit/>
          </a:bodyPr>
          <a:lstStyle/>
          <a:p>
            <a:r>
              <a:rPr lang="en-US" sz="3600" dirty="0"/>
              <a:t>HISTÓRIA DA UROLOGIA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118536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MEDICINA RENASCENTISTA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42107" y="2125098"/>
            <a:ext cx="6852578" cy="3086101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 err="1"/>
              <a:t>Intervencões</a:t>
            </a:r>
            <a:r>
              <a:rPr lang="en-US" sz="2400" dirty="0"/>
              <a:t> </a:t>
            </a:r>
            <a:r>
              <a:rPr lang="en-US" sz="2400" dirty="0" err="1"/>
              <a:t>cirúrgicas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Extrema</a:t>
            </a:r>
            <a:r>
              <a:rPr lang="en-US" sz="2400" dirty="0"/>
              <a:t> </a:t>
            </a:r>
            <a:r>
              <a:rPr lang="en-US" sz="2400" dirty="0" err="1"/>
              <a:t>necessidade</a:t>
            </a:r>
            <a:r>
              <a:rPr lang="en-US" sz="2400" dirty="0"/>
              <a:t> de </a:t>
            </a:r>
            <a:r>
              <a:rPr lang="en-US" sz="2400" dirty="0" err="1"/>
              <a:t>aliviar</a:t>
            </a:r>
            <a:r>
              <a:rPr lang="en-US" sz="2400" dirty="0"/>
              <a:t> </a:t>
            </a:r>
            <a:r>
              <a:rPr lang="en-US" sz="2400" dirty="0" err="1"/>
              <a:t>sofrimentos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Práticas</a:t>
            </a:r>
            <a:r>
              <a:rPr lang="en-US" sz="2400" dirty="0"/>
              <a:t> </a:t>
            </a:r>
            <a:r>
              <a:rPr lang="en-US" sz="2400" dirty="0" err="1"/>
              <a:t>religiosas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72787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CIRCUNCISÃO</a:t>
            </a:r>
            <a:endParaRPr lang="pt-BR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000232" y="2411008"/>
            <a:ext cx="5089958" cy="30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260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CIRCUNCISÃO – BRIT MILAH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900"/>
              </a:spcBef>
            </a:pPr>
            <a:endParaRPr lang="en-US" sz="2400" dirty="0"/>
          </a:p>
          <a:p>
            <a:pPr>
              <a:spcBef>
                <a:spcPts val="900"/>
              </a:spcBef>
            </a:pPr>
            <a:r>
              <a:rPr lang="en-US" sz="2400" dirty="0" err="1"/>
              <a:t>Significa</a:t>
            </a:r>
            <a:r>
              <a:rPr lang="en-US" sz="2400" dirty="0"/>
              <a:t> </a:t>
            </a:r>
            <a:r>
              <a:rPr lang="en-US" sz="2400" dirty="0" err="1"/>
              <a:t>aliança</a:t>
            </a:r>
            <a:r>
              <a:rPr lang="en-US" sz="2400" dirty="0"/>
              <a:t> </a:t>
            </a:r>
            <a:r>
              <a:rPr lang="en-US" sz="2400" dirty="0" err="1"/>
              <a:t>da</a:t>
            </a:r>
            <a:r>
              <a:rPr lang="en-US" sz="2400" dirty="0"/>
              <a:t> carne</a:t>
            </a:r>
          </a:p>
          <a:p>
            <a:pPr>
              <a:spcBef>
                <a:spcPts val="900"/>
              </a:spcBef>
            </a:pPr>
            <a:endParaRPr lang="en-US" sz="2400" dirty="0"/>
          </a:p>
          <a:p>
            <a:pPr>
              <a:spcBef>
                <a:spcPts val="900"/>
              </a:spcBef>
            </a:pPr>
            <a:r>
              <a:rPr lang="en-US" sz="2400" dirty="0" err="1"/>
              <a:t>Reconhecimento</a:t>
            </a:r>
            <a:r>
              <a:rPr lang="en-US" sz="2400" dirty="0"/>
              <a:t> de Deus e </a:t>
            </a:r>
            <a:r>
              <a:rPr lang="en-US" sz="2400" dirty="0" err="1"/>
              <a:t>comprometimento</a:t>
            </a:r>
            <a:r>
              <a:rPr lang="en-US" sz="2400" dirty="0"/>
              <a:t> com </a:t>
            </a:r>
            <a:r>
              <a:rPr lang="en-US" sz="2400" dirty="0" err="1"/>
              <a:t>suas</a:t>
            </a:r>
            <a:r>
              <a:rPr lang="en-US" sz="2400" dirty="0"/>
              <a:t> </a:t>
            </a:r>
            <a:r>
              <a:rPr lang="en-US" sz="2400" dirty="0" err="1"/>
              <a:t>palavras</a:t>
            </a:r>
            <a:r>
              <a:rPr lang="en-US" sz="2400" dirty="0"/>
              <a:t> e </a:t>
            </a:r>
            <a:r>
              <a:rPr lang="en-US" sz="2400" dirty="0" err="1"/>
              <a:t>seus</a:t>
            </a:r>
            <a:r>
              <a:rPr lang="en-US" sz="2400" dirty="0"/>
              <a:t> </a:t>
            </a:r>
            <a:r>
              <a:rPr lang="en-US" sz="2400" dirty="0" err="1"/>
              <a:t>mandamentos</a:t>
            </a:r>
            <a:endParaRPr lang="en-US" sz="2400" dirty="0"/>
          </a:p>
          <a:p>
            <a:pPr>
              <a:spcBef>
                <a:spcPts val="900"/>
              </a:spcBef>
            </a:pPr>
            <a:endParaRPr lang="en-US" sz="2400" dirty="0"/>
          </a:p>
          <a:p>
            <a:pPr>
              <a:spcBef>
                <a:spcPts val="900"/>
              </a:spcBef>
            </a:pPr>
            <a:r>
              <a:rPr lang="en-US" sz="2400" dirty="0" err="1"/>
              <a:t>Promessa</a:t>
            </a:r>
            <a:r>
              <a:rPr lang="en-US" sz="2400" dirty="0"/>
              <a:t> de </a:t>
            </a:r>
            <a:r>
              <a:rPr lang="en-US" sz="2400" dirty="0" err="1"/>
              <a:t>fertilidade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524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CIRCUNCISÃO – BRIT MILAH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100" dirty="0"/>
          </a:p>
          <a:p>
            <a:r>
              <a:rPr lang="en-US" sz="2100" dirty="0" err="1"/>
              <a:t>Realizado</a:t>
            </a:r>
            <a:r>
              <a:rPr lang="en-US" sz="2100" dirty="0"/>
              <a:t> no </a:t>
            </a:r>
            <a:r>
              <a:rPr lang="en-US" sz="2100" dirty="0" err="1"/>
              <a:t>oitavo</a:t>
            </a:r>
            <a:r>
              <a:rPr lang="en-US" sz="2100" dirty="0"/>
              <a:t> </a:t>
            </a:r>
            <a:r>
              <a:rPr lang="en-US" sz="2100" dirty="0" err="1"/>
              <a:t>dia</a:t>
            </a:r>
            <a:endParaRPr lang="en-US" sz="2100" dirty="0"/>
          </a:p>
          <a:p>
            <a:endParaRPr lang="en-US" sz="2100" dirty="0"/>
          </a:p>
          <a:p>
            <a:r>
              <a:rPr lang="en-US" sz="2100" dirty="0" err="1"/>
              <a:t>Representa</a:t>
            </a:r>
            <a:r>
              <a:rPr lang="en-US" sz="2100" dirty="0"/>
              <a:t> </a:t>
            </a:r>
            <a:r>
              <a:rPr lang="en-US" sz="2100" dirty="0" err="1"/>
              <a:t>ato</a:t>
            </a:r>
            <a:r>
              <a:rPr lang="en-US" sz="2100" dirty="0"/>
              <a:t> de </a:t>
            </a:r>
            <a:r>
              <a:rPr lang="en-US" sz="2100" dirty="0" err="1"/>
              <a:t>fé</a:t>
            </a:r>
            <a:r>
              <a:rPr lang="en-US" sz="2100" dirty="0"/>
              <a:t> </a:t>
            </a:r>
            <a:r>
              <a:rPr lang="en-US" sz="2100" dirty="0" err="1"/>
              <a:t>acima</a:t>
            </a:r>
            <a:r>
              <a:rPr lang="en-US" sz="2100" dirty="0"/>
              <a:t> </a:t>
            </a:r>
            <a:r>
              <a:rPr lang="en-US" sz="2100" dirty="0" err="1"/>
              <a:t>da</a:t>
            </a:r>
            <a:r>
              <a:rPr lang="en-US" sz="2100" dirty="0"/>
              <a:t> </a:t>
            </a:r>
            <a:r>
              <a:rPr lang="en-US" sz="2100" dirty="0" err="1"/>
              <a:t>lógica</a:t>
            </a:r>
            <a:endParaRPr lang="en-US" sz="2100" dirty="0"/>
          </a:p>
          <a:p>
            <a:endParaRPr lang="en-US" sz="2100" dirty="0"/>
          </a:p>
          <a:p>
            <a:r>
              <a:rPr lang="en-US" sz="2100" dirty="0" err="1"/>
              <a:t>Iniciação</a:t>
            </a:r>
            <a:r>
              <a:rPr lang="en-US" sz="2100" dirty="0"/>
              <a:t> do </a:t>
            </a:r>
            <a:r>
              <a:rPr lang="en-US" sz="2100" dirty="0" err="1"/>
              <a:t>judeu</a:t>
            </a:r>
            <a:r>
              <a:rPr lang="en-US" sz="2100" dirty="0"/>
              <a:t> </a:t>
            </a:r>
            <a:r>
              <a:rPr lang="en-US" sz="2100" dirty="0" err="1"/>
              <a:t>masculino</a:t>
            </a:r>
            <a:endParaRPr lang="pt-BR" sz="2100" dirty="0"/>
          </a:p>
        </p:txBody>
      </p:sp>
    </p:spTree>
    <p:extLst>
      <p:ext uri="{BB962C8B-B14F-4D97-AF65-F5344CB8AC3E}">
        <p14:creationId xmlns:p14="http://schemas.microsoft.com/office/powerpoint/2010/main" val="359980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CIRCUNCISÃO – BRIT MILAH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Primeiro</a:t>
            </a:r>
            <a:r>
              <a:rPr lang="en-US" sz="2400" dirty="0"/>
              <a:t> </a:t>
            </a:r>
            <a:r>
              <a:rPr lang="en-US" sz="2400" dirty="0" err="1"/>
              <a:t>judeu</a:t>
            </a:r>
            <a:r>
              <a:rPr lang="en-US" sz="2400" dirty="0"/>
              <a:t> a </a:t>
            </a:r>
            <a:r>
              <a:rPr lang="en-US" sz="2400" dirty="0" err="1"/>
              <a:t>realizá</a:t>
            </a:r>
            <a:r>
              <a:rPr lang="en-US" sz="2400" dirty="0"/>
              <a:t>-lo – </a:t>
            </a:r>
            <a:r>
              <a:rPr lang="en-US" sz="2400" dirty="0" err="1"/>
              <a:t>Abrahão</a:t>
            </a:r>
            <a:r>
              <a:rPr lang="en-US" sz="2400" dirty="0"/>
              <a:t> com 99 </a:t>
            </a:r>
            <a:r>
              <a:rPr lang="en-US" sz="2400" dirty="0" err="1"/>
              <a:t>anos</a:t>
            </a:r>
            <a:endParaRPr lang="en-US" sz="2400" dirty="0"/>
          </a:p>
          <a:p>
            <a:endParaRPr lang="en-US" sz="2400" dirty="0"/>
          </a:p>
          <a:p>
            <a:pPr>
              <a:buNone/>
            </a:pPr>
            <a:r>
              <a:rPr lang="en-US" sz="2400" i="1" dirty="0"/>
              <a:t>    E </a:t>
            </a:r>
            <a:r>
              <a:rPr lang="en-US" sz="2400" i="1" dirty="0" err="1"/>
              <a:t>circundareis</a:t>
            </a:r>
            <a:r>
              <a:rPr lang="en-US" sz="2400" i="1" dirty="0"/>
              <a:t> a carne do </a:t>
            </a:r>
            <a:r>
              <a:rPr lang="en-US" sz="2400" i="1" dirty="0" err="1"/>
              <a:t>vosso</a:t>
            </a:r>
            <a:r>
              <a:rPr lang="en-US" sz="2400" i="1" dirty="0"/>
              <a:t> </a:t>
            </a:r>
            <a:r>
              <a:rPr lang="en-US" sz="2400" i="1" dirty="0" err="1"/>
              <a:t>prepúcio</a:t>
            </a:r>
            <a:r>
              <a:rPr lang="en-US" sz="2400" i="1" dirty="0"/>
              <a:t>, e </a:t>
            </a:r>
            <a:r>
              <a:rPr lang="en-US" sz="2400" i="1" dirty="0" err="1"/>
              <a:t>isto</a:t>
            </a:r>
            <a:r>
              <a:rPr lang="en-US" sz="2400" i="1" dirty="0"/>
              <a:t> </a:t>
            </a:r>
            <a:r>
              <a:rPr lang="en-US" sz="2400" i="1" dirty="0" err="1"/>
              <a:t>será</a:t>
            </a:r>
            <a:r>
              <a:rPr lang="en-US" sz="2400" i="1" dirty="0"/>
              <a:t> o </a:t>
            </a:r>
            <a:r>
              <a:rPr lang="en-US" sz="2400" i="1" dirty="0" err="1"/>
              <a:t>sinal</a:t>
            </a:r>
            <a:r>
              <a:rPr lang="en-US" sz="2400" i="1" dirty="0"/>
              <a:t> da </a:t>
            </a:r>
            <a:r>
              <a:rPr lang="en-US" sz="2400" i="1" dirty="0" err="1"/>
              <a:t>aliança</a:t>
            </a:r>
            <a:r>
              <a:rPr lang="en-US" sz="2400" i="1" dirty="0"/>
              <a:t> entre </a:t>
            </a:r>
            <a:r>
              <a:rPr lang="en-US" sz="2400" i="1" dirty="0" err="1"/>
              <a:t>mim</a:t>
            </a:r>
            <a:r>
              <a:rPr lang="en-US" sz="2400" i="1" dirty="0"/>
              <a:t> e </a:t>
            </a:r>
            <a:r>
              <a:rPr lang="en-US" sz="2400" i="1" dirty="0" err="1"/>
              <a:t>vós</a:t>
            </a:r>
            <a:r>
              <a:rPr lang="en-US" sz="2400" i="1" dirty="0"/>
              <a:t> (Ge </a:t>
            </a:r>
            <a:r>
              <a:rPr lang="en-US" sz="2400" i="1" dirty="0" err="1"/>
              <a:t>nesis</a:t>
            </a:r>
            <a:r>
              <a:rPr lang="en-US" sz="2400" i="1" dirty="0"/>
              <a:t> 17:10)</a:t>
            </a:r>
            <a:endParaRPr lang="pt-BR" sz="2400" i="1" dirty="0"/>
          </a:p>
        </p:txBody>
      </p:sp>
    </p:spTree>
    <p:extLst>
      <p:ext uri="{BB962C8B-B14F-4D97-AF65-F5344CB8AC3E}">
        <p14:creationId xmlns:p14="http://schemas.microsoft.com/office/powerpoint/2010/main" val="117685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CIRCUNCISÃO – BRIT MILAH</a:t>
            </a:r>
            <a:endParaRPr lang="pt-B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3" y="2196695"/>
            <a:ext cx="5143535" cy="2946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464447" y="5197091"/>
            <a:ext cx="6172200" cy="64293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dirty="0">
                <a:latin typeface="+mj-lt"/>
                <a:ea typeface="+mj-ea"/>
                <a:cs typeface="+mj-cs"/>
              </a:rPr>
              <a:t>“</a:t>
            </a:r>
            <a:r>
              <a:rPr lang="en-US" dirty="0" err="1">
                <a:latin typeface="+mj-lt"/>
                <a:ea typeface="+mj-ea"/>
                <a:cs typeface="+mj-cs"/>
              </a:rPr>
              <a:t>Circuncisão</a:t>
            </a:r>
            <a:r>
              <a:rPr lang="en-US" dirty="0">
                <a:latin typeface="+mj-lt"/>
                <a:ea typeface="+mj-ea"/>
                <a:cs typeface="+mj-cs"/>
              </a:rPr>
              <a:t> de </a:t>
            </a:r>
            <a:r>
              <a:rPr lang="en-US" dirty="0" err="1">
                <a:latin typeface="+mj-lt"/>
                <a:ea typeface="+mj-ea"/>
                <a:cs typeface="+mj-cs"/>
              </a:rPr>
              <a:t>Isaque</a:t>
            </a:r>
            <a:r>
              <a:rPr lang="en-US" dirty="0">
                <a:latin typeface="+mj-lt"/>
                <a:ea typeface="+mj-ea"/>
                <a:cs typeface="+mj-cs"/>
              </a:rPr>
              <a:t>”, Regensburg </a:t>
            </a:r>
            <a:r>
              <a:rPr lang="en-US" dirty="0" err="1">
                <a:latin typeface="+mj-lt"/>
                <a:ea typeface="+mj-ea"/>
                <a:cs typeface="+mj-cs"/>
              </a:rPr>
              <a:t>Petanteuch</a:t>
            </a:r>
            <a:r>
              <a:rPr lang="en-US" dirty="0">
                <a:latin typeface="+mj-lt"/>
                <a:ea typeface="+mj-ea"/>
                <a:cs typeface="+mj-cs"/>
              </a:rPr>
              <a:t>, c. 1300</a:t>
            </a:r>
            <a:endParaRPr lang="pt-BR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0736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MEDICINA RENASCENTISTA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128880" y="2286001"/>
            <a:ext cx="3482579" cy="3086100"/>
          </a:xfrm>
        </p:spPr>
        <p:txBody>
          <a:bodyPr>
            <a:normAutofit/>
          </a:bodyPr>
          <a:lstStyle/>
          <a:p>
            <a:pPr>
              <a:spcBef>
                <a:spcPts val="450"/>
              </a:spcBef>
            </a:pPr>
            <a:endParaRPr lang="en-US" sz="2100" dirty="0"/>
          </a:p>
          <a:p>
            <a:pPr>
              <a:spcBef>
                <a:spcPts val="450"/>
              </a:spcBef>
            </a:pPr>
            <a:r>
              <a:rPr lang="en-US" sz="2100" dirty="0" err="1"/>
              <a:t>Litotomia</a:t>
            </a:r>
            <a:r>
              <a:rPr lang="en-US" sz="2100" dirty="0"/>
              <a:t> – </a:t>
            </a:r>
            <a:r>
              <a:rPr lang="en-US" sz="2100" dirty="0" err="1"/>
              <a:t>considerado</a:t>
            </a:r>
            <a:r>
              <a:rPr lang="en-US" sz="2100" dirty="0"/>
              <a:t> </a:t>
            </a:r>
            <a:r>
              <a:rPr lang="en-US" sz="2100" dirty="0" err="1"/>
              <a:t>prática</a:t>
            </a:r>
            <a:r>
              <a:rPr lang="en-US" sz="2100" dirty="0"/>
              <a:t> </a:t>
            </a:r>
            <a:r>
              <a:rPr lang="en-US" sz="2100" dirty="0" err="1"/>
              <a:t>indigna</a:t>
            </a:r>
            <a:r>
              <a:rPr lang="en-US" sz="2100" dirty="0"/>
              <a:t> de um </a:t>
            </a:r>
            <a:r>
              <a:rPr lang="en-US" sz="2100" dirty="0" err="1"/>
              <a:t>cirurgião</a:t>
            </a:r>
            <a:endParaRPr lang="en-US" sz="2100" dirty="0"/>
          </a:p>
          <a:p>
            <a:pPr>
              <a:spcBef>
                <a:spcPts val="450"/>
              </a:spcBef>
            </a:pPr>
            <a:endParaRPr lang="en-US" sz="2100" dirty="0"/>
          </a:p>
          <a:p>
            <a:pPr>
              <a:spcBef>
                <a:spcPts val="450"/>
              </a:spcBef>
            </a:pPr>
            <a:r>
              <a:rPr lang="pt-BR" sz="2100" dirty="0" err="1"/>
              <a:t>Joannes</a:t>
            </a:r>
            <a:r>
              <a:rPr lang="pt-BR" sz="2100" dirty="0"/>
              <a:t> </a:t>
            </a:r>
            <a:r>
              <a:rPr lang="pt-BR" sz="2100" dirty="0" err="1"/>
              <a:t>Lethaeus</a:t>
            </a:r>
            <a:r>
              <a:rPr lang="pt-BR" sz="2100" dirty="0"/>
              <a:t>,1620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1829" y="2159790"/>
            <a:ext cx="3482579" cy="3375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156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SÉCULO XVII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128880" y="2132856"/>
            <a:ext cx="3315563" cy="3086100"/>
          </a:xfrm>
        </p:spPr>
        <p:txBody>
          <a:bodyPr>
            <a:noAutofit/>
          </a:bodyPr>
          <a:lstStyle/>
          <a:p>
            <a:endParaRPr lang="en-US" sz="2100" dirty="0"/>
          </a:p>
          <a:p>
            <a:r>
              <a:rPr lang="en-US" sz="2100" dirty="0" err="1"/>
              <a:t>Prática</a:t>
            </a:r>
            <a:r>
              <a:rPr lang="en-US" sz="2100" dirty="0"/>
              <a:t> </a:t>
            </a:r>
            <a:r>
              <a:rPr lang="en-US" sz="2100" dirty="0" err="1"/>
              <a:t>mais</a:t>
            </a:r>
            <a:r>
              <a:rPr lang="en-US" sz="2100" dirty="0"/>
              <a:t> </a:t>
            </a:r>
            <a:r>
              <a:rPr lang="en-US" sz="2100" dirty="0" err="1"/>
              <a:t>frequente</a:t>
            </a:r>
            <a:r>
              <a:rPr lang="en-US" sz="2100" dirty="0"/>
              <a:t> </a:t>
            </a:r>
            <a:r>
              <a:rPr lang="en-US" sz="2100" dirty="0" err="1"/>
              <a:t>da</a:t>
            </a:r>
            <a:r>
              <a:rPr lang="en-US" sz="2100" dirty="0"/>
              <a:t> </a:t>
            </a:r>
            <a:r>
              <a:rPr lang="en-US" sz="2100" dirty="0" err="1"/>
              <a:t>litotomia</a:t>
            </a:r>
            <a:endParaRPr lang="en-US" sz="2100" dirty="0"/>
          </a:p>
          <a:p>
            <a:endParaRPr lang="en-US" sz="2100" dirty="0"/>
          </a:p>
          <a:p>
            <a:r>
              <a:rPr lang="en-US" sz="2100" dirty="0"/>
              <a:t>Papa </a:t>
            </a:r>
            <a:r>
              <a:rPr lang="en-US" sz="2100" dirty="0" err="1"/>
              <a:t>Inocêncio</a:t>
            </a:r>
            <a:r>
              <a:rPr lang="en-US" sz="2100" dirty="0"/>
              <a:t> XI</a:t>
            </a:r>
          </a:p>
          <a:p>
            <a:endParaRPr lang="en-US" sz="2100" dirty="0"/>
          </a:p>
          <a:p>
            <a:r>
              <a:rPr lang="en-US" sz="2100" dirty="0" err="1"/>
              <a:t>Extração</a:t>
            </a:r>
            <a:r>
              <a:rPr lang="en-US" sz="2100" dirty="0"/>
              <a:t> de </a:t>
            </a:r>
            <a:r>
              <a:rPr lang="en-US" sz="2100" dirty="0" err="1"/>
              <a:t>cálculo</a:t>
            </a:r>
            <a:r>
              <a:rPr lang="en-US" sz="2100" dirty="0"/>
              <a:t> renal </a:t>
            </a:r>
            <a:r>
              <a:rPr lang="en-US" sz="2100" dirty="0" err="1"/>
              <a:t>coraliforme</a:t>
            </a:r>
            <a:endParaRPr lang="pt-BR" sz="2100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6066" y="2111831"/>
            <a:ext cx="2700300" cy="346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388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UNIVERSO EM FOCO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683568" y="1862826"/>
            <a:ext cx="6852578" cy="594066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r>
              <a:rPr lang="en-US" sz="2250" b="1" dirty="0" err="1"/>
              <a:t>Rins</a:t>
            </a:r>
            <a:endParaRPr lang="en-US" sz="2250" b="1" dirty="0"/>
          </a:p>
        </p:txBody>
      </p:sp>
      <p:pic>
        <p:nvPicPr>
          <p:cNvPr id="7172" name="Picture 4" descr="P1010005"/>
          <p:cNvPicPr>
            <a:picLocks noChangeAspect="1" noChangeArrowheads="1"/>
          </p:cNvPicPr>
          <p:nvPr/>
        </p:nvPicPr>
        <p:blipFill>
          <a:blip r:embed="rId2"/>
          <a:srcRect l="20125" r="13446" b="10089"/>
          <a:stretch>
            <a:fillRect/>
          </a:stretch>
        </p:blipFill>
        <p:spPr bwMode="auto">
          <a:xfrm>
            <a:off x="5220072" y="3031171"/>
            <a:ext cx="253365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 descr="Pictur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108" y="3031171"/>
            <a:ext cx="2343150" cy="274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14B852C3-D5EA-4054-866F-6C19DBA5E25D}"/>
              </a:ext>
            </a:extLst>
          </p:cNvPr>
          <p:cNvSpPr/>
          <p:nvPr/>
        </p:nvSpPr>
        <p:spPr>
          <a:xfrm>
            <a:off x="1277634" y="2217139"/>
            <a:ext cx="4572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Clr>
                <a:srgbClr val="66FF33"/>
              </a:buClr>
              <a:buFont typeface="Arial" panose="020B0604020202020204" pitchFamily="34" charset="0"/>
              <a:buChar char="•"/>
            </a:pPr>
            <a:r>
              <a:rPr lang="en-US" sz="2250" dirty="0" err="1"/>
              <a:t>Cálculo</a:t>
            </a:r>
            <a:endParaRPr lang="en-US" sz="2250" dirty="0"/>
          </a:p>
          <a:p>
            <a:pPr marL="685800" lvl="1" indent="-342900">
              <a:buClr>
                <a:srgbClr val="66FF33"/>
              </a:buClr>
              <a:buFont typeface="Arial" panose="020B0604020202020204" pitchFamily="34" charset="0"/>
              <a:buChar char="•"/>
            </a:pPr>
            <a:r>
              <a:rPr lang="en-US" sz="2250" dirty="0" err="1"/>
              <a:t>Cirurgia</a:t>
            </a:r>
            <a:r>
              <a:rPr lang="en-US" sz="2250" dirty="0"/>
              <a:t> </a:t>
            </a:r>
            <a:r>
              <a:rPr lang="en-US" sz="2250" dirty="0" err="1"/>
              <a:t>aberta</a:t>
            </a:r>
            <a:r>
              <a:rPr lang="en-US" sz="2250" dirty="0"/>
              <a:t> é a </a:t>
            </a:r>
            <a:r>
              <a:rPr lang="en-US" sz="2250" dirty="0" err="1"/>
              <a:t>exceção</a:t>
            </a:r>
            <a:endParaRPr lang="en-US" sz="2250" dirty="0"/>
          </a:p>
        </p:txBody>
      </p:sp>
    </p:spTree>
    <p:extLst>
      <p:ext uri="{BB962C8B-B14F-4D97-AF65-F5344CB8AC3E}">
        <p14:creationId xmlns:p14="http://schemas.microsoft.com/office/powerpoint/2010/main" val="61620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UNIVERSO EM FOCO</a:t>
            </a:r>
          </a:p>
        </p:txBody>
      </p:sp>
      <p:pic>
        <p:nvPicPr>
          <p:cNvPr id="8196" name="Picture 5" descr="pcn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8035" y="3026760"/>
            <a:ext cx="3887930" cy="27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5D382367-A20C-4787-9E38-A24BC23BF189}"/>
              </a:ext>
            </a:extLst>
          </p:cNvPr>
          <p:cNvSpPr txBox="1">
            <a:spLocks noChangeArrowheads="1"/>
          </p:cNvSpPr>
          <p:nvPr/>
        </p:nvSpPr>
        <p:spPr>
          <a:xfrm>
            <a:off x="683568" y="1862826"/>
            <a:ext cx="6852578" cy="59406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rgbClr val="66FF33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66FF33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66FF33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66FF33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66FF33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US" sz="2250" b="1"/>
              <a:t>Rins</a:t>
            </a:r>
            <a:endParaRPr lang="en-US" sz="2250" b="1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E7427CC-62D6-48C9-AB20-C836E8332534}"/>
              </a:ext>
            </a:extLst>
          </p:cNvPr>
          <p:cNvSpPr/>
          <p:nvPr/>
        </p:nvSpPr>
        <p:spPr>
          <a:xfrm>
            <a:off x="1160185" y="2175782"/>
            <a:ext cx="4572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Clr>
                <a:srgbClr val="66FF33"/>
              </a:buClr>
              <a:buFont typeface="Arial" panose="020B0604020202020204" pitchFamily="34" charset="0"/>
              <a:buChar char="•"/>
            </a:pPr>
            <a:r>
              <a:rPr lang="en-US" sz="2250" dirty="0" err="1"/>
              <a:t>Cálculo</a:t>
            </a:r>
            <a:endParaRPr lang="en-US" sz="2250" dirty="0"/>
          </a:p>
          <a:p>
            <a:pPr marL="685800" lvl="1" indent="-342900">
              <a:buClr>
                <a:srgbClr val="66FF33"/>
              </a:buClr>
              <a:buFont typeface="Arial" panose="020B0604020202020204" pitchFamily="34" charset="0"/>
              <a:buChar char="•"/>
            </a:pPr>
            <a:r>
              <a:rPr lang="en-US" sz="2250" dirty="0" err="1"/>
              <a:t>Cirurgia</a:t>
            </a:r>
            <a:r>
              <a:rPr lang="en-US" sz="2250" dirty="0"/>
              <a:t> </a:t>
            </a:r>
            <a:r>
              <a:rPr lang="en-US" sz="2250" dirty="0" err="1"/>
              <a:t>percutânea</a:t>
            </a:r>
            <a:endParaRPr lang="en-US" sz="2250" dirty="0"/>
          </a:p>
        </p:txBody>
      </p:sp>
    </p:spTree>
    <p:extLst>
      <p:ext uri="{BB962C8B-B14F-4D97-AF65-F5344CB8AC3E}">
        <p14:creationId xmlns:p14="http://schemas.microsoft.com/office/powerpoint/2010/main" val="204482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ANTIGUIDADE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endParaRPr lang="en-US" sz="2400" dirty="0"/>
          </a:p>
          <a:p>
            <a:r>
              <a:rPr lang="en-US" sz="2400" dirty="0" err="1"/>
              <a:t>Doenças</a:t>
            </a:r>
            <a:r>
              <a:rPr lang="en-US" sz="2400" dirty="0"/>
              <a:t> </a:t>
            </a:r>
            <a:r>
              <a:rPr lang="en-US" sz="2400" dirty="0" err="1"/>
              <a:t>causadas</a:t>
            </a:r>
            <a:r>
              <a:rPr lang="en-US" sz="2400" dirty="0"/>
              <a:t> por </a:t>
            </a:r>
            <a:r>
              <a:rPr lang="en-US" sz="2400" dirty="0" err="1"/>
              <a:t>forças</a:t>
            </a:r>
            <a:r>
              <a:rPr lang="en-US" sz="2400" dirty="0"/>
              <a:t> </a:t>
            </a:r>
            <a:r>
              <a:rPr lang="en-US" sz="2400" dirty="0" err="1"/>
              <a:t>sobrenaturais</a:t>
            </a:r>
            <a:r>
              <a:rPr lang="en-US" sz="2400" dirty="0"/>
              <a:t> e </a:t>
            </a:r>
            <a:r>
              <a:rPr lang="en-US" sz="2400" dirty="0" err="1"/>
              <a:t>demônios</a:t>
            </a:r>
            <a:endParaRPr lang="en-US" sz="2400" dirty="0"/>
          </a:p>
          <a:p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8421" y="2196694"/>
            <a:ext cx="3268289" cy="3161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082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UNIVERSO EM FOCO</a:t>
            </a:r>
          </a:p>
        </p:txBody>
      </p:sp>
      <p:pic>
        <p:nvPicPr>
          <p:cNvPr id="12292" name="Picture 4" descr="lithotripter_hm1_fu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61860" y="2305607"/>
            <a:ext cx="2586661" cy="3171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5543550" y="5587605"/>
            <a:ext cx="2457450" cy="664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b="1"/>
              <a:t>HM-1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b="1"/>
              <a:t>Deutsche Museum at Bonn</a:t>
            </a:r>
          </a:p>
        </p:txBody>
      </p:sp>
      <p:pic>
        <p:nvPicPr>
          <p:cNvPr id="9222" name="Picture 7" descr="Lithostar_Modularis_h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2021" y="3109692"/>
            <a:ext cx="3020039" cy="2404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D9804CCF-96A1-47C1-BFAD-1D0D3F85BB80}"/>
              </a:ext>
            </a:extLst>
          </p:cNvPr>
          <p:cNvSpPr txBox="1">
            <a:spLocks noChangeArrowheads="1"/>
          </p:cNvSpPr>
          <p:nvPr/>
        </p:nvSpPr>
        <p:spPr>
          <a:xfrm>
            <a:off x="683568" y="1862826"/>
            <a:ext cx="6852578" cy="59406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rgbClr val="66FF33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66FF33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66FF33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66FF33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66FF33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US" sz="2250" b="1" dirty="0" err="1"/>
              <a:t>Rins</a:t>
            </a:r>
            <a:endParaRPr lang="en-US" sz="2250" b="1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EF086A7-5F6B-4882-8752-059B13F6676A}"/>
              </a:ext>
            </a:extLst>
          </p:cNvPr>
          <p:cNvSpPr/>
          <p:nvPr/>
        </p:nvSpPr>
        <p:spPr>
          <a:xfrm>
            <a:off x="1277634" y="2217139"/>
            <a:ext cx="4572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Clr>
                <a:srgbClr val="66FF33"/>
              </a:buClr>
              <a:buFont typeface="Arial" panose="020B0604020202020204" pitchFamily="34" charset="0"/>
              <a:buChar char="•"/>
            </a:pPr>
            <a:r>
              <a:rPr lang="en-US" sz="2250" dirty="0" err="1"/>
              <a:t>Cálculo</a:t>
            </a:r>
            <a:endParaRPr lang="en-US" sz="2250" dirty="0"/>
          </a:p>
          <a:p>
            <a:pPr marL="685800" lvl="1" indent="-342900">
              <a:buClr>
                <a:srgbClr val="66FF33"/>
              </a:buClr>
              <a:buFont typeface="Arial" panose="020B0604020202020204" pitchFamily="34" charset="0"/>
              <a:buChar char="•"/>
            </a:pPr>
            <a:r>
              <a:rPr lang="en-US" sz="2250" dirty="0" err="1"/>
              <a:t>Litotripsia</a:t>
            </a:r>
            <a:r>
              <a:rPr lang="en-US" sz="2250" dirty="0"/>
              <a:t> </a:t>
            </a:r>
            <a:r>
              <a:rPr lang="en-US" sz="2250" dirty="0" err="1"/>
              <a:t>Extracorpórea</a:t>
            </a:r>
            <a:endParaRPr lang="en-US" sz="2250" dirty="0"/>
          </a:p>
        </p:txBody>
      </p:sp>
    </p:spTree>
    <p:extLst>
      <p:ext uri="{BB962C8B-B14F-4D97-AF65-F5344CB8AC3E}">
        <p14:creationId xmlns:p14="http://schemas.microsoft.com/office/powerpoint/2010/main" val="72443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MEDICINA RENASCENTISTA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128880" y="2395128"/>
            <a:ext cx="3767156" cy="3086100"/>
          </a:xfrm>
        </p:spPr>
        <p:txBody>
          <a:bodyPr>
            <a:normAutofit/>
          </a:bodyPr>
          <a:lstStyle/>
          <a:p>
            <a:pPr>
              <a:spcBef>
                <a:spcPts val="900"/>
              </a:spcBef>
            </a:pPr>
            <a:r>
              <a:rPr lang="en-US" sz="2400" dirty="0"/>
              <a:t>Leonardo da Vinci </a:t>
            </a:r>
          </a:p>
          <a:p>
            <a:pPr>
              <a:spcBef>
                <a:spcPts val="900"/>
              </a:spcBef>
            </a:pPr>
            <a:endParaRPr lang="en-US" sz="2400" dirty="0"/>
          </a:p>
          <a:p>
            <a:pPr>
              <a:spcBef>
                <a:spcPts val="900"/>
              </a:spcBef>
            </a:pPr>
            <a:r>
              <a:rPr lang="en-US" sz="2400" dirty="0" err="1"/>
              <a:t>Descrição</a:t>
            </a:r>
            <a:r>
              <a:rPr lang="en-US" sz="2400" dirty="0"/>
              <a:t> </a:t>
            </a:r>
            <a:r>
              <a:rPr lang="en-US" sz="2400" dirty="0" err="1"/>
              <a:t>completa</a:t>
            </a:r>
            <a:r>
              <a:rPr lang="en-US" sz="2400" dirty="0"/>
              <a:t> de </a:t>
            </a:r>
            <a:r>
              <a:rPr lang="en-US" sz="2400" dirty="0" err="1"/>
              <a:t>rins</a:t>
            </a:r>
            <a:r>
              <a:rPr lang="en-US" sz="2400" dirty="0"/>
              <a:t>, </a:t>
            </a:r>
            <a:r>
              <a:rPr lang="en-US" sz="2400" dirty="0" err="1"/>
              <a:t>bexiga</a:t>
            </a:r>
            <a:r>
              <a:rPr lang="en-US" sz="2400" dirty="0"/>
              <a:t> e </a:t>
            </a:r>
            <a:r>
              <a:rPr lang="en-US" sz="2400" dirty="0" err="1"/>
              <a:t>uretra</a:t>
            </a:r>
            <a:endParaRPr lang="en-US" sz="2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8296" y="2089537"/>
            <a:ext cx="2786082" cy="3375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4390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MEDICINA RENASCENTISTA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128880" y="2078850"/>
            <a:ext cx="3315563" cy="3086100"/>
          </a:xfrm>
        </p:spPr>
        <p:txBody>
          <a:bodyPr>
            <a:noAutofit/>
          </a:bodyPr>
          <a:lstStyle/>
          <a:p>
            <a:pPr>
              <a:spcBef>
                <a:spcPts val="900"/>
              </a:spcBef>
            </a:pPr>
            <a:endParaRPr lang="en-US" sz="2250" dirty="0"/>
          </a:p>
          <a:p>
            <a:pPr>
              <a:spcBef>
                <a:spcPts val="900"/>
              </a:spcBef>
            </a:pPr>
            <a:r>
              <a:rPr lang="en-US" sz="2250" dirty="0" err="1"/>
              <a:t>Paracelso</a:t>
            </a:r>
            <a:r>
              <a:rPr lang="en-US" sz="2250" dirty="0"/>
              <a:t>  </a:t>
            </a:r>
          </a:p>
          <a:p>
            <a:pPr>
              <a:spcBef>
                <a:spcPts val="900"/>
              </a:spcBef>
            </a:pPr>
            <a:endParaRPr lang="en-US" sz="2250" dirty="0"/>
          </a:p>
          <a:p>
            <a:pPr>
              <a:spcBef>
                <a:spcPts val="900"/>
              </a:spcBef>
            </a:pPr>
            <a:r>
              <a:rPr lang="en-US" sz="2250" dirty="0" err="1"/>
              <a:t>Atacou</a:t>
            </a:r>
            <a:r>
              <a:rPr lang="en-US" sz="2250" dirty="0"/>
              <a:t> </a:t>
            </a:r>
            <a:r>
              <a:rPr lang="en-US" sz="2250" dirty="0" err="1"/>
              <a:t>medicina</a:t>
            </a:r>
            <a:r>
              <a:rPr lang="en-US" sz="2250" dirty="0"/>
              <a:t> </a:t>
            </a:r>
            <a:r>
              <a:rPr lang="en-US" sz="2250" dirty="0" err="1"/>
              <a:t>tradicional</a:t>
            </a:r>
            <a:endParaRPr lang="en-US" sz="2250" dirty="0"/>
          </a:p>
          <a:p>
            <a:pPr>
              <a:spcBef>
                <a:spcPts val="900"/>
              </a:spcBef>
            </a:pPr>
            <a:endParaRPr lang="en-US" sz="2250" dirty="0"/>
          </a:p>
          <a:p>
            <a:pPr>
              <a:spcBef>
                <a:spcPts val="900"/>
              </a:spcBef>
            </a:pPr>
            <a:r>
              <a:rPr lang="en-US" sz="2250" dirty="0" err="1"/>
              <a:t>Pioneiro</a:t>
            </a:r>
            <a:r>
              <a:rPr lang="en-US" sz="2250" dirty="0"/>
              <a:t> </a:t>
            </a:r>
            <a:r>
              <a:rPr lang="en-US" sz="2250" dirty="0" err="1"/>
              <a:t>da</a:t>
            </a:r>
            <a:r>
              <a:rPr lang="en-US" sz="2250" dirty="0"/>
              <a:t> </a:t>
            </a:r>
            <a:r>
              <a:rPr lang="en-US" sz="2250" dirty="0" err="1"/>
              <a:t>química</a:t>
            </a:r>
            <a:r>
              <a:rPr lang="en-US" sz="2250" dirty="0"/>
              <a:t> </a:t>
            </a:r>
            <a:r>
              <a:rPr lang="en-US" sz="2250" dirty="0" err="1"/>
              <a:t>moderna</a:t>
            </a:r>
            <a:endParaRPr lang="en-US" sz="2250" dirty="0"/>
          </a:p>
          <a:p>
            <a:pPr>
              <a:spcBef>
                <a:spcPts val="900"/>
              </a:spcBef>
            </a:pPr>
            <a:endParaRPr lang="en-US" sz="225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6646" y="2024844"/>
            <a:ext cx="3167732" cy="340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410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92EA2022-4D63-40EA-A83D-DED3D6BEAA2C}"/>
              </a:ext>
            </a:extLst>
          </p:cNvPr>
          <p:cNvSpPr txBox="1">
            <a:spLocks/>
          </p:cNvSpPr>
          <p:nvPr/>
        </p:nvSpPr>
        <p:spPr>
          <a:xfrm>
            <a:off x="1142108" y="1143000"/>
            <a:ext cx="6859787" cy="10287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spc="100" baseline="0">
                <a:solidFill>
                  <a:srgbClr val="66FF3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/>
              <a:t>UROLOGIA</a:t>
            </a:r>
            <a:endParaRPr lang="pt-BR" sz="2700" dirty="0"/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66523C4C-9F7C-4E08-B988-85A939BD2A2B}"/>
              </a:ext>
            </a:extLst>
          </p:cNvPr>
          <p:cNvSpPr txBox="1">
            <a:spLocks/>
          </p:cNvSpPr>
          <p:nvPr/>
        </p:nvSpPr>
        <p:spPr>
          <a:xfrm>
            <a:off x="1142105" y="1808820"/>
            <a:ext cx="6400225" cy="30861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rgbClr val="66FF33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66FF33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66FF33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66FF33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66FF33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900"/>
              </a:spcBef>
            </a:pPr>
            <a:endParaRPr lang="en-US" sz="2250" dirty="0"/>
          </a:p>
          <a:p>
            <a:pPr marL="0" indent="0">
              <a:spcBef>
                <a:spcPts val="450"/>
              </a:spcBef>
              <a:buNone/>
            </a:pPr>
            <a:r>
              <a:rPr lang="en-US" dirty="0" err="1">
                <a:solidFill>
                  <a:srgbClr val="00B0F0"/>
                </a:solidFill>
              </a:rPr>
              <a:t>Especialidade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Cirúrgica</a:t>
            </a:r>
            <a:r>
              <a:rPr lang="en-US" dirty="0">
                <a:solidFill>
                  <a:srgbClr val="00B0F0"/>
                </a:solidFill>
              </a:rPr>
              <a:t> </a:t>
            </a:r>
          </a:p>
          <a:p>
            <a:pPr>
              <a:spcBef>
                <a:spcPts val="450"/>
              </a:spcBef>
            </a:pPr>
            <a:endParaRPr lang="en-US" sz="2250" dirty="0"/>
          </a:p>
          <a:p>
            <a:pPr>
              <a:spcBef>
                <a:spcPts val="450"/>
              </a:spcBef>
            </a:pPr>
            <a:r>
              <a:rPr lang="en-US" sz="2250" dirty="0" err="1"/>
              <a:t>Hiperplasia</a:t>
            </a:r>
            <a:r>
              <a:rPr lang="en-US" sz="2250" dirty="0"/>
              <a:t> </a:t>
            </a:r>
            <a:r>
              <a:rPr lang="en-US" sz="2250" dirty="0" err="1"/>
              <a:t>prostática</a:t>
            </a:r>
            <a:r>
              <a:rPr lang="en-US" sz="2250" dirty="0"/>
              <a:t> – RTU </a:t>
            </a:r>
            <a:r>
              <a:rPr lang="en-US" sz="2250" dirty="0" err="1"/>
              <a:t>próstata</a:t>
            </a:r>
            <a:endParaRPr lang="en-US" sz="2250" dirty="0"/>
          </a:p>
          <a:p>
            <a:pPr>
              <a:spcBef>
                <a:spcPts val="450"/>
              </a:spcBef>
            </a:pPr>
            <a:endParaRPr lang="en-US" sz="2250" dirty="0"/>
          </a:p>
          <a:p>
            <a:pPr>
              <a:spcBef>
                <a:spcPts val="450"/>
              </a:spcBef>
            </a:pPr>
            <a:r>
              <a:rPr lang="en-US" sz="2250" dirty="0" err="1"/>
              <a:t>Litíase</a:t>
            </a:r>
            <a:r>
              <a:rPr lang="en-US" sz="2250" dirty="0"/>
              <a:t> – </a:t>
            </a:r>
            <a:r>
              <a:rPr lang="en-US" sz="2250" dirty="0" err="1"/>
              <a:t>Nefrolitotomia</a:t>
            </a:r>
            <a:r>
              <a:rPr lang="en-US" sz="2250" dirty="0"/>
              <a:t> </a:t>
            </a:r>
            <a:r>
              <a:rPr lang="en-US" sz="2250" dirty="0" err="1"/>
              <a:t>ureterolitotomia</a:t>
            </a:r>
            <a:endParaRPr lang="en-US" sz="2250" dirty="0"/>
          </a:p>
          <a:p>
            <a:pPr>
              <a:spcBef>
                <a:spcPts val="450"/>
              </a:spcBef>
            </a:pPr>
            <a:endParaRPr lang="en-US" sz="2250" dirty="0"/>
          </a:p>
          <a:p>
            <a:pPr>
              <a:spcBef>
                <a:spcPts val="450"/>
              </a:spcBef>
            </a:pPr>
            <a:r>
              <a:rPr lang="en-US" sz="2250" dirty="0"/>
              <a:t>Tumor de </a:t>
            </a:r>
            <a:r>
              <a:rPr lang="en-US" sz="2250" dirty="0" err="1"/>
              <a:t>testículo</a:t>
            </a:r>
            <a:r>
              <a:rPr lang="en-US" sz="2250" dirty="0"/>
              <a:t> - </a:t>
            </a:r>
            <a:r>
              <a:rPr lang="en-US" sz="2250" dirty="0" err="1"/>
              <a:t>linfadenectomia</a:t>
            </a:r>
            <a:endParaRPr lang="en-US" sz="2250" dirty="0"/>
          </a:p>
          <a:p>
            <a:pPr>
              <a:spcBef>
                <a:spcPts val="900"/>
              </a:spcBef>
            </a:pPr>
            <a:endParaRPr lang="en-US" sz="2250" dirty="0"/>
          </a:p>
        </p:txBody>
      </p:sp>
    </p:spTree>
    <p:extLst>
      <p:ext uri="{BB962C8B-B14F-4D97-AF65-F5344CB8AC3E}">
        <p14:creationId xmlns:p14="http://schemas.microsoft.com/office/powerpoint/2010/main" val="242769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97CF8779-37B2-451A-9A18-AEFBAD2ED383}"/>
              </a:ext>
            </a:extLst>
          </p:cNvPr>
          <p:cNvSpPr txBox="1">
            <a:spLocks/>
          </p:cNvSpPr>
          <p:nvPr/>
        </p:nvSpPr>
        <p:spPr>
          <a:xfrm>
            <a:off x="1142108" y="1143000"/>
            <a:ext cx="6859787" cy="10287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spc="100" baseline="0">
                <a:solidFill>
                  <a:srgbClr val="66FF3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/>
              <a:t>UROLOGIA</a:t>
            </a:r>
            <a:endParaRPr lang="pt-BR" sz="2700" dirty="0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00FDC462-1C36-48ED-800C-164CB8FF2108}"/>
              </a:ext>
            </a:extLst>
          </p:cNvPr>
          <p:cNvSpPr txBox="1">
            <a:spLocks/>
          </p:cNvSpPr>
          <p:nvPr/>
        </p:nvSpPr>
        <p:spPr>
          <a:xfrm>
            <a:off x="1142105" y="1808820"/>
            <a:ext cx="6292213" cy="30861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rgbClr val="66FF33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66FF33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66FF33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66FF33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66FF33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900"/>
              </a:spcBef>
            </a:pPr>
            <a:endParaRPr lang="en-US" sz="2250" dirty="0"/>
          </a:p>
          <a:p>
            <a:pPr marL="0" indent="0">
              <a:spcBef>
                <a:spcPts val="900"/>
              </a:spcBef>
              <a:buNone/>
            </a:pPr>
            <a:r>
              <a:rPr lang="en-US" dirty="0" err="1">
                <a:solidFill>
                  <a:srgbClr val="00B0F0"/>
                </a:solidFill>
              </a:rPr>
              <a:t>Especialidade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Clínica</a:t>
            </a:r>
            <a:endParaRPr lang="en-US" dirty="0">
              <a:solidFill>
                <a:srgbClr val="00B0F0"/>
              </a:solidFill>
            </a:endParaRPr>
          </a:p>
          <a:p>
            <a:r>
              <a:rPr lang="en-US" sz="2250" dirty="0" err="1"/>
              <a:t>Hiperplasia</a:t>
            </a:r>
            <a:r>
              <a:rPr lang="en-US" sz="2250" dirty="0"/>
              <a:t> </a:t>
            </a:r>
            <a:r>
              <a:rPr lang="en-US" sz="2250" dirty="0" err="1"/>
              <a:t>prostática</a:t>
            </a:r>
            <a:endParaRPr lang="en-US" sz="2250" dirty="0"/>
          </a:p>
          <a:p>
            <a:pPr lvl="1">
              <a:spcBef>
                <a:spcPts val="1350"/>
              </a:spcBef>
            </a:pPr>
            <a:r>
              <a:rPr lang="en-US" sz="1950" dirty="0"/>
              <a:t>Alfa –</a:t>
            </a:r>
            <a:r>
              <a:rPr lang="en-US" sz="1950" dirty="0" err="1"/>
              <a:t>bloqueadores</a:t>
            </a:r>
            <a:r>
              <a:rPr lang="en-US" sz="1950" dirty="0"/>
              <a:t> e </a:t>
            </a:r>
            <a:r>
              <a:rPr lang="en-US" sz="1950" dirty="0" err="1"/>
              <a:t>Inibidores</a:t>
            </a:r>
            <a:r>
              <a:rPr lang="en-US" sz="1950" dirty="0"/>
              <a:t> de </a:t>
            </a:r>
            <a:r>
              <a:rPr lang="en-US" sz="1950" dirty="0" err="1"/>
              <a:t>Conversões</a:t>
            </a:r>
            <a:endParaRPr lang="en-US" sz="1950" dirty="0"/>
          </a:p>
          <a:p>
            <a:r>
              <a:rPr lang="en-US" sz="2250" dirty="0" err="1"/>
              <a:t>Litíase</a:t>
            </a:r>
            <a:r>
              <a:rPr lang="en-US" sz="2250" dirty="0"/>
              <a:t> –  </a:t>
            </a:r>
            <a:r>
              <a:rPr lang="en-US" sz="2250" dirty="0" err="1"/>
              <a:t>Investigação</a:t>
            </a:r>
            <a:r>
              <a:rPr lang="en-US" sz="2250" dirty="0"/>
              <a:t> </a:t>
            </a:r>
            <a:r>
              <a:rPr lang="en-US" sz="2250" dirty="0" err="1"/>
              <a:t>metabólica</a:t>
            </a:r>
            <a:r>
              <a:rPr lang="en-US" sz="2250" dirty="0"/>
              <a:t> e LECO</a:t>
            </a:r>
          </a:p>
          <a:p>
            <a:r>
              <a:rPr lang="en-US" sz="2250" dirty="0"/>
              <a:t>Tumor de </a:t>
            </a:r>
            <a:r>
              <a:rPr lang="en-US" sz="2250" dirty="0" err="1"/>
              <a:t>testículo</a:t>
            </a:r>
            <a:r>
              <a:rPr lang="en-US" sz="2250" dirty="0"/>
              <a:t> -  </a:t>
            </a:r>
            <a:r>
              <a:rPr lang="en-US" sz="2250" dirty="0" err="1"/>
              <a:t>radioterapia</a:t>
            </a:r>
            <a:r>
              <a:rPr lang="en-US" sz="2250" dirty="0"/>
              <a:t> e </a:t>
            </a:r>
            <a:r>
              <a:rPr lang="en-US" sz="2250" dirty="0" err="1"/>
              <a:t>quimioterapia</a:t>
            </a:r>
            <a:endParaRPr lang="en-US" sz="2250" dirty="0"/>
          </a:p>
          <a:p>
            <a:pPr>
              <a:spcBef>
                <a:spcPts val="900"/>
              </a:spcBef>
            </a:pPr>
            <a:endParaRPr lang="en-US" sz="2250" dirty="0"/>
          </a:p>
        </p:txBody>
      </p:sp>
    </p:spTree>
    <p:extLst>
      <p:ext uri="{BB962C8B-B14F-4D97-AF65-F5344CB8AC3E}">
        <p14:creationId xmlns:p14="http://schemas.microsoft.com/office/powerpoint/2010/main" val="248350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6" name="Text Box 36"/>
          <p:cNvSpPr txBox="1">
            <a:spLocks noChangeArrowheads="1"/>
          </p:cNvSpPr>
          <p:nvPr/>
        </p:nvSpPr>
        <p:spPr bwMode="auto">
          <a:xfrm>
            <a:off x="2918203" y="5622132"/>
            <a:ext cx="5643563" cy="3786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>
              <a:lnSpc>
                <a:spcPct val="50000"/>
              </a:lnSpc>
              <a:spcBef>
                <a:spcPct val="50000"/>
              </a:spcBef>
            </a:pPr>
            <a:r>
              <a:rPr lang="da-DK" sz="1050" i="1" dirty="0"/>
              <a:t>DATASUS/IBGE</a:t>
            </a:r>
          </a:p>
        </p:txBody>
      </p:sp>
      <p:sp>
        <p:nvSpPr>
          <p:cNvPr id="122907" name="AutoShape 6"/>
          <p:cNvSpPr>
            <a:spLocks noChangeArrowheads="1"/>
          </p:cNvSpPr>
          <p:nvPr/>
        </p:nvSpPr>
        <p:spPr bwMode="auto">
          <a:xfrm rot="-5400000">
            <a:off x="3697382" y="2566902"/>
            <a:ext cx="320040" cy="540060"/>
          </a:xfrm>
          <a:prstGeom prst="downArrow">
            <a:avLst>
              <a:gd name="adj1" fmla="val 50000"/>
              <a:gd name="adj2" fmla="val 39359"/>
            </a:avLst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eaLnBrk="0" hangingPunct="0">
              <a:lnSpc>
                <a:spcPct val="100000"/>
              </a:lnSpc>
            </a:pPr>
            <a:endParaRPr lang="pt-BR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121FB09E-0CE5-4861-8045-8A53980E23F4}"/>
              </a:ext>
            </a:extLst>
          </p:cNvPr>
          <p:cNvSpPr txBox="1">
            <a:spLocks/>
          </p:cNvSpPr>
          <p:nvPr/>
        </p:nvSpPr>
        <p:spPr>
          <a:xfrm>
            <a:off x="1142107" y="1143000"/>
            <a:ext cx="7426337" cy="10287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spc="100" baseline="0">
                <a:solidFill>
                  <a:srgbClr val="66FF3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/>
              <a:t>UROLOGIA: </a:t>
            </a:r>
            <a:r>
              <a:rPr lang="en-US" sz="2700" dirty="0" err="1"/>
              <a:t>especialidade</a:t>
            </a:r>
            <a:r>
              <a:rPr lang="en-US" sz="2700" dirty="0"/>
              <a:t> </a:t>
            </a:r>
            <a:r>
              <a:rPr lang="en-US" sz="2700" dirty="0" err="1"/>
              <a:t>clínica</a:t>
            </a:r>
            <a:r>
              <a:rPr lang="en-US" sz="2700" dirty="0"/>
              <a:t> e </a:t>
            </a:r>
            <a:r>
              <a:rPr lang="en-US" sz="2700" dirty="0" err="1"/>
              <a:t>cirúrgica</a:t>
            </a:r>
            <a:endParaRPr lang="pt-BR" sz="2700" dirty="0"/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9C9482D3-026B-4AA1-895D-1D33A5741177}"/>
              </a:ext>
            </a:extLst>
          </p:cNvPr>
          <p:cNvSpPr txBox="1">
            <a:spLocks/>
          </p:cNvSpPr>
          <p:nvPr/>
        </p:nvSpPr>
        <p:spPr>
          <a:xfrm>
            <a:off x="627853" y="2671490"/>
            <a:ext cx="3134057" cy="39703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rgbClr val="66FF33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66FF33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66FF33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66FF33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66FF33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50" dirty="0" err="1"/>
              <a:t>Prostatectomia</a:t>
            </a:r>
            <a:r>
              <a:rPr lang="en-US" sz="2250" dirty="0"/>
              <a:t> + RTU</a:t>
            </a:r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08987784-575D-4A72-AAB3-758E3C1E0E76}"/>
              </a:ext>
            </a:extLst>
          </p:cNvPr>
          <p:cNvSpPr txBox="1">
            <a:spLocks/>
          </p:cNvSpPr>
          <p:nvPr/>
        </p:nvSpPr>
        <p:spPr>
          <a:xfrm>
            <a:off x="627853" y="3615285"/>
            <a:ext cx="3753932" cy="41105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rgbClr val="66FF33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66FF33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66FF33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66FF33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66FF33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50" dirty="0" err="1"/>
              <a:t>População</a:t>
            </a:r>
            <a:r>
              <a:rPr lang="en-US" sz="2250" dirty="0"/>
              <a:t> </a:t>
            </a:r>
            <a:r>
              <a:rPr lang="en-US" sz="2250" dirty="0" err="1"/>
              <a:t>Masculina</a:t>
            </a:r>
            <a:endParaRPr lang="en-US" sz="2250" dirty="0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62E24744-2EAF-402C-A7A6-671071D87E4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268987" y="2180416"/>
          <a:ext cx="4464844" cy="3429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8281">
                  <a:extLst>
                    <a:ext uri="{9D8B030D-6E8A-4147-A177-3AD203B41FA5}">
                      <a16:colId xmlns:a16="http://schemas.microsoft.com/office/drawing/2014/main" val="3955789056"/>
                    </a:ext>
                  </a:extLst>
                </a:gridCol>
                <a:gridCol w="1488281">
                  <a:extLst>
                    <a:ext uri="{9D8B030D-6E8A-4147-A177-3AD203B41FA5}">
                      <a16:colId xmlns:a16="http://schemas.microsoft.com/office/drawing/2014/main" val="1493985787"/>
                    </a:ext>
                  </a:extLst>
                </a:gridCol>
                <a:gridCol w="1488281">
                  <a:extLst>
                    <a:ext uri="{9D8B030D-6E8A-4147-A177-3AD203B41FA5}">
                      <a16:colId xmlns:a16="http://schemas.microsoft.com/office/drawing/2014/main" val="1484884001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rgbClr val="00B0F0"/>
                          </a:solidFill>
                        </a:rPr>
                        <a:t>1995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rgbClr val="00B0F0"/>
                          </a:solidFill>
                        </a:rPr>
                        <a:t>2000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rgbClr val="00B0F0"/>
                          </a:solidFill>
                        </a:rPr>
                        <a:t>2005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46072280"/>
                  </a:ext>
                </a:extLst>
              </a:tr>
            </a:tbl>
          </a:graphicData>
        </a:graphic>
      </p:graphicFrame>
      <p:graphicFrame>
        <p:nvGraphicFramePr>
          <p:cNvPr id="14" name="Tabela 13">
            <a:extLst>
              <a:ext uri="{FF2B5EF4-FFF2-40B4-BE49-F238E27FC236}">
                <a16:creationId xmlns:a16="http://schemas.microsoft.com/office/drawing/2014/main" id="{4F165AD6-D210-43EC-8E37-1B727AA656E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268987" y="2711494"/>
          <a:ext cx="4464844" cy="3429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8281">
                  <a:extLst>
                    <a:ext uri="{9D8B030D-6E8A-4147-A177-3AD203B41FA5}">
                      <a16:colId xmlns:a16="http://schemas.microsoft.com/office/drawing/2014/main" val="3955789056"/>
                    </a:ext>
                  </a:extLst>
                </a:gridCol>
                <a:gridCol w="1488281">
                  <a:extLst>
                    <a:ext uri="{9D8B030D-6E8A-4147-A177-3AD203B41FA5}">
                      <a16:colId xmlns:a16="http://schemas.microsoft.com/office/drawing/2014/main" val="1493985787"/>
                    </a:ext>
                  </a:extLst>
                </a:gridCol>
                <a:gridCol w="1488281">
                  <a:extLst>
                    <a:ext uri="{9D8B030D-6E8A-4147-A177-3AD203B41FA5}">
                      <a16:colId xmlns:a16="http://schemas.microsoft.com/office/drawing/2014/main" val="1484884001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5.351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4.916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3.910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46072280"/>
                  </a:ext>
                </a:extLst>
              </a:tr>
            </a:tbl>
          </a:graphicData>
        </a:graphic>
      </p:graphicFrame>
      <p:sp>
        <p:nvSpPr>
          <p:cNvPr id="15" name="AutoShape 6">
            <a:extLst>
              <a:ext uri="{FF2B5EF4-FFF2-40B4-BE49-F238E27FC236}">
                <a16:creationId xmlns:a16="http://schemas.microsoft.com/office/drawing/2014/main" id="{44D67175-14F6-4753-9C01-DE03EB8D525A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709902" y="3539010"/>
            <a:ext cx="320040" cy="540060"/>
          </a:xfrm>
          <a:prstGeom prst="downArrow">
            <a:avLst>
              <a:gd name="adj1" fmla="val 50000"/>
              <a:gd name="adj2" fmla="val 39359"/>
            </a:avLst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eaLnBrk="0" hangingPunct="0">
              <a:lnSpc>
                <a:spcPct val="100000"/>
              </a:lnSpc>
            </a:pPr>
            <a:endParaRPr lang="pt-BR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B4BD094D-B8CC-42F2-A040-05B697AEFFF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626006" y="3591018"/>
          <a:ext cx="3935760" cy="3429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67880">
                  <a:extLst>
                    <a:ext uri="{9D8B030D-6E8A-4147-A177-3AD203B41FA5}">
                      <a16:colId xmlns:a16="http://schemas.microsoft.com/office/drawing/2014/main" val="2677917105"/>
                    </a:ext>
                  </a:extLst>
                </a:gridCol>
                <a:gridCol w="1967880">
                  <a:extLst>
                    <a:ext uri="{9D8B030D-6E8A-4147-A177-3AD203B41FA5}">
                      <a16:colId xmlns:a16="http://schemas.microsoft.com/office/drawing/2014/main" val="599979580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18.139.363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19.412.541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81716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348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SÉCULO XVIII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100" dirty="0" err="1"/>
              <a:t>Século</a:t>
            </a:r>
            <a:r>
              <a:rPr lang="en-US" sz="2100" dirty="0"/>
              <a:t> </a:t>
            </a:r>
            <a:r>
              <a:rPr lang="en-US" sz="2100" dirty="0" err="1"/>
              <a:t>da</a:t>
            </a:r>
            <a:r>
              <a:rPr lang="en-US" sz="2100" dirty="0"/>
              <a:t> </a:t>
            </a:r>
            <a:r>
              <a:rPr lang="en-US" sz="2100" dirty="0" err="1"/>
              <a:t>razão</a:t>
            </a:r>
            <a:endParaRPr lang="en-US" sz="2100" dirty="0"/>
          </a:p>
          <a:p>
            <a:pPr>
              <a:spcBef>
                <a:spcPts val="0"/>
              </a:spcBef>
            </a:pPr>
            <a:endParaRPr lang="en-US" sz="2100" dirty="0"/>
          </a:p>
          <a:p>
            <a:pPr>
              <a:spcBef>
                <a:spcPts val="0"/>
              </a:spcBef>
            </a:pPr>
            <a:r>
              <a:rPr lang="en-US" sz="2100" dirty="0" err="1"/>
              <a:t>Homem</a:t>
            </a:r>
            <a:r>
              <a:rPr lang="en-US" sz="2100" dirty="0"/>
              <a:t> </a:t>
            </a:r>
            <a:r>
              <a:rPr lang="en-US" sz="2100" dirty="0" err="1"/>
              <a:t>como</a:t>
            </a:r>
            <a:r>
              <a:rPr lang="en-US" sz="2100" dirty="0"/>
              <a:t> ser </a:t>
            </a:r>
            <a:r>
              <a:rPr lang="en-US" sz="2100" dirty="0" err="1"/>
              <a:t>pensante</a:t>
            </a:r>
            <a:endParaRPr lang="en-US" sz="2100" dirty="0"/>
          </a:p>
          <a:p>
            <a:pPr>
              <a:spcBef>
                <a:spcPts val="0"/>
              </a:spcBef>
            </a:pPr>
            <a:endParaRPr lang="en-US" sz="2100" dirty="0"/>
          </a:p>
          <a:p>
            <a:pPr>
              <a:spcBef>
                <a:spcPts val="0"/>
              </a:spcBef>
            </a:pPr>
            <a:r>
              <a:rPr lang="en-US" sz="2100" dirty="0" err="1"/>
              <a:t>Verdade</a:t>
            </a:r>
            <a:r>
              <a:rPr lang="en-US" sz="2100" dirty="0"/>
              <a:t> </a:t>
            </a:r>
            <a:r>
              <a:rPr lang="en-US" sz="2100" dirty="0" err="1"/>
              <a:t>só</a:t>
            </a:r>
            <a:r>
              <a:rPr lang="en-US" sz="2100" dirty="0"/>
              <a:t> </a:t>
            </a:r>
            <a:r>
              <a:rPr lang="en-US" sz="2100" dirty="0" err="1"/>
              <a:t>através</a:t>
            </a:r>
            <a:r>
              <a:rPr lang="en-US" sz="2100" dirty="0"/>
              <a:t> </a:t>
            </a:r>
            <a:r>
              <a:rPr lang="en-US" sz="2100" dirty="0" err="1"/>
              <a:t>da</a:t>
            </a:r>
            <a:r>
              <a:rPr lang="en-US" sz="2100" dirty="0"/>
              <a:t> </a:t>
            </a:r>
            <a:r>
              <a:rPr lang="en-US" sz="2100" dirty="0" err="1"/>
              <a:t>razão</a:t>
            </a:r>
            <a:endParaRPr lang="en-US" sz="2100" dirty="0"/>
          </a:p>
          <a:p>
            <a:pPr>
              <a:spcBef>
                <a:spcPts val="0"/>
              </a:spcBef>
            </a:pPr>
            <a:endParaRPr lang="en-US" sz="2100" dirty="0"/>
          </a:p>
          <a:p>
            <a:pPr>
              <a:spcBef>
                <a:spcPts val="0"/>
              </a:spcBef>
            </a:pPr>
            <a:r>
              <a:rPr lang="en-US" sz="2100" dirty="0" err="1"/>
              <a:t>Século</a:t>
            </a:r>
            <a:r>
              <a:rPr lang="en-US" sz="2100" dirty="0"/>
              <a:t> de Kant</a:t>
            </a:r>
          </a:p>
          <a:p>
            <a:pPr>
              <a:spcBef>
                <a:spcPts val="0"/>
              </a:spcBef>
            </a:pPr>
            <a:endParaRPr lang="en-US" sz="2100" dirty="0"/>
          </a:p>
          <a:p>
            <a:pPr>
              <a:spcBef>
                <a:spcPts val="0"/>
              </a:spcBef>
            </a:pPr>
            <a:r>
              <a:rPr lang="en-US" sz="2100" dirty="0" err="1"/>
              <a:t>Busca</a:t>
            </a:r>
            <a:r>
              <a:rPr lang="en-US" sz="2100" dirty="0"/>
              <a:t> </a:t>
            </a:r>
            <a:r>
              <a:rPr lang="en-US" sz="2100" dirty="0" err="1"/>
              <a:t>racional</a:t>
            </a:r>
            <a:r>
              <a:rPr lang="en-US" sz="2100" dirty="0"/>
              <a:t> e </a:t>
            </a:r>
            <a:r>
              <a:rPr lang="en-US" sz="2100" dirty="0" err="1"/>
              <a:t>científica</a:t>
            </a:r>
            <a:r>
              <a:rPr lang="en-US" sz="2100" dirty="0"/>
              <a:t> dos </a:t>
            </a:r>
            <a:r>
              <a:rPr lang="en-US" sz="2100" dirty="0" err="1"/>
              <a:t>problemas</a:t>
            </a:r>
            <a:endParaRPr lang="pt-BR" sz="2100" dirty="0"/>
          </a:p>
        </p:txBody>
      </p:sp>
    </p:spTree>
    <p:extLst>
      <p:ext uri="{BB962C8B-B14F-4D97-AF65-F5344CB8AC3E}">
        <p14:creationId xmlns:p14="http://schemas.microsoft.com/office/powerpoint/2010/main" val="349343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SÉCULO XVIII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450"/>
              </a:spcBef>
            </a:pPr>
            <a:r>
              <a:rPr lang="en-US" sz="2100" dirty="0" err="1"/>
              <a:t>Progressão</a:t>
            </a:r>
            <a:r>
              <a:rPr lang="en-US" sz="2100" dirty="0"/>
              <a:t> </a:t>
            </a:r>
            <a:r>
              <a:rPr lang="en-US" sz="2100" dirty="0" err="1"/>
              <a:t>da</a:t>
            </a:r>
            <a:r>
              <a:rPr lang="en-US" sz="2100" dirty="0"/>
              <a:t> </a:t>
            </a:r>
            <a:r>
              <a:rPr lang="en-US" sz="2100" dirty="0" err="1"/>
              <a:t>anatomia</a:t>
            </a:r>
            <a:endParaRPr lang="en-US" sz="2100" dirty="0"/>
          </a:p>
          <a:p>
            <a:pPr>
              <a:spcBef>
                <a:spcPts val="450"/>
              </a:spcBef>
            </a:pPr>
            <a:endParaRPr lang="en-US" sz="2100" dirty="0"/>
          </a:p>
          <a:p>
            <a:pPr>
              <a:spcBef>
                <a:spcPts val="450"/>
              </a:spcBef>
            </a:pPr>
            <a:r>
              <a:rPr lang="en-US" sz="2100" dirty="0" err="1"/>
              <a:t>Anatomia</a:t>
            </a:r>
            <a:r>
              <a:rPr lang="en-US" sz="2100" dirty="0"/>
              <a:t> </a:t>
            </a:r>
            <a:r>
              <a:rPr lang="en-US" sz="2100" dirty="0" err="1"/>
              <a:t>patológica</a:t>
            </a:r>
            <a:endParaRPr lang="en-US" sz="2100" dirty="0"/>
          </a:p>
          <a:p>
            <a:pPr>
              <a:spcBef>
                <a:spcPts val="450"/>
              </a:spcBef>
            </a:pPr>
            <a:endParaRPr lang="en-US" sz="2100" dirty="0"/>
          </a:p>
          <a:p>
            <a:pPr>
              <a:spcBef>
                <a:spcPts val="450"/>
              </a:spcBef>
            </a:pPr>
            <a:r>
              <a:rPr lang="en-US" sz="2100" dirty="0" err="1"/>
              <a:t>Anatomia</a:t>
            </a:r>
            <a:r>
              <a:rPr lang="en-US" sz="2100" dirty="0"/>
              <a:t> </a:t>
            </a:r>
            <a:r>
              <a:rPr lang="en-US" sz="2100" dirty="0" err="1"/>
              <a:t>comparada</a:t>
            </a:r>
            <a:endParaRPr lang="en-US" sz="2100" dirty="0"/>
          </a:p>
          <a:p>
            <a:pPr>
              <a:spcBef>
                <a:spcPts val="450"/>
              </a:spcBef>
            </a:pPr>
            <a:endParaRPr lang="en-US" sz="2100" dirty="0"/>
          </a:p>
          <a:p>
            <a:pPr>
              <a:spcBef>
                <a:spcPts val="450"/>
              </a:spcBef>
            </a:pPr>
            <a:r>
              <a:rPr lang="en-US" sz="2100" dirty="0" err="1"/>
              <a:t>Embriologia</a:t>
            </a:r>
            <a:endParaRPr lang="pt-BR" sz="2100" dirty="0"/>
          </a:p>
        </p:txBody>
      </p:sp>
    </p:spTree>
    <p:extLst>
      <p:ext uri="{BB962C8B-B14F-4D97-AF65-F5344CB8AC3E}">
        <p14:creationId xmlns:p14="http://schemas.microsoft.com/office/powerpoint/2010/main" val="301317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5">
            <a:extLst>
              <a:ext uri="{FF2B5EF4-FFF2-40B4-BE49-F238E27FC236}">
                <a16:creationId xmlns:a16="http://schemas.microsoft.com/office/drawing/2014/main" id="{9C96A508-F38F-45F0-B79E-13A9D857C7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20075" t="4850" r="16138" b="15350"/>
          <a:stretch/>
        </p:blipFill>
        <p:spPr bwMode="auto">
          <a:xfrm>
            <a:off x="2519772" y="1106742"/>
            <a:ext cx="4860540" cy="4560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959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26" descr="08">
            <a:extLst>
              <a:ext uri="{FF2B5EF4-FFF2-40B4-BE49-F238E27FC236}">
                <a16:creationId xmlns:a16="http://schemas.microsoft.com/office/drawing/2014/main" id="{0FEB11C5-481B-4C06-A3FB-E5B07FECF0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6300" t="2750" r="2738" b="5556"/>
          <a:stretch/>
        </p:blipFill>
        <p:spPr bwMode="auto">
          <a:xfrm>
            <a:off x="1655676" y="1034988"/>
            <a:ext cx="6238205" cy="4716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895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7994" y="2193661"/>
            <a:ext cx="3268289" cy="3237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ANTIGUIDADE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Curas</a:t>
            </a:r>
            <a:r>
              <a:rPr lang="en-US" sz="2400" dirty="0"/>
              <a:t> </a:t>
            </a:r>
            <a:r>
              <a:rPr lang="en-US" sz="2400" dirty="0" err="1"/>
              <a:t>através</a:t>
            </a:r>
            <a:r>
              <a:rPr lang="en-US" sz="2400" dirty="0"/>
              <a:t> de </a:t>
            </a:r>
            <a:r>
              <a:rPr lang="en-US" sz="2400" dirty="0" err="1"/>
              <a:t>ritos</a:t>
            </a:r>
            <a:r>
              <a:rPr lang="en-US" sz="2400" dirty="0"/>
              <a:t> </a:t>
            </a:r>
            <a:r>
              <a:rPr lang="en-US" sz="2400" dirty="0" err="1"/>
              <a:t>mágicos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96597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26" descr="06">
            <a:extLst>
              <a:ext uri="{FF2B5EF4-FFF2-40B4-BE49-F238E27FC236}">
                <a16:creationId xmlns:a16="http://schemas.microsoft.com/office/drawing/2014/main" id="{AA1BE8B7-6E39-4667-90B4-F575CF334B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6139" r="6688"/>
          <a:stretch/>
        </p:blipFill>
        <p:spPr bwMode="auto">
          <a:xfrm>
            <a:off x="1925706" y="857250"/>
            <a:ext cx="529258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789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26" descr="09">
            <a:extLst>
              <a:ext uri="{FF2B5EF4-FFF2-40B4-BE49-F238E27FC236}">
                <a16:creationId xmlns:a16="http://schemas.microsoft.com/office/drawing/2014/main" id="{CF8BA746-453F-41D5-9E4F-B7B23F6CD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5900" r="1963"/>
          <a:stretch/>
        </p:blipFill>
        <p:spPr bwMode="auto">
          <a:xfrm>
            <a:off x="1439652" y="836712"/>
            <a:ext cx="6318702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17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8">
            <a:extLst>
              <a:ext uri="{FF2B5EF4-FFF2-40B4-BE49-F238E27FC236}">
                <a16:creationId xmlns:a16="http://schemas.microsoft.com/office/drawing/2014/main" id="{1795D3FD-E36D-49FC-84B5-A7583B670D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6688" r="2750" b="9051"/>
          <a:stretch/>
        </p:blipFill>
        <p:spPr bwMode="auto">
          <a:xfrm>
            <a:off x="1439652" y="893508"/>
            <a:ext cx="6449355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952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5D7A62-5701-4E68-B957-02CE70111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CD24FE-7C54-4BBF-B818-4B6BE6E67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 descr="28">
            <a:extLst>
              <a:ext uri="{FF2B5EF4-FFF2-40B4-BE49-F238E27FC236}">
                <a16:creationId xmlns:a16="http://schemas.microsoft.com/office/drawing/2014/main" id="{CC4EA7D2-6A06-47B1-8C72-1D2188D14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7476" r="2750" b="9051"/>
          <a:stretch/>
        </p:blipFill>
        <p:spPr bwMode="auto">
          <a:xfrm>
            <a:off x="1325835" y="998731"/>
            <a:ext cx="6432519" cy="4887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2750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9">
            <a:extLst>
              <a:ext uri="{FF2B5EF4-FFF2-40B4-BE49-F238E27FC236}">
                <a16:creationId xmlns:a16="http://schemas.microsoft.com/office/drawing/2014/main" id="{977A02F3-84B1-4FE7-B283-EDDB6F311E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1413" r="8263"/>
          <a:stretch/>
        </p:blipFill>
        <p:spPr bwMode="auto">
          <a:xfrm>
            <a:off x="1925706" y="857250"/>
            <a:ext cx="5508612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834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9">
            <a:extLst>
              <a:ext uri="{FF2B5EF4-FFF2-40B4-BE49-F238E27FC236}">
                <a16:creationId xmlns:a16="http://schemas.microsoft.com/office/drawing/2014/main" id="{16846E81-A730-4277-B59E-72EC354E11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3775" r="8263"/>
          <a:stretch/>
        </p:blipFill>
        <p:spPr bwMode="auto">
          <a:xfrm>
            <a:off x="2087724" y="857250"/>
            <a:ext cx="534659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781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0">
            <a:extLst>
              <a:ext uri="{FF2B5EF4-FFF2-40B4-BE49-F238E27FC236}">
                <a16:creationId xmlns:a16="http://schemas.microsoft.com/office/drawing/2014/main" id="{6D5B6238-2340-42C6-8053-755ABBE26D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7476"/>
          <a:stretch/>
        </p:blipFill>
        <p:spPr bwMode="auto">
          <a:xfrm>
            <a:off x="1655676" y="857250"/>
            <a:ext cx="634532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686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1">
            <a:extLst>
              <a:ext uri="{FF2B5EF4-FFF2-40B4-BE49-F238E27FC236}">
                <a16:creationId xmlns:a16="http://schemas.microsoft.com/office/drawing/2014/main" id="{C764BCCD-4398-4CF7-A82B-6E7D44789F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0625" r="7475"/>
          <a:stretch/>
        </p:blipFill>
        <p:spPr bwMode="auto">
          <a:xfrm>
            <a:off x="1871700" y="857250"/>
            <a:ext cx="561662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848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2">
            <a:extLst>
              <a:ext uri="{FF2B5EF4-FFF2-40B4-BE49-F238E27FC236}">
                <a16:creationId xmlns:a16="http://schemas.microsoft.com/office/drawing/2014/main" id="{86DB89D5-D471-4908-B1A1-7C70DBC84F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0625" r="12201"/>
          <a:stretch/>
        </p:blipFill>
        <p:spPr bwMode="auto">
          <a:xfrm>
            <a:off x="1871700" y="857250"/>
            <a:ext cx="529258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222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3">
            <a:extLst>
              <a:ext uri="{FF2B5EF4-FFF2-40B4-BE49-F238E27FC236}">
                <a16:creationId xmlns:a16="http://schemas.microsoft.com/office/drawing/2014/main" id="{2DA4ED12-8E56-417D-B4AC-6DC9ADA449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9051" r="9838"/>
          <a:stretch/>
        </p:blipFill>
        <p:spPr bwMode="auto">
          <a:xfrm>
            <a:off x="1763688" y="857250"/>
            <a:ext cx="556261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2547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9150" y="2143116"/>
            <a:ext cx="3075198" cy="331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IDADE MÉDIA</a:t>
            </a:r>
            <a:endParaRPr lang="pt-BR" dirty="0"/>
          </a:p>
        </p:txBody>
      </p:sp>
      <p:sp>
        <p:nvSpPr>
          <p:cNvPr id="7" name="Espaço Reservado para Conteúdo 6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1950" dirty="0" err="1"/>
              <a:t>Teologia</a:t>
            </a:r>
            <a:r>
              <a:rPr lang="en-US" sz="1950" dirty="0"/>
              <a:t> </a:t>
            </a:r>
            <a:r>
              <a:rPr lang="en-US" sz="1950" dirty="0" err="1"/>
              <a:t>impôs</a:t>
            </a:r>
            <a:r>
              <a:rPr lang="en-US" sz="1950" dirty="0"/>
              <a:t> </a:t>
            </a:r>
            <a:r>
              <a:rPr lang="en-US" sz="1950" dirty="0" err="1"/>
              <a:t>atmosfera</a:t>
            </a:r>
            <a:r>
              <a:rPr lang="en-US" sz="1950" dirty="0"/>
              <a:t> de </a:t>
            </a:r>
            <a:r>
              <a:rPr lang="en-US" sz="1950" dirty="0" err="1"/>
              <a:t>misticismo</a:t>
            </a:r>
            <a:r>
              <a:rPr lang="en-US" sz="1950" dirty="0"/>
              <a:t> </a:t>
            </a:r>
            <a:r>
              <a:rPr lang="en-US" sz="1950" dirty="0" err="1"/>
              <a:t>dogmático</a:t>
            </a:r>
            <a:endParaRPr lang="en-US" sz="1950" dirty="0"/>
          </a:p>
          <a:p>
            <a:r>
              <a:rPr lang="en-US" sz="1950" dirty="0" err="1"/>
              <a:t>Medicina</a:t>
            </a:r>
            <a:r>
              <a:rPr lang="en-US" sz="1950" dirty="0"/>
              <a:t> </a:t>
            </a:r>
            <a:r>
              <a:rPr lang="en-US" sz="1950" dirty="0" err="1"/>
              <a:t>praticada</a:t>
            </a:r>
            <a:r>
              <a:rPr lang="en-US" sz="1950" dirty="0"/>
              <a:t> </a:t>
            </a:r>
            <a:r>
              <a:rPr lang="en-US" sz="1950" dirty="0" err="1"/>
              <a:t>em</a:t>
            </a:r>
            <a:r>
              <a:rPr lang="en-US" sz="1950" dirty="0"/>
              <a:t> </a:t>
            </a:r>
            <a:r>
              <a:rPr lang="en-US" sz="1950" dirty="0" err="1"/>
              <a:t>ambiente</a:t>
            </a:r>
            <a:r>
              <a:rPr lang="en-US" sz="1950" dirty="0"/>
              <a:t> </a:t>
            </a:r>
            <a:r>
              <a:rPr lang="en-US" sz="1950" dirty="0" err="1"/>
              <a:t>monástico</a:t>
            </a:r>
            <a:endParaRPr lang="en-US" sz="1950" dirty="0"/>
          </a:p>
          <a:p>
            <a:r>
              <a:rPr lang="en-US" sz="1950" dirty="0" err="1"/>
              <a:t>Pouca</a:t>
            </a:r>
            <a:r>
              <a:rPr lang="en-US" sz="1950" dirty="0"/>
              <a:t> </a:t>
            </a:r>
            <a:r>
              <a:rPr lang="en-US" sz="1950" dirty="0" err="1"/>
              <a:t>ciência</a:t>
            </a:r>
            <a:endParaRPr lang="en-US" sz="1950" dirty="0"/>
          </a:p>
          <a:p>
            <a:r>
              <a:rPr lang="en-US" sz="1950" dirty="0" err="1"/>
              <a:t>Práticas</a:t>
            </a:r>
            <a:r>
              <a:rPr lang="en-US" sz="1950" dirty="0"/>
              <a:t> </a:t>
            </a:r>
            <a:r>
              <a:rPr lang="en-US" sz="1950" dirty="0" err="1"/>
              <a:t>médicas</a:t>
            </a:r>
            <a:r>
              <a:rPr lang="en-US" sz="1950" dirty="0"/>
              <a:t> </a:t>
            </a:r>
            <a:r>
              <a:rPr lang="en-US" sz="1950" dirty="0" err="1"/>
              <a:t>baseadas</a:t>
            </a:r>
            <a:r>
              <a:rPr lang="en-US" sz="1950" dirty="0"/>
              <a:t> </a:t>
            </a:r>
            <a:r>
              <a:rPr lang="en-US" sz="1950" dirty="0" err="1"/>
              <a:t>em</a:t>
            </a:r>
            <a:r>
              <a:rPr lang="en-US" sz="1950" dirty="0"/>
              <a:t> </a:t>
            </a:r>
            <a:r>
              <a:rPr lang="en-US" sz="1950" dirty="0" err="1"/>
              <a:t>rezos</a:t>
            </a:r>
            <a:r>
              <a:rPr lang="en-US" sz="1950" dirty="0"/>
              <a:t>, </a:t>
            </a:r>
            <a:r>
              <a:rPr lang="en-US" sz="1950" dirty="0" err="1"/>
              <a:t>exorcismos</a:t>
            </a:r>
            <a:r>
              <a:rPr lang="en-US" sz="1950" dirty="0"/>
              <a:t>, </a:t>
            </a:r>
            <a:r>
              <a:rPr lang="en-US" sz="1950" dirty="0" err="1"/>
              <a:t>óleos</a:t>
            </a:r>
            <a:r>
              <a:rPr lang="en-US" sz="1950" dirty="0"/>
              <a:t> </a:t>
            </a:r>
            <a:r>
              <a:rPr lang="en-US" sz="1950" dirty="0" err="1"/>
              <a:t>sagrados</a:t>
            </a:r>
            <a:endParaRPr lang="pt-BR" sz="1950" dirty="0"/>
          </a:p>
        </p:txBody>
      </p:sp>
    </p:spTree>
    <p:extLst>
      <p:ext uri="{BB962C8B-B14F-4D97-AF65-F5344CB8AC3E}">
        <p14:creationId xmlns:p14="http://schemas.microsoft.com/office/powerpoint/2010/main" val="422411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5">
            <a:extLst>
              <a:ext uri="{FF2B5EF4-FFF2-40B4-BE49-F238E27FC236}">
                <a16:creationId xmlns:a16="http://schemas.microsoft.com/office/drawing/2014/main" id="{FE09AD36-E0FC-4833-A727-4F97442740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7476" r="6688"/>
          <a:stretch/>
        </p:blipFill>
        <p:spPr bwMode="auto">
          <a:xfrm>
            <a:off x="1655676" y="857250"/>
            <a:ext cx="588665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495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1142107" y="2286000"/>
            <a:ext cx="7048295" cy="3086101"/>
          </a:xfrm>
        </p:spPr>
        <p:txBody>
          <a:bodyPr>
            <a:normAutofit lnSpcReduction="10000"/>
          </a:bodyPr>
          <a:lstStyle/>
          <a:p>
            <a:pPr>
              <a:spcBef>
                <a:spcPts val="450"/>
              </a:spcBef>
            </a:pPr>
            <a:r>
              <a:rPr lang="en-US" sz="2100" dirty="0" err="1"/>
              <a:t>Vicariância</a:t>
            </a:r>
            <a:r>
              <a:rPr lang="en-US" sz="2100" dirty="0"/>
              <a:t> do rim</a:t>
            </a:r>
          </a:p>
          <a:p>
            <a:pPr>
              <a:spcBef>
                <a:spcPts val="450"/>
              </a:spcBef>
            </a:pPr>
            <a:endParaRPr lang="en-US" sz="2100" dirty="0"/>
          </a:p>
          <a:p>
            <a:pPr>
              <a:spcBef>
                <a:spcPts val="450"/>
              </a:spcBef>
            </a:pPr>
            <a:r>
              <a:rPr lang="en-US" sz="2100" dirty="0" err="1"/>
              <a:t>Anomalia</a:t>
            </a:r>
            <a:r>
              <a:rPr lang="en-US" sz="2100" dirty="0"/>
              <a:t> do </a:t>
            </a:r>
            <a:r>
              <a:rPr lang="en-US" sz="2100" dirty="0" err="1"/>
              <a:t>meato</a:t>
            </a:r>
            <a:r>
              <a:rPr lang="en-US" sz="2100" dirty="0"/>
              <a:t> do </a:t>
            </a:r>
            <a:r>
              <a:rPr lang="en-US" sz="2100" dirty="0" err="1"/>
              <a:t>trajeto</a:t>
            </a:r>
            <a:r>
              <a:rPr lang="en-US" sz="2100" dirty="0"/>
              <a:t> intramural do </a:t>
            </a:r>
            <a:r>
              <a:rPr lang="en-US" sz="2100" dirty="0" err="1"/>
              <a:t>ureter</a:t>
            </a:r>
            <a:r>
              <a:rPr lang="en-US" sz="2100" dirty="0"/>
              <a:t> </a:t>
            </a:r>
            <a:r>
              <a:rPr lang="en-US" sz="2100" dirty="0" err="1"/>
              <a:t>como</a:t>
            </a:r>
            <a:r>
              <a:rPr lang="en-US" sz="2100" dirty="0"/>
              <a:t> </a:t>
            </a:r>
            <a:r>
              <a:rPr lang="en-US" sz="2100" dirty="0" err="1"/>
              <a:t>causa</a:t>
            </a:r>
            <a:r>
              <a:rPr lang="en-US" sz="2100" dirty="0"/>
              <a:t> do </a:t>
            </a:r>
            <a:r>
              <a:rPr lang="en-US" sz="2100" dirty="0" err="1"/>
              <a:t>refluxo</a:t>
            </a:r>
            <a:r>
              <a:rPr lang="en-US" sz="2100" dirty="0"/>
              <a:t> </a:t>
            </a:r>
            <a:r>
              <a:rPr lang="en-US" sz="2100" dirty="0" err="1"/>
              <a:t>vésico-ureteral</a:t>
            </a:r>
            <a:endParaRPr lang="en-US" sz="2100" dirty="0"/>
          </a:p>
          <a:p>
            <a:pPr>
              <a:spcBef>
                <a:spcPts val="450"/>
              </a:spcBef>
            </a:pPr>
            <a:endParaRPr lang="en-US" sz="2100" dirty="0"/>
          </a:p>
          <a:p>
            <a:pPr>
              <a:spcBef>
                <a:spcPts val="450"/>
              </a:spcBef>
            </a:pPr>
            <a:r>
              <a:rPr lang="en-US" sz="2100" dirty="0" err="1"/>
              <a:t>Bexiga</a:t>
            </a:r>
            <a:r>
              <a:rPr lang="en-US" sz="2100" dirty="0"/>
              <a:t> </a:t>
            </a:r>
            <a:r>
              <a:rPr lang="en-US" sz="2100" dirty="0" err="1"/>
              <a:t>trabeculada</a:t>
            </a:r>
            <a:r>
              <a:rPr lang="en-US" sz="2100" dirty="0"/>
              <a:t>, </a:t>
            </a:r>
            <a:r>
              <a:rPr lang="en-US" sz="2100" dirty="0" err="1"/>
              <a:t>paralelismo</a:t>
            </a:r>
            <a:r>
              <a:rPr lang="en-US" sz="2100" dirty="0"/>
              <a:t> à </a:t>
            </a:r>
            <a:r>
              <a:rPr lang="en-US" sz="2100" dirty="0" err="1"/>
              <a:t>hipertrofia</a:t>
            </a:r>
            <a:r>
              <a:rPr lang="en-US" sz="2100" dirty="0"/>
              <a:t> </a:t>
            </a:r>
            <a:r>
              <a:rPr lang="en-US" sz="2100" dirty="0" err="1"/>
              <a:t>cardíaca</a:t>
            </a:r>
            <a:endParaRPr lang="en-US" sz="2100" dirty="0"/>
          </a:p>
          <a:p>
            <a:pPr>
              <a:spcBef>
                <a:spcPts val="450"/>
              </a:spcBef>
            </a:pPr>
            <a:endParaRPr lang="en-US" sz="2100" dirty="0"/>
          </a:p>
          <a:p>
            <a:pPr>
              <a:spcBef>
                <a:spcPts val="450"/>
              </a:spcBef>
            </a:pPr>
            <a:r>
              <a:rPr lang="en-US" sz="2100" dirty="0" err="1"/>
              <a:t>Hipertrofia</a:t>
            </a:r>
            <a:r>
              <a:rPr lang="en-US" sz="2100" dirty="0"/>
              <a:t> do lobo </a:t>
            </a:r>
            <a:r>
              <a:rPr lang="en-US" sz="2100" dirty="0" err="1"/>
              <a:t>mediano</a:t>
            </a:r>
            <a:r>
              <a:rPr lang="en-US" sz="2100" dirty="0"/>
              <a:t> </a:t>
            </a:r>
            <a:r>
              <a:rPr lang="en-US" sz="2100" dirty="0" err="1"/>
              <a:t>prostático</a:t>
            </a:r>
            <a:r>
              <a:rPr lang="en-US" sz="2100" dirty="0"/>
              <a:t> – </a:t>
            </a:r>
            <a:r>
              <a:rPr lang="en-US" sz="2100" dirty="0" err="1"/>
              <a:t>Carúncula</a:t>
            </a:r>
            <a:r>
              <a:rPr lang="en-US" sz="2100" dirty="0"/>
              <a:t> de </a:t>
            </a:r>
            <a:r>
              <a:rPr lang="en-US" sz="2100" dirty="0" err="1"/>
              <a:t>Morgagni</a:t>
            </a:r>
            <a:endParaRPr lang="pt-BR" sz="21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398765BC-10D8-4206-996A-B0F3ACC14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108" y="1143000"/>
            <a:ext cx="6859787" cy="1028700"/>
          </a:xfrm>
        </p:spPr>
        <p:txBody>
          <a:bodyPr/>
          <a:lstStyle/>
          <a:p>
            <a:r>
              <a:rPr lang="en-US" dirty="0"/>
              <a:t>GIOVANNI BATTISTA MORGANI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6355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GIOVANNI BATTISTA MORGANI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1142107" y="2286000"/>
            <a:ext cx="4185977" cy="3086101"/>
          </a:xfrm>
        </p:spPr>
        <p:txBody>
          <a:bodyPr>
            <a:normAutofit fontScale="92500"/>
          </a:bodyPr>
          <a:lstStyle/>
          <a:p>
            <a:pPr>
              <a:spcBef>
                <a:spcPts val="450"/>
              </a:spcBef>
            </a:pPr>
            <a:endParaRPr lang="en-US" sz="2100" dirty="0"/>
          </a:p>
          <a:p>
            <a:pPr>
              <a:spcBef>
                <a:spcPts val="450"/>
              </a:spcBef>
            </a:pPr>
            <a:r>
              <a:rPr lang="en-US" sz="2100" dirty="0" err="1"/>
              <a:t>Estudou</a:t>
            </a:r>
            <a:r>
              <a:rPr lang="en-US" sz="2100" dirty="0"/>
              <a:t> </a:t>
            </a:r>
            <a:r>
              <a:rPr lang="en-US" sz="2100" dirty="0" err="1"/>
              <a:t>atentamente</a:t>
            </a:r>
            <a:r>
              <a:rPr lang="en-US" sz="2100" dirty="0"/>
              <a:t> </a:t>
            </a:r>
            <a:r>
              <a:rPr lang="en-US" sz="2100" dirty="0" err="1"/>
              <a:t>os</a:t>
            </a:r>
            <a:r>
              <a:rPr lang="en-US" sz="2100" dirty="0"/>
              <a:t> </a:t>
            </a:r>
            <a:r>
              <a:rPr lang="en-US" sz="2100" dirty="0" err="1"/>
              <a:t>retencionistas</a:t>
            </a:r>
            <a:endParaRPr lang="en-US" sz="2100" dirty="0"/>
          </a:p>
          <a:p>
            <a:pPr>
              <a:spcBef>
                <a:spcPts val="450"/>
              </a:spcBef>
            </a:pPr>
            <a:endParaRPr lang="en-US" sz="2100" dirty="0"/>
          </a:p>
          <a:p>
            <a:pPr>
              <a:spcBef>
                <a:spcPts val="450"/>
              </a:spcBef>
            </a:pPr>
            <a:r>
              <a:rPr lang="en-US" sz="2100" dirty="0" err="1"/>
              <a:t>Demonstrou</a:t>
            </a:r>
            <a:r>
              <a:rPr lang="en-US" sz="2100" dirty="0"/>
              <a:t> </a:t>
            </a:r>
            <a:r>
              <a:rPr lang="en-US" sz="2100" dirty="0" err="1"/>
              <a:t>siginificado</a:t>
            </a:r>
            <a:r>
              <a:rPr lang="en-US" sz="2100" dirty="0"/>
              <a:t> </a:t>
            </a:r>
            <a:r>
              <a:rPr lang="en-US" sz="2100" dirty="0" err="1"/>
              <a:t>patológico</a:t>
            </a:r>
            <a:r>
              <a:rPr lang="en-US" sz="2100" dirty="0"/>
              <a:t> </a:t>
            </a:r>
            <a:r>
              <a:rPr lang="en-US" sz="2100" dirty="0" err="1"/>
              <a:t>da</a:t>
            </a:r>
            <a:r>
              <a:rPr lang="en-US" sz="2100" dirty="0"/>
              <a:t> </a:t>
            </a:r>
            <a:r>
              <a:rPr lang="en-US" sz="2100" dirty="0" err="1"/>
              <a:t>hipertrofia</a:t>
            </a:r>
            <a:r>
              <a:rPr lang="en-US" sz="2100" dirty="0"/>
              <a:t> </a:t>
            </a:r>
            <a:r>
              <a:rPr lang="en-US" sz="2100" dirty="0" err="1"/>
              <a:t>prostática</a:t>
            </a:r>
            <a:endParaRPr lang="en-US" sz="2100" dirty="0"/>
          </a:p>
          <a:p>
            <a:pPr>
              <a:spcBef>
                <a:spcPts val="450"/>
              </a:spcBef>
            </a:pPr>
            <a:endParaRPr lang="en-US" sz="2100" dirty="0"/>
          </a:p>
          <a:p>
            <a:pPr>
              <a:spcBef>
                <a:spcPts val="450"/>
              </a:spcBef>
            </a:pPr>
            <a:r>
              <a:rPr lang="en-US" sz="2100" dirty="0" err="1"/>
              <a:t>Cálculos</a:t>
            </a:r>
            <a:r>
              <a:rPr lang="en-US" sz="2100" dirty="0"/>
              <a:t> </a:t>
            </a:r>
            <a:r>
              <a:rPr lang="en-US" sz="2100" dirty="0" err="1"/>
              <a:t>vesicais</a:t>
            </a:r>
            <a:r>
              <a:rPr lang="en-US" sz="2100" dirty="0"/>
              <a:t> – </a:t>
            </a:r>
            <a:r>
              <a:rPr lang="en-US" sz="2100" dirty="0" err="1"/>
              <a:t>origem</a:t>
            </a:r>
            <a:r>
              <a:rPr lang="en-US" sz="2100" dirty="0"/>
              <a:t> renal </a:t>
            </a:r>
            <a:r>
              <a:rPr lang="en-US" sz="2100" dirty="0" err="1"/>
              <a:t>ou</a:t>
            </a:r>
            <a:r>
              <a:rPr lang="en-US" sz="2100" dirty="0"/>
              <a:t> </a:t>
            </a:r>
            <a:r>
              <a:rPr lang="en-US" sz="2100" dirty="0" err="1"/>
              <a:t>vesical</a:t>
            </a:r>
            <a:endParaRPr lang="en-US" sz="2100" dirty="0"/>
          </a:p>
        </p:txBody>
      </p:sp>
      <p:pic>
        <p:nvPicPr>
          <p:cNvPr id="4" name="Imagem 3" descr="Uma imagem contendo parede, pessoa, interior, mulher&#10;&#10;Descrição gerada automaticamente">
            <a:extLst>
              <a:ext uri="{FF2B5EF4-FFF2-40B4-BE49-F238E27FC236}">
                <a16:creationId xmlns:a16="http://schemas.microsoft.com/office/drawing/2014/main" id="{0A422F58-63EF-4F4F-9DF7-AF12A5BBBA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114" y="1936398"/>
            <a:ext cx="2808312" cy="343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86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 err="1"/>
              <a:t>Primeira</a:t>
            </a:r>
            <a:r>
              <a:rPr lang="en-US" sz="2400" dirty="0"/>
              <a:t> </a:t>
            </a:r>
            <a:r>
              <a:rPr lang="en-US" sz="2400" dirty="0" err="1"/>
              <a:t>inseminação</a:t>
            </a:r>
            <a:r>
              <a:rPr lang="en-US" sz="2400" dirty="0"/>
              <a:t> artificial </a:t>
            </a:r>
            <a:r>
              <a:rPr lang="en-US" sz="2400" dirty="0" err="1"/>
              <a:t>em</a:t>
            </a:r>
            <a:r>
              <a:rPr lang="en-US" sz="2400" dirty="0"/>
              <a:t> 1790</a:t>
            </a:r>
          </a:p>
          <a:p>
            <a:endParaRPr lang="en-US" sz="2400" dirty="0"/>
          </a:p>
          <a:p>
            <a:r>
              <a:rPr lang="en-US" sz="2400" dirty="0" err="1"/>
              <a:t>Castração</a:t>
            </a:r>
            <a:r>
              <a:rPr lang="en-US" sz="2400" dirty="0"/>
              <a:t> </a:t>
            </a:r>
            <a:r>
              <a:rPr lang="en-US" sz="2400" dirty="0" err="1"/>
              <a:t>para</a:t>
            </a:r>
            <a:r>
              <a:rPr lang="en-US" sz="2400" dirty="0"/>
              <a:t> </a:t>
            </a:r>
            <a:r>
              <a:rPr lang="en-US" sz="2400" dirty="0" err="1"/>
              <a:t>tratamento</a:t>
            </a:r>
            <a:r>
              <a:rPr lang="en-US" sz="2400" dirty="0"/>
              <a:t> de </a:t>
            </a:r>
            <a:r>
              <a:rPr lang="en-US" sz="2400" dirty="0" err="1"/>
              <a:t>retenção</a:t>
            </a:r>
            <a:r>
              <a:rPr lang="en-US" sz="2400" dirty="0"/>
              <a:t> </a:t>
            </a:r>
            <a:r>
              <a:rPr lang="en-US" sz="2400" dirty="0" err="1"/>
              <a:t>urinária</a:t>
            </a:r>
            <a:endParaRPr lang="pt-BR" sz="2400" dirty="0"/>
          </a:p>
        </p:txBody>
      </p:sp>
      <p:sp>
        <p:nvSpPr>
          <p:cNvPr id="7" name="Título 7">
            <a:extLst>
              <a:ext uri="{FF2B5EF4-FFF2-40B4-BE49-F238E27FC236}">
                <a16:creationId xmlns:a16="http://schemas.microsoft.com/office/drawing/2014/main" id="{B1984B15-F24F-4A7F-89E5-4DA9733EF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108" y="1143000"/>
            <a:ext cx="6859787" cy="1028700"/>
          </a:xfrm>
        </p:spPr>
        <p:txBody>
          <a:bodyPr/>
          <a:lstStyle/>
          <a:p>
            <a:r>
              <a:rPr lang="en-US" dirty="0"/>
              <a:t>GIOVANNI BATTISTA MORGANI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3204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SÉCULO XIX</a:t>
            </a:r>
            <a:endParaRPr lang="pt-BR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450"/>
              </a:spcBef>
            </a:pPr>
            <a:r>
              <a:rPr lang="en-US" sz="2250" dirty="0" err="1"/>
              <a:t>Integração</a:t>
            </a:r>
            <a:r>
              <a:rPr lang="en-US" sz="2250" dirty="0"/>
              <a:t> </a:t>
            </a:r>
            <a:r>
              <a:rPr lang="en-US" sz="2250" dirty="0" err="1"/>
              <a:t>da</a:t>
            </a:r>
            <a:r>
              <a:rPr lang="en-US" sz="2250" dirty="0"/>
              <a:t> </a:t>
            </a:r>
            <a:r>
              <a:rPr lang="en-US" sz="2250" dirty="0" err="1"/>
              <a:t>medicina</a:t>
            </a:r>
            <a:r>
              <a:rPr lang="en-US" sz="2250" dirty="0"/>
              <a:t> e </a:t>
            </a:r>
            <a:r>
              <a:rPr lang="en-US" sz="2250" dirty="0" err="1"/>
              <a:t>cirurgia</a:t>
            </a:r>
            <a:endParaRPr lang="en-US" sz="2250" dirty="0"/>
          </a:p>
          <a:p>
            <a:pPr>
              <a:spcBef>
                <a:spcPts val="450"/>
              </a:spcBef>
            </a:pPr>
            <a:endParaRPr lang="en-US" sz="2250" dirty="0"/>
          </a:p>
          <a:p>
            <a:pPr>
              <a:spcBef>
                <a:spcPts val="450"/>
              </a:spcBef>
            </a:pPr>
            <a:r>
              <a:rPr lang="en-US" sz="2250" dirty="0" err="1"/>
              <a:t>Derrota</a:t>
            </a:r>
            <a:r>
              <a:rPr lang="en-US" sz="2250" dirty="0"/>
              <a:t> dos </a:t>
            </a:r>
            <a:r>
              <a:rPr lang="en-US" sz="2250" dirty="0" err="1"/>
              <a:t>três</a:t>
            </a:r>
            <a:r>
              <a:rPr lang="en-US" sz="2250" dirty="0"/>
              <a:t> </a:t>
            </a:r>
            <a:r>
              <a:rPr lang="en-US" sz="2250" dirty="0" err="1"/>
              <a:t>inimigos</a:t>
            </a:r>
            <a:r>
              <a:rPr lang="en-US" sz="2250" dirty="0"/>
              <a:t> </a:t>
            </a:r>
            <a:r>
              <a:rPr lang="en-US" sz="2250" dirty="0" err="1"/>
              <a:t>clássicos</a:t>
            </a:r>
            <a:r>
              <a:rPr lang="en-US" sz="2250" dirty="0"/>
              <a:t> </a:t>
            </a:r>
            <a:r>
              <a:rPr lang="en-US" sz="2250" dirty="0" err="1"/>
              <a:t>da</a:t>
            </a:r>
            <a:r>
              <a:rPr lang="en-US" sz="2250" dirty="0"/>
              <a:t> </a:t>
            </a:r>
            <a:r>
              <a:rPr lang="en-US" sz="2250" dirty="0" err="1"/>
              <a:t>cirurgia</a:t>
            </a:r>
            <a:r>
              <a:rPr lang="en-US" sz="2250" dirty="0"/>
              <a:t>: </a:t>
            </a:r>
            <a:r>
              <a:rPr lang="en-US" sz="2250" dirty="0" err="1"/>
              <a:t>hemorragia</a:t>
            </a:r>
            <a:r>
              <a:rPr lang="en-US" sz="2250" dirty="0"/>
              <a:t>, </a:t>
            </a:r>
            <a:r>
              <a:rPr lang="en-US" sz="2250" dirty="0" err="1"/>
              <a:t>infecção</a:t>
            </a:r>
            <a:r>
              <a:rPr lang="en-US" sz="2250" dirty="0"/>
              <a:t> e </a:t>
            </a:r>
            <a:r>
              <a:rPr lang="en-US" sz="2250" dirty="0" err="1"/>
              <a:t>dor</a:t>
            </a:r>
            <a:endParaRPr lang="en-US" sz="2250" dirty="0"/>
          </a:p>
          <a:p>
            <a:pPr>
              <a:spcBef>
                <a:spcPts val="450"/>
              </a:spcBef>
            </a:pPr>
            <a:endParaRPr lang="en-US" sz="2250" dirty="0"/>
          </a:p>
          <a:p>
            <a:pPr>
              <a:spcBef>
                <a:spcPts val="450"/>
              </a:spcBef>
            </a:pPr>
            <a:r>
              <a:rPr lang="en-US" sz="2250" dirty="0" err="1"/>
              <a:t>Teorias</a:t>
            </a:r>
            <a:r>
              <a:rPr lang="en-US" sz="2250" dirty="0"/>
              <a:t> </a:t>
            </a:r>
            <a:r>
              <a:rPr lang="en-US" sz="2250" dirty="0" err="1"/>
              <a:t>microbiológicas</a:t>
            </a:r>
            <a:r>
              <a:rPr lang="en-US" sz="2250" dirty="0"/>
              <a:t> </a:t>
            </a:r>
            <a:r>
              <a:rPr lang="en-US" sz="2250" dirty="0" err="1"/>
              <a:t>como</a:t>
            </a:r>
            <a:r>
              <a:rPr lang="en-US" sz="2250" dirty="0"/>
              <a:t> </a:t>
            </a:r>
            <a:r>
              <a:rPr lang="en-US" sz="2250" dirty="0" err="1"/>
              <a:t>causa</a:t>
            </a:r>
            <a:r>
              <a:rPr lang="en-US" sz="2250" dirty="0"/>
              <a:t> das </a:t>
            </a:r>
            <a:r>
              <a:rPr lang="en-US" sz="2250" dirty="0" err="1"/>
              <a:t>doenças</a:t>
            </a:r>
            <a:r>
              <a:rPr lang="en-US" sz="2250" dirty="0"/>
              <a:t> </a:t>
            </a:r>
            <a:r>
              <a:rPr lang="en-US" sz="2250" dirty="0" err="1"/>
              <a:t>infecciosas</a:t>
            </a:r>
            <a:endParaRPr lang="en-US" sz="2250" dirty="0"/>
          </a:p>
          <a:p>
            <a:pPr>
              <a:spcBef>
                <a:spcPts val="450"/>
              </a:spcBef>
            </a:pPr>
            <a:endParaRPr lang="en-US" sz="2250" dirty="0"/>
          </a:p>
          <a:p>
            <a:pPr>
              <a:spcBef>
                <a:spcPts val="450"/>
              </a:spcBef>
            </a:pPr>
            <a:r>
              <a:rPr lang="en-US" sz="2250" dirty="0" err="1"/>
              <a:t>Evolução</a:t>
            </a:r>
            <a:r>
              <a:rPr lang="en-US" sz="2250" dirty="0"/>
              <a:t> </a:t>
            </a:r>
            <a:r>
              <a:rPr lang="en-US" sz="2250" dirty="0" err="1"/>
              <a:t>da</a:t>
            </a:r>
            <a:r>
              <a:rPr lang="en-US" sz="2250" dirty="0"/>
              <a:t> </a:t>
            </a:r>
            <a:r>
              <a:rPr lang="en-US" sz="2250" dirty="0" err="1"/>
              <a:t>anestesia</a:t>
            </a:r>
            <a:r>
              <a:rPr lang="en-US" sz="2250" dirty="0"/>
              <a:t>, </a:t>
            </a:r>
            <a:r>
              <a:rPr lang="en-US" sz="2250" dirty="0" err="1"/>
              <a:t>descobrimento</a:t>
            </a:r>
            <a:r>
              <a:rPr lang="en-US" sz="2250" dirty="0"/>
              <a:t> do RX</a:t>
            </a:r>
            <a:endParaRPr lang="pt-BR" sz="2250" dirty="0"/>
          </a:p>
        </p:txBody>
      </p:sp>
    </p:spTree>
    <p:extLst>
      <p:ext uri="{BB962C8B-B14F-4D97-AF65-F5344CB8AC3E}">
        <p14:creationId xmlns:p14="http://schemas.microsoft.com/office/powerpoint/2010/main" val="42874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SÉCULO XX</a:t>
            </a:r>
            <a:endParaRPr lang="pt-BR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sz="half" idx="1"/>
          </p:nvPr>
        </p:nvSpPr>
        <p:spPr>
          <a:xfrm>
            <a:off x="1142108" y="2152674"/>
            <a:ext cx="3485595" cy="3019423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Evolução</a:t>
            </a:r>
            <a:r>
              <a:rPr lang="en-US" sz="2400" dirty="0"/>
              <a:t> das </a:t>
            </a:r>
            <a:r>
              <a:rPr lang="en-US" sz="2400" dirty="0" err="1"/>
              <a:t>cirurgias</a:t>
            </a:r>
            <a:r>
              <a:rPr lang="en-US" sz="2400" dirty="0"/>
              <a:t> </a:t>
            </a:r>
            <a:r>
              <a:rPr lang="en-US" sz="2400" dirty="0" err="1"/>
              <a:t>endoro-urológicas</a:t>
            </a:r>
            <a:r>
              <a:rPr lang="en-US" sz="2400" dirty="0"/>
              <a:t> e </a:t>
            </a:r>
            <a:r>
              <a:rPr lang="en-US" sz="2400" dirty="0" err="1"/>
              <a:t>litotripsias</a:t>
            </a:r>
            <a:endParaRPr lang="en-US" sz="2400" dirty="0"/>
          </a:p>
          <a:p>
            <a:endParaRPr lang="pt-BR" sz="2400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2171700"/>
            <a:ext cx="3321867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836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SÉCULO XX</a:t>
            </a:r>
            <a:endParaRPr lang="pt-BR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sz="half" idx="1"/>
          </p:nvPr>
        </p:nvSpPr>
        <p:spPr>
          <a:xfrm>
            <a:off x="1118219" y="2267781"/>
            <a:ext cx="3480498" cy="3019423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Início</a:t>
            </a:r>
            <a:r>
              <a:rPr lang="en-US" sz="2400" dirty="0"/>
              <a:t> </a:t>
            </a:r>
            <a:r>
              <a:rPr lang="en-US" sz="2400" dirty="0" err="1"/>
              <a:t>da</a:t>
            </a:r>
            <a:r>
              <a:rPr lang="en-US" sz="2400" dirty="0"/>
              <a:t> </a:t>
            </a:r>
            <a:r>
              <a:rPr lang="en-US" sz="2400" dirty="0" err="1"/>
              <a:t>cirurgia</a:t>
            </a:r>
            <a:r>
              <a:rPr lang="en-US" sz="2400" dirty="0"/>
              <a:t> </a:t>
            </a:r>
            <a:r>
              <a:rPr lang="en-US" sz="2400" dirty="0" err="1"/>
              <a:t>laparoscópica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pt-BR" sz="2400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988814"/>
            <a:ext cx="3048452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736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SÉCULO XXI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1"/>
          </p:nvPr>
        </p:nvSpPr>
        <p:spPr>
          <a:xfrm>
            <a:off x="1162980" y="2003641"/>
            <a:ext cx="3409020" cy="3394472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 err="1"/>
              <a:t>Evolução</a:t>
            </a:r>
            <a:r>
              <a:rPr lang="en-US" dirty="0"/>
              <a:t> </a:t>
            </a:r>
            <a:r>
              <a:rPr lang="en-US" dirty="0" err="1"/>
              <a:t>da</a:t>
            </a:r>
            <a:r>
              <a:rPr lang="en-US" dirty="0"/>
              <a:t> </a:t>
            </a:r>
            <a:r>
              <a:rPr lang="en-US" dirty="0" err="1"/>
              <a:t>laparoscopia</a:t>
            </a:r>
            <a:r>
              <a:rPr lang="en-US" dirty="0"/>
              <a:t> e </a:t>
            </a:r>
            <a:r>
              <a:rPr lang="en-US" dirty="0" err="1"/>
              <a:t>início</a:t>
            </a:r>
            <a:r>
              <a:rPr lang="en-US" dirty="0"/>
              <a:t> </a:t>
            </a:r>
            <a:r>
              <a:rPr lang="en-US" dirty="0" err="1"/>
              <a:t>da</a:t>
            </a:r>
            <a:r>
              <a:rPr lang="en-US" dirty="0"/>
              <a:t> </a:t>
            </a:r>
            <a:r>
              <a:rPr lang="en-US" dirty="0" err="1"/>
              <a:t>cirurgia</a:t>
            </a:r>
            <a:r>
              <a:rPr lang="en-US" dirty="0"/>
              <a:t> </a:t>
            </a:r>
            <a:r>
              <a:rPr lang="en-US" dirty="0" err="1"/>
              <a:t>robótica</a:t>
            </a:r>
            <a:endParaRPr lang="en-US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0012" y="1916832"/>
            <a:ext cx="3750495" cy="3375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099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SÉCULO XXI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155222" y="2053235"/>
            <a:ext cx="3308766" cy="3394472"/>
          </a:xfrm>
        </p:spPr>
        <p:txBody>
          <a:bodyPr>
            <a:normAutofit/>
          </a:bodyPr>
          <a:lstStyle/>
          <a:p>
            <a:pPr>
              <a:spcBef>
                <a:spcPts val="450"/>
              </a:spcBef>
            </a:pPr>
            <a:r>
              <a:rPr lang="en-US" sz="2400" dirty="0" err="1"/>
              <a:t>Biologia</a:t>
            </a:r>
            <a:r>
              <a:rPr lang="en-US" sz="2400" dirty="0"/>
              <a:t> molecular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foco</a:t>
            </a:r>
            <a:endParaRPr lang="en-US" sz="2400" dirty="0"/>
          </a:p>
          <a:p>
            <a:pPr>
              <a:spcBef>
                <a:spcPts val="450"/>
              </a:spcBef>
            </a:pPr>
            <a:endParaRPr lang="pt-BR" sz="2400" dirty="0"/>
          </a:p>
          <a:p>
            <a:pPr>
              <a:spcBef>
                <a:spcPts val="450"/>
              </a:spcBef>
            </a:pPr>
            <a:r>
              <a:rPr lang="en-US" sz="2400" dirty="0" err="1"/>
              <a:t>Uso</a:t>
            </a:r>
            <a:r>
              <a:rPr lang="en-US" sz="2400" dirty="0"/>
              <a:t> de </a:t>
            </a:r>
            <a:r>
              <a:rPr lang="en-US" sz="2400" dirty="0" err="1"/>
              <a:t>células-tronco</a:t>
            </a:r>
            <a:endParaRPr lang="en-US" sz="2400" dirty="0"/>
          </a:p>
          <a:p>
            <a:pPr>
              <a:spcBef>
                <a:spcPts val="450"/>
              </a:spcBef>
            </a:pPr>
            <a:endParaRPr lang="en-US" sz="2400" dirty="0"/>
          </a:p>
          <a:p>
            <a:pPr>
              <a:spcBef>
                <a:spcPts val="450"/>
              </a:spcBef>
            </a:pPr>
            <a:r>
              <a:rPr lang="en-US" sz="2400" dirty="0" err="1"/>
              <a:t>Estimuladores</a:t>
            </a:r>
            <a:r>
              <a:rPr lang="en-US" sz="2400" dirty="0"/>
              <a:t> </a:t>
            </a:r>
            <a:r>
              <a:rPr lang="en-US" sz="2400" dirty="0" err="1"/>
              <a:t>elétricos</a:t>
            </a:r>
            <a:endParaRPr lang="en-US" sz="2400" dirty="0"/>
          </a:p>
          <a:p>
            <a:pPr>
              <a:spcBef>
                <a:spcPts val="450"/>
              </a:spcBef>
            </a:pPr>
            <a:endParaRPr lang="en-US" sz="2400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808820"/>
            <a:ext cx="3621885" cy="353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398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-139700"/>
            <a:ext cx="9286875" cy="699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CaixaDeTexto 4"/>
          <p:cNvSpPr txBox="1">
            <a:spLocks noChangeArrowheads="1"/>
          </p:cNvSpPr>
          <p:nvPr/>
        </p:nvSpPr>
        <p:spPr bwMode="auto">
          <a:xfrm>
            <a:off x="6500813" y="6219825"/>
            <a:ext cx="264318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80000"/>
              </a:lnSpc>
              <a:spcAft>
                <a:spcPts val="200"/>
              </a:spcAft>
            </a:pPr>
            <a:r>
              <a:rPr lang="pt-BR" sz="1600">
                <a:solidFill>
                  <a:srgbClr val="006600"/>
                </a:solidFill>
              </a:rPr>
              <a:t>                                                        </a:t>
            </a:r>
            <a:r>
              <a:rPr lang="pt-BR" sz="1400">
                <a:solidFill>
                  <a:srgbClr val="000000"/>
                </a:solidFill>
              </a:rPr>
              <a:t>Clínica Integra</a:t>
            </a:r>
          </a:p>
          <a:p>
            <a:pPr algn="r" eaLnBrk="1" hangingPunct="1">
              <a:lnSpc>
                <a:spcPct val="80000"/>
              </a:lnSpc>
              <a:spcAft>
                <a:spcPts val="200"/>
              </a:spcAft>
            </a:pPr>
            <a:r>
              <a:rPr lang="pt-BR" sz="1400">
                <a:solidFill>
                  <a:srgbClr val="000000"/>
                </a:solidFill>
              </a:rPr>
              <a:t>Bauru - SP</a:t>
            </a:r>
          </a:p>
        </p:txBody>
      </p:sp>
      <p:sp>
        <p:nvSpPr>
          <p:cNvPr id="7173" name="CaixaDeTexto 8"/>
          <p:cNvSpPr txBox="1">
            <a:spLocks noChangeArrowheads="1"/>
          </p:cNvSpPr>
          <p:nvPr/>
        </p:nvSpPr>
        <p:spPr bwMode="auto">
          <a:xfrm>
            <a:off x="71439" y="2636913"/>
            <a:ext cx="39965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400" b="1" dirty="0">
                <a:solidFill>
                  <a:srgbClr val="006600"/>
                </a:solidFill>
              </a:rPr>
              <a:t> Aguinaldo César Nardi</a:t>
            </a:r>
          </a:p>
        </p:txBody>
      </p:sp>
    </p:spTree>
    <p:extLst>
      <p:ext uri="{BB962C8B-B14F-4D97-AF65-F5344CB8AC3E}">
        <p14:creationId xmlns:p14="http://schemas.microsoft.com/office/powerpoint/2010/main" val="2220916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1568000" y="4023066"/>
            <a:ext cx="6000792" cy="910835"/>
          </a:xfrm>
          <a:prstGeom prst="roundRect">
            <a:avLst/>
          </a:prstGeom>
          <a:solidFill>
            <a:srgbClr val="66FF33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75" dirty="0" err="1"/>
              <a:t>Retorno</a:t>
            </a:r>
            <a:r>
              <a:rPr lang="en-US" sz="1875" dirty="0"/>
              <a:t> </a:t>
            </a:r>
            <a:r>
              <a:rPr lang="en-US" sz="1875" dirty="0" err="1"/>
              <a:t>às</a:t>
            </a:r>
            <a:r>
              <a:rPr lang="en-US" sz="1875" dirty="0"/>
              <a:t> </a:t>
            </a:r>
            <a:r>
              <a:rPr lang="en-US" sz="1875" dirty="0" err="1"/>
              <a:t>prioridades</a:t>
            </a:r>
            <a:r>
              <a:rPr lang="en-US" sz="1875" dirty="0"/>
              <a:t> </a:t>
            </a:r>
            <a:r>
              <a:rPr lang="en-US" sz="1875" dirty="0" err="1"/>
              <a:t>culturais</a:t>
            </a:r>
            <a:r>
              <a:rPr lang="en-US" sz="1875" dirty="0"/>
              <a:t> da Roma e </a:t>
            </a:r>
            <a:r>
              <a:rPr lang="en-US" sz="1875" dirty="0" err="1"/>
              <a:t>Grécia</a:t>
            </a:r>
            <a:r>
              <a:rPr lang="en-US" sz="1875" dirty="0"/>
              <a:t> </a:t>
            </a:r>
            <a:r>
              <a:rPr lang="en-US" sz="1875" dirty="0" err="1"/>
              <a:t>Antigas</a:t>
            </a:r>
            <a:endParaRPr lang="pt-BR" sz="1875" dirty="0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PERÍODO RENASCENTISTA</a:t>
            </a:r>
            <a:endParaRPr lang="pt-BR" dirty="0"/>
          </a:p>
        </p:txBody>
      </p:sp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>
          <a:xfrm>
            <a:off x="1142107" y="2286000"/>
            <a:ext cx="6852578" cy="1467037"/>
          </a:xfrm>
        </p:spPr>
        <p:txBody>
          <a:bodyPr>
            <a:normAutofit/>
          </a:bodyPr>
          <a:lstStyle/>
          <a:p>
            <a:endParaRPr lang="en-US" sz="2100" dirty="0"/>
          </a:p>
          <a:p>
            <a:r>
              <a:rPr lang="en-US" sz="2400" dirty="0" err="1"/>
              <a:t>Importantes</a:t>
            </a:r>
            <a:r>
              <a:rPr lang="en-US" sz="2400" dirty="0"/>
              <a:t> </a:t>
            </a:r>
            <a:r>
              <a:rPr lang="en-US" sz="2400" dirty="0" err="1"/>
              <a:t>acontecimentos</a:t>
            </a:r>
            <a:r>
              <a:rPr lang="en-US" sz="2400" dirty="0"/>
              <a:t> </a:t>
            </a:r>
            <a:r>
              <a:rPr lang="en-US" sz="2400" dirty="0" err="1"/>
              <a:t>sociais</a:t>
            </a:r>
            <a:r>
              <a:rPr lang="en-US" sz="2400" dirty="0"/>
              <a:t>, </a:t>
            </a:r>
            <a:r>
              <a:rPr lang="en-US" sz="2400" dirty="0" err="1"/>
              <a:t>econômicos</a:t>
            </a:r>
            <a:r>
              <a:rPr lang="en-US" sz="2400" dirty="0"/>
              <a:t> e </a:t>
            </a:r>
            <a:r>
              <a:rPr lang="en-US" sz="2400" dirty="0" err="1"/>
              <a:t>culturais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15009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brasilconjure.com/wp-content/uploads/2014/09/667b79382f172a9ec5a058b0a4b32b8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5" r="5324"/>
          <a:stretch/>
        </p:blipFill>
        <p:spPr bwMode="auto">
          <a:xfrm>
            <a:off x="0" y="1102242"/>
            <a:ext cx="9144000" cy="571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/>
          </p:cNvSpPr>
          <p:nvPr/>
        </p:nvSpPr>
        <p:spPr>
          <a:xfrm>
            <a:off x="107504" y="117351"/>
            <a:ext cx="7772400" cy="647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+mj-ea"/>
                <a:cs typeface="Calibri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Brasil</a:t>
            </a:r>
          </a:p>
        </p:txBody>
      </p:sp>
      <p:sp>
        <p:nvSpPr>
          <p:cNvPr id="6" name="Retângulo 5"/>
          <p:cNvSpPr/>
          <p:nvPr/>
        </p:nvSpPr>
        <p:spPr>
          <a:xfrm>
            <a:off x="35496" y="1817029"/>
            <a:ext cx="9108504" cy="720080"/>
          </a:xfrm>
          <a:prstGeom prst="rect">
            <a:avLst/>
          </a:prstGeom>
          <a:solidFill>
            <a:schemeClr val="tx1">
              <a:lumMod val="85000"/>
              <a:lumOff val="1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Área</a:t>
            </a:r>
            <a:r>
              <a:rPr lang="en-US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Geográfica</a:t>
            </a:r>
            <a:r>
              <a:rPr lang="en-US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8.515.767 km²</a:t>
            </a:r>
          </a:p>
        </p:txBody>
      </p:sp>
      <p:sp>
        <p:nvSpPr>
          <p:cNvPr id="8" name="Retângulo 7"/>
          <p:cNvSpPr/>
          <p:nvPr/>
        </p:nvSpPr>
        <p:spPr>
          <a:xfrm>
            <a:off x="35496" y="2688074"/>
            <a:ext cx="9108504" cy="720080"/>
          </a:xfrm>
          <a:prstGeom prst="rect">
            <a:avLst/>
          </a:prstGeom>
          <a:solidFill>
            <a:schemeClr val="tx1">
              <a:lumMod val="85000"/>
              <a:lumOff val="1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Habitantes</a:t>
            </a:r>
            <a:r>
              <a:rPr lang="en-US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202,7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milhões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habitantes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35496" y="3559119"/>
            <a:ext cx="9108504" cy="720080"/>
          </a:xfrm>
          <a:prstGeom prst="rect">
            <a:avLst/>
          </a:prstGeom>
          <a:solidFill>
            <a:schemeClr val="tx1">
              <a:lumMod val="85000"/>
              <a:lumOff val="1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População</a:t>
            </a:r>
            <a:r>
              <a:rPr lang="en-US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Masculina</a:t>
            </a:r>
            <a:r>
              <a:rPr lang="en-US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99,1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milhões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homens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5496" y="4430164"/>
            <a:ext cx="9108504" cy="720080"/>
          </a:xfrm>
          <a:prstGeom prst="rect">
            <a:avLst/>
          </a:prstGeom>
          <a:solidFill>
            <a:schemeClr val="tx1">
              <a:lumMod val="85000"/>
              <a:lumOff val="1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PIB 2014 : 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R$ 5,52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trilhões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35496" y="5301208"/>
            <a:ext cx="9108504" cy="720080"/>
          </a:xfrm>
          <a:prstGeom prst="rect">
            <a:avLst/>
          </a:prstGeom>
          <a:solidFill>
            <a:schemeClr val="tx1">
              <a:lumMod val="85000"/>
              <a:lumOff val="1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Ranking </a:t>
            </a:r>
            <a:r>
              <a:rPr lang="en-US" sz="2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</a:t>
            </a:r>
            <a:r>
              <a:rPr lang="en-US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Economia</a:t>
            </a:r>
            <a:r>
              <a:rPr lang="en-US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Mundial: 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r>
              <a:rPr lang="en-US" sz="2000" baseline="30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economia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mundial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9661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01" t="3737" r="5588" b="4704"/>
          <a:stretch/>
        </p:blipFill>
        <p:spPr>
          <a:xfrm>
            <a:off x="0" y="-27384"/>
            <a:ext cx="9144000" cy="6885384"/>
          </a:xfrm>
          <a:effectLst>
            <a:outerShdw blurRad="50800" dist="38100" dir="138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tângulo 5"/>
          <p:cNvSpPr/>
          <p:nvPr/>
        </p:nvSpPr>
        <p:spPr>
          <a:xfrm>
            <a:off x="3172390" y="2996952"/>
            <a:ext cx="5971610" cy="720080"/>
          </a:xfrm>
          <a:prstGeom prst="rect">
            <a:avLst/>
          </a:prstGeom>
          <a:solidFill>
            <a:schemeClr val="tx1">
              <a:lumMod val="85000"/>
              <a:lumOff val="1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Diversidade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Populacional</a:t>
            </a:r>
            <a:endParaRPr lang="en-US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508104" y="6427113"/>
            <a:ext cx="33123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sz="1400" i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Operários – Tarsila do Amaral, 1933</a:t>
            </a:r>
          </a:p>
        </p:txBody>
      </p:sp>
    </p:spTree>
    <p:extLst>
      <p:ext uri="{BB962C8B-B14F-4D97-AF65-F5344CB8AC3E}">
        <p14:creationId xmlns:p14="http://schemas.microsoft.com/office/powerpoint/2010/main" val="2599019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79595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1588"/>
          <a:ext cx="9144000" cy="685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Photo Editor Photo" r:id="rId3" imgW="7621064" imgH="5714286" progId="MSPhotoEd.3">
                  <p:embed/>
                </p:oleObj>
              </mc:Choice>
              <mc:Fallback>
                <p:oleObj name="Photo Editor Photo" r:id="rId3" imgW="7621064" imgH="57142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88"/>
                        <a:ext cx="9144000" cy="685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28479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www.brasilcultura.com.br/wp-content/uploads/2011/08/monarco-2011.jpg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125"/>
                    </a14:imgEffect>
                    <a14:imgEffect>
                      <a14:saturation sat="6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039"/>
          <a:stretch/>
        </p:blipFill>
        <p:spPr bwMode="auto">
          <a:xfrm>
            <a:off x="0" y="1389872"/>
            <a:ext cx="8504855" cy="546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/>
          </p:cNvSpPr>
          <p:nvPr/>
        </p:nvSpPr>
        <p:spPr>
          <a:xfrm>
            <a:off x="107504" y="117351"/>
            <a:ext cx="7772400" cy="647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+mj-ea"/>
                <a:cs typeface="Calibri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Homem brasileiro...</a:t>
            </a:r>
            <a:endParaRPr lang="pt-BR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7747" y="1389872"/>
            <a:ext cx="8487108" cy="9590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MORRE MAIS 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 AS MULHERES</a:t>
            </a:r>
          </a:p>
        </p:txBody>
      </p:sp>
      <p:sp>
        <p:nvSpPr>
          <p:cNvPr id="8" name="Retângulo 7"/>
          <p:cNvSpPr/>
          <p:nvPr/>
        </p:nvSpPr>
        <p:spPr>
          <a:xfrm>
            <a:off x="2286000" y="1979548"/>
            <a:ext cx="6318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cada 3 pessoas que morrem no Brasil, 2 são HOMENS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17747" y="2484512"/>
            <a:ext cx="8487107" cy="9444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VIVEM MENOS </a:t>
            </a: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 AS MULHERES</a:t>
            </a:r>
            <a:endParaRPr lang="en-US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2286000" y="3113656"/>
            <a:ext cx="6318448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</a:pP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Vivem 7,6 anos menos em média do que as mulheres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0" y="3789040"/>
            <a:ext cx="8451440" cy="720080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99CC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HOMEM NÃO PROCURA SERVIÇO MÉDICO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1061558" y="5397440"/>
            <a:ext cx="3186944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Consulta</a:t>
            </a:r>
            <a:r>
              <a:rPr lang="en-US" sz="2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ginecologista</a:t>
            </a:r>
            <a:endParaRPr lang="en-US" sz="24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1008142" y="6045690"/>
            <a:ext cx="3186944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Consulta</a:t>
            </a:r>
            <a:r>
              <a:rPr lang="en-US" sz="2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urologista</a:t>
            </a:r>
            <a:endParaRPr lang="en-US" sz="24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3744446" y="5397440"/>
            <a:ext cx="4098394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16 </a:t>
            </a:r>
            <a:r>
              <a:rPr lang="en-US" sz="24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milhões</a:t>
            </a:r>
            <a:endParaRPr lang="en-US" sz="24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3744446" y="6046688"/>
            <a:ext cx="4098394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 </a:t>
            </a:r>
            <a:r>
              <a:rPr lang="en-US" sz="24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milhões</a:t>
            </a:r>
            <a:endParaRPr lang="en-US" sz="24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3544266" y="4802212"/>
            <a:ext cx="9044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rgbClr val="99CC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SUS</a:t>
            </a:r>
            <a:endParaRPr lang="pt-BR" sz="2800" dirty="0">
              <a:solidFill>
                <a:srgbClr val="99CC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25" name="Conector reto 24"/>
          <p:cNvCxnSpPr/>
          <p:nvPr/>
        </p:nvCxnSpPr>
        <p:spPr>
          <a:xfrm>
            <a:off x="864126" y="5325432"/>
            <a:ext cx="6264696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/>
          <p:cNvCxnSpPr/>
          <p:nvPr/>
        </p:nvCxnSpPr>
        <p:spPr>
          <a:xfrm>
            <a:off x="4543941" y="5326608"/>
            <a:ext cx="0" cy="141476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>
          <a:xfrm>
            <a:off x="864126" y="5990638"/>
            <a:ext cx="6264696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5148064" y="6427113"/>
            <a:ext cx="33123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sz="1400" i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Fonte: Data SUS</a:t>
            </a:r>
          </a:p>
        </p:txBody>
      </p:sp>
    </p:spTree>
    <p:extLst>
      <p:ext uri="{BB962C8B-B14F-4D97-AF65-F5344CB8AC3E}">
        <p14:creationId xmlns:p14="http://schemas.microsoft.com/office/powerpoint/2010/main" val="297541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Text Box 2">
            <a:extLst>
              <a:ext uri="{FF2B5EF4-FFF2-40B4-BE49-F238E27FC236}">
                <a16:creationId xmlns:a16="http://schemas.microsoft.com/office/drawing/2014/main" id="{DC2F9650-1929-1A40-90D1-3CC444967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811213"/>
            <a:ext cx="1728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400" b="1"/>
              <a:t>Cenário</a:t>
            </a:r>
          </a:p>
        </p:txBody>
      </p:sp>
      <p:sp>
        <p:nvSpPr>
          <p:cNvPr id="211971" name="Text Box 3">
            <a:extLst>
              <a:ext uri="{FF2B5EF4-FFF2-40B4-BE49-F238E27FC236}">
                <a16:creationId xmlns:a16="http://schemas.microsoft.com/office/drawing/2014/main" id="{FADD72AA-1C0A-CE45-9333-32BA35C64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1274763"/>
            <a:ext cx="72009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solidFill>
                  <a:srgbClr val="3366FF"/>
                </a:solidFill>
              </a:rPr>
              <a:t>Coeficientes de mortalidade (por mil hab.) segundo sexo, idade </a:t>
            </a:r>
            <a:r>
              <a:rPr lang="pt-BR" altLang="pt-BR" b="1" i="1">
                <a:solidFill>
                  <a:srgbClr val="3366FF"/>
                </a:solidFill>
              </a:rPr>
              <a:t>Brasil, 2001</a:t>
            </a:r>
          </a:p>
        </p:txBody>
      </p:sp>
      <p:graphicFrame>
        <p:nvGraphicFramePr>
          <p:cNvPr id="211972" name="Group 4">
            <a:extLst>
              <a:ext uri="{FF2B5EF4-FFF2-40B4-BE49-F238E27FC236}">
                <a16:creationId xmlns:a16="http://schemas.microsoft.com/office/drawing/2014/main" id="{207F33B7-3663-5540-9F7A-656321C9E504}"/>
              </a:ext>
            </a:extLst>
          </p:cNvPr>
          <p:cNvGraphicFramePr>
            <a:graphicFrameLocks noGrp="1"/>
          </p:cNvGraphicFramePr>
          <p:nvPr/>
        </p:nvGraphicFramePr>
        <p:xfrm>
          <a:off x="1908175" y="2133600"/>
          <a:ext cx="5256213" cy="3240089"/>
        </p:xfrm>
        <a:graphic>
          <a:graphicData uri="http://schemas.openxmlformats.org/drawingml/2006/table">
            <a:tbl>
              <a:tblPr/>
              <a:tblGrid>
                <a:gridCol w="1327150">
                  <a:extLst>
                    <a:ext uri="{9D8B030D-6E8A-4147-A177-3AD203B41FA5}">
                      <a16:colId xmlns:a16="http://schemas.microsoft.com/office/drawing/2014/main" val="2787427182"/>
                    </a:ext>
                  </a:extLst>
                </a:gridCol>
                <a:gridCol w="1309688">
                  <a:extLst>
                    <a:ext uri="{9D8B030D-6E8A-4147-A177-3AD203B41FA5}">
                      <a16:colId xmlns:a16="http://schemas.microsoft.com/office/drawing/2014/main" val="2891514321"/>
                    </a:ext>
                  </a:extLst>
                </a:gridCol>
                <a:gridCol w="1309687">
                  <a:extLst>
                    <a:ext uri="{9D8B030D-6E8A-4147-A177-3AD203B41FA5}">
                      <a16:colId xmlns:a16="http://schemas.microsoft.com/office/drawing/2014/main" val="368038428"/>
                    </a:ext>
                  </a:extLst>
                </a:gridCol>
                <a:gridCol w="1309688">
                  <a:extLst>
                    <a:ext uri="{9D8B030D-6E8A-4147-A177-3AD203B41FA5}">
                      <a16:colId xmlns:a16="http://schemas.microsoft.com/office/drawing/2014/main" val="1797671998"/>
                    </a:ext>
                  </a:extLst>
                </a:gridCol>
              </a:tblGrid>
              <a:tr h="366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Idade</a:t>
                      </a:r>
                      <a:endParaRPr kumimoji="0" lang="pt-BR" alt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Masculino </a:t>
                      </a:r>
                      <a:endParaRPr kumimoji="0" lang="pt-BR" alt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Feminino</a:t>
                      </a:r>
                      <a:endParaRPr kumimoji="0" lang="pt-BR" alt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Razão M/F</a:t>
                      </a:r>
                      <a:endParaRPr kumimoji="0" lang="pt-BR" alt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154876"/>
                  </a:ext>
                </a:extLst>
              </a:tr>
              <a:tr h="358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a 4</a:t>
                      </a:r>
                      <a:endParaRPr kumimoji="0" lang="pt-BR" alt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4,8</a:t>
                      </a:r>
                      <a:endParaRPr kumimoji="0" lang="pt-BR" alt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3,9</a:t>
                      </a:r>
                      <a:endParaRPr kumimoji="0" lang="pt-BR" alt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1,23</a:t>
                      </a:r>
                      <a:endParaRPr kumimoji="0" lang="pt-BR" alt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240525"/>
                  </a:ext>
                </a:extLst>
              </a:tr>
              <a:tr h="358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a 9</a:t>
                      </a:r>
                      <a:endParaRPr kumimoji="0" lang="pt-BR" alt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  <a:endParaRPr kumimoji="0" lang="pt-BR" alt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kumimoji="0" lang="pt-BR" alt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1,33</a:t>
                      </a:r>
                      <a:endParaRPr kumimoji="0" lang="pt-BR" alt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815335"/>
                  </a:ext>
                </a:extLst>
              </a:tr>
              <a:tr h="358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a 19</a:t>
                      </a:r>
                      <a:endParaRPr kumimoji="0" lang="pt-BR" alt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</a:t>
                      </a:r>
                      <a:endParaRPr kumimoji="0" lang="pt-BR" alt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  <a:endParaRPr kumimoji="0" lang="pt-BR" alt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2,75</a:t>
                      </a:r>
                      <a:endParaRPr kumimoji="0" lang="pt-BR" alt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188337"/>
                  </a:ext>
                </a:extLst>
              </a:tr>
              <a:tr h="360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a 39</a:t>
                      </a:r>
                      <a:endParaRPr kumimoji="0" lang="pt-BR" alt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3,1</a:t>
                      </a:r>
                      <a:endParaRPr kumimoji="0" lang="pt-BR" alt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kumimoji="0" lang="pt-BR" alt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3,1</a:t>
                      </a:r>
                      <a:endParaRPr kumimoji="0" lang="pt-BR" alt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606606"/>
                  </a:ext>
                </a:extLst>
              </a:tr>
              <a:tr h="358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a 59</a:t>
                      </a:r>
                      <a:endParaRPr kumimoji="0" lang="pt-BR" alt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8,3</a:t>
                      </a:r>
                      <a:endParaRPr kumimoji="0" lang="pt-BR" alt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4,3</a:t>
                      </a:r>
                      <a:endParaRPr kumimoji="0" lang="pt-BR" alt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1,93</a:t>
                      </a:r>
                      <a:endParaRPr kumimoji="0" lang="pt-BR" alt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604357"/>
                  </a:ext>
                </a:extLst>
              </a:tr>
              <a:tr h="358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a 79</a:t>
                      </a:r>
                      <a:endParaRPr kumimoji="0" lang="pt-BR" alt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33,2</a:t>
                      </a:r>
                      <a:endParaRPr kumimoji="0" lang="pt-BR" alt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21,4</a:t>
                      </a:r>
                      <a:endParaRPr kumimoji="0" lang="pt-BR" alt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1,55</a:t>
                      </a:r>
                      <a:endParaRPr kumimoji="0" lang="pt-BR" alt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364242"/>
                  </a:ext>
                </a:extLst>
              </a:tr>
              <a:tr h="360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 e mais</a:t>
                      </a:r>
                      <a:endParaRPr kumimoji="0" lang="pt-BR" alt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114,4</a:t>
                      </a:r>
                      <a:endParaRPr kumimoji="0" lang="pt-BR" alt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97,7</a:t>
                      </a:r>
                      <a:endParaRPr kumimoji="0" lang="pt-BR" alt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1,17</a:t>
                      </a:r>
                      <a:endParaRPr kumimoji="0" lang="pt-BR" alt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3950817"/>
                  </a:ext>
                </a:extLst>
              </a:tr>
              <a:tr h="358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Total*</a:t>
                      </a:r>
                      <a:endParaRPr kumimoji="0" lang="pt-BR" alt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6,6</a:t>
                      </a:r>
                      <a:endParaRPr kumimoji="0" lang="pt-BR" alt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4,6</a:t>
                      </a:r>
                      <a:endParaRPr kumimoji="0" lang="pt-BR" altLang="pt-B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1,43</a:t>
                      </a:r>
                      <a:endParaRPr kumimoji="0" lang="pt-BR" alt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9209809"/>
                  </a:ext>
                </a:extLst>
              </a:tr>
            </a:tbl>
          </a:graphicData>
        </a:graphic>
      </p:graphicFrame>
      <p:sp>
        <p:nvSpPr>
          <p:cNvPr id="212013" name="Text Box 45">
            <a:extLst>
              <a:ext uri="{FF2B5EF4-FFF2-40B4-BE49-F238E27FC236}">
                <a16:creationId xmlns:a16="http://schemas.microsoft.com/office/drawing/2014/main" id="{8312B2E6-7852-5145-BDD5-DB21691EC9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5589588"/>
            <a:ext cx="6264275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100" i="1"/>
              <a:t>* incluindo idade ignorada</a:t>
            </a:r>
          </a:p>
          <a:p>
            <a:pPr>
              <a:spcBef>
                <a:spcPct val="50000"/>
              </a:spcBef>
            </a:pPr>
            <a:r>
              <a:rPr lang="pt-BR" altLang="pt-BR" sz="1100" i="1"/>
              <a:t>Fonte: www.datasus.gov.br (dados brutos)</a:t>
            </a:r>
          </a:p>
        </p:txBody>
      </p:sp>
    </p:spTree>
    <p:extLst>
      <p:ext uri="{BB962C8B-B14F-4D97-AF65-F5344CB8AC3E}">
        <p14:creationId xmlns:p14="http://schemas.microsoft.com/office/powerpoint/2010/main" val="11711706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ObjectBox1" descr="&lt;tags&gt;&lt;tag n=&quot;BulletInfo&quot; v=&quot;Standard&quot; /&gt;&lt;tag n=&quot;TagName&quot; v=&quot;ObjectBox1&quot; /&gt;&lt;tag n=&quot;Top&quot; v=&quot;99.25&quot; /&gt;&lt;tag n=&quot;Left&quot; v=&quot;35.75&quot; /&gt;&lt;tag n=&quot;Height&quot; v=&quot;321.625&quot; /&gt;&lt;tag n=&quot;Width&quot; v=&quot;314.5&quot; /&gt;&lt;/tags&gt;">
            <a:extLst>
              <a:ext uri="{FF2B5EF4-FFF2-40B4-BE49-F238E27FC236}">
                <a16:creationId xmlns:a16="http://schemas.microsoft.com/office/drawing/2014/main" id="{38F1CC91-6AD7-3F49-87FB-9DA5B0AB1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1366838"/>
            <a:ext cx="6911975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pt-BR" altLang="pt-BR" sz="2200" b="1">
                <a:cs typeface="Arial" panose="020B0604020202020204" pitchFamily="34" charset="0"/>
              </a:rPr>
              <a:t>Principais causas de Mortalidade entre 25-59 anos</a:t>
            </a:r>
          </a:p>
        </p:txBody>
      </p:sp>
      <p:grpSp>
        <p:nvGrpSpPr>
          <p:cNvPr id="214019" name="Grupo 11">
            <a:extLst>
              <a:ext uri="{FF2B5EF4-FFF2-40B4-BE49-F238E27FC236}">
                <a16:creationId xmlns:a16="http://schemas.microsoft.com/office/drawing/2014/main" id="{9FC5A8F0-57A2-FC40-B6C7-34CB9A85BB4E}"/>
              </a:ext>
            </a:extLst>
          </p:cNvPr>
          <p:cNvGrpSpPr>
            <a:grpSpLocks/>
          </p:cNvGrpSpPr>
          <p:nvPr/>
        </p:nvGrpSpPr>
        <p:grpSpPr bwMode="auto">
          <a:xfrm>
            <a:off x="1835150" y="1916113"/>
            <a:ext cx="5761038" cy="3673475"/>
            <a:chOff x="1000100" y="1785926"/>
            <a:chExt cx="6985000" cy="4203700"/>
          </a:xfrm>
        </p:grpSpPr>
        <p:graphicFrame>
          <p:nvGraphicFramePr>
            <p:cNvPr id="214020" name="Object 9">
              <a:extLst>
                <a:ext uri="{FF2B5EF4-FFF2-40B4-BE49-F238E27FC236}">
                  <a16:creationId xmlns:a16="http://schemas.microsoft.com/office/drawing/2014/main" id="{60531958-4464-5E44-A6FD-8C927FA1270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00100" y="1785926"/>
            <a:ext cx="6985000" cy="420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4" name="Worksheet" r:id="rId3" imgW="16649700" imgH="11176000" progId="Excel.Sheet.8">
                    <p:embed/>
                  </p:oleObj>
                </mc:Choice>
                <mc:Fallback>
                  <p:oleObj name="Worksheet" r:id="rId3" imgW="16649700" imgH="11176000" progId="Excel.Sheet.8">
                    <p:embed/>
                    <p:pic>
                      <p:nvPicPr>
                        <p:cNvPr id="214020" name="Object 9">
                          <a:extLst>
                            <a:ext uri="{FF2B5EF4-FFF2-40B4-BE49-F238E27FC236}">
                              <a16:creationId xmlns:a16="http://schemas.microsoft.com/office/drawing/2014/main" id="{60531958-4464-5E44-A6FD-8C927FA1270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00100" y="1785926"/>
                          <a:ext cx="6985000" cy="42037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4021" name="Retângulo 7">
              <a:extLst>
                <a:ext uri="{FF2B5EF4-FFF2-40B4-BE49-F238E27FC236}">
                  <a16:creationId xmlns:a16="http://schemas.microsoft.com/office/drawing/2014/main" id="{F649FA72-6EFF-A64F-9D90-15D6F6D8BC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1041" y="3213803"/>
              <a:ext cx="2380944" cy="419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pt-BR" b="1">
                  <a:latin typeface="Calibri" panose="020F0502020204030204" pitchFamily="34" charset="0"/>
                  <a:cs typeface="Arial" panose="020B0604020202020204" pitchFamily="34" charset="0"/>
                </a:rPr>
                <a:t>Área de Prevenção</a:t>
              </a:r>
            </a:p>
          </p:txBody>
        </p:sp>
        <p:sp>
          <p:nvSpPr>
            <p:cNvPr id="214022" name="Oval 10">
              <a:extLst>
                <a:ext uri="{FF2B5EF4-FFF2-40B4-BE49-F238E27FC236}">
                  <a16:creationId xmlns:a16="http://schemas.microsoft.com/office/drawing/2014/main" id="{30F0B4BF-DB85-314C-80B0-A72C4917B4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3998" y="3645583"/>
              <a:ext cx="3506713" cy="178365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pt-BR" sz="2000"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95747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 txBox="1">
            <a:spLocks/>
          </p:cNvSpPr>
          <p:nvPr/>
        </p:nvSpPr>
        <p:spPr>
          <a:xfrm>
            <a:off x="107504" y="117351"/>
            <a:ext cx="7772400" cy="647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+mj-ea"/>
                <a:cs typeface="Calibri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Cultura do homem brasileiro...</a:t>
            </a:r>
            <a:endParaRPr lang="pt-BR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4868289"/>
              </p:ext>
            </p:extLst>
          </p:nvPr>
        </p:nvGraphicFramePr>
        <p:xfrm>
          <a:off x="1212304" y="1397000"/>
          <a:ext cx="6096000" cy="4710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27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20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1. </a:t>
                      </a:r>
                      <a:r>
                        <a:rPr lang="pt-BR" sz="2200" dirty="0" err="1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Sócio-cultural</a:t>
                      </a:r>
                      <a:endParaRPr lang="pt-BR" sz="220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/>
                      <a:endParaRPr lang="pt-BR" sz="220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20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2. Institucional</a:t>
                      </a:r>
                    </a:p>
                    <a:p>
                      <a:pPr algn="ctr"/>
                      <a:endParaRPr lang="pt-BR" sz="220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39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Estereótipos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de gênero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Serviços de saúde inadequados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48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Pensamento mágico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Comunicação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48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Médico descobre doenças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Acesso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48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Papel de provedor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Privacidade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4893">
                <a:tc>
                  <a:txBody>
                    <a:bodyPr/>
                    <a:lstStyle/>
                    <a:p>
                      <a:pPr algn="ctr"/>
                      <a:endParaRPr lang="pt-BR" sz="20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Horários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47177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ObjectBox1" descr="&lt;tags&gt;&lt;tag n=&quot;BulletInfo&quot; v=&quot;Standard&quot; /&gt;&lt;tag n=&quot;TagName&quot; v=&quot;ObjectBox1&quot; /&gt;&lt;tag n=&quot;Top&quot; v=&quot;99.25&quot; /&gt;&lt;tag n=&quot;Left&quot; v=&quot;35.75&quot; /&gt;&lt;tag n=&quot;Height&quot; v=&quot;321.625&quot; /&gt;&lt;tag n=&quot;Width&quot; v=&quot;314.5&quot; /&gt;&lt;/tags&gt;">
            <a:extLst>
              <a:ext uri="{FF2B5EF4-FFF2-40B4-BE49-F238E27FC236}">
                <a16:creationId xmlns:a16="http://schemas.microsoft.com/office/drawing/2014/main" id="{3F846DFE-9B31-0340-A0CA-06DDD1C1A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1108075"/>
            <a:ext cx="619283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pt-BR" altLang="pt-BR" sz="2200" b="1">
                <a:cs typeface="Arial" panose="020B0604020202020204" pitchFamily="34" charset="0"/>
              </a:rPr>
              <a:t>Por que os homens não procuram os serviços </a:t>
            </a:r>
          </a:p>
          <a:p>
            <a:pPr>
              <a:spcBef>
                <a:spcPct val="20000"/>
              </a:spcBef>
            </a:pPr>
            <a:r>
              <a:rPr lang="pt-BR" altLang="pt-BR" sz="2200" b="1">
                <a:cs typeface="Arial" panose="020B0604020202020204" pitchFamily="34" charset="0"/>
              </a:rPr>
              <a:t>de saúde para as práticas preventivas?</a:t>
            </a:r>
          </a:p>
        </p:txBody>
      </p:sp>
      <p:sp>
        <p:nvSpPr>
          <p:cNvPr id="220163" name="Text Box 3">
            <a:extLst>
              <a:ext uri="{FF2B5EF4-FFF2-40B4-BE49-F238E27FC236}">
                <a16:creationId xmlns:a16="http://schemas.microsoft.com/office/drawing/2014/main" id="{16CC7A46-A574-B54B-B253-7567A23C1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2328863"/>
            <a:ext cx="2305050" cy="3048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1400" b="1">
                <a:solidFill>
                  <a:schemeClr val="bg1"/>
                </a:solidFill>
              </a:rPr>
              <a:t>Causas Institucionais</a:t>
            </a:r>
          </a:p>
        </p:txBody>
      </p:sp>
      <p:sp>
        <p:nvSpPr>
          <p:cNvPr id="220164" name="Text Box 4">
            <a:extLst>
              <a:ext uri="{FF2B5EF4-FFF2-40B4-BE49-F238E27FC236}">
                <a16:creationId xmlns:a16="http://schemas.microsoft.com/office/drawing/2014/main" id="{E5096C96-9F50-4241-A02D-45129CB70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2325688"/>
            <a:ext cx="2305050" cy="3048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1400" b="1">
                <a:solidFill>
                  <a:schemeClr val="bg1"/>
                </a:solidFill>
              </a:rPr>
              <a:t>Causas Sócio-culturais</a:t>
            </a:r>
          </a:p>
        </p:txBody>
      </p:sp>
      <p:sp>
        <p:nvSpPr>
          <p:cNvPr id="33817" name="Line 25">
            <a:extLst>
              <a:ext uri="{FF2B5EF4-FFF2-40B4-BE49-F238E27FC236}">
                <a16:creationId xmlns:a16="http://schemas.microsoft.com/office/drawing/2014/main" id="{FFF2E919-6DB1-984E-AA0A-DF133C271E5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90688" y="2708275"/>
            <a:ext cx="64770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" name="Line 25">
            <a:extLst>
              <a:ext uri="{FF2B5EF4-FFF2-40B4-BE49-F238E27FC236}">
                <a16:creationId xmlns:a16="http://schemas.microsoft.com/office/drawing/2014/main" id="{0FEAF208-A559-A243-B35F-620810AD966C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2850" y="2708275"/>
            <a:ext cx="64770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" name="Line 25">
            <a:extLst>
              <a:ext uri="{FF2B5EF4-FFF2-40B4-BE49-F238E27FC236}">
                <a16:creationId xmlns:a16="http://schemas.microsoft.com/office/drawing/2014/main" id="{54F79F9E-975E-294C-89F4-1B0A2E67C58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97550" y="2719388"/>
            <a:ext cx="64770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" name="Line 25">
            <a:extLst>
              <a:ext uri="{FF2B5EF4-FFF2-40B4-BE49-F238E27FC236}">
                <a16:creationId xmlns:a16="http://schemas.microsoft.com/office/drawing/2014/main" id="{DF783F32-EE7A-9743-9F95-95BDC8E4AF0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89713" y="2719388"/>
            <a:ext cx="64770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3812" name="Text Box 20">
            <a:extLst>
              <a:ext uri="{FF2B5EF4-FFF2-40B4-BE49-F238E27FC236}">
                <a16:creationId xmlns:a16="http://schemas.microsoft.com/office/drawing/2014/main" id="{9114AFBC-3AD8-8247-A711-13C02A9A9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3333750"/>
            <a:ext cx="1550987" cy="52705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400">
                <a:cs typeface="Arial" panose="020B0604020202020204" pitchFamily="34" charset="0"/>
              </a:rPr>
              <a:t>Estereótipos </a:t>
            </a:r>
          </a:p>
          <a:p>
            <a:pPr algn="ctr"/>
            <a:r>
              <a:rPr lang="pt-BR" altLang="pt-BR" sz="1400">
                <a:cs typeface="Arial" panose="020B0604020202020204" pitchFamily="34" charset="0"/>
              </a:rPr>
              <a:t>de gênero</a:t>
            </a:r>
          </a:p>
        </p:txBody>
      </p:sp>
      <p:sp>
        <p:nvSpPr>
          <p:cNvPr id="5" name="Text Box 20">
            <a:extLst>
              <a:ext uri="{FF2B5EF4-FFF2-40B4-BE49-F238E27FC236}">
                <a16:creationId xmlns:a16="http://schemas.microsoft.com/office/drawing/2014/main" id="{24E0A4F4-EFB1-7346-91A6-675D0B16B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0650" y="3333750"/>
            <a:ext cx="1624013" cy="52705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400">
                <a:cs typeface="Arial" panose="020B0604020202020204" pitchFamily="34" charset="0"/>
              </a:rPr>
              <a:t>Médico  descobre doenças</a:t>
            </a:r>
          </a:p>
        </p:txBody>
      </p:sp>
      <p:sp>
        <p:nvSpPr>
          <p:cNvPr id="6" name="Text Box 20">
            <a:extLst>
              <a:ext uri="{FF2B5EF4-FFF2-40B4-BE49-F238E27FC236}">
                <a16:creationId xmlns:a16="http://schemas.microsoft.com/office/drawing/2014/main" id="{2A92FD6E-F6E6-F04B-BBB0-263BFED60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4102100"/>
            <a:ext cx="1550987" cy="52705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400">
                <a:cs typeface="Arial" panose="020B0604020202020204" pitchFamily="34" charset="0"/>
              </a:rPr>
              <a:t>Pensamento mágico</a:t>
            </a:r>
          </a:p>
        </p:txBody>
      </p:sp>
      <p:sp>
        <p:nvSpPr>
          <p:cNvPr id="7" name="Text Box 20">
            <a:extLst>
              <a:ext uri="{FF2B5EF4-FFF2-40B4-BE49-F238E27FC236}">
                <a16:creationId xmlns:a16="http://schemas.microsoft.com/office/drawing/2014/main" id="{336EE203-8D99-F049-9153-7C3D5F53C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0650" y="4102100"/>
            <a:ext cx="1624013" cy="52705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400">
                <a:cs typeface="Arial" panose="020B0604020202020204" pitchFamily="34" charset="0"/>
              </a:rPr>
              <a:t>O papel de provedor</a:t>
            </a:r>
          </a:p>
        </p:txBody>
      </p:sp>
      <p:sp>
        <p:nvSpPr>
          <p:cNvPr id="8" name="Text Box 20">
            <a:extLst>
              <a:ext uri="{FF2B5EF4-FFF2-40B4-BE49-F238E27FC236}">
                <a16:creationId xmlns:a16="http://schemas.microsoft.com/office/drawing/2014/main" id="{AD8D364C-464B-6946-8AE4-A140583B0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3333750"/>
            <a:ext cx="1584325" cy="739775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400">
                <a:cs typeface="Arial" panose="020B0604020202020204" pitchFamily="34" charset="0"/>
              </a:rPr>
              <a:t>Serviços                  de saúde inadequados</a:t>
            </a:r>
          </a:p>
        </p:txBody>
      </p:sp>
      <p:sp>
        <p:nvSpPr>
          <p:cNvPr id="9" name="Text Box 20">
            <a:extLst>
              <a:ext uri="{FF2B5EF4-FFF2-40B4-BE49-F238E27FC236}">
                <a16:creationId xmlns:a16="http://schemas.microsoft.com/office/drawing/2014/main" id="{B408C3A6-DF3E-E541-86A0-96009767E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2900" y="3333750"/>
            <a:ext cx="1624013" cy="95250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400">
                <a:cs typeface="Arial" panose="020B0604020202020204" pitchFamily="34" charset="0"/>
              </a:rPr>
              <a:t>Estratégias de comunicação não privilegiam os médicos</a:t>
            </a:r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4987F8ED-5093-0A4A-95A0-374A54252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5663" y="4486275"/>
            <a:ext cx="1550987" cy="52705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400">
                <a:cs typeface="Arial" panose="020B0604020202020204" pitchFamily="34" charset="0"/>
              </a:rPr>
              <a:t>Dificuldades          de acesso</a:t>
            </a:r>
          </a:p>
        </p:txBody>
      </p:sp>
      <p:sp>
        <p:nvSpPr>
          <p:cNvPr id="11" name="Text Box 20">
            <a:extLst>
              <a:ext uri="{FF2B5EF4-FFF2-40B4-BE49-F238E27FC236}">
                <a16:creationId xmlns:a16="http://schemas.microsoft.com/office/drawing/2014/main" id="{BB77D200-E96C-3742-80D9-0186B2286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4989513"/>
            <a:ext cx="1552575" cy="52705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400">
                <a:cs typeface="Arial" panose="020B0604020202020204" pitchFamily="34" charset="0"/>
              </a:rPr>
              <a:t>Falta de privacidade</a:t>
            </a:r>
          </a:p>
        </p:txBody>
      </p:sp>
      <p:sp>
        <p:nvSpPr>
          <p:cNvPr id="220177" name="Line 17">
            <a:extLst>
              <a:ext uri="{FF2B5EF4-FFF2-40B4-BE49-F238E27FC236}">
                <a16:creationId xmlns:a16="http://schemas.microsoft.com/office/drawing/2014/main" id="{A533486A-A9C5-F54A-A80F-A2660584A09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24488" y="4125913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20178" name="Line 18">
            <a:extLst>
              <a:ext uri="{FF2B5EF4-FFF2-40B4-BE49-F238E27FC236}">
                <a16:creationId xmlns:a16="http://schemas.microsoft.com/office/drawing/2014/main" id="{1BE9743A-1426-0A46-96C9-DCA8D5049F22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5600" y="5062538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2" name="Text Box 20">
            <a:extLst>
              <a:ext uri="{FF2B5EF4-FFF2-40B4-BE49-F238E27FC236}">
                <a16:creationId xmlns:a16="http://schemas.microsoft.com/office/drawing/2014/main" id="{C5BA4088-FAE9-E34D-A5DE-C2101F02B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5663" y="5494338"/>
            <a:ext cx="1550987" cy="52705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400">
                <a:cs typeface="Arial" panose="020B0604020202020204" pitchFamily="34" charset="0"/>
              </a:rPr>
              <a:t>Horários de funcionamento</a:t>
            </a:r>
          </a:p>
        </p:txBody>
      </p:sp>
      <p:sp>
        <p:nvSpPr>
          <p:cNvPr id="13" name="Line 25">
            <a:extLst>
              <a:ext uri="{FF2B5EF4-FFF2-40B4-BE49-F238E27FC236}">
                <a16:creationId xmlns:a16="http://schemas.microsoft.com/office/drawing/2014/main" id="{DBE57699-E5FB-B74B-8D6D-101FB8583790}"/>
              </a:ext>
            </a:extLst>
          </p:cNvPr>
          <p:cNvSpPr>
            <a:spLocks noChangeShapeType="1"/>
          </p:cNvSpPr>
          <p:nvPr/>
        </p:nvSpPr>
        <p:spPr bwMode="auto">
          <a:xfrm>
            <a:off x="6300788" y="4270375"/>
            <a:ext cx="64770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30950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ObjectBox1" descr="&lt;tags&gt;&lt;tag n=&quot;BulletInfo&quot; v=&quot;Standard&quot; /&gt;&lt;tag n=&quot;TagName&quot; v=&quot;ObjectBox1&quot; /&gt;&lt;tag n=&quot;Top&quot; v=&quot;99.25&quot; /&gt;&lt;tag n=&quot;Left&quot; v=&quot;35.75&quot; /&gt;&lt;tag n=&quot;Height&quot; v=&quot;321.625&quot; /&gt;&lt;tag n=&quot;Width&quot; v=&quot;314.5&quot; /&gt;&lt;/tags&gt;">
            <a:extLst>
              <a:ext uri="{FF2B5EF4-FFF2-40B4-BE49-F238E27FC236}">
                <a16:creationId xmlns:a16="http://schemas.microsoft.com/office/drawing/2014/main" id="{ABF5188E-06EE-BA49-B16C-B2D0698456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1052513"/>
            <a:ext cx="6192837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pt-BR" altLang="pt-BR" sz="2200" b="1">
                <a:cs typeface="Arial" panose="020B0604020202020204" pitchFamily="34" charset="0"/>
              </a:rPr>
              <a:t>Programa Nacional de Atenção</a:t>
            </a:r>
          </a:p>
          <a:p>
            <a:pPr>
              <a:spcBef>
                <a:spcPct val="20000"/>
              </a:spcBef>
            </a:pPr>
            <a:r>
              <a:rPr lang="pt-BR" altLang="pt-BR" sz="2200" b="1">
                <a:cs typeface="Arial" panose="020B0604020202020204" pitchFamily="34" charset="0"/>
              </a:rPr>
              <a:t>à Saúde do Homem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AD18DDF7-2D39-EA49-8E9D-345C588DF590}"/>
              </a:ext>
            </a:extLst>
          </p:cNvPr>
          <p:cNvSpPr>
            <a:spLocks/>
          </p:cNvSpPr>
          <p:nvPr/>
        </p:nvSpPr>
        <p:spPr bwMode="auto">
          <a:xfrm>
            <a:off x="0" y="3068638"/>
            <a:ext cx="9144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pt-BR" altLang="pt-BR" sz="2400" b="1"/>
              <a:t>Ministério da Saúde</a:t>
            </a:r>
          </a:p>
          <a:p>
            <a:pPr>
              <a:lnSpc>
                <a:spcPct val="90000"/>
              </a:lnSpc>
            </a:pPr>
            <a:r>
              <a:rPr lang="pt-BR" altLang="pt-BR" sz="2400" b="1"/>
              <a:t>Secretária de Atenção à Saúde</a:t>
            </a:r>
          </a:p>
          <a:p>
            <a:pPr>
              <a:lnSpc>
                <a:spcPct val="90000"/>
              </a:lnSpc>
            </a:pPr>
            <a:r>
              <a:rPr lang="pt-BR" altLang="pt-BR" sz="2400" b="1"/>
              <a:t>Departamento de Ações Programáticas Estratégicas</a:t>
            </a:r>
          </a:p>
          <a:p>
            <a:pPr>
              <a:lnSpc>
                <a:spcPct val="90000"/>
              </a:lnSpc>
            </a:pPr>
            <a:r>
              <a:rPr lang="pt-BR" altLang="pt-BR" sz="2400" b="1"/>
              <a:t>Área Técnica da Saúde do Homem</a:t>
            </a:r>
          </a:p>
          <a:p>
            <a:pPr>
              <a:lnSpc>
                <a:spcPct val="90000"/>
              </a:lnSpc>
            </a:pPr>
            <a:endParaRPr lang="pt-BR" altLang="pt-BR" sz="2400"/>
          </a:p>
          <a:p>
            <a:pPr>
              <a:lnSpc>
                <a:spcPct val="90000"/>
              </a:lnSpc>
            </a:pPr>
            <a:endParaRPr lang="pt-BR" altLang="pt-BR" sz="2400"/>
          </a:p>
          <a:p>
            <a:pPr>
              <a:lnSpc>
                <a:spcPct val="90000"/>
              </a:lnSpc>
            </a:pPr>
            <a:endParaRPr lang="pt-BR" altLang="pt-BR" sz="2400"/>
          </a:p>
        </p:txBody>
      </p:sp>
    </p:spTree>
    <p:extLst>
      <p:ext uri="{BB962C8B-B14F-4D97-AF65-F5344CB8AC3E}">
        <p14:creationId xmlns:p14="http://schemas.microsoft.com/office/powerpoint/2010/main" val="489869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pt-BR"/>
              <a:t>REVOLUÇÃO CULTURAL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223628" y="2320528"/>
            <a:ext cx="3294367" cy="3394472"/>
          </a:xfrm>
        </p:spPr>
        <p:txBody>
          <a:bodyPr>
            <a:noAutofit/>
          </a:bodyPr>
          <a:lstStyle/>
          <a:p>
            <a:pPr>
              <a:spcBef>
                <a:spcPts val="450"/>
              </a:spcBef>
            </a:pPr>
            <a:endParaRPr lang="en-US" sz="2100" dirty="0"/>
          </a:p>
          <a:p>
            <a:pPr>
              <a:spcBef>
                <a:spcPts val="450"/>
              </a:spcBef>
            </a:pPr>
            <a:r>
              <a:rPr lang="en-US" sz="2100" dirty="0" err="1"/>
              <a:t>Queda</a:t>
            </a:r>
            <a:r>
              <a:rPr lang="en-US" sz="2100" dirty="0"/>
              <a:t> de </a:t>
            </a:r>
            <a:r>
              <a:rPr lang="en-US" sz="2100" dirty="0" err="1"/>
              <a:t>Constantinopla</a:t>
            </a:r>
            <a:r>
              <a:rPr lang="en-US" sz="2100" dirty="0"/>
              <a:t> </a:t>
            </a:r>
          </a:p>
          <a:p>
            <a:pPr>
              <a:spcBef>
                <a:spcPts val="450"/>
              </a:spcBef>
            </a:pPr>
            <a:endParaRPr lang="en-US" sz="2100" dirty="0"/>
          </a:p>
          <a:p>
            <a:pPr>
              <a:spcBef>
                <a:spcPts val="450"/>
              </a:spcBef>
            </a:pPr>
            <a:r>
              <a:rPr lang="en-US" sz="2100" dirty="0" err="1"/>
              <a:t>Desagregação</a:t>
            </a:r>
            <a:r>
              <a:rPr lang="en-US" sz="2100" dirty="0"/>
              <a:t> do </a:t>
            </a:r>
            <a:r>
              <a:rPr lang="en-US" sz="2100" dirty="0" err="1"/>
              <a:t>império</a:t>
            </a:r>
            <a:r>
              <a:rPr lang="en-US" sz="2100" dirty="0"/>
              <a:t> </a:t>
            </a:r>
            <a:r>
              <a:rPr lang="en-US" sz="2100" dirty="0" err="1"/>
              <a:t>árabe</a:t>
            </a:r>
            <a:r>
              <a:rPr lang="en-US" sz="2100" dirty="0"/>
              <a:t> </a:t>
            </a:r>
          </a:p>
          <a:p>
            <a:pPr>
              <a:spcBef>
                <a:spcPts val="450"/>
              </a:spcBef>
              <a:buNone/>
            </a:pPr>
            <a:endParaRPr lang="en-US" sz="2100" dirty="0"/>
          </a:p>
          <a:p>
            <a:pPr>
              <a:spcBef>
                <a:spcPts val="450"/>
              </a:spcBef>
            </a:pPr>
            <a:r>
              <a:rPr lang="en-US" sz="2100" dirty="0" err="1"/>
              <a:t>Refúgio</a:t>
            </a:r>
            <a:r>
              <a:rPr lang="en-US" sz="2100" dirty="0"/>
              <a:t> dos </a:t>
            </a:r>
            <a:r>
              <a:rPr lang="en-US" sz="2100" dirty="0" err="1"/>
              <a:t>pensadores</a:t>
            </a:r>
            <a:r>
              <a:rPr lang="en-US" sz="2100" dirty="0"/>
              <a:t> e </a:t>
            </a:r>
            <a:r>
              <a:rPr lang="en-US" sz="2100" dirty="0" err="1"/>
              <a:t>letrados</a:t>
            </a:r>
            <a:r>
              <a:rPr lang="en-US" sz="2100" dirty="0"/>
              <a:t> para o </a:t>
            </a:r>
            <a:r>
              <a:rPr lang="en-US" sz="2100" dirty="0" err="1"/>
              <a:t>ocidente</a:t>
            </a:r>
            <a:endParaRPr lang="en-US" sz="2100" dirty="0"/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6006" y="2294874"/>
            <a:ext cx="3113165" cy="3062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795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33" name="Text Box 3"/>
          <p:cNvSpPr txBox="1">
            <a:spLocks noChangeArrowheads="1"/>
          </p:cNvSpPr>
          <p:nvPr/>
        </p:nvSpPr>
        <p:spPr bwMode="auto">
          <a:xfrm>
            <a:off x="3347864" y="6237312"/>
            <a:ext cx="51106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1131888"/>
            <a:r>
              <a:rPr lang="pt-BR" sz="1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Base: Total da amostra = 1.061 entrevistas</a:t>
            </a:r>
          </a:p>
          <a:p>
            <a:pPr algn="r" defTabSz="1131888"/>
            <a:r>
              <a:rPr lang="pt-BR" sz="1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P.11 Com que frequência você vai ao urologista?</a:t>
            </a: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5292080" y="2636912"/>
            <a:ext cx="3168352" cy="1622644"/>
          </a:xfrm>
          <a:prstGeom prst="rect">
            <a:avLst/>
          </a:prstGeom>
          <a:solidFill>
            <a:schemeClr val="accent1">
              <a:lumMod val="40000"/>
              <a:lumOff val="6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t-BR"/>
            </a:defPPr>
            <a:lvl1pPr algn="ctr"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r"/>
            <a:endParaRPr lang="pt-BR" dirty="0"/>
          </a:p>
        </p:txBody>
      </p:sp>
      <p:sp>
        <p:nvSpPr>
          <p:cNvPr id="713744" name="Text Box 16"/>
          <p:cNvSpPr txBox="1">
            <a:spLocks noChangeArrowheads="1"/>
          </p:cNvSpPr>
          <p:nvPr/>
        </p:nvSpPr>
        <p:spPr bwMode="auto">
          <a:xfrm>
            <a:off x="5292080" y="2281696"/>
            <a:ext cx="3168352" cy="400083"/>
          </a:xfrm>
          <a:prstGeom prst="rect">
            <a:avLst/>
          </a:prstGeom>
          <a:solidFill>
            <a:srgbClr val="99CC00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t-BR"/>
            </a:defPPr>
            <a:lvl1pPr algn="ctr"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r"/>
            <a:r>
              <a:rPr lang="pt-BR" dirty="0">
                <a:solidFill>
                  <a:schemeClr val="tx1"/>
                </a:solidFill>
              </a:rPr>
              <a:t>Vai anualmente: 34%</a:t>
            </a:r>
          </a:p>
        </p:txBody>
      </p:sp>
      <p:sp>
        <p:nvSpPr>
          <p:cNvPr id="77832" name="Text Box 17"/>
          <p:cNvSpPr txBox="1">
            <a:spLocks noChangeArrowheads="1"/>
          </p:cNvSpPr>
          <p:nvPr/>
        </p:nvSpPr>
        <p:spPr bwMode="auto">
          <a:xfrm>
            <a:off x="5365613" y="2852936"/>
            <a:ext cx="302128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131888"/>
            <a:r>
              <a:rPr lang="pt-BR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Pacientes  elitizados</a:t>
            </a:r>
          </a:p>
          <a:p>
            <a:pPr defTabSz="1131888"/>
            <a:endParaRPr lang="pt-BR" sz="9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marL="285750" indent="-285750" defTabSz="1131888">
              <a:buFont typeface="Wingdings" panose="05000000000000000000" pitchFamily="2" charset="2"/>
              <a:buChar char="§"/>
            </a:pPr>
            <a:r>
              <a:rPr lang="pt-B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Plano saúde</a:t>
            </a:r>
          </a:p>
          <a:p>
            <a:pPr marL="285750" indent="-285750" defTabSz="1131888">
              <a:buFont typeface="Wingdings" panose="05000000000000000000" pitchFamily="2" charset="2"/>
              <a:buChar char="§"/>
            </a:pPr>
            <a:r>
              <a:rPr lang="pt-B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Particular</a:t>
            </a:r>
          </a:p>
          <a:p>
            <a:pPr marL="285750" indent="-285750" defTabSz="1131888">
              <a:buFont typeface="Wingdings" panose="05000000000000000000" pitchFamily="2" charset="2"/>
              <a:buChar char="§"/>
            </a:pPr>
            <a:r>
              <a:rPr lang="pt-B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50 – 70 anos</a:t>
            </a:r>
          </a:p>
          <a:p>
            <a:pPr marL="285750" indent="-285750" defTabSz="1131888">
              <a:buFont typeface="Wingdings" panose="05000000000000000000" pitchFamily="2" charset="2"/>
              <a:buChar char="§"/>
            </a:pPr>
            <a:r>
              <a:rPr lang="pt-B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Classes A/B</a:t>
            </a:r>
          </a:p>
        </p:txBody>
      </p:sp>
      <p:sp>
        <p:nvSpPr>
          <p:cNvPr id="77837" name="AutoShape 13"/>
          <p:cNvSpPr>
            <a:spLocks noChangeArrowheads="1"/>
          </p:cNvSpPr>
          <p:nvPr/>
        </p:nvSpPr>
        <p:spPr bwMode="auto">
          <a:xfrm rot="16200000">
            <a:off x="3455880" y="1113586"/>
            <a:ext cx="504056" cy="273630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1987899234"/>
              </p:ext>
            </p:extLst>
          </p:nvPr>
        </p:nvGraphicFramePr>
        <p:xfrm>
          <a:off x="178970" y="1412057"/>
          <a:ext cx="5112476" cy="3859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tangle 1"/>
          <p:cNvSpPr/>
          <p:nvPr/>
        </p:nvSpPr>
        <p:spPr>
          <a:xfrm>
            <a:off x="179512" y="6329644"/>
            <a:ext cx="26898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spcBef>
                <a:spcPct val="0"/>
              </a:spcBef>
            </a:pPr>
            <a:r>
              <a:rPr lang="en-US" sz="14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Fonte</a:t>
            </a: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4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Pesquisa</a:t>
            </a: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SBU-</a:t>
            </a:r>
            <a:r>
              <a:rPr lang="en-US" sz="14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Datafolha</a:t>
            </a: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2" name="Rectangle 2"/>
          <p:cNvSpPr txBox="1">
            <a:spLocks/>
          </p:cNvSpPr>
          <p:nvPr/>
        </p:nvSpPr>
        <p:spPr>
          <a:xfrm>
            <a:off x="1043608" y="764704"/>
            <a:ext cx="7772400" cy="647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+mj-ea"/>
                <a:cs typeface="Calibri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pt-BR" sz="3600" dirty="0"/>
          </a:p>
        </p:txBody>
      </p:sp>
      <p:sp>
        <p:nvSpPr>
          <p:cNvPr id="14" name="Rectangle 2"/>
          <p:cNvSpPr txBox="1">
            <a:spLocks/>
          </p:cNvSpPr>
          <p:nvPr/>
        </p:nvSpPr>
        <p:spPr>
          <a:xfrm>
            <a:off x="107504" y="117351"/>
            <a:ext cx="7772400" cy="647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+mj-ea"/>
                <a:cs typeface="Calibri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Frequência que vai ao Urologista</a:t>
            </a:r>
          </a:p>
        </p:txBody>
      </p:sp>
    </p:spTree>
    <p:extLst>
      <p:ext uri="{BB962C8B-B14F-4D97-AF65-F5344CB8AC3E}">
        <p14:creationId xmlns:p14="http://schemas.microsoft.com/office/powerpoint/2010/main" val="37706799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67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8153202"/>
              </p:ext>
            </p:extLst>
          </p:nvPr>
        </p:nvGraphicFramePr>
        <p:xfrm>
          <a:off x="366713" y="1247775"/>
          <a:ext cx="7950200" cy="439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Worksheet" r:id="rId4" imgW="11249010" imgH="5772150" progId="Excel.Sheet.8">
                  <p:embed/>
                </p:oleObj>
              </mc:Choice>
              <mc:Fallback>
                <p:oleObj name="Worksheet" r:id="rId4" imgW="11249010" imgH="577215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713" y="1247775"/>
                        <a:ext cx="7950200" cy="439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749"/>
          <p:cNvSpPr>
            <a:spLocks noChangeArrowheads="1"/>
          </p:cNvSpPr>
          <p:nvPr/>
        </p:nvSpPr>
        <p:spPr bwMode="auto">
          <a:xfrm>
            <a:off x="4151851" y="1672468"/>
            <a:ext cx="319342" cy="2009150"/>
          </a:xfrm>
          <a:prstGeom prst="rect">
            <a:avLst/>
          </a:prstGeom>
          <a:noFill/>
          <a:ln w="9525">
            <a:solidFill>
              <a:srgbClr val="99CCFF"/>
            </a:solidFill>
            <a:miter lim="800000"/>
            <a:headEnd/>
            <a:tailEnd/>
          </a:ln>
        </p:spPr>
        <p:txBody>
          <a:bodyPr wrap="none" lIns="73884" tIns="36942" rIns="73884" bIns="36942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" name="Rectangle 750"/>
          <p:cNvSpPr>
            <a:spLocks noChangeArrowheads="1"/>
          </p:cNvSpPr>
          <p:nvPr/>
        </p:nvSpPr>
        <p:spPr bwMode="auto">
          <a:xfrm>
            <a:off x="7549413" y="1672468"/>
            <a:ext cx="320800" cy="2009150"/>
          </a:xfrm>
          <a:prstGeom prst="rect">
            <a:avLst/>
          </a:prstGeom>
          <a:noFill/>
          <a:ln w="9525">
            <a:solidFill>
              <a:srgbClr val="99CCFF"/>
            </a:solidFill>
            <a:miter lim="800000"/>
            <a:headEnd/>
            <a:tailEnd/>
          </a:ln>
        </p:spPr>
        <p:txBody>
          <a:bodyPr wrap="none" lIns="73884" tIns="36942" rIns="73884" bIns="36942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8" name="Oval 751"/>
          <p:cNvSpPr>
            <a:spLocks noChangeArrowheads="1"/>
          </p:cNvSpPr>
          <p:nvPr/>
        </p:nvSpPr>
        <p:spPr bwMode="auto">
          <a:xfrm>
            <a:off x="7009886" y="4136467"/>
            <a:ext cx="233309" cy="226029"/>
          </a:xfrm>
          <a:prstGeom prst="ellipse">
            <a:avLst/>
          </a:prstGeom>
          <a:noFill/>
          <a:ln w="9525">
            <a:solidFill>
              <a:srgbClr val="FF7C80"/>
            </a:solidFill>
            <a:round/>
            <a:headEnd/>
            <a:tailEnd/>
          </a:ln>
        </p:spPr>
        <p:txBody>
          <a:bodyPr wrap="none" lIns="73884" tIns="36942" rIns="73884" bIns="36942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" name="Oval 752"/>
          <p:cNvSpPr>
            <a:spLocks noChangeArrowheads="1"/>
          </p:cNvSpPr>
          <p:nvPr/>
        </p:nvSpPr>
        <p:spPr bwMode="auto">
          <a:xfrm>
            <a:off x="7008428" y="4481092"/>
            <a:ext cx="233309" cy="226029"/>
          </a:xfrm>
          <a:prstGeom prst="ellipse">
            <a:avLst/>
          </a:prstGeom>
          <a:noFill/>
          <a:ln w="9525">
            <a:solidFill>
              <a:srgbClr val="FF7C80"/>
            </a:solidFill>
            <a:round/>
            <a:headEnd/>
            <a:tailEnd/>
          </a:ln>
        </p:spPr>
        <p:txBody>
          <a:bodyPr wrap="none" lIns="73884" tIns="36942" rIns="73884" bIns="36942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" name="Oval 753"/>
          <p:cNvSpPr>
            <a:spLocks noChangeArrowheads="1"/>
          </p:cNvSpPr>
          <p:nvPr/>
        </p:nvSpPr>
        <p:spPr bwMode="auto">
          <a:xfrm>
            <a:off x="7005512" y="4827112"/>
            <a:ext cx="233309" cy="226029"/>
          </a:xfrm>
          <a:prstGeom prst="ellipse">
            <a:avLst/>
          </a:prstGeom>
          <a:noFill/>
          <a:ln w="9525">
            <a:solidFill>
              <a:srgbClr val="FF7C80"/>
            </a:solidFill>
            <a:round/>
            <a:headEnd/>
            <a:tailEnd/>
          </a:ln>
        </p:spPr>
        <p:txBody>
          <a:bodyPr wrap="none" lIns="73884" tIns="36942" rIns="73884" bIns="36942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1" name="Oval 754"/>
          <p:cNvSpPr>
            <a:spLocks noChangeArrowheads="1"/>
          </p:cNvSpPr>
          <p:nvPr/>
        </p:nvSpPr>
        <p:spPr bwMode="auto">
          <a:xfrm>
            <a:off x="7009886" y="5173132"/>
            <a:ext cx="233309" cy="226029"/>
          </a:xfrm>
          <a:prstGeom prst="ellipse">
            <a:avLst/>
          </a:prstGeom>
          <a:noFill/>
          <a:ln w="9525">
            <a:solidFill>
              <a:srgbClr val="FF7C80"/>
            </a:solidFill>
            <a:round/>
            <a:headEnd/>
            <a:tailEnd/>
          </a:ln>
        </p:spPr>
        <p:txBody>
          <a:bodyPr wrap="none" lIns="73884" tIns="36942" rIns="73884" bIns="36942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2" name="Oval 755"/>
          <p:cNvSpPr>
            <a:spLocks noChangeArrowheads="1"/>
          </p:cNvSpPr>
          <p:nvPr/>
        </p:nvSpPr>
        <p:spPr bwMode="auto">
          <a:xfrm>
            <a:off x="7008428" y="5524734"/>
            <a:ext cx="233309" cy="226029"/>
          </a:xfrm>
          <a:prstGeom prst="ellipse">
            <a:avLst/>
          </a:prstGeom>
          <a:noFill/>
          <a:ln w="9525">
            <a:solidFill>
              <a:srgbClr val="FF7C80"/>
            </a:solidFill>
            <a:round/>
            <a:headEnd/>
            <a:tailEnd/>
          </a:ln>
        </p:spPr>
        <p:txBody>
          <a:bodyPr wrap="none" lIns="73884" tIns="36942" rIns="73884" bIns="36942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" name="Oval 762"/>
          <p:cNvSpPr>
            <a:spLocks noChangeArrowheads="1"/>
          </p:cNvSpPr>
          <p:nvPr/>
        </p:nvSpPr>
        <p:spPr bwMode="auto">
          <a:xfrm>
            <a:off x="4888233" y="2742619"/>
            <a:ext cx="233309" cy="226029"/>
          </a:xfrm>
          <a:prstGeom prst="ellipse">
            <a:avLst/>
          </a:prstGeom>
          <a:noFill/>
          <a:ln w="9525">
            <a:solidFill>
              <a:srgbClr val="FF7C80"/>
            </a:solidFill>
            <a:round/>
            <a:headEnd/>
            <a:tailEnd/>
          </a:ln>
        </p:spPr>
        <p:txBody>
          <a:bodyPr wrap="none" lIns="73884" tIns="36942" rIns="73884" bIns="36942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" name="Text Box 759"/>
          <p:cNvSpPr txBox="1">
            <a:spLocks noChangeArrowheads="1"/>
          </p:cNvSpPr>
          <p:nvPr/>
        </p:nvSpPr>
        <p:spPr bwMode="auto">
          <a:xfrm rot="16200000">
            <a:off x="-268421" y="4894072"/>
            <a:ext cx="881793" cy="228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3884" tIns="36942" rIns="73884" bIns="36942">
            <a:spAutoFit/>
          </a:bodyPr>
          <a:lstStyle/>
          <a:p>
            <a:pPr algn="ctr"/>
            <a:r>
              <a:rPr lang="pt-BR" sz="1000" b="1">
                <a:solidFill>
                  <a:schemeClr val="bg1">
                    <a:lumMod val="8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Medo</a:t>
            </a:r>
          </a:p>
        </p:txBody>
      </p:sp>
      <p:sp>
        <p:nvSpPr>
          <p:cNvPr id="14" name="Text Box 761"/>
          <p:cNvSpPr txBox="1">
            <a:spLocks noChangeArrowheads="1"/>
          </p:cNvSpPr>
          <p:nvPr/>
        </p:nvSpPr>
        <p:spPr bwMode="auto">
          <a:xfrm rot="16200000">
            <a:off x="-457854" y="2294037"/>
            <a:ext cx="1243162" cy="228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3884" tIns="36942" rIns="73884" bIns="36942">
            <a:spAutoFit/>
          </a:bodyPr>
          <a:lstStyle/>
          <a:p>
            <a:pPr algn="ctr"/>
            <a:r>
              <a:rPr lang="pt-BR" sz="1000" b="1" dirty="0">
                <a:solidFill>
                  <a:schemeClr val="bg1">
                    <a:lumMod val="8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Falta de hábito</a:t>
            </a:r>
          </a:p>
        </p:txBody>
      </p:sp>
      <p:sp>
        <p:nvSpPr>
          <p:cNvPr id="29" name="Rectangle 2"/>
          <p:cNvSpPr txBox="1">
            <a:spLocks/>
          </p:cNvSpPr>
          <p:nvPr/>
        </p:nvSpPr>
        <p:spPr>
          <a:xfrm>
            <a:off x="107504" y="117351"/>
            <a:ext cx="7772400" cy="647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+mj-ea"/>
                <a:cs typeface="Calibri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Razões…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15760" y="1176557"/>
            <a:ext cx="9128239" cy="1000135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PRECONCEITO</a:t>
            </a:r>
          </a:p>
        </p:txBody>
      </p:sp>
      <p:sp>
        <p:nvSpPr>
          <p:cNvPr id="31" name="Retângulo 30"/>
          <p:cNvSpPr/>
          <p:nvPr/>
        </p:nvSpPr>
        <p:spPr>
          <a:xfrm>
            <a:off x="15760" y="2386081"/>
            <a:ext cx="9128239" cy="1000135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SISTEMA</a:t>
            </a:r>
          </a:p>
        </p:txBody>
      </p:sp>
      <p:sp>
        <p:nvSpPr>
          <p:cNvPr id="32" name="Retângulo 31"/>
          <p:cNvSpPr/>
          <p:nvPr/>
        </p:nvSpPr>
        <p:spPr>
          <a:xfrm>
            <a:off x="15760" y="3595605"/>
            <a:ext cx="9128239" cy="1000135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MEDO</a:t>
            </a:r>
          </a:p>
        </p:txBody>
      </p:sp>
      <p:sp>
        <p:nvSpPr>
          <p:cNvPr id="33" name="Retângulo 32"/>
          <p:cNvSpPr/>
          <p:nvPr/>
        </p:nvSpPr>
        <p:spPr>
          <a:xfrm>
            <a:off x="15760" y="4805129"/>
            <a:ext cx="9128239" cy="1000135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CRENÇA</a:t>
            </a: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3347864" y="6433591"/>
            <a:ext cx="51106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1131888"/>
            <a:r>
              <a:rPr lang="pt-BR" sz="1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Pesquisa SBU/Datafolha</a:t>
            </a: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68262" y="5949280"/>
            <a:ext cx="9075738" cy="44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3884" tIns="36942" rIns="73884" bIns="36942">
            <a:spAutoFit/>
          </a:bodyPr>
          <a:lstStyle/>
          <a:p>
            <a:r>
              <a:rPr lang="pt-BR" sz="800" dirty="0">
                <a:latin typeface="Calibri" pitchFamily="34" charset="0"/>
              </a:rPr>
              <a:t>Base: Entrevistados que souberam avaliar</a:t>
            </a:r>
          </a:p>
          <a:p>
            <a:r>
              <a:rPr lang="pt-BR" sz="800" dirty="0">
                <a:latin typeface="Calibri" pitchFamily="34" charset="0"/>
              </a:rPr>
              <a:t>P.26 Agora gostaria de saber o quanto você concorda com algumas afirmações a respeito da atitude masculina frente à saúde, _____você concorda ou discorda com essa frase? </a:t>
            </a:r>
          </a:p>
          <a:p>
            <a:r>
              <a:rPr lang="pt-BR" sz="800" dirty="0">
                <a:latin typeface="Calibri" pitchFamily="34" charset="0"/>
              </a:rPr>
              <a:t>Totalmente ou em parte? </a:t>
            </a:r>
          </a:p>
        </p:txBody>
      </p:sp>
    </p:spTree>
    <p:extLst>
      <p:ext uri="{BB962C8B-B14F-4D97-AF65-F5344CB8AC3E}">
        <p14:creationId xmlns:p14="http://schemas.microsoft.com/office/powerpoint/2010/main" val="51407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  <p:bldP spid="32" grpId="0" animBg="1"/>
      <p:bldP spid="3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 descr="Resultado de imagem para iMAGENS DE PROSTA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25603" name="Picture 4" descr="o que é câncer de prósta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53343"/>
            <a:ext cx="5261719" cy="526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691108"/>
            <a:ext cx="3798887" cy="37861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5" name="Retângulo 4"/>
          <p:cNvSpPr/>
          <p:nvPr/>
        </p:nvSpPr>
        <p:spPr>
          <a:xfrm>
            <a:off x="2632345" y="44624"/>
            <a:ext cx="355610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Toque Retal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esultado de imagem para prostatite agu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908720"/>
            <a:ext cx="346075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647856" y="188640"/>
            <a:ext cx="7714098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O que é e para que serve a Próstata</a:t>
            </a:r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05064"/>
            <a:ext cx="8650287" cy="50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836712"/>
            <a:ext cx="2959100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522965" y="332656"/>
            <a:ext cx="603396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Doenças da Próstata</a:t>
            </a:r>
          </a:p>
        </p:txBody>
      </p:sp>
      <p:sp>
        <p:nvSpPr>
          <p:cNvPr id="11267" name="CaixaDeTexto 2"/>
          <p:cNvSpPr txBox="1">
            <a:spLocks noChangeArrowheads="1"/>
          </p:cNvSpPr>
          <p:nvPr/>
        </p:nvSpPr>
        <p:spPr bwMode="auto">
          <a:xfrm>
            <a:off x="611560" y="1916832"/>
            <a:ext cx="4074219" cy="397031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2800" b="1" dirty="0"/>
              <a:t>PROSTATITES</a:t>
            </a:r>
          </a:p>
          <a:p>
            <a:pPr marL="457200" indent="-457200"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pt-BR" sz="2800" dirty="0"/>
              <a:t>	</a:t>
            </a:r>
            <a:r>
              <a:rPr lang="en-US" altLang="pt-BR" sz="2800" dirty="0" err="1"/>
              <a:t>Inflamatória</a:t>
            </a:r>
            <a:endParaRPr lang="en-US" altLang="pt-BR" sz="2800" dirty="0"/>
          </a:p>
          <a:p>
            <a:pPr marL="457200" indent="-457200"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pt-BR" sz="2800" dirty="0"/>
              <a:t>	</a:t>
            </a:r>
            <a:r>
              <a:rPr lang="en-US" altLang="pt-BR" sz="2800" dirty="0" err="1"/>
              <a:t>Infecciosa</a:t>
            </a:r>
            <a:endParaRPr lang="en-US" altLang="pt-BR" sz="2800" dirty="0"/>
          </a:p>
          <a:p>
            <a:pPr marL="457200" indent="-457200" eaLnBrk="1" hangingPunct="1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altLang="pt-BR" sz="2800" dirty="0" err="1"/>
              <a:t>Aguda</a:t>
            </a:r>
            <a:endParaRPr lang="en-US" altLang="pt-BR" sz="2800" dirty="0"/>
          </a:p>
          <a:p>
            <a:pPr marL="457200" indent="-457200" eaLnBrk="1" hangingPunct="1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altLang="pt-BR" sz="2800" dirty="0" err="1"/>
              <a:t>Crônica</a:t>
            </a:r>
            <a:endParaRPr lang="pt-BR" altLang="pt-BR" sz="2800" dirty="0"/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16832"/>
            <a:ext cx="3528392" cy="3957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522965" y="476672"/>
            <a:ext cx="603396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Doenças da Próstata</a:t>
            </a:r>
          </a:p>
        </p:txBody>
      </p:sp>
      <p:sp>
        <p:nvSpPr>
          <p:cNvPr id="13315" name="CaixaDeTexto 3"/>
          <p:cNvSpPr txBox="1">
            <a:spLocks noChangeArrowheads="1"/>
          </p:cNvSpPr>
          <p:nvPr/>
        </p:nvSpPr>
        <p:spPr bwMode="auto">
          <a:xfrm>
            <a:off x="683568" y="1844824"/>
            <a:ext cx="5616624" cy="584775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3200" b="1" dirty="0">
                <a:solidFill>
                  <a:schemeClr val="bg1"/>
                </a:solidFill>
              </a:rPr>
              <a:t>CÂNCER DE PRÓSTATA</a:t>
            </a:r>
            <a:endParaRPr lang="pt-BR" altLang="pt-BR" sz="3200" b="1" dirty="0">
              <a:solidFill>
                <a:schemeClr val="bg1"/>
              </a:solidFill>
            </a:endParaRPr>
          </a:p>
        </p:txBody>
      </p:sp>
      <p:pic>
        <p:nvPicPr>
          <p:cNvPr id="13316" name="Picture 6" descr="Resultado de imagem para cancer de prostata metastatic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00376"/>
            <a:ext cx="4320480" cy="258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83568" y="2708920"/>
            <a:ext cx="3816424" cy="34163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pt-BR" dirty="0"/>
              <a:t>Mais frequente na zona periférica da glândula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pt-BR" dirty="0"/>
              <a:t>Pode aparecer em uma próstata  normal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pt-BR" dirty="0"/>
              <a:t>NÃO DÁ SINTOMAS NA FASE INICIAL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50000"/>
                    </a14:imgEffect>
                    <a14:imgEffect>
                      <a14:colorTemperature colorTemp="1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4784" y="-1683568"/>
            <a:ext cx="14545616" cy="1089517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24579" name="Rectangle 3"/>
          <p:cNvSpPr>
            <a:spLocks noGrp="1"/>
          </p:cNvSpPr>
          <p:nvPr>
            <p:ph idx="1"/>
          </p:nvPr>
        </p:nvSpPr>
        <p:spPr>
          <a:xfrm>
            <a:off x="-72008" y="1268760"/>
            <a:ext cx="9828584" cy="4968552"/>
          </a:xfrm>
          <a:gradFill>
            <a:gsLst>
              <a:gs pos="10000">
                <a:schemeClr val="accent3">
                  <a:lumMod val="60000"/>
                  <a:lumOff val="40000"/>
                  <a:alpha val="0"/>
                </a:schemeClr>
              </a:gs>
              <a:gs pos="50000">
                <a:schemeClr val="accent3">
                  <a:lumMod val="75000"/>
                </a:schemeClr>
              </a:gs>
              <a:gs pos="100000">
                <a:schemeClr val="accent1">
                  <a:tint val="23500"/>
                  <a:satMod val="160000"/>
                  <a:alpha val="15000"/>
                </a:schemeClr>
              </a:gs>
            </a:gsLst>
            <a:lin ang="5400000" scaled="0"/>
          </a:gradFill>
          <a:effectLst>
            <a:glow rad="228600">
              <a:schemeClr val="accent2">
                <a:satMod val="175000"/>
                <a:alpha val="0"/>
              </a:schemeClr>
            </a:glow>
            <a:softEdge rad="63500"/>
          </a:effectLst>
        </p:spPr>
        <p:txBody>
          <a:bodyPr>
            <a:normAutofit/>
          </a:bodyPr>
          <a:lstStyle/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pt-BR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um caso a cada </a:t>
            </a:r>
            <a:r>
              <a:rPr lang="pt-BR" sz="4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pt-BR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minutos!</a:t>
            </a:r>
          </a:p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pt-BR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uma morte a cada</a:t>
            </a:r>
            <a:r>
              <a:rPr lang="pt-BR" sz="4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 </a:t>
            </a:r>
            <a:r>
              <a:rPr lang="pt-BR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minutos!</a:t>
            </a:r>
          </a:p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pt-BR" sz="4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1,2 </a:t>
            </a:r>
            <a:r>
              <a:rPr lang="pt-BR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milhão novos casos/ano mundo</a:t>
            </a:r>
          </a:p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pt-BR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335000 </a:t>
            </a:r>
            <a:r>
              <a:rPr lang="pt-BR" sz="4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obitos</a:t>
            </a:r>
            <a:endParaRPr lang="pt-BR" sz="4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pt-BR" sz="4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umento</a:t>
            </a:r>
            <a:r>
              <a:rPr lang="pt-BR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9,7%e 9,2% 2012 a  2015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 rot="10800000" flipV="1">
            <a:off x="5292080" y="6545089"/>
            <a:ext cx="4176464" cy="312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sz="1400" b="1" i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Fonte: American </a:t>
            </a:r>
            <a:r>
              <a:rPr lang="pt-BR" sz="1400" b="1" i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Cancer</a:t>
            </a:r>
            <a:r>
              <a:rPr lang="pt-BR" sz="1400" b="1" i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400" b="1" i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Society</a:t>
            </a:r>
            <a:r>
              <a:rPr lang="pt-BR" sz="1400" b="1" i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e OMS </a:t>
            </a:r>
          </a:p>
        </p:txBody>
      </p:sp>
      <p:sp>
        <p:nvSpPr>
          <p:cNvPr id="2" name="AutoShape 2" descr="data:image/jpeg;base64,/9j/4AAQSkZJRgABAQAAAQABAAD/2wCEAAkGBxQQEhQUEBQVFBQUFxQWFRQXFRYVFBQUFBYXFhUUFBQYHCggGBolHBUUITEhJSkrLi4uFx8zODMsNygtMCsBCgoKDg0OGhAQGywkICQsLCwsLCwsLCwsLCwsLCwsLC8sLCwsLCwsLCwsLCwsLCwsLCwsLCwsLCwsLCwsLCwsLP/AABEIAIkBcAMBIgACEQEDEQH/xAAbAAABBQEBAAAAAAAAAAAAAAADAAECBAUGB//EAD0QAAEDAwEGBAQEBAUEAwAAAAEAAhEDITESBAVBUWFxEyKB8AYykbFSocHRI0Jy4RRikqLSFjPC8RVDg//EABkBAAMBAQEAAAAAAAAAAAAAAAECAwAEBf/EACQRAAMAAgEFAAEFAAAAAAAAAAABAhESAwQTITFBURQiQmGB/9oADAMBAAIRAxEAPwDw1JJJYwkkk6xhJJwE8I4ANCeE8KQaikDJGE4aiBqkGp1IMgw1SDUQNRaNAvIAycTxTqBXQDQnDVr0dxVD83l9HO+wj81Zo/DxJu+P/wA3fd0Ki4WSfNK+mEKfvKcMW/U3JSYQ19cB3KwPP5ZkJ2fDT3GWOGnILrSLEEaS6QfTsnXAxe/P5MDT7lKB7Erof+lKt/M3BIMZNrdON+it7P8ACTYBe508QAG9ucfUp109P4K+ohfTlQ0e5CkKfb812Dvhanw1/wCr+yq7T8MuF2Fx6OLY/wBX9kz6el8EXUw/pzej3KQp+5C0do2TwzBc1x4hriYzmWgIQp4/sl7Q/cKfh+5Cfw/cq0WWTii44B54OMSj2w7lPw03h+7rTfsFRs6qbxAkmHAAcyYQPD9zK3aAuQp+F7hI0/dgrrdm1TEW5kD7kKTtjIMER1iYvH6IdsO5mmn9ucpeH7jutCpshbmwgwS5rJgcpn8roOjGPrPPklfGMrKfh4/fsoFlvZ5q6KeO/AduaQokzAJ6Y4HASPjGVlJ1POfsolnbh+iv7XsT6fzt0zcTcESeIsq5Fz2GPRK+MZWVizvhR0q0Wfbie6hpx+yRwNsVtKiQrGjuoFqRyMmBhKEQtUS1K0HINJSITQlwEiknSQCMkkksYSSScLGEnATgKQCZIAwCkAtDYtlaYkST1aR9Fq093tOWj6BWjibI3yqTnQFLSuqZuamcs/Mj7FGo/DlKZh3abD31lWXT0RfUwczu/ZTVeGtE5JE6bDrBjPJa3/xpbd1MAN4s88RfzE35YANyt1+4qQGrS4aQfkc4OI4ixk/dG3ZuqG6qZqAE/JWL2lvOC0/v3VZ4GvBGupT8o5atS0HVpqtdZrrCmIMgabkt+W2RYrRp7vPkLmOAeHSXilplo1NcXAgsNnSTe3GF1Tt31Htc13hwbQWFzXNgXILhBn7cVX3d8NupEEOb82ACWtpkDU1rHEiSRnNz2VVwsm+pTXsytkpyCZe4NDGOJLXsDnQA1jm1GhxkgYm4BUt6jaNMMbAHzaQzXewAY17yBfIWvW3P4FQOpVCxj3y6npLgQBOilTa2C46T1AvwlZlbfNU1yKDqj6YMhvhEuIAu0t0gxPGJun0x4YivZ5Rk7v3gaLdPhtdm5gEXuHGJP1stLZvia48WmA08WkyB2Iv9Qt7b91tr0pfTFOppY5z209ZZqPy6WnX1NoE5MLkNt2MU3aRUZUH4mEkQcXIiY4CYTKWvRlUX7R3raEgEYNx2Kl/h1U+EwajC+WQQGljZlrmEy55cSS5wIP0WxtVVlJuqo4NbMSeZ4d10z5WTivKrCKf+HWdvuo1lJ0mP5Y8034eUg3E46p9u+JqbSW0mGpAu6dDewsSfoPVY9R1fawW06Y0Ag6WkkgxYy51h2AF7rU/GEPEvOa8HPtpY/wCPdSbSxbjyHRaO2bufRLRVbpJBIBINpPIquKeMZ69FHQ6u5kreH3+gV7ZN51KTXNHmFw3VJDZzDdUHjkfsq7gI4fQrX3F8PGu7U9pFOZ1fLq6NnPfHdFR+AVax+4xatYuABsABYSASIElpOkHsAoFi9A2XdGx63U2sY59OC4GXFs3Gom3HH7Knvf4e2ZnncX0QSBqYNTJcdIBZBIkkC0BF8Qi6hZxhnElnvUjbFut1dxDdLWsGp7yTpa3mSOx+h5Lcb8L1XOfoJcwNOh4aGFzw4DQWPcC3JufwrU2T4SqsBjaS3UIcwM1sIIAfZ9iTGYECyTtjvmlfTjTRoNsC5/VrBTBzjVqP1A7IRouPmax/h6i3VEgG/l1ACT9F3LPgakWkVHvLoADm+WBGS0lwmZxAiLcVpVt2kU6NJrQ403UzOmKelpIcXCc6S48ZdHOQHxm/UT88nmeybFUrQKTHPMajcWHlE3OJWvsnwdUe0Go8UyctDS5wyIJ1AT9V3tPdo0taWhuh0s08IPliZIkAAj0wrBoIrhX0Surf8Titm+GTTdJrVHjg0nSL5vcj0jkqe2/DFGXHVVv/ACs8+nmbgnlk8/TvXUEJ+zrPhkRdTec5PI9o3VVp3dScBBg6ScA3OmYtwKr1qDmGHiDm0GxxcGF68/Z1R23djKoio0OHXh1ByMlSrpvwdE9b+UeWUKQdYkg/yiJ1Ot5Z4dyoVaYaSHGCOgN+VjcdV6a/ddMEODGAiYIaAROYMKvtGxB0yJkQeo5KT6ZlV1i/B5m4ZUS3ou7rblpX/ht+iy6nw+wfinnOe9lGunpF56mWcqWqBC6OpuZgHGec/obLMr7CZOkh0ZFgRnI9CoVxNFp5ZZnQmRHNUCFFotkgknKZKESdqZSZlZGJgIgamaEVoVpRNsvbt2jTbw56iJvGT9fyWlX3qGxoh0fNe+LaTBBE5P05jFaO6Mxq6Iylg56mW8s06HxE8ZY117XLYHKbrpNzb2pV4Hyv/CSPyPEdfsuJLFKlYzANiLiciJHI3seC6YqkQ5OKKX4PVaWzojt3h0Xc0Akw06ZJ5kX4nBWL8J7+NbTReC6oASXWAc0GJHUAiRbj2XXsprsnFI8vk246wynRoaRiImAJJj9z7lFrUXFh8PSHkeUvB0g/5gLq41iizZ4eXajcAaSSRaSIEwMnAvN5gQ2Cex5bvXYNrpvNWu2pqILfFkEFuIllg0ifKYtwWh8HBtXaC2tLtdN4GfMfITqc0yAA3lF+Fp76tvFlN4a4PE21+G/wweTnxAHWY5wlsO7WU6lWoxxPjFpcJBaC2btgTeefAKeqydT5258rH4Mzem43vDG7NUFNgPmY7zNAMCacg6SL2BGbQuN3xuw7NWLHXvqY78TTg9+BXp9TUPlGo346W+pgnHIH0XL7Vv8AbVIZUpBlOS1z6mtwkD5WsDZ1zFzgXTYQnHdf4cxuzb6mzO1UiBJ8zTdrrWkeuRBR98b0ftOnWAAwYaTpLjMvjnEDjx5qtXoBlg9tQW8zZjrIIBB7hMW5980yRR4zkHoz2/UKTJBkEgxkGDjmETTnt+oT6Pt+ibANgIbcdePqVYOwu8IVbFhfpkOuHW4e8HulTEFpIDgDMGIMEmCORW9uja3VnVB4dN5qZY6poptY0NgNZ5icC8WJ4BbArpmZ8N+EKn8Vuo28MQXy7kG4njJxC6XeO8Gf4dzg409Q0tgtbUBkNMAkAROZiLzhLYPhulTIc6XODg5t3ANIwGibgf5pV47qoTJpUyYi7AbRHHpZHDIVyS6yYvwu2sKENaxod52vcHOLw8uzBbqNhecELf8AAJnU7VeQNIAiILDmQb9b5VhojCTnAXJAAySYA7lbAlXs8iaPTpy6KQanbdRp12OcWtc0ub8zQ4EjuBhDJkTDUtKkPY74Se8NEuIAGSTA+pQyFIjoTFiI0g4SKAQBpqDqaskIDKEHU4lzojk1oMEhreGBkk2ysYA6kgvorQc1Dc1NgXJibyrU6DddVwa3AnJP4Wjiei5d3xWwz/Cd08zb9+X5rpPizZaHgvq1mgua1wZJIl5B0NEcZ+l+q4De9Bra1RtOA0OAAgyIaARfrJnjKhyOk/B29PEUvJqv3nU2hwbsrIIALy8SB68vSTFgqu9d5mi9zC3U4AEmYaOMNby6kyq27t4u2fxdEEvAAnDSDZ0ccm3VZ1YlxJc4km5JyTzJXPTf+nVHGs+vA+170qPNgGjkAD9S4X/JZeiOCtub3QXM6LltN+zrjC9FVwQ3BWXN6ITmrnpF0ys5MpVMqKkyglKnlRU6WVl7Ayw0IzAoMCOwLplEaZNg6o7B1UGDsjsHZdEohTGLOyQZ2RmN7KejoFeUSbNL4Q2plDamuqWa4OZPBpfEE8hIAnhPJep6V41o6Lpfhvf9Sl/Cc4FpILC8uMEf/VN9IdgHDTfEg9EVjwcfUcW72R6I0KQVTd23Mrs1MJyQ5pEOY4WLHt4OHuyq7+32Nka2WF7nzpAIaPLElzrkZ4AqrZxKW3j6aNXZmvdTc7NMuc3EanNLZ7gEx3VM0KWx0y+CGNOotYNIvb5Wxq4DzTwwMYLvjUyNNARFwal56ODcen9s/wCId6OrvEPmi5rHtYDZriCC2pGXBwdnhEJGslpivT9Ed5fEFau4QfDYMMbgwZBfPzdsdFnVKjnkOe4uM5Jm3Ich0FlBvBTaMd06RT0MG2Uy3PvmkMKZGf79U6QrY2nPb9Qlp+3LopxnGOvRMSOmOvJEXJBrDb85FsnMcF1hp7FSLajNGpp1MDahc4kSPKwOM4PBYm6N1uruaYHhtcNbpIkAyWjiTH0ldpRpNYA1gDQMAWAWZK7wcy/b9qqOB01mMJEtbRJLR0eQHGedkIb2qN1VBLalg5sh9Oo5tiTSJ1UnYuCAQPQ9bKyNr+HqT5LC6mSSSQdQJPMO78CEMAnkX1Cfv9hdTDYAqAy8uANJ2BrbB48zCrUvh6nBb/iHFz3SSCzzPAJktyXXJzKtv+HqREAvbiYdYxxIdKDQ3ZR2WrTe5zzJLWEx4bXuaRJgeUkSATzjkg0GaX8TX2ak5rNFV5qk2Li0NkOtBDfv1WL8PbI6hXfS8MimNRZUdSExZv8A3Ra9rXsDhdGFnUN8NDnMrjwqjSYbJcHsFw+mQ3zW4RIgpWjTTwy9suxspl7mNg1HanmXHU7nc29FYVcbXTIkPZHPU2PrKPKAG39HHefp+iSaUpWwbIiolPKiSiDJR3rvDwAD4bng5cIDGNBEue4m1jYcTbmRjby+I9WzeLszT5naHF+k+CT+NoJkkYvFxPI3fixlM7M8VevhwCXeIGnTpH1npK4DZq5bpw5vmOgyWaiC3Xp/ELEH/KEtNo6OKJpZwXqTq23VBUrXpUg4ucGkUqYYzUTDSJdMGAZM8hbK2vaTUJdppsLjcU26RJueKtbTvCrUAD6jiJ+WdLYsYLWwD6qkW9sqTOqfAB7c44Ibxm6sPGcIbxnClSLJlVw6oDx1Vtw7ID/RQpFpZUeO6A8K29AeuekXllKrlQRK2UNcr9l16Ep0sqCnSysvZmXGdkdg6Kuwo7D3XVBCiwwdEdvC3v8ARV2HujM7LpkhQdg6BFaOiCzsitVkRYSFJoUAiNKqibNLcm9Ts1XxILgRpe3URItB6kRaeZFpW3vreWzbY1hNR9J7JiabniHRqBDJ/CLzwXKhSCdMlUJvb6dNtO4ZpUxsgFdxLnPqh7QNI+VgYXwJn/bfKyWbVMh7WvtaWiQZH87C10ZtJHRVdl2p1J4fTOlzeNj6EHIWx8ObKzaKsOpaWMGolrnadU2pkOnykGwmfIbkGAyEeUvJQlkNgPm+olzSOOGhoj1JTN4d13j900HCDSbHCBp02DYaWwQLT3JKz9v+G6boNE+GRFrlp/UHrPonRHuSzleHFTPHPuVY3nu5+zkB+kh06XCYMRIPIqqTnH59UyD7CTnOOfZCnvjn0RJzjHXmFAt+36JkKdxugRQpCAPI0kDmRJPrM+qtalyO5t8GiAx4c5nCLllzgHLenDgtWp8QUhgPdeBDM/Uj80CFQ8mzqTa1h7P8R03TqDmXAEgmZ/pmP7rW1oiOWvZYDkHbNnbWpupvEhwI5weB7gwfRR1p/EWMngBujaXw6nWbD6UDVhtRlw2oL8dJn2A+17+pU7A63cmEGO7pgJtvpUntmuGlrby6wErlNrrNe8ljQxmGgCLD+Yjmc/TklwWlKvJDa6viPc8tDS68CIAiwxc8zxK1/hzebmvZSc7yHUGzc6stbJNm2MAcSFhT2x+iWqCCDBBkESCCCYI6rNFcZO53tvlmzwHAuc75WAZ4SXGwEkdehXM/9TV9YeSNIP8A2gPLpIIguiSRmefSyqbw3ga5a5/zg6bWZohpxnVqk9j0VBxsffApQxCSPR9i29lYF1MyA4tNiLjoe4PqsD4g3rtFBzxIa10eC5rWkWI16y6fPfERB6LK2XZKhafDeB5vEZUa4x4jdTfCcCJa+HGJEHF5tU2zb621EB0uwWsa3BgXgXJznqgwTxpV/RBlSpXeS+o4uFKpc+YlpaQWNaPxTFlQi4kREyORBMgq/tmyHZ/D8TTLg4lmTDZsXXbBkyOvFVtre1zg5gdpho80E6gL/KIjl0Cmzon+irGO/wCygR91IcO/7KDv1SMqiLxmyG8ZsFJ/FQfxU6KIE4dEBw6IzkBx7qNFpAv7ID+yM891XeVzWXkqVsoaJWyhrkfs6F6Ep08qCkzKy9hZaaUZruqqtKM0q8si0WmO6o7Hd1Ua5FY9dE0SpFxhRGlVWORWuVpoi5LTXKbSqzXorXKyZJoOCpOdYoIcpynTEaHL8rs/g7bafheG0jxAXOc2IJBMahzEaRPC3RcQ+305Iuw7a6jUa9mW8OBByDHBUlkuTj2nB6l4iXiLC3RvgbQ0uDS0tIBBvciZDuI9Ar3jK68nn1Ll4ZYr0WP+dod0NxbkOCzNo3HTM6C5hPXUB6G8eqteMs7fm3aKRAdDnQBGYkavym/VYM7N4Rj126HvbM6bSCIOPp25yoh325jkq7SBiMcuoUg7Hb8PRDJ0ahw7Hrx6lO12O/Psgh2PX+XqU7XYznkOiOQOSDyWmQbzIPIi4yup3Xt5qs1GNQJa6MSOI9CFytZxjj9Atvc+1As0xBYYPWZOr1uimT5Z/abfiINEAO1EnWWgHzEtIaRcNmBcjrdB8VVN47cabQWgFxMX4DJMC5wiyMpvwihvOu59R3iH5SQ0TAaJMEDmRF8qtq9yOisbGW1HvdWg2BM+Xp6gAfZVK1bW8uiATYacAAAD6AJMnUl8Fq+3Mckxd3yePUoRd9uXRMXjpk8+ZStj6k5xnP8AxQ3Gx/boVEOxjI4n/KouNj+/QpWxki7sW3mi5x+ZpkPYbBwJP5/35o2ybb4L3OoPpta4D+G/xLAadILtMTd15jzLLe75s5/UqDnZzgcP6UNg6JmvU3q57nOqNB8mlug2bBlzgZuTA+gCy3VHAt1ST83mwTeHFpzI6pbNsz6kaGmCI1RDRm89Fs0NzU2lpcS4iZ4NJPTNu6CVUZ1HH4KWwjZ6pIqA0ibtcKgDAYHkaCBHrOM4VXb9hYyTTqCowOhxAlzDf5tNotm11o7y3SHOaaWhoBEtiARIkyMmOEeqzd+bF4bi9gOh0kxhhJxbDbhC00vKNx3NUsP38M95BnSZ6GzunST0JQXuyhawZ6JPdkme/X3C5ao7lIznIDndVIu6oDnKFUWmRnuQHlSe5BcVz0y0oDVyoKT8qK537KoSdqZOEAhAURpQQVIFOmK0WWuRWvVRpRGuVZom5LjXojXKm16I16tNk3Jda9Fa9UmvRGvVlZJyXA9ED1SD0UVFRWTcFwP74VXV7lJ1Sx7IOpUVi6nX/CztNGfxPcfpDf0Wx46w9heGU2NGA0fU3P5kqpte9dUtYDkQ/UWkdhE8wuvZTKyebXG+S3g197by0N0sMPMYAMDjM2CxqlYmS4uJ6u745Kk6pMkmSTckkkqRfnH07qb5MnTPCpWC3r+3PqEg8WxjmeSrB/25dQpCpjOOg4LbG1LAeLY48+ZTtfjGevRVxUxnj/MOZTirjv8Ai7I7A1DOdbh9CibLtPhvnhMOABuLqoats/7k5qZ7/i7o7AcZ8Gyd8N4Nd6wB9ZKz61cvdqcRMRxsL2H1Kq+L1/3JeL1/3dFneQTxKfQUkdPz6p9Y6fU9EA1O/wDqHVLxO/5Hkl2H1C67en4uiWvGcniDxKrl9vT8PRRL8YyenEoOhtA+rGcjh/ShvfY4+nQoTX478/6VB1Sxz9QeBSuxlAd7vmxnn1Kg92ew4/0oVSp83fiOpUHPzjA/8UjodSddQ2zW1rhxGOXMKFbbmt+Z7R3cB9yuTO0OgDU6ADA1GMFVibj1+5TvqfBBdEs+zsztM4Prw+qDVrAgg3BsQcFcrsu1upxBkY0zaOnK5lG2rebiw6WxMidQtblz/sh+oTXk36Sk/BQ2uGVHhhsHEDjacemPRN4sz+arFLUvPqz1FIRz0Jzk7sXseHUIBco1Q8odzkMlIlQJUmyiRFyZOUymOJJJJYw6kCoJ0TEwVIOQ5Tgopi4DByIHKuCpBydUK0WQ9ED1UDlMOVFYrktioiB6ph6kHqisRwWy9TomSOVv0VPWpteqLkEcG/tW1AMgcbCDEW/ZUGv7ZVNtcxE25KQqfdVrm2ZGOHVYLniKRqZ/fuqXiKXiZ/ZZcgXBd8Ttjr0Th+O3Loqfi/bn2Tir9uZ5Ju4LoXA/Hr/KOZTipjvyHRUhUxj8+ZTh/wB+XZHuA0LniW/9JzUzn6jqqev3ASNT3AR7htC4anuybxPcBVPE9wE2v3C3cNoWy/3pCYv9x2VQ1O35pvF9yeiXuB0LPidsdeSXiY9ePUqr4v25pvEx+3dDuDaFjxMd+U/hQ3VLH3wKAKmO/wCyg6pb3yKR8gygtPqfN359SoOqZ7D/AMVXfUz3/UqDqmew/RI+QZQHL/sfsVDxMe+JQC/7fuoF+EjsdQG1498kNz0IvUS5SdjqSbnJvEgoRcokpHQ+pNz5UCVElNKRsZIclNKZJKEZJJJAIkkkljCSSSWMOkmSWMSlPKikEQE5Ug5QSCOQBA5SDkJSTJgwFD1IPQVIJlQGgwepCogBSTKmLgN4il4mVXU0ypg1QbxE4qqupNR2YNUHFX3KcVPd0EJk2zBqg/iJGp7hVykVtmbUsa03ie7oCcLbM2oY1fd0xq+5Q1FyDpm1QQ1PtyTeJj3zQVJLsxtSXiY98lEvt75FD5e+SXBB0wpE3Pz74lRL/f0UDxTH3+SXYOCRf9lHUolMUjY2B9SYlMmKGQ4ESmJSKZKESSSZAIkkkljCSSSWM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data:image/jpeg;base64,/9j/4AAQSkZJRgABAQAAAQABAAD/2wCEAAkGBxQQEhQUEBQVFBQUFxQWFRQXFRYVFBQUFBYXFhUUFBQYHCggGBolHBUUITEhJSkrLi4uFx8zODMsNygtMCsBCgoKDg0OGhAQGywkICQsLCwsLCwsLCwsLCwsLCwsLC8sLCwsLCwsLCwsLCwsLCwsLCwsLCwsLCwsLCwsLCwsLP/AABEIAIkBcAMBIgACEQEDEQH/xAAbAAABBQEBAAAAAAAAAAAAAAADAAECBAUGB//EAD0QAAEDAwEGBAQEBAUEAwAAAAEAAhEDITESBAVBUWFxEyKB8AYykbFSocHRI0Jy4RRikqLSFjPC8RVDg//EABkBAAMBAQEAAAAAAAAAAAAAAAECAwAEBf/EACQRAAMAAgEFAAEFAAAAAAAAAAABAhESAwQTITFBURQiQmGB/9oADAMBAAIRAxEAPwDw1JJJYwkkk6xhJJwE8I4ANCeE8KQaikDJGE4aiBqkGp1IMgw1SDUQNRaNAvIAycTxTqBXQDQnDVr0dxVD83l9HO+wj81Zo/DxJu+P/wA3fd0Ki4WSfNK+mEKfvKcMW/U3JSYQ19cB3KwPP5ZkJ2fDT3GWOGnILrSLEEaS6QfTsnXAxe/P5MDT7lKB7Erof+lKt/M3BIMZNrdON+it7P8ACTYBe508QAG9ucfUp109P4K+ohfTlQ0e5CkKfb812Dvhanw1/wCr+yq7T8MuF2Fx6OLY/wBX9kz6el8EXUw/pzej3KQp+5C0do2TwzBc1x4hriYzmWgIQp4/sl7Q/cKfh+5Cfw/cq0WWTii44B54OMSj2w7lPw03h+7rTfsFRs6qbxAkmHAAcyYQPD9zK3aAuQp+F7hI0/dgrrdm1TEW5kD7kKTtjIMER1iYvH6IdsO5mmn9ucpeH7jutCpshbmwgwS5rJgcpn8roOjGPrPPklfGMrKfh4/fsoFlvZ5q6KeO/AduaQokzAJ6Y4HASPjGVlJ1POfsolnbh+iv7XsT6fzt0zcTcESeIsq5Fz2GPRK+MZWVizvhR0q0Wfbie6hpx+yRwNsVtKiQrGjuoFqRyMmBhKEQtUS1K0HINJSITQlwEiknSQCMkkksYSSScLGEnATgKQCZIAwCkAtDYtlaYkST1aR9Fq093tOWj6BWjibI3yqTnQFLSuqZuamcs/Mj7FGo/DlKZh3abD31lWXT0RfUwczu/ZTVeGtE5JE6bDrBjPJa3/xpbd1MAN4s88RfzE35YANyt1+4qQGrS4aQfkc4OI4ixk/dG3ZuqG6qZqAE/JWL2lvOC0/v3VZ4GvBGupT8o5atS0HVpqtdZrrCmIMgabkt+W2RYrRp7vPkLmOAeHSXilplo1NcXAgsNnSTe3GF1Tt31Htc13hwbQWFzXNgXILhBn7cVX3d8NupEEOb82ACWtpkDU1rHEiSRnNz2VVwsm+pTXsytkpyCZe4NDGOJLXsDnQA1jm1GhxkgYm4BUt6jaNMMbAHzaQzXewAY17yBfIWvW3P4FQOpVCxj3y6npLgQBOilTa2C46T1AvwlZlbfNU1yKDqj6YMhvhEuIAu0t0gxPGJun0x4YivZ5Rk7v3gaLdPhtdm5gEXuHGJP1stLZvia48WmA08WkyB2Iv9Qt7b91tr0pfTFOppY5z209ZZqPy6WnX1NoE5MLkNt2MU3aRUZUH4mEkQcXIiY4CYTKWvRlUX7R3raEgEYNx2Kl/h1U+EwajC+WQQGljZlrmEy55cSS5wIP0WxtVVlJuqo4NbMSeZ4d10z5WTivKrCKf+HWdvuo1lJ0mP5Y8034eUg3E46p9u+JqbSW0mGpAu6dDewsSfoPVY9R1fawW06Y0Ag6WkkgxYy51h2AF7rU/GEPEvOa8HPtpY/wCPdSbSxbjyHRaO2bufRLRVbpJBIBINpPIquKeMZ69FHQ6u5kreH3+gV7ZN51KTXNHmFw3VJDZzDdUHjkfsq7gI4fQrX3F8PGu7U9pFOZ1fLq6NnPfHdFR+AVax+4xatYuABsABYSASIElpOkHsAoFi9A2XdGx63U2sY59OC4GXFs3Gom3HH7Knvf4e2ZnncX0QSBqYNTJcdIBZBIkkC0BF8Qi6hZxhnElnvUjbFut1dxDdLWsGp7yTpa3mSOx+h5Lcb8L1XOfoJcwNOh4aGFzw4DQWPcC3JufwrU2T4SqsBjaS3UIcwM1sIIAfZ9iTGYECyTtjvmlfTjTRoNsC5/VrBTBzjVqP1A7IRouPmax/h6i3VEgG/l1ACT9F3LPgakWkVHvLoADm+WBGS0lwmZxAiLcVpVt2kU6NJrQ403UzOmKelpIcXCc6S48ZdHOQHxm/UT88nmeybFUrQKTHPMajcWHlE3OJWvsnwdUe0Go8UyctDS5wyIJ1AT9V3tPdo0taWhuh0s08IPliZIkAAj0wrBoIrhX0Surf8Titm+GTTdJrVHjg0nSL5vcj0jkqe2/DFGXHVVv/ACs8+nmbgnlk8/TvXUEJ+zrPhkRdTec5PI9o3VVp3dScBBg6ScA3OmYtwKr1qDmGHiDm0GxxcGF68/Z1R23djKoio0OHXh1ByMlSrpvwdE9b+UeWUKQdYkg/yiJ1Ot5Z4dyoVaYaSHGCOgN+VjcdV6a/ddMEODGAiYIaAROYMKvtGxB0yJkQeo5KT6ZlV1i/B5m4ZUS3ou7rblpX/ht+iy6nw+wfinnOe9lGunpF56mWcqWqBC6OpuZgHGec/obLMr7CZOkh0ZFgRnI9CoVxNFp5ZZnQmRHNUCFFotkgknKZKESdqZSZlZGJgIgamaEVoVpRNsvbt2jTbw56iJvGT9fyWlX3qGxoh0fNe+LaTBBE5P05jFaO6Mxq6Iylg56mW8s06HxE8ZY117XLYHKbrpNzb2pV4Hyv/CSPyPEdfsuJLFKlYzANiLiciJHI3seC6YqkQ5OKKX4PVaWzojt3h0Xc0Akw06ZJ5kX4nBWL8J7+NbTReC6oASXWAc0GJHUAiRbj2XXsprsnFI8vk246wynRoaRiImAJJj9z7lFrUXFh8PSHkeUvB0g/5gLq41iizZ4eXajcAaSSRaSIEwMnAvN5gQ2Cex5bvXYNrpvNWu2pqILfFkEFuIllg0ifKYtwWh8HBtXaC2tLtdN4GfMfITqc0yAA3lF+Fp76tvFlN4a4PE21+G/wweTnxAHWY5wlsO7WU6lWoxxPjFpcJBaC2btgTeefAKeqydT5258rH4Mzem43vDG7NUFNgPmY7zNAMCacg6SL2BGbQuN3xuw7NWLHXvqY78TTg9+BXp9TUPlGo346W+pgnHIH0XL7Vv8AbVIZUpBlOS1z6mtwkD5WsDZ1zFzgXTYQnHdf4cxuzb6mzO1UiBJ8zTdrrWkeuRBR98b0ftOnWAAwYaTpLjMvjnEDjx5qtXoBlg9tQW8zZjrIIBB7hMW5980yRR4zkHoz2/UKTJBkEgxkGDjmETTnt+oT6Pt+ibANgIbcdePqVYOwu8IVbFhfpkOuHW4e8HulTEFpIDgDMGIMEmCORW9uja3VnVB4dN5qZY6poptY0NgNZ5icC8WJ4BbArpmZ8N+EKn8Vuo28MQXy7kG4njJxC6XeO8Gf4dzg409Q0tgtbUBkNMAkAROZiLzhLYPhulTIc6XODg5t3ANIwGibgf5pV47qoTJpUyYi7AbRHHpZHDIVyS6yYvwu2sKENaxod52vcHOLw8uzBbqNhecELf8AAJnU7VeQNIAiILDmQb9b5VhojCTnAXJAAySYA7lbAlXs8iaPTpy6KQanbdRp12OcWtc0ub8zQ4EjuBhDJkTDUtKkPY74Se8NEuIAGSTA+pQyFIjoTFiI0g4SKAQBpqDqaskIDKEHU4lzojk1oMEhreGBkk2ysYA6kgvorQc1Dc1NgXJibyrU6DddVwa3AnJP4Wjiei5d3xWwz/Cd08zb9+X5rpPizZaHgvq1mgua1wZJIl5B0NEcZ+l+q4De9Bra1RtOA0OAAgyIaARfrJnjKhyOk/B29PEUvJqv3nU2hwbsrIIALy8SB68vSTFgqu9d5mi9zC3U4AEmYaOMNby6kyq27t4u2fxdEEvAAnDSDZ0ccm3VZ1YlxJc4km5JyTzJXPTf+nVHGs+vA+170qPNgGjkAD9S4X/JZeiOCtub3QXM6LltN+zrjC9FVwQ3BWXN6ITmrnpF0ys5MpVMqKkyglKnlRU6WVl7Ayw0IzAoMCOwLplEaZNg6o7B1UGDsjsHZdEohTGLOyQZ2RmN7KejoFeUSbNL4Q2plDamuqWa4OZPBpfEE8hIAnhPJep6V41o6Lpfhvf9Sl/Cc4FpILC8uMEf/VN9IdgHDTfEg9EVjwcfUcW72R6I0KQVTd23Mrs1MJyQ5pEOY4WLHt4OHuyq7+32Nka2WF7nzpAIaPLElzrkZ4AqrZxKW3j6aNXZmvdTc7NMuc3EanNLZ7gEx3VM0KWx0y+CGNOotYNIvb5Wxq4DzTwwMYLvjUyNNARFwal56ODcen9s/wCId6OrvEPmi5rHtYDZriCC2pGXBwdnhEJGslpivT9Ed5fEFau4QfDYMMbgwZBfPzdsdFnVKjnkOe4uM5Jm3Ich0FlBvBTaMd06RT0MG2Uy3PvmkMKZGf79U6QrY2nPb9Qlp+3LopxnGOvRMSOmOvJEXJBrDb85FsnMcF1hp7FSLajNGpp1MDahc4kSPKwOM4PBYm6N1uruaYHhtcNbpIkAyWjiTH0ldpRpNYA1gDQMAWAWZK7wcy/b9qqOB01mMJEtbRJLR0eQHGedkIb2qN1VBLalg5sh9Oo5tiTSJ1UnYuCAQPQ9bKyNr+HqT5LC6mSSSQdQJPMO78CEMAnkX1Cfv9hdTDYAqAy8uANJ2BrbB48zCrUvh6nBb/iHFz3SSCzzPAJktyXXJzKtv+HqREAvbiYdYxxIdKDQ3ZR2WrTe5zzJLWEx4bXuaRJgeUkSATzjkg0GaX8TX2ak5rNFV5qk2Li0NkOtBDfv1WL8PbI6hXfS8MimNRZUdSExZv8A3Ra9rXsDhdGFnUN8NDnMrjwqjSYbJcHsFw+mQ3zW4RIgpWjTTwy9suxspl7mNg1HanmXHU7nc29FYVcbXTIkPZHPU2PrKPKAG39HHefp+iSaUpWwbIiolPKiSiDJR3rvDwAD4bng5cIDGNBEue4m1jYcTbmRjby+I9WzeLszT5naHF+k+CT+NoJkkYvFxPI3fixlM7M8VevhwCXeIGnTpH1npK4DZq5bpw5vmOgyWaiC3Xp/ELEH/KEtNo6OKJpZwXqTq23VBUrXpUg4ucGkUqYYzUTDSJdMGAZM8hbK2vaTUJdppsLjcU26RJueKtbTvCrUAD6jiJ+WdLYsYLWwD6qkW9sqTOqfAB7c44Ibxm6sPGcIbxnClSLJlVw6oDx1Vtw7ID/RQpFpZUeO6A8K29AeuekXllKrlQRK2UNcr9l16Ep0sqCnSysvZmXGdkdg6Kuwo7D3XVBCiwwdEdvC3v8ARV2HujM7LpkhQdg6BFaOiCzsitVkRYSFJoUAiNKqibNLcm9Ts1XxILgRpe3URItB6kRaeZFpW3vreWzbY1hNR9J7JiabniHRqBDJ/CLzwXKhSCdMlUJvb6dNtO4ZpUxsgFdxLnPqh7QNI+VgYXwJn/bfKyWbVMh7WvtaWiQZH87C10ZtJHRVdl2p1J4fTOlzeNj6EHIWx8ObKzaKsOpaWMGolrnadU2pkOnykGwmfIbkGAyEeUvJQlkNgPm+olzSOOGhoj1JTN4d13j900HCDSbHCBp02DYaWwQLT3JKz9v+G6boNE+GRFrlp/UHrPonRHuSzleHFTPHPuVY3nu5+zkB+kh06XCYMRIPIqqTnH59UyD7CTnOOfZCnvjn0RJzjHXmFAt+36JkKdxugRQpCAPI0kDmRJPrM+qtalyO5t8GiAx4c5nCLllzgHLenDgtWp8QUhgPdeBDM/Uj80CFQ8mzqTa1h7P8R03TqDmXAEgmZ/pmP7rW1oiOWvZYDkHbNnbWpupvEhwI5weB7gwfRR1p/EWMngBujaXw6nWbD6UDVhtRlw2oL8dJn2A+17+pU7A63cmEGO7pgJtvpUntmuGlrby6wErlNrrNe8ljQxmGgCLD+Yjmc/TklwWlKvJDa6viPc8tDS68CIAiwxc8zxK1/hzebmvZSc7yHUGzc6stbJNm2MAcSFhT2x+iWqCCDBBkESCCCYI6rNFcZO53tvlmzwHAuc75WAZ4SXGwEkdehXM/9TV9YeSNIP8A2gPLpIIguiSRmefSyqbw3ga5a5/zg6bWZohpxnVqk9j0VBxsffApQxCSPR9i29lYF1MyA4tNiLjoe4PqsD4g3rtFBzxIa10eC5rWkWI16y6fPfERB6LK2XZKhafDeB5vEZUa4x4jdTfCcCJa+HGJEHF5tU2zb621EB0uwWsa3BgXgXJznqgwTxpV/RBlSpXeS+o4uFKpc+YlpaQWNaPxTFlQi4kREyORBMgq/tmyHZ/D8TTLg4lmTDZsXXbBkyOvFVtre1zg5gdpho80E6gL/KIjl0Cmzon+irGO/wCygR91IcO/7KDv1SMqiLxmyG8ZsFJ/FQfxU6KIE4dEBw6IzkBx7qNFpAv7ID+yM891XeVzWXkqVsoaJWyhrkfs6F6Ep08qCkzKy9hZaaUZruqqtKM0q8si0WmO6o7Hd1Ua5FY9dE0SpFxhRGlVWORWuVpoi5LTXKbSqzXorXKyZJoOCpOdYoIcpynTEaHL8rs/g7bafheG0jxAXOc2IJBMahzEaRPC3RcQ+305Iuw7a6jUa9mW8OBByDHBUlkuTj2nB6l4iXiLC3RvgbQ0uDS0tIBBvciZDuI9Ar3jK68nn1Ll4ZYr0WP+dod0NxbkOCzNo3HTM6C5hPXUB6G8eqteMs7fm3aKRAdDnQBGYkavym/VYM7N4Rj126HvbM6bSCIOPp25yoh325jkq7SBiMcuoUg7Hb8PRDJ0ahw7Hrx6lO12O/Psgh2PX+XqU7XYznkOiOQOSDyWmQbzIPIi4yup3Xt5qs1GNQJa6MSOI9CFytZxjj9Atvc+1As0xBYYPWZOr1uimT5Z/abfiINEAO1EnWWgHzEtIaRcNmBcjrdB8VVN47cabQWgFxMX4DJMC5wiyMpvwihvOu59R3iH5SQ0TAaJMEDmRF8qtq9yOisbGW1HvdWg2BM+Xp6gAfZVK1bW8uiATYacAAAD6AJMnUl8Fq+3Mckxd3yePUoRd9uXRMXjpk8+ZStj6k5xnP8AxQ3Gx/boVEOxjI4n/KouNj+/QpWxki7sW3mi5x+ZpkPYbBwJP5/35o2ybb4L3OoPpta4D+G/xLAadILtMTd15jzLLe75s5/UqDnZzgcP6UNg6JmvU3q57nOqNB8mlug2bBlzgZuTA+gCy3VHAt1ST83mwTeHFpzI6pbNsz6kaGmCI1RDRm89Fs0NzU2lpcS4iZ4NJPTNu6CVUZ1HH4KWwjZ6pIqA0ibtcKgDAYHkaCBHrOM4VXb9hYyTTqCowOhxAlzDf5tNotm11o7y3SHOaaWhoBEtiARIkyMmOEeqzd+bF4bi9gOh0kxhhJxbDbhC00vKNx3NUsP38M95BnSZ6GzunST0JQXuyhawZ6JPdkme/X3C5ao7lIznIDndVIu6oDnKFUWmRnuQHlSe5BcVz0y0oDVyoKT8qK537KoSdqZOEAhAURpQQVIFOmK0WWuRWvVRpRGuVZom5LjXojXKm16I16tNk3Jda9Fa9UmvRGvVlZJyXA9ED1SD0UVFRWTcFwP74VXV7lJ1Sx7IOpUVi6nX/CztNGfxPcfpDf0Wx46w9heGU2NGA0fU3P5kqpte9dUtYDkQ/UWkdhE8wuvZTKyebXG+S3g197by0N0sMPMYAMDjM2CxqlYmS4uJ6u745Kk6pMkmSTckkkqRfnH07qb5MnTPCpWC3r+3PqEg8WxjmeSrB/25dQpCpjOOg4LbG1LAeLY48+ZTtfjGevRVxUxnj/MOZTirjv8Ai7I7A1DOdbh9CibLtPhvnhMOABuLqoats/7k5qZ7/i7o7AcZ8Gyd8N4Nd6wB9ZKz61cvdqcRMRxsL2H1Kq+L1/3JeL1/3dFneQTxKfQUkdPz6p9Y6fU9EA1O/wDqHVLxO/5Hkl2H1C67en4uiWvGcniDxKrl9vT8PRRL8YyenEoOhtA+rGcjh/ShvfY4+nQoTX478/6VB1Sxz9QeBSuxlAd7vmxnn1Kg92ew4/0oVSp83fiOpUHPzjA/8UjodSddQ2zW1rhxGOXMKFbbmt+Z7R3cB9yuTO0OgDU6ADA1GMFVibj1+5TvqfBBdEs+zsztM4Prw+qDVrAgg3BsQcFcrsu1upxBkY0zaOnK5lG2rebiw6WxMidQtblz/sh+oTXk36Sk/BQ2uGVHhhsHEDjacemPRN4sz+arFLUvPqz1FIRz0Jzk7sXseHUIBco1Q8odzkMlIlQJUmyiRFyZOUymOJJJJYw6kCoJ0TEwVIOQ5Tgopi4DByIHKuCpBydUK0WQ9ED1UDlMOVFYrktioiB6ph6kHqisRwWy9TomSOVv0VPWpteqLkEcG/tW1AMgcbCDEW/ZUGv7ZVNtcxE25KQqfdVrm2ZGOHVYLniKRqZ/fuqXiKXiZ/ZZcgXBd8Ttjr0Th+O3Loqfi/bn2Tir9uZ5Ju4LoXA/Hr/KOZTipjvyHRUhUxj8+ZTh/wB+XZHuA0LniW/9JzUzn6jqqev3ASNT3AR7htC4anuybxPcBVPE9wE2v3C3cNoWy/3pCYv9x2VQ1O35pvF9yeiXuB0LPidsdeSXiY9ePUqr4v25pvEx+3dDuDaFjxMd+U/hQ3VLH3wKAKmO/wCyg6pb3yKR8gygtPqfN359SoOqZ7D/AMVXfUz3/UqDqmew/RI+QZQHL/sfsVDxMe+JQC/7fuoF+EjsdQG1498kNz0IvUS5SdjqSbnJvEgoRcokpHQ+pNz5UCVElNKRsZIclNKZJKEZJJJAIkkkljCSSSWMOkmSWMSlPKikEQE5Ug5QSCOQBA5SDkJSTJgwFD1IPQVIJlQGgwepCogBSTKmLgN4il4mVXU0ypg1QbxE4qqupNR2YNUHFX3KcVPd0EJk2zBqg/iJGp7hVykVtmbUsa03ie7oCcLbM2oY1fd0xq+5Q1FyDpm1QQ1PtyTeJj3zQVJLsxtSXiY98lEvt75FD5e+SXBB0wpE3Pz74lRL/f0UDxTH3+SXYOCRf9lHUolMUjY2B9SYlMmKGQ4ESmJSKZKESSSZAIkkkljCSSSWM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Rectangle 2"/>
          <p:cNvSpPr txBox="1">
            <a:spLocks/>
          </p:cNvSpPr>
          <p:nvPr/>
        </p:nvSpPr>
        <p:spPr>
          <a:xfrm>
            <a:off x="259904" y="269751"/>
            <a:ext cx="7772400" cy="647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+mj-ea"/>
                <a:cs typeface="Calibri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Câncer da Próstata</a:t>
            </a:r>
          </a:p>
        </p:txBody>
      </p:sp>
    </p:spTree>
    <p:extLst>
      <p:ext uri="{BB962C8B-B14F-4D97-AF65-F5344CB8AC3E}">
        <p14:creationId xmlns:p14="http://schemas.microsoft.com/office/powerpoint/2010/main" val="213598488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2428875"/>
            <a:ext cx="9151938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51520" y="332656"/>
            <a:ext cx="717029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ESTIMATIVA INCA - </a:t>
            </a:r>
            <a:r>
              <a:rPr lang="pt-BR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2017</a:t>
            </a:r>
            <a:endParaRPr lang="pt-BR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88640"/>
            <a:ext cx="16097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30337" y="1268760"/>
            <a:ext cx="7021983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000" b="1" dirty="0"/>
              <a:t>   </a:t>
            </a:r>
            <a:r>
              <a:rPr lang="pt-BR" sz="2400" b="1" dirty="0">
                <a:solidFill>
                  <a:schemeClr val="bg1"/>
                </a:solidFill>
              </a:rPr>
              <a:t>Estimativa de novos casos (INCA):</a:t>
            </a:r>
            <a:r>
              <a:rPr lang="pt-BR" sz="2400" dirty="0">
                <a:solidFill>
                  <a:schemeClr val="bg1"/>
                </a:solidFill>
              </a:rPr>
              <a:t> &gt; 60.000 </a:t>
            </a:r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14313" y="5807005"/>
            <a:ext cx="8606159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/>
              <a:t>Sem considerar os tumores de pele não melanoma, o câncer de próstata é o mais incidente entre os homens em todas as regiões do país: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30337" y="1844824"/>
            <a:ext cx="7021983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000" b="1" dirty="0"/>
              <a:t>   </a:t>
            </a:r>
            <a:r>
              <a:rPr lang="pt-BR" sz="2400" b="1" dirty="0">
                <a:solidFill>
                  <a:schemeClr val="bg1"/>
                </a:solidFill>
              </a:rPr>
              <a:t>Estimativa de novos casos (OMS):</a:t>
            </a:r>
            <a:r>
              <a:rPr lang="pt-BR" sz="2400" dirty="0">
                <a:solidFill>
                  <a:schemeClr val="bg1"/>
                </a:solidFill>
              </a:rPr>
              <a:t>   85.000 </a:t>
            </a:r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" y="2492896"/>
            <a:ext cx="8892480" cy="18466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62000" y="548680"/>
            <a:ext cx="7543800" cy="3886200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/>
          <a:srcRect l="11133" t="34557" r="2431" b="6981"/>
          <a:stretch/>
        </p:blipFill>
        <p:spPr bwMode="auto">
          <a:xfrm>
            <a:off x="-88915" y="1340768"/>
            <a:ext cx="9232916" cy="499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triped Right Arrow 4"/>
          <p:cNvSpPr/>
          <p:nvPr/>
        </p:nvSpPr>
        <p:spPr>
          <a:xfrm rot="20227535">
            <a:off x="2071383" y="1929668"/>
            <a:ext cx="3423278" cy="1330036"/>
          </a:xfrm>
          <a:prstGeom prst="stripedRightArrow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/>
                <a:cs typeface="Calibri"/>
              </a:rPr>
              <a:t> </a:t>
            </a:r>
            <a:r>
              <a:rPr lang="en-US" sz="36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+ 400%</a:t>
            </a:r>
          </a:p>
        </p:txBody>
      </p:sp>
      <p:sp>
        <p:nvSpPr>
          <p:cNvPr id="7" name="Rectangle 2"/>
          <p:cNvSpPr txBox="1">
            <a:spLocks/>
          </p:cNvSpPr>
          <p:nvPr/>
        </p:nvSpPr>
        <p:spPr>
          <a:xfrm>
            <a:off x="755576" y="404664"/>
            <a:ext cx="7848872" cy="647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+mj-ea"/>
                <a:cs typeface="Calibri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Mortalidade por </a:t>
            </a:r>
            <a:r>
              <a:rPr lang="pt-BR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</a:t>
            </a:r>
            <a:r>
              <a:rPr lang="pt-BR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Brasil 1979-2012 </a:t>
            </a:r>
          </a:p>
        </p:txBody>
      </p:sp>
    </p:spTree>
    <p:extLst>
      <p:ext uri="{BB962C8B-B14F-4D97-AF65-F5344CB8AC3E}">
        <p14:creationId xmlns:p14="http://schemas.microsoft.com/office/powerpoint/2010/main" val="92010421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1423871"/>
              </p:ext>
            </p:extLst>
          </p:nvPr>
        </p:nvGraphicFramePr>
        <p:xfrm>
          <a:off x="0" y="1412776"/>
          <a:ext cx="9144000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2"/>
          <p:cNvSpPr txBox="1">
            <a:spLocks/>
          </p:cNvSpPr>
          <p:nvPr/>
        </p:nvSpPr>
        <p:spPr>
          <a:xfrm>
            <a:off x="755576" y="404664"/>
            <a:ext cx="7848872" cy="647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+mj-ea"/>
                <a:cs typeface="Calibri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Anos Potenciais de Vida Perdidos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997834" y="6433591"/>
            <a:ext cx="51106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1131888"/>
            <a:r>
              <a:rPr lang="pt-BR" sz="1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Fonte: </a:t>
            </a:r>
            <a:r>
              <a:rPr lang="pt-BR" sz="14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Laurenti</a:t>
            </a:r>
            <a:r>
              <a:rPr lang="pt-BR" sz="1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(1985)</a:t>
            </a:r>
          </a:p>
        </p:txBody>
      </p:sp>
    </p:spTree>
    <p:extLst>
      <p:ext uri="{BB962C8B-B14F-4D97-AF65-F5344CB8AC3E}">
        <p14:creationId xmlns:p14="http://schemas.microsoft.com/office/powerpoint/2010/main" val="3341841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6711" y="2294874"/>
            <a:ext cx="3209999" cy="300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REVOLUÇÃO CULTURAL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142105" y="2171701"/>
            <a:ext cx="3209999" cy="3394472"/>
          </a:xfrm>
        </p:spPr>
        <p:txBody>
          <a:bodyPr>
            <a:noAutofit/>
          </a:bodyPr>
          <a:lstStyle/>
          <a:p>
            <a:pPr>
              <a:spcBef>
                <a:spcPts val="450"/>
              </a:spcBef>
            </a:pPr>
            <a:endParaRPr lang="en-US" sz="2100" dirty="0"/>
          </a:p>
          <a:p>
            <a:pPr>
              <a:spcBef>
                <a:spcPts val="450"/>
              </a:spcBef>
            </a:pPr>
            <a:r>
              <a:rPr lang="en-US" sz="2100" dirty="0" err="1"/>
              <a:t>Descoberta</a:t>
            </a:r>
            <a:r>
              <a:rPr lang="en-US" sz="2100" dirty="0"/>
              <a:t> do </a:t>
            </a:r>
            <a:r>
              <a:rPr lang="en-US" sz="2100" dirty="0" err="1"/>
              <a:t>caminho</a:t>
            </a:r>
            <a:r>
              <a:rPr lang="en-US" sz="2100" dirty="0"/>
              <a:t> </a:t>
            </a:r>
            <a:r>
              <a:rPr lang="en-US" sz="2100" dirty="0" err="1"/>
              <a:t>marítimo</a:t>
            </a:r>
            <a:r>
              <a:rPr lang="en-US" sz="2100" dirty="0"/>
              <a:t> </a:t>
            </a:r>
            <a:r>
              <a:rPr lang="en-US" sz="2100" dirty="0" err="1"/>
              <a:t>para</a:t>
            </a:r>
            <a:r>
              <a:rPr lang="en-US" sz="2100" dirty="0"/>
              <a:t> a </a:t>
            </a:r>
            <a:r>
              <a:rPr lang="en-US" sz="2100" dirty="0" err="1"/>
              <a:t>Índia</a:t>
            </a:r>
            <a:r>
              <a:rPr lang="en-US" sz="2100" dirty="0"/>
              <a:t> e das </a:t>
            </a:r>
            <a:r>
              <a:rPr lang="en-US" sz="2100" dirty="0" err="1"/>
              <a:t>Américas</a:t>
            </a:r>
            <a:r>
              <a:rPr lang="en-US" sz="2100" dirty="0"/>
              <a:t> </a:t>
            </a:r>
          </a:p>
          <a:p>
            <a:pPr>
              <a:spcBef>
                <a:spcPts val="450"/>
              </a:spcBef>
            </a:pPr>
            <a:endParaRPr lang="en-US" sz="2100" dirty="0"/>
          </a:p>
          <a:p>
            <a:pPr>
              <a:spcBef>
                <a:spcPts val="450"/>
              </a:spcBef>
            </a:pPr>
            <a:r>
              <a:rPr lang="en-US" sz="2100" dirty="0"/>
              <a:t>Novas </a:t>
            </a:r>
            <a:r>
              <a:rPr lang="en-US" sz="2100" dirty="0" err="1"/>
              <a:t>plantas</a:t>
            </a:r>
            <a:r>
              <a:rPr lang="en-US" sz="2100" dirty="0"/>
              <a:t> </a:t>
            </a:r>
            <a:r>
              <a:rPr lang="en-US" sz="2100" dirty="0" err="1"/>
              <a:t>medicinais</a:t>
            </a:r>
            <a:r>
              <a:rPr lang="en-US" sz="2100" dirty="0"/>
              <a:t> </a:t>
            </a:r>
            <a:r>
              <a:rPr lang="en-US" sz="2100" dirty="0" err="1"/>
              <a:t>enriqueceram</a:t>
            </a:r>
            <a:r>
              <a:rPr lang="en-US" sz="2100" dirty="0"/>
              <a:t> a </a:t>
            </a:r>
            <a:r>
              <a:rPr lang="en-US" sz="2100" dirty="0" err="1"/>
              <a:t>farmacopeia</a:t>
            </a:r>
            <a:r>
              <a:rPr lang="en-US" sz="2100" dirty="0"/>
              <a:t> da </a:t>
            </a:r>
            <a:r>
              <a:rPr lang="en-US" sz="2100" dirty="0" err="1"/>
              <a:t>época</a:t>
            </a:r>
            <a:endParaRPr lang="pt-BR" sz="2100" dirty="0"/>
          </a:p>
        </p:txBody>
      </p:sp>
    </p:spTree>
    <p:extLst>
      <p:ext uri="{BB962C8B-B14F-4D97-AF65-F5344CB8AC3E}">
        <p14:creationId xmlns:p14="http://schemas.microsoft.com/office/powerpoint/2010/main" val="75321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m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4863"/>
            <a:ext cx="9144000" cy="260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779912" y="6381328"/>
            <a:ext cx="53266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1131888"/>
            <a:r>
              <a:rPr lang="en-US" sz="1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NARDI et al., </a:t>
            </a:r>
            <a:r>
              <a:rPr lang="en-US" sz="14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</a:t>
            </a:r>
            <a:r>
              <a:rPr lang="en-US" sz="1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Braz</a:t>
            </a:r>
            <a:r>
              <a:rPr lang="en-US" sz="1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 Urol. 2012; 38: 155-66 </a:t>
            </a:r>
          </a:p>
          <a:p>
            <a:pPr algn="r" defTabSz="1131888"/>
            <a:endParaRPr lang="en-US" sz="14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2"/>
          <p:cNvSpPr txBox="1">
            <a:spLocks/>
          </p:cNvSpPr>
          <p:nvPr/>
        </p:nvSpPr>
        <p:spPr>
          <a:xfrm>
            <a:off x="755576" y="404664"/>
            <a:ext cx="7848872" cy="647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+mj-ea"/>
                <a:cs typeface="Calibri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Estudo Epidemiológico SBU-SP</a:t>
            </a:r>
          </a:p>
        </p:txBody>
      </p:sp>
      <p:sp>
        <p:nvSpPr>
          <p:cNvPr id="4" name="Retângulo 3"/>
          <p:cNvSpPr/>
          <p:nvPr/>
        </p:nvSpPr>
        <p:spPr>
          <a:xfrm>
            <a:off x="755575" y="1268761"/>
            <a:ext cx="34163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1945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pacientes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01586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611560" y="1268760"/>
            <a:ext cx="504056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b="1" dirty="0"/>
              <a:t>FATORES DE RISCO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11560" y="1988840"/>
            <a:ext cx="6336704" cy="3884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pt-BR" dirty="0"/>
              <a:t>Idade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pt-BR" dirty="0"/>
              <a:t>História familiar (hereditário)</a:t>
            </a:r>
          </a:p>
          <a:p>
            <a:pPr>
              <a:lnSpc>
                <a:spcPct val="200000"/>
              </a:lnSpc>
            </a:pPr>
            <a:r>
              <a:rPr lang="pt-BR" dirty="0"/>
              <a:t>	1 parente de 1º grau – chance 2x maior</a:t>
            </a:r>
          </a:p>
          <a:p>
            <a:pPr>
              <a:lnSpc>
                <a:spcPct val="200000"/>
              </a:lnSpc>
            </a:pPr>
            <a:r>
              <a:rPr lang="pt-BR" dirty="0"/>
              <a:t>	2 parentes de 1º grau – chance 6x maior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pt-BR" dirty="0"/>
              <a:t>Raça negra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pt-BR" dirty="0"/>
              <a:t>Obesidade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pt-BR" dirty="0"/>
              <a:t>Hábitos alimentares</a:t>
            </a:r>
          </a:p>
        </p:txBody>
      </p:sp>
      <p:sp>
        <p:nvSpPr>
          <p:cNvPr id="5" name="Retângulo 4"/>
          <p:cNvSpPr/>
          <p:nvPr/>
        </p:nvSpPr>
        <p:spPr>
          <a:xfrm>
            <a:off x="1619672" y="211287"/>
            <a:ext cx="662473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Câncer De Próstata</a:t>
            </a:r>
          </a:p>
        </p:txBody>
      </p:sp>
    </p:spTree>
    <p:extLst>
      <p:ext uri="{BB962C8B-B14F-4D97-AF65-F5344CB8AC3E}">
        <p14:creationId xmlns:p14="http://schemas.microsoft.com/office/powerpoint/2010/main" val="387844343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939" y="476672"/>
            <a:ext cx="5947549" cy="57733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4" name="AutoShape 6" descr="Resultado de imagem para picanh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7" y="2420888"/>
            <a:ext cx="2816312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 descr="Resultado de imagem para torresm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4286256"/>
            <a:ext cx="2807435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Imagem relacionad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5572196" y="-12858864"/>
            <a:ext cx="15240000" cy="10506076"/>
          </a:xfrm>
          <a:prstGeom prst="rect">
            <a:avLst/>
          </a:prstGeom>
          <a:noFill/>
        </p:spPr>
      </p:pic>
      <p:pic>
        <p:nvPicPr>
          <p:cNvPr id="12292" name="Picture 4" descr="Imagem relacionad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4114" y="428604"/>
            <a:ext cx="2724812" cy="18784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194508" y="931824"/>
            <a:ext cx="4627549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Câncer De Próstata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288" y="1916113"/>
            <a:ext cx="3344862" cy="1219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4" name="CaixaDeTexto 4"/>
          <p:cNvSpPr txBox="1">
            <a:spLocks noChangeArrowheads="1"/>
          </p:cNvSpPr>
          <p:nvPr/>
        </p:nvSpPr>
        <p:spPr bwMode="auto">
          <a:xfrm>
            <a:off x="553145" y="3135313"/>
            <a:ext cx="7475239" cy="267765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r>
              <a:rPr lang="pt-BR" sz="2800" dirty="0"/>
              <a:t>História Clínica</a:t>
            </a:r>
          </a:p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r>
              <a:rPr lang="pt-BR" sz="2800" dirty="0"/>
              <a:t>Toque retal</a:t>
            </a:r>
          </a:p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r>
              <a:rPr lang="pt-BR" sz="2800" dirty="0"/>
              <a:t>PSA ( Antígeno Prostático Específico)</a:t>
            </a:r>
          </a:p>
        </p:txBody>
      </p:sp>
    </p:spTree>
    <p:extLst>
      <p:ext uri="{BB962C8B-B14F-4D97-AF65-F5344CB8AC3E}">
        <p14:creationId xmlns:p14="http://schemas.microsoft.com/office/powerpoint/2010/main" val="201048590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2238" y="116632"/>
            <a:ext cx="6357937" cy="156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755576" y="1988840"/>
            <a:ext cx="763284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b="1" dirty="0"/>
              <a:t>PSA – Antígeno Prostático Específico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55576" y="2636912"/>
            <a:ext cx="763284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dirty="0"/>
              <a:t>Enzima (</a:t>
            </a:r>
            <a:r>
              <a:rPr lang="pt-BR" dirty="0" err="1"/>
              <a:t>glipoproteína</a:t>
            </a:r>
            <a:r>
              <a:rPr lang="pt-BR" dirty="0"/>
              <a:t>)  produzida pela próstata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dirty="0"/>
              <a:t>Facilita a liquefação do </a:t>
            </a:r>
            <a:r>
              <a:rPr lang="pt-BR" dirty="0" err="1"/>
              <a:t>semem</a:t>
            </a:r>
            <a:endParaRPr lang="pt-BR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dirty="0"/>
              <a:t>É um marcador de alterações da próstata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55576" y="4293096"/>
            <a:ext cx="7632848" cy="203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/>
              <a:t>Relação estatística com a incidência de câncer de próstata</a:t>
            </a:r>
          </a:p>
          <a:p>
            <a:pPr>
              <a:lnSpc>
                <a:spcPct val="150000"/>
              </a:lnSpc>
            </a:pPr>
            <a:r>
              <a:rPr lang="pt-BR" dirty="0"/>
              <a:t>	Entre 0 – 2 </a:t>
            </a:r>
            <a:r>
              <a:rPr lang="pt-BR" dirty="0" err="1"/>
              <a:t>ng</a:t>
            </a:r>
            <a:r>
              <a:rPr lang="pt-BR" dirty="0"/>
              <a:t>/ml:		10%</a:t>
            </a:r>
          </a:p>
          <a:p>
            <a:pPr>
              <a:lnSpc>
                <a:spcPct val="150000"/>
              </a:lnSpc>
            </a:pPr>
            <a:r>
              <a:rPr lang="pt-BR" dirty="0"/>
              <a:t>	Entre 2 -  4 </a:t>
            </a:r>
            <a:r>
              <a:rPr lang="pt-BR" dirty="0" err="1"/>
              <a:t>ng</a:t>
            </a:r>
            <a:r>
              <a:rPr lang="pt-BR" dirty="0"/>
              <a:t>/ml:		25%</a:t>
            </a:r>
          </a:p>
          <a:p>
            <a:pPr>
              <a:lnSpc>
                <a:spcPct val="150000"/>
              </a:lnSpc>
            </a:pPr>
            <a:r>
              <a:rPr lang="pt-BR" dirty="0"/>
              <a:t>	Entre 4 – 10 </a:t>
            </a:r>
            <a:r>
              <a:rPr lang="pt-BR" dirty="0" err="1"/>
              <a:t>ng</a:t>
            </a:r>
            <a:r>
              <a:rPr lang="pt-BR" dirty="0"/>
              <a:t>/ml:	35%</a:t>
            </a:r>
          </a:p>
          <a:p>
            <a:pPr>
              <a:lnSpc>
                <a:spcPct val="150000"/>
              </a:lnSpc>
            </a:pPr>
            <a:r>
              <a:rPr lang="pt-BR" dirty="0"/>
              <a:t>	Maior que 20 </a:t>
            </a:r>
            <a:r>
              <a:rPr lang="pt-BR" dirty="0" err="1"/>
              <a:t>ng</a:t>
            </a:r>
            <a:r>
              <a:rPr lang="pt-BR" dirty="0"/>
              <a:t>/ml:	50%</a:t>
            </a:r>
          </a:p>
        </p:txBody>
      </p:sp>
    </p:spTree>
    <p:extLst>
      <p:ext uri="{BB962C8B-B14F-4D97-AF65-F5344CB8AC3E}">
        <p14:creationId xmlns:p14="http://schemas.microsoft.com/office/powerpoint/2010/main" val="301778234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6813" y="-171400"/>
            <a:ext cx="6357937" cy="156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9013" y="1792288"/>
            <a:ext cx="3876675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683568" y="1412776"/>
            <a:ext cx="3662213" cy="12311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000" b="1" dirty="0"/>
              <a:t>Diagnóstico: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BR" dirty="0"/>
              <a:t>Toque suspeito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BR" dirty="0"/>
              <a:t>PSA elevado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83568" y="2708920"/>
            <a:ext cx="3662213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Ressonância Magnética </a:t>
            </a:r>
            <a:r>
              <a:rPr lang="pt-BR" dirty="0" err="1"/>
              <a:t>Multiparamétrica</a:t>
            </a:r>
            <a:r>
              <a:rPr lang="pt-BR" dirty="0"/>
              <a:t> da Próstata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83568" y="4149080"/>
            <a:ext cx="3662213" cy="25853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Exame histopatológico</a:t>
            </a:r>
          </a:p>
          <a:p>
            <a:r>
              <a:rPr lang="pt-BR" dirty="0"/>
              <a:t>Escala de </a:t>
            </a:r>
            <a:r>
              <a:rPr lang="pt-BR" dirty="0" err="1"/>
              <a:t>Gleason</a:t>
            </a:r>
            <a:endParaRPr lang="pt-BR" dirty="0"/>
          </a:p>
          <a:p>
            <a:r>
              <a:rPr lang="pt-BR" dirty="0"/>
              <a:t>3+3 = 6</a:t>
            </a:r>
          </a:p>
          <a:p>
            <a:r>
              <a:rPr lang="pt-BR" dirty="0"/>
              <a:t>3+4 = 7</a:t>
            </a:r>
          </a:p>
          <a:p>
            <a:r>
              <a:rPr lang="pt-BR" dirty="0"/>
              <a:t>4+3= 7</a:t>
            </a:r>
          </a:p>
          <a:p>
            <a:r>
              <a:rPr lang="pt-BR" dirty="0"/>
              <a:t>4+4 = 8</a:t>
            </a:r>
          </a:p>
          <a:p>
            <a:r>
              <a:rPr lang="pt-BR" dirty="0"/>
              <a:t>4+5= 9</a:t>
            </a:r>
          </a:p>
          <a:p>
            <a:r>
              <a:rPr lang="pt-BR" dirty="0"/>
              <a:t>5+4= 9</a:t>
            </a:r>
          </a:p>
          <a:p>
            <a:r>
              <a:rPr lang="pt-BR" dirty="0"/>
              <a:t>5+5 = 10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83568" y="3429000"/>
            <a:ext cx="3662213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Biópsia Prostática guiada por Ultrassom</a:t>
            </a:r>
          </a:p>
        </p:txBody>
      </p:sp>
    </p:spTree>
    <p:extLst>
      <p:ext uri="{BB962C8B-B14F-4D97-AF65-F5344CB8AC3E}">
        <p14:creationId xmlns:p14="http://schemas.microsoft.com/office/powerpoint/2010/main" val="220450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348880"/>
            <a:ext cx="3529012" cy="438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1" y="2290932"/>
            <a:ext cx="4968230" cy="3904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92238" y="711200"/>
            <a:ext cx="6357937" cy="156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592088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1900" y="-219745"/>
            <a:ext cx="6357938" cy="156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755576" y="908720"/>
            <a:ext cx="777686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/>
              <a:t>TRATAMENTOS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55576" y="1340768"/>
            <a:ext cx="7272808" cy="585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/>
              <a:t>Vigilância ativa</a:t>
            </a:r>
          </a:p>
          <a:p>
            <a:pPr>
              <a:lnSpc>
                <a:spcPct val="150000"/>
              </a:lnSpc>
            </a:pPr>
            <a:r>
              <a:rPr lang="pt-BR" dirty="0" err="1"/>
              <a:t>Prostatectomia</a:t>
            </a:r>
            <a:r>
              <a:rPr lang="pt-BR" dirty="0"/>
              <a:t> Radical</a:t>
            </a:r>
          </a:p>
          <a:p>
            <a:pPr>
              <a:lnSpc>
                <a:spcPct val="150000"/>
              </a:lnSpc>
            </a:pPr>
            <a:r>
              <a:rPr lang="pt-BR" dirty="0"/>
              <a:t>	Aberta</a:t>
            </a:r>
          </a:p>
          <a:p>
            <a:pPr>
              <a:lnSpc>
                <a:spcPct val="150000"/>
              </a:lnSpc>
            </a:pPr>
            <a:r>
              <a:rPr lang="pt-BR" dirty="0"/>
              <a:t>	Laparoscópica</a:t>
            </a:r>
          </a:p>
          <a:p>
            <a:pPr>
              <a:lnSpc>
                <a:spcPct val="150000"/>
              </a:lnSpc>
            </a:pPr>
            <a:r>
              <a:rPr lang="pt-BR" dirty="0"/>
              <a:t>	Robô assistida</a:t>
            </a:r>
          </a:p>
          <a:p>
            <a:pPr>
              <a:lnSpc>
                <a:spcPct val="150000"/>
              </a:lnSpc>
            </a:pPr>
            <a:r>
              <a:rPr lang="pt-BR" dirty="0"/>
              <a:t>Radioterapia</a:t>
            </a:r>
          </a:p>
          <a:p>
            <a:pPr>
              <a:lnSpc>
                <a:spcPct val="150000"/>
              </a:lnSpc>
            </a:pPr>
            <a:r>
              <a:rPr lang="pt-BR" dirty="0"/>
              <a:t>	Externa</a:t>
            </a:r>
          </a:p>
          <a:p>
            <a:pPr>
              <a:lnSpc>
                <a:spcPct val="150000"/>
              </a:lnSpc>
            </a:pPr>
            <a:r>
              <a:rPr lang="pt-BR" dirty="0"/>
              <a:t>	</a:t>
            </a:r>
            <a:r>
              <a:rPr lang="pt-BR" dirty="0" err="1"/>
              <a:t>Braquiterapia</a:t>
            </a:r>
            <a:endParaRPr lang="pt-BR" dirty="0"/>
          </a:p>
          <a:p>
            <a:pPr>
              <a:lnSpc>
                <a:spcPct val="150000"/>
              </a:lnSpc>
            </a:pPr>
            <a:r>
              <a:rPr lang="pt-BR" dirty="0"/>
              <a:t>Bloqueio androgênico</a:t>
            </a:r>
          </a:p>
          <a:p>
            <a:pPr>
              <a:lnSpc>
                <a:spcPct val="150000"/>
              </a:lnSpc>
            </a:pPr>
            <a:r>
              <a:rPr lang="pt-BR" dirty="0"/>
              <a:t>	</a:t>
            </a:r>
            <a:r>
              <a:rPr lang="pt-BR" dirty="0" err="1"/>
              <a:t>Orquiectomia</a:t>
            </a:r>
            <a:endParaRPr lang="pt-BR" dirty="0"/>
          </a:p>
          <a:p>
            <a:pPr>
              <a:lnSpc>
                <a:spcPct val="150000"/>
              </a:lnSpc>
            </a:pPr>
            <a:r>
              <a:rPr lang="pt-BR" dirty="0"/>
              <a:t>	Medicamentos</a:t>
            </a:r>
          </a:p>
          <a:p>
            <a:pPr>
              <a:lnSpc>
                <a:spcPct val="150000"/>
              </a:lnSpc>
            </a:pPr>
            <a:r>
              <a:rPr lang="pt-BR" dirty="0"/>
              <a:t>Quimioterapia</a:t>
            </a:r>
          </a:p>
          <a:p>
            <a:pPr>
              <a:lnSpc>
                <a:spcPct val="150000"/>
              </a:lnSpc>
            </a:pPr>
            <a:r>
              <a:rPr lang="pt-BR" dirty="0" err="1"/>
              <a:t>Radiofármacos</a:t>
            </a:r>
            <a:endParaRPr lang="pt-BR" dirty="0"/>
          </a:p>
          <a:p>
            <a:pPr>
              <a:lnSpc>
                <a:spcPct val="150000"/>
              </a:lnSpc>
            </a:pPr>
            <a:endParaRPr lang="pt-B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8487" y="1637936"/>
            <a:ext cx="2015341" cy="15079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3828" y="2924944"/>
            <a:ext cx="2702755" cy="16646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4653136"/>
            <a:ext cx="2609007" cy="17724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89826425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094495" y="188640"/>
            <a:ext cx="4565737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Recomendação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370818" y="1052736"/>
            <a:ext cx="8402364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Sociedade Brasileira de Urologia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70818" y="2348880"/>
            <a:ext cx="830563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000" b="1" dirty="0"/>
              <a:t>EXAMES PERIÓDICOS PARA DETECÇÃO PRECOCE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70818" y="3140968"/>
            <a:ext cx="8305638" cy="286232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sz="2000" b="1" dirty="0">
                <a:solidFill>
                  <a:schemeClr val="bg1"/>
                </a:solidFill>
              </a:rPr>
              <a:t>Homens sem antecedentes familiares	-  50 anos</a:t>
            </a:r>
          </a:p>
          <a:p>
            <a:endParaRPr lang="pt-BR" sz="2000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sz="2000" b="1" dirty="0">
                <a:solidFill>
                  <a:schemeClr val="bg1"/>
                </a:solidFill>
              </a:rPr>
              <a:t>Homens com fatores de risco		-  45 anos</a:t>
            </a:r>
          </a:p>
          <a:p>
            <a:endParaRPr lang="pt-BR" sz="2000" b="1" dirty="0">
              <a:solidFill>
                <a:schemeClr val="bg1"/>
              </a:solidFill>
            </a:endParaRPr>
          </a:p>
          <a:p>
            <a:r>
              <a:rPr lang="pt-BR" sz="2000" b="1" dirty="0">
                <a:solidFill>
                  <a:schemeClr val="bg1"/>
                </a:solidFill>
              </a:rPr>
              <a:t>	Antecedentes familiares de câncer de próstata</a:t>
            </a:r>
          </a:p>
          <a:p>
            <a:endParaRPr lang="pt-BR" sz="2000" b="1" dirty="0">
              <a:solidFill>
                <a:schemeClr val="bg1"/>
              </a:solidFill>
            </a:endParaRPr>
          </a:p>
          <a:p>
            <a:r>
              <a:rPr lang="pt-BR" sz="2000" b="1" dirty="0">
                <a:solidFill>
                  <a:schemeClr val="bg1"/>
                </a:solidFill>
              </a:rPr>
              <a:t>	Raça negra</a:t>
            </a:r>
          </a:p>
          <a:p>
            <a:endParaRPr lang="pt-BR" sz="2000" b="1" dirty="0">
              <a:solidFill>
                <a:schemeClr val="bg1"/>
              </a:solidFill>
            </a:endParaRPr>
          </a:p>
          <a:p>
            <a:r>
              <a:rPr lang="pt-BR" sz="2000" b="1" dirty="0">
                <a:solidFill>
                  <a:schemeClr val="bg1"/>
                </a:solidFill>
              </a:rPr>
              <a:t>	Obesidade </a:t>
            </a:r>
          </a:p>
        </p:txBody>
      </p:sp>
    </p:spTree>
    <p:extLst>
      <p:ext uri="{BB962C8B-B14F-4D97-AF65-F5344CB8AC3E}">
        <p14:creationId xmlns:p14="http://schemas.microsoft.com/office/powerpoint/2010/main" val="245452959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51520" y="1340768"/>
            <a:ext cx="4680520" cy="3595836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pt-BR" sz="4800" dirty="0">
                <a:solidFill>
                  <a:srgbClr val="0070C0"/>
                </a:solidFill>
              </a:rPr>
              <a:t>CÂNCER DE PRÓSTATA E O NOVEMBRO AZUL</a:t>
            </a:r>
          </a:p>
        </p:txBody>
      </p:sp>
      <p:pic>
        <p:nvPicPr>
          <p:cNvPr id="4" name="Picture 4" descr="Resultado de imagem para movember o que é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68760"/>
            <a:ext cx="4318239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REVOLUÇÃO CULTURAL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142106" y="2171701"/>
            <a:ext cx="3624893" cy="3394472"/>
          </a:xfrm>
        </p:spPr>
        <p:txBody>
          <a:bodyPr>
            <a:noAutofit/>
          </a:bodyPr>
          <a:lstStyle/>
          <a:p>
            <a:pPr>
              <a:spcBef>
                <a:spcPts val="450"/>
              </a:spcBef>
            </a:pPr>
            <a:endParaRPr lang="en-US" sz="2100" dirty="0"/>
          </a:p>
          <a:p>
            <a:pPr>
              <a:spcBef>
                <a:spcPts val="450"/>
              </a:spcBef>
            </a:pPr>
            <a:r>
              <a:rPr lang="en-US" sz="2100" dirty="0" err="1"/>
              <a:t>Descoberta</a:t>
            </a:r>
            <a:r>
              <a:rPr lang="en-US" sz="2100" dirty="0"/>
              <a:t> </a:t>
            </a:r>
            <a:r>
              <a:rPr lang="en-US" sz="2100" dirty="0" err="1"/>
              <a:t>da</a:t>
            </a:r>
            <a:r>
              <a:rPr lang="en-US" sz="2100" dirty="0"/>
              <a:t> </a:t>
            </a:r>
            <a:r>
              <a:rPr lang="en-US" sz="2100" dirty="0" err="1"/>
              <a:t>imprensa</a:t>
            </a:r>
            <a:r>
              <a:rPr lang="en-US" sz="2100" dirty="0"/>
              <a:t> </a:t>
            </a:r>
            <a:r>
              <a:rPr lang="en-US" sz="2100" dirty="0" err="1"/>
              <a:t>por</a:t>
            </a:r>
            <a:r>
              <a:rPr lang="en-US" sz="2100" dirty="0"/>
              <a:t> Gutenberg – </a:t>
            </a:r>
            <a:r>
              <a:rPr lang="en-US" sz="2100" dirty="0" err="1"/>
              <a:t>acesso</a:t>
            </a:r>
            <a:r>
              <a:rPr lang="en-US" sz="2100" dirty="0"/>
              <a:t> a </a:t>
            </a:r>
            <a:r>
              <a:rPr lang="en-US" sz="2100" dirty="0" err="1"/>
              <a:t>obras</a:t>
            </a:r>
            <a:r>
              <a:rPr lang="en-US" sz="2100" dirty="0"/>
              <a:t> </a:t>
            </a:r>
            <a:r>
              <a:rPr lang="en-US" sz="2100" dirty="0" err="1"/>
              <a:t>clássicas</a:t>
            </a:r>
            <a:r>
              <a:rPr lang="en-US" sz="2100" dirty="0"/>
              <a:t> e </a:t>
            </a:r>
            <a:r>
              <a:rPr lang="en-US" sz="2100" dirty="0" err="1"/>
              <a:t>restritos</a:t>
            </a:r>
            <a:endParaRPr lang="en-US" sz="2100" dirty="0"/>
          </a:p>
          <a:p>
            <a:pPr>
              <a:spcBef>
                <a:spcPts val="450"/>
              </a:spcBef>
            </a:pPr>
            <a:endParaRPr lang="en-US" sz="2100" dirty="0"/>
          </a:p>
          <a:p>
            <a:pPr>
              <a:spcBef>
                <a:spcPts val="450"/>
              </a:spcBef>
            </a:pPr>
            <a:r>
              <a:rPr lang="en-US" sz="2100" dirty="0" err="1"/>
              <a:t>Propagação</a:t>
            </a:r>
            <a:r>
              <a:rPr lang="en-US" sz="2100" dirty="0"/>
              <a:t> de </a:t>
            </a:r>
            <a:r>
              <a:rPr lang="en-US" sz="2100" dirty="0" err="1"/>
              <a:t>escritos</a:t>
            </a:r>
            <a:r>
              <a:rPr lang="en-US" sz="2100" dirty="0"/>
              <a:t> de </a:t>
            </a:r>
            <a:r>
              <a:rPr lang="en-US" sz="2100" dirty="0" err="1"/>
              <a:t>mestres</a:t>
            </a:r>
            <a:r>
              <a:rPr lang="en-US" sz="2100" dirty="0"/>
              <a:t> </a:t>
            </a:r>
            <a:r>
              <a:rPr lang="en-US" sz="2100" dirty="0" err="1"/>
              <a:t>gregos</a:t>
            </a:r>
            <a:r>
              <a:rPr lang="en-US" sz="2100" dirty="0"/>
              <a:t> e </a:t>
            </a:r>
            <a:r>
              <a:rPr lang="en-US" sz="2100" dirty="0" err="1"/>
              <a:t>romanos</a:t>
            </a:r>
            <a:endParaRPr lang="en-US" sz="2100" dirty="0"/>
          </a:p>
          <a:p>
            <a:pPr>
              <a:spcBef>
                <a:spcPts val="450"/>
              </a:spcBef>
            </a:pPr>
            <a:endParaRPr lang="en-US" sz="2100" dirty="0"/>
          </a:p>
          <a:p>
            <a:pPr>
              <a:spcBef>
                <a:spcPts val="450"/>
              </a:spcBef>
            </a:pPr>
            <a:r>
              <a:rPr lang="en-US" sz="2100" dirty="0" err="1"/>
              <a:t>Reinício</a:t>
            </a:r>
            <a:r>
              <a:rPr lang="en-US" sz="2100" dirty="0"/>
              <a:t> </a:t>
            </a:r>
            <a:r>
              <a:rPr lang="en-US" sz="2100" dirty="0" err="1"/>
              <a:t>da</a:t>
            </a:r>
            <a:r>
              <a:rPr lang="en-US" sz="2100" dirty="0"/>
              <a:t> </a:t>
            </a:r>
            <a:r>
              <a:rPr lang="en-US" sz="2100" dirty="0" err="1"/>
              <a:t>crítica</a:t>
            </a:r>
            <a:r>
              <a:rPr lang="en-US" sz="2100" dirty="0"/>
              <a:t> e </a:t>
            </a:r>
            <a:r>
              <a:rPr lang="en-US" sz="2100" dirty="0" err="1"/>
              <a:t>discussão</a:t>
            </a:r>
            <a:endParaRPr lang="pt-BR" sz="21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6998" y="2224608"/>
            <a:ext cx="2891102" cy="323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651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285750"/>
            <a:ext cx="3935412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285750"/>
            <a:ext cx="4605338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857625"/>
            <a:ext cx="4224338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644900"/>
            <a:ext cx="4257675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990652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522965" y="188640"/>
            <a:ext cx="603396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Doenças da Próstata</a:t>
            </a:r>
          </a:p>
        </p:txBody>
      </p:sp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16833"/>
            <a:ext cx="3652684" cy="4274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CaixaDeTexto 3"/>
          <p:cNvSpPr txBox="1">
            <a:spLocks noChangeArrowheads="1"/>
          </p:cNvSpPr>
          <p:nvPr/>
        </p:nvSpPr>
        <p:spPr bwMode="auto">
          <a:xfrm>
            <a:off x="467544" y="1124744"/>
            <a:ext cx="4818831" cy="523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pt-BR" sz="2000" b="1" dirty="0"/>
              <a:t>HIPERPLASIA NODULAR DA PRÓSTATA</a:t>
            </a:r>
          </a:p>
          <a:p>
            <a:pPr eaLnBrk="1" hangingPunct="1"/>
            <a:endParaRPr lang="en-US" altLang="pt-BR" sz="2000" b="1" dirty="0"/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pt-BR" sz="2000" b="1" dirty="0"/>
              <a:t>HIPERPLASIA PROSTÁTICA BENIGNA (HPB)</a:t>
            </a:r>
          </a:p>
          <a:p>
            <a:pPr eaLnBrk="1" hangingPunct="1"/>
            <a:endParaRPr lang="en-US" altLang="pt-BR" dirty="0"/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pt-BR" dirty="0" err="1"/>
              <a:t>Aumento</a:t>
            </a:r>
            <a:r>
              <a:rPr lang="en-US" altLang="pt-BR" dirty="0"/>
              <a:t> </a:t>
            </a:r>
            <a:r>
              <a:rPr lang="en-US" altLang="pt-BR" dirty="0" err="1"/>
              <a:t>progressivo</a:t>
            </a:r>
            <a:r>
              <a:rPr lang="en-US" altLang="pt-BR" dirty="0"/>
              <a:t> e lento da </a:t>
            </a:r>
            <a:r>
              <a:rPr lang="en-US" altLang="pt-BR" dirty="0" err="1"/>
              <a:t>glândula</a:t>
            </a:r>
            <a:endParaRPr lang="en-US" altLang="pt-BR" dirty="0"/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pt-BR" dirty="0" err="1"/>
              <a:t>Comum</a:t>
            </a:r>
            <a:r>
              <a:rPr lang="en-US" altLang="pt-BR" dirty="0"/>
              <a:t> com o </a:t>
            </a:r>
            <a:r>
              <a:rPr lang="en-US" altLang="pt-BR" dirty="0" err="1"/>
              <a:t>envelhecimento</a:t>
            </a:r>
            <a:endParaRPr lang="en-US" altLang="pt-BR" dirty="0"/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pt-BR" dirty="0" err="1"/>
              <a:t>Sintomas</a:t>
            </a:r>
            <a:r>
              <a:rPr lang="en-US" altLang="pt-BR" dirty="0"/>
              <a:t> </a:t>
            </a:r>
            <a:r>
              <a:rPr lang="en-US" altLang="pt-BR" dirty="0" err="1"/>
              <a:t>urinários</a:t>
            </a:r>
            <a:endParaRPr lang="en-US" altLang="pt-BR" dirty="0"/>
          </a:p>
          <a:p>
            <a:pPr eaLnBrk="1" hangingPunct="1">
              <a:lnSpc>
                <a:spcPct val="150000"/>
              </a:lnSpc>
            </a:pPr>
            <a:r>
              <a:rPr lang="en-US" altLang="pt-BR" dirty="0"/>
              <a:t>	</a:t>
            </a:r>
            <a:r>
              <a:rPr lang="en-US" altLang="pt-BR" dirty="0" err="1"/>
              <a:t>Jato</a:t>
            </a:r>
            <a:r>
              <a:rPr lang="en-US" altLang="pt-BR" dirty="0"/>
              <a:t> </a:t>
            </a:r>
            <a:r>
              <a:rPr lang="en-US" altLang="pt-BR" dirty="0" err="1"/>
              <a:t>urinário</a:t>
            </a:r>
            <a:r>
              <a:rPr lang="en-US" altLang="pt-BR" dirty="0"/>
              <a:t> </a:t>
            </a:r>
            <a:r>
              <a:rPr lang="en-US" altLang="pt-BR" dirty="0" err="1"/>
              <a:t>fraco</a:t>
            </a:r>
            <a:r>
              <a:rPr lang="en-US" altLang="pt-BR" dirty="0"/>
              <a:t> e </a:t>
            </a:r>
            <a:r>
              <a:rPr lang="en-US" altLang="pt-BR" dirty="0" err="1"/>
              <a:t>fino</a:t>
            </a:r>
            <a:endParaRPr lang="en-US" altLang="pt-BR" dirty="0"/>
          </a:p>
          <a:p>
            <a:pPr eaLnBrk="1" hangingPunct="1">
              <a:lnSpc>
                <a:spcPct val="150000"/>
              </a:lnSpc>
            </a:pPr>
            <a:r>
              <a:rPr lang="en-US" altLang="pt-BR" dirty="0"/>
              <a:t>	</a:t>
            </a:r>
            <a:r>
              <a:rPr lang="en-US" altLang="pt-BR" dirty="0" err="1"/>
              <a:t>Hesitação</a:t>
            </a:r>
            <a:r>
              <a:rPr lang="en-US" altLang="pt-BR" dirty="0"/>
              <a:t> para </a:t>
            </a:r>
            <a:r>
              <a:rPr lang="en-US" altLang="pt-BR" dirty="0" err="1"/>
              <a:t>iniciar</a:t>
            </a:r>
            <a:r>
              <a:rPr lang="en-US" altLang="pt-BR" dirty="0"/>
              <a:t> a </a:t>
            </a:r>
            <a:r>
              <a:rPr lang="en-US" altLang="pt-BR" dirty="0" err="1"/>
              <a:t>micção</a:t>
            </a:r>
            <a:endParaRPr lang="en-US" altLang="pt-BR" dirty="0"/>
          </a:p>
          <a:p>
            <a:pPr eaLnBrk="1" hangingPunct="1">
              <a:lnSpc>
                <a:spcPct val="150000"/>
              </a:lnSpc>
            </a:pPr>
            <a:r>
              <a:rPr lang="en-US" altLang="pt-BR" dirty="0"/>
              <a:t>	</a:t>
            </a:r>
            <a:r>
              <a:rPr lang="en-US" altLang="pt-BR" dirty="0" err="1"/>
              <a:t>Aumento</a:t>
            </a:r>
            <a:r>
              <a:rPr lang="en-US" altLang="pt-BR" dirty="0"/>
              <a:t> da </a:t>
            </a:r>
            <a:r>
              <a:rPr lang="en-US" altLang="pt-BR" dirty="0" err="1"/>
              <a:t>frequência</a:t>
            </a:r>
            <a:r>
              <a:rPr lang="en-US" altLang="pt-BR" dirty="0"/>
              <a:t> </a:t>
            </a:r>
            <a:r>
              <a:rPr lang="en-US" altLang="pt-BR" dirty="0" err="1"/>
              <a:t>urinária</a:t>
            </a:r>
            <a:endParaRPr lang="en-US" altLang="pt-BR" dirty="0"/>
          </a:p>
          <a:p>
            <a:pPr eaLnBrk="1" hangingPunct="1">
              <a:lnSpc>
                <a:spcPct val="150000"/>
              </a:lnSpc>
            </a:pPr>
            <a:r>
              <a:rPr lang="en-US" altLang="pt-BR" dirty="0"/>
              <a:t>	</a:t>
            </a:r>
            <a:r>
              <a:rPr lang="en-US" altLang="pt-BR" dirty="0" err="1"/>
              <a:t>Sensação</a:t>
            </a:r>
            <a:r>
              <a:rPr lang="en-US" altLang="pt-BR" dirty="0"/>
              <a:t> de </a:t>
            </a:r>
            <a:r>
              <a:rPr lang="en-US" altLang="pt-BR" dirty="0" err="1"/>
              <a:t>resíduo</a:t>
            </a:r>
            <a:r>
              <a:rPr lang="en-US" altLang="pt-BR" dirty="0"/>
              <a:t> </a:t>
            </a:r>
            <a:r>
              <a:rPr lang="en-US" altLang="pt-BR" dirty="0" err="1"/>
              <a:t>pós</a:t>
            </a:r>
            <a:r>
              <a:rPr lang="en-US" altLang="pt-BR" dirty="0"/>
              <a:t> </a:t>
            </a:r>
            <a:r>
              <a:rPr lang="en-US" altLang="pt-BR" dirty="0" err="1"/>
              <a:t>micção</a:t>
            </a:r>
            <a:endParaRPr lang="en-US" altLang="pt-BR" dirty="0"/>
          </a:p>
          <a:p>
            <a:pPr eaLnBrk="1" hangingPunct="1">
              <a:lnSpc>
                <a:spcPct val="150000"/>
              </a:lnSpc>
            </a:pPr>
            <a:r>
              <a:rPr lang="en-US" altLang="pt-BR" dirty="0"/>
              <a:t>	</a:t>
            </a:r>
            <a:r>
              <a:rPr lang="en-US" altLang="pt-BR" dirty="0" err="1"/>
              <a:t>Gotejamento</a:t>
            </a:r>
            <a:r>
              <a:rPr lang="en-US" altLang="pt-BR" dirty="0"/>
              <a:t> no final da </a:t>
            </a:r>
            <a:r>
              <a:rPr lang="en-US" altLang="pt-BR" dirty="0" err="1"/>
              <a:t>micção</a:t>
            </a:r>
            <a:endParaRPr lang="en-US" altLang="pt-BR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17"/>
          <p:cNvSpPr>
            <a:spLocks noChangeAspect="1" noChangeArrowheads="1" noTextEdit="1"/>
          </p:cNvSpPr>
          <p:nvPr/>
        </p:nvSpPr>
        <p:spPr bwMode="auto">
          <a:xfrm>
            <a:off x="1341438" y="1554163"/>
            <a:ext cx="7394575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371600" y="76200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r>
              <a:rPr lang="en-US">
                <a:solidFill>
                  <a:srgbClr val="000099"/>
                </a:solidFill>
              </a:rPr>
              <a:t>Epidemiologia da HPB</a:t>
            </a:r>
            <a:r>
              <a:rPr lang="en-US" sz="2400" b="0">
                <a:solidFill>
                  <a:srgbClr val="000099"/>
                </a:solidFill>
              </a:rPr>
              <a:t> </a:t>
            </a:r>
            <a:endParaRPr lang="en-GB" sz="2400" b="0">
              <a:solidFill>
                <a:srgbClr val="000099"/>
              </a:solidFill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invGray">
          <a:xfrm>
            <a:off x="1725613" y="6272213"/>
            <a:ext cx="7343775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200" b="0" i="1">
                <a:latin typeface="Times New Roman" pitchFamily="18" charset="0"/>
                <a:cs typeface="Arial" charset="0"/>
              </a:rPr>
              <a:t>Adapted from Roehrborn CG, McConnell JD. Etiology, Pathophysiology, Epidemiology, and Natural History of BPH. In: Walsh P, editor. Campbell’s Urology. 8th ed. Philadelphia: WB Saunders Co. 2002. p. 1308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 rot="-5400000">
            <a:off x="-184943" y="3172619"/>
            <a:ext cx="1976437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r"/>
            <a:r>
              <a:rPr lang="en-GB" b="0" dirty="0" err="1">
                <a:solidFill>
                  <a:srgbClr val="FFFFCC"/>
                </a:solidFill>
                <a:cs typeface="Arial" charset="0"/>
              </a:rPr>
              <a:t>Prevalência</a:t>
            </a:r>
            <a:r>
              <a:rPr lang="en-GB" b="0" dirty="0">
                <a:solidFill>
                  <a:srgbClr val="FFFFCC"/>
                </a:solidFill>
                <a:cs typeface="Arial" charset="0"/>
              </a:rPr>
              <a:t> (%)</a:t>
            </a:r>
            <a:endParaRPr lang="en-US" b="0" dirty="0">
              <a:solidFill>
                <a:srgbClr val="FFFFCC"/>
              </a:solidFill>
              <a:cs typeface="Arial" charset="0"/>
            </a:endParaRP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611560" y="1772816"/>
            <a:ext cx="880319" cy="370716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r">
              <a:spcAft>
                <a:spcPct val="141000"/>
              </a:spcAft>
            </a:pPr>
            <a:r>
              <a:rPr lang="en-GB" sz="1800" b="0" dirty="0">
                <a:solidFill>
                  <a:srgbClr val="FF0000"/>
                </a:solidFill>
                <a:cs typeface="Arial" charset="0"/>
              </a:rPr>
              <a:t>100</a:t>
            </a:r>
          </a:p>
          <a:p>
            <a:pPr algn="r">
              <a:spcAft>
                <a:spcPct val="141000"/>
              </a:spcAft>
            </a:pPr>
            <a:r>
              <a:rPr lang="en-GB" sz="1800" b="0" dirty="0">
                <a:solidFill>
                  <a:srgbClr val="FF0000"/>
                </a:solidFill>
                <a:cs typeface="Arial" charset="0"/>
              </a:rPr>
              <a:t>80</a:t>
            </a:r>
          </a:p>
          <a:p>
            <a:pPr algn="r">
              <a:spcAft>
                <a:spcPct val="141000"/>
              </a:spcAft>
            </a:pPr>
            <a:r>
              <a:rPr lang="en-GB" sz="1800" b="0" dirty="0">
                <a:solidFill>
                  <a:srgbClr val="FF0000"/>
                </a:solidFill>
                <a:cs typeface="Arial" charset="0"/>
              </a:rPr>
              <a:t>60</a:t>
            </a:r>
          </a:p>
          <a:p>
            <a:pPr algn="r">
              <a:spcAft>
                <a:spcPct val="141000"/>
              </a:spcAft>
            </a:pPr>
            <a:r>
              <a:rPr lang="en-GB" sz="1800" b="0" dirty="0">
                <a:solidFill>
                  <a:srgbClr val="FF0000"/>
                </a:solidFill>
                <a:cs typeface="Arial" charset="0"/>
              </a:rPr>
              <a:t>40</a:t>
            </a:r>
          </a:p>
          <a:p>
            <a:pPr algn="r">
              <a:spcAft>
                <a:spcPct val="141000"/>
              </a:spcAft>
            </a:pPr>
            <a:r>
              <a:rPr lang="en-GB" sz="1800" b="0" dirty="0">
                <a:solidFill>
                  <a:srgbClr val="FF0000"/>
                </a:solidFill>
                <a:cs typeface="Arial" charset="0"/>
              </a:rPr>
              <a:t>20</a:t>
            </a:r>
          </a:p>
          <a:p>
            <a:pPr algn="r">
              <a:spcAft>
                <a:spcPct val="21000"/>
              </a:spcAft>
            </a:pPr>
            <a:r>
              <a:rPr lang="en-GB" sz="1800" b="0" dirty="0">
                <a:solidFill>
                  <a:srgbClr val="FF0000"/>
                </a:solidFill>
                <a:cs typeface="Arial" charset="0"/>
              </a:rPr>
              <a:t>0</a:t>
            </a:r>
            <a:endParaRPr lang="en-US" sz="1800" b="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1457325" y="4978400"/>
            <a:ext cx="7559675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r">
              <a:tabLst>
                <a:tab pos="449263" algn="ctr"/>
                <a:tab pos="1441450" algn="ctr"/>
                <a:tab pos="2473325" algn="ctr"/>
                <a:tab pos="3492500" algn="ctr"/>
                <a:tab pos="4524375" algn="ctr"/>
                <a:tab pos="5543550" algn="ctr"/>
                <a:tab pos="6535738" algn="ctr"/>
              </a:tabLst>
            </a:pPr>
            <a:r>
              <a:rPr lang="en-GB" b="0">
                <a:solidFill>
                  <a:srgbClr val="FF0000"/>
                </a:solidFill>
                <a:cs typeface="Arial" charset="0"/>
              </a:rPr>
              <a:t>	</a:t>
            </a:r>
            <a:r>
              <a:rPr lang="en-GB" sz="1800" b="0">
                <a:solidFill>
                  <a:srgbClr val="FF0000"/>
                </a:solidFill>
                <a:cs typeface="Arial" charset="0"/>
              </a:rPr>
              <a:t>20–29	30–39	40–49	50–59	60–69	70–79	80–89</a:t>
            </a:r>
            <a:endParaRPr lang="en-US" sz="1800" b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4324350" y="5308600"/>
            <a:ext cx="146685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en-GB" sz="1800" b="0">
                <a:solidFill>
                  <a:srgbClr val="FFFFCC"/>
                </a:solidFill>
                <a:cs typeface="Arial" charset="0"/>
              </a:rPr>
              <a:t>Idade (anos)</a:t>
            </a:r>
            <a:endParaRPr lang="en-US" sz="1800" b="0">
              <a:solidFill>
                <a:srgbClr val="FFFFCC"/>
              </a:solidFill>
              <a:cs typeface="Arial" charset="0"/>
            </a:endParaRPr>
          </a:p>
        </p:txBody>
      </p:sp>
      <p:sp>
        <p:nvSpPr>
          <p:cNvPr id="6153" name="Line 11"/>
          <p:cNvSpPr>
            <a:spLocks noChangeShapeType="1"/>
          </p:cNvSpPr>
          <p:nvPr/>
        </p:nvSpPr>
        <p:spPr bwMode="auto">
          <a:xfrm>
            <a:off x="6680200" y="4305300"/>
            <a:ext cx="304800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6154" name="Text Box 12"/>
          <p:cNvSpPr txBox="1">
            <a:spLocks noChangeArrowheads="1"/>
          </p:cNvSpPr>
          <p:nvPr/>
        </p:nvSpPr>
        <p:spPr bwMode="auto">
          <a:xfrm>
            <a:off x="7042110" y="4097338"/>
            <a:ext cx="938253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r"/>
            <a:r>
              <a:rPr lang="en-GB" sz="1800" b="0" dirty="0">
                <a:solidFill>
                  <a:srgbClr val="FFFFCC"/>
                </a:solidFill>
                <a:cs typeface="Arial" charset="0"/>
              </a:rPr>
              <a:t>   </a:t>
            </a:r>
            <a:r>
              <a:rPr lang="en-GB" sz="1800" b="0" dirty="0" err="1">
                <a:solidFill>
                  <a:srgbClr val="FF0000"/>
                </a:solidFill>
                <a:cs typeface="Arial" charset="0"/>
              </a:rPr>
              <a:t>Média</a:t>
            </a:r>
            <a:endParaRPr lang="en-US" sz="1800" b="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6155" name="Line 14"/>
          <p:cNvSpPr>
            <a:spLocks noChangeShapeType="1"/>
          </p:cNvSpPr>
          <p:nvPr/>
        </p:nvSpPr>
        <p:spPr bwMode="auto">
          <a:xfrm>
            <a:off x="6692900" y="4648200"/>
            <a:ext cx="304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6156" name="Text Box 15"/>
          <p:cNvSpPr txBox="1">
            <a:spLocks noChangeArrowheads="1"/>
          </p:cNvSpPr>
          <p:nvPr/>
        </p:nvSpPr>
        <p:spPr bwMode="auto">
          <a:xfrm>
            <a:off x="6711950" y="4440238"/>
            <a:ext cx="1882775" cy="3667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r"/>
            <a:r>
              <a:rPr lang="en-GB" sz="1800" b="0" dirty="0" err="1">
                <a:solidFill>
                  <a:srgbClr val="FF0000"/>
                </a:solidFill>
                <a:cs typeface="Arial" charset="0"/>
              </a:rPr>
              <a:t>Média</a:t>
            </a:r>
            <a:r>
              <a:rPr lang="en-GB" sz="1800" b="0" dirty="0">
                <a:solidFill>
                  <a:srgbClr val="FF0000"/>
                </a:solidFill>
                <a:cs typeface="Arial" charset="0"/>
              </a:rPr>
              <a:t> linear</a:t>
            </a:r>
            <a:endParaRPr lang="en-US" sz="1800" b="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6157" name="Line 19"/>
          <p:cNvSpPr>
            <a:spLocks noChangeShapeType="1"/>
          </p:cNvSpPr>
          <p:nvPr/>
        </p:nvSpPr>
        <p:spPr bwMode="auto">
          <a:xfrm>
            <a:off x="1495425" y="1697038"/>
            <a:ext cx="1588" cy="3311525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158" name="Line 20"/>
          <p:cNvSpPr>
            <a:spLocks noChangeShapeType="1"/>
          </p:cNvSpPr>
          <p:nvPr/>
        </p:nvSpPr>
        <p:spPr bwMode="auto">
          <a:xfrm>
            <a:off x="1408113" y="5008563"/>
            <a:ext cx="76200" cy="1587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159" name="Line 21"/>
          <p:cNvSpPr>
            <a:spLocks noChangeShapeType="1"/>
          </p:cNvSpPr>
          <p:nvPr/>
        </p:nvSpPr>
        <p:spPr bwMode="auto">
          <a:xfrm>
            <a:off x="1419225" y="4344988"/>
            <a:ext cx="76200" cy="1587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160" name="Line 22"/>
          <p:cNvSpPr>
            <a:spLocks noChangeShapeType="1"/>
          </p:cNvSpPr>
          <p:nvPr/>
        </p:nvSpPr>
        <p:spPr bwMode="auto">
          <a:xfrm>
            <a:off x="1419225" y="3679825"/>
            <a:ext cx="76200" cy="1588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161" name="Line 23"/>
          <p:cNvSpPr>
            <a:spLocks noChangeShapeType="1"/>
          </p:cNvSpPr>
          <p:nvPr/>
        </p:nvSpPr>
        <p:spPr bwMode="auto">
          <a:xfrm>
            <a:off x="1419225" y="3025775"/>
            <a:ext cx="76200" cy="1588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162" name="Line 24"/>
          <p:cNvSpPr>
            <a:spLocks noChangeShapeType="1"/>
          </p:cNvSpPr>
          <p:nvPr/>
        </p:nvSpPr>
        <p:spPr bwMode="auto">
          <a:xfrm>
            <a:off x="1419225" y="2360613"/>
            <a:ext cx="76200" cy="1587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163" name="Line 25"/>
          <p:cNvSpPr>
            <a:spLocks noChangeShapeType="1"/>
          </p:cNvSpPr>
          <p:nvPr/>
        </p:nvSpPr>
        <p:spPr bwMode="auto">
          <a:xfrm>
            <a:off x="1419225" y="1697038"/>
            <a:ext cx="76200" cy="1587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164" name="Line 26"/>
          <p:cNvSpPr>
            <a:spLocks noChangeShapeType="1"/>
          </p:cNvSpPr>
          <p:nvPr/>
        </p:nvSpPr>
        <p:spPr bwMode="auto">
          <a:xfrm>
            <a:off x="1484313" y="5008563"/>
            <a:ext cx="7108825" cy="1587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165" name="Line 27"/>
          <p:cNvSpPr>
            <a:spLocks noChangeShapeType="1"/>
          </p:cNvSpPr>
          <p:nvPr/>
        </p:nvSpPr>
        <p:spPr bwMode="auto">
          <a:xfrm flipV="1">
            <a:off x="1484313" y="5008563"/>
            <a:ext cx="1587" cy="7620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166" name="Line 28"/>
          <p:cNvSpPr>
            <a:spLocks noChangeShapeType="1"/>
          </p:cNvSpPr>
          <p:nvPr/>
        </p:nvSpPr>
        <p:spPr bwMode="auto">
          <a:xfrm flipV="1">
            <a:off x="2503488" y="5008563"/>
            <a:ext cx="1587" cy="7620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167" name="Line 29"/>
          <p:cNvSpPr>
            <a:spLocks noChangeShapeType="1"/>
          </p:cNvSpPr>
          <p:nvPr/>
        </p:nvSpPr>
        <p:spPr bwMode="auto">
          <a:xfrm flipV="1">
            <a:off x="3514725" y="5008563"/>
            <a:ext cx="1588" cy="7620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168" name="Line 30"/>
          <p:cNvSpPr>
            <a:spLocks noChangeShapeType="1"/>
          </p:cNvSpPr>
          <p:nvPr/>
        </p:nvSpPr>
        <p:spPr bwMode="auto">
          <a:xfrm flipV="1">
            <a:off x="4533900" y="5008563"/>
            <a:ext cx="1588" cy="7620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169" name="Line 31"/>
          <p:cNvSpPr>
            <a:spLocks noChangeShapeType="1"/>
          </p:cNvSpPr>
          <p:nvPr/>
        </p:nvSpPr>
        <p:spPr bwMode="auto">
          <a:xfrm flipV="1">
            <a:off x="5543550" y="5008563"/>
            <a:ext cx="1588" cy="7620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170" name="Line 32"/>
          <p:cNvSpPr>
            <a:spLocks noChangeShapeType="1"/>
          </p:cNvSpPr>
          <p:nvPr/>
        </p:nvSpPr>
        <p:spPr bwMode="auto">
          <a:xfrm flipV="1">
            <a:off x="6562725" y="5008563"/>
            <a:ext cx="1588" cy="7620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171" name="Line 33"/>
          <p:cNvSpPr>
            <a:spLocks noChangeShapeType="1"/>
          </p:cNvSpPr>
          <p:nvPr/>
        </p:nvSpPr>
        <p:spPr bwMode="auto">
          <a:xfrm flipV="1">
            <a:off x="7573963" y="5008563"/>
            <a:ext cx="1587" cy="7620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172" name="Line 34"/>
          <p:cNvSpPr>
            <a:spLocks noChangeShapeType="1"/>
          </p:cNvSpPr>
          <p:nvPr/>
        </p:nvSpPr>
        <p:spPr bwMode="auto">
          <a:xfrm flipV="1">
            <a:off x="8593138" y="5008563"/>
            <a:ext cx="1587" cy="7620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173" name="Freeform 35"/>
          <p:cNvSpPr>
            <a:spLocks/>
          </p:cNvSpPr>
          <p:nvPr/>
        </p:nvSpPr>
        <p:spPr bwMode="auto">
          <a:xfrm>
            <a:off x="1989138" y="2255838"/>
            <a:ext cx="6099175" cy="2752725"/>
          </a:xfrm>
          <a:custGeom>
            <a:avLst/>
            <a:gdLst>
              <a:gd name="T0" fmla="*/ 0 w 640"/>
              <a:gd name="T1" fmla="*/ 2147483647 h 290"/>
              <a:gd name="T2" fmla="*/ 2147483647 w 640"/>
              <a:gd name="T3" fmla="*/ 2147483647 h 290"/>
              <a:gd name="T4" fmla="*/ 2147483647 w 640"/>
              <a:gd name="T5" fmla="*/ 2147483647 h 290"/>
              <a:gd name="T6" fmla="*/ 2147483647 w 640"/>
              <a:gd name="T7" fmla="*/ 2147483647 h 290"/>
              <a:gd name="T8" fmla="*/ 2147483647 w 640"/>
              <a:gd name="T9" fmla="*/ 2147483647 h 290"/>
              <a:gd name="T10" fmla="*/ 2147483647 w 640"/>
              <a:gd name="T11" fmla="*/ 2147483647 h 290"/>
              <a:gd name="T12" fmla="*/ 2147483647 w 640"/>
              <a:gd name="T13" fmla="*/ 0 h 29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40"/>
              <a:gd name="T22" fmla="*/ 0 h 290"/>
              <a:gd name="T23" fmla="*/ 640 w 640"/>
              <a:gd name="T24" fmla="*/ 290 h 29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40" h="290">
                <a:moveTo>
                  <a:pt x="0" y="290"/>
                </a:moveTo>
                <a:lnTo>
                  <a:pt x="107" y="269"/>
                </a:lnTo>
                <a:lnTo>
                  <a:pt x="213" y="143"/>
                </a:lnTo>
                <a:lnTo>
                  <a:pt x="320" y="157"/>
                </a:lnTo>
                <a:lnTo>
                  <a:pt x="427" y="91"/>
                </a:lnTo>
                <a:lnTo>
                  <a:pt x="533" y="11"/>
                </a:lnTo>
                <a:lnTo>
                  <a:pt x="640" y="0"/>
                </a:ln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174" name="Freeform 36"/>
          <p:cNvSpPr>
            <a:spLocks/>
          </p:cNvSpPr>
          <p:nvPr/>
        </p:nvSpPr>
        <p:spPr bwMode="auto">
          <a:xfrm>
            <a:off x="1989138" y="2028825"/>
            <a:ext cx="6099175" cy="2979738"/>
          </a:xfrm>
          <a:custGeom>
            <a:avLst/>
            <a:gdLst>
              <a:gd name="T0" fmla="*/ 0 w 640"/>
              <a:gd name="T1" fmla="*/ 2147483647 h 314"/>
              <a:gd name="T2" fmla="*/ 2147483647 w 640"/>
              <a:gd name="T3" fmla="*/ 2147483647 h 314"/>
              <a:gd name="T4" fmla="*/ 2147483647 w 640"/>
              <a:gd name="T5" fmla="*/ 2147483647 h 314"/>
              <a:gd name="T6" fmla="*/ 2147483647 w 640"/>
              <a:gd name="T7" fmla="*/ 2147483647 h 314"/>
              <a:gd name="T8" fmla="*/ 2147483647 w 640"/>
              <a:gd name="T9" fmla="*/ 2147483647 h 314"/>
              <a:gd name="T10" fmla="*/ 2147483647 w 640"/>
              <a:gd name="T11" fmla="*/ 2147483647 h 314"/>
              <a:gd name="T12" fmla="*/ 2147483647 w 640"/>
              <a:gd name="T13" fmla="*/ 0 h 3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40"/>
              <a:gd name="T22" fmla="*/ 0 h 314"/>
              <a:gd name="T23" fmla="*/ 640 w 640"/>
              <a:gd name="T24" fmla="*/ 314 h 3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40" h="314">
                <a:moveTo>
                  <a:pt x="0" y="314"/>
                </a:moveTo>
                <a:lnTo>
                  <a:pt x="107" y="262"/>
                </a:lnTo>
                <a:lnTo>
                  <a:pt x="213" y="209"/>
                </a:lnTo>
                <a:lnTo>
                  <a:pt x="320" y="157"/>
                </a:lnTo>
                <a:lnTo>
                  <a:pt x="427" y="105"/>
                </a:lnTo>
                <a:lnTo>
                  <a:pt x="533" y="52"/>
                </a:lnTo>
                <a:lnTo>
                  <a:pt x="640" y="0"/>
                </a:lnTo>
              </a:path>
            </a:pathLst>
          </a:custGeom>
          <a:noFill/>
          <a:ln w="571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175" name="Line 19"/>
          <p:cNvSpPr>
            <a:spLocks noChangeShapeType="1"/>
          </p:cNvSpPr>
          <p:nvPr/>
        </p:nvSpPr>
        <p:spPr bwMode="auto">
          <a:xfrm>
            <a:off x="8593138" y="1693863"/>
            <a:ext cx="1587" cy="3311525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176" name="Line 21"/>
          <p:cNvSpPr>
            <a:spLocks noChangeShapeType="1"/>
          </p:cNvSpPr>
          <p:nvPr/>
        </p:nvSpPr>
        <p:spPr bwMode="auto">
          <a:xfrm>
            <a:off x="8516938" y="4341813"/>
            <a:ext cx="76200" cy="1587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177" name="Line 22"/>
          <p:cNvSpPr>
            <a:spLocks noChangeShapeType="1"/>
          </p:cNvSpPr>
          <p:nvPr/>
        </p:nvSpPr>
        <p:spPr bwMode="auto">
          <a:xfrm>
            <a:off x="8516938" y="3676650"/>
            <a:ext cx="76200" cy="1588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178" name="Line 23"/>
          <p:cNvSpPr>
            <a:spLocks noChangeShapeType="1"/>
          </p:cNvSpPr>
          <p:nvPr/>
        </p:nvSpPr>
        <p:spPr bwMode="auto">
          <a:xfrm>
            <a:off x="8516938" y="3022600"/>
            <a:ext cx="76200" cy="1588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179" name="Line 24"/>
          <p:cNvSpPr>
            <a:spLocks noChangeShapeType="1"/>
          </p:cNvSpPr>
          <p:nvPr/>
        </p:nvSpPr>
        <p:spPr bwMode="auto">
          <a:xfrm>
            <a:off x="8516938" y="2357438"/>
            <a:ext cx="76200" cy="1587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180" name="Line 25"/>
          <p:cNvSpPr>
            <a:spLocks noChangeShapeType="1"/>
          </p:cNvSpPr>
          <p:nvPr/>
        </p:nvSpPr>
        <p:spPr bwMode="auto">
          <a:xfrm>
            <a:off x="8516938" y="1693863"/>
            <a:ext cx="76200" cy="1587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75726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4864100" y="4332288"/>
            <a:ext cx="2346325" cy="1020762"/>
            <a:chOff x="2965" y="2477"/>
            <a:chExt cx="1478" cy="643"/>
          </a:xfrm>
        </p:grpSpPr>
        <p:sp>
          <p:nvSpPr>
            <p:cNvPr id="7246" name="Line 3"/>
            <p:cNvSpPr>
              <a:spLocks noChangeShapeType="1"/>
            </p:cNvSpPr>
            <p:nvPr/>
          </p:nvSpPr>
          <p:spPr bwMode="auto">
            <a:xfrm flipV="1">
              <a:off x="2965" y="3072"/>
              <a:ext cx="256" cy="4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247" name="Line 4"/>
            <p:cNvSpPr>
              <a:spLocks noChangeShapeType="1"/>
            </p:cNvSpPr>
            <p:nvPr/>
          </p:nvSpPr>
          <p:spPr bwMode="auto">
            <a:xfrm flipV="1">
              <a:off x="3221" y="2928"/>
              <a:ext cx="299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248" name="Line 5"/>
            <p:cNvSpPr>
              <a:spLocks noChangeShapeType="1"/>
            </p:cNvSpPr>
            <p:nvPr/>
          </p:nvSpPr>
          <p:spPr bwMode="auto">
            <a:xfrm flipV="1">
              <a:off x="3520" y="2640"/>
              <a:ext cx="427" cy="28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249" name="Line 6"/>
            <p:cNvSpPr>
              <a:spLocks noChangeShapeType="1"/>
            </p:cNvSpPr>
            <p:nvPr/>
          </p:nvSpPr>
          <p:spPr bwMode="auto">
            <a:xfrm flipV="1">
              <a:off x="3947" y="2544"/>
              <a:ext cx="426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7250" name="Picture 7" descr="cone"/>
            <p:cNvPicPr>
              <a:picLocks noChangeAspect="1" noChangeArrowheads="1"/>
            </p:cNvPicPr>
            <p:nvPr/>
          </p:nvPicPr>
          <p:blipFill>
            <a:blip r:embed="rId3" cstate="print"/>
            <a:srcRect l="27354" t="16827" r="21181" b="18329"/>
            <a:stretch>
              <a:fillRect/>
            </a:stretch>
          </p:blipFill>
          <p:spPr bwMode="auto">
            <a:xfrm>
              <a:off x="3147" y="2969"/>
              <a:ext cx="147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51" name="Picture 8" descr="cone"/>
            <p:cNvPicPr>
              <a:picLocks noChangeAspect="1" noChangeArrowheads="1"/>
            </p:cNvPicPr>
            <p:nvPr/>
          </p:nvPicPr>
          <p:blipFill>
            <a:blip r:embed="rId3" cstate="print"/>
            <a:srcRect l="27354" t="16827" r="21181" b="18329"/>
            <a:stretch>
              <a:fillRect/>
            </a:stretch>
          </p:blipFill>
          <p:spPr bwMode="auto">
            <a:xfrm>
              <a:off x="3447" y="2849"/>
              <a:ext cx="147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52" name="Picture 9" descr="cone"/>
            <p:cNvPicPr>
              <a:picLocks noChangeAspect="1" noChangeArrowheads="1"/>
            </p:cNvPicPr>
            <p:nvPr/>
          </p:nvPicPr>
          <p:blipFill>
            <a:blip r:embed="rId3" cstate="print"/>
            <a:srcRect l="27354" t="16827" r="21181" b="18329"/>
            <a:stretch>
              <a:fillRect/>
            </a:stretch>
          </p:blipFill>
          <p:spPr bwMode="auto">
            <a:xfrm>
              <a:off x="3876" y="2564"/>
              <a:ext cx="147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53" name="Picture 10" descr="cone"/>
            <p:cNvPicPr>
              <a:picLocks noChangeAspect="1" noChangeArrowheads="1"/>
            </p:cNvPicPr>
            <p:nvPr/>
          </p:nvPicPr>
          <p:blipFill>
            <a:blip r:embed="rId3" cstate="print"/>
            <a:srcRect l="27354" t="16827" r="21181" b="18329"/>
            <a:stretch>
              <a:fillRect/>
            </a:stretch>
          </p:blipFill>
          <p:spPr bwMode="auto">
            <a:xfrm>
              <a:off x="4296" y="2477"/>
              <a:ext cx="147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171" name="Group 11"/>
          <p:cNvGrpSpPr>
            <a:grpSpLocks/>
          </p:cNvGrpSpPr>
          <p:nvPr/>
        </p:nvGrpSpPr>
        <p:grpSpPr bwMode="auto">
          <a:xfrm>
            <a:off x="4381500" y="3690938"/>
            <a:ext cx="2854325" cy="1638300"/>
            <a:chOff x="2667" y="2088"/>
            <a:chExt cx="1798" cy="1032"/>
          </a:xfrm>
        </p:grpSpPr>
        <p:sp>
          <p:nvSpPr>
            <p:cNvPr id="7237" name="Line 12"/>
            <p:cNvSpPr>
              <a:spLocks noChangeShapeType="1"/>
            </p:cNvSpPr>
            <p:nvPr/>
          </p:nvSpPr>
          <p:spPr bwMode="auto">
            <a:xfrm flipV="1">
              <a:off x="2667" y="3024"/>
              <a:ext cx="213" cy="96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238" name="Line 13"/>
            <p:cNvSpPr>
              <a:spLocks noChangeShapeType="1"/>
            </p:cNvSpPr>
            <p:nvPr/>
          </p:nvSpPr>
          <p:spPr bwMode="auto">
            <a:xfrm flipV="1">
              <a:off x="2880" y="2784"/>
              <a:ext cx="640" cy="24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239" name="Line 14"/>
            <p:cNvSpPr>
              <a:spLocks noChangeShapeType="1"/>
            </p:cNvSpPr>
            <p:nvPr/>
          </p:nvSpPr>
          <p:spPr bwMode="auto">
            <a:xfrm flipV="1">
              <a:off x="3520" y="2496"/>
              <a:ext cx="427" cy="288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240" name="Line 15"/>
            <p:cNvSpPr>
              <a:spLocks noChangeShapeType="1"/>
            </p:cNvSpPr>
            <p:nvPr/>
          </p:nvSpPr>
          <p:spPr bwMode="auto">
            <a:xfrm flipV="1">
              <a:off x="3947" y="2160"/>
              <a:ext cx="426" cy="336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7241" name="Group 16"/>
            <p:cNvGrpSpPr>
              <a:grpSpLocks/>
            </p:cNvGrpSpPr>
            <p:nvPr/>
          </p:nvGrpSpPr>
          <p:grpSpPr bwMode="auto">
            <a:xfrm>
              <a:off x="2791" y="2088"/>
              <a:ext cx="1674" cy="1021"/>
              <a:chOff x="2791" y="2088"/>
              <a:chExt cx="1674" cy="1021"/>
            </a:xfrm>
          </p:grpSpPr>
          <p:pic>
            <p:nvPicPr>
              <p:cNvPr id="7242" name="Picture 17" descr="losango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24632" t="12746" r="22519" b="18750"/>
              <a:stretch>
                <a:fillRect/>
              </a:stretch>
            </p:blipFill>
            <p:spPr bwMode="auto">
              <a:xfrm>
                <a:off x="2791" y="2928"/>
                <a:ext cx="186" cy="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243" name="Picture 18" descr="losango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24632" t="12746" r="22519" b="18750"/>
              <a:stretch>
                <a:fillRect/>
              </a:stretch>
            </p:blipFill>
            <p:spPr bwMode="auto">
              <a:xfrm>
                <a:off x="3427" y="2688"/>
                <a:ext cx="186" cy="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244" name="Picture 19" descr="losango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24632" t="12746" r="22519" b="18750"/>
              <a:stretch>
                <a:fillRect/>
              </a:stretch>
            </p:blipFill>
            <p:spPr bwMode="auto">
              <a:xfrm>
                <a:off x="3859" y="2400"/>
                <a:ext cx="186" cy="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245" name="Picture 20" descr="losango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24632" t="12746" r="22519" b="18750"/>
              <a:stretch>
                <a:fillRect/>
              </a:stretch>
            </p:blipFill>
            <p:spPr bwMode="auto">
              <a:xfrm>
                <a:off x="4279" y="2088"/>
                <a:ext cx="186" cy="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7172" name="Group 21"/>
          <p:cNvGrpSpPr>
            <a:grpSpLocks/>
          </p:cNvGrpSpPr>
          <p:nvPr/>
        </p:nvGrpSpPr>
        <p:grpSpPr bwMode="auto">
          <a:xfrm>
            <a:off x="4297363" y="2552700"/>
            <a:ext cx="2868612" cy="2759075"/>
            <a:chOff x="2208" y="1044"/>
            <a:chExt cx="1807" cy="1738"/>
          </a:xfrm>
        </p:grpSpPr>
        <p:sp>
          <p:nvSpPr>
            <p:cNvPr id="7231" name="Freeform 22"/>
            <p:cNvSpPr>
              <a:spLocks/>
            </p:cNvSpPr>
            <p:nvPr/>
          </p:nvSpPr>
          <p:spPr bwMode="auto">
            <a:xfrm>
              <a:off x="2208" y="1103"/>
              <a:ext cx="1744" cy="1679"/>
            </a:xfrm>
            <a:custGeom>
              <a:avLst/>
              <a:gdLst>
                <a:gd name="T0" fmla="*/ 0 w 1744"/>
                <a:gd name="T1" fmla="*/ 1679 h 1679"/>
                <a:gd name="T2" fmla="*/ 259 w 1744"/>
                <a:gd name="T3" fmla="*/ 1533 h 1679"/>
                <a:gd name="T4" fmla="*/ 592 w 1744"/>
                <a:gd name="T5" fmla="*/ 1193 h 1679"/>
                <a:gd name="T6" fmla="*/ 892 w 1744"/>
                <a:gd name="T7" fmla="*/ 763 h 1679"/>
                <a:gd name="T8" fmla="*/ 1314 w 1744"/>
                <a:gd name="T9" fmla="*/ 195 h 1679"/>
                <a:gd name="T10" fmla="*/ 1744 w 1744"/>
                <a:gd name="T11" fmla="*/ 0 h 16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44"/>
                <a:gd name="T19" fmla="*/ 0 h 1679"/>
                <a:gd name="T20" fmla="*/ 1744 w 1744"/>
                <a:gd name="T21" fmla="*/ 1679 h 16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44" h="1679">
                  <a:moveTo>
                    <a:pt x="0" y="1679"/>
                  </a:moveTo>
                  <a:lnTo>
                    <a:pt x="259" y="1533"/>
                  </a:lnTo>
                  <a:lnTo>
                    <a:pt x="592" y="1193"/>
                  </a:lnTo>
                  <a:lnTo>
                    <a:pt x="892" y="763"/>
                  </a:lnTo>
                  <a:lnTo>
                    <a:pt x="1314" y="195"/>
                  </a:lnTo>
                  <a:lnTo>
                    <a:pt x="1744" y="0"/>
                  </a:lnTo>
                </a:path>
              </a:pathLst>
            </a:custGeom>
            <a:noFill/>
            <a:ln w="285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pic>
          <p:nvPicPr>
            <p:cNvPr id="7232" name="Picture 23" descr="cubo"/>
            <p:cNvPicPr>
              <a:picLocks noChangeAspect="1" noChangeArrowheads="1"/>
            </p:cNvPicPr>
            <p:nvPr/>
          </p:nvPicPr>
          <p:blipFill>
            <a:blip r:embed="rId5" cstate="print"/>
            <a:srcRect l="29140" t="7941" r="19205" b="28235"/>
            <a:stretch>
              <a:fillRect/>
            </a:stretch>
          </p:blipFill>
          <p:spPr bwMode="auto">
            <a:xfrm>
              <a:off x="2388" y="2565"/>
              <a:ext cx="157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33" name="Picture 24" descr="cubo"/>
            <p:cNvPicPr>
              <a:picLocks noChangeAspect="1" noChangeArrowheads="1"/>
            </p:cNvPicPr>
            <p:nvPr/>
          </p:nvPicPr>
          <p:blipFill>
            <a:blip r:embed="rId5" cstate="print"/>
            <a:srcRect l="29140" t="7941" r="19205" b="28235"/>
            <a:stretch>
              <a:fillRect/>
            </a:stretch>
          </p:blipFill>
          <p:spPr bwMode="auto">
            <a:xfrm>
              <a:off x="2715" y="2221"/>
              <a:ext cx="157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34" name="Picture 25" descr="cubo"/>
            <p:cNvPicPr>
              <a:picLocks noChangeAspect="1" noChangeArrowheads="1"/>
            </p:cNvPicPr>
            <p:nvPr/>
          </p:nvPicPr>
          <p:blipFill>
            <a:blip r:embed="rId5" cstate="print"/>
            <a:srcRect l="29140" t="7941" r="19205" b="28235"/>
            <a:stretch>
              <a:fillRect/>
            </a:stretch>
          </p:blipFill>
          <p:spPr bwMode="auto">
            <a:xfrm>
              <a:off x="3033" y="1783"/>
              <a:ext cx="157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35" name="Picture 26" descr="cubo"/>
            <p:cNvPicPr>
              <a:picLocks noChangeAspect="1" noChangeArrowheads="1"/>
            </p:cNvPicPr>
            <p:nvPr/>
          </p:nvPicPr>
          <p:blipFill>
            <a:blip r:embed="rId5" cstate="print"/>
            <a:srcRect l="29140" t="7941" r="19205" b="28235"/>
            <a:stretch>
              <a:fillRect/>
            </a:stretch>
          </p:blipFill>
          <p:spPr bwMode="auto">
            <a:xfrm>
              <a:off x="3437" y="1233"/>
              <a:ext cx="157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36" name="Picture 27" descr="cubo"/>
            <p:cNvPicPr>
              <a:picLocks noChangeAspect="1" noChangeArrowheads="1"/>
            </p:cNvPicPr>
            <p:nvPr/>
          </p:nvPicPr>
          <p:blipFill>
            <a:blip r:embed="rId5" cstate="print"/>
            <a:srcRect l="29140" t="7941" r="19205" b="28235"/>
            <a:stretch>
              <a:fillRect/>
            </a:stretch>
          </p:blipFill>
          <p:spPr bwMode="auto">
            <a:xfrm>
              <a:off x="3858" y="1044"/>
              <a:ext cx="157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173" name="Rectangle 28"/>
          <p:cNvSpPr>
            <a:spLocks noChangeArrowheads="1"/>
          </p:cNvSpPr>
          <p:nvPr/>
        </p:nvSpPr>
        <p:spPr bwMode="auto">
          <a:xfrm>
            <a:off x="6053138" y="6342063"/>
            <a:ext cx="3090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1" hangingPunct="1"/>
            <a:r>
              <a:rPr lang="pt-BR" sz="1200" b="0" i="1">
                <a:latin typeface="Times New Roman" pitchFamily="18" charset="0"/>
                <a:cs typeface="Arial" charset="0"/>
              </a:rPr>
              <a:t>Barry et al., AUA Update series 1993;12:10-15</a:t>
            </a:r>
          </a:p>
          <a:p>
            <a:pPr defTabSz="762000" eaLnBrk="1" hangingPunct="1"/>
            <a:r>
              <a:rPr lang="pt-BR" sz="1200" b="0" i="1">
                <a:latin typeface="Times New Roman" pitchFamily="18" charset="0"/>
                <a:cs typeface="Arial" charset="0"/>
              </a:rPr>
              <a:t>Boyle et al., Eur Urol 1991;20 (suppl 2):3-10</a:t>
            </a:r>
          </a:p>
        </p:txBody>
      </p:sp>
      <p:sp>
        <p:nvSpPr>
          <p:cNvPr id="7174" name="Line 29"/>
          <p:cNvSpPr>
            <a:spLocks noChangeShapeType="1"/>
          </p:cNvSpPr>
          <p:nvPr/>
        </p:nvSpPr>
        <p:spPr bwMode="auto">
          <a:xfrm>
            <a:off x="2925763" y="2557463"/>
            <a:ext cx="1349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175" name="Line 30"/>
          <p:cNvSpPr>
            <a:spLocks noChangeShapeType="1"/>
          </p:cNvSpPr>
          <p:nvPr/>
        </p:nvSpPr>
        <p:spPr bwMode="auto">
          <a:xfrm>
            <a:off x="2925763" y="2862263"/>
            <a:ext cx="1349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176" name="Line 31"/>
          <p:cNvSpPr>
            <a:spLocks noChangeShapeType="1"/>
          </p:cNvSpPr>
          <p:nvPr/>
        </p:nvSpPr>
        <p:spPr bwMode="auto">
          <a:xfrm>
            <a:off x="2925763" y="3167063"/>
            <a:ext cx="1349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177" name="Line 32"/>
          <p:cNvSpPr>
            <a:spLocks noChangeShapeType="1"/>
          </p:cNvSpPr>
          <p:nvPr/>
        </p:nvSpPr>
        <p:spPr bwMode="auto">
          <a:xfrm>
            <a:off x="2925763" y="3471863"/>
            <a:ext cx="1349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178" name="Line 33"/>
          <p:cNvSpPr>
            <a:spLocks noChangeShapeType="1"/>
          </p:cNvSpPr>
          <p:nvPr/>
        </p:nvSpPr>
        <p:spPr bwMode="auto">
          <a:xfrm>
            <a:off x="2925763" y="3776663"/>
            <a:ext cx="1349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179" name="Line 34"/>
          <p:cNvSpPr>
            <a:spLocks noChangeShapeType="1"/>
          </p:cNvSpPr>
          <p:nvPr/>
        </p:nvSpPr>
        <p:spPr bwMode="auto">
          <a:xfrm>
            <a:off x="2925763" y="4081463"/>
            <a:ext cx="1349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180" name="Line 35"/>
          <p:cNvSpPr>
            <a:spLocks noChangeShapeType="1"/>
          </p:cNvSpPr>
          <p:nvPr/>
        </p:nvSpPr>
        <p:spPr bwMode="auto">
          <a:xfrm>
            <a:off x="2925763" y="4462463"/>
            <a:ext cx="1349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181" name="Line 36"/>
          <p:cNvSpPr>
            <a:spLocks noChangeShapeType="1"/>
          </p:cNvSpPr>
          <p:nvPr/>
        </p:nvSpPr>
        <p:spPr bwMode="auto">
          <a:xfrm>
            <a:off x="2925763" y="4843463"/>
            <a:ext cx="1349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182" name="Line 37"/>
          <p:cNvSpPr>
            <a:spLocks noChangeShapeType="1"/>
          </p:cNvSpPr>
          <p:nvPr/>
        </p:nvSpPr>
        <p:spPr bwMode="auto">
          <a:xfrm>
            <a:off x="2925763" y="5148263"/>
            <a:ext cx="1349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183" name="Line 38"/>
          <p:cNvSpPr>
            <a:spLocks noChangeShapeType="1"/>
          </p:cNvSpPr>
          <p:nvPr/>
        </p:nvSpPr>
        <p:spPr bwMode="auto">
          <a:xfrm flipV="1">
            <a:off x="3398838" y="5300663"/>
            <a:ext cx="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184" name="Line 39"/>
          <p:cNvSpPr>
            <a:spLocks noChangeShapeType="1"/>
          </p:cNvSpPr>
          <p:nvPr/>
        </p:nvSpPr>
        <p:spPr bwMode="auto">
          <a:xfrm flipV="1">
            <a:off x="3873500" y="5300663"/>
            <a:ext cx="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185" name="Line 40"/>
          <p:cNvSpPr>
            <a:spLocks noChangeShapeType="1"/>
          </p:cNvSpPr>
          <p:nvPr/>
        </p:nvSpPr>
        <p:spPr bwMode="auto">
          <a:xfrm flipV="1">
            <a:off x="4414838" y="5300663"/>
            <a:ext cx="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186" name="Line 41"/>
          <p:cNvSpPr>
            <a:spLocks noChangeShapeType="1"/>
          </p:cNvSpPr>
          <p:nvPr/>
        </p:nvSpPr>
        <p:spPr bwMode="auto">
          <a:xfrm flipV="1">
            <a:off x="4957763" y="5300663"/>
            <a:ext cx="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187" name="Line 42"/>
          <p:cNvSpPr>
            <a:spLocks noChangeShapeType="1"/>
          </p:cNvSpPr>
          <p:nvPr/>
        </p:nvSpPr>
        <p:spPr bwMode="auto">
          <a:xfrm flipV="1">
            <a:off x="5430838" y="5300663"/>
            <a:ext cx="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188" name="Line 43"/>
          <p:cNvSpPr>
            <a:spLocks noChangeShapeType="1"/>
          </p:cNvSpPr>
          <p:nvPr/>
        </p:nvSpPr>
        <p:spPr bwMode="auto">
          <a:xfrm flipV="1">
            <a:off x="5973763" y="5300663"/>
            <a:ext cx="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189" name="Line 44"/>
          <p:cNvSpPr>
            <a:spLocks noChangeShapeType="1"/>
          </p:cNvSpPr>
          <p:nvPr/>
        </p:nvSpPr>
        <p:spPr bwMode="auto">
          <a:xfrm flipV="1">
            <a:off x="6518275" y="5300663"/>
            <a:ext cx="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190" name="Rectangle 45"/>
          <p:cNvSpPr>
            <a:spLocks noChangeArrowheads="1"/>
          </p:cNvSpPr>
          <p:nvPr/>
        </p:nvSpPr>
        <p:spPr bwMode="auto">
          <a:xfrm>
            <a:off x="957263" y="44450"/>
            <a:ext cx="9120187" cy="1346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ctr" defTabSz="762000" eaLnBrk="1" hangingPunct="1">
              <a:lnSpc>
                <a:spcPct val="90000"/>
              </a:lnSpc>
            </a:pPr>
            <a:r>
              <a:rPr lang="pt-BR" sz="3200">
                <a:solidFill>
                  <a:srgbClr val="000099"/>
                </a:solidFill>
                <a:cs typeface="Arial" charset="0"/>
              </a:rPr>
              <a:t>Prevalência etária de HPB</a:t>
            </a:r>
          </a:p>
        </p:txBody>
      </p:sp>
      <p:sp>
        <p:nvSpPr>
          <p:cNvPr id="7191" name="Rectangle 46"/>
          <p:cNvSpPr>
            <a:spLocks noChangeArrowheads="1"/>
          </p:cNvSpPr>
          <p:nvPr/>
        </p:nvSpPr>
        <p:spPr bwMode="auto">
          <a:xfrm>
            <a:off x="3194050" y="5437188"/>
            <a:ext cx="45545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1" hangingPunct="1"/>
            <a:r>
              <a:rPr lang="pt-BR" sz="1400" b="0">
                <a:cs typeface="Arial" charset="0"/>
              </a:rPr>
              <a:t>10      20       30      40       50       60       70        80 anos</a:t>
            </a:r>
          </a:p>
        </p:txBody>
      </p:sp>
      <p:sp>
        <p:nvSpPr>
          <p:cNvPr id="7192" name="Rectangle 47"/>
          <p:cNvSpPr>
            <a:spLocks noChangeArrowheads="1"/>
          </p:cNvSpPr>
          <p:nvPr/>
        </p:nvSpPr>
        <p:spPr bwMode="auto">
          <a:xfrm>
            <a:off x="2406650" y="2071688"/>
            <a:ext cx="479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1" hangingPunct="1"/>
            <a:r>
              <a:rPr lang="pt-BR" sz="1400" b="0">
                <a:cs typeface="Arial" charset="0"/>
              </a:rPr>
              <a:t>100</a:t>
            </a:r>
          </a:p>
        </p:txBody>
      </p:sp>
      <p:sp>
        <p:nvSpPr>
          <p:cNvPr id="7193" name="Rectangle 48"/>
          <p:cNvSpPr>
            <a:spLocks noChangeArrowheads="1"/>
          </p:cNvSpPr>
          <p:nvPr/>
        </p:nvSpPr>
        <p:spPr bwMode="auto">
          <a:xfrm>
            <a:off x="2505075" y="2719388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1" hangingPunct="1"/>
            <a:r>
              <a:rPr lang="pt-BR" sz="1400" b="0">
                <a:cs typeface="Arial" charset="0"/>
              </a:rPr>
              <a:t>80</a:t>
            </a:r>
          </a:p>
        </p:txBody>
      </p:sp>
      <p:sp>
        <p:nvSpPr>
          <p:cNvPr id="7194" name="Rectangle 49"/>
          <p:cNvSpPr>
            <a:spLocks noChangeArrowheads="1"/>
          </p:cNvSpPr>
          <p:nvPr/>
        </p:nvSpPr>
        <p:spPr bwMode="auto">
          <a:xfrm>
            <a:off x="2505075" y="3328988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1" hangingPunct="1"/>
            <a:r>
              <a:rPr lang="pt-BR" sz="1400" b="0">
                <a:cs typeface="Arial" charset="0"/>
              </a:rPr>
              <a:t>60</a:t>
            </a:r>
          </a:p>
        </p:txBody>
      </p:sp>
      <p:sp>
        <p:nvSpPr>
          <p:cNvPr id="7195" name="Rectangle 50"/>
          <p:cNvSpPr>
            <a:spLocks noChangeArrowheads="1"/>
          </p:cNvSpPr>
          <p:nvPr/>
        </p:nvSpPr>
        <p:spPr bwMode="auto">
          <a:xfrm>
            <a:off x="2505075" y="3900488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1" hangingPunct="1"/>
            <a:r>
              <a:rPr lang="pt-BR" sz="1400" b="0">
                <a:cs typeface="Arial" charset="0"/>
              </a:rPr>
              <a:t>40</a:t>
            </a:r>
          </a:p>
        </p:txBody>
      </p:sp>
      <p:sp>
        <p:nvSpPr>
          <p:cNvPr id="7196" name="Rectangle 51"/>
          <p:cNvSpPr>
            <a:spLocks noChangeArrowheads="1"/>
          </p:cNvSpPr>
          <p:nvPr/>
        </p:nvSpPr>
        <p:spPr bwMode="auto">
          <a:xfrm>
            <a:off x="2505075" y="4687888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1" hangingPunct="1"/>
            <a:r>
              <a:rPr lang="pt-BR" sz="1400" b="0">
                <a:cs typeface="Arial" charset="0"/>
              </a:rPr>
              <a:t>20</a:t>
            </a:r>
          </a:p>
        </p:txBody>
      </p:sp>
      <p:sp>
        <p:nvSpPr>
          <p:cNvPr id="7197" name="Rectangle 52"/>
          <p:cNvSpPr>
            <a:spLocks noChangeArrowheads="1"/>
          </p:cNvSpPr>
          <p:nvPr/>
        </p:nvSpPr>
        <p:spPr bwMode="auto">
          <a:xfrm rot="-5400000">
            <a:off x="1066006" y="3680619"/>
            <a:ext cx="21574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1" hangingPunct="1"/>
            <a:r>
              <a:rPr lang="pt-BR" b="0">
                <a:cs typeface="Arial" charset="0"/>
              </a:rPr>
              <a:t>Porcentagem (%)</a:t>
            </a:r>
          </a:p>
        </p:txBody>
      </p:sp>
      <p:sp>
        <p:nvSpPr>
          <p:cNvPr id="7198" name="Rectangle 53"/>
          <p:cNvSpPr>
            <a:spLocks noChangeArrowheads="1"/>
          </p:cNvSpPr>
          <p:nvPr/>
        </p:nvSpPr>
        <p:spPr bwMode="auto">
          <a:xfrm>
            <a:off x="4927600" y="5738813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1" hangingPunct="1"/>
            <a:r>
              <a:rPr lang="pt-BR" sz="1800" b="0">
                <a:cs typeface="Arial" charset="0"/>
              </a:rPr>
              <a:t>Idade</a:t>
            </a:r>
          </a:p>
        </p:txBody>
      </p:sp>
      <p:grpSp>
        <p:nvGrpSpPr>
          <p:cNvPr id="7199" name="Group 54"/>
          <p:cNvGrpSpPr>
            <a:grpSpLocks/>
          </p:cNvGrpSpPr>
          <p:nvPr/>
        </p:nvGrpSpPr>
        <p:grpSpPr bwMode="auto">
          <a:xfrm>
            <a:off x="3937000" y="1711325"/>
            <a:ext cx="3024188" cy="1023938"/>
            <a:chOff x="2480" y="979"/>
            <a:chExt cx="1905" cy="645"/>
          </a:xfrm>
        </p:grpSpPr>
        <p:sp>
          <p:nvSpPr>
            <p:cNvPr id="7220" name="Rectangle 55"/>
            <p:cNvSpPr>
              <a:spLocks noChangeArrowheads="1"/>
            </p:cNvSpPr>
            <p:nvPr/>
          </p:nvSpPr>
          <p:spPr bwMode="auto">
            <a:xfrm>
              <a:off x="2802" y="979"/>
              <a:ext cx="90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 eaLnBrk="1" hangingPunct="1"/>
              <a:r>
                <a:rPr lang="pt-BR" sz="1400" b="0">
                  <a:cs typeface="Arial" charset="0"/>
                </a:rPr>
                <a:t>HBP histológica</a:t>
              </a:r>
            </a:p>
          </p:txBody>
        </p:sp>
        <p:grpSp>
          <p:nvGrpSpPr>
            <p:cNvPr id="7221" name="Group 56"/>
            <p:cNvGrpSpPr>
              <a:grpSpLocks/>
            </p:cNvGrpSpPr>
            <p:nvPr/>
          </p:nvGrpSpPr>
          <p:grpSpPr bwMode="auto">
            <a:xfrm>
              <a:off x="2480" y="988"/>
              <a:ext cx="273" cy="146"/>
              <a:chOff x="886" y="3463"/>
              <a:chExt cx="273" cy="146"/>
            </a:xfrm>
          </p:grpSpPr>
          <p:sp>
            <p:nvSpPr>
              <p:cNvPr id="7229" name="Line 57"/>
              <p:cNvSpPr>
                <a:spLocks noChangeShapeType="1"/>
              </p:cNvSpPr>
              <p:nvPr/>
            </p:nvSpPr>
            <p:spPr bwMode="auto">
              <a:xfrm>
                <a:off x="886" y="3532"/>
                <a:ext cx="273" cy="1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pic>
            <p:nvPicPr>
              <p:cNvPr id="7230" name="Picture 58" descr="cubo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29140" t="7941" r="19205" b="28235"/>
              <a:stretch>
                <a:fillRect/>
              </a:stretch>
            </p:blipFill>
            <p:spPr bwMode="auto">
              <a:xfrm>
                <a:off x="952" y="3463"/>
                <a:ext cx="157" cy="1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7222" name="Rectangle 59"/>
            <p:cNvSpPr>
              <a:spLocks noChangeArrowheads="1"/>
            </p:cNvSpPr>
            <p:nvPr/>
          </p:nvSpPr>
          <p:spPr bwMode="auto">
            <a:xfrm>
              <a:off x="2810" y="1432"/>
              <a:ext cx="133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 eaLnBrk="1" hangingPunct="1"/>
              <a:r>
                <a:rPr lang="pt-BR" sz="1400" b="0">
                  <a:cs typeface="Arial" charset="0"/>
                </a:rPr>
                <a:t>Prostatectomias ou RTU</a:t>
              </a:r>
            </a:p>
          </p:txBody>
        </p:sp>
        <p:grpSp>
          <p:nvGrpSpPr>
            <p:cNvPr id="7223" name="Group 60"/>
            <p:cNvGrpSpPr>
              <a:grpSpLocks/>
            </p:cNvGrpSpPr>
            <p:nvPr/>
          </p:nvGrpSpPr>
          <p:grpSpPr bwMode="auto">
            <a:xfrm>
              <a:off x="2496" y="1440"/>
              <a:ext cx="273" cy="138"/>
              <a:chOff x="886" y="3806"/>
              <a:chExt cx="273" cy="138"/>
            </a:xfrm>
          </p:grpSpPr>
          <p:sp>
            <p:nvSpPr>
              <p:cNvPr id="7227" name="Line 61"/>
              <p:cNvSpPr>
                <a:spLocks noChangeShapeType="1"/>
              </p:cNvSpPr>
              <p:nvPr/>
            </p:nvSpPr>
            <p:spPr bwMode="auto">
              <a:xfrm>
                <a:off x="886" y="3884"/>
                <a:ext cx="273" cy="1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pic>
            <p:nvPicPr>
              <p:cNvPr id="7228" name="Picture 62" descr="con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27354" t="16827" r="21181" b="18329"/>
              <a:stretch>
                <a:fillRect/>
              </a:stretch>
            </p:blipFill>
            <p:spPr bwMode="auto">
              <a:xfrm>
                <a:off x="957" y="3806"/>
                <a:ext cx="147" cy="1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7224" name="Rectangle 63"/>
            <p:cNvSpPr>
              <a:spLocks noChangeArrowheads="1"/>
            </p:cNvSpPr>
            <p:nvPr/>
          </p:nvSpPr>
          <p:spPr bwMode="auto">
            <a:xfrm>
              <a:off x="2799" y="1201"/>
              <a:ext cx="158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 eaLnBrk="1" hangingPunct="1"/>
              <a:r>
                <a:rPr lang="pt-BR" sz="1400" b="0">
                  <a:cs typeface="Arial" charset="0"/>
                </a:rPr>
                <a:t>Próstata aumentada ao toque</a:t>
              </a:r>
            </a:p>
          </p:txBody>
        </p:sp>
        <p:sp>
          <p:nvSpPr>
            <p:cNvPr id="7225" name="Line 64"/>
            <p:cNvSpPr>
              <a:spLocks noChangeShapeType="1"/>
            </p:cNvSpPr>
            <p:nvPr/>
          </p:nvSpPr>
          <p:spPr bwMode="auto">
            <a:xfrm>
              <a:off x="2503" y="1290"/>
              <a:ext cx="273" cy="1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pic>
          <p:nvPicPr>
            <p:cNvPr id="7226" name="Picture 65" descr="losango"/>
            <p:cNvPicPr>
              <a:picLocks noChangeAspect="1" noChangeArrowheads="1"/>
            </p:cNvPicPr>
            <p:nvPr/>
          </p:nvPicPr>
          <p:blipFill>
            <a:blip r:embed="rId4" cstate="print"/>
            <a:srcRect l="24632" t="12746" r="22519" b="18750"/>
            <a:stretch>
              <a:fillRect/>
            </a:stretch>
          </p:blipFill>
          <p:spPr bwMode="auto">
            <a:xfrm>
              <a:off x="2542" y="1193"/>
              <a:ext cx="186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200" name="Line 66"/>
          <p:cNvSpPr>
            <a:spLocks noChangeShapeType="1"/>
          </p:cNvSpPr>
          <p:nvPr/>
        </p:nvSpPr>
        <p:spPr bwMode="auto">
          <a:xfrm flipV="1">
            <a:off x="2935288" y="1839913"/>
            <a:ext cx="0" cy="3603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7201" name="Line 67"/>
          <p:cNvSpPr>
            <a:spLocks noChangeShapeType="1"/>
          </p:cNvSpPr>
          <p:nvPr/>
        </p:nvSpPr>
        <p:spPr bwMode="auto">
          <a:xfrm flipH="1">
            <a:off x="2935288" y="5443538"/>
            <a:ext cx="5176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7202" name="Line 29"/>
          <p:cNvSpPr>
            <a:spLocks noChangeShapeType="1"/>
          </p:cNvSpPr>
          <p:nvPr/>
        </p:nvSpPr>
        <p:spPr bwMode="auto">
          <a:xfrm>
            <a:off x="2941638" y="2217738"/>
            <a:ext cx="1349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203" name="Line 29"/>
          <p:cNvSpPr>
            <a:spLocks noChangeShapeType="1"/>
          </p:cNvSpPr>
          <p:nvPr/>
        </p:nvSpPr>
        <p:spPr bwMode="auto">
          <a:xfrm>
            <a:off x="8064500" y="2562225"/>
            <a:ext cx="1349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204" name="Line 30"/>
          <p:cNvSpPr>
            <a:spLocks noChangeShapeType="1"/>
          </p:cNvSpPr>
          <p:nvPr/>
        </p:nvSpPr>
        <p:spPr bwMode="auto">
          <a:xfrm>
            <a:off x="8064500" y="2867025"/>
            <a:ext cx="1349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205" name="Line 31"/>
          <p:cNvSpPr>
            <a:spLocks noChangeShapeType="1"/>
          </p:cNvSpPr>
          <p:nvPr/>
        </p:nvSpPr>
        <p:spPr bwMode="auto">
          <a:xfrm>
            <a:off x="8064500" y="3171825"/>
            <a:ext cx="1349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206" name="Line 32"/>
          <p:cNvSpPr>
            <a:spLocks noChangeShapeType="1"/>
          </p:cNvSpPr>
          <p:nvPr/>
        </p:nvSpPr>
        <p:spPr bwMode="auto">
          <a:xfrm>
            <a:off x="8064500" y="3476625"/>
            <a:ext cx="1349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207" name="Line 33"/>
          <p:cNvSpPr>
            <a:spLocks noChangeShapeType="1"/>
          </p:cNvSpPr>
          <p:nvPr/>
        </p:nvSpPr>
        <p:spPr bwMode="auto">
          <a:xfrm>
            <a:off x="8064500" y="3781425"/>
            <a:ext cx="1349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208" name="Line 34"/>
          <p:cNvSpPr>
            <a:spLocks noChangeShapeType="1"/>
          </p:cNvSpPr>
          <p:nvPr/>
        </p:nvSpPr>
        <p:spPr bwMode="auto">
          <a:xfrm>
            <a:off x="8064500" y="4086225"/>
            <a:ext cx="1349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209" name="Line 35"/>
          <p:cNvSpPr>
            <a:spLocks noChangeShapeType="1"/>
          </p:cNvSpPr>
          <p:nvPr/>
        </p:nvSpPr>
        <p:spPr bwMode="auto">
          <a:xfrm>
            <a:off x="8064500" y="4467225"/>
            <a:ext cx="1349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210" name="Line 36"/>
          <p:cNvSpPr>
            <a:spLocks noChangeShapeType="1"/>
          </p:cNvSpPr>
          <p:nvPr/>
        </p:nvSpPr>
        <p:spPr bwMode="auto">
          <a:xfrm>
            <a:off x="8064500" y="4848225"/>
            <a:ext cx="1349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211" name="Line 37"/>
          <p:cNvSpPr>
            <a:spLocks noChangeShapeType="1"/>
          </p:cNvSpPr>
          <p:nvPr/>
        </p:nvSpPr>
        <p:spPr bwMode="auto">
          <a:xfrm>
            <a:off x="8064500" y="5153025"/>
            <a:ext cx="1349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212" name="Line 66"/>
          <p:cNvSpPr>
            <a:spLocks noChangeShapeType="1"/>
          </p:cNvSpPr>
          <p:nvPr/>
        </p:nvSpPr>
        <p:spPr bwMode="auto">
          <a:xfrm flipV="1">
            <a:off x="8107363" y="1844675"/>
            <a:ext cx="0" cy="3603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7213" name="Line 29"/>
          <p:cNvSpPr>
            <a:spLocks noChangeShapeType="1"/>
          </p:cNvSpPr>
          <p:nvPr/>
        </p:nvSpPr>
        <p:spPr bwMode="auto">
          <a:xfrm>
            <a:off x="8080375" y="2222500"/>
            <a:ext cx="1349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214" name="Rectangle 47"/>
          <p:cNvSpPr>
            <a:spLocks noChangeArrowheads="1"/>
          </p:cNvSpPr>
          <p:nvPr/>
        </p:nvSpPr>
        <p:spPr bwMode="auto">
          <a:xfrm>
            <a:off x="8123238" y="2065338"/>
            <a:ext cx="479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1" hangingPunct="1"/>
            <a:r>
              <a:rPr lang="pt-BR" sz="1400" b="0">
                <a:cs typeface="Arial" charset="0"/>
              </a:rPr>
              <a:t>100</a:t>
            </a:r>
          </a:p>
        </p:txBody>
      </p:sp>
      <p:sp>
        <p:nvSpPr>
          <p:cNvPr id="7215" name="Rectangle 48"/>
          <p:cNvSpPr>
            <a:spLocks noChangeArrowheads="1"/>
          </p:cNvSpPr>
          <p:nvPr/>
        </p:nvSpPr>
        <p:spPr bwMode="auto">
          <a:xfrm>
            <a:off x="8221663" y="2713038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1" hangingPunct="1"/>
            <a:r>
              <a:rPr lang="pt-BR" sz="1400" b="0">
                <a:cs typeface="Arial" charset="0"/>
              </a:rPr>
              <a:t>80</a:t>
            </a:r>
          </a:p>
        </p:txBody>
      </p:sp>
      <p:sp>
        <p:nvSpPr>
          <p:cNvPr id="7216" name="Rectangle 49"/>
          <p:cNvSpPr>
            <a:spLocks noChangeArrowheads="1"/>
          </p:cNvSpPr>
          <p:nvPr/>
        </p:nvSpPr>
        <p:spPr bwMode="auto">
          <a:xfrm>
            <a:off x="8221663" y="3322638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1" hangingPunct="1"/>
            <a:r>
              <a:rPr lang="pt-BR" sz="1400" b="0">
                <a:cs typeface="Arial" charset="0"/>
              </a:rPr>
              <a:t>60</a:t>
            </a:r>
          </a:p>
        </p:txBody>
      </p:sp>
      <p:sp>
        <p:nvSpPr>
          <p:cNvPr id="7217" name="Rectangle 50"/>
          <p:cNvSpPr>
            <a:spLocks noChangeArrowheads="1"/>
          </p:cNvSpPr>
          <p:nvPr/>
        </p:nvSpPr>
        <p:spPr bwMode="auto">
          <a:xfrm>
            <a:off x="8221663" y="3894138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1" hangingPunct="1"/>
            <a:r>
              <a:rPr lang="pt-BR" sz="1400" b="0">
                <a:cs typeface="Arial" charset="0"/>
              </a:rPr>
              <a:t>40</a:t>
            </a:r>
          </a:p>
        </p:txBody>
      </p:sp>
      <p:sp>
        <p:nvSpPr>
          <p:cNvPr id="7218" name="Rectangle 51"/>
          <p:cNvSpPr>
            <a:spLocks noChangeArrowheads="1"/>
          </p:cNvSpPr>
          <p:nvPr/>
        </p:nvSpPr>
        <p:spPr bwMode="auto">
          <a:xfrm>
            <a:off x="8221663" y="4681538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1" hangingPunct="1"/>
            <a:r>
              <a:rPr lang="pt-BR" sz="1400" b="0">
                <a:cs typeface="Arial" charset="0"/>
              </a:rPr>
              <a:t>20</a:t>
            </a:r>
          </a:p>
        </p:txBody>
      </p:sp>
      <p:sp>
        <p:nvSpPr>
          <p:cNvPr id="7219" name="Line 44"/>
          <p:cNvSpPr>
            <a:spLocks noChangeShapeType="1"/>
          </p:cNvSpPr>
          <p:nvPr/>
        </p:nvSpPr>
        <p:spPr bwMode="auto">
          <a:xfrm flipV="1">
            <a:off x="7078663" y="5283200"/>
            <a:ext cx="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135488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>
            <a:extLst>
              <a:ext uri="{FF2B5EF4-FFF2-40B4-BE49-F238E27FC236}">
                <a16:creationId xmlns:a16="http://schemas.microsoft.com/office/drawing/2014/main" id="{E5AB8764-99F1-8D4E-BECC-AB93D22CA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836613"/>
            <a:ext cx="5316538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200" b="1"/>
              <a:t>Impacto da HPB nas atividades diárias</a:t>
            </a:r>
            <a:endParaRPr lang="en-US" altLang="pt-BR" sz="2200" b="1">
              <a:cs typeface="Arial" panose="020B0604020202020204" pitchFamily="34" charset="0"/>
            </a:endParaRPr>
          </a:p>
        </p:txBody>
      </p:sp>
      <p:sp>
        <p:nvSpPr>
          <p:cNvPr id="208899" name="Text Box 14">
            <a:extLst>
              <a:ext uri="{FF2B5EF4-FFF2-40B4-BE49-F238E27FC236}">
                <a16:creationId xmlns:a16="http://schemas.microsoft.com/office/drawing/2014/main" id="{9859B95A-4CB8-1C43-923C-03404E019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4363" y="1335088"/>
            <a:ext cx="67913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pt-BR" sz="1600">
                <a:solidFill>
                  <a:srgbClr val="3366FF"/>
                </a:solidFill>
              </a:rPr>
              <a:t>Percentual de homens que relataram interferência dos sintomas urinários</a:t>
            </a:r>
          </a:p>
          <a:p>
            <a:pPr eaLnBrk="0" hangingPunct="0"/>
            <a:r>
              <a:rPr lang="en-US" altLang="pt-BR" sz="1600">
                <a:solidFill>
                  <a:srgbClr val="3366FF"/>
                </a:solidFill>
              </a:rPr>
              <a:t>com as atividades da vida diária pelo menos alguma vez no último mês</a:t>
            </a:r>
          </a:p>
        </p:txBody>
      </p:sp>
      <p:sp>
        <p:nvSpPr>
          <p:cNvPr id="208900" name="Text Box 15">
            <a:extLst>
              <a:ext uri="{FF2B5EF4-FFF2-40B4-BE49-F238E27FC236}">
                <a16:creationId xmlns:a16="http://schemas.microsoft.com/office/drawing/2014/main" id="{47943C30-BF12-DC48-9104-10183D6773CC}"/>
              </a:ext>
            </a:extLst>
          </p:cNvPr>
          <p:cNvSpPr txBox="1">
            <a:spLocks noChangeArrowheads="1"/>
          </p:cNvSpPr>
          <p:nvPr/>
        </p:nvSpPr>
        <p:spPr bwMode="invGray">
          <a:xfrm>
            <a:off x="200025" y="6408738"/>
            <a:ext cx="349091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pt-BR" sz="1100" i="1"/>
              <a:t>Garraway WM et al. Br J Gen Pract 1993;43:318</a:t>
            </a:r>
            <a:r>
              <a:rPr lang="en-US" altLang="pt-BR" sz="1100" i="1">
                <a:cs typeface="Arial" panose="020B0604020202020204" pitchFamily="34" charset="0"/>
              </a:rPr>
              <a:t>–3</a:t>
            </a:r>
            <a:r>
              <a:rPr lang="en-US" altLang="pt-BR" sz="1100" i="1"/>
              <a:t>21</a:t>
            </a:r>
          </a:p>
        </p:txBody>
      </p:sp>
      <p:pic>
        <p:nvPicPr>
          <p:cNvPr id="208901" name="Picture 5" descr="Imagem36">
            <a:extLst>
              <a:ext uri="{FF2B5EF4-FFF2-40B4-BE49-F238E27FC236}">
                <a16:creationId xmlns:a16="http://schemas.microsoft.com/office/drawing/2014/main" id="{E822003F-FB3A-764B-9E59-DA4B4A654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978025"/>
            <a:ext cx="70993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02" name="TextBox 13">
            <a:extLst>
              <a:ext uri="{FF2B5EF4-FFF2-40B4-BE49-F238E27FC236}">
                <a16:creationId xmlns:a16="http://schemas.microsoft.com/office/drawing/2014/main" id="{90C4EF76-EB80-CD4A-9391-04EE1F396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3949700"/>
            <a:ext cx="579438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GB" altLang="pt-BR" sz="1100" b="1">
                <a:ea typeface="ＭＳ Ｐゴシック" panose="020B0600070205080204" pitchFamily="34" charset="-128"/>
              </a:rPr>
              <a:t>13.2%</a:t>
            </a:r>
          </a:p>
        </p:txBody>
      </p:sp>
      <p:sp>
        <p:nvSpPr>
          <p:cNvPr id="208903" name="TextBox 13">
            <a:extLst>
              <a:ext uri="{FF2B5EF4-FFF2-40B4-BE49-F238E27FC236}">
                <a16:creationId xmlns:a16="http://schemas.microsoft.com/office/drawing/2014/main" id="{2AA6ECDC-8A15-DE43-BE8F-3E6293C1B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2409825"/>
            <a:ext cx="579438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GB" altLang="pt-BR" sz="1100" b="1">
                <a:ea typeface="ＭＳ Ｐゴシック" panose="020B0600070205080204" pitchFamily="34" charset="-128"/>
              </a:rPr>
              <a:t>32.4%</a:t>
            </a:r>
          </a:p>
        </p:txBody>
      </p:sp>
      <p:sp>
        <p:nvSpPr>
          <p:cNvPr id="208904" name="TextBox 13">
            <a:extLst>
              <a:ext uri="{FF2B5EF4-FFF2-40B4-BE49-F238E27FC236}">
                <a16:creationId xmlns:a16="http://schemas.microsoft.com/office/drawing/2014/main" id="{C649D131-56F8-0E4A-956A-FA62EC1F5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3175" y="4497388"/>
            <a:ext cx="5016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GB" altLang="pt-BR" sz="1100" b="1">
                <a:ea typeface="ＭＳ Ｐゴシック" panose="020B0600070205080204" pitchFamily="34" charset="-128"/>
              </a:rPr>
              <a:t>6.2%</a:t>
            </a:r>
          </a:p>
        </p:txBody>
      </p:sp>
      <p:sp>
        <p:nvSpPr>
          <p:cNvPr id="208905" name="TextBox 13">
            <a:extLst>
              <a:ext uri="{FF2B5EF4-FFF2-40B4-BE49-F238E27FC236}">
                <a16:creationId xmlns:a16="http://schemas.microsoft.com/office/drawing/2014/main" id="{60796775-89C8-EA4E-978C-DA9C9CD8A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3994150"/>
            <a:ext cx="5794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GB" altLang="pt-BR" sz="1100" b="1">
                <a:ea typeface="ＭＳ Ｐゴシック" panose="020B0600070205080204" pitchFamily="34" charset="-128"/>
              </a:rPr>
              <a:t>12.8%</a:t>
            </a:r>
          </a:p>
        </p:txBody>
      </p:sp>
      <p:sp>
        <p:nvSpPr>
          <p:cNvPr id="208906" name="TextBox 13">
            <a:extLst>
              <a:ext uri="{FF2B5EF4-FFF2-40B4-BE49-F238E27FC236}">
                <a16:creationId xmlns:a16="http://schemas.microsoft.com/office/drawing/2014/main" id="{54A64236-5799-BD43-81A1-F8E32A946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7475" y="3778250"/>
            <a:ext cx="579438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GB" altLang="pt-BR" sz="1100" b="1">
                <a:ea typeface="ＭＳ Ｐゴシック" panose="020B0600070205080204" pitchFamily="34" charset="-128"/>
              </a:rPr>
              <a:t>15.1%</a:t>
            </a:r>
          </a:p>
        </p:txBody>
      </p:sp>
      <p:sp>
        <p:nvSpPr>
          <p:cNvPr id="208907" name="TextBox 13">
            <a:extLst>
              <a:ext uri="{FF2B5EF4-FFF2-40B4-BE49-F238E27FC236}">
                <a16:creationId xmlns:a16="http://schemas.microsoft.com/office/drawing/2014/main" id="{FC222E94-8BD6-2247-AC49-D097B398F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9900" y="4170363"/>
            <a:ext cx="579438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GB" altLang="pt-BR" sz="1100" b="1">
                <a:ea typeface="ＭＳ Ｐゴシック" panose="020B0600070205080204" pitchFamily="34" charset="-128"/>
              </a:rPr>
              <a:t>10.3%</a:t>
            </a:r>
          </a:p>
        </p:txBody>
      </p:sp>
      <p:sp>
        <p:nvSpPr>
          <p:cNvPr id="208908" name="TextBox 13">
            <a:extLst>
              <a:ext uri="{FF2B5EF4-FFF2-40B4-BE49-F238E27FC236}">
                <a16:creationId xmlns:a16="http://schemas.microsoft.com/office/drawing/2014/main" id="{7C6E4BDE-AC72-6C4E-B4BA-8E48C162F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2841625"/>
            <a:ext cx="5794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GB" altLang="pt-BR" sz="1100" b="1">
                <a:ea typeface="ＭＳ Ｐゴシック" panose="020B0600070205080204" pitchFamily="34" charset="-128"/>
              </a:rPr>
              <a:t>27.1%</a:t>
            </a:r>
          </a:p>
        </p:txBody>
      </p:sp>
      <p:sp>
        <p:nvSpPr>
          <p:cNvPr id="208909" name="TextBox 13">
            <a:extLst>
              <a:ext uri="{FF2B5EF4-FFF2-40B4-BE49-F238E27FC236}">
                <a16:creationId xmlns:a16="http://schemas.microsoft.com/office/drawing/2014/main" id="{EB83E265-001D-5F43-A09B-6916E38C8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7613" y="3317875"/>
            <a:ext cx="5794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GB" altLang="pt-BR" sz="1100" b="1">
                <a:ea typeface="ＭＳ Ｐゴシック" panose="020B0600070205080204" pitchFamily="34" charset="-128"/>
              </a:rPr>
              <a:t>21.0%</a:t>
            </a:r>
          </a:p>
        </p:txBody>
      </p:sp>
      <p:sp>
        <p:nvSpPr>
          <p:cNvPr id="208910" name="TextBox 13">
            <a:extLst>
              <a:ext uri="{FF2B5EF4-FFF2-40B4-BE49-F238E27FC236}">
                <a16:creationId xmlns:a16="http://schemas.microsoft.com/office/drawing/2014/main" id="{2178DC03-2001-7F4C-B49B-81B110FC6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25" y="4352925"/>
            <a:ext cx="5016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GB" altLang="pt-BR" sz="1100" b="1">
                <a:ea typeface="ＭＳ Ｐゴシック" panose="020B0600070205080204" pitchFamily="34" charset="-128"/>
              </a:rPr>
              <a:t>8.0%</a:t>
            </a:r>
          </a:p>
        </p:txBody>
      </p:sp>
      <p:sp>
        <p:nvSpPr>
          <p:cNvPr id="208911" name="TextBox 13">
            <a:extLst>
              <a:ext uri="{FF2B5EF4-FFF2-40B4-BE49-F238E27FC236}">
                <a16:creationId xmlns:a16="http://schemas.microsoft.com/office/drawing/2014/main" id="{2D7FEE37-202D-234F-8902-56D4F63B0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8600" y="2193925"/>
            <a:ext cx="579438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GB" altLang="pt-BR" sz="1100" b="1">
                <a:ea typeface="ＭＳ Ｐゴシック" panose="020B0600070205080204" pitchFamily="34" charset="-128"/>
              </a:rPr>
              <a:t>34.7%</a:t>
            </a:r>
          </a:p>
        </p:txBody>
      </p:sp>
      <p:sp>
        <p:nvSpPr>
          <p:cNvPr id="208912" name="TextBox 13">
            <a:extLst>
              <a:ext uri="{FF2B5EF4-FFF2-40B4-BE49-F238E27FC236}">
                <a16:creationId xmlns:a16="http://schemas.microsoft.com/office/drawing/2014/main" id="{325F2B1F-5518-0241-A9F0-24FC9D167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6638" y="3489325"/>
            <a:ext cx="5794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GB" altLang="pt-BR" sz="1100" b="1">
                <a:ea typeface="ＭＳ Ｐゴシック" panose="020B0600070205080204" pitchFamily="34" charset="-128"/>
              </a:rPr>
              <a:t>18.4%</a:t>
            </a:r>
          </a:p>
        </p:txBody>
      </p:sp>
      <p:sp>
        <p:nvSpPr>
          <p:cNvPr id="208913" name="TextBox 13">
            <a:extLst>
              <a:ext uri="{FF2B5EF4-FFF2-40B4-BE49-F238E27FC236}">
                <a16:creationId xmlns:a16="http://schemas.microsoft.com/office/drawing/2014/main" id="{1C2935DA-F7CF-FD46-9A33-8CF896D14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0538" y="2625725"/>
            <a:ext cx="5794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GB" altLang="pt-BR" sz="1100" b="1">
                <a:ea typeface="ＭＳ Ｐゴシック" panose="020B0600070205080204" pitchFamily="34" charset="-128"/>
              </a:rPr>
              <a:t>29.9%</a:t>
            </a:r>
          </a:p>
        </p:txBody>
      </p:sp>
      <p:sp>
        <p:nvSpPr>
          <p:cNvPr id="208914" name="TextBox 13">
            <a:extLst>
              <a:ext uri="{FF2B5EF4-FFF2-40B4-BE49-F238E27FC236}">
                <a16:creationId xmlns:a16="http://schemas.microsoft.com/office/drawing/2014/main" id="{84F93ECE-AC46-9741-87D7-ACD9312BF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738" y="3921125"/>
            <a:ext cx="5794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GB" altLang="pt-BR" sz="1100" b="1">
                <a:ea typeface="ＭＳ Ｐゴシック" panose="020B0600070205080204" pitchFamily="34" charset="-128"/>
              </a:rPr>
              <a:t>13.4%</a:t>
            </a:r>
          </a:p>
        </p:txBody>
      </p:sp>
      <p:sp>
        <p:nvSpPr>
          <p:cNvPr id="208915" name="TextBox 13">
            <a:extLst>
              <a:ext uri="{FF2B5EF4-FFF2-40B4-BE49-F238E27FC236}">
                <a16:creationId xmlns:a16="http://schemas.microsoft.com/office/drawing/2014/main" id="{3E024BBB-F07A-7643-8F47-05ECCD8A2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1238" y="4475163"/>
            <a:ext cx="5016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GB" altLang="pt-BR" sz="1100" b="1">
                <a:ea typeface="ＭＳ Ｐゴシック" panose="020B0600070205080204" pitchFamily="34" charset="-128"/>
              </a:rPr>
              <a:t>6.7%</a:t>
            </a:r>
          </a:p>
        </p:txBody>
      </p:sp>
      <p:sp>
        <p:nvSpPr>
          <p:cNvPr id="208916" name="TextBox 13">
            <a:extLst>
              <a:ext uri="{FF2B5EF4-FFF2-40B4-BE49-F238E27FC236}">
                <a16:creationId xmlns:a16="http://schemas.microsoft.com/office/drawing/2014/main" id="{9536BC4C-AB5F-024F-9E85-73AB22D1D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588" y="1944688"/>
            <a:ext cx="36830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GB" altLang="pt-BR" sz="1300" b="1">
                <a:ea typeface="ＭＳ Ｐゴシック" panose="020B0600070205080204" pitchFamily="34" charset="-128"/>
              </a:rPr>
              <a:t>40</a:t>
            </a:r>
          </a:p>
        </p:txBody>
      </p:sp>
      <p:sp>
        <p:nvSpPr>
          <p:cNvPr id="208917" name="TextBox 13">
            <a:extLst>
              <a:ext uri="{FF2B5EF4-FFF2-40B4-BE49-F238E27FC236}">
                <a16:creationId xmlns:a16="http://schemas.microsoft.com/office/drawing/2014/main" id="{258D4D57-BAB9-1941-8179-4B466CFAE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588" y="2697163"/>
            <a:ext cx="36830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GB" altLang="pt-BR" sz="1300" b="1">
                <a:ea typeface="ＭＳ Ｐゴシック" panose="020B0600070205080204" pitchFamily="34" charset="-128"/>
              </a:rPr>
              <a:t>30</a:t>
            </a:r>
          </a:p>
        </p:txBody>
      </p:sp>
      <p:sp>
        <p:nvSpPr>
          <p:cNvPr id="208918" name="TextBox 13">
            <a:extLst>
              <a:ext uri="{FF2B5EF4-FFF2-40B4-BE49-F238E27FC236}">
                <a16:creationId xmlns:a16="http://schemas.microsoft.com/office/drawing/2014/main" id="{2DF6AB43-ABA4-134B-9FC1-27F899D80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588" y="3498850"/>
            <a:ext cx="36830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GB" altLang="pt-BR" sz="1300" b="1">
                <a:ea typeface="ＭＳ Ｐゴシック" panose="020B0600070205080204" pitchFamily="34" charset="-128"/>
              </a:rPr>
              <a:t>20</a:t>
            </a:r>
          </a:p>
        </p:txBody>
      </p:sp>
      <p:sp>
        <p:nvSpPr>
          <p:cNvPr id="208919" name="TextBox 13">
            <a:extLst>
              <a:ext uri="{FF2B5EF4-FFF2-40B4-BE49-F238E27FC236}">
                <a16:creationId xmlns:a16="http://schemas.microsoft.com/office/drawing/2014/main" id="{518F83BC-359F-0E42-AC24-D468FC287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825" y="4278313"/>
            <a:ext cx="36830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GB" altLang="pt-BR" sz="1300" b="1">
                <a:ea typeface="ＭＳ Ｐゴシック" panose="020B0600070205080204" pitchFamily="34" charset="-128"/>
              </a:rPr>
              <a:t>10</a:t>
            </a:r>
          </a:p>
        </p:txBody>
      </p:sp>
      <p:sp>
        <p:nvSpPr>
          <p:cNvPr id="208920" name="TextBox 13">
            <a:extLst>
              <a:ext uri="{FF2B5EF4-FFF2-40B4-BE49-F238E27FC236}">
                <a16:creationId xmlns:a16="http://schemas.microsoft.com/office/drawing/2014/main" id="{D6C378FF-3D8E-BD4E-B1B0-F1456B832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3" y="5070475"/>
            <a:ext cx="276225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GB" altLang="pt-BR" sz="1300" b="1">
                <a:ea typeface="ＭＳ Ｐゴシック" panose="020B0600070205080204" pitchFamily="34" charset="-128"/>
              </a:rPr>
              <a:t>0</a:t>
            </a:r>
          </a:p>
        </p:txBody>
      </p:sp>
      <p:sp>
        <p:nvSpPr>
          <p:cNvPr id="208921" name="TextBox 52">
            <a:extLst>
              <a:ext uri="{FF2B5EF4-FFF2-40B4-BE49-F238E27FC236}">
                <a16:creationId xmlns:a16="http://schemas.microsoft.com/office/drawing/2014/main" id="{AD26E162-4708-5E40-9B83-5313C373F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289550"/>
            <a:ext cx="10350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GB" altLang="pt-BR" sz="1000" b="1"/>
              <a:t>Limita a </a:t>
            </a:r>
          </a:p>
          <a:p>
            <a:pPr algn="ctr" eaLnBrk="0" hangingPunct="0"/>
            <a:r>
              <a:rPr lang="en-GB" altLang="pt-BR" sz="1000" b="1"/>
              <a:t>ingestão de </a:t>
            </a:r>
          </a:p>
          <a:p>
            <a:pPr algn="ctr" eaLnBrk="0" hangingPunct="0"/>
            <a:r>
              <a:rPr lang="en-GB" altLang="pt-BR" sz="1000" b="1"/>
              <a:t>líquidos antes</a:t>
            </a:r>
          </a:p>
          <a:p>
            <a:pPr algn="ctr" eaLnBrk="0" hangingPunct="0"/>
            <a:r>
              <a:rPr lang="en-GB" altLang="pt-BR" sz="1000" b="1"/>
              <a:t>de viagens</a:t>
            </a:r>
          </a:p>
        </p:txBody>
      </p:sp>
      <p:sp>
        <p:nvSpPr>
          <p:cNvPr id="208922" name="TextBox 53">
            <a:extLst>
              <a:ext uri="{FF2B5EF4-FFF2-40B4-BE49-F238E27FC236}">
                <a16:creationId xmlns:a16="http://schemas.microsoft.com/office/drawing/2014/main" id="{DC2EEB1C-69E9-5747-9EAD-49FCD53FC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5289550"/>
            <a:ext cx="12969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GB" altLang="pt-BR" sz="1000" b="1"/>
              <a:t>Limita a</a:t>
            </a:r>
          </a:p>
          <a:p>
            <a:pPr algn="ctr" eaLnBrk="0" hangingPunct="0"/>
            <a:r>
              <a:rPr lang="en-GB" altLang="pt-BR" sz="1000" b="1"/>
              <a:t> ingestão de</a:t>
            </a:r>
          </a:p>
          <a:p>
            <a:pPr algn="ctr" eaLnBrk="0" hangingPunct="0"/>
            <a:r>
              <a:rPr lang="en-GB" altLang="pt-BR" sz="1000" b="1"/>
              <a:t>líquidos na</a:t>
            </a:r>
          </a:p>
          <a:p>
            <a:pPr algn="ctr" eaLnBrk="0" hangingPunct="0"/>
            <a:r>
              <a:rPr lang="en-GB" altLang="pt-BR" sz="1000" b="1"/>
              <a:t>hora de dormir</a:t>
            </a:r>
          </a:p>
          <a:p>
            <a:pPr algn="r" eaLnBrk="0" hangingPunct="0">
              <a:spcAft>
                <a:spcPct val="120000"/>
              </a:spcAft>
            </a:pPr>
            <a:endParaRPr lang="en-GB" altLang="pt-BR" sz="1000" b="1"/>
          </a:p>
        </p:txBody>
      </p:sp>
      <p:sp>
        <p:nvSpPr>
          <p:cNvPr id="208923" name="TextBox 54">
            <a:extLst>
              <a:ext uri="{FF2B5EF4-FFF2-40B4-BE49-F238E27FC236}">
                <a16:creationId xmlns:a16="http://schemas.microsoft.com/office/drawing/2014/main" id="{9C4F5743-875D-B740-AD8A-23C42C8C6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289550"/>
            <a:ext cx="98425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GB" altLang="pt-BR" sz="1000" b="1"/>
              <a:t>Incapacidade</a:t>
            </a:r>
          </a:p>
          <a:p>
            <a:pPr algn="ctr" eaLnBrk="0" hangingPunct="0"/>
            <a:r>
              <a:rPr lang="en-GB" altLang="pt-BR" sz="1000" b="1"/>
              <a:t>para dirigir </a:t>
            </a:r>
          </a:p>
          <a:p>
            <a:pPr algn="ctr" eaLnBrk="0" hangingPunct="0"/>
            <a:r>
              <a:rPr lang="en-GB" altLang="pt-BR" sz="1000" b="1"/>
              <a:t>por duas</a:t>
            </a:r>
          </a:p>
          <a:p>
            <a:pPr algn="ctr" eaLnBrk="0" hangingPunct="0"/>
            <a:r>
              <a:rPr lang="en-GB" altLang="pt-BR" sz="1000" b="1"/>
              <a:t> horas</a:t>
            </a:r>
          </a:p>
          <a:p>
            <a:pPr algn="ctr" eaLnBrk="0" hangingPunct="0">
              <a:spcAft>
                <a:spcPct val="120000"/>
              </a:spcAft>
            </a:pPr>
            <a:endParaRPr lang="en-GB" altLang="pt-BR" sz="1000" b="1"/>
          </a:p>
        </p:txBody>
      </p:sp>
      <p:sp>
        <p:nvSpPr>
          <p:cNvPr id="208924" name="TextBox 55">
            <a:extLst>
              <a:ext uri="{FF2B5EF4-FFF2-40B4-BE49-F238E27FC236}">
                <a16:creationId xmlns:a16="http://schemas.microsoft.com/office/drawing/2014/main" id="{115F2C72-EA9F-3940-A2F4-610C4797A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5289550"/>
            <a:ext cx="104933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GB" altLang="pt-BR" sz="1000" b="1"/>
              <a:t>Não consegue</a:t>
            </a:r>
          </a:p>
          <a:p>
            <a:pPr algn="ctr" eaLnBrk="0" hangingPunct="0"/>
            <a:r>
              <a:rPr lang="en-GB" altLang="pt-BR" sz="1000" b="1"/>
              <a:t>dormir bem</a:t>
            </a:r>
          </a:p>
          <a:p>
            <a:pPr algn="ctr" eaLnBrk="0" hangingPunct="0">
              <a:spcAft>
                <a:spcPct val="120000"/>
              </a:spcAft>
            </a:pPr>
            <a:r>
              <a:rPr lang="en-GB" altLang="pt-BR" sz="1000" b="1"/>
              <a:t>à noite</a:t>
            </a:r>
          </a:p>
        </p:txBody>
      </p:sp>
      <p:sp>
        <p:nvSpPr>
          <p:cNvPr id="208925" name="TextBox 56">
            <a:extLst>
              <a:ext uri="{FF2B5EF4-FFF2-40B4-BE49-F238E27FC236}">
                <a16:creationId xmlns:a16="http://schemas.microsoft.com/office/drawing/2014/main" id="{369FA22D-49AD-B041-AFE7-262351913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1613" y="5289550"/>
            <a:ext cx="10064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GB" altLang="pt-BR" sz="1000" b="1"/>
              <a:t>Impede a </a:t>
            </a:r>
          </a:p>
          <a:p>
            <a:pPr algn="ctr" eaLnBrk="0" hangingPunct="0"/>
            <a:r>
              <a:rPr lang="en-GB" altLang="pt-BR" sz="1000" b="1"/>
              <a:t>ida a locais</a:t>
            </a:r>
          </a:p>
          <a:p>
            <a:pPr algn="ctr" eaLnBrk="0" hangingPunct="0"/>
            <a:r>
              <a:rPr lang="en-GB" altLang="pt-BR" sz="1000" b="1"/>
              <a:t>sem banheiro</a:t>
            </a:r>
          </a:p>
        </p:txBody>
      </p:sp>
      <p:sp>
        <p:nvSpPr>
          <p:cNvPr id="208926" name="TextBox 57">
            <a:extLst>
              <a:ext uri="{FF2B5EF4-FFF2-40B4-BE49-F238E27FC236}">
                <a16:creationId xmlns:a16="http://schemas.microsoft.com/office/drawing/2014/main" id="{437685B4-84C3-544D-BF8E-4BB09360D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5289550"/>
            <a:ext cx="7810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GB" altLang="pt-BR" sz="1000" b="1"/>
              <a:t>Limita a </a:t>
            </a:r>
          </a:p>
          <a:p>
            <a:pPr algn="ctr" eaLnBrk="0" hangingPunct="0"/>
            <a:r>
              <a:rPr lang="en-GB" altLang="pt-BR" sz="1000" b="1"/>
              <a:t>prática de</a:t>
            </a:r>
          </a:p>
          <a:p>
            <a:pPr algn="ctr" eaLnBrk="0" hangingPunct="0"/>
            <a:r>
              <a:rPr lang="en-GB" altLang="pt-BR" sz="1000" b="1"/>
              <a:t>esportes</a:t>
            </a:r>
          </a:p>
          <a:p>
            <a:pPr algn="ctr" eaLnBrk="0" hangingPunct="0"/>
            <a:r>
              <a:rPr lang="en-GB" altLang="pt-BR" sz="1000" b="1"/>
              <a:t>externos</a:t>
            </a:r>
          </a:p>
        </p:txBody>
      </p:sp>
      <p:sp>
        <p:nvSpPr>
          <p:cNvPr id="208927" name="TextBox 58">
            <a:extLst>
              <a:ext uri="{FF2B5EF4-FFF2-40B4-BE49-F238E27FC236}">
                <a16:creationId xmlns:a16="http://schemas.microsoft.com/office/drawing/2014/main" id="{AE4F46C9-69BE-5B40-AAB0-CF67DE9D0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5273675"/>
            <a:ext cx="12954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GB" altLang="pt-BR" sz="1000" b="1"/>
              <a:t>Limita a ida ao cinema, ao teatro</a:t>
            </a:r>
          </a:p>
          <a:p>
            <a:pPr algn="ctr" eaLnBrk="0" hangingPunct="0">
              <a:spcAft>
                <a:spcPct val="120000"/>
              </a:spcAft>
            </a:pPr>
            <a:r>
              <a:rPr lang="en-GB" altLang="pt-BR" sz="1000" b="1"/>
              <a:t>à igreja, etc.</a:t>
            </a:r>
          </a:p>
        </p:txBody>
      </p:sp>
      <p:sp>
        <p:nvSpPr>
          <p:cNvPr id="208928" name="Rectangle 7">
            <a:extLst>
              <a:ext uri="{FF2B5EF4-FFF2-40B4-BE49-F238E27FC236}">
                <a16:creationId xmlns:a16="http://schemas.microsoft.com/office/drawing/2014/main" id="{24C1ED31-A5DA-204D-97B0-6EA60D802905}"/>
              </a:ext>
            </a:extLst>
          </p:cNvPr>
          <p:cNvSpPr>
            <a:spLocks noChangeArrowheads="1"/>
          </p:cNvSpPr>
          <p:nvPr/>
        </p:nvSpPr>
        <p:spPr bwMode="invGray">
          <a:xfrm>
            <a:off x="6805613" y="2205038"/>
            <a:ext cx="136525" cy="15398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endParaRPr lang="en-GB" altLang="pt-BR"/>
          </a:p>
        </p:txBody>
      </p:sp>
      <p:sp>
        <p:nvSpPr>
          <p:cNvPr id="208929" name="Text Box 8">
            <a:extLst>
              <a:ext uri="{FF2B5EF4-FFF2-40B4-BE49-F238E27FC236}">
                <a16:creationId xmlns:a16="http://schemas.microsoft.com/office/drawing/2014/main" id="{F2FC9210-7AE8-244C-8D83-0FD5DE02619C}"/>
              </a:ext>
            </a:extLst>
          </p:cNvPr>
          <p:cNvSpPr txBox="1">
            <a:spLocks noChangeArrowheads="1"/>
          </p:cNvSpPr>
          <p:nvPr/>
        </p:nvSpPr>
        <p:spPr bwMode="invGray">
          <a:xfrm>
            <a:off x="6956425" y="2165350"/>
            <a:ext cx="15763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pt-BR" sz="1400"/>
              <a:t>Ausência de HPB</a:t>
            </a:r>
          </a:p>
        </p:txBody>
      </p:sp>
      <p:sp>
        <p:nvSpPr>
          <p:cNvPr id="208930" name="Rectangle 10">
            <a:extLst>
              <a:ext uri="{FF2B5EF4-FFF2-40B4-BE49-F238E27FC236}">
                <a16:creationId xmlns:a16="http://schemas.microsoft.com/office/drawing/2014/main" id="{45022A75-3AA8-6F4F-AE16-F293550F9030}"/>
              </a:ext>
            </a:extLst>
          </p:cNvPr>
          <p:cNvSpPr>
            <a:spLocks noChangeArrowheads="1"/>
          </p:cNvSpPr>
          <p:nvPr/>
        </p:nvSpPr>
        <p:spPr bwMode="invGray">
          <a:xfrm>
            <a:off x="6804025" y="2492375"/>
            <a:ext cx="136525" cy="153988"/>
          </a:xfrm>
          <a:prstGeom prst="rect">
            <a:avLst/>
          </a:prstGeom>
          <a:solidFill>
            <a:srgbClr val="E95D0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endParaRPr lang="en-GB" altLang="pt-BR"/>
          </a:p>
        </p:txBody>
      </p:sp>
      <p:sp>
        <p:nvSpPr>
          <p:cNvPr id="208931" name="Text Box 11">
            <a:extLst>
              <a:ext uri="{FF2B5EF4-FFF2-40B4-BE49-F238E27FC236}">
                <a16:creationId xmlns:a16="http://schemas.microsoft.com/office/drawing/2014/main" id="{86692F1D-4519-C94B-BEDE-0F1F83322228}"/>
              </a:ext>
            </a:extLst>
          </p:cNvPr>
          <p:cNvSpPr txBox="1">
            <a:spLocks noChangeArrowheads="1"/>
          </p:cNvSpPr>
          <p:nvPr/>
        </p:nvSpPr>
        <p:spPr bwMode="invGray">
          <a:xfrm>
            <a:off x="6956425" y="2420938"/>
            <a:ext cx="16557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GB" altLang="pt-BR" sz="1400"/>
              <a:t>Existência de HPB</a:t>
            </a:r>
            <a:endParaRPr lang="en-US" altLang="pt-BR" sz="1400"/>
          </a:p>
        </p:txBody>
      </p:sp>
    </p:spTree>
    <p:extLst>
      <p:ext uri="{BB962C8B-B14F-4D97-AF65-F5344CB8AC3E}">
        <p14:creationId xmlns:p14="http://schemas.microsoft.com/office/powerpoint/2010/main" val="122303711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 descr="subpagina">
            <a:extLst>
              <a:ext uri="{FF2B5EF4-FFF2-40B4-BE49-F238E27FC236}">
                <a16:creationId xmlns:a16="http://schemas.microsoft.com/office/drawing/2014/main" id="{CBC93CC4-57AE-944C-B8BF-AE920FE91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44000" cy="686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4259" name="Text Box 3">
            <a:extLst>
              <a:ext uri="{FF2B5EF4-FFF2-40B4-BE49-F238E27FC236}">
                <a16:creationId xmlns:a16="http://schemas.microsoft.com/office/drawing/2014/main" id="{9B06F950-E3C5-EB4F-8A73-A05D73CF0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4005263"/>
            <a:ext cx="626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200" b="1">
                <a:solidFill>
                  <a:schemeClr val="bg1"/>
                </a:solidFill>
              </a:rPr>
              <a:t>Câncer de Pênis</a:t>
            </a:r>
          </a:p>
        </p:txBody>
      </p:sp>
    </p:spTree>
    <p:extLst>
      <p:ext uri="{BB962C8B-B14F-4D97-AF65-F5344CB8AC3E}">
        <p14:creationId xmlns:p14="http://schemas.microsoft.com/office/powerpoint/2010/main" val="325282719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>
            <a:extLst>
              <a:ext uri="{FF2B5EF4-FFF2-40B4-BE49-F238E27FC236}">
                <a16:creationId xmlns:a16="http://schemas.microsoft.com/office/drawing/2014/main" id="{832B1F74-6EA0-6D49-9382-DC24AE674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1277938"/>
            <a:ext cx="6408738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pt-BR" altLang="pt-BR" sz="2200" b="1">
                <a:solidFill>
                  <a:schemeClr val="tx1"/>
                </a:solidFill>
              </a:rPr>
              <a:t>Câncer de Pênis</a:t>
            </a:r>
            <a:br>
              <a:rPr lang="pt-BR" altLang="pt-BR" sz="2200" b="1">
                <a:solidFill>
                  <a:schemeClr val="tx1"/>
                </a:solidFill>
              </a:rPr>
            </a:br>
            <a:r>
              <a:rPr lang="pt-BR" altLang="pt-BR" sz="2200" b="1">
                <a:solidFill>
                  <a:schemeClr val="tx1"/>
                </a:solidFill>
              </a:rPr>
              <a:t>Taxas de Incidência no Mundo</a:t>
            </a:r>
          </a:p>
        </p:txBody>
      </p:sp>
      <p:graphicFrame>
        <p:nvGraphicFramePr>
          <p:cNvPr id="226307" name="Group 3">
            <a:extLst>
              <a:ext uri="{FF2B5EF4-FFF2-40B4-BE49-F238E27FC236}">
                <a16:creationId xmlns:a16="http://schemas.microsoft.com/office/drawing/2014/main" id="{F0B850A6-0E88-0241-8A9D-00574258B90C}"/>
              </a:ext>
            </a:extLst>
          </p:cNvPr>
          <p:cNvGraphicFramePr>
            <a:graphicFrameLocks noGrp="1"/>
          </p:cNvGraphicFramePr>
          <p:nvPr/>
        </p:nvGraphicFramePr>
        <p:xfrm>
          <a:off x="2051050" y="2257425"/>
          <a:ext cx="5113338" cy="2755901"/>
        </p:xfrm>
        <a:graphic>
          <a:graphicData uri="http://schemas.openxmlformats.org/drawingml/2006/table">
            <a:tbl>
              <a:tblPr/>
              <a:tblGrid>
                <a:gridCol w="2089150">
                  <a:extLst>
                    <a:ext uri="{9D8B030D-6E8A-4147-A177-3AD203B41FA5}">
                      <a16:colId xmlns:a16="http://schemas.microsoft.com/office/drawing/2014/main" val="1170788878"/>
                    </a:ext>
                  </a:extLst>
                </a:gridCol>
                <a:gridCol w="3024188">
                  <a:extLst>
                    <a:ext uri="{9D8B030D-6E8A-4147-A177-3AD203B41FA5}">
                      <a16:colId xmlns:a16="http://schemas.microsoft.com/office/drawing/2014/main" val="32875723"/>
                    </a:ext>
                  </a:extLst>
                </a:gridCol>
              </a:tblGrid>
              <a:tr h="574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País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Nº Casos / 100.000 hab.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1309653"/>
                  </a:ext>
                </a:extLst>
              </a:tr>
              <a:tr h="5461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Índia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3,32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5563221"/>
                  </a:ext>
                </a:extLst>
              </a:tr>
              <a:tr h="544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Estados Unidos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5903585"/>
                  </a:ext>
                </a:extLst>
              </a:tr>
              <a:tr h="5461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Israel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2153592"/>
                  </a:ext>
                </a:extLst>
              </a:tr>
              <a:tr h="544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Brasil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2,9 - 6,8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6827882"/>
                  </a:ext>
                </a:extLst>
              </a:tr>
            </a:tbl>
          </a:graphicData>
        </a:graphic>
      </p:graphicFrame>
      <p:sp>
        <p:nvSpPr>
          <p:cNvPr id="226322" name="Rectangle 18">
            <a:extLst>
              <a:ext uri="{FF2B5EF4-FFF2-40B4-BE49-F238E27FC236}">
                <a16:creationId xmlns:a16="http://schemas.microsoft.com/office/drawing/2014/main" id="{65AB5D9D-A673-D143-B434-9A36DD3CD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2638" y="5229225"/>
            <a:ext cx="2663825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pt-BR" altLang="pt-BR" sz="1400" i="1">
                <a:solidFill>
                  <a:schemeClr val="tx1"/>
                </a:solidFill>
              </a:rPr>
              <a:t>Solsona. Eur Urol, 2004</a:t>
            </a:r>
            <a:br>
              <a:rPr lang="pt-BR" altLang="pt-BR" sz="1400" i="1">
                <a:solidFill>
                  <a:schemeClr val="tx1"/>
                </a:solidFill>
              </a:rPr>
            </a:br>
            <a:r>
              <a:rPr lang="pt-BR" altLang="pt-BR" sz="1400" i="1">
                <a:solidFill>
                  <a:schemeClr val="tx1"/>
                </a:solidFill>
              </a:rPr>
              <a:t>Burgers, Pediatrics, 2000</a:t>
            </a:r>
          </a:p>
        </p:txBody>
      </p:sp>
    </p:spTree>
    <p:extLst>
      <p:ext uri="{BB962C8B-B14F-4D97-AF65-F5344CB8AC3E}">
        <p14:creationId xmlns:p14="http://schemas.microsoft.com/office/powerpoint/2010/main" val="94809871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>
            <a:extLst>
              <a:ext uri="{FF2B5EF4-FFF2-40B4-BE49-F238E27FC236}">
                <a16:creationId xmlns:a16="http://schemas.microsoft.com/office/drawing/2014/main" id="{E97842C1-2ED2-F046-B3F7-4F1816923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227331" name="Picture 2">
            <a:extLst>
              <a:ext uri="{FF2B5EF4-FFF2-40B4-BE49-F238E27FC236}">
                <a16:creationId xmlns:a16="http://schemas.microsoft.com/office/drawing/2014/main" id="{4DC403F0-6B15-3B4F-9A47-A3AA14F8A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575"/>
            <a:ext cx="5886450" cy="20669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32" name="Picture 3">
            <a:extLst>
              <a:ext uri="{FF2B5EF4-FFF2-40B4-BE49-F238E27FC236}">
                <a16:creationId xmlns:a16="http://schemas.microsoft.com/office/drawing/2014/main" id="{9E95AA3A-4220-B04C-A160-FF3E972A4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82575"/>
            <a:ext cx="3276600" cy="20605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33" name="Picture 2">
            <a:extLst>
              <a:ext uri="{FF2B5EF4-FFF2-40B4-BE49-F238E27FC236}">
                <a16:creationId xmlns:a16="http://schemas.microsoft.com/office/drawing/2014/main" id="{838A8087-B7EA-8D48-80EE-011349837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741613"/>
            <a:ext cx="5324475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tângulo de cantos arredondados 9">
            <a:extLst>
              <a:ext uri="{FF2B5EF4-FFF2-40B4-BE49-F238E27FC236}">
                <a16:creationId xmlns:a16="http://schemas.microsoft.com/office/drawing/2014/main" id="{5DCC1AA7-FD73-B047-8C17-5B11719E7BA0}"/>
              </a:ext>
            </a:extLst>
          </p:cNvPr>
          <p:cNvSpPr/>
          <p:nvPr/>
        </p:nvSpPr>
        <p:spPr>
          <a:xfrm>
            <a:off x="174625" y="3965575"/>
            <a:ext cx="4176713" cy="8636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BEDB6C51-7A28-E945-AC7B-19FC1E9E2E51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775075" y="4252913"/>
            <a:ext cx="1008063" cy="1587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7336" name="Rectangle 8">
            <a:extLst>
              <a:ext uri="{FF2B5EF4-FFF2-40B4-BE49-F238E27FC236}">
                <a16:creationId xmlns:a16="http://schemas.microsoft.com/office/drawing/2014/main" id="{0973AB14-A12F-FD45-A642-BBD06C2C2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76925"/>
            <a:ext cx="9144000" cy="981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27337" name="Rectangle 1">
            <a:extLst>
              <a:ext uri="{FF2B5EF4-FFF2-40B4-BE49-F238E27FC236}">
                <a16:creationId xmlns:a16="http://schemas.microsoft.com/office/drawing/2014/main" id="{935EBF6F-FC7B-9D4F-AE3C-0BA5A7A00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263" y="6021388"/>
            <a:ext cx="5435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990000"/>
              </a:buClr>
              <a:buFont typeface="Wingdings" pitchFamily="2" charset="2"/>
              <a:buChar char="q"/>
            </a:pPr>
            <a:r>
              <a:rPr lang="pt-BR" altLang="pt-BR">
                <a:latin typeface="Calibri" panose="020F0502020204030204" pitchFamily="34" charset="0"/>
              </a:rPr>
              <a:t> </a:t>
            </a:r>
            <a:r>
              <a:rPr lang="pt-BR" altLang="pt-BR" sz="1700">
                <a:latin typeface="Calibri" panose="020F0502020204030204" pitchFamily="34" charset="0"/>
              </a:rPr>
              <a:t>2% dos Cânceres que atingem o homem no Brasil </a:t>
            </a:r>
          </a:p>
        </p:txBody>
      </p:sp>
      <p:pic>
        <p:nvPicPr>
          <p:cNvPr id="227338" name="Picture 6" descr="Digitalizar">
            <a:extLst>
              <a:ext uri="{FF2B5EF4-FFF2-40B4-BE49-F238E27FC236}">
                <a16:creationId xmlns:a16="http://schemas.microsoft.com/office/drawing/2014/main" id="{98F7FD55-8DB4-E04C-AE78-3F88F83E8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4" t="33150" r="14748" b="17195"/>
          <a:stretch>
            <a:fillRect/>
          </a:stretch>
        </p:blipFill>
        <p:spPr bwMode="auto">
          <a:xfrm>
            <a:off x="5219700" y="2471738"/>
            <a:ext cx="3778250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263146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4527D58D-E86F-E244-A143-17CEE6DC61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1277938"/>
            <a:ext cx="6408738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pt-BR" altLang="pt-BR" sz="2200" b="1">
                <a:solidFill>
                  <a:schemeClr val="tx1"/>
                </a:solidFill>
              </a:rPr>
              <a:t>Câncer de Pênis</a:t>
            </a:r>
            <a:br>
              <a:rPr lang="pt-BR" altLang="pt-BR" sz="2200" b="1">
                <a:solidFill>
                  <a:schemeClr val="tx1"/>
                </a:solidFill>
              </a:rPr>
            </a:br>
            <a:r>
              <a:rPr lang="pt-BR" altLang="pt-BR" sz="2200" b="1">
                <a:solidFill>
                  <a:schemeClr val="tx1"/>
                </a:solidFill>
              </a:rPr>
              <a:t>Brasil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BE4372BB-66E2-DF45-A668-145E4183E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2392363"/>
            <a:ext cx="7848600" cy="269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BR" altLang="pt-BR" sz="1900"/>
              <a:t>  2% dos cânceres diagnosticados no Brasil são de pênis;</a:t>
            </a:r>
          </a:p>
          <a:p>
            <a:pPr>
              <a:buFont typeface="Wingdings" pitchFamily="2" charset="2"/>
              <a:buChar char="§"/>
            </a:pPr>
            <a:endParaRPr lang="pt-BR" altLang="pt-BR" sz="1900"/>
          </a:p>
          <a:p>
            <a:pPr>
              <a:buFont typeface="Wingdings" pitchFamily="2" charset="2"/>
              <a:buChar char="§"/>
            </a:pPr>
            <a:r>
              <a:rPr lang="pt-BR" altLang="pt-BR" sz="1900"/>
              <a:t>  Por ano são realizadas 1.000 amputações;</a:t>
            </a:r>
          </a:p>
          <a:p>
            <a:pPr>
              <a:buFont typeface="Wingdings" pitchFamily="2" charset="2"/>
              <a:buNone/>
            </a:pPr>
            <a:endParaRPr lang="pt-BR" altLang="pt-BR" sz="1900"/>
          </a:p>
          <a:p>
            <a:pPr>
              <a:buFont typeface="Wingdings" pitchFamily="2" charset="2"/>
              <a:buChar char="§"/>
            </a:pPr>
            <a:r>
              <a:rPr lang="pt-BR" altLang="pt-BR" sz="1900"/>
              <a:t>  16% dos cânceres diagnosticados são em homens do MA;</a:t>
            </a:r>
          </a:p>
          <a:p>
            <a:pPr>
              <a:buFont typeface="Wingdings" pitchFamily="2" charset="2"/>
              <a:buChar char="§"/>
            </a:pPr>
            <a:endParaRPr lang="pt-BR" altLang="pt-BR" sz="1900"/>
          </a:p>
          <a:p>
            <a:pPr>
              <a:buFont typeface="Wingdings" pitchFamily="2" charset="2"/>
              <a:buChar char="§"/>
            </a:pPr>
            <a:r>
              <a:rPr lang="pt-BR" altLang="pt-BR" sz="1900"/>
              <a:t>  1 caso novo a cada 13,7 dias no MA;</a:t>
            </a:r>
          </a:p>
          <a:p>
            <a:pPr>
              <a:buFont typeface="Wingdings" pitchFamily="2" charset="2"/>
              <a:buChar char="§"/>
            </a:pPr>
            <a:endParaRPr lang="pt-BR" altLang="pt-BR" sz="1900"/>
          </a:p>
          <a:p>
            <a:pPr>
              <a:buFont typeface="Wingdings" pitchFamily="2" charset="2"/>
              <a:buChar char="§"/>
            </a:pPr>
            <a:r>
              <a:rPr lang="pt-BR" altLang="pt-BR" sz="1900"/>
              <a:t>  50% dos pacientes aguardam até 1 ano para procurar um médico.</a:t>
            </a:r>
          </a:p>
        </p:txBody>
      </p:sp>
    </p:spTree>
    <p:extLst>
      <p:ext uri="{BB962C8B-B14F-4D97-AF65-F5344CB8AC3E}">
        <p14:creationId xmlns:p14="http://schemas.microsoft.com/office/powerpoint/2010/main" val="94177914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0D40FFA2-AC34-894D-AECF-4090A9C93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990600"/>
            <a:ext cx="6840538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300" b="1">
                <a:solidFill>
                  <a:srgbClr val="3366FF"/>
                </a:solidFill>
              </a:rPr>
              <a:t>Campanha de Prevenção de Câncer de Pênis</a:t>
            </a:r>
            <a:br>
              <a:rPr lang="pt-BR" altLang="pt-BR" sz="2300" b="1">
                <a:solidFill>
                  <a:srgbClr val="3366FF"/>
                </a:solidFill>
              </a:rPr>
            </a:br>
            <a:endParaRPr lang="pt-BR" altLang="pt-BR" sz="2300" b="1">
              <a:solidFill>
                <a:srgbClr val="3366FF"/>
              </a:solidFill>
            </a:endParaRPr>
          </a:p>
        </p:txBody>
      </p:sp>
      <p:sp>
        <p:nvSpPr>
          <p:cNvPr id="234499" name="Rectangle 3">
            <a:extLst>
              <a:ext uri="{FF2B5EF4-FFF2-40B4-BE49-F238E27FC236}">
                <a16:creationId xmlns:a16="http://schemas.microsoft.com/office/drawing/2014/main" id="{09E09E81-BA3D-E64A-8B92-9960435FF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4900" y="1430338"/>
            <a:ext cx="60134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2000" b="1"/>
              <a:t>Mídia Eletrônica</a:t>
            </a:r>
            <a:r>
              <a:rPr lang="pt-BR" altLang="pt-BR" sz="2000"/>
              <a:t> </a:t>
            </a:r>
          </a:p>
          <a:p>
            <a:r>
              <a:rPr lang="pt-BR" altLang="pt-BR" sz="2000" b="1"/>
              <a:t>1 – Vídeo para público leigo</a:t>
            </a:r>
          </a:p>
        </p:txBody>
      </p:sp>
      <p:sp>
        <p:nvSpPr>
          <p:cNvPr id="234500" name="Rectangle 4">
            <a:extLst>
              <a:ext uri="{FF2B5EF4-FFF2-40B4-BE49-F238E27FC236}">
                <a16:creationId xmlns:a16="http://schemas.microsoft.com/office/drawing/2014/main" id="{EB411589-AE76-BB40-9761-C5C234AF8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298700"/>
            <a:ext cx="5184775" cy="372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BR" altLang="pt-BR"/>
              <a:t> Público-alvo: leigo</a:t>
            </a:r>
          </a:p>
          <a:p>
            <a:pPr>
              <a:buFont typeface="Wingdings" pitchFamily="2" charset="2"/>
              <a:buChar char="§"/>
            </a:pPr>
            <a:endParaRPr lang="pt-BR" altLang="pt-BR" sz="1000"/>
          </a:p>
          <a:p>
            <a:pPr>
              <a:buFont typeface="Wingdings" pitchFamily="2" charset="2"/>
              <a:buChar char="§"/>
            </a:pPr>
            <a:r>
              <a:rPr lang="pt-BR" altLang="pt-BR"/>
              <a:t> Duração: 4 minutos</a:t>
            </a:r>
          </a:p>
          <a:p>
            <a:pPr>
              <a:buFont typeface="Wingdings" pitchFamily="2" charset="2"/>
              <a:buChar char="§"/>
            </a:pPr>
            <a:endParaRPr lang="pt-BR" altLang="pt-BR" sz="1000"/>
          </a:p>
          <a:p>
            <a:pPr>
              <a:buFont typeface="Wingdings" pitchFamily="2" charset="2"/>
              <a:buChar char="§"/>
            </a:pPr>
            <a:r>
              <a:rPr lang="pt-BR" altLang="pt-BR"/>
              <a:t>  Personagens em 3D: </a:t>
            </a:r>
          </a:p>
          <a:p>
            <a:pPr>
              <a:buFont typeface="Wingdings" pitchFamily="2" charset="2"/>
              <a:buNone/>
            </a:pPr>
            <a:r>
              <a:rPr lang="pt-BR" altLang="pt-BR"/>
              <a:t>-  Bumba-meu-boi “Prevenido” e Dr. Uro</a:t>
            </a:r>
          </a:p>
          <a:p>
            <a:pPr>
              <a:buFont typeface="Wingdings" pitchFamily="2" charset="2"/>
              <a:buChar char="§"/>
            </a:pPr>
            <a:endParaRPr lang="pt-BR" altLang="pt-BR" sz="1000"/>
          </a:p>
          <a:p>
            <a:pPr>
              <a:buFont typeface="Wingdings" pitchFamily="2" charset="2"/>
              <a:buChar char="§"/>
            </a:pPr>
            <a:r>
              <a:rPr lang="pt-BR" altLang="pt-BR"/>
              <a:t>  Local de veiculação: vans do “Comboio contra o Câncer de Pênis”</a:t>
            </a:r>
          </a:p>
          <a:p>
            <a:pPr>
              <a:buFont typeface="Wingdings" pitchFamily="2" charset="2"/>
              <a:buChar char="§"/>
            </a:pPr>
            <a:endParaRPr lang="pt-BR" altLang="pt-BR" sz="1000"/>
          </a:p>
          <a:p>
            <a:pPr>
              <a:buFont typeface="Wingdings" pitchFamily="2" charset="2"/>
              <a:buChar char="§"/>
            </a:pPr>
            <a:r>
              <a:rPr lang="pt-BR" altLang="pt-BR"/>
              <a:t> Assuntos abordados:</a:t>
            </a:r>
          </a:p>
          <a:p>
            <a:pPr>
              <a:buFont typeface="Wingdings" pitchFamily="2" charset="2"/>
              <a:buNone/>
            </a:pPr>
            <a:r>
              <a:rPr lang="pt-BR" altLang="pt-BR"/>
              <a:t>- Dados sobre a incidência da doença</a:t>
            </a:r>
          </a:p>
          <a:p>
            <a:pPr>
              <a:buFont typeface="Wingdings" pitchFamily="2" charset="2"/>
              <a:buNone/>
            </a:pPr>
            <a:r>
              <a:rPr lang="pt-BR" altLang="pt-BR"/>
              <a:t>- Possíveis causas da doença</a:t>
            </a:r>
          </a:p>
          <a:p>
            <a:pPr>
              <a:buFont typeface="Wingdings" pitchFamily="2" charset="2"/>
              <a:buNone/>
            </a:pPr>
            <a:r>
              <a:rPr lang="pt-BR" altLang="pt-BR"/>
              <a:t>- Sintomas</a:t>
            </a:r>
          </a:p>
          <a:p>
            <a:pPr>
              <a:buFont typeface="Wingdings" pitchFamily="2" charset="2"/>
              <a:buNone/>
            </a:pPr>
            <a:r>
              <a:rPr lang="pt-BR" altLang="pt-BR"/>
              <a:t>- Modos de prevenção</a:t>
            </a:r>
          </a:p>
        </p:txBody>
      </p:sp>
      <p:pic>
        <p:nvPicPr>
          <p:cNvPr id="234501" name="Picture 11" descr="chapeunovo copy">
            <a:extLst>
              <a:ext uri="{FF2B5EF4-FFF2-40B4-BE49-F238E27FC236}">
                <a16:creationId xmlns:a16="http://schemas.microsoft.com/office/drawing/2014/main" id="{8FBFD325-E23A-3C43-B9DD-081E8E516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505096"/>
              </a:clrFrom>
              <a:clrTo>
                <a:srgbClr val="5050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3068638"/>
            <a:ext cx="2616201" cy="358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502" name="Picture 10" descr="boi">
            <a:extLst>
              <a:ext uri="{FF2B5EF4-FFF2-40B4-BE49-F238E27FC236}">
                <a16:creationId xmlns:a16="http://schemas.microsoft.com/office/drawing/2014/main" id="{92982C9F-5FFA-CF4D-814B-3B17B629E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4E99"/>
              </a:clrFrom>
              <a:clrTo>
                <a:srgbClr val="4C4E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49" t="5000" r="6250" b="11667"/>
          <a:stretch>
            <a:fillRect/>
          </a:stretch>
        </p:blipFill>
        <p:spPr bwMode="auto">
          <a:xfrm>
            <a:off x="7315200" y="4292600"/>
            <a:ext cx="1535113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113281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2680</TotalTime>
  <Words>2490</Words>
  <Application>Microsoft Macintosh PowerPoint</Application>
  <PresentationFormat>Apresentação na tela (4:3)</PresentationFormat>
  <Paragraphs>731</Paragraphs>
  <Slides>113</Slides>
  <Notes>27</Notes>
  <HiddenSlides>0</HiddenSlides>
  <MMClips>1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113</vt:i4>
      </vt:variant>
    </vt:vector>
  </HeadingPairs>
  <TitlesOfParts>
    <vt:vector size="123" baseType="lpstr">
      <vt:lpstr>ＭＳ Ｐゴシック</vt:lpstr>
      <vt:lpstr>Arial</vt:lpstr>
      <vt:lpstr>Calibri</vt:lpstr>
      <vt:lpstr>Tahoma</vt:lpstr>
      <vt:lpstr>Times New Roman</vt:lpstr>
      <vt:lpstr>Wingdings</vt:lpstr>
      <vt:lpstr>Tema do Office</vt:lpstr>
      <vt:lpstr>1_Tema do Office</vt:lpstr>
      <vt:lpstr>Photo Editor Photo</vt:lpstr>
      <vt:lpstr>Worksheet</vt:lpstr>
      <vt:lpstr>Apresentação do PowerPoint</vt:lpstr>
      <vt:lpstr>HISTÓRIA DA UROLOGIA</vt:lpstr>
      <vt:lpstr>ANTIGUIDADE</vt:lpstr>
      <vt:lpstr>ANTIGUIDADE</vt:lpstr>
      <vt:lpstr>IDADE MÉDIA</vt:lpstr>
      <vt:lpstr>PERÍODO RENASCENTISTA</vt:lpstr>
      <vt:lpstr>REVOLUÇÃO CULTURAL</vt:lpstr>
      <vt:lpstr>REVOLUÇÃO CULTURAL</vt:lpstr>
      <vt:lpstr>REVOLUÇÃO CULTURAL</vt:lpstr>
      <vt:lpstr>REVOLUÇÃO CULTURAL</vt:lpstr>
      <vt:lpstr>REVOLUÇÃO CULTURAL</vt:lpstr>
      <vt:lpstr>REVOLUÇÃO CULTURAL</vt:lpstr>
      <vt:lpstr>MEDICINA RENASCENTISTA</vt:lpstr>
      <vt:lpstr>MEDICINA RENASCENTISTA</vt:lpstr>
      <vt:lpstr>MEDICINA RENASCENTISTA</vt:lpstr>
      <vt:lpstr>MEDICINA RENASCENTISTA</vt:lpstr>
      <vt:lpstr>MEDICINA RENASCENTISTA</vt:lpstr>
      <vt:lpstr>MEDICINA RENASCENTISTA</vt:lpstr>
      <vt:lpstr>MEDICINA RENASCENTISTA</vt:lpstr>
      <vt:lpstr>MEDICINA RENASCENTISTA</vt:lpstr>
      <vt:lpstr>CIRCUNCISÃO</vt:lpstr>
      <vt:lpstr>CIRCUNCISÃO – BRIT MILAH</vt:lpstr>
      <vt:lpstr>CIRCUNCISÃO – BRIT MILAH</vt:lpstr>
      <vt:lpstr>CIRCUNCISÃO – BRIT MILAH</vt:lpstr>
      <vt:lpstr>CIRCUNCISÃO – BRIT MILAH</vt:lpstr>
      <vt:lpstr>MEDICINA RENASCENTISTA</vt:lpstr>
      <vt:lpstr>SÉCULO XVII</vt:lpstr>
      <vt:lpstr>UNIVERSO EM FOCO</vt:lpstr>
      <vt:lpstr>UNIVERSO EM FOCO</vt:lpstr>
      <vt:lpstr>UNIVERSO EM FOCO</vt:lpstr>
      <vt:lpstr>MEDICINA RENASCENTISTA</vt:lpstr>
      <vt:lpstr>MEDICINA RENASCENTISTA</vt:lpstr>
      <vt:lpstr>Apresentação do PowerPoint</vt:lpstr>
      <vt:lpstr>Apresentação do PowerPoint</vt:lpstr>
      <vt:lpstr>Apresentação do PowerPoint</vt:lpstr>
      <vt:lpstr>SÉCULO XVIII</vt:lpstr>
      <vt:lpstr>SÉCULO XVIII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GIOVANNI BATTISTA MORGANI</vt:lpstr>
      <vt:lpstr>GIOVANNI BATTISTA MORGANI</vt:lpstr>
      <vt:lpstr>GIOVANNI BATTISTA MORGANI</vt:lpstr>
      <vt:lpstr>SÉCULO XIX</vt:lpstr>
      <vt:lpstr>SÉCULO XX</vt:lpstr>
      <vt:lpstr>SÉCULO XX</vt:lpstr>
      <vt:lpstr>SÉCULO XXI</vt:lpstr>
      <vt:lpstr>SÉCULO XXI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CÂNCER DE PRÓSTATA E O NOVEMBRO AZUL</vt:lpstr>
      <vt:lpstr>Apresentação do PowerPoint</vt:lpstr>
      <vt:lpstr>Apresentação do PowerPoint</vt:lpstr>
      <vt:lpstr>Epidemiologia da HPB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ÁREA DE ATUAÇÃO UROLÓGICA</vt:lpstr>
      <vt:lpstr>ÁREA DE ATUAÇÃO UROLÓGICA</vt:lpstr>
    </vt:vector>
  </TitlesOfParts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geraldo</dc:creator>
  <cp:lastModifiedBy>Microsoft Office User</cp:lastModifiedBy>
  <cp:revision>198</cp:revision>
  <dcterms:created xsi:type="dcterms:W3CDTF">2016-08-09T19:34:54Z</dcterms:created>
  <dcterms:modified xsi:type="dcterms:W3CDTF">2019-02-13T12:58:27Z</dcterms:modified>
</cp:coreProperties>
</file>