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ackup\Elaine\Gradua&#231;&#227;o\pobreza_distr_renda\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% de domicilios extremamente pobres</c:v>
                </c:pt>
              </c:strCache>
            </c:strRef>
          </c:tx>
          <c:dLbls>
            <c:dLbl>
              <c:idx val="19"/>
              <c:layout>
                <c:manualLayout>
                  <c:x val="-1.9738406535536643E-2"/>
                  <c:y val="-2.5343513532255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8422512766500893E-2"/>
                  <c:y val="-2.5343513532255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Plan1!$A$2:$A$27</c:f>
              <c:strCache>
                <c:ptCount val="2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</c:strCache>
            </c:strRef>
          </c:cat>
          <c:val>
            <c:numRef>
              <c:f>Plan1!$B$2:$B$27</c:f>
              <c:numCache>
                <c:formatCode>#,##0.00</c:formatCode>
                <c:ptCount val="26"/>
                <c:pt idx="0">
                  <c:v>12.896897728700004</c:v>
                </c:pt>
                <c:pt idx="1">
                  <c:v>13.1296772442</c:v>
                </c:pt>
                <c:pt idx="2">
                  <c:v>17.527737919300002</c:v>
                </c:pt>
                <c:pt idx="3">
                  <c:v>16.543450217099988</c:v>
                </c:pt>
                <c:pt idx="4">
                  <c:v>13.5617193692</c:v>
                </c:pt>
                <c:pt idx="5">
                  <c:v>6.3719337891999999</c:v>
                </c:pt>
                <c:pt idx="6">
                  <c:v>13.246312440099995</c:v>
                </c:pt>
                <c:pt idx="7">
                  <c:v>16.163240205899989</c:v>
                </c:pt>
                <c:pt idx="8">
                  <c:v>14.8286051167</c:v>
                </c:pt>
                <c:pt idx="9">
                  <c:v>15.585376610300004</c:v>
                </c:pt>
                <c:pt idx="10">
                  <c:v>15.3789537588</c:v>
                </c:pt>
                <c:pt idx="11">
                  <c:v>15.393542976300008</c:v>
                </c:pt>
                <c:pt idx="12">
                  <c:v>11.313134011900008</c:v>
                </c:pt>
                <c:pt idx="13">
                  <c:v>11.830344993300002</c:v>
                </c:pt>
                <c:pt idx="14">
                  <c:v>11.791393564999998</c:v>
                </c:pt>
                <c:pt idx="15">
                  <c:v>10.691803227799999</c:v>
                </c:pt>
                <c:pt idx="16">
                  <c:v>11.1188435348</c:v>
                </c:pt>
                <c:pt idx="17">
                  <c:v>11.429280524500005</c:v>
                </c:pt>
                <c:pt idx="18">
                  <c:v>10.261870136100001</c:v>
                </c:pt>
                <c:pt idx="19">
                  <c:v>11.2859978615</c:v>
                </c:pt>
                <c:pt idx="20">
                  <c:v>9.6890122709000028</c:v>
                </c:pt>
                <c:pt idx="21">
                  <c:v>8.3533711163</c:v>
                </c:pt>
                <c:pt idx="22">
                  <c:v>6.9725569275999977</c:v>
                </c:pt>
                <c:pt idx="23">
                  <c:v>6.6828725333999968</c:v>
                </c:pt>
                <c:pt idx="24">
                  <c:v>5.9036612860000028</c:v>
                </c:pt>
                <c:pt idx="25">
                  <c:v>5.8174785430999956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% de domicilios pobres</c:v>
                </c:pt>
              </c:strCache>
            </c:strRef>
          </c:tx>
          <c:dLbls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1.0527150152286221E-2"/>
                  <c:y val="-3.8015270298383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Plan1!$A$2:$A$27</c:f>
              <c:strCache>
                <c:ptCount val="2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</c:strCache>
            </c:strRef>
          </c:cat>
          <c:val>
            <c:numRef>
              <c:f>Plan1!$C$2:$C$27</c:f>
              <c:numCache>
                <c:formatCode>#,##0.00</c:formatCode>
                <c:ptCount val="26"/>
                <c:pt idx="0">
                  <c:v>33.351175331600004</c:v>
                </c:pt>
                <c:pt idx="1">
                  <c:v>33.34466765709994</c:v>
                </c:pt>
                <c:pt idx="2">
                  <c:v>40.953290643099997</c:v>
                </c:pt>
                <c:pt idx="3">
                  <c:v>40.927249874999994</c:v>
                </c:pt>
                <c:pt idx="4">
                  <c:v>34.721789665899998</c:v>
                </c:pt>
                <c:pt idx="5">
                  <c:v>20.932472733699989</c:v>
                </c:pt>
                <c:pt idx="6">
                  <c:v>32.924577924500021</c:v>
                </c:pt>
                <c:pt idx="7">
                  <c:v>37.126370319600028</c:v>
                </c:pt>
                <c:pt idx="8">
                  <c:v>34.960696852699996</c:v>
                </c:pt>
                <c:pt idx="9">
                  <c:v>36.043759743300001</c:v>
                </c:pt>
                <c:pt idx="10">
                  <c:v>34.962389522500011</c:v>
                </c:pt>
                <c:pt idx="11">
                  <c:v>35.464681761199977</c:v>
                </c:pt>
                <c:pt idx="12">
                  <c:v>28.130240059599988</c:v>
                </c:pt>
                <c:pt idx="13">
                  <c:v>28.161646843899984</c:v>
                </c:pt>
                <c:pt idx="14">
                  <c:v>28.397864687399998</c:v>
                </c:pt>
                <c:pt idx="15">
                  <c:v>27.12197252850001</c:v>
                </c:pt>
                <c:pt idx="16">
                  <c:v>28.249406647099985</c:v>
                </c:pt>
                <c:pt idx="17">
                  <c:v>28.133902441299998</c:v>
                </c:pt>
                <c:pt idx="18">
                  <c:v>27.026757837200002</c:v>
                </c:pt>
                <c:pt idx="19">
                  <c:v>28.226732732299983</c:v>
                </c:pt>
                <c:pt idx="20">
                  <c:v>26.372889879199985</c:v>
                </c:pt>
                <c:pt idx="21">
                  <c:v>23.581297458800005</c:v>
                </c:pt>
                <c:pt idx="22">
                  <c:v>20.34182616830001</c:v>
                </c:pt>
                <c:pt idx="23">
                  <c:v>18.450827429800011</c:v>
                </c:pt>
                <c:pt idx="24">
                  <c:v>17.170207101799999</c:v>
                </c:pt>
                <c:pt idx="25">
                  <c:v>16.362328991599981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768768"/>
        <c:axId val="248782848"/>
      </c:lineChart>
      <c:catAx>
        <c:axId val="24876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248782848"/>
        <c:crosses val="autoZero"/>
        <c:auto val="1"/>
        <c:lblAlgn val="ctr"/>
        <c:lblOffset val="100"/>
        <c:noMultiLvlLbl val="0"/>
      </c:catAx>
      <c:valAx>
        <c:axId val="24878284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48768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Plan1!$H$1</c:f>
              <c:strCache>
                <c:ptCount val="1"/>
                <c:pt idx="0">
                  <c:v>gini</c:v>
                </c:pt>
              </c:strCache>
            </c:strRef>
          </c:tx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368608784264398E-2"/>
                  <c:y val="-1.9007635149191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9.2112563832504289E-3"/>
                  <c:y val="-2.956743245429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Plan1!$G$2:$G$27</c:f>
              <c:strCache>
                <c:ptCount val="2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1992</c:v>
                </c:pt>
                <c:pt idx="11">
                  <c:v>1993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</c:strCache>
            </c:strRef>
          </c:cat>
          <c:val>
            <c:numRef>
              <c:f>Plan1!$H$2:$H$27</c:f>
              <c:numCache>
                <c:formatCode>#,##0.000</c:formatCode>
                <c:ptCount val="26"/>
                <c:pt idx="0">
                  <c:v>0.58420104439999998</c:v>
                </c:pt>
                <c:pt idx="1">
                  <c:v>0.59145599079999966</c:v>
                </c:pt>
                <c:pt idx="2">
                  <c:v>0.59597136949999996</c:v>
                </c:pt>
                <c:pt idx="3">
                  <c:v>0.58938332489999945</c:v>
                </c:pt>
                <c:pt idx="4">
                  <c:v>0.5976679184</c:v>
                </c:pt>
                <c:pt idx="5">
                  <c:v>0.58804493140000003</c:v>
                </c:pt>
                <c:pt idx="6">
                  <c:v>0.60055744830000002</c:v>
                </c:pt>
                <c:pt idx="7">
                  <c:v>0.6163717063000006</c:v>
                </c:pt>
                <c:pt idx="8">
                  <c:v>0.6355695347000001</c:v>
                </c:pt>
                <c:pt idx="9">
                  <c:v>0.6138841340000003</c:v>
                </c:pt>
                <c:pt idx="10">
                  <c:v>0.58252241289999962</c:v>
                </c:pt>
                <c:pt idx="11">
                  <c:v>0.60443688969999998</c:v>
                </c:pt>
                <c:pt idx="12">
                  <c:v>0.60050664740000004</c:v>
                </c:pt>
                <c:pt idx="13">
                  <c:v>0.60205407950000034</c:v>
                </c:pt>
                <c:pt idx="14">
                  <c:v>0.60209184010000061</c:v>
                </c:pt>
                <c:pt idx="15">
                  <c:v>0.60015496820000003</c:v>
                </c:pt>
                <c:pt idx="16">
                  <c:v>0.59397392479999966</c:v>
                </c:pt>
                <c:pt idx="17">
                  <c:v>0.59608181019999995</c:v>
                </c:pt>
                <c:pt idx="18">
                  <c:v>0.58926714189999918</c:v>
                </c:pt>
                <c:pt idx="19">
                  <c:v>0.58303442459999999</c:v>
                </c:pt>
                <c:pt idx="20">
                  <c:v>0.5723715278</c:v>
                </c:pt>
                <c:pt idx="21">
                  <c:v>0.56943792719999997</c:v>
                </c:pt>
                <c:pt idx="22">
                  <c:v>0.56293630469999989</c:v>
                </c:pt>
                <c:pt idx="23">
                  <c:v>0.55604293890000001</c:v>
                </c:pt>
                <c:pt idx="24">
                  <c:v>0.54756299859999968</c:v>
                </c:pt>
                <c:pt idx="25">
                  <c:v>0.54275057050000031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811904"/>
        <c:axId val="248813440"/>
      </c:lineChart>
      <c:catAx>
        <c:axId val="248811904"/>
        <c:scaling>
          <c:orientation val="minMax"/>
        </c:scaling>
        <c:delete val="0"/>
        <c:axPos val="b"/>
        <c:majorTickMark val="out"/>
        <c:minorTickMark val="none"/>
        <c:tickLblPos val="nextTo"/>
        <c:crossAx val="248813440"/>
        <c:crosses val="autoZero"/>
        <c:auto val="1"/>
        <c:lblAlgn val="ctr"/>
        <c:lblOffset val="100"/>
        <c:noMultiLvlLbl val="0"/>
      </c:catAx>
      <c:valAx>
        <c:axId val="248813440"/>
        <c:scaling>
          <c:orientation val="minMax"/>
        </c:scaling>
        <c:delete val="0"/>
        <c:axPos val="l"/>
        <c:majorGridlines/>
        <c:numFmt formatCode="#,##0.000" sourceLinked="1"/>
        <c:majorTickMark val="out"/>
        <c:minorTickMark val="none"/>
        <c:tickLblPos val="nextTo"/>
        <c:crossAx val="24881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0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60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99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8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6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18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56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6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72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44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41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A90A-EDBB-4EEB-9818-07E198F0F3F0}" type="datetimeFigureOut">
              <a:rPr lang="pt-BR" smtClean="0"/>
              <a:pPr/>
              <a:t>24/04/2015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10A2-C5E0-43DF-AB02-940E5E8A173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1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Dez pontos de consenso sobre a questão da pobreza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Cap. 7 – Pobreza no Brasil - Afinal do que se trata? - Sonia Rocha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8996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Quinto: heterogeneidade da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pobre do nordeste é diferente do pobre do sudeste e, neste sentido, políticas diferenciadas devem ser pensadas.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Sexto: educação, renda e pobreza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Baixa escolaridade é a variável que tinha maior correlação com a pobreza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Sétimo: pobreza e mercado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Baixo capital humano </a:t>
            </a:r>
            <a:r>
              <a:rPr lang="pt-BR" dirty="0" smtClean="0">
                <a:sym typeface="Wingdings" pitchFamily="2" charset="2"/>
              </a:rPr>
              <a:t> baixos salários  maior probabilidade de ser pobre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últimos pontos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Oitavo: crianças – mais vulneráveis</a:t>
            </a:r>
          </a:p>
          <a:p>
            <a:r>
              <a:rPr lang="pt-BR" dirty="0" smtClean="0"/>
              <a:t>Nono: sobre o desenho da política antipobreza</a:t>
            </a:r>
          </a:p>
          <a:p>
            <a:r>
              <a:rPr lang="pt-BR" dirty="0" smtClean="0"/>
              <a:t>Décimo: Quanto custa eliminar a pobreza?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Primeiro: o que se entende por pobreza no Brasil?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Muitas vezes associa-se pobreza à fome </a:t>
            </a:r>
            <a:r>
              <a:rPr lang="pt-BR" dirty="0" smtClean="0">
                <a:sym typeface="Wingdings" pitchFamily="2" charset="2"/>
              </a:rPr>
              <a:t> abordagem monetária da pobreza não diz isso</a:t>
            </a:r>
          </a:p>
          <a:p>
            <a:r>
              <a:rPr lang="pt-BR" dirty="0" smtClean="0">
                <a:sym typeface="Wingdings" pitchFamily="2" charset="2"/>
              </a:rPr>
              <a:t>Indigentes  são aqueles q não tem renda suficiente para aquisição de uma alimentação adequada  mas, não necessariamente são subnutridos</a:t>
            </a:r>
          </a:p>
          <a:p>
            <a:r>
              <a:rPr lang="pt-BR" dirty="0" smtClean="0">
                <a:sym typeface="Wingdings" pitchFamily="2" charset="2"/>
              </a:rPr>
              <a:t>Para medir subnutrição </a:t>
            </a:r>
            <a:r>
              <a:rPr lang="pt-BR" dirty="0" err="1" smtClean="0">
                <a:sym typeface="Wingdings" pitchFamily="2" charset="2"/>
              </a:rPr>
              <a:t>vc</a:t>
            </a:r>
            <a:r>
              <a:rPr lang="pt-BR" dirty="0" smtClean="0">
                <a:sym typeface="Wingdings" pitchFamily="2" charset="2"/>
              </a:rPr>
              <a:t> deve usar os indicadores relacionados a isso  subnutrição é um dos problemas associados à pobreza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7911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Primeiro: o que se entende por pobreza no Brasil?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Em </a:t>
            </a:r>
            <a:r>
              <a:rPr lang="pt-BR" dirty="0" err="1" smtClean="0"/>
              <a:t>fç</a:t>
            </a:r>
            <a:r>
              <a:rPr lang="pt-BR" dirty="0" smtClean="0"/>
              <a:t> de que uma grande parcela da população ainda não dispõe de renda suficiente para atender suas necessidades básicas </a:t>
            </a:r>
            <a:r>
              <a:rPr lang="pt-BR" dirty="0" smtClean="0">
                <a:sym typeface="Wingdings" pitchFamily="2" charset="2"/>
              </a:rPr>
              <a:t> conceito relevante é o de </a:t>
            </a:r>
            <a:r>
              <a:rPr lang="pt-BR" u="sng" dirty="0" smtClean="0">
                <a:sym typeface="Wingdings" pitchFamily="2" charset="2"/>
              </a:rPr>
              <a:t>pobreza absoluta</a:t>
            </a:r>
          </a:p>
          <a:p>
            <a:r>
              <a:rPr lang="pt-BR" dirty="0" smtClean="0">
                <a:sym typeface="Wingdings" pitchFamily="2" charset="2"/>
              </a:rPr>
              <a:t>Trabalhar com a renda </a:t>
            </a:r>
            <a:r>
              <a:rPr lang="pt-BR" u="sng" dirty="0" smtClean="0">
                <a:sym typeface="Wingdings" pitchFamily="2" charset="2"/>
              </a:rPr>
              <a:t>familiar</a:t>
            </a:r>
            <a:r>
              <a:rPr lang="pt-BR" dirty="0" smtClean="0">
                <a:sym typeface="Wingdings" pitchFamily="2" charset="2"/>
              </a:rPr>
              <a:t> per capita</a:t>
            </a:r>
          </a:p>
          <a:p>
            <a:r>
              <a:rPr lang="pt-BR" dirty="0" smtClean="0">
                <a:sym typeface="Wingdings" pitchFamily="2" charset="2"/>
              </a:rPr>
              <a:t>Utilizar o consumo observado para definir as linhas de pobreza</a:t>
            </a:r>
          </a:p>
          <a:p>
            <a:r>
              <a:rPr lang="pt-BR" dirty="0" smtClean="0">
                <a:sym typeface="Wingdings" pitchFamily="2" charset="2"/>
              </a:rPr>
              <a:t>Definir de linhas diferentes ‘espacialmente’  muito desejado; cuidado: comparações</a:t>
            </a:r>
          </a:p>
        </p:txBody>
      </p:sp>
    </p:spTree>
    <p:extLst>
      <p:ext uri="{BB962C8B-B14F-4D97-AF65-F5344CB8AC3E}">
        <p14:creationId xmlns:p14="http://schemas.microsoft.com/office/powerpoint/2010/main" val="374270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Segundo: o declínio de longo-prazo e a estabilidade recente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 1970-1980 </a:t>
            </a:r>
            <a:r>
              <a:rPr lang="pt-BR" dirty="0" smtClean="0">
                <a:sym typeface="Wingdings" pitchFamily="2" charset="2"/>
              </a:rPr>
              <a:t> redução significativa da incidência da pobreza </a:t>
            </a:r>
          </a:p>
          <a:p>
            <a:r>
              <a:rPr lang="pt-BR" dirty="0" smtClean="0"/>
              <a:t>Ao longo dos anos 80 até 1993 </a:t>
            </a:r>
            <a:r>
              <a:rPr lang="pt-BR" dirty="0" smtClean="0">
                <a:sym typeface="Wingdings" pitchFamily="2" charset="2"/>
              </a:rPr>
              <a:t> oscilação em </a:t>
            </a:r>
            <a:r>
              <a:rPr lang="pt-BR" dirty="0" err="1" smtClean="0">
                <a:sym typeface="Wingdings" pitchFamily="2" charset="2"/>
              </a:rPr>
              <a:t>fç</a:t>
            </a:r>
            <a:r>
              <a:rPr lang="pt-BR" dirty="0" smtClean="0">
                <a:sym typeface="Wingdings" pitchFamily="2" charset="2"/>
              </a:rPr>
              <a:t> das flutuações macroeconômicas </a:t>
            </a:r>
          </a:p>
          <a:p>
            <a:r>
              <a:rPr lang="pt-BR" dirty="0" smtClean="0">
                <a:sym typeface="Wingdings" pitchFamily="2" charset="2"/>
              </a:rPr>
              <a:t>Plano real  queda da inflação – </a:t>
            </a:r>
            <a:r>
              <a:rPr lang="pt-BR" dirty="0" err="1" smtClean="0">
                <a:sym typeface="Wingdings" pitchFamily="2" charset="2"/>
              </a:rPr>
              <a:t>reduçao</a:t>
            </a:r>
            <a:r>
              <a:rPr lang="pt-BR" dirty="0" smtClean="0">
                <a:sym typeface="Wingdings" pitchFamily="2" charset="2"/>
              </a:rPr>
              <a:t> significativa, estabilizando-se num novo patamar entre 1995 e 1999</a:t>
            </a:r>
          </a:p>
          <a:p>
            <a:endParaRPr lang="pt-B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 noGrp="1"/>
          </p:cNvGraphicFramePr>
          <p:nvPr/>
        </p:nvGraphicFramePr>
        <p:xfrm>
          <a:off x="323528" y="422313"/>
          <a:ext cx="8496944" cy="6103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Terceiro: pobreza e desigualdade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Consenso: persistência da pobreza absoluta, do ponto de vista do rendimento, está vinculado à desigualdade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 noGrp="1"/>
          </p:cNvGraphicFramePr>
          <p:nvPr/>
        </p:nvGraphicFramePr>
        <p:xfrm>
          <a:off x="179512" y="476672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Terceiro: pobreza e desigualdade de renda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Mostrar slides 12, 9 e 10.</a:t>
            </a:r>
          </a:p>
          <a:p>
            <a:r>
              <a:rPr lang="pt-BR" dirty="0" smtClean="0"/>
              <a:t>www.cps.fgv.br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Quarto: a geografia da pobreza – urbanização e desigualdades regionais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Principal alteração espacial: redução substantiva da pobreza rural [1970=51,5% para 1999=20,4%]</a:t>
            </a:r>
          </a:p>
          <a:p>
            <a:r>
              <a:rPr lang="pt-BR" dirty="0" smtClean="0"/>
              <a:t>Assim, na medida em que o país se urbanizou, a pobreza tornou-se essencialmente urbana e metropolitana</a:t>
            </a:r>
          </a:p>
          <a:p>
            <a:r>
              <a:rPr lang="pt-BR" dirty="0" smtClean="0"/>
              <a:t>Por outro lado, o componente regional da pobreza se mantém: pobreza é maior no norte e nordeste.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419</Words>
  <Application>Microsoft Office PowerPoint</Application>
  <PresentationFormat>Apresentação na tela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Dez pontos de consenso sobre a questão da pobreza no Brasil</vt:lpstr>
      <vt:lpstr>Primeiro: o que se entende por pobreza no Brasil?</vt:lpstr>
      <vt:lpstr>Primeiro: o que se entende por pobreza no Brasil?</vt:lpstr>
      <vt:lpstr>Segundo: o declínio de longo-prazo e a estabilidade recente</vt:lpstr>
      <vt:lpstr>Apresentação do PowerPoint</vt:lpstr>
      <vt:lpstr>Terceiro: pobreza e desigualdade de renda</vt:lpstr>
      <vt:lpstr>Apresentação do PowerPoint</vt:lpstr>
      <vt:lpstr>Terceiro: pobreza e desigualdade de renda</vt:lpstr>
      <vt:lpstr>Quarto: a geografia da pobreza – urbanização e desigualdades regionais</vt:lpstr>
      <vt:lpstr>Quinto: heterogeneidade da pobreza</vt:lpstr>
      <vt:lpstr>Sexto: educação, renda e pobreza</vt:lpstr>
      <vt:lpstr>Sétimo: pobreza e mercado de trabalho</vt:lpstr>
      <vt:lpstr>Três últimos pontos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</dc:creator>
  <cp:lastModifiedBy>Elaine</cp:lastModifiedBy>
  <cp:revision>7</cp:revision>
  <dcterms:created xsi:type="dcterms:W3CDTF">2013-06-05T22:04:11Z</dcterms:created>
  <dcterms:modified xsi:type="dcterms:W3CDTF">2015-04-24T14:57:42Z</dcterms:modified>
</cp:coreProperties>
</file>