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550" r:id="rId4"/>
    <p:sldId id="551" r:id="rId5"/>
    <p:sldId id="552" r:id="rId6"/>
    <p:sldId id="553" r:id="rId7"/>
    <p:sldId id="554" r:id="rId8"/>
    <p:sldId id="558" r:id="rId9"/>
    <p:sldId id="555" r:id="rId10"/>
    <p:sldId id="556" r:id="rId11"/>
    <p:sldId id="557" r:id="rId12"/>
    <p:sldId id="559" r:id="rId13"/>
    <p:sldId id="560" r:id="rId14"/>
    <p:sldId id="561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DC1E"/>
    <a:srgbClr val="FF6600"/>
    <a:srgbClr val="75ABE7"/>
    <a:srgbClr val="009900"/>
    <a:srgbClr val="FFFF99"/>
    <a:srgbClr val="FFFFCC"/>
    <a:srgbClr val="F3993F"/>
    <a:srgbClr val="99FF99"/>
    <a:srgbClr val="3D52AD"/>
    <a:srgbClr val="285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12.wmf"/><Relationship Id="rId7" Type="http://schemas.openxmlformats.org/officeDocument/2006/relationships/image" Target="../media/image37.wmf"/><Relationship Id="rId2" Type="http://schemas.openxmlformats.org/officeDocument/2006/relationships/image" Target="../media/image33.wmf"/><Relationship Id="rId1" Type="http://schemas.openxmlformats.org/officeDocument/2006/relationships/image" Target="../media/image17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0F930-A947-42D2-BD9D-6F497DCB2FC4}" type="datetimeFigureOut">
              <a:rPr lang="pt-BR" smtClean="0"/>
              <a:pPr/>
              <a:t>01/10/2020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9DDBF-818C-4D8C-9E4C-FA1554431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8BE5-44C5-4BF6-B617-B0EDDDDC80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205A-C2F4-4F8E-84F8-7E2010400B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14D7B-1D7C-4B35-83B1-D107ADE5F7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077EB4-7903-4828-ADD7-09072BB682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5FA8-F631-4C63-A893-7B01C8D4BA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D9DBA6-DB29-4302-BA18-83AEBC2205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48067-A7D4-46BB-B9C8-9299E938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F08F3F-78F9-4C74-B9D5-7744A48B9C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2E11-0D27-4390-9230-EFFA89AA44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8185DF-D9C3-41F2-9162-C5289992B1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BDBA28-B649-42B2-A169-4F8DC31985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C232-C7DB-46E7-A229-EAA474E221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8F139-876E-4176-ADBC-C11DEBDAC3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71A8-437A-4608-B007-35F695630E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83E70-82E6-4884-A18A-CB2520CD81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C72BF-EE4E-49E7-92F6-E730AEDF30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66A3C-85C2-4404-8A06-484598A42F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FBEC2-649E-4308-B4CA-2FC603ACB0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5C7C-7CCF-4214-8FC0-04C74C8181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668F9-A0FB-4C2E-9C44-2F2CF20BF5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ED88-C8BA-4F54-AAE8-7624583DE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EDCE-2E9A-406A-80F3-CD4A6235A6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638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9FB628-F09E-4169-81FE-FB29339D68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4E0FC1E-E122-4A8C-A08C-0F6E0F290A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422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42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png"/><Relationship Id="rId4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44488" y="1714445"/>
            <a:ext cx="8497887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Operações Unitárias III</a:t>
            </a:r>
            <a:endParaRPr lang="pt-BR" sz="66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9699" name="CaixaDeTexto 19"/>
          <p:cNvSpPr txBox="1">
            <a:spLocks noChangeArrowheads="1"/>
          </p:cNvSpPr>
          <p:nvPr/>
        </p:nvSpPr>
        <p:spPr bwMode="auto">
          <a:xfrm>
            <a:off x="2093543" y="5724525"/>
            <a:ext cx="4186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i="1" dirty="0">
                <a:latin typeface="Bookman Old Style" pitchFamily="18" charset="0"/>
              </a:rPr>
              <a:t>2</a:t>
            </a:r>
            <a:r>
              <a:rPr lang="pt-BR" sz="2400" i="1" dirty="0" smtClean="0">
                <a:latin typeface="Bookman Old Style" pitchFamily="18" charset="0"/>
              </a:rPr>
              <a:t>° </a:t>
            </a:r>
            <a:r>
              <a:rPr lang="pt-BR" sz="2400" i="1" dirty="0">
                <a:latin typeface="Bookman Old Style" pitchFamily="18" charset="0"/>
              </a:rPr>
              <a:t>Semestre - </a:t>
            </a:r>
            <a:r>
              <a:rPr lang="pt-BR" sz="2400" i="1" dirty="0" smtClean="0">
                <a:latin typeface="Bookman Old Style" pitchFamily="18" charset="0"/>
              </a:rPr>
              <a:t>2020</a:t>
            </a:r>
            <a:endParaRPr lang="pt-BR" sz="2400" i="1" dirty="0">
              <a:latin typeface="Bookman Old Style" pitchFamily="18" charset="0"/>
            </a:endParaRPr>
          </a:p>
        </p:txBody>
      </p:sp>
      <p:sp>
        <p:nvSpPr>
          <p:cNvPr id="29700" name="Text Box 37"/>
          <p:cNvSpPr txBox="1">
            <a:spLocks noChangeArrowheads="1"/>
          </p:cNvSpPr>
          <p:nvPr/>
        </p:nvSpPr>
        <p:spPr bwMode="auto">
          <a:xfrm>
            <a:off x="255588" y="3850683"/>
            <a:ext cx="8353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i="1" dirty="0" err="1">
                <a:latin typeface="Bookman Old Style" pitchFamily="18" charset="0"/>
              </a:rPr>
              <a:t>Profa</a:t>
            </a:r>
            <a:r>
              <a:rPr lang="pt-BR" sz="2400" i="1" dirty="0">
                <a:latin typeface="Bookman Old Style" pitchFamily="18" charset="0"/>
              </a:rPr>
              <a:t>. Dra.: Simone de Fátima Medeiros</a:t>
            </a:r>
          </a:p>
        </p:txBody>
      </p:sp>
      <p:pic>
        <p:nvPicPr>
          <p:cNvPr id="29703" name="Picture 70" descr="faenqui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12725"/>
            <a:ext cx="1357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2"/>
          <p:cNvPicPr>
            <a:picLocks noChangeAspect="1" noChangeArrowheads="1"/>
          </p:cNvPicPr>
          <p:nvPr/>
        </p:nvPicPr>
        <p:blipFill>
          <a:blip r:embed="rId3" cstate="print"/>
          <a:srcRect b="19679"/>
          <a:stretch>
            <a:fillRect/>
          </a:stretch>
        </p:blipFill>
        <p:spPr bwMode="auto">
          <a:xfrm>
            <a:off x="1536700" y="-74613"/>
            <a:ext cx="7724775" cy="151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imagesCAHH2BQ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0611" y="4691922"/>
            <a:ext cx="1886554" cy="1680460"/>
          </a:xfrm>
          <a:prstGeom prst="rect">
            <a:avLst/>
          </a:prstGeom>
        </p:spPr>
      </p:pic>
      <p:pic>
        <p:nvPicPr>
          <p:cNvPr id="9" name="Imagem 8" descr="imagesCA8MBUU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01283" y="4272198"/>
            <a:ext cx="2975915" cy="1937556"/>
          </a:xfrm>
          <a:prstGeom prst="rect">
            <a:avLst/>
          </a:prstGeom>
        </p:spPr>
      </p:pic>
      <p:sp>
        <p:nvSpPr>
          <p:cNvPr id="10" name="CaixaDeTexto 19"/>
          <p:cNvSpPr txBox="1">
            <a:spLocks noChangeArrowheads="1"/>
          </p:cNvSpPr>
          <p:nvPr/>
        </p:nvSpPr>
        <p:spPr bwMode="auto">
          <a:xfrm>
            <a:off x="2119332" y="4779645"/>
            <a:ext cx="4186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 dirty="0">
                <a:latin typeface="Bookman Old Style" pitchFamily="18" charset="0"/>
              </a:rPr>
              <a:t>Aula </a:t>
            </a:r>
            <a:r>
              <a:rPr lang="pt-BR" sz="2400" b="1" dirty="0" smtClean="0">
                <a:latin typeface="Bookman Old Style" pitchFamily="18" charset="0"/>
              </a:rPr>
              <a:t>6</a:t>
            </a:r>
            <a:endParaRPr lang="pt-BR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6331" y="22890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b.2)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568567"/>
              </p:ext>
            </p:extLst>
          </p:nvPr>
        </p:nvGraphicFramePr>
        <p:xfrm>
          <a:off x="840260" y="884238"/>
          <a:ext cx="2717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ção" r:id="rId3" imgW="1358640" imgH="203040" progId="Equation.3">
                  <p:embed/>
                </p:oleObj>
              </mc:Choice>
              <mc:Fallback>
                <p:oleObj name="Equação" r:id="rId3" imgW="1358640" imgH="20304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260" y="884238"/>
                        <a:ext cx="2717800" cy="406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524417"/>
              </p:ext>
            </p:extLst>
          </p:nvPr>
        </p:nvGraphicFramePr>
        <p:xfrm>
          <a:off x="814388" y="1581150"/>
          <a:ext cx="76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ção" r:id="rId5" imgW="380880" imgH="203040" progId="Equation.3">
                  <p:embed/>
                </p:oleObj>
              </mc:Choice>
              <mc:Fallback>
                <p:oleObj name="Equação" r:id="rId5" imgW="380880" imgH="2030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1581150"/>
                        <a:ext cx="762000" cy="406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47386"/>
              </p:ext>
            </p:extLst>
          </p:nvPr>
        </p:nvGraphicFramePr>
        <p:xfrm>
          <a:off x="788988" y="2216150"/>
          <a:ext cx="281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ção" r:id="rId7" imgW="1409400" imgH="457200" progId="Equation.3">
                  <p:embed/>
                </p:oleObj>
              </mc:Choice>
              <mc:Fallback>
                <p:oleObj name="Equação" r:id="rId7" imgW="1409400" imgH="45720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2216150"/>
                        <a:ext cx="28194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33892"/>
              </p:ext>
            </p:extLst>
          </p:nvPr>
        </p:nvGraphicFramePr>
        <p:xfrm>
          <a:off x="750888" y="3600450"/>
          <a:ext cx="289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ção" r:id="rId9" imgW="1447560" imgH="215640" progId="Equation.3">
                  <p:embed/>
                </p:oleObj>
              </mc:Choice>
              <mc:Fallback>
                <p:oleObj name="Equação" r:id="rId9" imgW="1447560" imgH="21564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3600450"/>
                        <a:ext cx="28956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19881"/>
              </p:ext>
            </p:extLst>
          </p:nvPr>
        </p:nvGraphicFramePr>
        <p:xfrm>
          <a:off x="788988" y="4557966"/>
          <a:ext cx="2743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ção" r:id="rId11" imgW="1371600" imgH="215640" progId="Equation.3">
                  <p:embed/>
                </p:oleObj>
              </mc:Choice>
              <mc:Fallback>
                <p:oleObj name="Equação" r:id="rId11" imgW="1371600" imgH="215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4557966"/>
                        <a:ext cx="27432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369540"/>
              </p:ext>
            </p:extLst>
          </p:nvPr>
        </p:nvGraphicFramePr>
        <p:xfrm>
          <a:off x="840260" y="5202360"/>
          <a:ext cx="838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ção" r:id="rId13" imgW="419040" imgH="215640" progId="Equation.3">
                  <p:embed/>
                </p:oleObj>
              </mc:Choice>
              <mc:Fallback>
                <p:oleObj name="Equação" r:id="rId13" imgW="419040" imgH="215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260" y="5202360"/>
                        <a:ext cx="8382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578009"/>
              </p:ext>
            </p:extLst>
          </p:nvPr>
        </p:nvGraphicFramePr>
        <p:xfrm>
          <a:off x="5792788" y="1483702"/>
          <a:ext cx="711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ção" r:id="rId15" imgW="355320" imgH="203040" progId="Equation.3">
                  <p:embed/>
                </p:oleObj>
              </mc:Choice>
              <mc:Fallback>
                <p:oleObj name="Equação" r:id="rId15" imgW="355320" imgH="2030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1483702"/>
                        <a:ext cx="711200" cy="406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530361" y="9027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Para o caso de:</a:t>
            </a:r>
            <a:endParaRPr lang="pt-BR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638880"/>
              </p:ext>
            </p:extLst>
          </p:nvPr>
        </p:nvGraphicFramePr>
        <p:xfrm>
          <a:off x="5440119" y="2216150"/>
          <a:ext cx="289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ção" r:id="rId9" imgW="1447560" imgH="215640" progId="Equation.3">
                  <p:embed/>
                </p:oleObj>
              </mc:Choice>
              <mc:Fallback>
                <p:oleObj name="Equação" r:id="rId9" imgW="1447560" imgH="215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119" y="2216150"/>
                        <a:ext cx="28956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157575"/>
              </p:ext>
            </p:extLst>
          </p:nvPr>
        </p:nvGraphicFramePr>
        <p:xfrm>
          <a:off x="5491163" y="3130550"/>
          <a:ext cx="2641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ção" r:id="rId17" imgW="1320480" imgH="215640" progId="Equation.3">
                  <p:embed/>
                </p:oleObj>
              </mc:Choice>
              <mc:Fallback>
                <p:oleObj name="Equação" r:id="rId17" imgW="1320480" imgH="215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3130550"/>
                        <a:ext cx="26416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957912"/>
              </p:ext>
            </p:extLst>
          </p:nvPr>
        </p:nvGraphicFramePr>
        <p:xfrm>
          <a:off x="5518150" y="3948113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ção" r:id="rId19" imgW="431640" imgH="215640" progId="Equation.3">
                  <p:embed/>
                </p:oleObj>
              </mc:Choice>
              <mc:Fallback>
                <p:oleObj name="Equação" r:id="rId19" imgW="431640" imgH="21564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3948113"/>
                        <a:ext cx="8636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87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46184"/>
            <a:ext cx="897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Razão de refluxo versus número de pratos: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0292" y="1475710"/>
            <a:ext cx="332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Número mínimo de pratos: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0424" y="1989992"/>
            <a:ext cx="332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Equação de </a:t>
            </a:r>
            <a:r>
              <a:rPr lang="pt-BR" dirty="0" err="1" smtClean="0"/>
              <a:t>Fenske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21168" y="892515"/>
            <a:ext cx="541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Grandezas inversamente proporcionais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709022"/>
              </p:ext>
            </p:extLst>
          </p:nvPr>
        </p:nvGraphicFramePr>
        <p:xfrm>
          <a:off x="1774825" y="2573187"/>
          <a:ext cx="39116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ção" r:id="rId3" imgW="1955520" imgH="698400" progId="Equation.3">
                  <p:embed/>
                </p:oleObj>
              </mc:Choice>
              <mc:Fallback>
                <p:oleObj name="Equação" r:id="rId3" imgW="1955520" imgH="6984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73187"/>
                        <a:ext cx="3911600" cy="139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34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46184"/>
            <a:ext cx="897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Razão de refluxo versus número de pratos: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0292" y="1475710"/>
            <a:ext cx="332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Razão de refluxo mínima: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21168" y="892515"/>
            <a:ext cx="541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Grandezas inversamente proporcionais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83882"/>
              </p:ext>
            </p:extLst>
          </p:nvPr>
        </p:nvGraphicFramePr>
        <p:xfrm>
          <a:off x="1782152" y="2060465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ção" r:id="rId3" imgW="1104840" imgH="457200" progId="Equation.3">
                  <p:embed/>
                </p:oleObj>
              </mc:Choice>
              <mc:Fallback>
                <p:oleObj name="Equação" r:id="rId3" imgW="1104840" imgH="4572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52" y="2060465"/>
                        <a:ext cx="22098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5"/>
          <a:srcRect l="25972" t="21029" r="28009" b="16255"/>
          <a:stretch/>
        </p:blipFill>
        <p:spPr>
          <a:xfrm>
            <a:off x="4329047" y="2974865"/>
            <a:ext cx="4146738" cy="317888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675" y="376535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L.O.R.: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775435"/>
              </p:ext>
            </p:extLst>
          </p:nvPr>
        </p:nvGraphicFramePr>
        <p:xfrm>
          <a:off x="600075" y="4255966"/>
          <a:ext cx="276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ção" r:id="rId6" imgW="1384200" imgH="431640" progId="Equation.3">
                  <p:embed/>
                </p:oleObj>
              </mc:Choice>
              <mc:Fallback>
                <p:oleObj name="Equação" r:id="rId6" imgW="1384200" imgH="431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4255966"/>
                        <a:ext cx="27686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45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5555"/>
            <a:ext cx="897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Eficiência da coluna: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42781" y="2528830"/>
            <a:ext cx="332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2. Eficiência de </a:t>
            </a:r>
            <a:r>
              <a:rPr lang="pt-BR" dirty="0" err="1" smtClean="0"/>
              <a:t>Murphree</a:t>
            </a:r>
            <a:r>
              <a:rPr lang="pt-BR" dirty="0" smtClean="0"/>
              <a:t>, </a:t>
            </a:r>
            <a:r>
              <a:rPr lang="pt-BR" i="1" dirty="0" smtClean="0"/>
              <a:t>E</a:t>
            </a:r>
            <a:r>
              <a:rPr lang="pt-BR" i="1" baseline="-25000" dirty="0" smtClean="0"/>
              <a:t>M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39959" y="668726"/>
            <a:ext cx="541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 smtClean="0"/>
              <a:t>Eficiência global, </a:t>
            </a:r>
            <a:r>
              <a:rPr lang="pt-BR" i="1" dirty="0" smtClean="0"/>
              <a:t>E</a:t>
            </a:r>
            <a:r>
              <a:rPr lang="pt-BR" i="1" baseline="-25000" dirty="0" smtClean="0"/>
              <a:t>0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531055"/>
              </p:ext>
            </p:extLst>
          </p:nvPr>
        </p:nvGraphicFramePr>
        <p:xfrm>
          <a:off x="1684093" y="974418"/>
          <a:ext cx="1193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ção" r:id="rId3" imgW="596880" imgH="431640" progId="Equation.3">
                  <p:embed/>
                </p:oleObj>
              </mc:Choice>
              <mc:Fallback>
                <p:oleObj name="Equação" r:id="rId3" imgW="596880" imgH="43164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093" y="974418"/>
                        <a:ext cx="11938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992569"/>
              </p:ext>
            </p:extLst>
          </p:nvPr>
        </p:nvGraphicFramePr>
        <p:xfrm>
          <a:off x="1767131" y="2896676"/>
          <a:ext cx="1905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ção" r:id="rId5" imgW="952200" imgH="457200" progId="Equation.3">
                  <p:embed/>
                </p:oleObj>
              </mc:Choice>
              <mc:Fallback>
                <p:oleObj name="Equação" r:id="rId5" imgW="952200" imgH="45720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131" y="2896676"/>
                        <a:ext cx="19050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20041" y="1787194"/>
            <a:ext cx="56558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Onde: </a:t>
            </a:r>
            <a:r>
              <a:rPr lang="pt-BR" sz="1400" i="1" dirty="0" smtClean="0"/>
              <a:t>N</a:t>
            </a:r>
            <a:r>
              <a:rPr lang="pt-BR" sz="1400" i="1" baseline="-25000" dirty="0" smtClean="0"/>
              <a:t>T</a:t>
            </a:r>
            <a:r>
              <a:rPr lang="pt-BR" sz="1400" dirty="0" smtClean="0"/>
              <a:t>... Número teórico de pratos;</a:t>
            </a:r>
          </a:p>
          <a:p>
            <a:r>
              <a:rPr lang="pt-BR" sz="1400" i="1" dirty="0" smtClean="0"/>
              <a:t>           N</a:t>
            </a:r>
            <a:r>
              <a:rPr lang="pt-BR" sz="1400" i="1" baseline="-25000" dirty="0"/>
              <a:t>R</a:t>
            </a:r>
            <a:r>
              <a:rPr lang="pt-BR" sz="1400" dirty="0" smtClean="0"/>
              <a:t>... </a:t>
            </a:r>
            <a:r>
              <a:rPr lang="pt-BR" sz="1400" dirty="0"/>
              <a:t>Número </a:t>
            </a:r>
            <a:r>
              <a:rPr lang="pt-BR" sz="1400" dirty="0" smtClean="0"/>
              <a:t>real (ideal) de pratos.</a:t>
            </a:r>
            <a:endParaRPr lang="pt-BR" sz="1400" dirty="0"/>
          </a:p>
          <a:p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20041" y="3811076"/>
            <a:ext cx="84342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Onde: </a:t>
            </a:r>
            <a:r>
              <a:rPr lang="pt-BR" sz="1400" i="1" dirty="0" err="1" smtClean="0"/>
              <a:t>y</a:t>
            </a:r>
            <a:r>
              <a:rPr lang="pt-BR" sz="1400" i="1" baseline="-25000" dirty="0" err="1" smtClean="0"/>
              <a:t>n</a:t>
            </a:r>
            <a:r>
              <a:rPr lang="pt-BR" sz="1400" dirty="0" smtClean="0"/>
              <a:t>... Fração molar teórica do componente mais volátil deixando o prato </a:t>
            </a:r>
            <a:r>
              <a:rPr lang="pt-BR" sz="1400" i="1" dirty="0" smtClean="0"/>
              <a:t>n</a:t>
            </a:r>
            <a:r>
              <a:rPr lang="pt-BR" sz="1400" dirty="0" smtClean="0"/>
              <a:t>;</a:t>
            </a:r>
          </a:p>
          <a:p>
            <a:r>
              <a:rPr lang="pt-BR" sz="1400" i="1" dirty="0" smtClean="0"/>
              <a:t>           y</a:t>
            </a:r>
            <a:r>
              <a:rPr lang="pt-BR" sz="1400" i="1" baseline="-25000" dirty="0" smtClean="0"/>
              <a:t>n+1</a:t>
            </a:r>
            <a:r>
              <a:rPr lang="pt-BR" sz="1400" dirty="0" smtClean="0"/>
              <a:t>... </a:t>
            </a:r>
            <a:r>
              <a:rPr lang="pt-BR" sz="1400" dirty="0"/>
              <a:t>Fração molar </a:t>
            </a:r>
            <a:r>
              <a:rPr lang="pt-BR" sz="1400" dirty="0" smtClean="0"/>
              <a:t>teórica do </a:t>
            </a:r>
            <a:r>
              <a:rPr lang="pt-BR" sz="1400" dirty="0"/>
              <a:t>componente mais volátil deixando o prato </a:t>
            </a:r>
            <a:r>
              <a:rPr lang="pt-BR" sz="1400" i="1" dirty="0" smtClean="0"/>
              <a:t>n+1</a:t>
            </a:r>
            <a:r>
              <a:rPr lang="pt-BR" sz="1400" dirty="0" smtClean="0"/>
              <a:t>;</a:t>
            </a:r>
            <a:endParaRPr lang="pt-BR" sz="1400" dirty="0"/>
          </a:p>
          <a:p>
            <a:r>
              <a:rPr lang="pt-BR" sz="1400" dirty="0" smtClean="0"/>
              <a:t>           </a:t>
            </a:r>
            <a:r>
              <a:rPr lang="pt-BR" sz="1400" i="1" dirty="0" smtClean="0"/>
              <a:t>y</a:t>
            </a:r>
            <a:r>
              <a:rPr lang="pt-BR" sz="1400" i="1" baseline="30000" dirty="0" smtClean="0"/>
              <a:t>*</a:t>
            </a:r>
            <a:r>
              <a:rPr lang="pt-BR" sz="1400" i="1" baseline="-25000" dirty="0" smtClean="0"/>
              <a:t>n</a:t>
            </a:r>
            <a:r>
              <a:rPr lang="pt-BR" sz="1400" dirty="0"/>
              <a:t>... Fração molar </a:t>
            </a:r>
            <a:r>
              <a:rPr lang="pt-BR" sz="1400" dirty="0" smtClean="0"/>
              <a:t>experimental do </a:t>
            </a:r>
            <a:r>
              <a:rPr lang="pt-BR" sz="1400" dirty="0"/>
              <a:t>componente mais volátil deixando o prato </a:t>
            </a:r>
            <a:r>
              <a:rPr lang="pt-BR" sz="1400" i="1" dirty="0" smtClean="0"/>
              <a:t>n</a:t>
            </a:r>
            <a:r>
              <a:rPr lang="pt-BR" sz="1400" dirty="0" smtClean="0"/>
              <a:t>.</a:t>
            </a:r>
            <a:endParaRPr lang="pt-BR" sz="1400" dirty="0"/>
          </a:p>
          <a:p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342780" y="4802542"/>
            <a:ext cx="431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  <a:r>
              <a:rPr lang="pt-BR" dirty="0" smtClean="0"/>
              <a:t>. Eficiência de </a:t>
            </a:r>
            <a:r>
              <a:rPr lang="pt-BR" dirty="0" err="1" smtClean="0"/>
              <a:t>Murphree</a:t>
            </a:r>
            <a:r>
              <a:rPr lang="pt-BR" dirty="0" smtClean="0"/>
              <a:t> pontual, </a:t>
            </a:r>
            <a:r>
              <a:rPr lang="pt-BR" i="1" dirty="0" smtClean="0"/>
              <a:t>E</a:t>
            </a:r>
            <a:r>
              <a:rPr lang="pt-BR" i="1" baseline="-25000" dirty="0" smtClean="0"/>
              <a:t>M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288502"/>
              </p:ext>
            </p:extLst>
          </p:nvPr>
        </p:nvGraphicFramePr>
        <p:xfrm>
          <a:off x="1703388" y="5114925"/>
          <a:ext cx="203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ção" r:id="rId7" imgW="1015920" imgH="457200" progId="Equation.3">
                  <p:embed/>
                </p:oleObj>
              </mc:Choice>
              <mc:Fallback>
                <p:oleObj name="Equação" r:id="rId7" imgW="1015920" imgH="45720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114925"/>
                        <a:ext cx="20320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677251" y="6029325"/>
            <a:ext cx="8604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Onde: </a:t>
            </a:r>
            <a:r>
              <a:rPr lang="pt-BR" sz="1400" i="1" dirty="0" err="1" smtClean="0"/>
              <a:t>y’</a:t>
            </a:r>
            <a:r>
              <a:rPr lang="pt-BR" sz="1400" i="1" baseline="-25000" dirty="0" err="1" smtClean="0"/>
              <a:t>n</a:t>
            </a:r>
            <a:r>
              <a:rPr lang="pt-BR" sz="1400" dirty="0" smtClean="0"/>
              <a:t>... Fração molar teórica do componente mais volátil em um determinado ponto do prato </a:t>
            </a:r>
            <a:r>
              <a:rPr lang="pt-BR" sz="1400" i="1" dirty="0" smtClean="0"/>
              <a:t>n</a:t>
            </a:r>
            <a:r>
              <a:rPr lang="pt-BR" sz="1400" dirty="0" smtClean="0"/>
              <a:t>;</a:t>
            </a:r>
          </a:p>
          <a:p>
            <a:r>
              <a:rPr lang="pt-BR" sz="1400" i="1" dirty="0" smtClean="0"/>
              <a:t>           y</a:t>
            </a:r>
            <a:r>
              <a:rPr lang="pt-BR" sz="1400" i="1" baseline="-25000" dirty="0" smtClean="0"/>
              <a:t>n+1</a:t>
            </a:r>
            <a:r>
              <a:rPr lang="pt-BR" sz="1400" dirty="0" smtClean="0"/>
              <a:t>... </a:t>
            </a:r>
            <a:r>
              <a:rPr lang="pt-BR" sz="1400" dirty="0"/>
              <a:t>Fração molar </a:t>
            </a:r>
            <a:r>
              <a:rPr lang="pt-BR" sz="1400" dirty="0" smtClean="0"/>
              <a:t>teórica do </a:t>
            </a:r>
            <a:r>
              <a:rPr lang="pt-BR" sz="1400" dirty="0"/>
              <a:t>componente mais volátil em um determinado ponto do prato </a:t>
            </a:r>
            <a:r>
              <a:rPr lang="pt-BR" sz="1400" i="1" dirty="0" smtClean="0"/>
              <a:t>n+1</a:t>
            </a:r>
            <a:r>
              <a:rPr lang="pt-BR" sz="1400" dirty="0" smtClean="0"/>
              <a:t>;</a:t>
            </a:r>
            <a:endParaRPr lang="pt-BR" sz="1400" dirty="0"/>
          </a:p>
          <a:p>
            <a:r>
              <a:rPr lang="pt-BR" sz="1400" dirty="0" smtClean="0"/>
              <a:t>           </a:t>
            </a:r>
            <a:r>
              <a:rPr lang="pt-BR" sz="1400" i="1" dirty="0" smtClean="0"/>
              <a:t>y</a:t>
            </a:r>
            <a:r>
              <a:rPr lang="pt-BR" sz="1400" i="1" baseline="30000" dirty="0" smtClean="0"/>
              <a:t>*</a:t>
            </a:r>
            <a:r>
              <a:rPr lang="pt-BR" sz="1400" i="1" baseline="-25000" dirty="0" smtClean="0"/>
              <a:t>n</a:t>
            </a:r>
            <a:r>
              <a:rPr lang="pt-BR" sz="1400" dirty="0"/>
              <a:t>... Fração molar </a:t>
            </a:r>
            <a:r>
              <a:rPr lang="pt-BR" sz="1400" dirty="0" smtClean="0"/>
              <a:t>experimental do </a:t>
            </a:r>
            <a:r>
              <a:rPr lang="pt-BR" sz="1400" dirty="0"/>
              <a:t>componente mais volátil em um determinado ponto do prato </a:t>
            </a:r>
            <a:r>
              <a:rPr lang="pt-BR" sz="1400" i="1" dirty="0" smtClean="0"/>
              <a:t>n</a:t>
            </a:r>
            <a:r>
              <a:rPr lang="pt-BR" sz="1400" dirty="0" smtClean="0"/>
              <a:t>.</a:t>
            </a:r>
            <a:endParaRPr lang="pt-BR" sz="1400" dirty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231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6716" y="-101858"/>
            <a:ext cx="850216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Exemplo: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Uma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coluna de retificação deve ser projetada para separar 292 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kmols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/h de uma mistura de 44% (molar) de benzeno e 56% (molar) de tolueno, fornecendo um produto de topo contendo 97,4 % (molar) de benzeno e um produto de fundo contendo, no máximo, 2,4 % (molar) de benzeno. A razão de refluxo deve ser de 3,5 moles de retorno para a coluna para cada mol de produto de topo obtido.   O calor latente molar para a mistura benzeno-tolueno da alimentação é 7.240 cal/mol.  A volatilidade relativa é </a:t>
            </a:r>
            <a:r>
              <a:rPr lang="pt-BR" dirty="0"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2,381.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determinar as vazões de produto de topo e de produto de fundo;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determinar o número de pratos, as composições de equilíbrio em cada prato e a posição do prato de alimentação se:</a:t>
            </a:r>
          </a:p>
          <a:p>
            <a:pPr marL="800100" indent="-342900" algn="just">
              <a:lnSpc>
                <a:spcPct val="150000"/>
              </a:lnSpc>
              <a:spcAft>
                <a:spcPts val="600"/>
              </a:spcAft>
              <a:tabLst>
                <a:tab pos="80010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b.1)	a mistura contém 2/3 de vapor e 1/3 de líquido;</a:t>
            </a:r>
          </a:p>
          <a:p>
            <a:pPr marL="800100" indent="-342900" algn="just">
              <a:lnSpc>
                <a:spcPct val="150000"/>
              </a:lnSpc>
              <a:spcAft>
                <a:spcPts val="600"/>
              </a:spcAft>
              <a:tabLst>
                <a:tab pos="80010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b.2) 	a mistura está líquida na temperatura de bolha;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b.3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	a mistura está líquida a 25ºC (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Cp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 37,77 cal/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mol.ºC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1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0146" y="246184"/>
            <a:ext cx="2127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Solução:</a:t>
            </a:r>
          </a:p>
          <a:p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7877" y="852853"/>
            <a:ext cx="47830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292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kmols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/h;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0,44;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0,974;</a:t>
            </a:r>
          </a:p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0,024;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3,5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kmols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retorno/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kmol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saída;</a:t>
            </a:r>
          </a:p>
          <a:p>
            <a:r>
              <a:rPr lang="pt-BR" i="1" dirty="0"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2,381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634819"/>
              </p:ext>
            </p:extLst>
          </p:nvPr>
        </p:nvGraphicFramePr>
        <p:xfrm>
          <a:off x="597877" y="3427347"/>
          <a:ext cx="289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ção" r:id="rId3" imgW="1447560" imgH="215640" progId="Equation.3">
                  <p:embed/>
                </p:oleObj>
              </mc:Choice>
              <mc:Fallback>
                <p:oleObj name="Equação" r:id="rId3" imgW="1447560" imgH="215640" progId="Equation.3">
                  <p:embed/>
                  <p:pic>
                    <p:nvPicPr>
                      <p:cNvPr id="22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77" y="3427347"/>
                        <a:ext cx="28956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97877" y="2884178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D,B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164668"/>
              </p:ext>
            </p:extLst>
          </p:nvPr>
        </p:nvGraphicFramePr>
        <p:xfrm>
          <a:off x="597877" y="4108450"/>
          <a:ext cx="3632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ção" r:id="rId5" imgW="1815840" imgH="215640" progId="Equation.3">
                  <p:embed/>
                </p:oleObj>
              </mc:Choice>
              <mc:Fallback>
                <p:oleObj name="Equação" r:id="rId5" imgW="1815840" imgH="2156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77" y="4108450"/>
                        <a:ext cx="36322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224605"/>
              </p:ext>
            </p:extLst>
          </p:nvPr>
        </p:nvGraphicFramePr>
        <p:xfrm>
          <a:off x="597877" y="4789553"/>
          <a:ext cx="5054601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ção" r:id="rId7" imgW="2527200" imgH="203040" progId="Equation.3">
                  <p:embed/>
                </p:oleObj>
              </mc:Choice>
              <mc:Fallback>
                <p:oleObj name="Equação" r:id="rId7" imgW="2527200" imgH="20304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77" y="4789553"/>
                        <a:ext cx="5054601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350"/>
              </p:ext>
            </p:extLst>
          </p:nvPr>
        </p:nvGraphicFramePr>
        <p:xfrm>
          <a:off x="604838" y="5337175"/>
          <a:ext cx="2489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ção" r:id="rId9" imgW="1244520" imgH="241200" progId="Equation.3">
                  <p:embed/>
                </p:oleObj>
              </mc:Choice>
              <mc:Fallback>
                <p:oleObj name="Equação" r:id="rId9" imgW="1244520" imgH="2412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5337175"/>
                        <a:ext cx="24892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490620"/>
              </p:ext>
            </p:extLst>
          </p:nvPr>
        </p:nvGraphicFramePr>
        <p:xfrm>
          <a:off x="623888" y="5937250"/>
          <a:ext cx="2438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ção" r:id="rId11" imgW="1218960" imgH="241200" progId="Equation.3">
                  <p:embed/>
                </p:oleObj>
              </mc:Choice>
              <mc:Fallback>
                <p:oleObj name="Equação" r:id="rId11" imgW="1218960" imgH="24120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5937250"/>
                        <a:ext cx="24384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73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6331" y="228902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b.1)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2/3 = 0,667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529888"/>
              </p:ext>
            </p:extLst>
          </p:nvPr>
        </p:nvGraphicFramePr>
        <p:xfrm>
          <a:off x="574675" y="1023327"/>
          <a:ext cx="281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ção" r:id="rId3" imgW="1409400" imgH="457200" progId="Equation.3">
                  <p:embed/>
                </p:oleObj>
              </mc:Choice>
              <mc:Fallback>
                <p:oleObj name="Equação" r:id="rId3" imgW="1409400" imgH="4572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023327"/>
                        <a:ext cx="28194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702777"/>
              </p:ext>
            </p:extLst>
          </p:nvPr>
        </p:nvGraphicFramePr>
        <p:xfrm>
          <a:off x="574675" y="3101609"/>
          <a:ext cx="256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ção" r:id="rId5" imgW="1282680" imgH="203040" progId="Equation.3">
                  <p:embed/>
                </p:oleObj>
              </mc:Choice>
              <mc:Fallback>
                <p:oleObj name="Equação" r:id="rId5" imgW="1282680" imgH="20304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3101609"/>
                        <a:ext cx="2565400" cy="406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797308"/>
              </p:ext>
            </p:extLst>
          </p:nvPr>
        </p:nvGraphicFramePr>
        <p:xfrm>
          <a:off x="536331" y="2029641"/>
          <a:ext cx="365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ção" r:id="rId7" imgW="1828800" imgH="457200" progId="Equation.3">
                  <p:embed/>
                </p:oleObj>
              </mc:Choice>
              <mc:Fallback>
                <p:oleObj name="Equação" r:id="rId7" imgW="1828800" imgH="4572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31" y="2029641"/>
                        <a:ext cx="36576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74675" y="6543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L.A.: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4675" y="376535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L.O.R.: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046523"/>
              </p:ext>
            </p:extLst>
          </p:nvPr>
        </p:nvGraphicFramePr>
        <p:xfrm>
          <a:off x="600075" y="4255966"/>
          <a:ext cx="276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ção" r:id="rId9" imgW="1384200" imgH="431640" progId="Equation.3">
                  <p:embed/>
                </p:oleObj>
              </mc:Choice>
              <mc:Fallback>
                <p:oleObj name="Equação" r:id="rId9" imgW="1384200" imgH="431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4255966"/>
                        <a:ext cx="27686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211367"/>
              </p:ext>
            </p:extLst>
          </p:nvPr>
        </p:nvGraphicFramePr>
        <p:xfrm>
          <a:off x="638175" y="5326063"/>
          <a:ext cx="274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ção" r:id="rId11" imgW="1371600" imgH="419040" progId="Equation.3">
                  <p:embed/>
                </p:oleObj>
              </mc:Choice>
              <mc:Fallback>
                <p:oleObj name="Equação" r:id="rId11" imgW="1371600" imgH="4190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5326063"/>
                        <a:ext cx="27432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796547"/>
              </p:ext>
            </p:extLst>
          </p:nvPr>
        </p:nvGraphicFramePr>
        <p:xfrm>
          <a:off x="4276725" y="5541963"/>
          <a:ext cx="2717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ção" r:id="rId13" imgW="1358640" imgH="203040" progId="Equation.3">
                  <p:embed/>
                </p:oleObj>
              </mc:Choice>
              <mc:Fallback>
                <p:oleObj name="Equação" r:id="rId13" imgW="1358640" imgH="20304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5541963"/>
                        <a:ext cx="2717800" cy="406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37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25972" t="21029" r="28009" b="16255"/>
          <a:stretch/>
        </p:blipFill>
        <p:spPr>
          <a:xfrm>
            <a:off x="460431" y="457199"/>
            <a:ext cx="7619699" cy="5841258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4118159" y="352187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754754" y="5929125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0,44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135743" y="3544732"/>
            <a:ext cx="0" cy="199505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7283401" y="5712399"/>
            <a:ext cx="116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0,974</a:t>
            </a:r>
            <a:endParaRPr lang="pt-BR" dirty="0"/>
          </a:p>
        </p:txBody>
      </p:sp>
      <p:cxnSp>
        <p:nvCxnSpPr>
          <p:cNvPr id="8" name="Conector reto 7"/>
          <p:cNvCxnSpPr>
            <a:stCxn id="10" idx="4"/>
          </p:cNvCxnSpPr>
          <p:nvPr/>
        </p:nvCxnSpPr>
        <p:spPr>
          <a:xfrm flipH="1">
            <a:off x="7558883" y="1249359"/>
            <a:ext cx="5267" cy="426756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7541290" y="120364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359488" y="5744459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0,024</a:t>
            </a:r>
            <a:endParaRPr lang="pt-BR" dirty="0"/>
          </a:p>
        </p:txBody>
      </p:sp>
      <p:cxnSp>
        <p:nvCxnSpPr>
          <p:cNvPr id="13" name="Conector reto 12"/>
          <p:cNvCxnSpPr/>
          <p:nvPr/>
        </p:nvCxnSpPr>
        <p:spPr>
          <a:xfrm flipH="1">
            <a:off x="1465813" y="5363308"/>
            <a:ext cx="2502" cy="153619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1448234" y="533601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2556062" y="3014850"/>
            <a:ext cx="45719" cy="45719"/>
          </a:xfrm>
          <a:prstGeom prst="ellipse">
            <a:avLst/>
          </a:prstGeom>
          <a:solidFill>
            <a:srgbClr val="75ABE7"/>
          </a:solidFill>
          <a:ln>
            <a:solidFill>
              <a:srgbClr val="75AB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>
            <a:stCxn id="3" idx="2"/>
            <a:endCxn id="14" idx="5"/>
          </p:cNvCxnSpPr>
          <p:nvPr/>
        </p:nvCxnSpPr>
        <p:spPr>
          <a:xfrm flipH="1" flipV="1">
            <a:off x="2595086" y="3053874"/>
            <a:ext cx="1523073" cy="490859"/>
          </a:xfrm>
          <a:prstGeom prst="line">
            <a:avLst/>
          </a:prstGeom>
          <a:ln>
            <a:solidFill>
              <a:srgbClr val="75AB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709338" y="2665030"/>
            <a:ext cx="6506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75ABE7"/>
                </a:solidFill>
              </a:rPr>
              <a:t>L.A.</a:t>
            </a:r>
            <a:endParaRPr lang="pt-BR" dirty="0">
              <a:solidFill>
                <a:srgbClr val="75ABE7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266534" y="4433344"/>
            <a:ext cx="45719" cy="45719"/>
          </a:xfrm>
          <a:prstGeom prst="ellipse">
            <a:avLst/>
          </a:prstGeom>
          <a:solidFill>
            <a:srgbClr val="54DC1E"/>
          </a:solidFill>
          <a:ln>
            <a:solidFill>
              <a:srgbClr val="54DC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reto 17"/>
          <p:cNvCxnSpPr>
            <a:stCxn id="10" idx="2"/>
            <a:endCxn id="17" idx="1"/>
          </p:cNvCxnSpPr>
          <p:nvPr/>
        </p:nvCxnSpPr>
        <p:spPr>
          <a:xfrm flipH="1">
            <a:off x="1273229" y="1226500"/>
            <a:ext cx="6268061" cy="3213539"/>
          </a:xfrm>
          <a:prstGeom prst="line">
            <a:avLst/>
          </a:prstGeom>
          <a:ln>
            <a:solidFill>
              <a:srgbClr val="54DC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>
            <a:stCxn id="16" idx="7"/>
          </p:cNvCxnSpPr>
          <p:nvPr/>
        </p:nvCxnSpPr>
        <p:spPr>
          <a:xfrm flipV="1">
            <a:off x="1487258" y="3299304"/>
            <a:ext cx="1951261" cy="204340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409130" y="3521873"/>
            <a:ext cx="95296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54DC1E"/>
                </a:solidFill>
              </a:rPr>
              <a:t>L.O.R.</a:t>
            </a:r>
            <a:endParaRPr lang="pt-BR" dirty="0">
              <a:solidFill>
                <a:srgbClr val="54DC1E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443210" y="4618102"/>
            <a:ext cx="95296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6600"/>
                </a:solidFill>
              </a:rPr>
              <a:t>L.O.D.</a:t>
            </a:r>
            <a:endParaRPr lang="pt-BR" dirty="0">
              <a:solidFill>
                <a:srgbClr val="FF6600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7283401" y="1233798"/>
            <a:ext cx="257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/>
          <p:cNvSpPr/>
          <p:nvPr/>
        </p:nvSpPr>
        <p:spPr>
          <a:xfrm>
            <a:off x="7616846" y="307038"/>
            <a:ext cx="1128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0,974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0,93</a:t>
            </a:r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>
            <a:off x="7285782" y="1228881"/>
            <a:ext cx="0" cy="127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flipH="1">
            <a:off x="6908006" y="1351634"/>
            <a:ext cx="375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6908006" y="1351634"/>
            <a:ext cx="0" cy="19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H="1">
            <a:off x="6354090" y="1548362"/>
            <a:ext cx="553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6354090" y="1547447"/>
            <a:ext cx="0" cy="288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flipH="1">
            <a:off x="5606744" y="1835944"/>
            <a:ext cx="747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606744" y="1835944"/>
            <a:ext cx="0" cy="378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flipH="1">
            <a:off x="4794728" y="2209618"/>
            <a:ext cx="812016" cy="2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4794822" y="2209618"/>
            <a:ext cx="0" cy="422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H="1" flipV="1">
            <a:off x="4083844" y="2632610"/>
            <a:ext cx="711737" cy="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4083844" y="2639330"/>
            <a:ext cx="0" cy="35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flipH="1" flipV="1">
            <a:off x="3569831" y="2988734"/>
            <a:ext cx="520710" cy="10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>
            <a:off x="3569831" y="2988734"/>
            <a:ext cx="0" cy="266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 flipH="1">
            <a:off x="3221831" y="3255169"/>
            <a:ext cx="3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>
            <a:off x="3221831" y="3255169"/>
            <a:ext cx="0" cy="266704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 flipH="1">
            <a:off x="2919690" y="3521873"/>
            <a:ext cx="3021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/>
          <p:cNvCxnSpPr/>
          <p:nvPr/>
        </p:nvCxnSpPr>
        <p:spPr>
          <a:xfrm>
            <a:off x="2919690" y="3517374"/>
            <a:ext cx="0" cy="325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/>
          <p:cNvCxnSpPr/>
          <p:nvPr/>
        </p:nvCxnSpPr>
        <p:spPr>
          <a:xfrm flipH="1">
            <a:off x="2595086" y="3838576"/>
            <a:ext cx="324606" cy="3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to 98"/>
          <p:cNvCxnSpPr/>
          <p:nvPr/>
        </p:nvCxnSpPr>
        <p:spPr>
          <a:xfrm>
            <a:off x="2595086" y="3838576"/>
            <a:ext cx="0" cy="352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/>
          <p:cNvCxnSpPr/>
          <p:nvPr/>
        </p:nvCxnSpPr>
        <p:spPr>
          <a:xfrm flipH="1">
            <a:off x="2259806" y="4190696"/>
            <a:ext cx="3352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/>
          <p:cNvCxnSpPr/>
          <p:nvPr/>
        </p:nvCxnSpPr>
        <p:spPr>
          <a:xfrm flipH="1">
            <a:off x="2264569" y="4182259"/>
            <a:ext cx="1925" cy="339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/>
          <p:cNvCxnSpPr/>
          <p:nvPr/>
        </p:nvCxnSpPr>
        <p:spPr>
          <a:xfrm flipH="1">
            <a:off x="1980875" y="4521994"/>
            <a:ext cx="2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/>
          <p:cNvCxnSpPr/>
          <p:nvPr/>
        </p:nvCxnSpPr>
        <p:spPr>
          <a:xfrm>
            <a:off x="1980875" y="4514768"/>
            <a:ext cx="0" cy="316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 flipH="1">
            <a:off x="1745456" y="4831556"/>
            <a:ext cx="2354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 flipH="1">
            <a:off x="1745456" y="4831556"/>
            <a:ext cx="3662" cy="245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H="1">
            <a:off x="1562177" y="5076825"/>
            <a:ext cx="183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>
            <a:off x="1562177" y="5076825"/>
            <a:ext cx="0" cy="18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 flipH="1" flipV="1">
            <a:off x="1431131" y="5267325"/>
            <a:ext cx="131046" cy="2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1431131" y="5276512"/>
            <a:ext cx="0" cy="12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tângulo 143"/>
          <p:cNvSpPr/>
          <p:nvPr/>
        </p:nvSpPr>
        <p:spPr>
          <a:xfrm>
            <a:off x="7832354" y="926193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0,94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0,87</a:t>
            </a:r>
            <a:endParaRPr lang="pt-BR" dirty="0"/>
          </a:p>
        </p:txBody>
      </p:sp>
      <p:sp>
        <p:nvSpPr>
          <p:cNvPr id="145" name="Retângulo 144"/>
          <p:cNvSpPr/>
          <p:nvPr/>
        </p:nvSpPr>
        <p:spPr>
          <a:xfrm>
            <a:off x="7850378" y="1545348"/>
            <a:ext cx="1128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0,90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0,785</a:t>
            </a:r>
            <a:endParaRPr lang="pt-BR" dirty="0"/>
          </a:p>
        </p:txBody>
      </p:sp>
      <p:sp>
        <p:nvSpPr>
          <p:cNvPr id="146" name="Retângulo 145"/>
          <p:cNvSpPr/>
          <p:nvPr/>
        </p:nvSpPr>
        <p:spPr>
          <a:xfrm>
            <a:off x="7879509" y="3576696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0,65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0,43</a:t>
            </a:r>
            <a:endParaRPr lang="pt-BR" dirty="0"/>
          </a:p>
        </p:txBody>
      </p:sp>
      <p:sp>
        <p:nvSpPr>
          <p:cNvPr id="147" name="Retângulo 146"/>
          <p:cNvSpPr/>
          <p:nvPr/>
        </p:nvSpPr>
        <p:spPr>
          <a:xfrm>
            <a:off x="7882339" y="4198828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0,57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0,35</a:t>
            </a:r>
            <a:endParaRPr lang="pt-BR" dirty="0"/>
          </a:p>
        </p:txBody>
      </p:sp>
      <p:sp>
        <p:nvSpPr>
          <p:cNvPr id="148" name="Retângulo 147"/>
          <p:cNvSpPr/>
          <p:nvPr/>
        </p:nvSpPr>
        <p:spPr>
          <a:xfrm>
            <a:off x="7903722" y="4860155"/>
            <a:ext cx="1013419" cy="646331"/>
          </a:xfrm>
          <a:prstGeom prst="rect">
            <a:avLst/>
          </a:prstGeom>
          <a:ln>
            <a:solidFill>
              <a:srgbClr val="54DC1E"/>
            </a:solidFill>
          </a:ln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0,51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0,30</a:t>
            </a:r>
            <a:endParaRPr lang="pt-BR" dirty="0"/>
          </a:p>
        </p:txBody>
      </p:sp>
      <p:sp>
        <p:nvSpPr>
          <p:cNvPr id="149" name="Retângulo 148"/>
          <p:cNvSpPr/>
          <p:nvPr/>
        </p:nvSpPr>
        <p:spPr>
          <a:xfrm>
            <a:off x="7872813" y="2221874"/>
            <a:ext cx="1128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0,835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0,665</a:t>
            </a:r>
            <a:endParaRPr lang="pt-BR" dirty="0"/>
          </a:p>
        </p:txBody>
      </p:sp>
      <p:sp>
        <p:nvSpPr>
          <p:cNvPr id="150" name="Retângulo 149"/>
          <p:cNvSpPr/>
          <p:nvPr/>
        </p:nvSpPr>
        <p:spPr>
          <a:xfrm>
            <a:off x="7879948" y="2898401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0,75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0,54</a:t>
            </a:r>
            <a:endParaRPr lang="pt-BR" dirty="0"/>
          </a:p>
        </p:txBody>
      </p:sp>
      <p:sp>
        <p:nvSpPr>
          <p:cNvPr id="151" name="CaixaDeTexto 150"/>
          <p:cNvSpPr txBox="1"/>
          <p:nvPr/>
        </p:nvSpPr>
        <p:spPr>
          <a:xfrm>
            <a:off x="8727154" y="4578784"/>
            <a:ext cx="53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54DC1E"/>
                </a:solidFill>
              </a:rPr>
              <a:t>PA</a:t>
            </a:r>
            <a:endParaRPr lang="pt-BR" dirty="0">
              <a:solidFill>
                <a:srgbClr val="54DC1E"/>
              </a:solidFill>
            </a:endParaRPr>
          </a:p>
        </p:txBody>
      </p:sp>
      <p:sp>
        <p:nvSpPr>
          <p:cNvPr id="152" name="Retângulo 151"/>
          <p:cNvSpPr/>
          <p:nvPr/>
        </p:nvSpPr>
        <p:spPr>
          <a:xfrm>
            <a:off x="8022962" y="6186565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0,45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0,25</a:t>
            </a:r>
            <a:endParaRPr lang="pt-BR" dirty="0"/>
          </a:p>
        </p:txBody>
      </p:sp>
      <p:sp>
        <p:nvSpPr>
          <p:cNvPr id="153" name="Retângulo 152"/>
          <p:cNvSpPr/>
          <p:nvPr/>
        </p:nvSpPr>
        <p:spPr>
          <a:xfrm>
            <a:off x="6869228" y="6186565"/>
            <a:ext cx="1090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0,38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0,20</a:t>
            </a:r>
            <a:endParaRPr lang="pt-BR" dirty="0"/>
          </a:p>
        </p:txBody>
      </p:sp>
      <p:sp>
        <p:nvSpPr>
          <p:cNvPr id="154" name="Retângulo 153"/>
          <p:cNvSpPr/>
          <p:nvPr/>
        </p:nvSpPr>
        <p:spPr>
          <a:xfrm>
            <a:off x="5847495" y="6214528"/>
            <a:ext cx="1078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0,30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0,15</a:t>
            </a:r>
            <a:endParaRPr lang="pt-BR" dirty="0"/>
          </a:p>
        </p:txBody>
      </p:sp>
      <p:sp>
        <p:nvSpPr>
          <p:cNvPr id="155" name="Retângulo 154"/>
          <p:cNvSpPr/>
          <p:nvPr/>
        </p:nvSpPr>
        <p:spPr>
          <a:xfrm>
            <a:off x="4785805" y="6221914"/>
            <a:ext cx="1090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0,22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0,11</a:t>
            </a:r>
            <a:endParaRPr lang="pt-BR" dirty="0"/>
          </a:p>
        </p:txBody>
      </p:sp>
      <p:sp>
        <p:nvSpPr>
          <p:cNvPr id="156" name="Retângulo 155"/>
          <p:cNvSpPr/>
          <p:nvPr/>
        </p:nvSpPr>
        <p:spPr>
          <a:xfrm>
            <a:off x="3675399" y="6249695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0,15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0,065</a:t>
            </a:r>
            <a:endParaRPr lang="pt-BR" dirty="0"/>
          </a:p>
        </p:txBody>
      </p:sp>
      <p:sp>
        <p:nvSpPr>
          <p:cNvPr id="157" name="Retângulo 156"/>
          <p:cNvSpPr/>
          <p:nvPr/>
        </p:nvSpPr>
        <p:spPr>
          <a:xfrm>
            <a:off x="2456429" y="6258169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0,095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0,045</a:t>
            </a:r>
            <a:endParaRPr lang="pt-BR" dirty="0"/>
          </a:p>
        </p:txBody>
      </p:sp>
      <p:sp>
        <p:nvSpPr>
          <p:cNvPr id="158" name="Retângulo 157"/>
          <p:cNvSpPr/>
          <p:nvPr/>
        </p:nvSpPr>
        <p:spPr>
          <a:xfrm>
            <a:off x="1333258" y="6298089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0,05</a:t>
            </a:r>
          </a:p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01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10" grpId="0" animBg="1"/>
      <p:bldP spid="12" grpId="0"/>
      <p:bldP spid="16" grpId="0" animBg="1"/>
      <p:bldP spid="14" grpId="0" animBg="1"/>
      <p:bldP spid="11" grpId="0" animBg="1"/>
      <p:bldP spid="17" grpId="0" animBg="1"/>
      <p:bldP spid="21" grpId="0" animBg="1"/>
      <p:bldP spid="22" grpId="0" animBg="1"/>
      <p:bldP spid="27" grpId="0"/>
      <p:bldP spid="144" grpId="0"/>
      <p:bldP spid="145" grpId="0"/>
      <p:bldP spid="146" grpId="0"/>
      <p:bldP spid="147" grpId="0"/>
      <p:bldP spid="148" grpId="0" animBg="1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6331" y="228902"/>
            <a:ext cx="4993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b.1) Solução pelas equações das linhas de operação: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80224"/>
              </p:ext>
            </p:extLst>
          </p:nvPr>
        </p:nvGraphicFramePr>
        <p:xfrm>
          <a:off x="456145" y="2001980"/>
          <a:ext cx="256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ção" r:id="rId3" imgW="1282680" imgH="203040" progId="Equation.3">
                  <p:embed/>
                </p:oleObj>
              </mc:Choice>
              <mc:Fallback>
                <p:oleObj name="Equação" r:id="rId3" imgW="1282680" imgH="2030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45" y="2001980"/>
                        <a:ext cx="2565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79779" y="144611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L.A.: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6145" y="270226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L.O.R.: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472898"/>
              </p:ext>
            </p:extLst>
          </p:nvPr>
        </p:nvGraphicFramePr>
        <p:xfrm>
          <a:off x="456145" y="3435928"/>
          <a:ext cx="2717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ção" r:id="rId5" imgW="1358640" imgH="203040" progId="Equation.3">
                  <p:embed/>
                </p:oleObj>
              </mc:Choice>
              <mc:Fallback>
                <p:oleObj name="Equação" r:id="rId5" imgW="1358640" imgH="20304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45" y="3435928"/>
                        <a:ext cx="2717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456145" y="843011"/>
            <a:ext cx="1553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2/3 = 0,667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79779" y="4223545"/>
            <a:ext cx="2924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Ponto de intersecção:</a:t>
            </a:r>
          </a:p>
          <a:p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391543"/>
              </p:ext>
            </p:extLst>
          </p:nvPr>
        </p:nvGraphicFramePr>
        <p:xfrm>
          <a:off x="456145" y="4888901"/>
          <a:ext cx="459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ção" r:id="rId7" imgW="2298600" imgH="203040" progId="Equation.3">
                  <p:embed/>
                </p:oleObj>
              </mc:Choice>
              <mc:Fallback>
                <p:oleObj name="Equação" r:id="rId7" imgW="2298600" imgH="2030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45" y="4888901"/>
                        <a:ext cx="4597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834255"/>
              </p:ext>
            </p:extLst>
          </p:nvPr>
        </p:nvGraphicFramePr>
        <p:xfrm>
          <a:off x="826844" y="5394500"/>
          <a:ext cx="129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ção" r:id="rId9" imgW="647640" imgH="215640" progId="Equation.3">
                  <p:embed/>
                </p:oleObj>
              </mc:Choice>
              <mc:Fallback>
                <p:oleObj name="Equação" r:id="rId9" imgW="647640" imgH="2156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844" y="5394500"/>
                        <a:ext cx="1295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014135"/>
              </p:ext>
            </p:extLst>
          </p:nvPr>
        </p:nvGraphicFramePr>
        <p:xfrm>
          <a:off x="814388" y="5929313"/>
          <a:ext cx="1320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ção" r:id="rId11" imgW="660240" imgH="215640" progId="Equation.3">
                  <p:embed/>
                </p:oleObj>
              </mc:Choice>
              <mc:Fallback>
                <p:oleObj name="Equação" r:id="rId11" imgW="660240" imgH="215640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5929313"/>
                        <a:ext cx="1320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95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7014" y="381095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L.O.D.: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06668" y="879230"/>
            <a:ext cx="2760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Ponto 1: (0,024; 0,024)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7014" y="2107540"/>
            <a:ext cx="2760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Ponto final: (0,35; 0,49)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1977534" y="1386599"/>
            <a:ext cx="9525" cy="5429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2730744" y="1352933"/>
            <a:ext cx="0" cy="6165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310013"/>
              </p:ext>
            </p:extLst>
          </p:nvPr>
        </p:nvGraphicFramePr>
        <p:xfrm>
          <a:off x="825500" y="2909888"/>
          <a:ext cx="302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ção" r:id="rId3" imgW="1511280" imgH="241200" progId="Equation.3">
                  <p:embed/>
                </p:oleObj>
              </mc:Choice>
              <mc:Fallback>
                <p:oleObj name="Equação" r:id="rId3" imgW="1511280" imgH="24120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909888"/>
                        <a:ext cx="3022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19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6896" y="811863"/>
            <a:ext cx="158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0,974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398011"/>
              </p:ext>
            </p:extLst>
          </p:nvPr>
        </p:nvGraphicFramePr>
        <p:xfrm>
          <a:off x="396896" y="1209865"/>
          <a:ext cx="6121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ção" r:id="rId3" imgW="3060360" imgH="431640" progId="Equation.3">
                  <p:embed/>
                </p:oleObj>
              </mc:Choice>
              <mc:Fallback>
                <p:oleObj name="Equação" r:id="rId3" imgW="3060360" imgH="431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96" y="1209865"/>
                        <a:ext cx="61214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730376"/>
              </p:ext>
            </p:extLst>
          </p:nvPr>
        </p:nvGraphicFramePr>
        <p:xfrm>
          <a:off x="396896" y="2193925"/>
          <a:ext cx="116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ção" r:id="rId5" imgW="583920" imgH="215640" progId="Equation.3">
                  <p:embed/>
                </p:oleObj>
              </mc:Choice>
              <mc:Fallback>
                <p:oleObj name="Equação" r:id="rId5" imgW="583920" imgH="21564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96" y="2193925"/>
                        <a:ext cx="1168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87186" y="24353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Prato 1: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87186" y="315818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Prato 2: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274923"/>
              </p:ext>
            </p:extLst>
          </p:nvPr>
        </p:nvGraphicFramePr>
        <p:xfrm>
          <a:off x="396896" y="3726513"/>
          <a:ext cx="320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ção" r:id="rId7" imgW="1600200" imgH="215640" progId="Equation.3">
                  <p:embed/>
                </p:oleObj>
              </mc:Choice>
              <mc:Fallback>
                <p:oleObj name="Equação" r:id="rId7" imgW="1600200" imgH="21564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96" y="3726513"/>
                        <a:ext cx="3200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087053"/>
              </p:ext>
            </p:extLst>
          </p:nvPr>
        </p:nvGraphicFramePr>
        <p:xfrm>
          <a:off x="396896" y="4278773"/>
          <a:ext cx="121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ção" r:id="rId9" imgW="609480" imgH="215640" progId="Equation.3">
                  <p:embed/>
                </p:oleObj>
              </mc:Choice>
              <mc:Fallback>
                <p:oleObj name="Equação" r:id="rId9" imgW="609480" imgH="21564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96" y="4278773"/>
                        <a:ext cx="1219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69885"/>
              </p:ext>
            </p:extLst>
          </p:nvPr>
        </p:nvGraphicFramePr>
        <p:xfrm>
          <a:off x="396896" y="4766544"/>
          <a:ext cx="5918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ção" r:id="rId11" imgW="2958840" imgH="431640" progId="Equation.3">
                  <p:embed/>
                </p:oleObj>
              </mc:Choice>
              <mc:Fallback>
                <p:oleObj name="Equação" r:id="rId11" imgW="2958840" imgH="43164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96" y="4766544"/>
                        <a:ext cx="59182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053382"/>
              </p:ext>
            </p:extLst>
          </p:nvPr>
        </p:nvGraphicFramePr>
        <p:xfrm>
          <a:off x="440997" y="5666755"/>
          <a:ext cx="1193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ção" r:id="rId13" imgW="596880" imgH="215640" progId="Equation.3">
                  <p:embed/>
                </p:oleObj>
              </mc:Choice>
              <mc:Fallback>
                <p:oleObj name="Equação" r:id="rId13" imgW="596880" imgH="2156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97" y="5666755"/>
                        <a:ext cx="11938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ector reto 13"/>
          <p:cNvCxnSpPr/>
          <p:nvPr/>
        </p:nvCxnSpPr>
        <p:spPr>
          <a:xfrm>
            <a:off x="1295400" y="6172200"/>
            <a:ext cx="9525" cy="5429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4067175" y="6098555"/>
            <a:ext cx="0" cy="6165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8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707020"/>
              </p:ext>
            </p:extLst>
          </p:nvPr>
        </p:nvGraphicFramePr>
        <p:xfrm>
          <a:off x="269875" y="206375"/>
          <a:ext cx="119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ção" r:id="rId3" imgW="596880" imgH="228600" progId="Equation.3">
                  <p:embed/>
                </p:oleObj>
              </mc:Choice>
              <mc:Fallback>
                <p:oleObj name="Equação" r:id="rId3" imgW="596880" imgH="228600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206375"/>
                        <a:ext cx="11938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48073"/>
              </p:ext>
            </p:extLst>
          </p:nvPr>
        </p:nvGraphicFramePr>
        <p:xfrm>
          <a:off x="269875" y="855663"/>
          <a:ext cx="302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ção" r:id="rId5" imgW="1511280" imgH="228600" progId="Equation.3">
                  <p:embed/>
                </p:oleObj>
              </mc:Choice>
              <mc:Fallback>
                <p:oleObj name="Equação" r:id="rId5" imgW="1511280" imgH="22860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855663"/>
                        <a:ext cx="3022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ector reto 3"/>
          <p:cNvCxnSpPr/>
          <p:nvPr/>
        </p:nvCxnSpPr>
        <p:spPr>
          <a:xfrm>
            <a:off x="342900" y="1504951"/>
            <a:ext cx="9525" cy="5429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3114675" y="1431306"/>
            <a:ext cx="0" cy="6165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452707"/>
              </p:ext>
            </p:extLst>
          </p:nvPr>
        </p:nvGraphicFramePr>
        <p:xfrm>
          <a:off x="228600" y="2428875"/>
          <a:ext cx="1422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ção" r:id="rId7" imgW="711000" imgH="215640" progId="Equation.3">
                  <p:embed/>
                </p:oleObj>
              </mc:Choice>
              <mc:Fallback>
                <p:oleObj name="Equação" r:id="rId7" imgW="711000" imgH="215640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28875"/>
                        <a:ext cx="1422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830449"/>
              </p:ext>
            </p:extLst>
          </p:nvPr>
        </p:nvGraphicFramePr>
        <p:xfrm>
          <a:off x="228600" y="2947988"/>
          <a:ext cx="1422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ção" r:id="rId9" imgW="711000" imgH="215640" progId="Equation.3">
                  <p:embed/>
                </p:oleObj>
              </mc:Choice>
              <mc:Fallback>
                <p:oleObj name="Equação" r:id="rId9" imgW="711000" imgH="21564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47988"/>
                        <a:ext cx="1422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6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11839</TotalTime>
  <Words>562</Words>
  <Application>Microsoft Office PowerPoint</Application>
  <PresentationFormat>Apresentação na tela (4:3)</PresentationFormat>
  <Paragraphs>93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6" baseType="lpstr">
      <vt:lpstr>Arial</vt:lpstr>
      <vt:lpstr>Bookman Old Style</vt:lpstr>
      <vt:lpstr>Calibri</vt:lpstr>
      <vt:lpstr>Constantia</vt:lpstr>
      <vt:lpstr>Georgia</vt:lpstr>
      <vt:lpstr>Symbol</vt:lpstr>
      <vt:lpstr>Times New Roman</vt:lpstr>
      <vt:lpstr>Wingdings</vt:lpstr>
      <vt:lpstr>Wingdings 2</vt:lpstr>
      <vt:lpstr>Tema do Office</vt:lpstr>
      <vt:lpstr>Cívico</vt:lpstr>
      <vt:lpstr>Equação</vt:lpstr>
      <vt:lpstr>Microsoft Equation 3.0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Simone</dc:creator>
  <cp:lastModifiedBy>Simone</cp:lastModifiedBy>
  <cp:revision>506</cp:revision>
  <dcterms:created xsi:type="dcterms:W3CDTF">2010-07-26T12:13:06Z</dcterms:created>
  <dcterms:modified xsi:type="dcterms:W3CDTF">2020-10-01T22:40:21Z</dcterms:modified>
</cp:coreProperties>
</file>