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2"/>
  </p:notesMasterIdLst>
  <p:sldIdLst>
    <p:sldId id="256" r:id="rId2"/>
    <p:sldId id="257" r:id="rId3"/>
    <p:sldId id="258" r:id="rId4"/>
    <p:sldId id="295" r:id="rId5"/>
    <p:sldId id="293" r:id="rId6"/>
    <p:sldId id="294" r:id="rId7"/>
    <p:sldId id="260" r:id="rId8"/>
    <p:sldId id="259" r:id="rId9"/>
    <p:sldId id="296" r:id="rId10"/>
    <p:sldId id="261" r:id="rId11"/>
    <p:sldId id="263" r:id="rId12"/>
    <p:sldId id="264" r:id="rId13"/>
    <p:sldId id="265" r:id="rId14"/>
    <p:sldId id="269" r:id="rId15"/>
    <p:sldId id="267" r:id="rId16"/>
    <p:sldId id="266" r:id="rId17"/>
    <p:sldId id="268" r:id="rId18"/>
    <p:sldId id="270" r:id="rId19"/>
    <p:sldId id="271" r:id="rId20"/>
    <p:sldId id="262" r:id="rId21"/>
    <p:sldId id="273" r:id="rId22"/>
    <p:sldId id="272" r:id="rId23"/>
    <p:sldId id="274" r:id="rId24"/>
    <p:sldId id="275" r:id="rId25"/>
    <p:sldId id="277" r:id="rId26"/>
    <p:sldId id="298" r:id="rId27"/>
    <p:sldId id="278" r:id="rId28"/>
    <p:sldId id="279" r:id="rId29"/>
    <p:sldId id="280" r:id="rId30"/>
    <p:sldId id="281" r:id="rId31"/>
    <p:sldId id="285" r:id="rId32"/>
    <p:sldId id="284" r:id="rId33"/>
    <p:sldId id="286" r:id="rId34"/>
    <p:sldId id="282" r:id="rId35"/>
    <p:sldId id="287" r:id="rId36"/>
    <p:sldId id="288" r:id="rId37"/>
    <p:sldId id="291" r:id="rId38"/>
    <p:sldId id="289" r:id="rId39"/>
    <p:sldId id="290" r:id="rId40"/>
    <p:sldId id="292" r:id="rId4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9020" autoAdjust="0"/>
  </p:normalViewPr>
  <p:slideViewPr>
    <p:cSldViewPr snapToGrid="0">
      <p:cViewPr>
        <p:scale>
          <a:sx n="76" d="100"/>
          <a:sy n="76" d="100"/>
        </p:scale>
        <p:origin x="-408"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A1D90E-0F69-45A2-A526-273B92D899CC}" type="datetimeFigureOut">
              <a:rPr lang="pt-BR" smtClean="0"/>
              <a:pPr/>
              <a:t>29/11/2016</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363055-FC4F-4781-A963-ABC96375EEFA}" type="slidenum">
              <a:rPr lang="pt-BR" smtClean="0"/>
              <a:pPr/>
              <a:t>‹nº›</a:t>
            </a:fld>
            <a:endParaRPr lang="pt-BR"/>
          </a:p>
        </p:txBody>
      </p:sp>
    </p:spTree>
    <p:extLst>
      <p:ext uri="{BB962C8B-B14F-4D97-AF65-F5344CB8AC3E}">
        <p14:creationId xmlns:p14="http://schemas.microsoft.com/office/powerpoint/2010/main" val="4125055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0F363055-FC4F-4781-A963-ABC96375EEFA}" type="slidenum">
              <a:rPr lang="pt-BR" smtClean="0"/>
              <a:pPr/>
              <a:t>1</a:t>
            </a:fld>
            <a:endParaRPr lang="pt-BR"/>
          </a:p>
        </p:txBody>
      </p:sp>
    </p:spTree>
    <p:extLst>
      <p:ext uri="{BB962C8B-B14F-4D97-AF65-F5344CB8AC3E}">
        <p14:creationId xmlns:p14="http://schemas.microsoft.com/office/powerpoint/2010/main" val="346685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18E5AF22-0749-4D25-9A54-BF9085E62EE4}" type="datetime1">
              <a:rPr lang="pt-BR" smtClean="0"/>
              <a:pPr/>
              <a:t>29/11/2016</a:t>
            </a:fld>
            <a:endParaRPr lang="pt-BR"/>
          </a:p>
        </p:txBody>
      </p:sp>
      <p:sp>
        <p:nvSpPr>
          <p:cNvPr id="5" name="Footer Placeholder 4"/>
          <p:cNvSpPr>
            <a:spLocks noGrp="1"/>
          </p:cNvSpPr>
          <p:nvPr>
            <p:ph type="ftr" sz="quarter" idx="11"/>
          </p:nvPr>
        </p:nvSpPr>
        <p:spPr/>
        <p:txBody>
          <a:bodyPr/>
          <a:lstStyle/>
          <a:p>
            <a:r>
              <a:rPr lang="pt-BR" smtClean="0"/>
              <a:t>Rodrigo Crepaldi Perez Capucelli - Mestrado/USP - 2016</a:t>
            </a:r>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A7922DA-8237-4704-B34D-F97FD78B6B02}" type="slidenum">
              <a:rPr lang="pt-BR" smtClean="0"/>
              <a:pPr/>
              <a:t>‹nº›</a:t>
            </a:fld>
            <a:endParaRPr lang="pt-BR"/>
          </a:p>
        </p:txBody>
      </p:sp>
    </p:spTree>
    <p:extLst>
      <p:ext uri="{BB962C8B-B14F-4D97-AF65-F5344CB8AC3E}">
        <p14:creationId xmlns:p14="http://schemas.microsoft.com/office/powerpoint/2010/main" val="601964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AA1A402-8C95-43A7-AA2A-72AF7F8E82A1}" type="datetime1">
              <a:rPr lang="pt-BR" smtClean="0"/>
              <a:pPr/>
              <a:t>29/11/2016</a:t>
            </a:fld>
            <a:endParaRPr lang="pt-BR"/>
          </a:p>
        </p:txBody>
      </p:sp>
      <p:sp>
        <p:nvSpPr>
          <p:cNvPr id="5" name="Footer Placeholder 4"/>
          <p:cNvSpPr>
            <a:spLocks noGrp="1"/>
          </p:cNvSpPr>
          <p:nvPr>
            <p:ph type="ftr" sz="quarter" idx="11"/>
          </p:nvPr>
        </p:nvSpPr>
        <p:spPr/>
        <p:txBody>
          <a:bodyPr/>
          <a:lstStyle/>
          <a:p>
            <a:r>
              <a:rPr lang="pt-BR" smtClean="0"/>
              <a:t>Rodrigo Crepaldi Perez Capucelli - Mestrado/USP - 2016</a:t>
            </a:r>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7922DA-8237-4704-B34D-F97FD78B6B02}" type="slidenum">
              <a:rPr lang="pt-BR" smtClean="0"/>
              <a:pPr/>
              <a:t>‹nº›</a:t>
            </a:fld>
            <a:endParaRPr lang="pt-BR"/>
          </a:p>
        </p:txBody>
      </p:sp>
    </p:spTree>
    <p:extLst>
      <p:ext uri="{BB962C8B-B14F-4D97-AF65-F5344CB8AC3E}">
        <p14:creationId xmlns:p14="http://schemas.microsoft.com/office/powerpoint/2010/main" val="4198888981"/>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7AA1A402-8C95-43A7-AA2A-72AF7F8E82A1}" type="datetime1">
              <a:rPr lang="pt-BR" smtClean="0"/>
              <a:pPr/>
              <a:t>29/11/2016</a:t>
            </a:fld>
            <a:endParaRPr lang="pt-BR"/>
          </a:p>
        </p:txBody>
      </p:sp>
      <p:sp>
        <p:nvSpPr>
          <p:cNvPr id="5" name="Footer Placeholder 4"/>
          <p:cNvSpPr>
            <a:spLocks noGrp="1"/>
          </p:cNvSpPr>
          <p:nvPr>
            <p:ph type="ftr" sz="quarter" idx="11"/>
          </p:nvPr>
        </p:nvSpPr>
        <p:spPr/>
        <p:txBody>
          <a:bodyPr/>
          <a:lstStyle/>
          <a:p>
            <a:r>
              <a:rPr lang="pt-BR" smtClean="0"/>
              <a:t>Rodrigo Crepaldi Perez Capucelli - Mestrado/USP - 2016</a:t>
            </a:r>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7922DA-8237-4704-B34D-F97FD78B6B02}" type="slidenum">
              <a:rPr lang="pt-BR" smtClean="0"/>
              <a:pPr/>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81495633"/>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7AA1A402-8C95-43A7-AA2A-72AF7F8E82A1}" type="datetime1">
              <a:rPr lang="pt-BR" smtClean="0"/>
              <a:pPr/>
              <a:t>29/11/2016</a:t>
            </a:fld>
            <a:endParaRPr lang="pt-BR"/>
          </a:p>
        </p:txBody>
      </p:sp>
      <p:sp>
        <p:nvSpPr>
          <p:cNvPr id="6" name="Footer Placeholder 5"/>
          <p:cNvSpPr>
            <a:spLocks noGrp="1"/>
          </p:cNvSpPr>
          <p:nvPr>
            <p:ph type="ftr" sz="quarter" idx="11"/>
          </p:nvPr>
        </p:nvSpPr>
        <p:spPr/>
        <p:txBody>
          <a:bodyPr/>
          <a:lstStyle/>
          <a:p>
            <a:r>
              <a:rPr lang="pt-BR" smtClean="0"/>
              <a:t>Rodrigo Crepaldi Perez Capucelli - Mestrado/USP - 2016</a:t>
            </a:r>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7922DA-8237-4704-B34D-F97FD78B6B02}" type="slidenum">
              <a:rPr lang="pt-BR" smtClean="0"/>
              <a:pPr/>
              <a:t>‹nº›</a:t>
            </a:fld>
            <a:endParaRPr lang="pt-BR"/>
          </a:p>
        </p:txBody>
      </p:sp>
    </p:spTree>
    <p:extLst>
      <p:ext uri="{BB962C8B-B14F-4D97-AF65-F5344CB8AC3E}">
        <p14:creationId xmlns:p14="http://schemas.microsoft.com/office/powerpoint/2010/main" val="3430603602"/>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7AA1A402-8C95-43A7-AA2A-72AF7F8E82A1}" type="datetime1">
              <a:rPr lang="pt-BR" smtClean="0"/>
              <a:pPr/>
              <a:t>29/11/2016</a:t>
            </a:fld>
            <a:endParaRPr lang="pt-BR"/>
          </a:p>
        </p:txBody>
      </p:sp>
      <p:sp>
        <p:nvSpPr>
          <p:cNvPr id="6" name="Footer Placeholder 5"/>
          <p:cNvSpPr>
            <a:spLocks noGrp="1"/>
          </p:cNvSpPr>
          <p:nvPr>
            <p:ph type="ftr" sz="quarter" idx="11"/>
          </p:nvPr>
        </p:nvSpPr>
        <p:spPr/>
        <p:txBody>
          <a:bodyPr/>
          <a:lstStyle/>
          <a:p>
            <a:r>
              <a:rPr lang="pt-BR" smtClean="0"/>
              <a:t>Rodrigo Crepaldi Perez Capucelli - Mestrado/USP - 2016</a:t>
            </a:r>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7922DA-8237-4704-B34D-F97FD78B6B02}" type="slidenum">
              <a:rPr lang="pt-BR" smtClean="0"/>
              <a:pPr/>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0155282"/>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7AA1A402-8C95-43A7-AA2A-72AF7F8E82A1}" type="datetime1">
              <a:rPr lang="pt-BR" smtClean="0"/>
              <a:pPr/>
              <a:t>29/11/2016</a:t>
            </a:fld>
            <a:endParaRPr lang="pt-BR"/>
          </a:p>
        </p:txBody>
      </p:sp>
      <p:sp>
        <p:nvSpPr>
          <p:cNvPr id="6" name="Footer Placeholder 5"/>
          <p:cNvSpPr>
            <a:spLocks noGrp="1"/>
          </p:cNvSpPr>
          <p:nvPr>
            <p:ph type="ftr" sz="quarter" idx="11"/>
          </p:nvPr>
        </p:nvSpPr>
        <p:spPr/>
        <p:txBody>
          <a:bodyPr/>
          <a:lstStyle/>
          <a:p>
            <a:r>
              <a:rPr lang="pt-BR" smtClean="0"/>
              <a:t>Rodrigo Crepaldi Perez Capucelli - Mestrado/USP - 2016</a:t>
            </a:r>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7922DA-8237-4704-B34D-F97FD78B6B02}" type="slidenum">
              <a:rPr lang="pt-BR" smtClean="0"/>
              <a:pPr/>
              <a:t>‹nº›</a:t>
            </a:fld>
            <a:endParaRPr lang="pt-BR"/>
          </a:p>
        </p:txBody>
      </p:sp>
    </p:spTree>
    <p:extLst>
      <p:ext uri="{BB962C8B-B14F-4D97-AF65-F5344CB8AC3E}">
        <p14:creationId xmlns:p14="http://schemas.microsoft.com/office/powerpoint/2010/main" val="866671596"/>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7B93008-F0E3-474F-80E0-9E993CB97938}" type="datetime1">
              <a:rPr lang="pt-BR" smtClean="0"/>
              <a:pPr/>
              <a:t>29/11/2016</a:t>
            </a:fld>
            <a:endParaRPr lang="pt-BR"/>
          </a:p>
        </p:txBody>
      </p:sp>
      <p:sp>
        <p:nvSpPr>
          <p:cNvPr id="5" name="Footer Placeholder 4"/>
          <p:cNvSpPr>
            <a:spLocks noGrp="1"/>
          </p:cNvSpPr>
          <p:nvPr>
            <p:ph type="ftr" sz="quarter" idx="11"/>
          </p:nvPr>
        </p:nvSpPr>
        <p:spPr/>
        <p:txBody>
          <a:bodyPr/>
          <a:lstStyle/>
          <a:p>
            <a:r>
              <a:rPr lang="pt-BR" smtClean="0"/>
              <a:t>Rodrigo Crepaldi Perez Capucelli - Mestrado/USP - 2016</a:t>
            </a:r>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7922DA-8237-4704-B34D-F97FD78B6B02}" type="slidenum">
              <a:rPr lang="pt-BR" smtClean="0"/>
              <a:pPr/>
              <a:t>‹nº›</a:t>
            </a:fld>
            <a:endParaRPr lang="pt-BR"/>
          </a:p>
        </p:txBody>
      </p:sp>
    </p:spTree>
    <p:extLst>
      <p:ext uri="{BB962C8B-B14F-4D97-AF65-F5344CB8AC3E}">
        <p14:creationId xmlns:p14="http://schemas.microsoft.com/office/powerpoint/2010/main" val="1658293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8519A21-1FBC-4B01-AFC0-B43255C4E226}" type="datetime1">
              <a:rPr lang="pt-BR" smtClean="0"/>
              <a:pPr/>
              <a:t>29/11/2016</a:t>
            </a:fld>
            <a:endParaRPr lang="pt-BR"/>
          </a:p>
        </p:txBody>
      </p:sp>
      <p:sp>
        <p:nvSpPr>
          <p:cNvPr id="5" name="Footer Placeholder 4"/>
          <p:cNvSpPr>
            <a:spLocks noGrp="1"/>
          </p:cNvSpPr>
          <p:nvPr>
            <p:ph type="ftr" sz="quarter" idx="11"/>
          </p:nvPr>
        </p:nvSpPr>
        <p:spPr/>
        <p:txBody>
          <a:bodyPr/>
          <a:lstStyle/>
          <a:p>
            <a:r>
              <a:rPr lang="pt-BR" smtClean="0"/>
              <a:t>Rodrigo Crepaldi Perez Capucelli - Mestrado/USP - 2016</a:t>
            </a:r>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7922DA-8237-4704-B34D-F97FD78B6B02}" type="slidenum">
              <a:rPr lang="pt-BR" smtClean="0"/>
              <a:pPr/>
              <a:t>‹nº›</a:t>
            </a:fld>
            <a:endParaRPr lang="pt-BR"/>
          </a:p>
        </p:txBody>
      </p:sp>
    </p:spTree>
    <p:extLst>
      <p:ext uri="{BB962C8B-B14F-4D97-AF65-F5344CB8AC3E}">
        <p14:creationId xmlns:p14="http://schemas.microsoft.com/office/powerpoint/2010/main" val="680001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E54EF01-7F3F-46F5-95ED-604E66020D97}" type="datetime1">
              <a:rPr lang="pt-BR" smtClean="0"/>
              <a:pPr/>
              <a:t>29/11/2016</a:t>
            </a:fld>
            <a:endParaRPr lang="pt-BR"/>
          </a:p>
        </p:txBody>
      </p:sp>
      <p:sp>
        <p:nvSpPr>
          <p:cNvPr id="5" name="Footer Placeholder 4"/>
          <p:cNvSpPr>
            <a:spLocks noGrp="1"/>
          </p:cNvSpPr>
          <p:nvPr>
            <p:ph type="ftr" sz="quarter" idx="11"/>
          </p:nvPr>
        </p:nvSpPr>
        <p:spPr/>
        <p:txBody>
          <a:bodyPr/>
          <a:lstStyle/>
          <a:p>
            <a:r>
              <a:rPr lang="pt-BR" smtClean="0"/>
              <a:t>Rodrigo Crepaldi Perez Capucelli - Mestrado/USP - 2016</a:t>
            </a:r>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7922DA-8237-4704-B34D-F97FD78B6B02}" type="slidenum">
              <a:rPr lang="pt-BR" smtClean="0"/>
              <a:pPr/>
              <a:t>‹nº›</a:t>
            </a:fld>
            <a:endParaRPr lang="pt-BR"/>
          </a:p>
        </p:txBody>
      </p:sp>
    </p:spTree>
    <p:extLst>
      <p:ext uri="{BB962C8B-B14F-4D97-AF65-F5344CB8AC3E}">
        <p14:creationId xmlns:p14="http://schemas.microsoft.com/office/powerpoint/2010/main" val="1893305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C4C7D625-AA10-423D-A335-006A533D417A}" type="datetime1">
              <a:rPr lang="pt-BR" smtClean="0"/>
              <a:pPr/>
              <a:t>29/11/2016</a:t>
            </a:fld>
            <a:endParaRPr lang="pt-BR"/>
          </a:p>
        </p:txBody>
      </p:sp>
      <p:sp>
        <p:nvSpPr>
          <p:cNvPr id="5" name="Footer Placeholder 4"/>
          <p:cNvSpPr>
            <a:spLocks noGrp="1"/>
          </p:cNvSpPr>
          <p:nvPr>
            <p:ph type="ftr" sz="quarter" idx="11"/>
          </p:nvPr>
        </p:nvSpPr>
        <p:spPr/>
        <p:txBody>
          <a:bodyPr/>
          <a:lstStyle/>
          <a:p>
            <a:r>
              <a:rPr lang="pt-BR" smtClean="0"/>
              <a:t>Rodrigo Crepaldi Perez Capucelli - Mestrado/USP - 2016</a:t>
            </a:r>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7922DA-8237-4704-B34D-F97FD78B6B02}" type="slidenum">
              <a:rPr lang="pt-BR" smtClean="0"/>
              <a:pPr/>
              <a:t>‹nº›</a:t>
            </a:fld>
            <a:endParaRPr lang="pt-BR"/>
          </a:p>
        </p:txBody>
      </p:sp>
    </p:spTree>
    <p:extLst>
      <p:ext uri="{BB962C8B-B14F-4D97-AF65-F5344CB8AC3E}">
        <p14:creationId xmlns:p14="http://schemas.microsoft.com/office/powerpoint/2010/main" val="37784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8EAD1C60-79F4-47BC-98F3-DEAF20FE078B}" type="datetime1">
              <a:rPr lang="pt-BR" smtClean="0"/>
              <a:pPr/>
              <a:t>29/11/2016</a:t>
            </a:fld>
            <a:endParaRPr lang="pt-BR"/>
          </a:p>
        </p:txBody>
      </p:sp>
      <p:sp>
        <p:nvSpPr>
          <p:cNvPr id="6" name="Footer Placeholder 5"/>
          <p:cNvSpPr>
            <a:spLocks noGrp="1"/>
          </p:cNvSpPr>
          <p:nvPr>
            <p:ph type="ftr" sz="quarter" idx="11"/>
          </p:nvPr>
        </p:nvSpPr>
        <p:spPr/>
        <p:txBody>
          <a:bodyPr/>
          <a:lstStyle/>
          <a:p>
            <a:r>
              <a:rPr lang="pt-BR" smtClean="0"/>
              <a:t>Rodrigo Crepaldi Perez Capucelli - Mestrado/USP - 2016</a:t>
            </a:r>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A7922DA-8237-4704-B34D-F97FD78B6B02}" type="slidenum">
              <a:rPr lang="pt-BR" smtClean="0"/>
              <a:pPr/>
              <a:t>‹nº›</a:t>
            </a:fld>
            <a:endParaRPr lang="pt-BR"/>
          </a:p>
        </p:txBody>
      </p:sp>
    </p:spTree>
    <p:extLst>
      <p:ext uri="{BB962C8B-B14F-4D97-AF65-F5344CB8AC3E}">
        <p14:creationId xmlns:p14="http://schemas.microsoft.com/office/powerpoint/2010/main" val="1352699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6300D30F-9804-4C3F-B23C-74CCF470C360}" type="datetime1">
              <a:rPr lang="pt-BR" smtClean="0"/>
              <a:pPr/>
              <a:t>29/11/2016</a:t>
            </a:fld>
            <a:endParaRPr lang="pt-BR"/>
          </a:p>
        </p:txBody>
      </p:sp>
      <p:sp>
        <p:nvSpPr>
          <p:cNvPr id="8" name="Footer Placeholder 7"/>
          <p:cNvSpPr>
            <a:spLocks noGrp="1"/>
          </p:cNvSpPr>
          <p:nvPr>
            <p:ph type="ftr" sz="quarter" idx="11"/>
          </p:nvPr>
        </p:nvSpPr>
        <p:spPr/>
        <p:txBody>
          <a:bodyPr/>
          <a:lstStyle/>
          <a:p>
            <a:r>
              <a:rPr lang="pt-BR" smtClean="0"/>
              <a:t>Rodrigo Crepaldi Perez Capucelli - Mestrado/USP - 2016</a:t>
            </a:r>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A7922DA-8237-4704-B34D-F97FD78B6B02}" type="slidenum">
              <a:rPr lang="pt-BR" smtClean="0"/>
              <a:pPr/>
              <a:t>‹nº›</a:t>
            </a:fld>
            <a:endParaRPr lang="pt-BR"/>
          </a:p>
        </p:txBody>
      </p:sp>
    </p:spTree>
    <p:extLst>
      <p:ext uri="{BB962C8B-B14F-4D97-AF65-F5344CB8AC3E}">
        <p14:creationId xmlns:p14="http://schemas.microsoft.com/office/powerpoint/2010/main" val="1549684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3CB1AE26-59C4-49C9-87A3-8D2A836ED1D8}" type="datetime1">
              <a:rPr lang="pt-BR" smtClean="0"/>
              <a:pPr/>
              <a:t>29/11/2016</a:t>
            </a:fld>
            <a:endParaRPr lang="pt-BR"/>
          </a:p>
        </p:txBody>
      </p:sp>
      <p:sp>
        <p:nvSpPr>
          <p:cNvPr id="4" name="Footer Placeholder 3"/>
          <p:cNvSpPr>
            <a:spLocks noGrp="1"/>
          </p:cNvSpPr>
          <p:nvPr>
            <p:ph type="ftr" sz="quarter" idx="11"/>
          </p:nvPr>
        </p:nvSpPr>
        <p:spPr/>
        <p:txBody>
          <a:bodyPr/>
          <a:lstStyle/>
          <a:p>
            <a:r>
              <a:rPr lang="pt-BR" smtClean="0"/>
              <a:t>Rodrigo Crepaldi Perez Capucelli - Mestrado/USP - 2016</a:t>
            </a:r>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A7922DA-8237-4704-B34D-F97FD78B6B02}" type="slidenum">
              <a:rPr lang="pt-BR" smtClean="0"/>
              <a:pPr/>
              <a:t>‹nº›</a:t>
            </a:fld>
            <a:endParaRPr lang="pt-BR"/>
          </a:p>
        </p:txBody>
      </p:sp>
    </p:spTree>
    <p:extLst>
      <p:ext uri="{BB962C8B-B14F-4D97-AF65-F5344CB8AC3E}">
        <p14:creationId xmlns:p14="http://schemas.microsoft.com/office/powerpoint/2010/main" val="2602483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90DF64-8DA9-4897-8303-F92570D4E156}" type="datetime1">
              <a:rPr lang="pt-BR" smtClean="0"/>
              <a:pPr/>
              <a:t>29/11/2016</a:t>
            </a:fld>
            <a:endParaRPr lang="pt-BR"/>
          </a:p>
        </p:txBody>
      </p:sp>
      <p:sp>
        <p:nvSpPr>
          <p:cNvPr id="3" name="Footer Placeholder 2"/>
          <p:cNvSpPr>
            <a:spLocks noGrp="1"/>
          </p:cNvSpPr>
          <p:nvPr>
            <p:ph type="ftr" sz="quarter" idx="11"/>
          </p:nvPr>
        </p:nvSpPr>
        <p:spPr/>
        <p:txBody>
          <a:bodyPr/>
          <a:lstStyle/>
          <a:p>
            <a:r>
              <a:rPr lang="pt-BR" smtClean="0"/>
              <a:t>Rodrigo Crepaldi Perez Capucelli - Mestrado/USP - 2016</a:t>
            </a:r>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A7922DA-8237-4704-B34D-F97FD78B6B02}" type="slidenum">
              <a:rPr lang="pt-BR" smtClean="0"/>
              <a:pPr/>
              <a:t>‹nº›</a:t>
            </a:fld>
            <a:endParaRPr lang="pt-BR"/>
          </a:p>
        </p:txBody>
      </p:sp>
    </p:spTree>
    <p:extLst>
      <p:ext uri="{BB962C8B-B14F-4D97-AF65-F5344CB8AC3E}">
        <p14:creationId xmlns:p14="http://schemas.microsoft.com/office/powerpoint/2010/main" val="863969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FF003E77-AD14-47A7-ACF6-7382E904CDA2}" type="datetime1">
              <a:rPr lang="pt-BR" smtClean="0"/>
              <a:pPr/>
              <a:t>29/11/2016</a:t>
            </a:fld>
            <a:endParaRPr lang="pt-BR"/>
          </a:p>
        </p:txBody>
      </p:sp>
      <p:sp>
        <p:nvSpPr>
          <p:cNvPr id="6" name="Footer Placeholder 5"/>
          <p:cNvSpPr>
            <a:spLocks noGrp="1"/>
          </p:cNvSpPr>
          <p:nvPr>
            <p:ph type="ftr" sz="quarter" idx="11"/>
          </p:nvPr>
        </p:nvSpPr>
        <p:spPr/>
        <p:txBody>
          <a:bodyPr/>
          <a:lstStyle/>
          <a:p>
            <a:r>
              <a:rPr lang="pt-BR" smtClean="0"/>
              <a:t>Rodrigo Crepaldi Perez Capucelli - Mestrado/USP - 2016</a:t>
            </a:r>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A7922DA-8237-4704-B34D-F97FD78B6B02}" type="slidenum">
              <a:rPr lang="pt-BR" smtClean="0"/>
              <a:pPr/>
              <a:t>‹nº›</a:t>
            </a:fld>
            <a:endParaRPr lang="pt-BR"/>
          </a:p>
        </p:txBody>
      </p:sp>
    </p:spTree>
    <p:extLst>
      <p:ext uri="{BB962C8B-B14F-4D97-AF65-F5344CB8AC3E}">
        <p14:creationId xmlns:p14="http://schemas.microsoft.com/office/powerpoint/2010/main" val="153451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05F9886-0751-4C18-8641-B945149EB775}" type="datetime1">
              <a:rPr lang="pt-BR" smtClean="0"/>
              <a:pPr/>
              <a:t>29/11/2016</a:t>
            </a:fld>
            <a:endParaRPr lang="pt-BR"/>
          </a:p>
        </p:txBody>
      </p:sp>
      <p:sp>
        <p:nvSpPr>
          <p:cNvPr id="6" name="Footer Placeholder 5"/>
          <p:cNvSpPr>
            <a:spLocks noGrp="1"/>
          </p:cNvSpPr>
          <p:nvPr>
            <p:ph type="ftr" sz="quarter" idx="11"/>
          </p:nvPr>
        </p:nvSpPr>
        <p:spPr/>
        <p:txBody>
          <a:bodyPr/>
          <a:lstStyle/>
          <a:p>
            <a:r>
              <a:rPr lang="pt-BR" smtClean="0"/>
              <a:t>Rodrigo Crepaldi Perez Capucelli - Mestrado/USP - 2016</a:t>
            </a:r>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7922DA-8237-4704-B34D-F97FD78B6B02}" type="slidenum">
              <a:rPr lang="pt-BR" smtClean="0"/>
              <a:pPr/>
              <a:t>‹nº›</a:t>
            </a:fld>
            <a:endParaRPr lang="pt-BR"/>
          </a:p>
        </p:txBody>
      </p:sp>
    </p:spTree>
    <p:extLst>
      <p:ext uri="{BB962C8B-B14F-4D97-AF65-F5344CB8AC3E}">
        <p14:creationId xmlns:p14="http://schemas.microsoft.com/office/powerpoint/2010/main" val="1526418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AA1A402-8C95-43A7-AA2A-72AF7F8E82A1}" type="datetime1">
              <a:rPr lang="pt-BR" smtClean="0"/>
              <a:pPr/>
              <a:t>29/11/2016</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pt-BR" smtClean="0"/>
              <a:t>Rodrigo Crepaldi Perez Capucelli - Mestrado/USP - 2016</a:t>
            </a:r>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A7922DA-8237-4704-B34D-F97FD78B6B02}" type="slidenum">
              <a:rPr lang="pt-BR" smtClean="0"/>
              <a:pPr/>
              <a:t>‹nº›</a:t>
            </a:fld>
            <a:endParaRPr lang="pt-BR"/>
          </a:p>
        </p:txBody>
      </p:sp>
    </p:spTree>
    <p:extLst>
      <p:ext uri="{BB962C8B-B14F-4D97-AF65-F5344CB8AC3E}">
        <p14:creationId xmlns:p14="http://schemas.microsoft.com/office/powerpoint/2010/main" val="103462086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08090" y="193162"/>
            <a:ext cx="9144000" cy="2387600"/>
          </a:xfrm>
        </p:spPr>
        <p:txBody>
          <a:bodyPr/>
          <a:lstStyle/>
          <a:p>
            <a:r>
              <a:rPr lang="pt-BR" dirty="0" smtClean="0"/>
              <a:t>Ação Comunicativa</a:t>
            </a:r>
            <a:endParaRPr lang="pt-BR" dirty="0"/>
          </a:p>
        </p:txBody>
      </p:sp>
      <p:sp>
        <p:nvSpPr>
          <p:cNvPr id="3" name="Subtítulo 2"/>
          <p:cNvSpPr>
            <a:spLocks noGrp="1"/>
          </p:cNvSpPr>
          <p:nvPr>
            <p:ph type="subTitle" idx="1"/>
          </p:nvPr>
        </p:nvSpPr>
        <p:spPr>
          <a:xfrm>
            <a:off x="1408090" y="2580762"/>
            <a:ext cx="9144000" cy="1655762"/>
          </a:xfrm>
        </p:spPr>
        <p:txBody>
          <a:bodyPr/>
          <a:lstStyle/>
          <a:p>
            <a:r>
              <a:rPr lang="pt-BR" dirty="0" smtClean="0"/>
              <a:t>Agir comunicativo e a razão descentralizada </a:t>
            </a:r>
            <a:endParaRPr lang="pt-BR" dirty="0"/>
          </a:p>
          <a:p>
            <a:endParaRPr lang="pt-BR" dirty="0" smtClean="0"/>
          </a:p>
          <a:p>
            <a:r>
              <a:rPr lang="pt-BR" u="sng" dirty="0" smtClean="0"/>
              <a:t>J</a:t>
            </a:r>
            <a:r>
              <a:rPr lang="pt-BR" u="sng" dirty="0"/>
              <a:t>ü</a:t>
            </a:r>
            <a:r>
              <a:rPr lang="pt-BR" u="sng" dirty="0" smtClean="0"/>
              <a:t>rgen Habermas</a:t>
            </a:r>
            <a:endParaRPr lang="pt-BR" u="sng" dirty="0"/>
          </a:p>
        </p:txBody>
      </p:sp>
      <p:sp>
        <p:nvSpPr>
          <p:cNvPr id="4" name="Espaço Reservado para Rodapé 3"/>
          <p:cNvSpPr>
            <a:spLocks noGrp="1"/>
          </p:cNvSpPr>
          <p:nvPr>
            <p:ph type="ftr" sz="quarter" idx="11"/>
          </p:nvPr>
        </p:nvSpPr>
        <p:spPr>
          <a:xfrm>
            <a:off x="7902262" y="6279076"/>
            <a:ext cx="4114800" cy="365125"/>
          </a:xfrm>
        </p:spPr>
        <p:txBody>
          <a:bodyPr/>
          <a:lstStyle/>
          <a:p>
            <a:pPr algn="r"/>
            <a:r>
              <a:rPr lang="pt-BR" b="1" dirty="0" smtClean="0"/>
              <a:t>Rodrigo </a:t>
            </a:r>
            <a:r>
              <a:rPr lang="pt-BR" b="1" dirty="0" err="1" smtClean="0"/>
              <a:t>Crepaldi</a:t>
            </a:r>
            <a:r>
              <a:rPr lang="pt-BR" b="1" dirty="0" smtClean="0"/>
              <a:t> Perez </a:t>
            </a:r>
            <a:r>
              <a:rPr lang="pt-BR" b="1" dirty="0" err="1" smtClean="0"/>
              <a:t>Capucelli</a:t>
            </a:r>
            <a:r>
              <a:rPr lang="pt-BR" b="1" dirty="0" smtClean="0"/>
              <a:t> - Mestrado/USP - 2016</a:t>
            </a:r>
            <a:endParaRPr lang="pt-BR" b="1" dirty="0"/>
          </a:p>
        </p:txBody>
      </p:sp>
      <p:sp>
        <p:nvSpPr>
          <p:cNvPr id="5" name="Subtítulo 2"/>
          <p:cNvSpPr txBox="1">
            <a:spLocks/>
          </p:cNvSpPr>
          <p:nvPr/>
        </p:nvSpPr>
        <p:spPr>
          <a:xfrm>
            <a:off x="7508382" y="4236524"/>
            <a:ext cx="4380963"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endParaRPr lang="pt-BR" sz="1800" dirty="0" smtClean="0"/>
          </a:p>
          <a:p>
            <a:pPr algn="r"/>
            <a:r>
              <a:rPr lang="pt-BR" sz="1800" dirty="0" smtClean="0"/>
              <a:t>Trabalho apresentado à disciplina de Sociedade Civil, Governo, Estado e Organizações no Brasil</a:t>
            </a:r>
            <a:br>
              <a:rPr lang="pt-BR" sz="1800" dirty="0" smtClean="0"/>
            </a:br>
            <a:r>
              <a:rPr lang="pt-BR" sz="1800" dirty="0" smtClean="0"/>
              <a:t> </a:t>
            </a:r>
            <a:endParaRPr lang="pt-BR" sz="1800" dirty="0"/>
          </a:p>
        </p:txBody>
      </p:sp>
    </p:spTree>
    <p:extLst>
      <p:ext uri="{BB962C8B-B14F-4D97-AF65-F5344CB8AC3E}">
        <p14:creationId xmlns:p14="http://schemas.microsoft.com/office/powerpoint/2010/main" val="1046886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tx1"/>
                </a:solidFill>
              </a:rPr>
              <a:t>Direito e Democracia – O Papel da Sociedade Civil e da Esfera Pública Política</a:t>
            </a:r>
            <a:endParaRPr lang="pt-BR" dirty="0"/>
          </a:p>
        </p:txBody>
      </p:sp>
      <p:sp>
        <p:nvSpPr>
          <p:cNvPr id="3" name="Espaço Reservado para Conteúdo 2"/>
          <p:cNvSpPr>
            <a:spLocks noGrp="1"/>
          </p:cNvSpPr>
          <p:nvPr>
            <p:ph idx="1"/>
          </p:nvPr>
        </p:nvSpPr>
        <p:spPr>
          <a:xfrm>
            <a:off x="2589212" y="1905000"/>
            <a:ext cx="8915400" cy="4006222"/>
          </a:xfrm>
        </p:spPr>
        <p:txBody>
          <a:bodyPr>
            <a:normAutofit fontScale="92500"/>
          </a:bodyPr>
          <a:lstStyle/>
          <a:p>
            <a:r>
              <a:rPr lang="pt-BR" dirty="0" smtClean="0"/>
              <a:t>No período pós-guerra: Teoria da democracia pluralista (Princípios da Teoria econômica e da Teoria do Sistema) – </a:t>
            </a:r>
            <a:r>
              <a:rPr lang="pt-BR" i="1" dirty="0" smtClean="0"/>
              <a:t>conteúdo se dissolve sob à luz das ciências sociais.</a:t>
            </a:r>
          </a:p>
          <a:p>
            <a:endParaRPr lang="pt-BR" i="1" dirty="0" smtClean="0"/>
          </a:p>
          <a:p>
            <a:r>
              <a:rPr lang="pt-BR" b="1" u="sng" dirty="0" smtClean="0"/>
              <a:t>I – A democracia no crivo das teorias sociológicas</a:t>
            </a:r>
          </a:p>
          <a:p>
            <a:endParaRPr lang="pt-BR" dirty="0"/>
          </a:p>
          <a:p>
            <a:pPr marL="0" indent="0">
              <a:buNone/>
            </a:pPr>
            <a:r>
              <a:rPr lang="pt-BR" b="1" dirty="0" smtClean="0"/>
              <a:t>Teoria Social do Pluralismo</a:t>
            </a:r>
            <a:r>
              <a:rPr lang="pt-BR" dirty="0" smtClean="0"/>
              <a:t>: </a:t>
            </a:r>
            <a:r>
              <a:rPr lang="pt-BR" i="1" dirty="0" smtClean="0"/>
              <a:t>o lugar dos cidadãos e dos seus interesses individuais e ocupado por organizações e interesses organizados.  (Divisão do poder social em sistema politico e administrativo, legitimado por eleições e multipartidarismo)</a:t>
            </a:r>
            <a:br>
              <a:rPr lang="pt-BR" i="1" dirty="0" smtClean="0"/>
            </a:br>
            <a:r>
              <a:rPr lang="pt-BR" i="1" dirty="0" smtClean="0"/>
              <a:t>	</a:t>
            </a:r>
            <a:r>
              <a:rPr lang="pt-BR" sz="1600" i="1" dirty="0" smtClean="0"/>
              <a:t>(a) todos atores coletivos tem as mesmas chances de influenciar processos de decisões importantes para eles</a:t>
            </a:r>
            <a:br>
              <a:rPr lang="pt-BR" sz="1600" i="1" dirty="0" smtClean="0"/>
            </a:br>
            <a:r>
              <a:rPr lang="pt-BR" sz="1600" i="1" dirty="0" smtClean="0"/>
              <a:t>	(b) os membros das organizações determinam a política das associações</a:t>
            </a:r>
          </a:p>
          <a:p>
            <a:pPr marL="0" indent="0">
              <a:buNone/>
            </a:pPr>
            <a:r>
              <a:rPr lang="pt-BR" sz="1600" i="1" dirty="0"/>
              <a:t>	</a:t>
            </a:r>
            <a:r>
              <a:rPr lang="pt-BR" sz="1600" i="1" dirty="0" smtClean="0"/>
              <a:t>(c) os membros são obrigados a entrelaçar interesses e assumir compromissos</a:t>
            </a:r>
          </a:p>
          <a:p>
            <a:pPr marL="0" indent="0">
              <a:buNone/>
            </a:pPr>
            <a:endParaRPr lang="pt-BR" i="1" dirty="0"/>
          </a:p>
          <a:p>
            <a:pPr marL="0" indent="0">
              <a:buNone/>
            </a:pPr>
            <a:endParaRPr lang="pt-BR" dirty="0"/>
          </a:p>
          <a:p>
            <a:endParaRPr lang="pt-BR" dirty="0" smtClean="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extLst>
      <p:ext uri="{BB962C8B-B14F-4D97-AF65-F5344CB8AC3E}">
        <p14:creationId xmlns:p14="http://schemas.microsoft.com/office/powerpoint/2010/main" val="4018852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tx1"/>
                </a:solidFill>
              </a:rPr>
              <a:t>Direito e Democracia – O Papel da Sociedade Civil e da Esfera Pública Política</a:t>
            </a:r>
            <a:endParaRPr lang="pt-BR" dirty="0"/>
          </a:p>
        </p:txBody>
      </p:sp>
      <p:sp>
        <p:nvSpPr>
          <p:cNvPr id="3" name="Espaço Reservado para Conteúdo 2"/>
          <p:cNvSpPr>
            <a:spLocks noGrp="1"/>
          </p:cNvSpPr>
          <p:nvPr>
            <p:ph idx="1"/>
          </p:nvPr>
        </p:nvSpPr>
        <p:spPr/>
        <p:txBody>
          <a:bodyPr>
            <a:normAutofit/>
          </a:bodyPr>
          <a:lstStyle/>
          <a:p>
            <a:pPr algn="just"/>
            <a:r>
              <a:rPr lang="pt-BR" b="1" dirty="0" smtClean="0"/>
              <a:t>(a) Teoria dos sistemas (</a:t>
            </a:r>
            <a:r>
              <a:rPr lang="pt-BR" b="1" dirty="0" err="1" smtClean="0"/>
              <a:t>Luhmann</a:t>
            </a:r>
            <a:r>
              <a:rPr lang="pt-BR" b="1" dirty="0" smtClean="0"/>
              <a:t>)</a:t>
            </a:r>
            <a:r>
              <a:rPr lang="pt-BR" dirty="0" smtClean="0"/>
              <a:t>:  </a:t>
            </a:r>
            <a:r>
              <a:rPr lang="pt-BR" dirty="0"/>
              <a:t>“sociedade constitui uma rede de sistemas parciais autônomos, que se fecham em relação uns aos outros através de semânticas próprias, formando ambientes uns para </a:t>
            </a:r>
            <a:r>
              <a:rPr lang="pt-BR" dirty="0" smtClean="0"/>
              <a:t>outros”. Limita-se em regulação e elimina laços do modelo normativo como ponto de partida.</a:t>
            </a:r>
          </a:p>
          <a:p>
            <a:pPr marL="0" indent="0" algn="just">
              <a:buNone/>
            </a:pPr>
            <a:r>
              <a:rPr lang="pt-BR" dirty="0"/>
              <a:t>	</a:t>
            </a:r>
            <a:r>
              <a:rPr lang="pt-BR" dirty="0" smtClean="0"/>
              <a:t>	</a:t>
            </a:r>
            <a:r>
              <a:rPr lang="pt-BR" dirty="0" smtClean="0">
                <a:solidFill>
                  <a:srgbClr val="FF0000"/>
                </a:solidFill>
              </a:rPr>
              <a:t>Esses sistemas parciais se fecham de forma a não (a) conseguirem se comunicar; (b) não conseguirem ter a visão global</a:t>
            </a:r>
          </a:p>
          <a:p>
            <a:pPr marL="0" indent="0" algn="just">
              <a:buNone/>
            </a:pPr>
            <a:r>
              <a:rPr lang="pt-BR" dirty="0">
                <a:solidFill>
                  <a:srgbClr val="FF0000"/>
                </a:solidFill>
              </a:rPr>
              <a:t>	</a:t>
            </a:r>
            <a:r>
              <a:rPr lang="pt-BR" dirty="0" smtClean="0">
                <a:solidFill>
                  <a:srgbClr val="FF0000"/>
                </a:solidFill>
              </a:rPr>
              <a:t>	.</a:t>
            </a:r>
            <a:br>
              <a:rPr lang="pt-BR" dirty="0" smtClean="0">
                <a:solidFill>
                  <a:srgbClr val="FF0000"/>
                </a:solidFill>
              </a:rPr>
            </a:br>
            <a:r>
              <a:rPr lang="pt-BR" dirty="0" smtClean="0">
                <a:solidFill>
                  <a:srgbClr val="FF0000"/>
                </a:solidFill>
              </a:rPr>
              <a:t>		Nesse contexto o governo e a administração se torna o complexo com maior capacidade organizatória e pode ser capturado pelo poder politico, que se legitima e dirige o processo legislativo por meio de programas de governo favoráveis à obtenção da lealdade massiva.</a:t>
            </a:r>
            <a:endParaRPr lang="pt-BR" b="1"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extLst>
      <p:ext uri="{BB962C8B-B14F-4D97-AF65-F5344CB8AC3E}">
        <p14:creationId xmlns:p14="http://schemas.microsoft.com/office/powerpoint/2010/main" val="1067981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tx1"/>
                </a:solidFill>
              </a:rPr>
              <a:t>Direito e Democracia – O Papel da Sociedade Civil e da Esfera Pública Política</a:t>
            </a:r>
            <a:endParaRPr lang="pt-BR" dirty="0"/>
          </a:p>
        </p:txBody>
      </p:sp>
      <p:sp>
        <p:nvSpPr>
          <p:cNvPr id="3" name="Espaço Reservado para Conteúdo 2"/>
          <p:cNvSpPr>
            <a:spLocks noGrp="1"/>
          </p:cNvSpPr>
          <p:nvPr>
            <p:ph idx="1"/>
          </p:nvPr>
        </p:nvSpPr>
        <p:spPr/>
        <p:txBody>
          <a:bodyPr>
            <a:normAutofit/>
          </a:bodyPr>
          <a:lstStyle/>
          <a:p>
            <a:r>
              <a:rPr lang="pt-BR" b="1" dirty="0" smtClean="0"/>
              <a:t>(b) Teoria econômica da democracia: </a:t>
            </a:r>
            <a:r>
              <a:rPr lang="pt-BR" dirty="0" smtClean="0"/>
              <a:t>leva em consideração as preferências agregadas dos eleitores.  Leva em consideração que o eleitor é racional e egoísta, assim como o eleito.</a:t>
            </a:r>
            <a:r>
              <a:rPr lang="pt-BR" dirty="0"/>
              <a:t/>
            </a:r>
            <a:br>
              <a:rPr lang="pt-BR" dirty="0"/>
            </a:br>
            <a:r>
              <a:rPr lang="pt-BR" dirty="0" smtClean="0">
                <a:solidFill>
                  <a:srgbClr val="FF0000"/>
                </a:solidFill>
              </a:rPr>
              <a:t>Falha na premissa de que particulares levam apenas seus interesses em consideração.</a:t>
            </a:r>
          </a:p>
          <a:p>
            <a:pPr marL="0" indent="0">
              <a:buNone/>
            </a:pPr>
            <a:endParaRPr lang="pt-BR" dirty="0" smtClean="0">
              <a:solidFill>
                <a:srgbClr val="FF0000"/>
              </a:solidFill>
            </a:endParaRPr>
          </a:p>
          <a:p>
            <a:endParaRPr lang="pt-BR" b="1"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extLst>
      <p:ext uri="{BB962C8B-B14F-4D97-AF65-F5344CB8AC3E}">
        <p14:creationId xmlns:p14="http://schemas.microsoft.com/office/powerpoint/2010/main" val="810091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tx1"/>
                </a:solidFill>
              </a:rPr>
              <a:t>Direito e Democracia – O Papel da Sociedade Civil e da Esfera Pública Política</a:t>
            </a:r>
            <a:endParaRPr lang="pt-BR" dirty="0">
              <a:solidFill>
                <a:schemeClr val="tx1"/>
              </a:solidFill>
            </a:endParaRPr>
          </a:p>
        </p:txBody>
      </p:sp>
      <p:sp>
        <p:nvSpPr>
          <p:cNvPr id="3" name="Espaço Reservado para Conteúdo 2"/>
          <p:cNvSpPr>
            <a:spLocks noGrp="1"/>
          </p:cNvSpPr>
          <p:nvPr>
            <p:ph idx="1"/>
          </p:nvPr>
        </p:nvSpPr>
        <p:spPr>
          <a:xfrm>
            <a:off x="1979612" y="1722120"/>
            <a:ext cx="8915400" cy="3777622"/>
          </a:xfrm>
        </p:spPr>
        <p:txBody>
          <a:bodyPr/>
          <a:lstStyle/>
          <a:p>
            <a:r>
              <a:rPr lang="pt-BR" b="1" u="sng" dirty="0" smtClean="0"/>
              <a:t>II – Um modelo de circulação do poder político</a:t>
            </a:r>
          </a:p>
          <a:p>
            <a:endParaRPr lang="pt-BR" b="1" u="sng" dirty="0" smtClean="0"/>
          </a:p>
          <a:p>
            <a:endParaRPr lang="pt-BR" b="1" u="sng" dirty="0" smtClean="0"/>
          </a:p>
          <a:p>
            <a:endParaRPr lang="pt-BR" b="1" u="sng" dirty="0" smtClean="0"/>
          </a:p>
          <a:p>
            <a:pPr>
              <a:buNone/>
            </a:pPr>
            <a:endParaRPr lang="pt-BR" dirty="0"/>
          </a:p>
        </p:txBody>
      </p:sp>
      <p:sp>
        <p:nvSpPr>
          <p:cNvPr id="4" name="Espaço Reservado para Rodapé 3"/>
          <p:cNvSpPr>
            <a:spLocks noGrp="1"/>
          </p:cNvSpPr>
          <p:nvPr>
            <p:ph type="ftr" sz="quarter" idx="11"/>
          </p:nvPr>
        </p:nvSpPr>
        <p:spPr/>
        <p:txBody>
          <a:bodyPr/>
          <a:lstStyle/>
          <a:p>
            <a:r>
              <a:rPr lang="pt-BR" dirty="0" smtClean="0"/>
              <a:t>Rodrigo </a:t>
            </a:r>
            <a:r>
              <a:rPr lang="pt-BR" dirty="0" err="1" smtClean="0"/>
              <a:t>Crepaldi</a:t>
            </a:r>
            <a:r>
              <a:rPr lang="pt-BR" dirty="0" smtClean="0"/>
              <a:t> Perez </a:t>
            </a:r>
            <a:r>
              <a:rPr lang="pt-BR" dirty="0" err="1" smtClean="0"/>
              <a:t>Capucelli</a:t>
            </a:r>
            <a:r>
              <a:rPr lang="pt-BR" dirty="0" smtClean="0"/>
              <a:t> - Mestrado/USP - 2016</a:t>
            </a:r>
            <a:endParaRPr lang="pt-BR" dirty="0"/>
          </a:p>
        </p:txBody>
      </p:sp>
      <p:sp>
        <p:nvSpPr>
          <p:cNvPr id="5" name="CaixaDeTexto 4"/>
          <p:cNvSpPr txBox="1"/>
          <p:nvPr/>
        </p:nvSpPr>
        <p:spPr>
          <a:xfrm>
            <a:off x="2118360" y="2240280"/>
            <a:ext cx="8366760" cy="646331"/>
          </a:xfrm>
          <a:prstGeom prst="rect">
            <a:avLst/>
          </a:prstGeom>
          <a:noFill/>
        </p:spPr>
        <p:txBody>
          <a:bodyPr wrap="square" rtlCol="0">
            <a:spAutoFit/>
          </a:bodyPr>
          <a:lstStyle/>
          <a:p>
            <a:r>
              <a:rPr lang="pt-BR" dirty="0" smtClean="0"/>
              <a:t>Estrutura comunicacional sobreposta ao mundo da vida através da sociedade </a:t>
            </a:r>
            <a:endParaRPr lang="pt-BR" dirty="0"/>
          </a:p>
        </p:txBody>
      </p:sp>
      <p:sp>
        <p:nvSpPr>
          <p:cNvPr id="7" name="Elipse 6"/>
          <p:cNvSpPr/>
          <p:nvPr/>
        </p:nvSpPr>
        <p:spPr>
          <a:xfrm>
            <a:off x="4724400" y="3078480"/>
            <a:ext cx="3276600" cy="3185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Elipse 7"/>
          <p:cNvSpPr/>
          <p:nvPr/>
        </p:nvSpPr>
        <p:spPr>
          <a:xfrm>
            <a:off x="6486488" y="3516392"/>
            <a:ext cx="655320" cy="6400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BR"/>
          </a:p>
        </p:txBody>
      </p:sp>
      <p:sp>
        <p:nvSpPr>
          <p:cNvPr id="9" name="Elipse 8"/>
          <p:cNvSpPr/>
          <p:nvPr/>
        </p:nvSpPr>
        <p:spPr>
          <a:xfrm>
            <a:off x="5627296" y="3339346"/>
            <a:ext cx="655320" cy="64008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pt-BR"/>
          </a:p>
        </p:txBody>
      </p:sp>
      <p:sp>
        <p:nvSpPr>
          <p:cNvPr id="10" name="Elipse 9"/>
          <p:cNvSpPr/>
          <p:nvPr/>
        </p:nvSpPr>
        <p:spPr>
          <a:xfrm>
            <a:off x="7129208" y="4086957"/>
            <a:ext cx="655320" cy="64008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11" name="Elipse 10"/>
          <p:cNvSpPr/>
          <p:nvPr/>
        </p:nvSpPr>
        <p:spPr>
          <a:xfrm>
            <a:off x="4983480" y="4191000"/>
            <a:ext cx="655320" cy="64008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pt-BR"/>
          </a:p>
        </p:txBody>
      </p:sp>
      <p:sp>
        <p:nvSpPr>
          <p:cNvPr id="12" name="Elipse 11"/>
          <p:cNvSpPr/>
          <p:nvPr/>
        </p:nvSpPr>
        <p:spPr>
          <a:xfrm rot="21398822">
            <a:off x="5530793" y="5082804"/>
            <a:ext cx="655320" cy="64008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p>
        </p:txBody>
      </p:sp>
      <p:sp>
        <p:nvSpPr>
          <p:cNvPr id="13" name="Elipse 12"/>
          <p:cNvSpPr/>
          <p:nvPr/>
        </p:nvSpPr>
        <p:spPr>
          <a:xfrm>
            <a:off x="6748208" y="5052240"/>
            <a:ext cx="655320" cy="64008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pt-BR"/>
          </a:p>
        </p:txBody>
      </p:sp>
      <p:sp>
        <p:nvSpPr>
          <p:cNvPr id="14" name="Elipse 13"/>
          <p:cNvSpPr/>
          <p:nvPr/>
        </p:nvSpPr>
        <p:spPr>
          <a:xfrm>
            <a:off x="6092888" y="4305300"/>
            <a:ext cx="655320" cy="64008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pt-BR"/>
          </a:p>
        </p:txBody>
      </p:sp>
      <p:cxnSp>
        <p:nvCxnSpPr>
          <p:cNvPr id="21" name="Conector reto 20"/>
          <p:cNvCxnSpPr/>
          <p:nvPr/>
        </p:nvCxnSpPr>
        <p:spPr>
          <a:xfrm rot="10800000">
            <a:off x="2148840" y="5547360"/>
            <a:ext cx="281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rot="10800000">
            <a:off x="2057400" y="4617720"/>
            <a:ext cx="2956560" cy="15240"/>
          </a:xfrm>
          <a:prstGeom prst="line">
            <a:avLst/>
          </a:prstGeom>
        </p:spPr>
        <p:style>
          <a:lnRef idx="1">
            <a:schemeClr val="accent6"/>
          </a:lnRef>
          <a:fillRef idx="0">
            <a:schemeClr val="accent6"/>
          </a:fillRef>
          <a:effectRef idx="0">
            <a:schemeClr val="accent6"/>
          </a:effectRef>
          <a:fontRef idx="minor">
            <a:schemeClr val="tx1"/>
          </a:fontRef>
        </p:style>
      </p:cxnSp>
      <p:sp>
        <p:nvSpPr>
          <p:cNvPr id="25" name="CaixaDeTexto 24"/>
          <p:cNvSpPr txBox="1"/>
          <p:nvPr/>
        </p:nvSpPr>
        <p:spPr>
          <a:xfrm>
            <a:off x="2087880" y="4206240"/>
            <a:ext cx="2179320" cy="369332"/>
          </a:xfrm>
          <a:prstGeom prst="rect">
            <a:avLst/>
          </a:prstGeom>
          <a:noFill/>
        </p:spPr>
        <p:txBody>
          <a:bodyPr wrap="square" rtlCol="0">
            <a:spAutoFit/>
          </a:bodyPr>
          <a:lstStyle/>
          <a:p>
            <a:r>
              <a:rPr lang="pt-BR" dirty="0" smtClean="0"/>
              <a:t>Subsistemas</a:t>
            </a:r>
            <a:endParaRPr lang="pt-BR" dirty="0"/>
          </a:p>
        </p:txBody>
      </p:sp>
      <p:sp>
        <p:nvSpPr>
          <p:cNvPr id="26" name="CaixaDeTexto 25"/>
          <p:cNvSpPr txBox="1"/>
          <p:nvPr/>
        </p:nvSpPr>
        <p:spPr>
          <a:xfrm>
            <a:off x="2042160" y="5181600"/>
            <a:ext cx="2255520" cy="369332"/>
          </a:xfrm>
          <a:prstGeom prst="rect">
            <a:avLst/>
          </a:prstGeom>
          <a:noFill/>
        </p:spPr>
        <p:txBody>
          <a:bodyPr wrap="square" rtlCol="0">
            <a:spAutoFit/>
          </a:bodyPr>
          <a:lstStyle/>
          <a:p>
            <a:r>
              <a:rPr lang="pt-BR" dirty="0" smtClean="0"/>
              <a:t>Sociedade</a:t>
            </a:r>
            <a:endParaRPr lang="pt-BR" dirty="0"/>
          </a:p>
        </p:txBody>
      </p:sp>
      <p:sp>
        <p:nvSpPr>
          <p:cNvPr id="27" name="CaixaDeTexto 26"/>
          <p:cNvSpPr txBox="1"/>
          <p:nvPr/>
        </p:nvSpPr>
        <p:spPr>
          <a:xfrm>
            <a:off x="9387840" y="3566160"/>
            <a:ext cx="2804160" cy="1200329"/>
          </a:xfrm>
          <a:prstGeom prst="rect">
            <a:avLst/>
          </a:prstGeom>
          <a:noFill/>
        </p:spPr>
        <p:txBody>
          <a:bodyPr wrap="square" rtlCol="0">
            <a:spAutoFit/>
          </a:bodyPr>
          <a:lstStyle/>
          <a:p>
            <a:r>
              <a:rPr lang="pt-BR" u="sng" dirty="0" smtClean="0"/>
              <a:t>Problemas de :</a:t>
            </a:r>
          </a:p>
          <a:p>
            <a:endParaRPr lang="pt-BR" u="sng" dirty="0" smtClean="0"/>
          </a:p>
          <a:p>
            <a:pPr marL="342900" indent="-342900">
              <a:buAutoNum type="alphaLcParenR"/>
            </a:pPr>
            <a:r>
              <a:rPr lang="pt-BR" u="sng" dirty="0" smtClean="0"/>
              <a:t>Legitimação</a:t>
            </a:r>
          </a:p>
          <a:p>
            <a:pPr marL="342900" indent="-342900">
              <a:buAutoNum type="alphaLcParenR"/>
            </a:pPr>
            <a:r>
              <a:rPr lang="pt-BR" u="sng" dirty="0" smtClean="0"/>
              <a:t>Integração</a:t>
            </a:r>
            <a:endParaRPr lang="pt-BR" u="sng" dirty="0"/>
          </a:p>
        </p:txBody>
      </p:sp>
    </p:spTree>
    <p:extLst>
      <p:ext uri="{BB962C8B-B14F-4D97-AF65-F5344CB8AC3E}">
        <p14:creationId xmlns:p14="http://schemas.microsoft.com/office/powerpoint/2010/main" val="1291255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13805" y="243110"/>
            <a:ext cx="8911687" cy="1280890"/>
          </a:xfrm>
        </p:spPr>
        <p:txBody>
          <a:bodyPr>
            <a:normAutofit fontScale="90000"/>
          </a:bodyPr>
          <a:lstStyle/>
          <a:p>
            <a:r>
              <a:rPr lang="pt-BR" dirty="0" smtClean="0">
                <a:solidFill>
                  <a:schemeClr val="tx1"/>
                </a:solidFill>
              </a:rPr>
              <a:t>Direito e Democracia – O Papel da Sociedade Civil e da Esfera Pública Política</a:t>
            </a:r>
            <a:endParaRPr lang="pt-BR" dirty="0">
              <a:solidFill>
                <a:schemeClr val="tx1"/>
              </a:solidFill>
            </a:endParaRPr>
          </a:p>
        </p:txBody>
      </p:sp>
      <p:sp>
        <p:nvSpPr>
          <p:cNvPr id="3" name="Espaço Reservado para Conteúdo 2"/>
          <p:cNvSpPr>
            <a:spLocks noGrp="1"/>
          </p:cNvSpPr>
          <p:nvPr>
            <p:ph idx="1"/>
          </p:nvPr>
        </p:nvSpPr>
        <p:spPr>
          <a:xfrm>
            <a:off x="2375852" y="2316480"/>
            <a:ext cx="8915400" cy="3777622"/>
          </a:xfrm>
        </p:spPr>
        <p:txBody>
          <a:bodyPr/>
          <a:lstStyle/>
          <a:p>
            <a:endParaRPr lang="pt-BR" b="1" u="sng" dirty="0" smtClean="0"/>
          </a:p>
          <a:p>
            <a:pPr>
              <a:buNone/>
            </a:pPr>
            <a:endParaRPr lang="pt-BR" dirty="0"/>
          </a:p>
        </p:txBody>
      </p:sp>
      <p:sp>
        <p:nvSpPr>
          <p:cNvPr id="4" name="Espaço Reservado para Rodapé 3"/>
          <p:cNvSpPr>
            <a:spLocks noGrp="1"/>
          </p:cNvSpPr>
          <p:nvPr>
            <p:ph type="ftr" sz="quarter" idx="11"/>
          </p:nvPr>
        </p:nvSpPr>
        <p:spPr/>
        <p:txBody>
          <a:bodyPr/>
          <a:lstStyle/>
          <a:p>
            <a:r>
              <a:rPr lang="pt-BR" dirty="0" smtClean="0"/>
              <a:t>Rodrigo </a:t>
            </a:r>
            <a:r>
              <a:rPr lang="pt-BR" dirty="0" err="1" smtClean="0"/>
              <a:t>Crepaldi</a:t>
            </a:r>
            <a:r>
              <a:rPr lang="pt-BR" dirty="0" smtClean="0"/>
              <a:t> Perez </a:t>
            </a:r>
            <a:r>
              <a:rPr lang="pt-BR" dirty="0" err="1" smtClean="0"/>
              <a:t>Capucelli</a:t>
            </a:r>
            <a:r>
              <a:rPr lang="pt-BR" dirty="0" smtClean="0"/>
              <a:t> - Mestrado/USP - 2016</a:t>
            </a:r>
            <a:endParaRPr lang="pt-BR" dirty="0"/>
          </a:p>
        </p:txBody>
      </p:sp>
      <p:sp>
        <p:nvSpPr>
          <p:cNvPr id="7" name="Elipse 6"/>
          <p:cNvSpPr/>
          <p:nvPr/>
        </p:nvSpPr>
        <p:spPr>
          <a:xfrm>
            <a:off x="3246120" y="1828800"/>
            <a:ext cx="3276600" cy="3185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Elipse 7"/>
          <p:cNvSpPr/>
          <p:nvPr/>
        </p:nvSpPr>
        <p:spPr>
          <a:xfrm>
            <a:off x="4922520" y="2164080"/>
            <a:ext cx="655320" cy="6400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BR"/>
          </a:p>
        </p:txBody>
      </p:sp>
      <p:sp>
        <p:nvSpPr>
          <p:cNvPr id="9" name="Elipse 8"/>
          <p:cNvSpPr/>
          <p:nvPr/>
        </p:nvSpPr>
        <p:spPr>
          <a:xfrm>
            <a:off x="3855720" y="2209800"/>
            <a:ext cx="655320" cy="64008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pt-BR"/>
          </a:p>
        </p:txBody>
      </p:sp>
      <p:sp>
        <p:nvSpPr>
          <p:cNvPr id="10" name="Elipse 9"/>
          <p:cNvSpPr/>
          <p:nvPr/>
        </p:nvSpPr>
        <p:spPr>
          <a:xfrm>
            <a:off x="4602480" y="2987040"/>
            <a:ext cx="655320" cy="64008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11" name="Elipse 10"/>
          <p:cNvSpPr/>
          <p:nvPr/>
        </p:nvSpPr>
        <p:spPr>
          <a:xfrm>
            <a:off x="3413760" y="3002280"/>
            <a:ext cx="655320" cy="64008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pt-BR"/>
          </a:p>
        </p:txBody>
      </p:sp>
      <p:sp>
        <p:nvSpPr>
          <p:cNvPr id="12" name="Elipse 11"/>
          <p:cNvSpPr/>
          <p:nvPr/>
        </p:nvSpPr>
        <p:spPr>
          <a:xfrm rot="21398822">
            <a:off x="4053839" y="3931919"/>
            <a:ext cx="655320" cy="64008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p>
        </p:txBody>
      </p:sp>
      <p:sp>
        <p:nvSpPr>
          <p:cNvPr id="13" name="Elipse 12"/>
          <p:cNvSpPr/>
          <p:nvPr/>
        </p:nvSpPr>
        <p:spPr>
          <a:xfrm>
            <a:off x="5135880" y="4023360"/>
            <a:ext cx="655320" cy="64008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pt-BR"/>
          </a:p>
        </p:txBody>
      </p:sp>
      <p:sp>
        <p:nvSpPr>
          <p:cNvPr id="14" name="Elipse 13"/>
          <p:cNvSpPr/>
          <p:nvPr/>
        </p:nvSpPr>
        <p:spPr>
          <a:xfrm>
            <a:off x="5730240" y="3185160"/>
            <a:ext cx="655320" cy="64008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pt-BR"/>
          </a:p>
        </p:txBody>
      </p:sp>
      <p:sp>
        <p:nvSpPr>
          <p:cNvPr id="15" name="Elipse 14"/>
          <p:cNvSpPr/>
          <p:nvPr/>
        </p:nvSpPr>
        <p:spPr>
          <a:xfrm>
            <a:off x="2621280" y="1615440"/>
            <a:ext cx="4434840" cy="3642360"/>
          </a:xfrm>
          <a:prstGeom prst="ellipse">
            <a:avLst/>
          </a:prstGeom>
          <a:noFill/>
          <a:ln w="19050">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dirty="0"/>
          </a:p>
        </p:txBody>
      </p:sp>
      <p:cxnSp>
        <p:nvCxnSpPr>
          <p:cNvPr id="28" name="Conector de seta reta 27"/>
          <p:cNvCxnSpPr>
            <a:stCxn id="10" idx="0"/>
          </p:cNvCxnSpPr>
          <p:nvPr/>
        </p:nvCxnSpPr>
        <p:spPr>
          <a:xfrm rot="16200000" flipV="1">
            <a:off x="4659630" y="2716530"/>
            <a:ext cx="457200" cy="838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Conector angulado 54"/>
          <p:cNvCxnSpPr/>
          <p:nvPr/>
        </p:nvCxnSpPr>
        <p:spPr>
          <a:xfrm>
            <a:off x="6629400" y="4160520"/>
            <a:ext cx="5029200" cy="1143000"/>
          </a:xfrm>
          <a:prstGeom prst="bentConnector3">
            <a:avLst>
              <a:gd name="adj1" fmla="val 16061"/>
            </a:avLst>
          </a:prstGeom>
        </p:spPr>
        <p:style>
          <a:lnRef idx="1">
            <a:schemeClr val="dk1"/>
          </a:lnRef>
          <a:fillRef idx="0">
            <a:schemeClr val="dk1"/>
          </a:fillRef>
          <a:effectRef idx="0">
            <a:schemeClr val="dk1"/>
          </a:effectRef>
          <a:fontRef idx="minor">
            <a:schemeClr val="tx1"/>
          </a:fontRef>
        </p:style>
      </p:cxnSp>
      <p:sp>
        <p:nvSpPr>
          <p:cNvPr id="57" name="CaixaDeTexto 56"/>
          <p:cNvSpPr txBox="1"/>
          <p:nvPr/>
        </p:nvSpPr>
        <p:spPr>
          <a:xfrm>
            <a:off x="7559040" y="3794760"/>
            <a:ext cx="3474720" cy="646331"/>
          </a:xfrm>
          <a:prstGeom prst="rect">
            <a:avLst/>
          </a:prstGeom>
          <a:noFill/>
        </p:spPr>
        <p:txBody>
          <a:bodyPr wrap="square" rtlCol="0">
            <a:spAutoFit/>
          </a:bodyPr>
          <a:lstStyle/>
          <a:p>
            <a:r>
              <a:rPr lang="pt-BR" dirty="0" smtClean="0"/>
              <a:t>Esfera política publica que possibilita o Estado Supervisor</a:t>
            </a:r>
            <a:endParaRPr lang="pt-BR" dirty="0"/>
          </a:p>
        </p:txBody>
      </p:sp>
      <p:cxnSp>
        <p:nvCxnSpPr>
          <p:cNvPr id="35" name="Conector de seta reta 34"/>
          <p:cNvCxnSpPr>
            <a:stCxn id="8" idx="2"/>
            <a:endCxn id="8" idx="6"/>
          </p:cNvCxnSpPr>
          <p:nvPr/>
        </p:nvCxnSpPr>
        <p:spPr>
          <a:xfrm rot="10800000" flipH="1">
            <a:off x="4922520" y="2484120"/>
            <a:ext cx="655320" cy="158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39" name="Conector reto 38"/>
          <p:cNvCxnSpPr/>
          <p:nvPr/>
        </p:nvCxnSpPr>
        <p:spPr>
          <a:xfrm>
            <a:off x="5303520" y="2377440"/>
            <a:ext cx="3947160" cy="1588"/>
          </a:xfrm>
          <a:prstGeom prst="line">
            <a:avLst/>
          </a:prstGeom>
        </p:spPr>
        <p:style>
          <a:lnRef idx="1">
            <a:schemeClr val="accent5"/>
          </a:lnRef>
          <a:fillRef idx="0">
            <a:schemeClr val="accent5"/>
          </a:fillRef>
          <a:effectRef idx="0">
            <a:schemeClr val="accent5"/>
          </a:effectRef>
          <a:fontRef idx="minor">
            <a:schemeClr val="tx1"/>
          </a:fontRef>
        </p:style>
      </p:cxnSp>
      <p:sp>
        <p:nvSpPr>
          <p:cNvPr id="41" name="CaixaDeTexto 40"/>
          <p:cNvSpPr txBox="1"/>
          <p:nvPr/>
        </p:nvSpPr>
        <p:spPr>
          <a:xfrm>
            <a:off x="7604760" y="1965960"/>
            <a:ext cx="3200400" cy="369332"/>
          </a:xfrm>
          <a:prstGeom prst="rect">
            <a:avLst/>
          </a:prstGeom>
          <a:noFill/>
        </p:spPr>
        <p:txBody>
          <a:bodyPr wrap="square" rtlCol="0">
            <a:spAutoFit/>
          </a:bodyPr>
          <a:lstStyle/>
          <a:p>
            <a:r>
              <a:rPr lang="pt-BR" dirty="0" smtClean="0"/>
              <a:t>Linguagem Específica</a:t>
            </a:r>
            <a:endParaRPr lang="pt-BR" dirty="0"/>
          </a:p>
        </p:txBody>
      </p:sp>
      <p:cxnSp>
        <p:nvCxnSpPr>
          <p:cNvPr id="45" name="Conector reto 44"/>
          <p:cNvCxnSpPr/>
          <p:nvPr/>
        </p:nvCxnSpPr>
        <p:spPr>
          <a:xfrm>
            <a:off x="5775960" y="3002280"/>
            <a:ext cx="3962400" cy="1588"/>
          </a:xfrm>
          <a:prstGeom prst="line">
            <a:avLst/>
          </a:prstGeom>
        </p:spPr>
        <p:style>
          <a:lnRef idx="1">
            <a:schemeClr val="dk1"/>
          </a:lnRef>
          <a:fillRef idx="0">
            <a:schemeClr val="dk1"/>
          </a:fillRef>
          <a:effectRef idx="0">
            <a:schemeClr val="dk1"/>
          </a:effectRef>
          <a:fontRef idx="minor">
            <a:schemeClr val="tx1"/>
          </a:fontRef>
        </p:style>
      </p:cxnSp>
      <p:sp>
        <p:nvSpPr>
          <p:cNvPr id="51" name="CaixaDeTexto 50"/>
          <p:cNvSpPr txBox="1"/>
          <p:nvPr/>
        </p:nvSpPr>
        <p:spPr>
          <a:xfrm>
            <a:off x="7726680" y="2636520"/>
            <a:ext cx="2575560" cy="369332"/>
          </a:xfrm>
          <a:prstGeom prst="rect">
            <a:avLst/>
          </a:prstGeom>
          <a:noFill/>
        </p:spPr>
        <p:txBody>
          <a:bodyPr wrap="square" rtlCol="0">
            <a:spAutoFit/>
          </a:bodyPr>
          <a:lstStyle/>
          <a:p>
            <a:r>
              <a:rPr lang="pt-BR" dirty="0" smtClean="0"/>
              <a:t>Linguagem comum</a:t>
            </a:r>
            <a:endParaRPr lang="pt-BR" dirty="0"/>
          </a:p>
        </p:txBody>
      </p:sp>
      <p:cxnSp>
        <p:nvCxnSpPr>
          <p:cNvPr id="56" name="Conector de seta reta 55"/>
          <p:cNvCxnSpPr>
            <a:endCxn id="14" idx="1"/>
          </p:cNvCxnSpPr>
          <p:nvPr/>
        </p:nvCxnSpPr>
        <p:spPr>
          <a:xfrm rot="16200000" flipH="1">
            <a:off x="5373216" y="2825903"/>
            <a:ext cx="474737" cy="43124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0" name="Conector de seta reta 59"/>
          <p:cNvCxnSpPr/>
          <p:nvPr/>
        </p:nvCxnSpPr>
        <p:spPr>
          <a:xfrm>
            <a:off x="5440680" y="3672840"/>
            <a:ext cx="1402080" cy="60960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64" name="CaixaDeTexto 63"/>
          <p:cNvSpPr txBox="1"/>
          <p:nvPr/>
        </p:nvSpPr>
        <p:spPr>
          <a:xfrm>
            <a:off x="7528560" y="4495800"/>
            <a:ext cx="3962400" cy="646331"/>
          </a:xfrm>
          <a:prstGeom prst="rect">
            <a:avLst/>
          </a:prstGeom>
          <a:noFill/>
        </p:spPr>
        <p:txBody>
          <a:bodyPr wrap="square" rtlCol="0">
            <a:spAutoFit/>
          </a:bodyPr>
          <a:lstStyle/>
          <a:p>
            <a:r>
              <a:rPr lang="pt-BR" i="1" dirty="0" smtClean="0"/>
              <a:t>Política e Direito  = linguagem aberta e sistema integrador</a:t>
            </a:r>
            <a:endParaRPr lang="pt-BR" i="1" dirty="0"/>
          </a:p>
        </p:txBody>
      </p:sp>
    </p:spTree>
    <p:extLst>
      <p:ext uri="{BB962C8B-B14F-4D97-AF65-F5344CB8AC3E}">
        <p14:creationId xmlns:p14="http://schemas.microsoft.com/office/powerpoint/2010/main" val="1291255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13805" y="243110"/>
            <a:ext cx="8911687" cy="1280890"/>
          </a:xfrm>
        </p:spPr>
        <p:txBody>
          <a:bodyPr>
            <a:normAutofit fontScale="90000"/>
          </a:bodyPr>
          <a:lstStyle/>
          <a:p>
            <a:r>
              <a:rPr lang="pt-BR" dirty="0" smtClean="0">
                <a:solidFill>
                  <a:schemeClr val="tx1"/>
                </a:solidFill>
              </a:rPr>
              <a:t>Direito e Democracia – O Papel da Sociedade Civil e da Esfera Pública Política</a:t>
            </a:r>
            <a:endParaRPr lang="pt-BR" dirty="0">
              <a:solidFill>
                <a:schemeClr val="tx1"/>
              </a:solidFill>
            </a:endParaRPr>
          </a:p>
        </p:txBody>
      </p:sp>
      <p:sp>
        <p:nvSpPr>
          <p:cNvPr id="3" name="Espaço Reservado para Conteúdo 2"/>
          <p:cNvSpPr>
            <a:spLocks noGrp="1"/>
          </p:cNvSpPr>
          <p:nvPr>
            <p:ph idx="1"/>
          </p:nvPr>
        </p:nvSpPr>
        <p:spPr>
          <a:xfrm>
            <a:off x="2375852" y="2316480"/>
            <a:ext cx="8915400" cy="3777622"/>
          </a:xfrm>
        </p:spPr>
        <p:txBody>
          <a:bodyPr/>
          <a:lstStyle/>
          <a:p>
            <a:endParaRPr lang="pt-BR" b="1" u="sng" dirty="0" smtClean="0"/>
          </a:p>
          <a:p>
            <a:pPr>
              <a:buNone/>
            </a:pPr>
            <a:endParaRPr lang="pt-BR"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
        <p:nvSpPr>
          <p:cNvPr id="7" name="Elipse 6"/>
          <p:cNvSpPr/>
          <p:nvPr/>
        </p:nvSpPr>
        <p:spPr>
          <a:xfrm>
            <a:off x="3246120" y="1828800"/>
            <a:ext cx="3276600" cy="3185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Elipse 7"/>
          <p:cNvSpPr/>
          <p:nvPr/>
        </p:nvSpPr>
        <p:spPr>
          <a:xfrm>
            <a:off x="4922520" y="2164080"/>
            <a:ext cx="655320" cy="64008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pt-BR"/>
          </a:p>
        </p:txBody>
      </p:sp>
      <p:sp>
        <p:nvSpPr>
          <p:cNvPr id="9" name="Elipse 8"/>
          <p:cNvSpPr/>
          <p:nvPr/>
        </p:nvSpPr>
        <p:spPr>
          <a:xfrm>
            <a:off x="3855720" y="2209800"/>
            <a:ext cx="655320" cy="64008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pt-BR"/>
          </a:p>
        </p:txBody>
      </p:sp>
      <p:sp>
        <p:nvSpPr>
          <p:cNvPr id="10" name="Elipse 9"/>
          <p:cNvSpPr/>
          <p:nvPr/>
        </p:nvSpPr>
        <p:spPr>
          <a:xfrm>
            <a:off x="4602480" y="2987040"/>
            <a:ext cx="655320" cy="64008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a:p>
        </p:txBody>
      </p:sp>
      <p:sp>
        <p:nvSpPr>
          <p:cNvPr id="11" name="Elipse 10"/>
          <p:cNvSpPr/>
          <p:nvPr/>
        </p:nvSpPr>
        <p:spPr>
          <a:xfrm>
            <a:off x="3413760" y="3002280"/>
            <a:ext cx="655320" cy="64008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pt-BR"/>
          </a:p>
        </p:txBody>
      </p:sp>
      <p:sp>
        <p:nvSpPr>
          <p:cNvPr id="12" name="Elipse 11"/>
          <p:cNvSpPr/>
          <p:nvPr/>
        </p:nvSpPr>
        <p:spPr>
          <a:xfrm rot="21398822">
            <a:off x="4053839" y="3931919"/>
            <a:ext cx="655320" cy="64008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p>
        </p:txBody>
      </p:sp>
      <p:sp>
        <p:nvSpPr>
          <p:cNvPr id="13" name="Elipse 12"/>
          <p:cNvSpPr/>
          <p:nvPr/>
        </p:nvSpPr>
        <p:spPr>
          <a:xfrm>
            <a:off x="5135880" y="4023360"/>
            <a:ext cx="655320" cy="64008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pt-BR"/>
          </a:p>
        </p:txBody>
      </p:sp>
      <p:sp>
        <p:nvSpPr>
          <p:cNvPr id="14" name="Elipse 13"/>
          <p:cNvSpPr/>
          <p:nvPr/>
        </p:nvSpPr>
        <p:spPr>
          <a:xfrm>
            <a:off x="5730240" y="3185160"/>
            <a:ext cx="655320" cy="64008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pt-BR"/>
          </a:p>
        </p:txBody>
      </p:sp>
      <p:sp>
        <p:nvSpPr>
          <p:cNvPr id="15" name="Elipse 14"/>
          <p:cNvSpPr/>
          <p:nvPr/>
        </p:nvSpPr>
        <p:spPr>
          <a:xfrm>
            <a:off x="2621280" y="1615440"/>
            <a:ext cx="4434840" cy="3642360"/>
          </a:xfrm>
          <a:prstGeom prst="ellipse">
            <a:avLst/>
          </a:prstGeom>
          <a:noFill/>
          <a:ln w="19050">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pt-BR" dirty="0"/>
          </a:p>
        </p:txBody>
      </p:sp>
      <p:cxnSp>
        <p:nvCxnSpPr>
          <p:cNvPr id="28" name="Conector de seta reta 27"/>
          <p:cNvCxnSpPr>
            <a:stCxn id="10" idx="0"/>
          </p:cNvCxnSpPr>
          <p:nvPr/>
        </p:nvCxnSpPr>
        <p:spPr>
          <a:xfrm rot="16200000" flipV="1">
            <a:off x="4659630" y="2716530"/>
            <a:ext cx="457200" cy="838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Conector de seta reta 29"/>
          <p:cNvCxnSpPr/>
          <p:nvPr/>
        </p:nvCxnSpPr>
        <p:spPr>
          <a:xfrm>
            <a:off x="4892040" y="2621280"/>
            <a:ext cx="914400" cy="914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 name="Conector reto 31"/>
          <p:cNvCxnSpPr/>
          <p:nvPr/>
        </p:nvCxnSpPr>
        <p:spPr>
          <a:xfrm rot="16200000" flipH="1">
            <a:off x="4770120" y="3764280"/>
            <a:ext cx="548640" cy="396240"/>
          </a:xfrm>
          <a:prstGeom prst="line">
            <a:avLst/>
          </a:prstGeom>
        </p:spPr>
        <p:style>
          <a:lnRef idx="1">
            <a:schemeClr val="dk1"/>
          </a:lnRef>
          <a:fillRef idx="0">
            <a:schemeClr val="dk1"/>
          </a:fillRef>
          <a:effectRef idx="0">
            <a:schemeClr val="dk1"/>
          </a:effectRef>
          <a:fontRef idx="minor">
            <a:schemeClr val="tx1"/>
          </a:fontRef>
        </p:style>
      </p:cxnSp>
      <p:cxnSp>
        <p:nvCxnSpPr>
          <p:cNvPr id="34" name="Conector de seta reta 33"/>
          <p:cNvCxnSpPr>
            <a:stCxn id="9" idx="4"/>
            <a:endCxn id="12" idx="0"/>
          </p:cNvCxnSpPr>
          <p:nvPr/>
        </p:nvCxnSpPr>
        <p:spPr>
          <a:xfrm rot="16200000" flipH="1">
            <a:off x="3731787" y="3301472"/>
            <a:ext cx="1082587" cy="1794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 name="Conector de seta reta 35"/>
          <p:cNvCxnSpPr>
            <a:stCxn id="15" idx="7"/>
          </p:cNvCxnSpPr>
          <p:nvPr/>
        </p:nvCxnSpPr>
        <p:spPr>
          <a:xfrm rot="16200000" flipH="1" flipV="1">
            <a:off x="5893191" y="1894459"/>
            <a:ext cx="259069" cy="7678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8" name="Conector de seta reta 37"/>
          <p:cNvCxnSpPr>
            <a:stCxn id="15" idx="2"/>
            <a:endCxn id="11" idx="2"/>
          </p:cNvCxnSpPr>
          <p:nvPr/>
        </p:nvCxnSpPr>
        <p:spPr>
          <a:xfrm rot="10800000" flipH="1">
            <a:off x="2621280" y="3322320"/>
            <a:ext cx="792480" cy="1143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 name="Conector reto 39"/>
          <p:cNvCxnSpPr>
            <a:endCxn id="9" idx="1"/>
          </p:cNvCxnSpPr>
          <p:nvPr/>
        </p:nvCxnSpPr>
        <p:spPr>
          <a:xfrm>
            <a:off x="3368040" y="2042160"/>
            <a:ext cx="583649" cy="261377"/>
          </a:xfrm>
          <a:prstGeom prst="line">
            <a:avLst/>
          </a:prstGeom>
        </p:spPr>
        <p:style>
          <a:lnRef idx="1">
            <a:schemeClr val="dk1"/>
          </a:lnRef>
          <a:fillRef idx="0">
            <a:schemeClr val="dk1"/>
          </a:fillRef>
          <a:effectRef idx="0">
            <a:schemeClr val="dk1"/>
          </a:effectRef>
          <a:fontRef idx="minor">
            <a:schemeClr val="tx1"/>
          </a:fontRef>
        </p:style>
      </p:cxnSp>
      <p:cxnSp>
        <p:nvCxnSpPr>
          <p:cNvPr id="42" name="Conector de seta reta 41"/>
          <p:cNvCxnSpPr>
            <a:endCxn id="8" idx="0"/>
          </p:cNvCxnSpPr>
          <p:nvPr/>
        </p:nvCxnSpPr>
        <p:spPr>
          <a:xfrm rot="5400000">
            <a:off x="5093970" y="1817370"/>
            <a:ext cx="502920" cy="1905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4" name="Conector de seta reta 43"/>
          <p:cNvCxnSpPr/>
          <p:nvPr/>
        </p:nvCxnSpPr>
        <p:spPr>
          <a:xfrm flipV="1">
            <a:off x="5257800" y="2712720"/>
            <a:ext cx="1584960" cy="4724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6" name="Conector de seta reta 45"/>
          <p:cNvCxnSpPr>
            <a:endCxn id="9" idx="5"/>
          </p:cNvCxnSpPr>
          <p:nvPr/>
        </p:nvCxnSpPr>
        <p:spPr>
          <a:xfrm rot="10800000">
            <a:off x="4415072" y="2756144"/>
            <a:ext cx="400769" cy="29185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8" name="Conector de seta reta 47"/>
          <p:cNvCxnSpPr>
            <a:stCxn id="12" idx="3"/>
          </p:cNvCxnSpPr>
          <p:nvPr/>
        </p:nvCxnSpPr>
        <p:spPr>
          <a:xfrm rot="5400000">
            <a:off x="3763553" y="4614073"/>
            <a:ext cx="522534" cy="27724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0" name="Conector de seta reta 49"/>
          <p:cNvCxnSpPr>
            <a:stCxn id="14" idx="3"/>
          </p:cNvCxnSpPr>
          <p:nvPr/>
        </p:nvCxnSpPr>
        <p:spPr>
          <a:xfrm rot="5400000" flipH="1">
            <a:off x="4857353" y="2762648"/>
            <a:ext cx="165343" cy="177236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2" name="Conector de seta reta 51"/>
          <p:cNvCxnSpPr/>
          <p:nvPr/>
        </p:nvCxnSpPr>
        <p:spPr>
          <a:xfrm rot="10800000">
            <a:off x="2712720" y="4008120"/>
            <a:ext cx="1356360" cy="304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3" name="CaixaDeTexto 52"/>
          <p:cNvSpPr txBox="1"/>
          <p:nvPr/>
        </p:nvSpPr>
        <p:spPr>
          <a:xfrm>
            <a:off x="7452360" y="1889760"/>
            <a:ext cx="4053840" cy="3416320"/>
          </a:xfrm>
          <a:prstGeom prst="rect">
            <a:avLst/>
          </a:prstGeom>
          <a:noFill/>
        </p:spPr>
        <p:txBody>
          <a:bodyPr wrap="square" rtlCol="0">
            <a:spAutoFit/>
          </a:bodyPr>
          <a:lstStyle/>
          <a:p>
            <a:r>
              <a:rPr lang="pt-BR" b="1" dirty="0" smtClean="0"/>
              <a:t>Sociedade Integrada</a:t>
            </a:r>
            <a:r>
              <a:rPr lang="pt-BR" dirty="0" smtClean="0"/>
              <a:t>:</a:t>
            </a:r>
          </a:p>
          <a:p>
            <a:pPr marL="342900" indent="-342900">
              <a:buAutoNum type="alphaLcParenR"/>
            </a:pPr>
            <a:r>
              <a:rPr lang="pt-BR" dirty="0" smtClean="0"/>
              <a:t>Sistema de negociação não hierarquizados</a:t>
            </a:r>
          </a:p>
          <a:p>
            <a:pPr marL="342900" indent="-342900">
              <a:buAutoNum type="alphaLcParenR"/>
            </a:pPr>
            <a:r>
              <a:rPr lang="pt-BR" dirty="0" smtClean="0"/>
              <a:t>Política reguladora (Direito) de forma a criar, através da comunicação que os organismos sociais imponham seus próprios limites</a:t>
            </a:r>
          </a:p>
          <a:p>
            <a:pPr marL="342900" indent="-342900">
              <a:buAutoNum type="alphaLcParenR"/>
            </a:pPr>
            <a:r>
              <a:rPr lang="pt-BR" dirty="0" smtClean="0"/>
              <a:t>Formação democrática da opinião e da vontade através de discursos racionais.</a:t>
            </a:r>
          </a:p>
          <a:p>
            <a:pPr marL="342900" indent="-342900">
              <a:buAutoNum type="alphaLcParenR"/>
            </a:pPr>
            <a:endParaRPr lang="pt-BR" dirty="0"/>
          </a:p>
        </p:txBody>
      </p:sp>
      <p:cxnSp>
        <p:nvCxnSpPr>
          <p:cNvPr id="55" name="Conector angulado 54"/>
          <p:cNvCxnSpPr/>
          <p:nvPr/>
        </p:nvCxnSpPr>
        <p:spPr>
          <a:xfrm>
            <a:off x="4495800" y="5242560"/>
            <a:ext cx="5029200" cy="1143000"/>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sp>
        <p:nvSpPr>
          <p:cNvPr id="57" name="CaixaDeTexto 56"/>
          <p:cNvSpPr txBox="1"/>
          <p:nvPr/>
        </p:nvSpPr>
        <p:spPr>
          <a:xfrm>
            <a:off x="7147560" y="5654040"/>
            <a:ext cx="3474720" cy="646331"/>
          </a:xfrm>
          <a:prstGeom prst="rect">
            <a:avLst/>
          </a:prstGeom>
          <a:noFill/>
        </p:spPr>
        <p:txBody>
          <a:bodyPr wrap="square" rtlCol="0">
            <a:spAutoFit/>
          </a:bodyPr>
          <a:lstStyle/>
          <a:p>
            <a:r>
              <a:rPr lang="pt-BR" dirty="0" smtClean="0"/>
              <a:t>Esfera política que possibilita o Estado Supervisor</a:t>
            </a:r>
            <a:endParaRPr lang="pt-BR" dirty="0"/>
          </a:p>
        </p:txBody>
      </p:sp>
      <p:cxnSp>
        <p:nvCxnSpPr>
          <p:cNvPr id="59" name="Conector reto 58"/>
          <p:cNvCxnSpPr/>
          <p:nvPr/>
        </p:nvCxnSpPr>
        <p:spPr>
          <a:xfrm rot="16200000" flipH="1">
            <a:off x="3581400" y="4892040"/>
            <a:ext cx="2529840" cy="60960"/>
          </a:xfrm>
          <a:prstGeom prst="line">
            <a:avLst/>
          </a:prstGeom>
        </p:spPr>
        <p:style>
          <a:lnRef idx="1">
            <a:schemeClr val="dk1"/>
          </a:lnRef>
          <a:fillRef idx="0">
            <a:schemeClr val="dk1"/>
          </a:fillRef>
          <a:effectRef idx="0">
            <a:schemeClr val="dk1"/>
          </a:effectRef>
          <a:fontRef idx="minor">
            <a:schemeClr val="tx1"/>
          </a:fontRef>
        </p:style>
      </p:cxnSp>
      <p:cxnSp>
        <p:nvCxnSpPr>
          <p:cNvPr id="61" name="Conector reto 60"/>
          <p:cNvCxnSpPr/>
          <p:nvPr/>
        </p:nvCxnSpPr>
        <p:spPr>
          <a:xfrm rot="10800000">
            <a:off x="2042160" y="6172200"/>
            <a:ext cx="2849880" cy="1588"/>
          </a:xfrm>
          <a:prstGeom prst="line">
            <a:avLst/>
          </a:prstGeom>
        </p:spPr>
        <p:style>
          <a:lnRef idx="1">
            <a:schemeClr val="dk1"/>
          </a:lnRef>
          <a:fillRef idx="0">
            <a:schemeClr val="dk1"/>
          </a:fillRef>
          <a:effectRef idx="0">
            <a:schemeClr val="dk1"/>
          </a:effectRef>
          <a:fontRef idx="minor">
            <a:schemeClr val="tx1"/>
          </a:fontRef>
        </p:style>
      </p:cxnSp>
      <p:sp>
        <p:nvSpPr>
          <p:cNvPr id="62" name="CaixaDeTexto 61"/>
          <p:cNvSpPr txBox="1"/>
          <p:nvPr/>
        </p:nvSpPr>
        <p:spPr>
          <a:xfrm>
            <a:off x="2225040" y="5775960"/>
            <a:ext cx="2834640" cy="365760"/>
          </a:xfrm>
          <a:prstGeom prst="rect">
            <a:avLst/>
          </a:prstGeom>
          <a:noFill/>
        </p:spPr>
        <p:txBody>
          <a:bodyPr wrap="square" rtlCol="0">
            <a:spAutoFit/>
          </a:bodyPr>
          <a:lstStyle/>
          <a:p>
            <a:r>
              <a:rPr lang="pt-BR" dirty="0" smtClean="0"/>
              <a:t>Fluxos </a:t>
            </a:r>
            <a:r>
              <a:rPr lang="pt-BR" dirty="0" err="1" smtClean="0"/>
              <a:t>comunicacionais</a:t>
            </a:r>
            <a:endParaRPr lang="pt-BR" dirty="0"/>
          </a:p>
        </p:txBody>
      </p:sp>
    </p:spTree>
    <p:extLst>
      <p:ext uri="{BB962C8B-B14F-4D97-AF65-F5344CB8AC3E}">
        <p14:creationId xmlns:p14="http://schemas.microsoft.com/office/powerpoint/2010/main" val="12912557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tx1"/>
                </a:solidFill>
              </a:rPr>
              <a:t>Direito e Democracia – O Papel da Sociedade Civil e da Esfera Pública Política</a:t>
            </a:r>
            <a:endParaRPr lang="pt-BR" dirty="0"/>
          </a:p>
        </p:txBody>
      </p:sp>
      <p:sp>
        <p:nvSpPr>
          <p:cNvPr id="3" name="Espaço Reservado para Conteúdo 2"/>
          <p:cNvSpPr>
            <a:spLocks noGrp="1"/>
          </p:cNvSpPr>
          <p:nvPr>
            <p:ph idx="1"/>
          </p:nvPr>
        </p:nvSpPr>
        <p:spPr/>
        <p:txBody>
          <a:bodyPr/>
          <a:lstStyle/>
          <a:p>
            <a:r>
              <a:rPr lang="pt-BR" dirty="0" smtClean="0">
                <a:solidFill>
                  <a:srgbClr val="FF0000"/>
                </a:solidFill>
              </a:rPr>
              <a:t>Como lidar com </a:t>
            </a:r>
            <a:r>
              <a:rPr lang="pt-BR" dirty="0" err="1" smtClean="0">
                <a:solidFill>
                  <a:srgbClr val="FF0000"/>
                </a:solidFill>
              </a:rPr>
              <a:t>individuos</a:t>
            </a:r>
            <a:r>
              <a:rPr lang="pt-BR" dirty="0" smtClean="0">
                <a:solidFill>
                  <a:srgbClr val="FF0000"/>
                </a:solidFill>
              </a:rPr>
              <a:t> que agem somente em interesse próprio?</a:t>
            </a:r>
          </a:p>
          <a:p>
            <a:endParaRPr lang="pt-BR" dirty="0" smtClean="0">
              <a:solidFill>
                <a:srgbClr val="FF0000"/>
              </a:solidFill>
            </a:endParaRPr>
          </a:p>
          <a:p>
            <a:r>
              <a:rPr lang="pt-BR" dirty="0" smtClean="0">
                <a:solidFill>
                  <a:srgbClr val="FF0000"/>
                </a:solidFill>
              </a:rPr>
              <a:t>Como pode o Estado supervisor afastar </a:t>
            </a:r>
            <a:r>
              <a:rPr lang="pt-BR" dirty="0" err="1" smtClean="0">
                <a:solidFill>
                  <a:srgbClr val="FF0000"/>
                </a:solidFill>
              </a:rPr>
              <a:t>absolutização</a:t>
            </a:r>
            <a:r>
              <a:rPr lang="pt-BR" dirty="0" smtClean="0">
                <a:solidFill>
                  <a:srgbClr val="FF0000"/>
                </a:solidFill>
              </a:rPr>
              <a:t> da racionalidade dos sistemas parciais às custas da racionalidade do todo? </a:t>
            </a:r>
          </a:p>
          <a:p>
            <a:endParaRPr lang="pt-BR" dirty="0" smtClean="0">
              <a:solidFill>
                <a:srgbClr val="FF0000"/>
              </a:solidFill>
            </a:endParaRPr>
          </a:p>
          <a:p>
            <a:r>
              <a:rPr lang="pt-BR" dirty="0" smtClean="0">
                <a:solidFill>
                  <a:srgbClr val="FF0000"/>
                </a:solidFill>
              </a:rPr>
              <a:t>Como coordenar os subsistemas funcionalmente?</a:t>
            </a:r>
            <a:br>
              <a:rPr lang="pt-BR" dirty="0" smtClean="0">
                <a:solidFill>
                  <a:srgbClr val="FF0000"/>
                </a:solidFill>
              </a:rPr>
            </a:br>
            <a:r>
              <a:rPr lang="pt-BR" dirty="0" smtClean="0">
                <a:solidFill>
                  <a:schemeClr val="tx1"/>
                </a:solidFill>
              </a:rPr>
              <a:t>Necessidade de uma coordenação funcional que abrange </a:t>
            </a:r>
            <a:r>
              <a:rPr lang="pt-BR" dirty="0" err="1" smtClean="0">
                <a:solidFill>
                  <a:schemeClr val="tx1"/>
                </a:solidFill>
              </a:rPr>
              <a:t>ideias</a:t>
            </a:r>
            <a:r>
              <a:rPr lang="pt-BR" dirty="0" smtClean="0">
                <a:solidFill>
                  <a:schemeClr val="tx1"/>
                </a:solidFill>
              </a:rPr>
              <a:t> de especialistas do subsistema e contra-especialistas, sob uma visão ética e moral e supervisão da opinião pública.</a:t>
            </a:r>
          </a:p>
          <a:p>
            <a:endParaRPr lang="pt-BR" dirty="0" smtClean="0">
              <a:solidFill>
                <a:srgbClr val="FF0000"/>
              </a:solidFill>
            </a:endParaRPr>
          </a:p>
          <a:p>
            <a:endParaRPr lang="pt-BR" dirty="0" smtClean="0">
              <a:solidFill>
                <a:srgbClr val="FF0000"/>
              </a:solidFill>
            </a:endParaRPr>
          </a:p>
          <a:p>
            <a:endParaRPr lang="pt-BR" dirty="0">
              <a:solidFill>
                <a:srgbClr val="FF0000"/>
              </a:solidFill>
            </a:endParaRPr>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tx1"/>
                </a:solidFill>
              </a:rPr>
              <a:t>Direito e Democracia – O Papel da Sociedade Civil e da Esfera Pública Política</a:t>
            </a:r>
            <a:endParaRPr lang="pt-BR" dirty="0"/>
          </a:p>
        </p:txBody>
      </p:sp>
      <p:sp>
        <p:nvSpPr>
          <p:cNvPr id="3" name="Espaço Reservado para Conteúdo 2"/>
          <p:cNvSpPr>
            <a:spLocks noGrp="1"/>
          </p:cNvSpPr>
          <p:nvPr>
            <p:ph idx="1"/>
          </p:nvPr>
        </p:nvSpPr>
        <p:spPr/>
        <p:txBody>
          <a:bodyPr/>
          <a:lstStyle/>
          <a:p>
            <a:r>
              <a:rPr lang="pt-BR" b="1" dirty="0" smtClean="0"/>
              <a:t>Apontamentos:</a:t>
            </a:r>
          </a:p>
          <a:p>
            <a:r>
              <a:rPr lang="pt-BR" dirty="0" smtClean="0"/>
              <a:t>a) A integração de uma sociedade complexa não se efetua através de um sistema paternalista que ignora o poder comunicativo dos cidadãos</a:t>
            </a:r>
          </a:p>
          <a:p>
            <a:r>
              <a:rPr lang="pt-BR" dirty="0" smtClean="0"/>
              <a:t>b) Os subsistemas não podem ser fechados, pois não encontrariam uma linguagem comum necessária para a articulação de medidas relevantes para a sociedade como um todo</a:t>
            </a:r>
          </a:p>
          <a:p>
            <a:r>
              <a:rPr lang="pt-BR" dirty="0" smtClean="0"/>
              <a:t>c) Sistemas jurídicos devem:</a:t>
            </a:r>
          </a:p>
          <a:p>
            <a:r>
              <a:rPr lang="pt-BR" dirty="0" smtClean="0"/>
              <a:t>1. Formalizar sistemas que são integrados comunicativamente por sua natureza no “mundo da vida”(ex. </a:t>
            </a:r>
            <a:r>
              <a:rPr lang="pt-BR" dirty="0" err="1" smtClean="0"/>
              <a:t>familia</a:t>
            </a:r>
            <a:r>
              <a:rPr lang="pt-BR" dirty="0" smtClean="0"/>
              <a:t> e escola)</a:t>
            </a:r>
            <a:br>
              <a:rPr lang="pt-BR" dirty="0" smtClean="0"/>
            </a:br>
            <a:r>
              <a:rPr lang="pt-BR" dirty="0" smtClean="0"/>
              <a:t>2. Coordenar relações criadas juridicamente no âmbito do “sistema”(ex. relações do mercado)</a:t>
            </a:r>
          </a:p>
          <a:p>
            <a:endParaRPr lang="pt-BR" dirty="0" smtClean="0"/>
          </a:p>
          <a:p>
            <a:endParaRPr lang="pt-BR"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43445" y="197390"/>
            <a:ext cx="8911687" cy="1280890"/>
          </a:xfrm>
        </p:spPr>
        <p:txBody>
          <a:bodyPr>
            <a:normAutofit fontScale="90000"/>
          </a:bodyPr>
          <a:lstStyle/>
          <a:p>
            <a:r>
              <a:rPr lang="pt-BR" dirty="0" smtClean="0">
                <a:solidFill>
                  <a:schemeClr val="tx1"/>
                </a:solidFill>
              </a:rPr>
              <a:t>Direito e Democracia – O Papel da Sociedade Civil e da Esfera Pública Política</a:t>
            </a:r>
            <a:endParaRPr lang="pt-BR"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
        <p:nvSpPr>
          <p:cNvPr id="6" name="Elipse 5"/>
          <p:cNvSpPr/>
          <p:nvPr/>
        </p:nvSpPr>
        <p:spPr>
          <a:xfrm>
            <a:off x="4450080" y="2956560"/>
            <a:ext cx="1889760" cy="17983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tx1"/>
              </a:solidFill>
            </a:endParaRPr>
          </a:p>
        </p:txBody>
      </p:sp>
      <p:sp>
        <p:nvSpPr>
          <p:cNvPr id="7" name="Elipse 6"/>
          <p:cNvSpPr/>
          <p:nvPr/>
        </p:nvSpPr>
        <p:spPr>
          <a:xfrm>
            <a:off x="3261360" y="1828800"/>
            <a:ext cx="4297680" cy="40843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9" name="Conector reto 8"/>
          <p:cNvCxnSpPr>
            <a:stCxn id="6" idx="1"/>
          </p:cNvCxnSpPr>
          <p:nvPr/>
        </p:nvCxnSpPr>
        <p:spPr>
          <a:xfrm rot="16200000" flipH="1">
            <a:off x="4758233" y="3188514"/>
            <a:ext cx="605322" cy="66813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ector reto 10"/>
          <p:cNvCxnSpPr>
            <a:endCxn id="6" idx="7"/>
          </p:cNvCxnSpPr>
          <p:nvPr/>
        </p:nvCxnSpPr>
        <p:spPr>
          <a:xfrm flipV="1">
            <a:off x="5379723" y="3219918"/>
            <a:ext cx="683368" cy="651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ector reto 17"/>
          <p:cNvCxnSpPr>
            <a:stCxn id="6" idx="4"/>
          </p:cNvCxnSpPr>
          <p:nvPr/>
        </p:nvCxnSpPr>
        <p:spPr>
          <a:xfrm rot="5400000" flipH="1">
            <a:off x="4937760" y="4297680"/>
            <a:ext cx="91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9" name="CaixaDeTexto 18"/>
          <p:cNvSpPr txBox="1"/>
          <p:nvPr/>
        </p:nvSpPr>
        <p:spPr>
          <a:xfrm>
            <a:off x="5090160" y="3139440"/>
            <a:ext cx="746760" cy="369332"/>
          </a:xfrm>
          <a:prstGeom prst="rect">
            <a:avLst/>
          </a:prstGeom>
          <a:noFill/>
        </p:spPr>
        <p:txBody>
          <a:bodyPr wrap="square" rtlCol="0">
            <a:spAutoFit/>
          </a:bodyPr>
          <a:lstStyle/>
          <a:p>
            <a:r>
              <a:rPr lang="pt-BR" dirty="0" err="1" smtClean="0"/>
              <a:t>Adm</a:t>
            </a:r>
            <a:r>
              <a:rPr lang="pt-BR" dirty="0" smtClean="0"/>
              <a:t>.</a:t>
            </a:r>
            <a:endParaRPr lang="pt-BR" dirty="0"/>
          </a:p>
        </p:txBody>
      </p:sp>
      <p:sp>
        <p:nvSpPr>
          <p:cNvPr id="20" name="CaixaDeTexto 19"/>
          <p:cNvSpPr txBox="1"/>
          <p:nvPr/>
        </p:nvSpPr>
        <p:spPr>
          <a:xfrm>
            <a:off x="4602480" y="3825240"/>
            <a:ext cx="777240" cy="369332"/>
          </a:xfrm>
          <a:prstGeom prst="rect">
            <a:avLst/>
          </a:prstGeom>
          <a:noFill/>
        </p:spPr>
        <p:txBody>
          <a:bodyPr wrap="square" rtlCol="0">
            <a:spAutoFit/>
          </a:bodyPr>
          <a:lstStyle/>
          <a:p>
            <a:r>
              <a:rPr lang="pt-BR" dirty="0" smtClean="0"/>
              <a:t>Jud.</a:t>
            </a:r>
            <a:endParaRPr lang="pt-BR" dirty="0"/>
          </a:p>
        </p:txBody>
      </p:sp>
      <p:sp>
        <p:nvSpPr>
          <p:cNvPr id="21" name="CaixaDeTexto 20"/>
          <p:cNvSpPr txBox="1"/>
          <p:nvPr/>
        </p:nvSpPr>
        <p:spPr>
          <a:xfrm>
            <a:off x="5471160" y="3901440"/>
            <a:ext cx="655320" cy="369332"/>
          </a:xfrm>
          <a:prstGeom prst="rect">
            <a:avLst/>
          </a:prstGeom>
          <a:noFill/>
        </p:spPr>
        <p:txBody>
          <a:bodyPr wrap="square" rtlCol="0">
            <a:spAutoFit/>
          </a:bodyPr>
          <a:lstStyle/>
          <a:p>
            <a:r>
              <a:rPr lang="pt-BR" dirty="0" err="1" smtClean="0"/>
              <a:t>F.V.</a:t>
            </a:r>
            <a:endParaRPr lang="pt-BR" dirty="0"/>
          </a:p>
        </p:txBody>
      </p:sp>
      <p:sp>
        <p:nvSpPr>
          <p:cNvPr id="22" name="CaixaDeTexto 21"/>
          <p:cNvSpPr txBox="1"/>
          <p:nvPr/>
        </p:nvSpPr>
        <p:spPr>
          <a:xfrm>
            <a:off x="7543800" y="1844040"/>
            <a:ext cx="4221480" cy="646331"/>
          </a:xfrm>
          <a:prstGeom prst="rect">
            <a:avLst/>
          </a:prstGeom>
          <a:noFill/>
        </p:spPr>
        <p:txBody>
          <a:bodyPr wrap="square" rtlCol="0">
            <a:spAutoFit/>
          </a:bodyPr>
          <a:lstStyle/>
          <a:p>
            <a:r>
              <a:rPr lang="pt-BR" dirty="0" smtClean="0"/>
              <a:t>No núcleo a capacidade de ação varia conforme a densidade da organização</a:t>
            </a:r>
            <a:endParaRPr lang="pt-BR" dirty="0"/>
          </a:p>
        </p:txBody>
      </p:sp>
      <p:sp>
        <p:nvSpPr>
          <p:cNvPr id="23" name="Elipse 22"/>
          <p:cNvSpPr/>
          <p:nvPr/>
        </p:nvSpPr>
        <p:spPr>
          <a:xfrm>
            <a:off x="6004560" y="2164080"/>
            <a:ext cx="822960" cy="777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4" name="Elipse 23"/>
          <p:cNvSpPr/>
          <p:nvPr/>
        </p:nvSpPr>
        <p:spPr>
          <a:xfrm>
            <a:off x="6583680" y="3642360"/>
            <a:ext cx="822960" cy="777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5" name="Elipse 24"/>
          <p:cNvSpPr/>
          <p:nvPr/>
        </p:nvSpPr>
        <p:spPr>
          <a:xfrm>
            <a:off x="5760720" y="4739640"/>
            <a:ext cx="822960" cy="777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6" name="Elipse 25"/>
          <p:cNvSpPr/>
          <p:nvPr/>
        </p:nvSpPr>
        <p:spPr>
          <a:xfrm>
            <a:off x="4038600" y="4693920"/>
            <a:ext cx="822960" cy="777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7" name="Elipse 26"/>
          <p:cNvSpPr/>
          <p:nvPr/>
        </p:nvSpPr>
        <p:spPr>
          <a:xfrm>
            <a:off x="3459480" y="3169920"/>
            <a:ext cx="822960" cy="777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Elipse 27"/>
          <p:cNvSpPr/>
          <p:nvPr/>
        </p:nvSpPr>
        <p:spPr>
          <a:xfrm>
            <a:off x="4434840" y="2042160"/>
            <a:ext cx="822960" cy="777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9" name="Elipse 28"/>
          <p:cNvSpPr/>
          <p:nvPr/>
        </p:nvSpPr>
        <p:spPr>
          <a:xfrm>
            <a:off x="7635240" y="2712720"/>
            <a:ext cx="822960" cy="777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0" name="CaixaDeTexto 29"/>
          <p:cNvSpPr txBox="1"/>
          <p:nvPr/>
        </p:nvSpPr>
        <p:spPr>
          <a:xfrm>
            <a:off x="8671560" y="2651760"/>
            <a:ext cx="3230880" cy="1477328"/>
          </a:xfrm>
          <a:prstGeom prst="rect">
            <a:avLst/>
          </a:prstGeom>
          <a:noFill/>
        </p:spPr>
        <p:txBody>
          <a:bodyPr wrap="square" rtlCol="0">
            <a:spAutoFit/>
          </a:bodyPr>
          <a:lstStyle/>
          <a:p>
            <a:r>
              <a:rPr lang="pt-BR" dirty="0" smtClean="0"/>
              <a:t>Associações</a:t>
            </a:r>
          </a:p>
          <a:p>
            <a:r>
              <a:rPr lang="pt-BR" dirty="0" smtClean="0"/>
              <a:t>Instituições Culturais</a:t>
            </a:r>
          </a:p>
          <a:p>
            <a:r>
              <a:rPr lang="pt-BR" dirty="0" smtClean="0"/>
              <a:t>ONGs</a:t>
            </a:r>
          </a:p>
          <a:p>
            <a:r>
              <a:rPr lang="pt-BR" dirty="0" smtClean="0"/>
              <a:t>Igrejas</a:t>
            </a:r>
          </a:p>
          <a:p>
            <a:r>
              <a:rPr lang="pt-BR" dirty="0" smtClean="0"/>
              <a:t>Instituições de caridade</a:t>
            </a:r>
            <a:endParaRPr lang="pt-BR" dirty="0"/>
          </a:p>
        </p:txBody>
      </p:sp>
      <p:sp>
        <p:nvSpPr>
          <p:cNvPr id="31" name="CaixaDeTexto 30"/>
          <p:cNvSpPr txBox="1"/>
          <p:nvPr/>
        </p:nvSpPr>
        <p:spPr>
          <a:xfrm>
            <a:off x="2727960" y="1325880"/>
            <a:ext cx="5974080" cy="369332"/>
          </a:xfrm>
          <a:prstGeom prst="rect">
            <a:avLst/>
          </a:prstGeom>
          <a:noFill/>
        </p:spPr>
        <p:txBody>
          <a:bodyPr wrap="square" rtlCol="0">
            <a:spAutoFit/>
          </a:bodyPr>
          <a:lstStyle/>
          <a:p>
            <a:r>
              <a:rPr lang="pt-BR" i="1" dirty="0" smtClean="0"/>
              <a:t>Processos de comunicação e decisão no sistema </a:t>
            </a:r>
            <a:r>
              <a:rPr lang="pt-BR" i="1" dirty="0" err="1" smtClean="0"/>
              <a:t>politico</a:t>
            </a:r>
            <a:endParaRPr lang="pt-BR" i="1" dirty="0"/>
          </a:p>
        </p:txBody>
      </p:sp>
      <p:cxnSp>
        <p:nvCxnSpPr>
          <p:cNvPr id="33" name="Conector reto 32"/>
          <p:cNvCxnSpPr/>
          <p:nvPr/>
        </p:nvCxnSpPr>
        <p:spPr>
          <a:xfrm>
            <a:off x="6690360" y="4800600"/>
            <a:ext cx="1584960"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ector reto 34"/>
          <p:cNvCxnSpPr/>
          <p:nvPr/>
        </p:nvCxnSpPr>
        <p:spPr>
          <a:xfrm>
            <a:off x="8275320" y="5958840"/>
            <a:ext cx="3063240" cy="30480"/>
          </a:xfrm>
          <a:prstGeom prst="line">
            <a:avLst/>
          </a:prstGeom>
        </p:spPr>
        <p:style>
          <a:lnRef idx="1">
            <a:schemeClr val="accent1"/>
          </a:lnRef>
          <a:fillRef idx="0">
            <a:schemeClr val="accent1"/>
          </a:fillRef>
          <a:effectRef idx="0">
            <a:schemeClr val="accent1"/>
          </a:effectRef>
          <a:fontRef idx="minor">
            <a:schemeClr val="tx1"/>
          </a:fontRef>
        </p:style>
      </p:cxnSp>
      <p:sp>
        <p:nvSpPr>
          <p:cNvPr id="36" name="CaixaDeTexto 35"/>
          <p:cNvSpPr txBox="1"/>
          <p:nvPr/>
        </p:nvSpPr>
        <p:spPr>
          <a:xfrm>
            <a:off x="8275320" y="5364480"/>
            <a:ext cx="3063240" cy="923330"/>
          </a:xfrm>
          <a:prstGeom prst="rect">
            <a:avLst/>
          </a:prstGeom>
          <a:noFill/>
        </p:spPr>
        <p:txBody>
          <a:bodyPr wrap="square" rtlCol="0">
            <a:spAutoFit/>
          </a:bodyPr>
          <a:lstStyle/>
          <a:p>
            <a:r>
              <a:rPr lang="pt-BR" i="1" dirty="0" err="1" smtClean="0"/>
              <a:t>Infra-estrutura</a:t>
            </a:r>
            <a:r>
              <a:rPr lang="pt-BR" i="1" dirty="0" smtClean="0"/>
              <a:t> civil dominada pelos meios de comunicação de massa</a:t>
            </a:r>
            <a:endParaRPr lang="pt-BR" i="1" dirty="0"/>
          </a:p>
        </p:txBody>
      </p:sp>
      <p:cxnSp>
        <p:nvCxnSpPr>
          <p:cNvPr id="39" name="Conector de seta reta 38"/>
          <p:cNvCxnSpPr/>
          <p:nvPr/>
        </p:nvCxnSpPr>
        <p:spPr>
          <a:xfrm rot="10800000" flipV="1">
            <a:off x="5867400" y="3169920"/>
            <a:ext cx="1097280" cy="5029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Conector de seta reta 39"/>
          <p:cNvCxnSpPr/>
          <p:nvPr/>
        </p:nvCxnSpPr>
        <p:spPr>
          <a:xfrm rot="10800000" flipV="1">
            <a:off x="6019800" y="3474720"/>
            <a:ext cx="1097280" cy="5029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Conector de seta reta 40"/>
          <p:cNvCxnSpPr/>
          <p:nvPr/>
        </p:nvCxnSpPr>
        <p:spPr>
          <a:xfrm rot="10800000" flipV="1">
            <a:off x="5897880" y="3840480"/>
            <a:ext cx="1097280" cy="5029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43445" y="197390"/>
            <a:ext cx="8911687" cy="1280890"/>
          </a:xfrm>
        </p:spPr>
        <p:txBody>
          <a:bodyPr>
            <a:normAutofit fontScale="90000"/>
          </a:bodyPr>
          <a:lstStyle/>
          <a:p>
            <a:r>
              <a:rPr lang="pt-BR" dirty="0" smtClean="0">
                <a:solidFill>
                  <a:schemeClr val="tx1"/>
                </a:solidFill>
              </a:rPr>
              <a:t>Direito e Democracia – O Papel da Sociedade Civil e da Esfera Pública Política</a:t>
            </a:r>
            <a:endParaRPr lang="pt-BR" dirty="0"/>
          </a:p>
        </p:txBody>
      </p:sp>
      <p:sp>
        <p:nvSpPr>
          <p:cNvPr id="4" name="Espaço Reservado para Rodapé 3"/>
          <p:cNvSpPr>
            <a:spLocks noGrp="1"/>
          </p:cNvSpPr>
          <p:nvPr>
            <p:ph type="ftr" sz="quarter" idx="11"/>
          </p:nvPr>
        </p:nvSpPr>
        <p:spPr/>
        <p:txBody>
          <a:bodyPr/>
          <a:lstStyle/>
          <a:p>
            <a:r>
              <a:rPr lang="pt-BR" dirty="0" smtClean="0"/>
              <a:t>Rodrigo </a:t>
            </a:r>
            <a:r>
              <a:rPr lang="pt-BR" dirty="0" err="1" smtClean="0"/>
              <a:t>Crepaldi</a:t>
            </a:r>
            <a:r>
              <a:rPr lang="pt-BR" dirty="0" smtClean="0"/>
              <a:t> Perez </a:t>
            </a:r>
            <a:r>
              <a:rPr lang="pt-BR" dirty="0" err="1" smtClean="0"/>
              <a:t>Capucelli</a:t>
            </a:r>
            <a:r>
              <a:rPr lang="pt-BR" dirty="0" smtClean="0"/>
              <a:t> - Mestrado/USP - 2016</a:t>
            </a:r>
            <a:endParaRPr lang="pt-BR" dirty="0"/>
          </a:p>
        </p:txBody>
      </p:sp>
      <p:sp>
        <p:nvSpPr>
          <p:cNvPr id="31" name="CaixaDeTexto 30"/>
          <p:cNvSpPr txBox="1"/>
          <p:nvPr/>
        </p:nvSpPr>
        <p:spPr>
          <a:xfrm>
            <a:off x="2727960" y="1325880"/>
            <a:ext cx="5974080" cy="369332"/>
          </a:xfrm>
          <a:prstGeom prst="rect">
            <a:avLst/>
          </a:prstGeom>
          <a:noFill/>
        </p:spPr>
        <p:txBody>
          <a:bodyPr wrap="square" rtlCol="0">
            <a:spAutoFit/>
          </a:bodyPr>
          <a:lstStyle/>
          <a:p>
            <a:r>
              <a:rPr lang="pt-BR" i="1" dirty="0" smtClean="0"/>
              <a:t>Processos de comunicação e decisão no sistema </a:t>
            </a:r>
            <a:r>
              <a:rPr lang="pt-BR" i="1" dirty="0" err="1" smtClean="0"/>
              <a:t>politico</a:t>
            </a:r>
            <a:endParaRPr lang="pt-BR" i="1" dirty="0"/>
          </a:p>
        </p:txBody>
      </p:sp>
      <p:sp>
        <p:nvSpPr>
          <p:cNvPr id="32" name="Elipse 31"/>
          <p:cNvSpPr/>
          <p:nvPr/>
        </p:nvSpPr>
        <p:spPr>
          <a:xfrm>
            <a:off x="1950720" y="1950720"/>
            <a:ext cx="3200400" cy="3048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37" name="Conector reto 36"/>
          <p:cNvCxnSpPr>
            <a:stCxn id="32" idx="0"/>
          </p:cNvCxnSpPr>
          <p:nvPr/>
        </p:nvCxnSpPr>
        <p:spPr>
          <a:xfrm rot="16200000" flipH="1">
            <a:off x="2773680" y="2727960"/>
            <a:ext cx="1569720" cy="15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a:xfrm rot="10800000" flipV="1">
            <a:off x="2179320" y="3520438"/>
            <a:ext cx="1356360" cy="822961"/>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Conector reto 43"/>
          <p:cNvCxnSpPr/>
          <p:nvPr/>
        </p:nvCxnSpPr>
        <p:spPr>
          <a:xfrm>
            <a:off x="3566160" y="3520440"/>
            <a:ext cx="1341120" cy="701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Conector de seta reta 46"/>
          <p:cNvCxnSpPr/>
          <p:nvPr/>
        </p:nvCxnSpPr>
        <p:spPr>
          <a:xfrm rot="10800000" flipV="1">
            <a:off x="4358640" y="2697480"/>
            <a:ext cx="1828800" cy="57912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0" name="Conector reto 49"/>
          <p:cNvCxnSpPr/>
          <p:nvPr/>
        </p:nvCxnSpPr>
        <p:spPr>
          <a:xfrm rot="5400000">
            <a:off x="5593874" y="2941320"/>
            <a:ext cx="517366" cy="794"/>
          </a:xfrm>
          <a:prstGeom prst="line">
            <a:avLst/>
          </a:prstGeom>
        </p:spPr>
        <p:style>
          <a:lnRef idx="3">
            <a:schemeClr val="dk1"/>
          </a:lnRef>
          <a:fillRef idx="0">
            <a:schemeClr val="dk1"/>
          </a:fillRef>
          <a:effectRef idx="2">
            <a:schemeClr val="dk1"/>
          </a:effectRef>
          <a:fontRef idx="minor">
            <a:schemeClr val="tx1"/>
          </a:fontRef>
        </p:style>
      </p:cxnSp>
      <p:cxnSp>
        <p:nvCxnSpPr>
          <p:cNvPr id="52" name="Conector reto 51"/>
          <p:cNvCxnSpPr/>
          <p:nvPr/>
        </p:nvCxnSpPr>
        <p:spPr>
          <a:xfrm rot="5400000">
            <a:off x="4969034" y="3048000"/>
            <a:ext cx="517366" cy="794"/>
          </a:xfrm>
          <a:prstGeom prst="line">
            <a:avLst/>
          </a:prstGeom>
        </p:spPr>
        <p:style>
          <a:lnRef idx="3">
            <a:schemeClr val="dk1"/>
          </a:lnRef>
          <a:fillRef idx="0">
            <a:schemeClr val="dk1"/>
          </a:fillRef>
          <a:effectRef idx="2">
            <a:schemeClr val="dk1"/>
          </a:effectRef>
          <a:fontRef idx="minor">
            <a:schemeClr val="tx1"/>
          </a:fontRef>
        </p:style>
      </p:cxnSp>
      <p:cxnSp>
        <p:nvCxnSpPr>
          <p:cNvPr id="54" name="Conector de seta reta 53"/>
          <p:cNvCxnSpPr/>
          <p:nvPr/>
        </p:nvCxnSpPr>
        <p:spPr>
          <a:xfrm rot="5400000">
            <a:off x="3566160" y="3291840"/>
            <a:ext cx="1051560" cy="9601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6" name="Conector de seta reta 55"/>
          <p:cNvCxnSpPr/>
          <p:nvPr/>
        </p:nvCxnSpPr>
        <p:spPr>
          <a:xfrm rot="10800000">
            <a:off x="2697480" y="3352800"/>
            <a:ext cx="883920" cy="8686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8" name="Conector de seta reta 57"/>
          <p:cNvCxnSpPr/>
          <p:nvPr/>
        </p:nvCxnSpPr>
        <p:spPr>
          <a:xfrm flipV="1">
            <a:off x="2727960" y="2484120"/>
            <a:ext cx="944880" cy="82296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0" name="Conector de seta reta 59"/>
          <p:cNvCxnSpPr/>
          <p:nvPr/>
        </p:nvCxnSpPr>
        <p:spPr>
          <a:xfrm>
            <a:off x="3749040" y="2499360"/>
            <a:ext cx="487680" cy="4267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2" name="Conector reto 61"/>
          <p:cNvCxnSpPr/>
          <p:nvPr/>
        </p:nvCxnSpPr>
        <p:spPr>
          <a:xfrm flipV="1">
            <a:off x="3870960" y="3733800"/>
            <a:ext cx="3429000" cy="289560"/>
          </a:xfrm>
          <a:prstGeom prst="line">
            <a:avLst/>
          </a:prstGeom>
        </p:spPr>
        <p:style>
          <a:lnRef idx="1">
            <a:schemeClr val="accent6"/>
          </a:lnRef>
          <a:fillRef idx="0">
            <a:schemeClr val="accent6"/>
          </a:fillRef>
          <a:effectRef idx="0">
            <a:schemeClr val="accent6"/>
          </a:effectRef>
          <a:fontRef idx="minor">
            <a:schemeClr val="tx1"/>
          </a:fontRef>
        </p:style>
      </p:cxnSp>
      <p:cxnSp>
        <p:nvCxnSpPr>
          <p:cNvPr id="64" name="Conector reto 63"/>
          <p:cNvCxnSpPr/>
          <p:nvPr/>
        </p:nvCxnSpPr>
        <p:spPr>
          <a:xfrm>
            <a:off x="2971800" y="3611880"/>
            <a:ext cx="4251960" cy="106680"/>
          </a:xfrm>
          <a:prstGeom prst="line">
            <a:avLst/>
          </a:prstGeom>
        </p:spPr>
        <p:style>
          <a:lnRef idx="1">
            <a:schemeClr val="accent5"/>
          </a:lnRef>
          <a:fillRef idx="0">
            <a:schemeClr val="accent5"/>
          </a:fillRef>
          <a:effectRef idx="0">
            <a:schemeClr val="accent5"/>
          </a:effectRef>
          <a:fontRef idx="minor">
            <a:schemeClr val="tx1"/>
          </a:fontRef>
        </p:style>
      </p:cxnSp>
      <p:cxnSp>
        <p:nvCxnSpPr>
          <p:cNvPr id="66" name="Conector reto 65"/>
          <p:cNvCxnSpPr/>
          <p:nvPr/>
        </p:nvCxnSpPr>
        <p:spPr>
          <a:xfrm>
            <a:off x="3108960" y="2926080"/>
            <a:ext cx="4145280" cy="762000"/>
          </a:xfrm>
          <a:prstGeom prst="line">
            <a:avLst/>
          </a:prstGeom>
        </p:spPr>
        <p:style>
          <a:lnRef idx="1">
            <a:schemeClr val="accent5"/>
          </a:lnRef>
          <a:fillRef idx="0">
            <a:schemeClr val="accent5"/>
          </a:fillRef>
          <a:effectRef idx="0">
            <a:schemeClr val="accent5"/>
          </a:effectRef>
          <a:fontRef idx="minor">
            <a:schemeClr val="tx1"/>
          </a:fontRef>
        </p:style>
      </p:cxnSp>
      <p:sp>
        <p:nvSpPr>
          <p:cNvPr id="67" name="CaixaDeTexto 66"/>
          <p:cNvSpPr txBox="1"/>
          <p:nvPr/>
        </p:nvSpPr>
        <p:spPr>
          <a:xfrm>
            <a:off x="5059680" y="2407920"/>
            <a:ext cx="320040" cy="369332"/>
          </a:xfrm>
          <a:prstGeom prst="rect">
            <a:avLst/>
          </a:prstGeom>
          <a:noFill/>
        </p:spPr>
        <p:txBody>
          <a:bodyPr wrap="square" rtlCol="0">
            <a:spAutoFit/>
          </a:bodyPr>
          <a:lstStyle/>
          <a:p>
            <a:r>
              <a:rPr lang="pt-BR" dirty="0" smtClean="0"/>
              <a:t>1</a:t>
            </a:r>
            <a:endParaRPr lang="pt-BR" dirty="0"/>
          </a:p>
        </p:txBody>
      </p:sp>
      <p:sp>
        <p:nvSpPr>
          <p:cNvPr id="68" name="CaixaDeTexto 67"/>
          <p:cNvSpPr txBox="1"/>
          <p:nvPr/>
        </p:nvSpPr>
        <p:spPr>
          <a:xfrm>
            <a:off x="5684520" y="2362200"/>
            <a:ext cx="350520" cy="369332"/>
          </a:xfrm>
          <a:prstGeom prst="rect">
            <a:avLst/>
          </a:prstGeom>
          <a:noFill/>
        </p:spPr>
        <p:txBody>
          <a:bodyPr wrap="square" rtlCol="0">
            <a:spAutoFit/>
          </a:bodyPr>
          <a:lstStyle/>
          <a:p>
            <a:r>
              <a:rPr lang="pt-BR" dirty="0" smtClean="0"/>
              <a:t>2</a:t>
            </a:r>
            <a:endParaRPr lang="pt-BR" dirty="0"/>
          </a:p>
        </p:txBody>
      </p:sp>
      <p:sp>
        <p:nvSpPr>
          <p:cNvPr id="69" name="CaixaDeTexto 68"/>
          <p:cNvSpPr txBox="1"/>
          <p:nvPr/>
        </p:nvSpPr>
        <p:spPr>
          <a:xfrm>
            <a:off x="6888480" y="3307080"/>
            <a:ext cx="312906" cy="369332"/>
          </a:xfrm>
          <a:prstGeom prst="rect">
            <a:avLst/>
          </a:prstGeom>
          <a:noFill/>
        </p:spPr>
        <p:txBody>
          <a:bodyPr wrap="none" rtlCol="0">
            <a:spAutoFit/>
          </a:bodyPr>
          <a:lstStyle/>
          <a:p>
            <a:r>
              <a:rPr lang="pt-BR" dirty="0" smtClean="0"/>
              <a:t>3</a:t>
            </a:r>
            <a:endParaRPr lang="pt-BR" dirty="0"/>
          </a:p>
        </p:txBody>
      </p:sp>
      <p:sp>
        <p:nvSpPr>
          <p:cNvPr id="70" name="CaixaDeTexto 69"/>
          <p:cNvSpPr txBox="1"/>
          <p:nvPr/>
        </p:nvSpPr>
        <p:spPr>
          <a:xfrm>
            <a:off x="7513320" y="1874520"/>
            <a:ext cx="4175760" cy="3139321"/>
          </a:xfrm>
          <a:prstGeom prst="rect">
            <a:avLst/>
          </a:prstGeom>
          <a:noFill/>
        </p:spPr>
        <p:txBody>
          <a:bodyPr wrap="square" rtlCol="0">
            <a:spAutoFit/>
          </a:bodyPr>
          <a:lstStyle/>
          <a:p>
            <a:pPr>
              <a:buFont typeface="Arial" pitchFamily="34" charset="0"/>
              <a:buChar char="•"/>
            </a:pPr>
            <a:r>
              <a:rPr lang="pt-BR" dirty="0" smtClean="0"/>
              <a:t>1 e 2 = Processos de racionalidade comunicativa da esfera civil</a:t>
            </a:r>
          </a:p>
          <a:p>
            <a:pPr>
              <a:buFont typeface="Arial" pitchFamily="34" charset="0"/>
              <a:buChar char="•"/>
            </a:pPr>
            <a:endParaRPr lang="pt-BR" dirty="0" smtClean="0"/>
          </a:p>
          <a:p>
            <a:pPr>
              <a:buFont typeface="Arial" pitchFamily="34" charset="0"/>
              <a:buChar char="•"/>
            </a:pPr>
            <a:r>
              <a:rPr lang="pt-BR" dirty="0" smtClean="0"/>
              <a:t>3  = “</a:t>
            </a:r>
            <a:r>
              <a:rPr lang="pt-BR" i="1" dirty="0" smtClean="0"/>
              <a:t>Sistema de comportas</a:t>
            </a:r>
            <a:r>
              <a:rPr lang="pt-BR" dirty="0" smtClean="0"/>
              <a:t>” = processos próprios à democracia e ao Estado de Direito que irão legitimar a decisão impositiva (4)</a:t>
            </a:r>
          </a:p>
          <a:p>
            <a:pPr>
              <a:buFont typeface="Arial" pitchFamily="34" charset="0"/>
              <a:buChar char="•"/>
            </a:pPr>
            <a:endParaRPr lang="pt-BR" dirty="0" smtClean="0"/>
          </a:p>
          <a:p>
            <a:pPr>
              <a:buFont typeface="Arial" pitchFamily="34" charset="0"/>
              <a:buChar char="•"/>
            </a:pPr>
            <a:r>
              <a:rPr lang="pt-BR" dirty="0" smtClean="0"/>
              <a:t>4 = Decisão impositiva oriunda de um processo comunicativo racional e legítimo</a:t>
            </a:r>
            <a:endParaRPr lang="pt-BR" dirty="0"/>
          </a:p>
        </p:txBody>
      </p:sp>
      <p:cxnSp>
        <p:nvCxnSpPr>
          <p:cNvPr id="72" name="Conector de seta reta 71"/>
          <p:cNvCxnSpPr/>
          <p:nvPr/>
        </p:nvCxnSpPr>
        <p:spPr>
          <a:xfrm flipV="1">
            <a:off x="3886200" y="1981200"/>
            <a:ext cx="2103120" cy="67056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73" name="CaixaDeTexto 72"/>
          <p:cNvSpPr txBox="1"/>
          <p:nvPr/>
        </p:nvSpPr>
        <p:spPr>
          <a:xfrm>
            <a:off x="5135880" y="1798320"/>
            <a:ext cx="396240" cy="369332"/>
          </a:xfrm>
          <a:prstGeom prst="rect">
            <a:avLst/>
          </a:prstGeom>
          <a:noFill/>
        </p:spPr>
        <p:txBody>
          <a:bodyPr wrap="square" rtlCol="0">
            <a:spAutoFit/>
          </a:bodyPr>
          <a:lstStyle/>
          <a:p>
            <a:r>
              <a:rPr lang="pt-BR" dirty="0" smtClean="0"/>
              <a:t>4</a:t>
            </a:r>
            <a:endParaRPr lang="pt-BR" dirty="0"/>
          </a:p>
        </p:txBody>
      </p:sp>
      <p:sp>
        <p:nvSpPr>
          <p:cNvPr id="74" name="CaixaDeTexto 73"/>
          <p:cNvSpPr txBox="1"/>
          <p:nvPr/>
        </p:nvSpPr>
        <p:spPr>
          <a:xfrm>
            <a:off x="2057400" y="5029200"/>
            <a:ext cx="3322320" cy="369332"/>
          </a:xfrm>
          <a:prstGeom prst="rect">
            <a:avLst/>
          </a:prstGeom>
          <a:noFill/>
        </p:spPr>
        <p:txBody>
          <a:bodyPr wrap="square" rtlCol="0">
            <a:spAutoFit/>
          </a:bodyPr>
          <a:lstStyle/>
          <a:p>
            <a:r>
              <a:rPr lang="pt-BR" dirty="0" smtClean="0"/>
              <a:t>Núcleo do Proc. de Comunic.</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Cronograma</a:t>
            </a:r>
            <a:endParaRPr lang="pt-BR" dirty="0"/>
          </a:p>
        </p:txBody>
      </p:sp>
      <p:sp>
        <p:nvSpPr>
          <p:cNvPr id="3" name="Espaço Reservado para Conteúdo 2"/>
          <p:cNvSpPr>
            <a:spLocks noGrp="1"/>
          </p:cNvSpPr>
          <p:nvPr>
            <p:ph idx="1"/>
          </p:nvPr>
        </p:nvSpPr>
        <p:spPr>
          <a:xfrm>
            <a:off x="2589212" y="1630680"/>
            <a:ext cx="8915400" cy="4280542"/>
          </a:xfrm>
        </p:spPr>
        <p:txBody>
          <a:bodyPr>
            <a:normAutofit fontScale="92500"/>
          </a:bodyPr>
          <a:lstStyle/>
          <a:p>
            <a:r>
              <a:rPr lang="pt-BR" b="1" dirty="0" smtClean="0">
                <a:solidFill>
                  <a:schemeClr val="tx1"/>
                </a:solidFill>
              </a:rPr>
              <a:t>O autor</a:t>
            </a:r>
          </a:p>
          <a:p>
            <a:r>
              <a:rPr lang="pt-BR" b="1" dirty="0" smtClean="0">
                <a:solidFill>
                  <a:schemeClr val="tx1"/>
                </a:solidFill>
              </a:rPr>
              <a:t>Introdução</a:t>
            </a:r>
          </a:p>
          <a:p>
            <a:r>
              <a:rPr lang="pt-BR" b="1" dirty="0" smtClean="0">
                <a:solidFill>
                  <a:schemeClr val="tx1"/>
                </a:solidFill>
              </a:rPr>
              <a:t>Direito e Democracia – O Papel da Sociedade Civil e da Esfera Pública Política</a:t>
            </a:r>
            <a:r>
              <a:rPr lang="pt-BR" dirty="0" smtClean="0">
                <a:solidFill>
                  <a:schemeClr val="tx1"/>
                </a:solidFill>
              </a:rPr>
              <a:t/>
            </a:r>
            <a:br>
              <a:rPr lang="pt-BR" dirty="0" smtClean="0">
                <a:solidFill>
                  <a:schemeClr val="tx1"/>
                </a:solidFill>
              </a:rPr>
            </a:br>
            <a:r>
              <a:rPr lang="pt-BR" dirty="0" smtClean="0"/>
              <a:t>I – A democracia no crivo das teorias sociológicas</a:t>
            </a:r>
            <a:br>
              <a:rPr lang="pt-BR" dirty="0" smtClean="0"/>
            </a:br>
            <a:r>
              <a:rPr lang="pt-BR" dirty="0" smtClean="0"/>
              <a:t>II – Um modelo de circulação do poder político</a:t>
            </a:r>
            <a:br>
              <a:rPr lang="pt-BR" dirty="0" smtClean="0"/>
            </a:br>
            <a:r>
              <a:rPr lang="pt-BR" dirty="0" smtClean="0"/>
              <a:t>III – Atores da Sociedade Civil, Opinião Pública e Poder Comunicativo</a:t>
            </a:r>
          </a:p>
          <a:p>
            <a:endParaRPr lang="pt-BR" b="1" u="sng" dirty="0" smtClean="0"/>
          </a:p>
          <a:p>
            <a:r>
              <a:rPr lang="pt-BR" b="1" dirty="0" smtClean="0">
                <a:solidFill>
                  <a:schemeClr val="tx1"/>
                </a:solidFill>
              </a:rPr>
              <a:t>Direito e Democracia – Paradigmas do Direito</a:t>
            </a:r>
            <a:r>
              <a:rPr lang="pt-BR" dirty="0"/>
              <a:t/>
            </a:r>
            <a:br>
              <a:rPr lang="pt-BR" dirty="0"/>
            </a:br>
            <a:r>
              <a:rPr lang="pt-BR" dirty="0" smtClean="0"/>
              <a:t>I – Materialização do Direito Privado</a:t>
            </a:r>
            <a:br>
              <a:rPr lang="pt-BR" dirty="0" smtClean="0"/>
            </a:br>
            <a:r>
              <a:rPr lang="pt-BR" dirty="0" smtClean="0"/>
              <a:t>II – A dialética entre igualdade de fato e de direito</a:t>
            </a:r>
            <a:br>
              <a:rPr lang="pt-BR" dirty="0" smtClean="0"/>
            </a:br>
            <a:r>
              <a:rPr lang="pt-BR" dirty="0" smtClean="0"/>
              <a:t>III – Crise do Estado de Direito e compreensão </a:t>
            </a:r>
            <a:r>
              <a:rPr lang="pt-BR" dirty="0" err="1" smtClean="0"/>
              <a:t>procedimentalista</a:t>
            </a:r>
            <a:r>
              <a:rPr lang="pt-BR" dirty="0" smtClean="0"/>
              <a:t> do Direito</a:t>
            </a:r>
          </a:p>
          <a:p>
            <a:r>
              <a:rPr lang="pt-BR" b="1" dirty="0" smtClean="0">
                <a:solidFill>
                  <a:schemeClr val="tx1"/>
                </a:solidFill>
              </a:rPr>
              <a:t>Conclusão</a:t>
            </a:r>
          </a:p>
          <a:p>
            <a:r>
              <a:rPr lang="pt-BR" b="1" dirty="0" smtClean="0">
                <a:solidFill>
                  <a:schemeClr val="tx1"/>
                </a:solidFill>
              </a:rPr>
              <a:t>Referências Bibliográficas</a:t>
            </a:r>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extLst>
      <p:ext uri="{BB962C8B-B14F-4D97-AF65-F5344CB8AC3E}">
        <p14:creationId xmlns:p14="http://schemas.microsoft.com/office/powerpoint/2010/main" val="560715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tx1"/>
                </a:solidFill>
              </a:rPr>
              <a:t>Direito e Democracia – O Papel da Sociedade Civil e da Esfera Pública Política</a:t>
            </a:r>
            <a:endParaRPr lang="pt-BR" dirty="0"/>
          </a:p>
        </p:txBody>
      </p:sp>
      <p:sp>
        <p:nvSpPr>
          <p:cNvPr id="3" name="Espaço Reservado para Conteúdo 2"/>
          <p:cNvSpPr>
            <a:spLocks noGrp="1"/>
          </p:cNvSpPr>
          <p:nvPr>
            <p:ph idx="1"/>
          </p:nvPr>
        </p:nvSpPr>
        <p:spPr/>
        <p:txBody>
          <a:bodyPr/>
          <a:lstStyle/>
          <a:p>
            <a:r>
              <a:rPr lang="pt-BR" b="1" u="sng" dirty="0" smtClean="0"/>
              <a:t>III – Atores da Sociedade Civil, Opinião Pública e Poder Comunicativo</a:t>
            </a:r>
          </a:p>
          <a:p>
            <a:pPr>
              <a:buAutoNum type="alphaLcParenR"/>
            </a:pPr>
            <a:r>
              <a:rPr lang="pt-BR" b="1" dirty="0" smtClean="0"/>
              <a:t>Esfera Pública: </a:t>
            </a:r>
            <a:r>
              <a:rPr lang="pt-BR" dirty="0" smtClean="0"/>
              <a:t>rede adequada para a comunicação de conteúdos em que fluxos </a:t>
            </a:r>
            <a:r>
              <a:rPr lang="pt-BR" dirty="0" err="1" smtClean="0"/>
              <a:t>comunicacionais</a:t>
            </a:r>
            <a:r>
              <a:rPr lang="pt-BR" dirty="0" smtClean="0"/>
              <a:t> são filtrados e sintetizados a ponto de se condensarem em opiniões públicas enfeixadas em temas específicos.</a:t>
            </a:r>
            <a:br>
              <a:rPr lang="pt-BR" dirty="0" smtClean="0"/>
            </a:br>
            <a:r>
              <a:rPr lang="pt-BR" dirty="0" smtClean="0"/>
              <a:t>- Se reproduz através do “agir comunicativo”</a:t>
            </a:r>
            <a:br>
              <a:rPr lang="pt-BR" dirty="0" smtClean="0"/>
            </a:br>
            <a:r>
              <a:rPr lang="pt-BR" dirty="0" smtClean="0"/>
              <a:t>- Local (físico ou virtual) em que há a deliberação racional e a formação da opinião e vontade pública</a:t>
            </a:r>
          </a:p>
          <a:p>
            <a:pPr>
              <a:buNone/>
            </a:pPr>
            <a:r>
              <a:rPr lang="pt-BR" b="1" dirty="0" smtClean="0"/>
              <a:t>A vontade pública NÃO é o somatório das vontades individuais.</a:t>
            </a:r>
          </a:p>
          <a:p>
            <a:pPr marL="6350" indent="22225">
              <a:buNone/>
            </a:pPr>
            <a:r>
              <a:rPr lang="pt-BR" b="1" dirty="0" smtClean="0"/>
              <a:t>Caixa de ressonância </a:t>
            </a:r>
            <a:r>
              <a:rPr lang="pt-BR" dirty="0" smtClean="0"/>
              <a:t>= ressoa os problemas a serem elaborados pelo sistema político</a:t>
            </a:r>
          </a:p>
          <a:p>
            <a:pPr marL="6350" indent="22225">
              <a:buNone/>
            </a:pPr>
            <a:r>
              <a:rPr lang="pt-BR" b="1" dirty="0" smtClean="0"/>
              <a:t>Qualidade da opinião pública = </a:t>
            </a:r>
            <a:r>
              <a:rPr lang="pt-BR" dirty="0" smtClean="0"/>
              <a:t>qualidade dos processos de sua formação</a:t>
            </a:r>
            <a:endParaRPr lang="pt-BR" b="1" dirty="0" smtClean="0"/>
          </a:p>
          <a:p>
            <a:pPr>
              <a:buNone/>
            </a:pPr>
            <a:endParaRPr lang="pt-BR" b="1" dirty="0" smtClean="0"/>
          </a:p>
          <a:p>
            <a:pPr>
              <a:buNone/>
            </a:pPr>
            <a:endParaRPr lang="pt-BR" dirty="0" smtClean="0"/>
          </a:p>
          <a:p>
            <a:pPr>
              <a:buNone/>
            </a:pPr>
            <a:endParaRPr lang="pt-BR"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extLst>
      <p:ext uri="{BB962C8B-B14F-4D97-AF65-F5344CB8AC3E}">
        <p14:creationId xmlns:p14="http://schemas.microsoft.com/office/powerpoint/2010/main" val="10675823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tx1"/>
                </a:solidFill>
              </a:rPr>
              <a:t>Direito e Democracia – O Papel da Sociedade Civil e da Esfera Pública Política</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b="1" dirty="0" smtClean="0">
                <a:solidFill>
                  <a:srgbClr val="FF0000"/>
                </a:solidFill>
              </a:rPr>
              <a:t>* Barreiras e estruturas de poder que surgem no interior da esfera pública</a:t>
            </a:r>
          </a:p>
          <a:p>
            <a:r>
              <a:rPr lang="pt-BR" dirty="0" smtClean="0"/>
              <a:t>1 . Os agrupamentos civis são muito fracos para despertar, no curto prazo, processos de aprendizagem no sistema </a:t>
            </a:r>
            <a:r>
              <a:rPr lang="pt-BR" dirty="0" err="1" smtClean="0"/>
              <a:t>politico</a:t>
            </a:r>
            <a:r>
              <a:rPr lang="pt-BR" dirty="0" smtClean="0"/>
              <a:t> de forma a orientar processos de decisão.</a:t>
            </a:r>
          </a:p>
          <a:p>
            <a:r>
              <a:rPr lang="pt-BR" dirty="0" smtClean="0"/>
              <a:t>2. “Atores” nas esferas públicas específicas que surgem através do poder de organização (e não que surgem “do público”)</a:t>
            </a:r>
            <a:br>
              <a:rPr lang="pt-BR" dirty="0" smtClean="0"/>
            </a:br>
            <a:r>
              <a:rPr lang="pt-BR" dirty="0" smtClean="0"/>
              <a:t>Atores da organização = sistema</a:t>
            </a:r>
            <a:br>
              <a:rPr lang="pt-BR" dirty="0" smtClean="0"/>
            </a:br>
            <a:r>
              <a:rPr lang="pt-BR" dirty="0" smtClean="0"/>
              <a:t>Atores do publico = mundo da vida</a:t>
            </a:r>
          </a:p>
          <a:p>
            <a:r>
              <a:rPr lang="pt-BR" dirty="0" smtClean="0"/>
              <a:t>3. Mídia que controla o acesso a certas fontes de informação que pode despolitizar a comunicação pública</a:t>
            </a:r>
          </a:p>
          <a:p>
            <a:r>
              <a:rPr lang="pt-BR" dirty="0" smtClean="0"/>
              <a:t>4. Poder a mídia pode tornar difusa a imagem da esfera pública veiculada, uma vez se influenciada pelo poder politico.</a:t>
            </a:r>
          </a:p>
          <a:p>
            <a:pPr marL="0" indent="0">
              <a:buNone/>
            </a:pPr>
            <a:r>
              <a:rPr lang="pt-BR" dirty="0" smtClean="0"/>
              <a:t>(</a:t>
            </a:r>
            <a:r>
              <a:rPr lang="pt-BR" b="1" u="sng" dirty="0" smtClean="0">
                <a:solidFill>
                  <a:srgbClr val="FF0000"/>
                </a:solidFill>
              </a:rPr>
              <a:t>esfera publica no Brasil)</a:t>
            </a:r>
          </a:p>
          <a:p>
            <a:endParaRPr lang="pt-BR"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tx1"/>
                </a:solidFill>
              </a:rPr>
              <a:t>Direito e Democracia – O Papel da Sociedade Civil e da Esfera Pública Política</a:t>
            </a:r>
            <a:endParaRPr lang="pt-BR" dirty="0"/>
          </a:p>
        </p:txBody>
      </p:sp>
      <p:sp>
        <p:nvSpPr>
          <p:cNvPr id="3" name="Espaço Reservado para Conteúdo 2"/>
          <p:cNvSpPr>
            <a:spLocks noGrp="1"/>
          </p:cNvSpPr>
          <p:nvPr>
            <p:ph idx="1"/>
          </p:nvPr>
        </p:nvSpPr>
        <p:spPr>
          <a:xfrm>
            <a:off x="2513012" y="2011680"/>
            <a:ext cx="8915400" cy="3777622"/>
          </a:xfrm>
        </p:spPr>
        <p:txBody>
          <a:bodyPr>
            <a:normAutofit fontScale="92500" lnSpcReduction="20000"/>
          </a:bodyPr>
          <a:lstStyle/>
          <a:p>
            <a:r>
              <a:rPr lang="pt-BR" sz="1600" b="1" u="sng" dirty="0" smtClean="0"/>
              <a:t>III – Atores da Sociedade Civil, Opinião Pública e Poder Comunicativo</a:t>
            </a:r>
          </a:p>
          <a:p>
            <a:pPr algn="just">
              <a:buNone/>
            </a:pPr>
            <a:r>
              <a:rPr lang="pt-BR" sz="1600" b="1" dirty="0" smtClean="0"/>
              <a:t>b) Sociedade Civil: </a:t>
            </a:r>
            <a:r>
              <a:rPr lang="pt-BR" sz="1600" dirty="0" smtClean="0"/>
              <a:t>sofreu uma evolução conceitual, hoje, é formada por associações, organizações e movimentações livres (não estatais e não econômicas) que captam os ecos dos problemas sociais que ressoam nas esferas privadas, condensam-nos e os transmitem para a esfera pública</a:t>
            </a:r>
          </a:p>
          <a:p>
            <a:pPr algn="just">
              <a:buAutoNum type="arabicPeriod"/>
            </a:pPr>
            <a:r>
              <a:rPr lang="pt-BR" sz="1600" dirty="0" smtClean="0"/>
              <a:t>Apoiada em direitos fundamentais (como de se associar e de se manifestar)</a:t>
            </a:r>
          </a:p>
          <a:p>
            <a:pPr algn="just">
              <a:buAutoNum type="arabicPeriod"/>
            </a:pPr>
            <a:r>
              <a:rPr lang="pt-BR" sz="1600" dirty="0" smtClean="0"/>
              <a:t>Apoiada em direitos ligados a intimidade (de crença e religião, sigilo, inviolabilidade, </a:t>
            </a:r>
            <a:r>
              <a:rPr lang="pt-BR" sz="1600" dirty="0" err="1" smtClean="0"/>
              <a:t>etc</a:t>
            </a:r>
            <a:r>
              <a:rPr lang="pt-BR" sz="1600" dirty="0" smtClean="0"/>
              <a:t>), que são necessários para a formação do juízo e da consciência autônoma</a:t>
            </a:r>
          </a:p>
          <a:p>
            <a:pPr algn="just">
              <a:buAutoNum type="arabicPeriod"/>
            </a:pPr>
            <a:r>
              <a:rPr lang="pt-BR" sz="1600" dirty="0" smtClean="0"/>
              <a:t>Participam intimamente da esfera pública, de forma ativa, mas são componente principal da esfera privada.</a:t>
            </a:r>
          </a:p>
          <a:p>
            <a:pPr algn="just">
              <a:buAutoNum type="arabicPeriod"/>
            </a:pPr>
            <a:endParaRPr lang="pt-BR" dirty="0" smtClean="0"/>
          </a:p>
          <a:p>
            <a:pPr marL="6350" indent="22225">
              <a:buNone/>
            </a:pPr>
            <a:r>
              <a:rPr lang="pt-BR" b="1" dirty="0" smtClean="0"/>
              <a:t>Embora não possa mudar diretamente o sistema político, a sociedade civil ao ser destinatária das decisões políticas, e ao mesmo tempo compor de forma ativa a esfera pública, tem o poder de agir de forma a alimentar a fonte dos “ecos” que ressoam a partir dos problemas que devem ser discutidos na esfera pública.</a:t>
            </a:r>
          </a:p>
          <a:p>
            <a:pPr>
              <a:buNone/>
            </a:pPr>
            <a:endParaRPr lang="pt-BR" dirty="0" smtClean="0"/>
          </a:p>
          <a:p>
            <a:pPr>
              <a:buNone/>
            </a:pPr>
            <a:endParaRPr lang="pt-BR" dirty="0"/>
          </a:p>
        </p:txBody>
      </p:sp>
      <p:sp>
        <p:nvSpPr>
          <p:cNvPr id="4" name="Espaço Reservado para Rodapé 3"/>
          <p:cNvSpPr>
            <a:spLocks noGrp="1"/>
          </p:cNvSpPr>
          <p:nvPr>
            <p:ph type="ftr" sz="quarter" idx="11"/>
          </p:nvPr>
        </p:nvSpPr>
        <p:spPr/>
        <p:txBody>
          <a:bodyPr/>
          <a:lstStyle/>
          <a:p>
            <a:r>
              <a:rPr lang="pt-BR" dirty="0" smtClean="0"/>
              <a:t>Rodrigo </a:t>
            </a:r>
            <a:r>
              <a:rPr lang="pt-BR" dirty="0" err="1" smtClean="0"/>
              <a:t>Crepaldi</a:t>
            </a:r>
            <a:r>
              <a:rPr lang="pt-BR" dirty="0" smtClean="0"/>
              <a:t> Perez </a:t>
            </a:r>
            <a:r>
              <a:rPr lang="pt-BR" dirty="0" err="1" smtClean="0"/>
              <a:t>Capucelli</a:t>
            </a:r>
            <a:r>
              <a:rPr lang="pt-BR" dirty="0" smtClean="0"/>
              <a:t> - Mestrado/USP - 2016</a:t>
            </a:r>
            <a:endParaRPr lang="pt-BR" dirty="0"/>
          </a:p>
        </p:txBody>
      </p:sp>
    </p:spTree>
    <p:extLst>
      <p:ext uri="{BB962C8B-B14F-4D97-AF65-F5344CB8AC3E}">
        <p14:creationId xmlns:p14="http://schemas.microsoft.com/office/powerpoint/2010/main" val="10675823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tx1"/>
                </a:solidFill>
              </a:rPr>
              <a:t>Direito e Democracia – O Papel da Sociedade Civil e da Esfera Pública Política</a:t>
            </a:r>
            <a:endParaRPr lang="pt-BR" dirty="0"/>
          </a:p>
        </p:txBody>
      </p:sp>
      <p:sp>
        <p:nvSpPr>
          <p:cNvPr id="3" name="Espaço Reservado para Conteúdo 2"/>
          <p:cNvSpPr>
            <a:spLocks noGrp="1"/>
          </p:cNvSpPr>
          <p:nvPr>
            <p:ph idx="1"/>
          </p:nvPr>
        </p:nvSpPr>
        <p:spPr/>
        <p:txBody>
          <a:bodyPr/>
          <a:lstStyle/>
          <a:p>
            <a:pPr marL="0" indent="0" algn="just">
              <a:buNone/>
            </a:pPr>
            <a:r>
              <a:rPr lang="pt-BR" b="1" dirty="0" smtClean="0"/>
              <a:t>Superação das barreiras em situações críticas (na sociedade Civil)</a:t>
            </a:r>
          </a:p>
          <a:p>
            <a:pPr algn="just"/>
            <a:r>
              <a:rPr lang="pt-BR" dirty="0" smtClean="0"/>
              <a:t>Na sociedade civil é que os temas relevantes surgem primeiro, assim a esfera pública deve ser liberar de forma a possibilitar a formação de novas esferas de discussão pelo público.</a:t>
            </a:r>
          </a:p>
          <a:p>
            <a:pPr algn="just"/>
            <a:r>
              <a:rPr lang="pt-BR" dirty="0" smtClean="0"/>
              <a:t>A comunicação pública racional deve surgir de forma espontânea na sociedade civil, já que esta tem uma maior sensibilidade para os problemas. Esses problemas, devem ser fortalecidos no decorrer das controvérsias, momento em que a opinião pública formada rapidamente se fortalece, criando impeditivos de ser captada pelo sistema.</a:t>
            </a:r>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tx1"/>
                </a:solidFill>
              </a:rPr>
              <a:t>Direito e Democracia – O Papel da Sociedade Civil e da Esfera Pública Política</a:t>
            </a:r>
            <a:endParaRPr lang="pt-BR" dirty="0"/>
          </a:p>
        </p:txBody>
      </p:sp>
      <p:sp>
        <p:nvSpPr>
          <p:cNvPr id="3" name="Espaço Reservado para Conteúdo 2"/>
          <p:cNvSpPr>
            <a:spLocks noGrp="1"/>
          </p:cNvSpPr>
          <p:nvPr>
            <p:ph idx="1"/>
          </p:nvPr>
        </p:nvSpPr>
        <p:spPr/>
        <p:txBody>
          <a:bodyPr/>
          <a:lstStyle/>
          <a:p>
            <a:pPr marL="0" indent="0" algn="just">
              <a:buNone/>
            </a:pPr>
            <a:r>
              <a:rPr lang="pt-BR" b="1" dirty="0" smtClean="0"/>
              <a:t>Superação das barreiras em situações críticas (na sociedade civil)</a:t>
            </a:r>
          </a:p>
          <a:p>
            <a:pPr>
              <a:buNone/>
            </a:pPr>
            <a:r>
              <a:rPr lang="pt-BR" dirty="0" smtClean="0"/>
              <a:t>Habermas fala também na desobediência civil (embora complexa) que pode ser a reação a um ato impositivo ilegítimo para:</a:t>
            </a:r>
          </a:p>
          <a:p>
            <a:pPr>
              <a:buAutoNum type="arabicPeriod"/>
            </a:pPr>
            <a:r>
              <a:rPr lang="pt-BR" dirty="0" smtClean="0"/>
              <a:t>Voltar a discutir a questão na esfera pública</a:t>
            </a:r>
          </a:p>
          <a:p>
            <a:pPr>
              <a:buAutoNum type="arabicPeriod"/>
            </a:pPr>
            <a:r>
              <a:rPr lang="pt-BR" dirty="0" smtClean="0"/>
              <a:t>Sentido de justiça da maioria da sociedade (contra uma decisão impositiva)</a:t>
            </a:r>
          </a:p>
          <a:p>
            <a:pPr>
              <a:buNone/>
            </a:pPr>
            <a:endParaRPr lang="pt-BR" dirty="0" smtClean="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tx1"/>
                </a:solidFill>
              </a:rPr>
              <a:t>Direito e Democracia – O Papel da Sociedade Civil e da Esfera Pública Política</a:t>
            </a:r>
            <a:endParaRPr lang="pt-BR" dirty="0"/>
          </a:p>
        </p:txBody>
      </p:sp>
      <p:sp>
        <p:nvSpPr>
          <p:cNvPr id="3" name="Espaço Reservado para Conteúdo 2"/>
          <p:cNvSpPr>
            <a:spLocks noGrp="1"/>
          </p:cNvSpPr>
          <p:nvPr>
            <p:ph idx="1"/>
          </p:nvPr>
        </p:nvSpPr>
        <p:spPr>
          <a:xfrm>
            <a:off x="2589212" y="1920240"/>
            <a:ext cx="8915400" cy="3990982"/>
          </a:xfrm>
        </p:spPr>
        <p:txBody>
          <a:bodyPr>
            <a:normAutofit lnSpcReduction="10000"/>
          </a:bodyPr>
          <a:lstStyle/>
          <a:p>
            <a:r>
              <a:rPr lang="pt-BR" b="1" dirty="0" smtClean="0"/>
              <a:t>Síntese dos Elementos a serem levados em conta pelo sistema jurídico</a:t>
            </a:r>
          </a:p>
          <a:p>
            <a:pPr marL="0" indent="0">
              <a:buNone/>
            </a:pPr>
            <a:endParaRPr lang="pt-BR" b="1" dirty="0" smtClean="0"/>
          </a:p>
          <a:p>
            <a:pPr>
              <a:buNone/>
            </a:pPr>
            <a:r>
              <a:rPr lang="pt-BR" dirty="0" smtClean="0"/>
              <a:t>O sistema político, implementado na sociedade acaba sempre por ser:</a:t>
            </a:r>
            <a:br>
              <a:rPr lang="pt-BR" dirty="0" smtClean="0"/>
            </a:br>
            <a:r>
              <a:rPr lang="pt-BR" dirty="0" smtClean="0"/>
              <a:t>1. Um sistema parcial, em meio de outros sistemas parciais</a:t>
            </a:r>
            <a:br>
              <a:rPr lang="pt-BR" dirty="0" smtClean="0"/>
            </a:br>
            <a:r>
              <a:rPr lang="pt-BR" dirty="0" smtClean="0"/>
              <a:t>2. Dependente de integração com a esfera pública (e enfrenta conflitos de legitimidade e influência)</a:t>
            </a:r>
          </a:p>
          <a:p>
            <a:pPr>
              <a:buNone/>
            </a:pPr>
            <a:r>
              <a:rPr lang="pt-BR" dirty="0" smtClean="0"/>
              <a:t>Por outro lado o surgimento da legalidade a partir da legitimidade não é paradoxal já que a legitimação das normas volta-se para os procedimentos discursivos institucionalizados. “</a:t>
            </a:r>
            <a:r>
              <a:rPr lang="pt-BR" i="1" dirty="0" smtClean="0"/>
              <a:t>o sistema voltado para o mundo da vida”</a:t>
            </a:r>
          </a:p>
          <a:p>
            <a:pPr>
              <a:buNone/>
            </a:pPr>
            <a:endParaRPr lang="pt-BR" b="1" dirty="0" smtClean="0"/>
          </a:p>
          <a:p>
            <a:pPr>
              <a:buNone/>
            </a:pPr>
            <a:r>
              <a:rPr lang="pt-BR" b="1" dirty="0" smtClean="0"/>
              <a:t>A democracia pode conferir força legitimadora ao processo de normatização.</a:t>
            </a:r>
          </a:p>
          <a:p>
            <a:endParaRPr lang="pt-BR"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r>
              <a:rPr lang="pt-BR" sz="2800" dirty="0" smtClean="0"/>
              <a:t>Livro: Direito e Democracia:</a:t>
            </a:r>
          </a:p>
          <a:p>
            <a:endParaRPr lang="pt-BR" sz="2800" dirty="0" smtClean="0"/>
          </a:p>
          <a:p>
            <a:pPr marL="0" indent="0">
              <a:buNone/>
            </a:pPr>
            <a:endParaRPr lang="pt-BR" sz="2800" dirty="0"/>
          </a:p>
          <a:p>
            <a:pPr marL="0" indent="0">
              <a:buNone/>
            </a:pPr>
            <a:r>
              <a:rPr lang="pt-BR" sz="2800" dirty="0" smtClean="0"/>
              <a:t>Paradigmas do Direito</a:t>
            </a:r>
            <a:br>
              <a:rPr lang="pt-BR" sz="2800" dirty="0" smtClean="0"/>
            </a:br>
            <a:r>
              <a:rPr lang="pt-BR" dirty="0" smtClean="0"/>
              <a:t>1. O que é um paradigma</a:t>
            </a:r>
          </a:p>
          <a:p>
            <a:pPr marL="0" indent="0">
              <a:buNone/>
            </a:pPr>
            <a:r>
              <a:rPr lang="pt-BR" dirty="0" smtClean="0"/>
              <a:t>2. Paradigma Liberal</a:t>
            </a:r>
          </a:p>
          <a:p>
            <a:pPr marL="0" indent="0">
              <a:buNone/>
            </a:pPr>
            <a:r>
              <a:rPr lang="pt-BR" dirty="0" smtClean="0"/>
              <a:t>3. Paradigma Social</a:t>
            </a:r>
          </a:p>
          <a:p>
            <a:pPr marL="0" indent="0">
              <a:buNone/>
            </a:pPr>
            <a:r>
              <a:rPr lang="pt-BR" dirty="0" smtClean="0"/>
              <a:t>4. Paradigma Procedimental (Estado Democrático de Direito)</a:t>
            </a:r>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0976" y="585710"/>
            <a:ext cx="1758235" cy="2646607"/>
          </a:xfrm>
          <a:prstGeom prst="rect">
            <a:avLst/>
          </a:prstGeom>
        </p:spPr>
      </p:pic>
    </p:spTree>
    <p:extLst>
      <p:ext uri="{BB962C8B-B14F-4D97-AF65-F5344CB8AC3E}">
        <p14:creationId xmlns:p14="http://schemas.microsoft.com/office/powerpoint/2010/main" val="3934379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3275" cy="823690"/>
          </a:xfrm>
        </p:spPr>
        <p:txBody>
          <a:bodyPr/>
          <a:lstStyle/>
          <a:p>
            <a:r>
              <a:rPr lang="pt-BR" dirty="0" smtClean="0"/>
              <a:t>Paradigmas do Direito</a:t>
            </a:r>
            <a:endParaRPr lang="pt-BR" dirty="0"/>
          </a:p>
        </p:txBody>
      </p:sp>
      <p:sp>
        <p:nvSpPr>
          <p:cNvPr id="3" name="Espaço Reservado para Conteúdo 2"/>
          <p:cNvSpPr>
            <a:spLocks noGrp="1"/>
          </p:cNvSpPr>
          <p:nvPr>
            <p:ph idx="1"/>
          </p:nvPr>
        </p:nvSpPr>
        <p:spPr>
          <a:xfrm>
            <a:off x="2589212" y="1661160"/>
            <a:ext cx="8915400" cy="4250062"/>
          </a:xfrm>
        </p:spPr>
        <p:txBody>
          <a:bodyPr/>
          <a:lstStyle/>
          <a:p>
            <a:r>
              <a:rPr lang="pt-BR" dirty="0" smtClean="0"/>
              <a:t>A interpretação do direito pode se dar sobre uma “</a:t>
            </a:r>
            <a:r>
              <a:rPr lang="pt-BR" i="1" dirty="0" smtClean="0"/>
              <a:t>pré-concepção usualmente dominante da sociedade contemporânea” </a:t>
            </a:r>
            <a:endParaRPr lang="pt-BR" dirty="0" smtClean="0"/>
          </a:p>
          <a:p>
            <a:r>
              <a:rPr lang="pt-BR" dirty="0" smtClean="0"/>
              <a:t>Assim a própria interpretação do direito é considerada uma resposta aos desafios de uma situação social percebida de uma determinada maneira.</a:t>
            </a:r>
          </a:p>
          <a:p>
            <a:r>
              <a:rPr lang="pt-BR" dirty="0" smtClean="0"/>
              <a:t>Paradigmas = contém </a:t>
            </a:r>
            <a:r>
              <a:rPr lang="pt-BR" b="1" dirty="0" smtClean="0"/>
              <a:t>ideologias</a:t>
            </a:r>
            <a:r>
              <a:rPr lang="pt-BR" dirty="0" smtClean="0"/>
              <a:t> e </a:t>
            </a:r>
            <a:r>
              <a:rPr lang="pt-BR" b="1" dirty="0" smtClean="0"/>
              <a:t>visões de mundo</a:t>
            </a:r>
            <a:endParaRPr lang="pt-BR" b="1"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
        <p:nvSpPr>
          <p:cNvPr id="5" name="Seta para baixo 4"/>
          <p:cNvSpPr/>
          <p:nvPr/>
        </p:nvSpPr>
        <p:spPr>
          <a:xfrm>
            <a:off x="6431280" y="3398520"/>
            <a:ext cx="6858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CaixaDeTexto 5"/>
          <p:cNvSpPr txBox="1"/>
          <p:nvPr/>
        </p:nvSpPr>
        <p:spPr>
          <a:xfrm>
            <a:off x="3611880" y="4267200"/>
            <a:ext cx="6492240" cy="646331"/>
          </a:xfrm>
          <a:prstGeom prst="rect">
            <a:avLst/>
          </a:prstGeom>
          <a:noFill/>
        </p:spPr>
        <p:txBody>
          <a:bodyPr wrap="square" rtlCol="0">
            <a:spAutoFit/>
          </a:bodyPr>
          <a:lstStyle/>
          <a:p>
            <a:r>
              <a:rPr lang="pt-BR" dirty="0" smtClean="0"/>
              <a:t>Fornecem pressupostos (ex. conceitos de liberdade e igualdade) necessários à interpretação do direito.</a:t>
            </a:r>
            <a:endParaRPr lang="pt-BR" dirty="0"/>
          </a:p>
        </p:txBody>
      </p:sp>
      <p:sp>
        <p:nvSpPr>
          <p:cNvPr id="7" name="CaixaDeTexto 6"/>
          <p:cNvSpPr txBox="1"/>
          <p:nvPr/>
        </p:nvSpPr>
        <p:spPr>
          <a:xfrm>
            <a:off x="2727960" y="5013960"/>
            <a:ext cx="7970520" cy="646331"/>
          </a:xfrm>
          <a:prstGeom prst="rect">
            <a:avLst/>
          </a:prstGeom>
          <a:noFill/>
        </p:spPr>
        <p:txBody>
          <a:bodyPr wrap="square" rtlCol="0">
            <a:spAutoFit/>
          </a:bodyPr>
          <a:lstStyle/>
          <a:p>
            <a:r>
              <a:rPr lang="pt-BR" dirty="0" smtClean="0"/>
              <a:t>Ou seja, os paradigmas jurídicos funcionam como um </a:t>
            </a:r>
            <a:r>
              <a:rPr lang="pt-BR" b="1" dirty="0" smtClean="0"/>
              <a:t>pano de fundo </a:t>
            </a:r>
            <a:r>
              <a:rPr lang="pt-BR" dirty="0" smtClean="0"/>
              <a:t>e intervêm na consciência de todos os atores sociais.</a:t>
            </a:r>
            <a:endParaRPr lang="pt-B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3275" cy="823690"/>
          </a:xfrm>
        </p:spPr>
        <p:txBody>
          <a:bodyPr/>
          <a:lstStyle/>
          <a:p>
            <a:r>
              <a:rPr lang="pt-BR" dirty="0" smtClean="0"/>
              <a:t>Paradigmas do Direito</a:t>
            </a:r>
            <a:endParaRPr lang="pt-BR"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
        <p:nvSpPr>
          <p:cNvPr id="10" name="CaixaDeTexto 9"/>
          <p:cNvSpPr txBox="1"/>
          <p:nvPr/>
        </p:nvSpPr>
        <p:spPr>
          <a:xfrm>
            <a:off x="2560320" y="1508760"/>
            <a:ext cx="8366760" cy="1754326"/>
          </a:xfrm>
          <a:prstGeom prst="rect">
            <a:avLst/>
          </a:prstGeom>
          <a:noFill/>
        </p:spPr>
        <p:txBody>
          <a:bodyPr wrap="square" rtlCol="0">
            <a:spAutoFit/>
          </a:bodyPr>
          <a:lstStyle/>
          <a:p>
            <a:pPr marL="400050" indent="-400050">
              <a:buAutoNum type="romanUcPeriod"/>
            </a:pPr>
            <a:r>
              <a:rPr lang="pt-BR" b="1" dirty="0" smtClean="0"/>
              <a:t>Materialização do Direito Privado</a:t>
            </a:r>
          </a:p>
          <a:p>
            <a:endParaRPr lang="pt-BR" b="1" dirty="0"/>
          </a:p>
          <a:p>
            <a:r>
              <a:rPr lang="pt-BR" b="1" dirty="0" smtClean="0"/>
              <a:t>Hoje a doutrina e a prática do direito entendem que há uma TEORIA SOCIAL como pano de fundo ao qual o exercício da Justiça não deve ficar alheio.</a:t>
            </a:r>
          </a:p>
          <a:p>
            <a:pPr marL="400050" indent="-400050"/>
            <a:endParaRPr lang="pt-BR" dirty="0"/>
          </a:p>
        </p:txBody>
      </p:sp>
      <p:sp>
        <p:nvSpPr>
          <p:cNvPr id="3" name="Seta para baixo 2"/>
          <p:cNvSpPr/>
          <p:nvPr/>
        </p:nvSpPr>
        <p:spPr>
          <a:xfrm>
            <a:off x="5756857" y="2987898"/>
            <a:ext cx="798490" cy="10303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4840867" y="4145449"/>
            <a:ext cx="3116687" cy="369332"/>
          </a:xfrm>
          <a:prstGeom prst="rect">
            <a:avLst/>
          </a:prstGeom>
          <a:noFill/>
        </p:spPr>
        <p:txBody>
          <a:bodyPr wrap="square" rtlCol="0">
            <a:spAutoFit/>
          </a:bodyPr>
          <a:lstStyle/>
          <a:p>
            <a:r>
              <a:rPr lang="pt-BR" b="1" dirty="0" smtClean="0"/>
              <a:t>Justificação autocrítica</a:t>
            </a:r>
            <a:endParaRPr lang="pt-BR" b="1" dirty="0"/>
          </a:p>
        </p:txBody>
      </p:sp>
      <p:sp>
        <p:nvSpPr>
          <p:cNvPr id="6" name="CaixaDeTexto 5"/>
          <p:cNvSpPr txBox="1"/>
          <p:nvPr/>
        </p:nvSpPr>
        <p:spPr>
          <a:xfrm>
            <a:off x="5061397" y="4514781"/>
            <a:ext cx="2305318" cy="954107"/>
          </a:xfrm>
          <a:prstGeom prst="rect">
            <a:avLst/>
          </a:prstGeom>
          <a:noFill/>
        </p:spPr>
        <p:txBody>
          <a:bodyPr wrap="square" rtlCol="0">
            <a:spAutoFit/>
          </a:bodyPr>
          <a:lstStyle/>
          <a:p>
            <a:r>
              <a:rPr lang="pt-BR" sz="1400" i="1" dirty="0" smtClean="0"/>
              <a:t>Das relações do direito com a Sociedade a partir da Teoria Social, </a:t>
            </a:r>
            <a:br>
              <a:rPr lang="pt-BR" sz="1400" i="1" dirty="0" smtClean="0"/>
            </a:br>
            <a:endParaRPr lang="pt-BR" sz="1400" i="1" dirty="0" smtClean="0"/>
          </a:p>
        </p:txBody>
      </p:sp>
      <p:sp>
        <p:nvSpPr>
          <p:cNvPr id="7" name="Seta em curva para baixo 6"/>
          <p:cNvSpPr/>
          <p:nvPr/>
        </p:nvSpPr>
        <p:spPr>
          <a:xfrm>
            <a:off x="7672267" y="3438158"/>
            <a:ext cx="2137893" cy="64696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9" name="Seta em curva para cima 8"/>
          <p:cNvSpPr/>
          <p:nvPr/>
        </p:nvSpPr>
        <p:spPr>
          <a:xfrm rot="10800000">
            <a:off x="2767927" y="3455693"/>
            <a:ext cx="2072940" cy="68975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trike="sngStrike" dirty="0">
              <a:solidFill>
                <a:schemeClr val="tx1"/>
              </a:solidFill>
            </a:endParaRPr>
          </a:p>
        </p:txBody>
      </p:sp>
      <p:sp>
        <p:nvSpPr>
          <p:cNvPr id="11" name="CaixaDeTexto 10"/>
          <p:cNvSpPr txBox="1"/>
          <p:nvPr/>
        </p:nvSpPr>
        <p:spPr>
          <a:xfrm>
            <a:off x="2011672" y="4145449"/>
            <a:ext cx="1959640" cy="369332"/>
          </a:xfrm>
          <a:prstGeom prst="rect">
            <a:avLst/>
          </a:prstGeom>
          <a:noFill/>
        </p:spPr>
        <p:txBody>
          <a:bodyPr wrap="square" rtlCol="0">
            <a:spAutoFit/>
          </a:bodyPr>
          <a:lstStyle/>
          <a:p>
            <a:r>
              <a:rPr lang="pt-BR" strike="sngStrike" dirty="0" smtClean="0"/>
              <a:t>Estado Liberal</a:t>
            </a:r>
            <a:endParaRPr lang="pt-BR" strike="sngStrike" dirty="0"/>
          </a:p>
        </p:txBody>
      </p:sp>
      <p:sp>
        <p:nvSpPr>
          <p:cNvPr id="12" name="CaixaDeTexto 11"/>
          <p:cNvSpPr txBox="1"/>
          <p:nvPr/>
        </p:nvSpPr>
        <p:spPr>
          <a:xfrm>
            <a:off x="9040969" y="4145449"/>
            <a:ext cx="1886111" cy="369332"/>
          </a:xfrm>
          <a:prstGeom prst="rect">
            <a:avLst/>
          </a:prstGeom>
          <a:noFill/>
        </p:spPr>
        <p:txBody>
          <a:bodyPr wrap="square" rtlCol="0">
            <a:spAutoFit/>
          </a:bodyPr>
          <a:lstStyle/>
          <a:p>
            <a:r>
              <a:rPr lang="pt-BR" strike="sngStrike" dirty="0" smtClean="0"/>
              <a:t>Estado Social</a:t>
            </a:r>
            <a:endParaRPr lang="pt-BR" strike="sngStrike"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Paradigmas do Direito</a:t>
            </a:r>
          </a:p>
        </p:txBody>
      </p:sp>
      <p:sp>
        <p:nvSpPr>
          <p:cNvPr id="3" name="Espaço Reservado para Conteúdo 2"/>
          <p:cNvSpPr>
            <a:spLocks noGrp="1"/>
          </p:cNvSpPr>
          <p:nvPr>
            <p:ph idx="1"/>
          </p:nvPr>
        </p:nvSpPr>
        <p:spPr/>
        <p:txBody>
          <a:bodyPr/>
          <a:lstStyle/>
          <a:p>
            <a:r>
              <a:rPr lang="pt-BR" b="1" dirty="0" smtClean="0"/>
              <a:t>Teoria Social: </a:t>
            </a:r>
            <a:r>
              <a:rPr lang="pt-BR" dirty="0" smtClean="0"/>
              <a:t>explicaria, em parte, como a lei é entendida e interpretada, e estabelece a direção e a abrangência do direito, fixado na forma de leis, que poderia ser completado e modificado pela doutrina e pelos aplicadores, na medida da Justiça.</a:t>
            </a:r>
          </a:p>
          <a:p>
            <a:endParaRPr lang="pt-BR" dirty="0"/>
          </a:p>
          <a:p>
            <a:r>
              <a:rPr lang="pt-BR" dirty="0" smtClean="0"/>
              <a:t>Essa teoria é compatível com a razão comunicativa, uma vez que:</a:t>
            </a:r>
          </a:p>
          <a:p>
            <a:pPr marL="0" indent="0">
              <a:buNone/>
            </a:pPr>
            <a:r>
              <a:rPr lang="pt-BR" dirty="0" smtClean="0"/>
              <a:t>O Direito é temporal &gt;&gt;&gt; Se molda com a cultura de um povo &gt;&gt;&gt; que por sua vez através de processos e racionais e </a:t>
            </a:r>
            <a:r>
              <a:rPr lang="pt-BR" b="1" dirty="0" smtClean="0"/>
              <a:t>democráticos </a:t>
            </a:r>
            <a:r>
              <a:rPr lang="pt-BR" dirty="0" smtClean="0"/>
              <a:t>positivam as suas próprias normas (lei) &gt;&gt;&gt; a qual serve de ferramenta para o Direito</a:t>
            </a:r>
          </a:p>
          <a:p>
            <a:pPr marL="0" indent="0">
              <a:buNone/>
            </a:pPr>
            <a:endParaRPr lang="pt-BR" dirty="0"/>
          </a:p>
          <a:p>
            <a:pPr marL="0" indent="0">
              <a:buNone/>
            </a:pPr>
            <a:r>
              <a:rPr lang="pt-BR" b="1" dirty="0" smtClean="0"/>
              <a:t>Racionalidade: </a:t>
            </a:r>
            <a:r>
              <a:rPr lang="pt-BR" dirty="0" smtClean="0"/>
              <a:t>na criação e na aplicação da norma</a:t>
            </a:r>
            <a:endParaRPr lang="pt-BR"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extLst>
      <p:ext uri="{BB962C8B-B14F-4D97-AF65-F5344CB8AC3E}">
        <p14:creationId xmlns:p14="http://schemas.microsoft.com/office/powerpoint/2010/main" val="3791091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u="sng" dirty="0" smtClean="0"/>
              <a:t>Jürgen Habermas (</a:t>
            </a:r>
            <a:r>
              <a:rPr lang="pt-BR" u="sng" dirty="0" err="1" smtClean="0"/>
              <a:t>Séc</a:t>
            </a:r>
            <a:r>
              <a:rPr lang="pt-BR" u="sng" dirty="0" smtClean="0"/>
              <a:t> XX e XXI) </a:t>
            </a:r>
            <a:endParaRPr lang="pt-BR" u="sng"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
        <p:nvSpPr>
          <p:cNvPr id="8" name="AutoShape 4" descr="Resultado de imagem para jurgen habermas"/>
          <p:cNvSpPr>
            <a:spLocks noChangeAspect="1" noChangeArrowheads="1"/>
          </p:cNvSpPr>
          <p:nvPr/>
        </p:nvSpPr>
        <p:spPr bwMode="auto">
          <a:xfrm>
            <a:off x="1868465" y="371871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9" name="CaixaDeTexto 8"/>
          <p:cNvSpPr txBox="1"/>
          <p:nvPr/>
        </p:nvSpPr>
        <p:spPr>
          <a:xfrm>
            <a:off x="477592" y="2307073"/>
            <a:ext cx="6502758" cy="3850783"/>
          </a:xfrm>
          <a:prstGeom prst="rect">
            <a:avLst/>
          </a:prstGeom>
          <a:noFill/>
        </p:spPr>
        <p:txBody>
          <a:bodyPr wrap="square" rtlCol="0">
            <a:spAutoFit/>
          </a:bodyPr>
          <a:lstStyle/>
          <a:p>
            <a:endParaRPr lang="pt-BR" dirty="0"/>
          </a:p>
        </p:txBody>
      </p:sp>
      <p:pic>
        <p:nvPicPr>
          <p:cNvPr id="11" name="Image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1519707"/>
            <a:ext cx="4106622" cy="4439656"/>
          </a:xfrm>
          <a:prstGeom prst="rect">
            <a:avLst/>
          </a:prstGeom>
        </p:spPr>
      </p:pic>
      <p:sp>
        <p:nvSpPr>
          <p:cNvPr id="13" name="CaixaDeTexto 12"/>
          <p:cNvSpPr txBox="1"/>
          <p:nvPr/>
        </p:nvSpPr>
        <p:spPr>
          <a:xfrm>
            <a:off x="5238685" y="1519707"/>
            <a:ext cx="6115115" cy="1754326"/>
          </a:xfrm>
          <a:prstGeom prst="rect">
            <a:avLst/>
          </a:prstGeom>
          <a:noFill/>
        </p:spPr>
        <p:txBody>
          <a:bodyPr wrap="square" rtlCol="0">
            <a:spAutoFit/>
          </a:bodyPr>
          <a:lstStyle/>
          <a:p>
            <a:r>
              <a:rPr lang="pt-BR" dirty="0" smtClean="0"/>
              <a:t>Filósofo e Sociólogo alemão</a:t>
            </a:r>
          </a:p>
          <a:p>
            <a:endParaRPr lang="pt-BR" dirty="0" smtClean="0"/>
          </a:p>
          <a:p>
            <a:r>
              <a:rPr lang="pt-BR" dirty="0" smtClean="0"/>
              <a:t>Nascido em 18 de junho de 1929</a:t>
            </a:r>
          </a:p>
          <a:p>
            <a:endParaRPr lang="pt-BR" dirty="0" smtClean="0"/>
          </a:p>
          <a:p>
            <a:r>
              <a:rPr lang="pt-BR" dirty="0" smtClean="0"/>
              <a:t>Membro da Escola de Frankfurt, dedicou a vida ao estudo da Democracia</a:t>
            </a:r>
          </a:p>
        </p:txBody>
      </p:sp>
      <p:pic>
        <p:nvPicPr>
          <p:cNvPr id="14" name="Imagem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05430" y="3392641"/>
            <a:ext cx="1758235" cy="2646607"/>
          </a:xfrm>
          <a:prstGeom prst="rect">
            <a:avLst/>
          </a:prstGeom>
        </p:spPr>
      </p:pic>
      <p:sp>
        <p:nvSpPr>
          <p:cNvPr id="15" name="CaixaDeTexto 14"/>
          <p:cNvSpPr txBox="1"/>
          <p:nvPr/>
        </p:nvSpPr>
        <p:spPr>
          <a:xfrm>
            <a:off x="7212169" y="3392641"/>
            <a:ext cx="3721994" cy="2308324"/>
          </a:xfrm>
          <a:prstGeom prst="rect">
            <a:avLst/>
          </a:prstGeom>
          <a:noFill/>
        </p:spPr>
        <p:txBody>
          <a:bodyPr wrap="square" rtlCol="0">
            <a:spAutoFit/>
          </a:bodyPr>
          <a:lstStyle/>
          <a:p>
            <a:r>
              <a:rPr lang="pt-BR" dirty="0" smtClean="0"/>
              <a:t>Obra Publicada em 1992.</a:t>
            </a:r>
          </a:p>
          <a:p>
            <a:endParaRPr lang="pt-BR" dirty="0"/>
          </a:p>
          <a:p>
            <a:r>
              <a:rPr lang="de-DE" dirty="0"/>
              <a:t>"Faktizität und Geltung: Beiträge zur Diskurstheorie des Rechts und des demokratischen </a:t>
            </a:r>
            <a:r>
              <a:rPr lang="de-DE" dirty="0" smtClean="0"/>
              <a:t>Rechtsstaats„</a:t>
            </a:r>
          </a:p>
          <a:p>
            <a:endParaRPr lang="pt-BR" dirty="0" smtClean="0"/>
          </a:p>
          <a:p>
            <a:endParaRPr lang="pt-BR" dirty="0"/>
          </a:p>
        </p:txBody>
      </p:sp>
    </p:spTree>
    <p:extLst>
      <p:ext uri="{BB962C8B-B14F-4D97-AF65-F5344CB8AC3E}">
        <p14:creationId xmlns:p14="http://schemas.microsoft.com/office/powerpoint/2010/main" val="473940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Paradigmas do Direito</a:t>
            </a:r>
          </a:p>
        </p:txBody>
      </p:sp>
      <p:sp>
        <p:nvSpPr>
          <p:cNvPr id="3" name="Espaço Reservado para Conteúdo 2"/>
          <p:cNvSpPr>
            <a:spLocks noGrp="1"/>
          </p:cNvSpPr>
          <p:nvPr>
            <p:ph idx="1"/>
          </p:nvPr>
        </p:nvSpPr>
        <p:spPr>
          <a:xfrm>
            <a:off x="2589212" y="1674254"/>
            <a:ext cx="8915400" cy="4236968"/>
          </a:xfrm>
        </p:spPr>
        <p:txBody>
          <a:bodyPr/>
          <a:lstStyle/>
          <a:p>
            <a:r>
              <a:rPr lang="pt-BR" b="1" dirty="0" smtClean="0"/>
              <a:t>Paradigmas do Estado Liberal</a:t>
            </a:r>
          </a:p>
          <a:p>
            <a:pPr marL="0" indent="0">
              <a:buNone/>
            </a:pPr>
            <a:r>
              <a:rPr lang="pt-BR" dirty="0" smtClean="0"/>
              <a:t>Constitucionalismo &gt; </a:t>
            </a:r>
            <a:r>
              <a:rPr lang="pt-BR" dirty="0" err="1" smtClean="0"/>
              <a:t>Contratualismo</a:t>
            </a:r>
            <a:r>
              <a:rPr lang="pt-BR" dirty="0" smtClean="0"/>
              <a:t> </a:t>
            </a:r>
          </a:p>
          <a:p>
            <a:pPr marL="0" indent="0">
              <a:buNone/>
            </a:pPr>
            <a:endParaRPr lang="pt-BR" dirty="0" smtClean="0"/>
          </a:p>
          <a:p>
            <a:pPr marL="0" indent="0">
              <a:buNone/>
            </a:pPr>
            <a:endParaRPr lang="pt-BR" dirty="0"/>
          </a:p>
          <a:p>
            <a:pPr marL="0" indent="0">
              <a:buNone/>
            </a:pPr>
            <a:endParaRPr lang="pt-BR" dirty="0" smtClean="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
        <p:nvSpPr>
          <p:cNvPr id="5" name="Seta para a esquerda e para a direita 4"/>
          <p:cNvSpPr/>
          <p:nvPr/>
        </p:nvSpPr>
        <p:spPr>
          <a:xfrm>
            <a:off x="7776692" y="2903558"/>
            <a:ext cx="2305319" cy="1004552"/>
          </a:xfrm>
          <a:prstGeom prst="lef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pt-BR" dirty="0"/>
          </a:p>
        </p:txBody>
      </p:sp>
      <p:sp>
        <p:nvSpPr>
          <p:cNvPr id="6" name="Elipse 5"/>
          <p:cNvSpPr/>
          <p:nvPr/>
        </p:nvSpPr>
        <p:spPr>
          <a:xfrm>
            <a:off x="6038044" y="2568707"/>
            <a:ext cx="1738648" cy="16742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Estado</a:t>
            </a:r>
            <a:endParaRPr lang="pt-BR" dirty="0"/>
          </a:p>
        </p:txBody>
      </p:sp>
      <p:sp>
        <p:nvSpPr>
          <p:cNvPr id="7" name="Elipse 6"/>
          <p:cNvSpPr/>
          <p:nvPr/>
        </p:nvSpPr>
        <p:spPr>
          <a:xfrm>
            <a:off x="10082011" y="2498501"/>
            <a:ext cx="1738648" cy="16742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Sociedade Civil</a:t>
            </a:r>
            <a:endParaRPr lang="pt-BR" dirty="0"/>
          </a:p>
        </p:txBody>
      </p:sp>
      <p:sp>
        <p:nvSpPr>
          <p:cNvPr id="8" name="CaixaDeTexto 7"/>
          <p:cNvSpPr txBox="1"/>
          <p:nvPr/>
        </p:nvSpPr>
        <p:spPr>
          <a:xfrm>
            <a:off x="2589212" y="2498501"/>
            <a:ext cx="3335070" cy="1754326"/>
          </a:xfrm>
          <a:prstGeom prst="rect">
            <a:avLst/>
          </a:prstGeom>
          <a:noFill/>
        </p:spPr>
        <p:txBody>
          <a:bodyPr wrap="square" rtlCol="0">
            <a:spAutoFit/>
          </a:bodyPr>
          <a:lstStyle/>
          <a:p>
            <a:r>
              <a:rPr lang="pt-BR" dirty="0" smtClean="0"/>
              <a:t>Liberdades Individuais</a:t>
            </a:r>
          </a:p>
          <a:p>
            <a:r>
              <a:rPr lang="pt-BR" dirty="0" smtClean="0"/>
              <a:t>Direitos Negativos</a:t>
            </a:r>
          </a:p>
          <a:p>
            <a:r>
              <a:rPr lang="pt-BR" dirty="0" smtClean="0"/>
              <a:t>Proteção de Propriedade</a:t>
            </a:r>
          </a:p>
          <a:p>
            <a:r>
              <a:rPr lang="pt-BR" dirty="0" smtClean="0"/>
              <a:t>Idealismo burguês</a:t>
            </a:r>
          </a:p>
          <a:p>
            <a:r>
              <a:rPr lang="pt-BR" dirty="0" smtClean="0"/>
              <a:t>Constituição Escrita</a:t>
            </a:r>
          </a:p>
          <a:p>
            <a:endParaRPr lang="pt-BR" dirty="0"/>
          </a:p>
        </p:txBody>
      </p:sp>
      <p:sp>
        <p:nvSpPr>
          <p:cNvPr id="9" name="Seta para baixo 8"/>
          <p:cNvSpPr/>
          <p:nvPr/>
        </p:nvSpPr>
        <p:spPr>
          <a:xfrm>
            <a:off x="8718997" y="3657600"/>
            <a:ext cx="386366" cy="8628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p:cNvSpPr txBox="1"/>
          <p:nvPr/>
        </p:nvSpPr>
        <p:spPr>
          <a:xfrm>
            <a:off x="5602310" y="4478223"/>
            <a:ext cx="6016064" cy="584775"/>
          </a:xfrm>
          <a:prstGeom prst="rect">
            <a:avLst/>
          </a:prstGeom>
          <a:noFill/>
        </p:spPr>
        <p:txBody>
          <a:bodyPr wrap="square" rtlCol="0">
            <a:spAutoFit/>
          </a:bodyPr>
          <a:lstStyle/>
          <a:p>
            <a:r>
              <a:rPr lang="pt-BR" sz="1600" dirty="0" smtClean="0"/>
              <a:t>Limitação do Estado à legalidade (lei feita pelos “melhores da sociedade”</a:t>
            </a:r>
            <a:endParaRPr lang="pt-BR" sz="1600" dirty="0"/>
          </a:p>
        </p:txBody>
      </p:sp>
      <p:cxnSp>
        <p:nvCxnSpPr>
          <p:cNvPr id="12" name="Conector de seta reta 11"/>
          <p:cNvCxnSpPr/>
          <p:nvPr/>
        </p:nvCxnSpPr>
        <p:spPr>
          <a:xfrm flipH="1">
            <a:off x="5135987" y="3908110"/>
            <a:ext cx="1071630" cy="5701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CaixaDeTexto 12"/>
          <p:cNvSpPr txBox="1"/>
          <p:nvPr/>
        </p:nvSpPr>
        <p:spPr>
          <a:xfrm>
            <a:off x="2079402" y="4462833"/>
            <a:ext cx="2996483" cy="1200329"/>
          </a:xfrm>
          <a:prstGeom prst="rect">
            <a:avLst/>
          </a:prstGeom>
          <a:noFill/>
          <a:ln>
            <a:solidFill>
              <a:schemeClr val="tx1"/>
            </a:solidFill>
          </a:ln>
        </p:spPr>
        <p:txBody>
          <a:bodyPr wrap="square" rtlCol="0">
            <a:spAutoFit/>
          </a:bodyPr>
          <a:lstStyle/>
          <a:p>
            <a:r>
              <a:rPr lang="pt-BR" dirty="0" smtClean="0"/>
              <a:t>Juiz “mecânico: evita-se inclusive a interpretação, exceto a literal</a:t>
            </a:r>
            <a:endParaRPr lang="pt-BR" dirty="0"/>
          </a:p>
        </p:txBody>
      </p:sp>
    </p:spTree>
    <p:extLst>
      <p:ext uri="{BB962C8B-B14F-4D97-AF65-F5344CB8AC3E}">
        <p14:creationId xmlns:p14="http://schemas.microsoft.com/office/powerpoint/2010/main" val="5914513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Paradigmas do Direito</a:t>
            </a:r>
          </a:p>
        </p:txBody>
      </p:sp>
      <p:sp>
        <p:nvSpPr>
          <p:cNvPr id="3" name="Espaço Reservado para Conteúdo 2"/>
          <p:cNvSpPr>
            <a:spLocks noGrp="1"/>
          </p:cNvSpPr>
          <p:nvPr>
            <p:ph idx="1"/>
          </p:nvPr>
        </p:nvSpPr>
        <p:spPr/>
        <p:txBody>
          <a:bodyPr/>
          <a:lstStyle/>
          <a:p>
            <a:pPr marL="0" indent="0">
              <a:buNone/>
            </a:pPr>
            <a:r>
              <a:rPr lang="pt-BR" b="1" dirty="0"/>
              <a:t>	</a:t>
            </a:r>
          </a:p>
        </p:txBody>
      </p:sp>
      <p:sp>
        <p:nvSpPr>
          <p:cNvPr id="4" name="Espaço Reservado para Rodapé 3"/>
          <p:cNvSpPr>
            <a:spLocks noGrp="1"/>
          </p:cNvSpPr>
          <p:nvPr>
            <p:ph type="ftr" sz="quarter" idx="11"/>
          </p:nvPr>
        </p:nvSpPr>
        <p:spPr/>
        <p:txBody>
          <a:bodyPr/>
          <a:lstStyle/>
          <a:p>
            <a:r>
              <a:rPr lang="pt-BR" dirty="0" smtClean="0"/>
              <a:t>Rodrigo </a:t>
            </a:r>
            <a:r>
              <a:rPr lang="pt-BR" dirty="0" err="1" smtClean="0"/>
              <a:t>Crepaldi</a:t>
            </a:r>
            <a:r>
              <a:rPr lang="pt-BR" dirty="0" smtClean="0"/>
              <a:t> Perez </a:t>
            </a:r>
            <a:r>
              <a:rPr lang="pt-BR" dirty="0" err="1" smtClean="0"/>
              <a:t>Capucelli</a:t>
            </a:r>
            <a:r>
              <a:rPr lang="pt-BR" dirty="0" smtClean="0"/>
              <a:t> - Mestrado/USP - 2016</a:t>
            </a:r>
            <a:endParaRPr lang="pt-BR" dirty="0"/>
          </a:p>
        </p:txBody>
      </p:sp>
      <p:sp>
        <p:nvSpPr>
          <p:cNvPr id="6" name="CaixaDeTexto 5"/>
          <p:cNvSpPr txBox="1"/>
          <p:nvPr/>
        </p:nvSpPr>
        <p:spPr>
          <a:xfrm>
            <a:off x="2820474" y="4363276"/>
            <a:ext cx="2396028" cy="1200329"/>
          </a:xfrm>
          <a:prstGeom prst="rect">
            <a:avLst/>
          </a:prstGeom>
          <a:noFill/>
        </p:spPr>
        <p:txBody>
          <a:bodyPr wrap="square" rtlCol="0">
            <a:spAutoFit/>
          </a:bodyPr>
          <a:lstStyle/>
          <a:p>
            <a:r>
              <a:rPr lang="pt-BR" dirty="0" smtClean="0"/>
              <a:t>Autodeterminação (Direito Privado Clássico)</a:t>
            </a:r>
            <a:br>
              <a:rPr lang="pt-BR" dirty="0" smtClean="0"/>
            </a:br>
            <a:r>
              <a:rPr lang="pt-BR" i="1" dirty="0" smtClean="0"/>
              <a:t>Liberdades</a:t>
            </a:r>
            <a:r>
              <a:rPr lang="pt-BR" dirty="0" smtClean="0"/>
              <a:t> </a:t>
            </a:r>
            <a:endParaRPr lang="pt-BR" dirty="0"/>
          </a:p>
        </p:txBody>
      </p:sp>
      <p:grpSp>
        <p:nvGrpSpPr>
          <p:cNvPr id="8" name="Grupo 7"/>
          <p:cNvGrpSpPr/>
          <p:nvPr/>
        </p:nvGrpSpPr>
        <p:grpSpPr>
          <a:xfrm>
            <a:off x="5376324" y="1798938"/>
            <a:ext cx="1022887" cy="889896"/>
            <a:chOff x="4118186" y="308864"/>
            <a:chExt cx="2346282" cy="2346282"/>
          </a:xfrm>
        </p:grpSpPr>
        <p:sp>
          <p:nvSpPr>
            <p:cNvPr id="9" name="Pizza 8"/>
            <p:cNvSpPr/>
            <p:nvPr/>
          </p:nvSpPr>
          <p:spPr>
            <a:xfrm rot="5400000">
              <a:off x="4118186" y="308864"/>
              <a:ext cx="2346282" cy="2346282"/>
            </a:xfrm>
            <a:prstGeom prst="pieWedg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Pizza 4"/>
            <p:cNvSpPr/>
            <p:nvPr/>
          </p:nvSpPr>
          <p:spPr>
            <a:xfrm>
              <a:off x="4118186" y="996074"/>
              <a:ext cx="1659072" cy="16590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endParaRPr lang="pt-BR" sz="2900" kern="1200" dirty="0"/>
            </a:p>
          </p:txBody>
        </p:sp>
      </p:grpSp>
      <p:sp>
        <p:nvSpPr>
          <p:cNvPr id="11" name="Pizza 10"/>
          <p:cNvSpPr/>
          <p:nvPr/>
        </p:nvSpPr>
        <p:spPr>
          <a:xfrm>
            <a:off x="2910952" y="2243886"/>
            <a:ext cx="2005952" cy="2009104"/>
          </a:xfrm>
          <a:prstGeom prst="p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cxnSp>
        <p:nvCxnSpPr>
          <p:cNvPr id="13" name="Conector de seta reta 12"/>
          <p:cNvCxnSpPr/>
          <p:nvPr/>
        </p:nvCxnSpPr>
        <p:spPr>
          <a:xfrm flipV="1">
            <a:off x="4353059" y="2374208"/>
            <a:ext cx="772733" cy="469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CaixaDeTexto 13"/>
          <p:cNvSpPr txBox="1"/>
          <p:nvPr/>
        </p:nvSpPr>
        <p:spPr>
          <a:xfrm>
            <a:off x="6735651" y="1648496"/>
            <a:ext cx="4468969" cy="3970318"/>
          </a:xfrm>
          <a:prstGeom prst="rect">
            <a:avLst/>
          </a:prstGeom>
          <a:noFill/>
        </p:spPr>
        <p:txBody>
          <a:bodyPr wrap="square" rtlCol="0">
            <a:spAutoFit/>
          </a:bodyPr>
          <a:lstStyle/>
          <a:p>
            <a:pPr algn="just"/>
            <a:r>
              <a:rPr lang="pt-BR" dirty="0" smtClean="0"/>
              <a:t>Ao enfrentar alguns paradigmas do Estado Liberal, na sua transição para o pensamento Social, ao recortar a quantidade de liberdades individuais conferidas, não seria propriamente uma forma de limitação.</a:t>
            </a:r>
          </a:p>
          <a:p>
            <a:pPr algn="just"/>
            <a:endParaRPr lang="pt-BR" dirty="0"/>
          </a:p>
          <a:p>
            <a:pPr algn="just"/>
            <a:r>
              <a:rPr lang="pt-BR" dirty="0" smtClean="0"/>
              <a:t>Ao restringir autonomia privada, em prol do paradigma da igualdade o que se faz é uma </a:t>
            </a:r>
            <a:r>
              <a:rPr lang="pt-BR" b="1" dirty="0" smtClean="0"/>
              <a:t>redistribuição de direitos </a:t>
            </a:r>
            <a:r>
              <a:rPr lang="pt-BR" dirty="0" smtClean="0"/>
              <a:t>por conta de </a:t>
            </a:r>
            <a:r>
              <a:rPr lang="pt-BR" b="1" dirty="0" smtClean="0"/>
              <a:t>privilégios incompatíveis existentes em ordem anterior </a:t>
            </a:r>
            <a:r>
              <a:rPr lang="pt-BR" dirty="0" smtClean="0"/>
              <a:t>de acordo com o novo paradigma adotado.</a:t>
            </a:r>
            <a:endParaRPr lang="pt-BR" dirty="0"/>
          </a:p>
        </p:txBody>
      </p:sp>
    </p:spTree>
    <p:extLst>
      <p:ext uri="{BB962C8B-B14F-4D97-AF65-F5344CB8AC3E}">
        <p14:creationId xmlns:p14="http://schemas.microsoft.com/office/powerpoint/2010/main" val="8043107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pt-BR" dirty="0" smtClean="0"/>
              <a:t>Paradigmas do Direito</a:t>
            </a:r>
            <a:endParaRPr lang="pt-BR" dirty="0"/>
          </a:p>
        </p:txBody>
      </p:sp>
      <p:sp>
        <p:nvSpPr>
          <p:cNvPr id="3" name="Espaço Reservado para Conteúdo 2"/>
          <p:cNvSpPr>
            <a:spLocks noGrp="1"/>
          </p:cNvSpPr>
          <p:nvPr>
            <p:ph idx="1"/>
          </p:nvPr>
        </p:nvSpPr>
        <p:spPr/>
        <p:txBody>
          <a:bodyPr/>
          <a:lstStyle/>
          <a:p>
            <a:r>
              <a:rPr lang="pt-BR" b="1" dirty="0" smtClean="0"/>
              <a:t>Ao restringir, ou seja, realocar atributos ou liberdades, de certa forma estaríamos a diminuindo?</a:t>
            </a:r>
          </a:p>
          <a:p>
            <a:pPr marL="0" indent="0" algn="just">
              <a:buNone/>
            </a:pPr>
            <a:r>
              <a:rPr lang="pt-BR" dirty="0" smtClean="0"/>
              <a:t>Habermas entente que a redistribuição seria legítima uma vez que atingíssemos o ideal da democracia em que a sociedade através de um processo democrático estabelecido pelo direito conferisse à sociedade civil totais possibilidades de se atingir a razão comunicativa para a formação de sua vontade.</a:t>
            </a:r>
          </a:p>
          <a:p>
            <a:pPr marL="0" indent="0" algn="just">
              <a:buNone/>
            </a:pPr>
            <a:endParaRPr lang="pt-BR" dirty="0" smtClean="0"/>
          </a:p>
          <a:p>
            <a:pPr marL="0" indent="0" algn="just">
              <a:buNone/>
            </a:pPr>
            <a:r>
              <a:rPr lang="pt-BR" dirty="0" smtClean="0"/>
              <a:t>Se nessa nova configuração a sociedade entendeu o benefício da mudança é porque havia em ordem anterior </a:t>
            </a:r>
            <a:r>
              <a:rPr lang="pt-BR" b="1" dirty="0" smtClean="0"/>
              <a:t>privilégios incompatíveis.</a:t>
            </a:r>
            <a:endParaRPr lang="pt-BR"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extLst>
      <p:ext uri="{BB962C8B-B14F-4D97-AF65-F5344CB8AC3E}">
        <p14:creationId xmlns:p14="http://schemas.microsoft.com/office/powerpoint/2010/main" val="32028707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Paradigmas do Direito</a:t>
            </a:r>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
        <p:nvSpPr>
          <p:cNvPr id="6" name="Elipse 5"/>
          <p:cNvSpPr/>
          <p:nvPr/>
        </p:nvSpPr>
        <p:spPr>
          <a:xfrm>
            <a:off x="6855713" y="1430439"/>
            <a:ext cx="1738648" cy="16742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Estado</a:t>
            </a:r>
            <a:endParaRPr lang="pt-BR" dirty="0"/>
          </a:p>
        </p:txBody>
      </p:sp>
      <p:sp>
        <p:nvSpPr>
          <p:cNvPr id="7" name="Elipse 6"/>
          <p:cNvSpPr/>
          <p:nvPr/>
        </p:nvSpPr>
        <p:spPr>
          <a:xfrm>
            <a:off x="10209211" y="1430439"/>
            <a:ext cx="1738648" cy="16742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Sociedade Civil</a:t>
            </a:r>
            <a:endParaRPr lang="pt-BR" dirty="0"/>
          </a:p>
        </p:txBody>
      </p:sp>
      <p:sp>
        <p:nvSpPr>
          <p:cNvPr id="8" name="CaixaDeTexto 7"/>
          <p:cNvSpPr txBox="1"/>
          <p:nvPr/>
        </p:nvSpPr>
        <p:spPr>
          <a:xfrm>
            <a:off x="1852690" y="1559173"/>
            <a:ext cx="5254022" cy="4247317"/>
          </a:xfrm>
          <a:prstGeom prst="rect">
            <a:avLst/>
          </a:prstGeom>
          <a:noFill/>
        </p:spPr>
        <p:txBody>
          <a:bodyPr wrap="square" rtlCol="0">
            <a:spAutoFit/>
          </a:bodyPr>
          <a:lstStyle/>
          <a:p>
            <a:r>
              <a:rPr lang="pt-BR" b="1" dirty="0"/>
              <a:t>Paradigmas do Estado Social: </a:t>
            </a:r>
            <a:endParaRPr lang="pt-BR" dirty="0"/>
          </a:p>
          <a:p>
            <a:r>
              <a:rPr lang="pt-BR" dirty="0"/>
              <a:t>Acrescentou novo rol de direitos</a:t>
            </a:r>
          </a:p>
          <a:p>
            <a:r>
              <a:rPr lang="pt-BR" dirty="0"/>
              <a:t>Intervenção no Mercado</a:t>
            </a:r>
          </a:p>
          <a:p>
            <a:r>
              <a:rPr lang="pt-BR" dirty="0"/>
              <a:t>Alterou profundamente a estrutura do Estado, este passou a ser encarregado da implementação dos direitos sociais e do planejamento econômico </a:t>
            </a:r>
          </a:p>
          <a:p>
            <a:r>
              <a:rPr lang="pt-BR" dirty="0"/>
              <a:t>Natureza positiva dos direitos </a:t>
            </a:r>
            <a:r>
              <a:rPr lang="pt-BR" dirty="0" smtClean="0"/>
              <a:t>sociais</a:t>
            </a:r>
          </a:p>
          <a:p>
            <a:endParaRPr lang="pt-BR" dirty="0"/>
          </a:p>
          <a:p>
            <a:r>
              <a:rPr lang="pt-BR" b="1" dirty="0"/>
              <a:t>Alteração em </a:t>
            </a:r>
            <a:r>
              <a:rPr lang="pt-BR" b="1" dirty="0" smtClean="0"/>
              <a:t>direitos </a:t>
            </a:r>
            <a:r>
              <a:rPr lang="pt-BR" b="1" dirty="0"/>
              <a:t>privados:</a:t>
            </a:r>
          </a:p>
          <a:p>
            <a:pPr>
              <a:buAutoNum type="arabicPeriod"/>
            </a:pPr>
            <a:r>
              <a:rPr lang="pt-BR" dirty="0"/>
              <a:t>Função social da propriedade</a:t>
            </a:r>
          </a:p>
          <a:p>
            <a:pPr>
              <a:buAutoNum type="arabicPeriod"/>
            </a:pPr>
            <a:r>
              <a:rPr lang="pt-BR" dirty="0"/>
              <a:t>Supremacia do Interesse Público sobre o </a:t>
            </a:r>
            <a:r>
              <a:rPr lang="pt-BR" dirty="0" smtClean="0"/>
              <a:t>privado</a:t>
            </a:r>
          </a:p>
          <a:p>
            <a:endParaRPr lang="pt-BR" dirty="0"/>
          </a:p>
          <a:p>
            <a:endParaRPr lang="pt-BR" dirty="0"/>
          </a:p>
        </p:txBody>
      </p:sp>
      <p:sp>
        <p:nvSpPr>
          <p:cNvPr id="13" name="CaixaDeTexto 12"/>
          <p:cNvSpPr txBox="1"/>
          <p:nvPr/>
        </p:nvSpPr>
        <p:spPr>
          <a:xfrm>
            <a:off x="7787633" y="4115350"/>
            <a:ext cx="3601069" cy="2585323"/>
          </a:xfrm>
          <a:prstGeom prst="rect">
            <a:avLst/>
          </a:prstGeom>
          <a:noFill/>
          <a:ln>
            <a:solidFill>
              <a:schemeClr val="tx1"/>
            </a:solidFill>
          </a:ln>
        </p:spPr>
        <p:txBody>
          <a:bodyPr wrap="square" rtlCol="0">
            <a:spAutoFit/>
          </a:bodyPr>
          <a:lstStyle/>
          <a:p>
            <a:r>
              <a:rPr lang="pt-BR" dirty="0" smtClean="0"/>
              <a:t>A hermenêutica jurídica demanda métodos mais sofisticados:</a:t>
            </a:r>
          </a:p>
          <a:p>
            <a:pPr marL="342900" indent="-342900">
              <a:buAutoNum type="alphaLcParenR"/>
            </a:pPr>
            <a:r>
              <a:rPr lang="pt-BR" dirty="0" smtClean="0"/>
              <a:t>Analise teológica</a:t>
            </a:r>
          </a:p>
          <a:p>
            <a:pPr marL="342900" indent="-342900">
              <a:buAutoNum type="alphaLcParenR"/>
            </a:pPr>
            <a:r>
              <a:rPr lang="pt-BR" dirty="0" smtClean="0"/>
              <a:t>Análise sistêmica</a:t>
            </a:r>
          </a:p>
          <a:p>
            <a:pPr marL="342900" indent="-342900">
              <a:buAutoNum type="alphaLcParenR"/>
            </a:pPr>
            <a:r>
              <a:rPr lang="pt-BR" dirty="0" smtClean="0"/>
              <a:t>Análise histórica</a:t>
            </a:r>
          </a:p>
          <a:p>
            <a:r>
              <a:rPr lang="pt-BR" dirty="0" smtClean="0"/>
              <a:t>Juiz deve garantir a aplicação das finalidades sociais previstas em normas</a:t>
            </a:r>
          </a:p>
        </p:txBody>
      </p:sp>
      <p:sp>
        <p:nvSpPr>
          <p:cNvPr id="14" name="Seta para a direita 13"/>
          <p:cNvSpPr/>
          <p:nvPr/>
        </p:nvSpPr>
        <p:spPr>
          <a:xfrm>
            <a:off x="8710478" y="1962323"/>
            <a:ext cx="691307" cy="670775"/>
          </a:xfrm>
          <a:prstGeom prst="rightArrow">
            <a:avLst>
              <a:gd name="adj1" fmla="val 576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Seta para a direita 14"/>
          <p:cNvSpPr/>
          <p:nvPr/>
        </p:nvSpPr>
        <p:spPr>
          <a:xfrm rot="10800000">
            <a:off x="9459844" y="1962322"/>
            <a:ext cx="691307" cy="670775"/>
          </a:xfrm>
          <a:prstGeom prst="rightArrow">
            <a:avLst>
              <a:gd name="adj1" fmla="val 5768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7" name="Conector de seta reta 16"/>
          <p:cNvCxnSpPr/>
          <p:nvPr/>
        </p:nvCxnSpPr>
        <p:spPr>
          <a:xfrm>
            <a:off x="8594361" y="2820393"/>
            <a:ext cx="575397" cy="13008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08879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Paradigmas do Direito	</a:t>
            </a:r>
            <a:endParaRPr lang="pt-BR" dirty="0"/>
          </a:p>
        </p:txBody>
      </p:sp>
      <p:sp>
        <p:nvSpPr>
          <p:cNvPr id="3" name="Espaço Reservado para Conteúdo 2"/>
          <p:cNvSpPr>
            <a:spLocks noGrp="1"/>
          </p:cNvSpPr>
          <p:nvPr>
            <p:ph idx="1"/>
          </p:nvPr>
        </p:nvSpPr>
        <p:spPr>
          <a:xfrm>
            <a:off x="2589212" y="2133600"/>
            <a:ext cx="8937380" cy="3777622"/>
          </a:xfrm>
        </p:spPr>
        <p:txBody>
          <a:bodyPr>
            <a:normAutofit lnSpcReduction="10000"/>
          </a:bodyPr>
          <a:lstStyle/>
          <a:p>
            <a:pPr marL="0" indent="0">
              <a:buNone/>
            </a:pPr>
            <a:r>
              <a:rPr lang="pt-BR" b="1" dirty="0" smtClean="0"/>
              <a:t>O paradigma do Estado Social é compatível com o princípio da liberdade jurídica?</a:t>
            </a:r>
            <a:endParaRPr lang="pt-BR" dirty="0" smtClean="0"/>
          </a:p>
          <a:p>
            <a:pPr marL="0" indent="0">
              <a:buNone/>
            </a:pPr>
            <a:r>
              <a:rPr lang="pt-BR" dirty="0" smtClean="0"/>
              <a:t>A autonomia que deveria ser garantida pelo Estado é colocada em risco por sua própria intervenção, através do Poder Administrativo, pois acaba por retirar, da sociedade civil o seu poder de decisão.</a:t>
            </a:r>
          </a:p>
          <a:p>
            <a:pPr marL="0" indent="0">
              <a:buNone/>
            </a:pPr>
            <a:r>
              <a:rPr lang="pt-BR" dirty="0" smtClean="0"/>
              <a:t>Não necessariamente distribuir “bens” significa distribuir “direitos”</a:t>
            </a:r>
          </a:p>
          <a:p>
            <a:pPr marL="0" indent="0">
              <a:buNone/>
            </a:pPr>
            <a:r>
              <a:rPr lang="pt-BR" dirty="0" smtClean="0"/>
              <a:t>Traz para a sociedade civil uma forma de passividade e obediência</a:t>
            </a:r>
          </a:p>
          <a:p>
            <a:pPr marL="0" indent="0">
              <a:buNone/>
            </a:pPr>
            <a:endParaRPr lang="pt-BR" dirty="0"/>
          </a:p>
          <a:p>
            <a:pPr marL="0" indent="0">
              <a:buNone/>
            </a:pPr>
            <a:r>
              <a:rPr lang="pt-BR" dirty="0" smtClean="0"/>
              <a:t>Para Habermas a autonomia privada deve ser somada à “autonomia do cidadão” e por este entende que todos os direitos se reduzem, em última instância, ao sistema de direitos que sujeito de direitos, livres e iguais, podem atribui-se mutuamente.</a:t>
            </a:r>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extLst>
      <p:ext uri="{BB962C8B-B14F-4D97-AF65-F5344CB8AC3E}">
        <p14:creationId xmlns:p14="http://schemas.microsoft.com/office/powerpoint/2010/main" val="13679756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Paradigmas do Direito	</a:t>
            </a:r>
            <a:endParaRPr lang="pt-BR" dirty="0"/>
          </a:p>
        </p:txBody>
      </p:sp>
      <p:sp>
        <p:nvSpPr>
          <p:cNvPr id="3" name="Espaço Reservado para Conteúdo 2"/>
          <p:cNvSpPr>
            <a:spLocks noGrp="1"/>
          </p:cNvSpPr>
          <p:nvPr>
            <p:ph idx="1"/>
          </p:nvPr>
        </p:nvSpPr>
        <p:spPr/>
        <p:txBody>
          <a:bodyPr/>
          <a:lstStyle/>
          <a:p>
            <a:r>
              <a:rPr lang="pt-BR" b="1" dirty="0" smtClean="0"/>
              <a:t>O Exemplo das políticas feministas</a:t>
            </a:r>
          </a:p>
          <a:p>
            <a:pPr marL="0" indent="0">
              <a:buNone/>
            </a:pPr>
            <a:r>
              <a:rPr lang="pt-BR" dirty="0" smtClean="0"/>
              <a:t>Normas de caráter social podem ter efeitos indesejados:</a:t>
            </a:r>
          </a:p>
          <a:p>
            <a:pPr marL="0" indent="0">
              <a:buNone/>
            </a:pPr>
            <a:endParaRPr lang="pt-BR" dirty="0"/>
          </a:p>
          <a:p>
            <a:pPr marL="0" indent="0">
              <a:buNone/>
            </a:pPr>
            <a:r>
              <a:rPr lang="pt-BR" dirty="0" smtClean="0"/>
              <a:t>Ex. Ao estabelecer o direito de direitos trabalhistas à mulheres em período de gravidez, e após o nascimento, o gozo de licenças e outros benefícios o próprio mercado de trabalho passou a evitar contratações do perfil feminino em idade de alta probabilidade de gravidez.</a:t>
            </a:r>
          </a:p>
          <a:p>
            <a:pPr marL="0" indent="0">
              <a:buNone/>
            </a:pPr>
            <a:endParaRPr lang="pt-BR" dirty="0"/>
          </a:p>
          <a:p>
            <a:pPr marL="0" indent="0">
              <a:buNone/>
            </a:pPr>
            <a:r>
              <a:rPr lang="pt-BR" dirty="0" smtClean="0"/>
              <a:t>O caso acima para ser um exemplo não só de um paradigma do estado social mas também exemplo de uma multiplicidade de sistemas na sociedade civil (mercado x direito).</a:t>
            </a:r>
            <a:endParaRPr lang="pt-BR"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extLst>
      <p:ext uri="{BB962C8B-B14F-4D97-AF65-F5344CB8AC3E}">
        <p14:creationId xmlns:p14="http://schemas.microsoft.com/office/powerpoint/2010/main" val="9115202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Paradigmas do Direito	</a:t>
            </a:r>
            <a:endParaRPr lang="pt-BR" dirty="0"/>
          </a:p>
        </p:txBody>
      </p:sp>
      <p:sp>
        <p:nvSpPr>
          <p:cNvPr id="3" name="Espaço Reservado para Conteúdo 2"/>
          <p:cNvSpPr>
            <a:spLocks noGrp="1"/>
          </p:cNvSpPr>
          <p:nvPr>
            <p:ph idx="1"/>
          </p:nvPr>
        </p:nvSpPr>
        <p:spPr>
          <a:xfrm>
            <a:off x="2589212" y="1635617"/>
            <a:ext cx="8915400" cy="4275605"/>
          </a:xfrm>
        </p:spPr>
        <p:txBody>
          <a:bodyPr>
            <a:normAutofit/>
          </a:bodyPr>
          <a:lstStyle/>
          <a:p>
            <a:r>
              <a:rPr lang="pt-BR" b="1" dirty="0" smtClean="0"/>
              <a:t>Paradigmas do Estado Democrático de Direito</a:t>
            </a:r>
          </a:p>
          <a:p>
            <a:pPr marL="0" indent="0">
              <a:buNone/>
            </a:pPr>
            <a:r>
              <a:rPr lang="pt-BR" dirty="0" smtClean="0"/>
              <a:t>Habermas consagra o </a:t>
            </a:r>
            <a:r>
              <a:rPr lang="pt-BR" dirty="0" err="1" smtClean="0"/>
              <a:t>procedimentalismo</a:t>
            </a:r>
            <a:r>
              <a:rPr lang="pt-BR" dirty="0" smtClean="0"/>
              <a:t> como o ideal ao fortalecer a “esfera pública”.</a:t>
            </a:r>
          </a:p>
          <a:p>
            <a:pPr marL="0" indent="0">
              <a:buNone/>
            </a:pPr>
            <a:endParaRPr lang="pt-BR" dirty="0" smtClean="0"/>
          </a:p>
          <a:p>
            <a:pPr marL="0" indent="0">
              <a:buNone/>
            </a:pPr>
            <a:r>
              <a:rPr lang="pt-BR" b="1" dirty="0" smtClean="0"/>
              <a:t>A teoria procedimental tem base na constatação de que “a reprodução da sociedade realiza-se sempre através de processos de interação social, nos quais se inscreve como finalidade última a ausência de opressão, por desenvolverem-se no meio do entendimento linguístico livre de coação”.</a:t>
            </a:r>
            <a:endParaRPr lang="pt-BR" b="1"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extLst>
      <p:ext uri="{BB962C8B-B14F-4D97-AF65-F5344CB8AC3E}">
        <p14:creationId xmlns:p14="http://schemas.microsoft.com/office/powerpoint/2010/main" val="24651643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Paradigmas do Direito	</a:t>
            </a:r>
            <a:endParaRPr lang="pt-BR" dirty="0"/>
          </a:p>
        </p:txBody>
      </p:sp>
      <p:sp>
        <p:nvSpPr>
          <p:cNvPr id="3" name="Espaço Reservado para Conteúdo 2"/>
          <p:cNvSpPr>
            <a:spLocks noGrp="1"/>
          </p:cNvSpPr>
          <p:nvPr>
            <p:ph idx="1"/>
          </p:nvPr>
        </p:nvSpPr>
        <p:spPr>
          <a:xfrm>
            <a:off x="2589212" y="1635617"/>
            <a:ext cx="8915400" cy="4275605"/>
          </a:xfrm>
        </p:spPr>
        <p:txBody>
          <a:bodyPr>
            <a:normAutofit/>
          </a:bodyPr>
          <a:lstStyle/>
          <a:p>
            <a:r>
              <a:rPr lang="pt-BR" b="1" dirty="0" smtClean="0"/>
              <a:t>Paradigmas do Estado Democrático de Direito</a:t>
            </a:r>
          </a:p>
          <a:p>
            <a:pPr marL="0" indent="0">
              <a:buNone/>
            </a:pPr>
            <a:r>
              <a:rPr lang="pt-BR" dirty="0"/>
              <a:t>Neste sentido, a participação ampla da sociedade civil, </a:t>
            </a:r>
            <a:r>
              <a:rPr lang="pt-BR" dirty="0" smtClean="0"/>
              <a:t>iniciada na esfera </a:t>
            </a:r>
            <a:r>
              <a:rPr lang="pt-BR" dirty="0"/>
              <a:t>pública, </a:t>
            </a:r>
            <a:r>
              <a:rPr lang="pt-BR" dirty="0" smtClean="0"/>
              <a:t>deve influir na </a:t>
            </a:r>
            <a:r>
              <a:rPr lang="pt-BR" dirty="0"/>
              <a:t>elaboração de seu próprio sistema de liberdades e igualdades, </a:t>
            </a:r>
            <a:r>
              <a:rPr lang="pt-BR" dirty="0" smtClean="0"/>
              <a:t>resultando no</a:t>
            </a:r>
            <a:r>
              <a:rPr lang="pt-BR" dirty="0"/>
              <a:t>:</a:t>
            </a:r>
          </a:p>
          <a:p>
            <a:pPr marL="0" indent="0">
              <a:buNone/>
            </a:pPr>
            <a:r>
              <a:rPr lang="pt-BR" dirty="0"/>
              <a:t>1. Entrelaçamento da autonomia pública e da autonomia privada (</a:t>
            </a:r>
            <a:r>
              <a:rPr lang="pt-BR" sz="1600" i="1" dirty="0"/>
              <a:t>os cidadãos participarão das elaboração das leis –públicas – que regem suas próprias interações –privadas.</a:t>
            </a:r>
            <a:r>
              <a:rPr lang="pt-BR" i="1" dirty="0"/>
              <a:t>)</a:t>
            </a:r>
          </a:p>
          <a:p>
            <a:pPr marL="0" indent="0">
              <a:buNone/>
            </a:pPr>
            <a:r>
              <a:rPr lang="pt-BR" dirty="0"/>
              <a:t>2. As condições de formação de opinião e vontade pública devem ser ideais (já discutidas</a:t>
            </a:r>
            <a:r>
              <a:rPr lang="pt-BR" dirty="0" smtClean="0"/>
              <a:t>)</a:t>
            </a:r>
          </a:p>
          <a:p>
            <a:pPr marL="0" indent="0">
              <a:buNone/>
            </a:pPr>
            <a:r>
              <a:rPr lang="pt-BR" dirty="0"/>
              <a:t>3. Além do processo de participação do cidadão, deve haver processos judiciais céleres para o cumprimento dos interesses da sociedade</a:t>
            </a:r>
          </a:p>
          <a:p>
            <a:pPr marL="0" indent="0">
              <a:buNone/>
            </a:pPr>
            <a:endParaRPr lang="pt-BR" dirty="0"/>
          </a:p>
          <a:p>
            <a:pPr marL="0" indent="0">
              <a:buNone/>
            </a:pPr>
            <a:endParaRPr lang="pt-BR"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extLst>
      <p:ext uri="{BB962C8B-B14F-4D97-AF65-F5344CB8AC3E}">
        <p14:creationId xmlns:p14="http://schemas.microsoft.com/office/powerpoint/2010/main" val="22565956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Paradigmas do Direito	</a:t>
            </a:r>
            <a:endParaRPr lang="pt-BR" dirty="0"/>
          </a:p>
        </p:txBody>
      </p:sp>
      <p:sp>
        <p:nvSpPr>
          <p:cNvPr id="3" name="Espaço Reservado para Conteúdo 2"/>
          <p:cNvSpPr>
            <a:spLocks noGrp="1"/>
          </p:cNvSpPr>
          <p:nvPr>
            <p:ph idx="1"/>
          </p:nvPr>
        </p:nvSpPr>
        <p:spPr>
          <a:xfrm>
            <a:off x="2589212" y="1635617"/>
            <a:ext cx="8915400" cy="4275605"/>
          </a:xfrm>
        </p:spPr>
        <p:txBody>
          <a:bodyPr>
            <a:normAutofit lnSpcReduction="10000"/>
          </a:bodyPr>
          <a:lstStyle/>
          <a:p>
            <a:r>
              <a:rPr lang="pt-BR" b="1" dirty="0" smtClean="0"/>
              <a:t>Paradigmas do Estado Democrático de Direito</a:t>
            </a:r>
          </a:p>
          <a:p>
            <a:pPr marL="0" indent="0">
              <a:buNone/>
            </a:pPr>
            <a:endParaRPr lang="pt-BR" b="1" dirty="0" smtClean="0"/>
          </a:p>
          <a:p>
            <a:pPr marL="0" indent="0">
              <a:buNone/>
            </a:pPr>
            <a:r>
              <a:rPr lang="pt-BR" b="1" dirty="0" smtClean="0"/>
              <a:t>Pressupostos:</a:t>
            </a:r>
          </a:p>
          <a:p>
            <a:pPr>
              <a:buAutoNum type="arabicPeriod"/>
            </a:pPr>
            <a:r>
              <a:rPr lang="pt-BR" dirty="0" smtClean="0"/>
              <a:t>A democracia deve superar o “velho sistema” representativo</a:t>
            </a:r>
          </a:p>
          <a:p>
            <a:pPr>
              <a:buAutoNum type="arabicPeriod"/>
            </a:pPr>
            <a:r>
              <a:rPr lang="pt-BR" dirty="0" smtClean="0"/>
              <a:t>Todos os membros da comunidade devem ser capazes de participar do processo de deliberação, pois só assim haverá uma legitimidade das normas produzidas (quem a produz é a quem se aplica).</a:t>
            </a:r>
          </a:p>
          <a:p>
            <a:pPr marL="0" indent="0">
              <a:buNone/>
            </a:pPr>
            <a:r>
              <a:rPr lang="pt-BR" dirty="0" smtClean="0"/>
              <a:t>	</a:t>
            </a:r>
            <a:r>
              <a:rPr lang="pt-BR" dirty="0" smtClean="0">
                <a:solidFill>
                  <a:srgbClr val="FF0000"/>
                </a:solidFill>
              </a:rPr>
              <a:t>Neste sentido para o próprio feminismo conseguir os seus objetivos, Habermas entende como pressuposto a igualdade de possibilidade deliberativa das mulheres da esfera pública.</a:t>
            </a:r>
          </a:p>
          <a:p>
            <a:pPr marL="0" indent="0">
              <a:buNone/>
            </a:pPr>
            <a:r>
              <a:rPr lang="pt-BR" dirty="0"/>
              <a:t>3. Somente com a participação efetiva é que poderá ser estabelecido quais devem ser “os tratamentos isonômicos dos iguais” e “os tratamentos diferentes dos desiguais” (paradigmas dos Estado Liberal e Social)</a:t>
            </a:r>
          </a:p>
          <a:p>
            <a:pPr marL="0" indent="0">
              <a:buNone/>
            </a:pPr>
            <a:endParaRPr lang="pt-BR"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extLst>
      <p:ext uri="{BB962C8B-B14F-4D97-AF65-F5344CB8AC3E}">
        <p14:creationId xmlns:p14="http://schemas.microsoft.com/office/powerpoint/2010/main" val="16173615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Considerações Finais</a:t>
            </a:r>
            <a:endParaRPr lang="pt-BR" dirty="0"/>
          </a:p>
        </p:txBody>
      </p:sp>
      <p:sp>
        <p:nvSpPr>
          <p:cNvPr id="3" name="Espaço Reservado para Conteúdo 2"/>
          <p:cNvSpPr>
            <a:spLocks noGrp="1"/>
          </p:cNvSpPr>
          <p:nvPr>
            <p:ph idx="1"/>
          </p:nvPr>
        </p:nvSpPr>
        <p:spPr>
          <a:xfrm>
            <a:off x="2589212" y="1635617"/>
            <a:ext cx="8915400" cy="4275605"/>
          </a:xfrm>
        </p:spPr>
        <p:txBody>
          <a:bodyPr/>
          <a:lstStyle/>
          <a:p>
            <a:pPr>
              <a:buAutoNum type="arabicPeriod"/>
            </a:pPr>
            <a:r>
              <a:rPr lang="pt-BR" dirty="0" smtClean="0"/>
              <a:t>O “sistema” é necessário para o procedimento democrático e para a existência do processo da administração dos interesses da sociedade, mas sua existência tem como finalidade as demandas do “mundo da vida”.</a:t>
            </a:r>
          </a:p>
          <a:p>
            <a:pPr>
              <a:buAutoNum type="arabicPeriod"/>
            </a:pPr>
            <a:endParaRPr lang="pt-BR" dirty="0"/>
          </a:p>
          <a:p>
            <a:pPr>
              <a:buAutoNum type="arabicPeriod"/>
            </a:pPr>
            <a:r>
              <a:rPr lang="pt-BR" dirty="0" smtClean="0"/>
              <a:t>A esfera pública, fundamental na </a:t>
            </a:r>
            <a:r>
              <a:rPr lang="pt-BR" dirty="0" err="1" smtClean="0"/>
              <a:t>infra-estrutura</a:t>
            </a:r>
            <a:r>
              <a:rPr lang="pt-BR" dirty="0" smtClean="0"/>
              <a:t> social é uma rede de núcleos comunicativos que deve </a:t>
            </a:r>
            <a:r>
              <a:rPr lang="pt-BR" dirty="0" err="1" smtClean="0"/>
              <a:t>fitrar</a:t>
            </a:r>
            <a:r>
              <a:rPr lang="pt-BR" dirty="0" smtClean="0"/>
              <a:t> e condensar a opinião pública, mas não dota de poder legislativo (Discursos não governam), mas “apenas” de poder de influenciar o sistema político e a administração.</a:t>
            </a:r>
          </a:p>
          <a:p>
            <a:pPr>
              <a:buAutoNum type="arabicPeriod"/>
            </a:pPr>
            <a:endParaRPr lang="pt-BR" dirty="0"/>
          </a:p>
          <a:p>
            <a:pPr>
              <a:buAutoNum type="arabicPeriod"/>
            </a:pPr>
            <a:r>
              <a:rPr lang="pt-BR" dirty="0" smtClean="0"/>
              <a:t>3. O paradigma procedimental do direito reflete a esperança </a:t>
            </a:r>
            <a:r>
              <a:rPr lang="pt-BR" dirty="0" err="1" smtClean="0"/>
              <a:t>habermasiana</a:t>
            </a:r>
            <a:r>
              <a:rPr lang="pt-BR" dirty="0" smtClean="0"/>
              <a:t> de direito enquanto meio de integração social, uma vez que de fato foram insuficientes os paradigmas do direito formal (liberalismo) e do direito social (Estado Social).</a:t>
            </a:r>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extLst>
      <p:ext uri="{BB962C8B-B14F-4D97-AF65-F5344CB8AC3E}">
        <p14:creationId xmlns:p14="http://schemas.microsoft.com/office/powerpoint/2010/main" val="1464042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40655" y="1821845"/>
            <a:ext cx="8911687" cy="1280890"/>
          </a:xfrm>
        </p:spPr>
        <p:txBody>
          <a:bodyPr>
            <a:normAutofit fontScale="90000"/>
          </a:bodyPr>
          <a:lstStyle/>
          <a:p>
            <a:r>
              <a:rPr lang="pt-BR" dirty="0" smtClean="0"/>
              <a:t>Introdução:</a:t>
            </a:r>
            <a:br>
              <a:rPr lang="pt-BR" dirty="0" smtClean="0"/>
            </a:br>
            <a:r>
              <a:rPr lang="pt-BR" dirty="0" smtClean="0"/>
              <a:t/>
            </a:r>
            <a:br>
              <a:rPr lang="pt-BR" dirty="0" smtClean="0"/>
            </a:br>
            <a:r>
              <a:rPr lang="pt-BR" dirty="0" smtClean="0"/>
              <a:t>	Ideias e Conceitos Gerais</a:t>
            </a:r>
            <a:endParaRPr lang="pt-BR"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extLst>
      <p:ext uri="{BB962C8B-B14F-4D97-AF65-F5344CB8AC3E}">
        <p14:creationId xmlns:p14="http://schemas.microsoft.com/office/powerpoint/2010/main" val="37399954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11122" y="2852155"/>
            <a:ext cx="8911687" cy="1280890"/>
          </a:xfrm>
        </p:spPr>
        <p:txBody>
          <a:bodyPr/>
          <a:lstStyle/>
          <a:p>
            <a:r>
              <a:rPr lang="pt-BR" dirty="0" smtClean="0"/>
              <a:t>OBRIGADO!!!</a:t>
            </a:r>
            <a:endParaRPr lang="pt-BR"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extLst>
      <p:ext uri="{BB962C8B-B14F-4D97-AF65-F5344CB8AC3E}">
        <p14:creationId xmlns:p14="http://schemas.microsoft.com/office/powerpoint/2010/main" val="2971422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3" name="Espaço Reservado para Conteúdo 2"/>
          <p:cNvSpPr>
            <a:spLocks noGrp="1"/>
          </p:cNvSpPr>
          <p:nvPr>
            <p:ph idx="1"/>
          </p:nvPr>
        </p:nvSpPr>
        <p:spPr/>
        <p:txBody>
          <a:bodyPr/>
          <a:lstStyle/>
          <a:p>
            <a:r>
              <a:rPr lang="pt-BR" dirty="0" smtClean="0"/>
              <a:t>Construção da democracia se funda no entendimento entre as pessoas. </a:t>
            </a:r>
          </a:p>
          <a:p>
            <a:r>
              <a:rPr lang="pt-BR" dirty="0" smtClean="0"/>
              <a:t>Este entendimento só é possível se todos estiverem aberto a ouvir e entender o outro e jogar honestamente nas discussões.</a:t>
            </a:r>
          </a:p>
          <a:p>
            <a:r>
              <a:rPr lang="pt-BR" dirty="0" smtClean="0"/>
              <a:t>É justamente porque os seres humanos não costumam ser honestos é preciso ser estabelecidos modos para que o entendimento possa existir: RAZÃO</a:t>
            </a:r>
          </a:p>
          <a:p>
            <a:r>
              <a:rPr lang="pt-BR" dirty="0" smtClean="0"/>
              <a:t>A razão é algo que todos têm (opõe-se às paixões) é deve ser levado em conta nas discussões democráticas.</a:t>
            </a:r>
          </a:p>
          <a:p>
            <a:r>
              <a:rPr lang="pt-BR" dirty="0" smtClean="0"/>
              <a:t>Ideia de democracia deliberativa</a:t>
            </a:r>
            <a:endParaRPr lang="pt-BR"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extLst>
      <p:ext uri="{BB962C8B-B14F-4D97-AF65-F5344CB8AC3E}">
        <p14:creationId xmlns:p14="http://schemas.microsoft.com/office/powerpoint/2010/main" val="4168834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3" name="Espaço Reservado para Conteúdo 2"/>
          <p:cNvSpPr>
            <a:spLocks noGrp="1"/>
          </p:cNvSpPr>
          <p:nvPr>
            <p:ph idx="1"/>
          </p:nvPr>
        </p:nvSpPr>
        <p:spPr/>
        <p:txBody>
          <a:bodyPr/>
          <a:lstStyle/>
          <a:p>
            <a:pPr marL="0" indent="0">
              <a:buNone/>
            </a:pPr>
            <a:r>
              <a:rPr lang="pt-BR" dirty="0" smtClean="0"/>
              <a:t>Regras para uma boa comunicação:</a:t>
            </a:r>
          </a:p>
          <a:p>
            <a:pPr>
              <a:buAutoNum type="alphaLcParenR"/>
            </a:pPr>
            <a:r>
              <a:rPr lang="pt-BR" dirty="0" smtClean="0"/>
              <a:t>O que é dito é inteligível (</a:t>
            </a:r>
            <a:r>
              <a:rPr lang="pt-BR" dirty="0" err="1" smtClean="0"/>
              <a:t>Intelegibilidade</a:t>
            </a:r>
            <a:r>
              <a:rPr lang="pt-BR" dirty="0" smtClean="0"/>
              <a:t>)</a:t>
            </a:r>
          </a:p>
          <a:p>
            <a:pPr>
              <a:buAutoNum type="alphaLcParenR"/>
            </a:pPr>
            <a:r>
              <a:rPr lang="pt-BR" dirty="0" smtClean="0"/>
              <a:t>O que é dito é verdadeiro (Verdade)</a:t>
            </a:r>
          </a:p>
          <a:p>
            <a:pPr>
              <a:buAutoNum type="alphaLcParenR"/>
            </a:pPr>
            <a:r>
              <a:rPr lang="pt-BR" dirty="0" smtClean="0"/>
              <a:t>O que está  sendo dito é moralmente válido e se justifica por direitos sociais(Retidão)</a:t>
            </a:r>
          </a:p>
          <a:p>
            <a:pPr>
              <a:buAutoNum type="alphaLcParenR"/>
            </a:pPr>
            <a:r>
              <a:rPr lang="pt-BR" dirty="0" smtClean="0"/>
              <a:t>O que está sendo dito é sincero (Sinceridade)</a:t>
            </a:r>
          </a:p>
          <a:p>
            <a:pPr>
              <a:buAutoNum type="alphaLcParenR"/>
            </a:pPr>
            <a:endParaRPr lang="pt-BR"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Tree>
    <p:extLst>
      <p:ext uri="{BB962C8B-B14F-4D97-AF65-F5344CB8AC3E}">
        <p14:creationId xmlns:p14="http://schemas.microsoft.com/office/powerpoint/2010/main" val="2561494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3" name="Espaço Reservado para Conteúdo 2"/>
          <p:cNvSpPr>
            <a:spLocks noGrp="1"/>
          </p:cNvSpPr>
          <p:nvPr>
            <p:ph idx="1"/>
          </p:nvPr>
        </p:nvSpPr>
        <p:spPr>
          <a:xfrm>
            <a:off x="2589212" y="1519707"/>
            <a:ext cx="8915400" cy="4391515"/>
          </a:xfrm>
        </p:spPr>
        <p:txBody>
          <a:bodyPr/>
          <a:lstStyle/>
          <a:p>
            <a:pPr algn="just"/>
            <a:r>
              <a:rPr lang="pt-BR" b="1" dirty="0" smtClean="0"/>
              <a:t>Teoria da Ação Comunicativa: </a:t>
            </a:r>
            <a:r>
              <a:rPr lang="pt-BR" dirty="0" smtClean="0"/>
              <a:t>A comunicação livre, racional e crítica como alternativa à razão instrumental e a superação da razão iluminista “aprisionada” pela lógica instrumental, que encobre a dominação. </a:t>
            </a:r>
            <a:endParaRPr lang="pt-BR" b="1"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graphicFrame>
        <p:nvGraphicFramePr>
          <p:cNvPr id="5" name="Espaço Reservado para Conteúdo 4"/>
          <p:cNvGraphicFramePr>
            <a:graphicFrameLocks/>
          </p:cNvGraphicFramePr>
          <p:nvPr>
            <p:extLst>
              <p:ext uri="{D42A27DB-BD31-4B8C-83A1-F6EECF244321}">
                <p14:modId xmlns:p14="http://schemas.microsoft.com/office/powerpoint/2010/main" val="129370064"/>
              </p:ext>
            </p:extLst>
          </p:nvPr>
        </p:nvGraphicFramePr>
        <p:xfrm>
          <a:off x="3488367" y="2997200"/>
          <a:ext cx="6981514" cy="2320411"/>
        </p:xfrm>
        <a:graphic>
          <a:graphicData uri="http://schemas.openxmlformats.org/drawingml/2006/table">
            <a:tbl>
              <a:tblPr firstRow="1" bandRow="1">
                <a:tableStyleId>{5C22544A-7EE6-4342-B048-85BDC9FD1C3A}</a:tableStyleId>
              </a:tblPr>
              <a:tblGrid>
                <a:gridCol w="3490757"/>
                <a:gridCol w="3490757"/>
              </a:tblGrid>
              <a:tr h="427869">
                <a:tc>
                  <a:txBody>
                    <a:bodyPr/>
                    <a:lstStyle/>
                    <a:p>
                      <a:r>
                        <a:rPr lang="pt-BR" dirty="0" smtClean="0"/>
                        <a:t>Sistema (produção)</a:t>
                      </a:r>
                      <a:endParaRPr lang="pt-BR" dirty="0"/>
                    </a:p>
                  </a:txBody>
                  <a:tcPr/>
                </a:tc>
                <a:tc>
                  <a:txBody>
                    <a:bodyPr/>
                    <a:lstStyle/>
                    <a:p>
                      <a:r>
                        <a:rPr lang="pt-BR" dirty="0" smtClean="0"/>
                        <a:t>Mundo da Vida (comunicação)</a:t>
                      </a:r>
                      <a:endParaRPr lang="pt-BR" dirty="0"/>
                    </a:p>
                  </a:txBody>
                  <a:tcPr/>
                </a:tc>
              </a:tr>
              <a:tr h="1680331">
                <a:tc>
                  <a:txBody>
                    <a:bodyPr/>
                    <a:lstStyle/>
                    <a:p>
                      <a:r>
                        <a:rPr lang="pt-BR" dirty="0" smtClean="0"/>
                        <a:t>Ação Estratégica</a:t>
                      </a:r>
                    </a:p>
                    <a:p>
                      <a:endParaRPr lang="pt-BR" dirty="0" smtClean="0"/>
                    </a:p>
                    <a:p>
                      <a:r>
                        <a:rPr lang="pt-BR" dirty="0" smtClean="0"/>
                        <a:t>Sucesso Individual</a:t>
                      </a:r>
                    </a:p>
                    <a:p>
                      <a:endParaRPr lang="pt-BR" dirty="0" smtClean="0"/>
                    </a:p>
                  </a:txBody>
                  <a:tcPr/>
                </a:tc>
                <a:tc>
                  <a:txBody>
                    <a:bodyPr/>
                    <a:lstStyle/>
                    <a:p>
                      <a:r>
                        <a:rPr lang="pt-BR" dirty="0" smtClean="0"/>
                        <a:t>Ação Comunicativa</a:t>
                      </a:r>
                    </a:p>
                    <a:p>
                      <a:endParaRPr lang="pt-BR" dirty="0" smtClean="0"/>
                    </a:p>
                    <a:p>
                      <a:r>
                        <a:rPr lang="pt-BR" dirty="0" smtClean="0"/>
                        <a:t>Harmonia</a:t>
                      </a:r>
                      <a:r>
                        <a:rPr lang="pt-BR" baseline="0" dirty="0" smtClean="0"/>
                        <a:t> de interesses (consenso)</a:t>
                      </a:r>
                      <a:endParaRPr lang="pt-BR" dirty="0"/>
                    </a:p>
                  </a:txBody>
                  <a:tcPr/>
                </a:tc>
              </a:tr>
            </a:tbl>
          </a:graphicData>
        </a:graphic>
      </p:graphicFrame>
    </p:spTree>
    <p:extLst>
      <p:ext uri="{BB962C8B-B14F-4D97-AF65-F5344CB8AC3E}">
        <p14:creationId xmlns:p14="http://schemas.microsoft.com/office/powerpoint/2010/main" val="2640964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sp>
        <p:nvSpPr>
          <p:cNvPr id="6" name="Espaço Reservado para Conteúdo 5"/>
          <p:cNvSpPr>
            <a:spLocks noGrp="1"/>
          </p:cNvSpPr>
          <p:nvPr>
            <p:ph idx="1"/>
          </p:nvPr>
        </p:nvSpPr>
        <p:spPr>
          <a:xfrm>
            <a:off x="1796732" y="1478280"/>
            <a:ext cx="8063548" cy="4432942"/>
          </a:xfrm>
        </p:spPr>
        <p:txBody>
          <a:bodyPr/>
          <a:lstStyle/>
          <a:p>
            <a:r>
              <a:rPr lang="pt-BR" b="1" dirty="0" smtClean="0"/>
              <a:t>Teoria da Esfera Pública</a:t>
            </a:r>
          </a:p>
          <a:p>
            <a:pPr indent="22225" algn="just">
              <a:buNone/>
            </a:pPr>
            <a:r>
              <a:rPr lang="pt-BR" b="1" dirty="0" smtClean="0"/>
              <a:t>“</a:t>
            </a:r>
            <a:r>
              <a:rPr lang="pt-BR" dirty="0" smtClean="0"/>
              <a:t>é o domínio ou espaço socialmente reconhecido, mas não-institucionalizado, onde há a livre circulação de questões, informações, pontos de vista e argumentos provenientes das vivências diárias dos sujeitos. Assim como as câmaras e tribunais existem por meio dos debates institucionalizados, a esfera pública se realiza por meio da livre flutuação de problemas e contribuições”.</a:t>
            </a:r>
          </a:p>
          <a:p>
            <a:pPr algn="just">
              <a:buNone/>
            </a:pPr>
            <a:endParaRPr lang="pt-BR" b="1" dirty="0" smtClean="0"/>
          </a:p>
          <a:p>
            <a:pPr algn="just">
              <a:buNone/>
            </a:pPr>
            <a:r>
              <a:rPr lang="pt-BR" b="1" dirty="0" smtClean="0"/>
              <a:t>É na esfera pública onde se forma as opiniões e as vontades coletivas.</a:t>
            </a:r>
          </a:p>
          <a:p>
            <a:pPr algn="just">
              <a:buNone/>
            </a:pPr>
            <a:endParaRPr lang="pt-BR" b="1" dirty="0"/>
          </a:p>
        </p:txBody>
      </p:sp>
    </p:spTree>
    <p:extLst>
      <p:ext uri="{BB962C8B-B14F-4D97-AF65-F5344CB8AC3E}">
        <p14:creationId xmlns:p14="http://schemas.microsoft.com/office/powerpoint/2010/main" val="4199818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r>
              <a:rPr lang="pt-BR" sz="2800" dirty="0" smtClean="0"/>
              <a:t>Livro: Direito e Democracia:</a:t>
            </a:r>
          </a:p>
          <a:p>
            <a:endParaRPr lang="pt-BR" sz="2800" dirty="0" smtClean="0"/>
          </a:p>
          <a:p>
            <a:pPr marL="0" indent="0">
              <a:buNone/>
            </a:pPr>
            <a:r>
              <a:rPr lang="pt-BR" sz="2800" dirty="0" smtClean="0"/>
              <a:t>O Papel da Sociedade Civil e da Esfera Política Pública</a:t>
            </a:r>
            <a:br>
              <a:rPr lang="pt-BR" sz="2800" dirty="0" smtClean="0"/>
            </a:br>
            <a:r>
              <a:rPr lang="pt-BR" dirty="0" smtClean="0"/>
              <a:t>1. A democracia e as teorias sociológicas modernas</a:t>
            </a:r>
          </a:p>
          <a:p>
            <a:pPr marL="0" indent="0">
              <a:buNone/>
            </a:pPr>
            <a:r>
              <a:rPr lang="pt-BR" dirty="0" smtClean="0"/>
              <a:t>2. Desenho da sociedade (teoria do sistemas) e o processo politico de decisões</a:t>
            </a:r>
            <a:br>
              <a:rPr lang="pt-BR" dirty="0" smtClean="0"/>
            </a:br>
            <a:r>
              <a:rPr lang="pt-BR" dirty="0" smtClean="0"/>
              <a:t>3. Conceito dos atores da sociedade</a:t>
            </a:r>
          </a:p>
        </p:txBody>
      </p:sp>
      <p:sp>
        <p:nvSpPr>
          <p:cNvPr id="4" name="Espaço Reservado para Rodapé 3"/>
          <p:cNvSpPr>
            <a:spLocks noGrp="1"/>
          </p:cNvSpPr>
          <p:nvPr>
            <p:ph type="ftr" sz="quarter" idx="11"/>
          </p:nvPr>
        </p:nvSpPr>
        <p:spPr/>
        <p:txBody>
          <a:bodyPr/>
          <a:lstStyle/>
          <a:p>
            <a:r>
              <a:rPr lang="pt-BR" smtClean="0"/>
              <a:t>Rodrigo Crepaldi Perez Capucelli - Mestrado/USP - 2016</a:t>
            </a:r>
            <a:endParaRPr lang="pt-B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0976" y="585710"/>
            <a:ext cx="1758235" cy="2646607"/>
          </a:xfrm>
          <a:prstGeom prst="rect">
            <a:avLst/>
          </a:prstGeom>
        </p:spPr>
      </p:pic>
    </p:spTree>
    <p:extLst>
      <p:ext uri="{BB962C8B-B14F-4D97-AF65-F5344CB8AC3E}">
        <p14:creationId xmlns:p14="http://schemas.microsoft.com/office/powerpoint/2010/main" val="3454972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2731</TotalTime>
  <Words>3038</Words>
  <Application>Microsoft Office PowerPoint</Application>
  <PresentationFormat>Personalizar</PresentationFormat>
  <Paragraphs>317</Paragraphs>
  <Slides>40</Slides>
  <Notes>1</Notes>
  <HiddenSlides>0</HiddenSlides>
  <MMClips>0</MMClips>
  <ScaleCrop>false</ScaleCrop>
  <HeadingPairs>
    <vt:vector size="4" baseType="variant">
      <vt:variant>
        <vt:lpstr>Tema</vt:lpstr>
      </vt:variant>
      <vt:variant>
        <vt:i4>1</vt:i4>
      </vt:variant>
      <vt:variant>
        <vt:lpstr>Títulos de slides</vt:lpstr>
      </vt:variant>
      <vt:variant>
        <vt:i4>40</vt:i4>
      </vt:variant>
    </vt:vector>
  </HeadingPairs>
  <TitlesOfParts>
    <vt:vector size="41" baseType="lpstr">
      <vt:lpstr>Cacho</vt:lpstr>
      <vt:lpstr>Ação Comunicativa</vt:lpstr>
      <vt:lpstr>Cronograma</vt:lpstr>
      <vt:lpstr>Jürgen Habermas (Séc XX e XXI) </vt:lpstr>
      <vt:lpstr>Introdução:   Ideias e Conceitos Gerais</vt:lpstr>
      <vt:lpstr>Introdução</vt:lpstr>
      <vt:lpstr>Introdução</vt:lpstr>
      <vt:lpstr>Introdução</vt:lpstr>
      <vt:lpstr>Introdução</vt:lpstr>
      <vt:lpstr>Apresentação do PowerPoint</vt:lpstr>
      <vt:lpstr>Direito e Democracia – O Papel da Sociedade Civil e da Esfera Pública Política</vt:lpstr>
      <vt:lpstr>Direito e Democracia – O Papel da Sociedade Civil e da Esfera Pública Política</vt:lpstr>
      <vt:lpstr>Direito e Democracia – O Papel da Sociedade Civil e da Esfera Pública Política</vt:lpstr>
      <vt:lpstr>Direito e Democracia – O Papel da Sociedade Civil e da Esfera Pública Política</vt:lpstr>
      <vt:lpstr>Direito e Democracia – O Papel da Sociedade Civil e da Esfera Pública Política</vt:lpstr>
      <vt:lpstr>Direito e Democracia – O Papel da Sociedade Civil e da Esfera Pública Política</vt:lpstr>
      <vt:lpstr>Direito e Democracia – O Papel da Sociedade Civil e da Esfera Pública Política</vt:lpstr>
      <vt:lpstr>Direito e Democracia – O Papel da Sociedade Civil e da Esfera Pública Política</vt:lpstr>
      <vt:lpstr>Direito e Democracia – O Papel da Sociedade Civil e da Esfera Pública Política</vt:lpstr>
      <vt:lpstr>Direito e Democracia – O Papel da Sociedade Civil e da Esfera Pública Política</vt:lpstr>
      <vt:lpstr>Direito e Democracia – O Papel da Sociedade Civil e da Esfera Pública Política</vt:lpstr>
      <vt:lpstr>Direito e Democracia – O Papel da Sociedade Civil e da Esfera Pública Política</vt:lpstr>
      <vt:lpstr>Direito e Democracia – O Papel da Sociedade Civil e da Esfera Pública Política</vt:lpstr>
      <vt:lpstr>Direito e Democracia – O Papel da Sociedade Civil e da Esfera Pública Política</vt:lpstr>
      <vt:lpstr>Direito e Democracia – O Papel da Sociedade Civil e da Esfera Pública Política</vt:lpstr>
      <vt:lpstr>Direito e Democracia – O Papel da Sociedade Civil e da Esfera Pública Política</vt:lpstr>
      <vt:lpstr>Apresentação do PowerPoint</vt:lpstr>
      <vt:lpstr>Paradigmas do Direito</vt:lpstr>
      <vt:lpstr>Paradigmas do Direito</vt:lpstr>
      <vt:lpstr>Paradigmas do Direito</vt:lpstr>
      <vt:lpstr>Paradigmas do Direito</vt:lpstr>
      <vt:lpstr>Paradigmas do Direito</vt:lpstr>
      <vt:lpstr>Paradigmas do Direito</vt:lpstr>
      <vt:lpstr>Paradigmas do Direito</vt:lpstr>
      <vt:lpstr>Paradigmas do Direito </vt:lpstr>
      <vt:lpstr>Paradigmas do Direito </vt:lpstr>
      <vt:lpstr>Paradigmas do Direito </vt:lpstr>
      <vt:lpstr>Paradigmas do Direito </vt:lpstr>
      <vt:lpstr>Paradigmas do Direito </vt:lpstr>
      <vt:lpstr>Considerações Finais</vt:lpstr>
      <vt:lpstr>OBRIGADO!!!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Ação Comunicativa</dc:title>
  <dc:creator>Rodrigo .</dc:creator>
  <cp:lastModifiedBy>Ricardo</cp:lastModifiedBy>
  <cp:revision>91</cp:revision>
  <dcterms:created xsi:type="dcterms:W3CDTF">2016-10-04T17:03:04Z</dcterms:created>
  <dcterms:modified xsi:type="dcterms:W3CDTF">2016-11-29T19:05:22Z</dcterms:modified>
</cp:coreProperties>
</file>