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5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6330E-EB6E-4244-A7BB-CE1F5B2A0A10}" type="datetimeFigureOut">
              <a:rPr lang="en-US" smtClean="0"/>
              <a:t>10/06/19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D7E2F-500A-7447-B38E-4E85AF6C6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5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6330E-EB6E-4244-A7BB-CE1F5B2A0A10}" type="datetimeFigureOut">
              <a:rPr lang="en-US" smtClean="0"/>
              <a:t>10/06/19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D7E2F-500A-7447-B38E-4E85AF6C6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25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6330E-EB6E-4244-A7BB-CE1F5B2A0A10}" type="datetimeFigureOut">
              <a:rPr lang="en-US" smtClean="0"/>
              <a:t>10/06/19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D7E2F-500A-7447-B38E-4E85AF6C6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65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6330E-EB6E-4244-A7BB-CE1F5B2A0A10}" type="datetimeFigureOut">
              <a:rPr lang="en-US" smtClean="0"/>
              <a:t>10/06/19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D7E2F-500A-7447-B38E-4E85AF6C6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999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6330E-EB6E-4244-A7BB-CE1F5B2A0A10}" type="datetimeFigureOut">
              <a:rPr lang="en-US" smtClean="0"/>
              <a:t>10/06/19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D7E2F-500A-7447-B38E-4E85AF6C6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71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6330E-EB6E-4244-A7BB-CE1F5B2A0A10}" type="datetimeFigureOut">
              <a:rPr lang="en-US" smtClean="0"/>
              <a:t>10/06/19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D7E2F-500A-7447-B38E-4E85AF6C6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45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6330E-EB6E-4244-A7BB-CE1F5B2A0A10}" type="datetimeFigureOut">
              <a:rPr lang="en-US" smtClean="0"/>
              <a:t>10/06/19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D7E2F-500A-7447-B38E-4E85AF6C6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71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6330E-EB6E-4244-A7BB-CE1F5B2A0A10}" type="datetimeFigureOut">
              <a:rPr lang="en-US" smtClean="0"/>
              <a:t>10/06/19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D7E2F-500A-7447-B38E-4E85AF6C6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901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6330E-EB6E-4244-A7BB-CE1F5B2A0A10}" type="datetimeFigureOut">
              <a:rPr lang="en-US" smtClean="0"/>
              <a:t>10/06/19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D7E2F-500A-7447-B38E-4E85AF6C6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16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6330E-EB6E-4244-A7BB-CE1F5B2A0A10}" type="datetimeFigureOut">
              <a:rPr lang="en-US" smtClean="0"/>
              <a:t>10/06/19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D7E2F-500A-7447-B38E-4E85AF6C6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620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6330E-EB6E-4244-A7BB-CE1F5B2A0A10}" type="datetimeFigureOut">
              <a:rPr lang="en-US" smtClean="0"/>
              <a:t>10/06/19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D7E2F-500A-7447-B38E-4E85AF6C6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85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6330E-EB6E-4244-A7BB-CE1F5B2A0A10}" type="datetimeFigureOut">
              <a:rPr lang="en-US" smtClean="0"/>
              <a:t>10/06/19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D7E2F-500A-7447-B38E-4E85AF6C6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268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7651" y="1713184"/>
            <a:ext cx="4326349" cy="50654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95831" y="612373"/>
            <a:ext cx="7574878" cy="1169551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g-BG" dirty="0" smtClean="0">
                <a:latin typeface="+mj-lt"/>
              </a:rPr>
              <a:t>KARL MARX</a:t>
            </a:r>
          </a:p>
          <a:p>
            <a:pPr algn="ctr"/>
            <a:endParaRPr lang="bg-BG" dirty="0" smtClean="0">
              <a:latin typeface="+mj-lt"/>
            </a:endParaRPr>
          </a:p>
          <a:p>
            <a:pPr algn="ctr"/>
            <a:r>
              <a:rPr lang="bg-BG" dirty="0" smtClean="0">
                <a:latin typeface="+mj-lt"/>
              </a:rPr>
              <a:t>18 DE BRUM</a:t>
            </a:r>
            <a:r>
              <a:rPr lang="bg-BG" dirty="0" smtClean="0">
                <a:latin typeface="+mj-lt"/>
              </a:rPr>
              <a:t>ÁRIO DE LUÍS BONAPARTE</a:t>
            </a:r>
          </a:p>
          <a:p>
            <a:pPr algn="ctr"/>
            <a:r>
              <a:rPr lang="bg-BG" sz="1600" dirty="0" smtClean="0">
                <a:latin typeface="+mj-lt"/>
              </a:rPr>
              <a:t>(Dezembro/1851 </a:t>
            </a:r>
            <a:r>
              <a:rPr lang="mr-IN" sz="1600" dirty="0" smtClean="0">
                <a:latin typeface="+mj-lt"/>
              </a:rPr>
              <a:t>–</a:t>
            </a:r>
            <a:r>
              <a:rPr lang="bg-BG" sz="1600" dirty="0" smtClean="0">
                <a:latin typeface="+mj-lt"/>
              </a:rPr>
              <a:t> Março/1852)</a:t>
            </a:r>
          </a:p>
        </p:txBody>
      </p:sp>
    </p:spTree>
    <p:extLst>
      <p:ext uri="{BB962C8B-B14F-4D97-AF65-F5344CB8AC3E}">
        <p14:creationId xmlns:p14="http://schemas.microsoft.com/office/powerpoint/2010/main" val="3736048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sz="2000" i="1" dirty="0"/>
              <a:t>As duas brochuras de Marx, As Lutas de Classe na França e O 18 Brumário de Luís Bonaparte são obras </a:t>
            </a:r>
            <a:r>
              <a:rPr lang="pt-BR" sz="2000" b="1" i="1" dirty="0"/>
              <a:t>brilhantes. </a:t>
            </a:r>
            <a:r>
              <a:rPr lang="pt-BR" sz="2000" i="1" dirty="0"/>
              <a:t>Sob muitos aspectos são, a meu ver, mais profundas e satisfatórias do que seus grossos livros científicos. Inspirado pela sua clarividência de historiador, </a:t>
            </a:r>
            <a:r>
              <a:rPr lang="pt-BR" sz="2000" b="1" i="1" dirty="0"/>
              <a:t>Marx esquece suas teorias </a:t>
            </a:r>
            <a:r>
              <a:rPr lang="pt-BR" sz="2000" i="1" dirty="0"/>
              <a:t>e analisa os acontecimentos como observador </a:t>
            </a:r>
            <a:r>
              <a:rPr lang="pt-BR" sz="2000" i="1" dirty="0" err="1" smtClean="0"/>
              <a:t>geni</a:t>
            </a:r>
            <a:r>
              <a:rPr lang="bg-BG" sz="2000" i="1" dirty="0" smtClean="0"/>
              <a:t>al.</a:t>
            </a:r>
            <a:endParaRPr lang="bg-BG" sz="2000" dirty="0"/>
          </a:p>
          <a:p>
            <a:pPr marL="0" indent="0" algn="r">
              <a:buNone/>
            </a:pPr>
            <a:r>
              <a:rPr lang="bg-BG" sz="2000" dirty="0" smtClean="0"/>
              <a:t>(ARON, 2000, p.258)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927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8483"/>
            <a:ext cx="8229600" cy="578831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i="1" dirty="0" smtClean="0"/>
              <a:t>Imaginemos agora como</a:t>
            </a:r>
            <a:r>
              <a:rPr lang="pt-BR" sz="2000" b="1" i="1" dirty="0" smtClean="0"/>
              <a:t>, no meio desse pânico comercial</a:t>
            </a:r>
            <a:r>
              <a:rPr lang="pt-BR" sz="2000" i="1" dirty="0" smtClean="0"/>
              <a:t>, o cérebro do burguês francês</a:t>
            </a:r>
            <a:r>
              <a:rPr lang="pt-BR" sz="2000" b="1" i="1" dirty="0" smtClean="0"/>
              <a:t>, já́ abalado pelo </a:t>
            </a:r>
            <a:r>
              <a:rPr lang="pt-BR" sz="2000" b="1" i="1" dirty="0" err="1" smtClean="0"/>
              <a:t>comércio</a:t>
            </a:r>
            <a:r>
              <a:rPr lang="pt-BR" sz="2000" i="1" dirty="0" smtClean="0"/>
              <a:t>, é torturado, azoado, atordoado por rumores sobre golpes de Estado e sobre a reintrodução do sufrágio universal, sobre o embate entre Parlamento e Poder Executivo, sobre a guerra </a:t>
            </a:r>
            <a:r>
              <a:rPr lang="pt-BR" sz="2000" i="1" dirty="0" err="1" smtClean="0"/>
              <a:t>f</a:t>
            </a:r>
            <a:r>
              <a:rPr lang="bg-BG" sz="2000" i="1" dirty="0" smtClean="0"/>
              <a:t>rondista</a:t>
            </a:r>
            <a:r>
              <a:rPr lang="pt-BR" sz="2000" i="1" dirty="0" smtClean="0"/>
              <a:t> dos </a:t>
            </a:r>
            <a:r>
              <a:rPr lang="pt-BR" sz="2000" i="1" dirty="0" err="1" smtClean="0"/>
              <a:t>orleanistas</a:t>
            </a:r>
            <a:r>
              <a:rPr lang="pt-BR" sz="2000" i="1" dirty="0" smtClean="0"/>
              <a:t> e legitimistas, sobre conspirações comunistas no sul da Franca, sobre supostas jacqueries nos départements de </a:t>
            </a:r>
            <a:r>
              <a:rPr lang="pt-BR" sz="2000" i="1" dirty="0" err="1" smtClean="0"/>
              <a:t>Nièvre</a:t>
            </a:r>
            <a:r>
              <a:rPr lang="pt-BR" sz="2000" i="1" dirty="0" smtClean="0"/>
              <a:t> e Cher, sobre as propagandas dos diferentes candidatos à presidência, sobre as manchetes espalhafatosas dos jornais, sobre as ameaças dos republicanos propondo-se a defender a Constituição e o sufrágio universal de armas na mão, sobre as boas-novas da parte dos heróis emigrados in partibus [no exterior], que anunciavam o fim do mundo para o segundo [domingo do </a:t>
            </a:r>
            <a:r>
              <a:rPr lang="pt-BR" sz="2000" i="1" dirty="0" err="1" smtClean="0"/>
              <a:t>mês</a:t>
            </a:r>
            <a:r>
              <a:rPr lang="pt-BR" sz="2000" i="1" dirty="0" smtClean="0"/>
              <a:t>] de maio de 1852. Em vista disso, é muito </a:t>
            </a:r>
            <a:r>
              <a:rPr lang="pt-BR" sz="2000" i="1" dirty="0" err="1" smtClean="0"/>
              <a:t>compreensível</a:t>
            </a:r>
            <a:r>
              <a:rPr lang="pt-BR" sz="2000" i="1" dirty="0" smtClean="0"/>
              <a:t> que, em meio a essa </a:t>
            </a:r>
            <a:r>
              <a:rPr lang="pt-BR" sz="2000" i="1" dirty="0" err="1" smtClean="0"/>
              <a:t>indescritível</a:t>
            </a:r>
            <a:r>
              <a:rPr lang="pt-BR" sz="2000" i="1" dirty="0" smtClean="0"/>
              <a:t> e ruidosa confusão de </a:t>
            </a:r>
            <a:r>
              <a:rPr lang="pt-BR" sz="2000" i="1" dirty="0" err="1" smtClean="0"/>
              <a:t>fusão</a:t>
            </a:r>
            <a:r>
              <a:rPr lang="pt-BR" sz="2000" i="1" dirty="0" smtClean="0"/>
              <a:t>, </a:t>
            </a:r>
            <a:r>
              <a:rPr lang="pt-BR" sz="2000" i="1" dirty="0" err="1" smtClean="0"/>
              <a:t>revisão</a:t>
            </a:r>
            <a:r>
              <a:rPr lang="pt-BR" sz="2000" i="1" dirty="0" smtClean="0"/>
              <a:t>, </a:t>
            </a:r>
            <a:r>
              <a:rPr lang="pt-BR" sz="2000" i="1" dirty="0" err="1" smtClean="0"/>
              <a:t>prorrogação</a:t>
            </a:r>
            <a:r>
              <a:rPr lang="pt-BR" sz="2000" i="1" dirty="0" smtClean="0"/>
              <a:t>, </a:t>
            </a:r>
            <a:r>
              <a:rPr lang="pt-BR" sz="2000" i="1" dirty="0" err="1" smtClean="0"/>
              <a:t>Constituição</a:t>
            </a:r>
            <a:r>
              <a:rPr lang="pt-BR" sz="2000" i="1" dirty="0" smtClean="0"/>
              <a:t>, </a:t>
            </a:r>
            <a:r>
              <a:rPr lang="pt-BR" sz="2000" i="1" dirty="0" err="1" smtClean="0"/>
              <a:t>conspiração</a:t>
            </a:r>
            <a:r>
              <a:rPr lang="pt-BR" sz="2000" i="1" dirty="0" smtClean="0"/>
              <a:t>, </a:t>
            </a:r>
            <a:r>
              <a:rPr lang="pt-BR" sz="2000" i="1" dirty="0" err="1" smtClean="0"/>
              <a:t>coalizão</a:t>
            </a:r>
            <a:r>
              <a:rPr lang="pt-BR" sz="2000" i="1" dirty="0" smtClean="0"/>
              <a:t>, </a:t>
            </a:r>
            <a:r>
              <a:rPr lang="pt-BR" sz="2000" i="1" dirty="0" err="1" smtClean="0"/>
              <a:t>emigração</a:t>
            </a:r>
            <a:r>
              <a:rPr lang="pt-BR" sz="2000" i="1" dirty="0" smtClean="0"/>
              <a:t>, </a:t>
            </a:r>
            <a:r>
              <a:rPr lang="pt-BR" sz="2000" i="1" dirty="0" err="1" smtClean="0"/>
              <a:t>usurpação</a:t>
            </a:r>
            <a:r>
              <a:rPr lang="pt-BR" sz="2000" i="1" dirty="0" smtClean="0"/>
              <a:t> e </a:t>
            </a:r>
            <a:r>
              <a:rPr lang="pt-BR" sz="2000" i="1" dirty="0" err="1" smtClean="0"/>
              <a:t>revolução</a:t>
            </a:r>
            <a:r>
              <a:rPr lang="pt-BR" sz="2000" i="1" dirty="0" smtClean="0"/>
              <a:t>, o </a:t>
            </a:r>
            <a:r>
              <a:rPr lang="pt-BR" sz="2000" i="1" dirty="0" err="1" smtClean="0"/>
              <a:t>burguês</a:t>
            </a:r>
            <a:r>
              <a:rPr lang="pt-BR" sz="2000" i="1" dirty="0" smtClean="0"/>
              <a:t> tenha esbravejado furioso na </a:t>
            </a:r>
            <a:r>
              <a:rPr lang="pt-BR" sz="2000" i="1" dirty="0" err="1" smtClean="0"/>
              <a:t>direção</a:t>
            </a:r>
            <a:r>
              <a:rPr lang="pt-BR" sz="2000" i="1" dirty="0" smtClean="0"/>
              <a:t> da sua </a:t>
            </a:r>
            <a:r>
              <a:rPr lang="pt-BR" sz="2000" i="1" dirty="0" err="1" smtClean="0"/>
              <a:t>república</a:t>
            </a:r>
            <a:r>
              <a:rPr lang="pt-BR" sz="2000" i="1" dirty="0" smtClean="0"/>
              <a:t> parlamentar</a:t>
            </a:r>
            <a:r>
              <a:rPr lang="pt-BR" sz="2000" b="1" i="1" dirty="0" smtClean="0"/>
              <a:t>: “Antes um fim com terror do que um terror sem fim!</a:t>
            </a:r>
            <a:r>
              <a:rPr lang="bg-BG" sz="2000" b="1" i="1" dirty="0" smtClean="0"/>
              <a:t>”</a:t>
            </a:r>
            <a:endParaRPr lang="pt-BR" sz="2000" b="1" i="1" dirty="0" smtClean="0"/>
          </a:p>
          <a:p>
            <a:pPr marL="0" indent="0" algn="just">
              <a:buNone/>
            </a:pPr>
            <a:endParaRPr lang="bg-BG" sz="2000" dirty="0" smtClean="0"/>
          </a:p>
          <a:p>
            <a:pPr marL="0" indent="0" algn="r">
              <a:buNone/>
            </a:pPr>
            <a:r>
              <a:rPr lang="bg-BG" sz="2000" dirty="0" smtClean="0"/>
              <a:t>(MARX, 2011, p.128)</a:t>
            </a:r>
            <a:endParaRPr lang="bg-BG" sz="2000" dirty="0"/>
          </a:p>
          <a:p>
            <a:pPr marL="0" indent="0" algn="r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984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8862"/>
            <a:ext cx="8229600" cy="5664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r>
              <a:rPr lang="pt-BR" sz="2000" i="1" dirty="0" smtClean="0"/>
              <a:t>[...] Inexistência, ou insuficiência, ou deficiência, ou irrelevância denunciada e deplorada de uma </a:t>
            </a:r>
            <a:r>
              <a:rPr lang="bg-BG" sz="2000" i="1" dirty="0" smtClean="0"/>
              <a:t>C</a:t>
            </a:r>
            <a:r>
              <a:rPr lang="pt-BR" sz="2000" i="1" dirty="0" err="1" smtClean="0"/>
              <a:t>iência</a:t>
            </a:r>
            <a:r>
              <a:rPr lang="pt-BR" sz="2000" i="1" dirty="0" smtClean="0"/>
              <a:t> </a:t>
            </a:r>
            <a:r>
              <a:rPr lang="bg-BG" sz="2000" i="1" dirty="0" smtClean="0"/>
              <a:t>P</a:t>
            </a:r>
            <a:r>
              <a:rPr lang="pt-BR" sz="2000" i="1" dirty="0" err="1" smtClean="0"/>
              <a:t>olítica</a:t>
            </a:r>
            <a:r>
              <a:rPr lang="pt-BR" sz="2000" i="1" dirty="0" smtClean="0"/>
              <a:t> "</a:t>
            </a:r>
            <a:r>
              <a:rPr lang="pt-BR" sz="2000" i="1" dirty="0" err="1" smtClean="0"/>
              <a:t>marxística</a:t>
            </a:r>
            <a:r>
              <a:rPr lang="pt-BR" sz="2000" i="1" dirty="0" smtClean="0"/>
              <a:t>", entendida como "falta de uma teoria do estado socialista ou de uma democracia socialista como alternativa à teoria, ou melhor, às teorias do estado burguês, da democracia burguesa</a:t>
            </a:r>
            <a:r>
              <a:rPr lang="pt-BR" sz="2000" i="1" dirty="0" smtClean="0"/>
              <a:t>”</a:t>
            </a:r>
            <a:r>
              <a:rPr lang="pt-BR" sz="2000" i="1" dirty="0" smtClean="0"/>
              <a:t>.</a:t>
            </a:r>
          </a:p>
          <a:p>
            <a:pPr marL="0" indent="0" algn="r">
              <a:buNone/>
            </a:pPr>
            <a:endParaRPr lang="bg-BG" dirty="0"/>
          </a:p>
          <a:p>
            <a:pPr marL="0" indent="0" algn="r">
              <a:buNone/>
            </a:pPr>
            <a:r>
              <a:rPr lang="pt-BR" sz="2000" dirty="0" smtClean="0"/>
              <a:t>(</a:t>
            </a:r>
            <a:r>
              <a:rPr lang="pt-BR" sz="2000" dirty="0"/>
              <a:t>BOBBIO, 1983, p. 37</a:t>
            </a:r>
            <a:r>
              <a:rPr lang="pt-BR" sz="2000" dirty="0" smtClean="0"/>
              <a:t>)</a:t>
            </a:r>
            <a:endParaRPr lang="bg-BG" sz="2000" dirty="0" smtClean="0"/>
          </a:p>
          <a:p>
            <a:pPr marL="0" indent="0" algn="r">
              <a:buNone/>
            </a:pPr>
            <a:endParaRPr lang="bg-BG" sz="2000" dirty="0"/>
          </a:p>
          <a:p>
            <a:pPr marL="0" indent="0" algn="r">
              <a:buNone/>
            </a:pPr>
            <a:endParaRPr lang="bg-BG" sz="2000" dirty="0"/>
          </a:p>
          <a:p>
            <a:pPr marL="0" indent="0" algn="just">
              <a:buNone/>
            </a:pPr>
            <a:endParaRPr lang="bg-BG" sz="2000" dirty="0" smtClean="0"/>
          </a:p>
          <a:p>
            <a:pPr marL="0" indent="0" algn="just">
              <a:buNone/>
            </a:pPr>
            <a:r>
              <a:rPr lang="bg-BG" sz="2000" dirty="0" smtClean="0"/>
              <a:t>O </a:t>
            </a:r>
            <a:r>
              <a:rPr lang="pt-BR" sz="2000" dirty="0" smtClean="0"/>
              <a:t>poder executivo do Estado moderno não passa de um comitê para gerenciar os assuntos comuns de toda a burguesia</a:t>
            </a:r>
          </a:p>
          <a:p>
            <a:pPr algn="just">
              <a:buFontTx/>
              <a:buChar char="•"/>
            </a:pPr>
            <a:endParaRPr lang="pt-BR" sz="2000" dirty="0" smtClean="0"/>
          </a:p>
          <a:p>
            <a:pPr marL="0" indent="0" algn="r">
              <a:buNone/>
            </a:pPr>
            <a:r>
              <a:rPr lang="bg-BG" sz="2000" dirty="0" smtClean="0"/>
              <a:t>(MARX &amp; ENGELS, 1999, p.12)</a:t>
            </a:r>
            <a:endParaRPr lang="bg-BG" sz="2000" dirty="0"/>
          </a:p>
          <a:p>
            <a:pPr marL="0" indent="0">
              <a:buNone/>
            </a:pPr>
            <a:endParaRPr lang="bg-BG" sz="2000" dirty="0" smtClean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637910" y="3447429"/>
            <a:ext cx="11340" cy="10433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3301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1624" y="294846"/>
            <a:ext cx="80965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i="1" dirty="0" smtClean="0"/>
              <a:t>O </a:t>
            </a:r>
            <a:r>
              <a:rPr lang="pt-BR" sz="2000" i="1" dirty="0" err="1" smtClean="0"/>
              <a:t>ministério</a:t>
            </a:r>
            <a:r>
              <a:rPr lang="pt-BR" sz="2000" i="1" dirty="0" smtClean="0"/>
              <a:t> de </a:t>
            </a:r>
            <a:r>
              <a:rPr lang="pt-BR" sz="2000" i="1" dirty="0" err="1" smtClean="0"/>
              <a:t>Barrot-Falloux</a:t>
            </a:r>
            <a:r>
              <a:rPr lang="pt-BR" sz="2000" i="1" dirty="0" smtClean="0"/>
              <a:t> foi o primeiro e o </a:t>
            </a:r>
            <a:r>
              <a:rPr lang="pt-BR" sz="2000" i="1" dirty="0" err="1" smtClean="0"/>
              <a:t>último</a:t>
            </a:r>
            <a:r>
              <a:rPr lang="pt-BR" sz="2000" i="1" dirty="0" smtClean="0"/>
              <a:t> </a:t>
            </a:r>
            <a:r>
              <a:rPr lang="pt-BR" sz="2000" i="1" dirty="0" err="1" smtClean="0"/>
              <a:t>ministério</a:t>
            </a:r>
            <a:r>
              <a:rPr lang="pt-BR" sz="2000" i="1" dirty="0" smtClean="0"/>
              <a:t> parlamentar criado por Bonaparte. A sua </a:t>
            </a:r>
            <a:r>
              <a:rPr lang="pt-BR" sz="2000" i="1" dirty="0" err="1" smtClean="0"/>
              <a:t>destituição</a:t>
            </a:r>
            <a:r>
              <a:rPr lang="pt-BR" sz="2000" i="1" dirty="0" smtClean="0"/>
              <a:t> representou, por conseguinte, uma reviravolta decisiva. Com ela o Partido da Ordem perdeu, para nunca mais reconquistar, um posto </a:t>
            </a:r>
            <a:r>
              <a:rPr lang="pt-BR" sz="2000" i="1" dirty="0" err="1" smtClean="0"/>
              <a:t>indispensável</a:t>
            </a:r>
            <a:r>
              <a:rPr lang="pt-BR" sz="2000" i="1" dirty="0" smtClean="0"/>
              <a:t> à </a:t>
            </a:r>
            <a:r>
              <a:rPr lang="pt-BR" sz="2000" i="1" dirty="0" err="1" smtClean="0"/>
              <a:t>afirmação</a:t>
            </a:r>
            <a:r>
              <a:rPr lang="pt-BR" sz="2000" i="1" dirty="0" smtClean="0"/>
              <a:t> do regime parlamentarista, a saber, </a:t>
            </a:r>
            <a:r>
              <a:rPr lang="pt-BR" sz="2000" b="1" i="1" dirty="0" smtClean="0"/>
              <a:t>o controle do Poder Executivo</a:t>
            </a:r>
            <a:r>
              <a:rPr lang="pt-BR" sz="2000" i="1" dirty="0" smtClean="0"/>
              <a:t>. Compreende-se de imediato que, num </a:t>
            </a:r>
            <a:r>
              <a:rPr lang="pt-BR" sz="2000" i="1" dirty="0" err="1" smtClean="0"/>
              <a:t>país</a:t>
            </a:r>
            <a:r>
              <a:rPr lang="pt-BR" sz="2000" i="1" dirty="0" smtClean="0"/>
              <a:t> como a </a:t>
            </a:r>
            <a:r>
              <a:rPr lang="pt-BR" sz="2000" i="1" dirty="0" err="1" smtClean="0"/>
              <a:t>França</a:t>
            </a:r>
            <a:r>
              <a:rPr lang="pt-BR" sz="2000" i="1" dirty="0" smtClean="0"/>
              <a:t>, em que o Poder Executivo </a:t>
            </a:r>
            <a:r>
              <a:rPr lang="pt-BR" sz="2000" i="1" dirty="0" err="1" smtClean="0"/>
              <a:t>dispõe</a:t>
            </a:r>
            <a:r>
              <a:rPr lang="pt-BR" sz="2000" i="1" dirty="0" smtClean="0"/>
              <a:t> de um </a:t>
            </a:r>
            <a:r>
              <a:rPr lang="pt-BR" sz="2000" i="1" dirty="0" err="1" smtClean="0"/>
              <a:t>exército</a:t>
            </a:r>
            <a:r>
              <a:rPr lang="pt-BR" sz="2000" i="1" dirty="0" smtClean="0"/>
              <a:t> de </a:t>
            </a:r>
            <a:r>
              <a:rPr lang="pt-BR" sz="2000" i="1" dirty="0" err="1" smtClean="0"/>
              <a:t>funcionários</a:t>
            </a:r>
            <a:r>
              <a:rPr lang="pt-BR" sz="2000" i="1" dirty="0" smtClean="0"/>
              <a:t> de mais de meio </a:t>
            </a:r>
            <a:r>
              <a:rPr lang="pt-BR" sz="2000" i="1" dirty="0" err="1" smtClean="0"/>
              <a:t>milhão</a:t>
            </a:r>
            <a:r>
              <a:rPr lang="pt-BR" sz="2000" i="1" dirty="0" smtClean="0"/>
              <a:t> de </a:t>
            </a:r>
            <a:r>
              <a:rPr lang="pt-BR" sz="2000" i="1" dirty="0" err="1" smtClean="0"/>
              <a:t>indivíduos</a:t>
            </a:r>
            <a:r>
              <a:rPr lang="pt-BR" sz="2000" i="1" dirty="0" smtClean="0"/>
              <a:t>, mantendo constantemente, portanto, uma enorme massa de interesses e </a:t>
            </a:r>
            <a:r>
              <a:rPr lang="pt-BR" sz="2000" i="1" dirty="0" err="1" smtClean="0"/>
              <a:t>existências</a:t>
            </a:r>
            <a:r>
              <a:rPr lang="pt-BR" sz="2000" i="1" dirty="0" smtClean="0"/>
              <a:t> na mais absoluta </a:t>
            </a:r>
            <a:r>
              <a:rPr lang="pt-BR" sz="2000" i="1" dirty="0" err="1" smtClean="0"/>
              <a:t>dependência</a:t>
            </a:r>
            <a:r>
              <a:rPr lang="pt-BR" sz="2000" i="1" dirty="0" smtClean="0"/>
              <a:t>, em que o Estado enreda, controla, disciplina, vigia e tutela desde as mais abrangentes </a:t>
            </a:r>
            <a:r>
              <a:rPr lang="pt-BR" sz="2000" i="1" dirty="0" err="1" smtClean="0"/>
              <a:t>manifestações</a:t>
            </a:r>
            <a:r>
              <a:rPr lang="pt-BR" sz="2000" i="1" dirty="0" smtClean="0"/>
              <a:t> de vida da sociedade civil até os seus movimentos mais insignificantes, desde os seus modos de </a:t>
            </a:r>
            <a:r>
              <a:rPr lang="pt-BR" sz="2000" i="1" dirty="0" err="1" smtClean="0"/>
              <a:t>existência</a:t>
            </a:r>
            <a:r>
              <a:rPr lang="pt-BR" sz="2000" i="1" dirty="0" smtClean="0"/>
              <a:t> mais universais até a </a:t>
            </a:r>
            <a:r>
              <a:rPr lang="pt-BR" sz="2000" i="1" dirty="0" err="1" smtClean="0"/>
              <a:t>existência</a:t>
            </a:r>
            <a:r>
              <a:rPr lang="pt-BR" sz="2000" i="1" dirty="0" smtClean="0"/>
              <a:t> privada dos </a:t>
            </a:r>
            <a:r>
              <a:rPr lang="pt-BR" sz="2000" i="1" dirty="0" err="1" smtClean="0"/>
              <a:t>indivíduos</a:t>
            </a:r>
            <a:r>
              <a:rPr lang="pt-BR" sz="2000" i="1" dirty="0" smtClean="0"/>
              <a:t>, em que esse corpo de parasitas adquire, em virtude da sua </a:t>
            </a:r>
            <a:r>
              <a:rPr lang="pt-BR" sz="2000" i="1" dirty="0" err="1" smtClean="0"/>
              <a:t>extraordinária</a:t>
            </a:r>
            <a:r>
              <a:rPr lang="pt-BR" sz="2000" i="1" dirty="0" smtClean="0"/>
              <a:t> </a:t>
            </a:r>
            <a:r>
              <a:rPr lang="pt-BR" sz="2000" i="1" dirty="0" err="1" smtClean="0"/>
              <a:t>centralização</a:t>
            </a:r>
            <a:r>
              <a:rPr lang="pt-BR" sz="2000" i="1" dirty="0" smtClean="0"/>
              <a:t>, um grau de </a:t>
            </a:r>
            <a:r>
              <a:rPr lang="pt-BR" sz="2000" i="1" dirty="0" err="1" smtClean="0"/>
              <a:t>onipresença</a:t>
            </a:r>
            <a:r>
              <a:rPr lang="pt-BR" sz="2000" i="1" dirty="0" smtClean="0"/>
              <a:t>, de </a:t>
            </a:r>
            <a:r>
              <a:rPr lang="pt-BR" sz="2000" i="1" dirty="0" err="1" smtClean="0"/>
              <a:t>onisciência</a:t>
            </a:r>
            <a:r>
              <a:rPr lang="pt-BR" sz="2000" i="1" dirty="0" smtClean="0"/>
              <a:t>, de acelerada capacidade de movimento e de </a:t>
            </a:r>
            <a:r>
              <a:rPr lang="pt-BR" sz="2000" i="1" dirty="0" err="1" smtClean="0"/>
              <a:t>reação</a:t>
            </a:r>
            <a:r>
              <a:rPr lang="pt-BR" sz="2000" i="1" dirty="0" smtClean="0"/>
              <a:t> (...), compreende-se que, em um </a:t>
            </a:r>
            <a:r>
              <a:rPr lang="pt-BR" sz="2000" i="1" dirty="0" err="1" smtClean="0"/>
              <a:t>país</a:t>
            </a:r>
            <a:r>
              <a:rPr lang="pt-BR" sz="2000" i="1" dirty="0" smtClean="0"/>
              <a:t> como esse</a:t>
            </a:r>
            <a:r>
              <a:rPr lang="pt-BR" sz="2000" b="1" i="1" dirty="0" smtClean="0"/>
              <a:t>, a Assembleia Nacional, perdendo o poder sobre os postos ministeriais, daria por perdida qualquer </a:t>
            </a:r>
            <a:r>
              <a:rPr lang="pt-BR" sz="2000" b="1" i="1" dirty="0" err="1" smtClean="0"/>
              <a:t>influência</a:t>
            </a:r>
            <a:r>
              <a:rPr lang="pt-BR" sz="2000" b="1" i="1" dirty="0" smtClean="0"/>
              <a:t> real.</a:t>
            </a:r>
            <a:endParaRPr lang="pt-BR" sz="2000" dirty="0" smtClean="0"/>
          </a:p>
          <a:p>
            <a:pPr algn="r"/>
            <a:endParaRPr lang="bg-BG" dirty="0" smtClean="0"/>
          </a:p>
          <a:p>
            <a:pPr algn="r"/>
            <a:r>
              <a:rPr lang="bg-BG" dirty="0" smtClean="0"/>
              <a:t>(MARX, 2011, p.76-77)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875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6982" y="578351"/>
            <a:ext cx="7949086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QUEST</a:t>
            </a:r>
            <a:r>
              <a:rPr lang="pt-BR" b="1" dirty="0" smtClean="0">
                <a:solidFill>
                  <a:srgbClr val="FF0000"/>
                </a:solidFill>
              </a:rPr>
              <a:t>ÕES PARA DEBATE:</a:t>
            </a:r>
            <a:endParaRPr lang="bg-BG" b="1" dirty="0" smtClean="0">
              <a:solidFill>
                <a:srgbClr val="FF0000"/>
              </a:solidFill>
            </a:endParaRPr>
          </a:p>
          <a:p>
            <a:endParaRPr lang="bg-BG" b="1" dirty="0">
              <a:solidFill>
                <a:srgbClr val="FF0000"/>
              </a:solidFill>
            </a:endParaRP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endParaRPr lang="pt-BR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Como Marx divide o período entre a Monarquia de Julho e a Segunda República Francesa? Quais as principais características de cada fase e quais atores estiveram mobilizados? (Capítulo </a:t>
            </a:r>
            <a:r>
              <a:rPr lang="pt-BR" dirty="0" err="1" smtClean="0"/>
              <a:t>I</a:t>
            </a:r>
            <a:r>
              <a:rPr lang="pt-BR" dirty="0" smtClean="0"/>
              <a:t>)</a:t>
            </a:r>
          </a:p>
          <a:p>
            <a:pPr algn="just"/>
            <a:endParaRPr lang="pt-BR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Quais os problemas elencados por Marx a partir da análise da nova Constituição republicana? (Capítulo II)</a:t>
            </a:r>
          </a:p>
          <a:p>
            <a:pPr algn="just"/>
            <a:endParaRPr lang="pt-BR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Como os interesses do Partido da Ordem e os interesses da Montanha se articulam a interesses de classe? (Capítulo III)</a:t>
            </a:r>
          </a:p>
          <a:p>
            <a:pPr algn="just"/>
            <a:endParaRPr lang="pt-BR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De que modo Marx sustenta que no regime parlamentarista a forma de  dominação política incorria em sua sentença? (Capítulo IV)</a:t>
            </a:r>
          </a:p>
          <a:p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3577493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744</Words>
  <Application>Microsoft Macintosh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Mariana Chaise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Mariana</dc:creator>
  <cp:lastModifiedBy>Mariana</cp:lastModifiedBy>
  <cp:revision>9</cp:revision>
  <dcterms:created xsi:type="dcterms:W3CDTF">2019-06-10T15:03:07Z</dcterms:created>
  <dcterms:modified xsi:type="dcterms:W3CDTF">2019-06-10T20:27:23Z</dcterms:modified>
</cp:coreProperties>
</file>