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66" r:id="rId2"/>
    <p:sldId id="285" r:id="rId3"/>
    <p:sldId id="316" r:id="rId4"/>
    <p:sldId id="306" r:id="rId5"/>
    <p:sldId id="295" r:id="rId6"/>
    <p:sldId id="313" r:id="rId7"/>
    <p:sldId id="317" r:id="rId8"/>
    <p:sldId id="318" r:id="rId9"/>
    <p:sldId id="289" r:id="rId10"/>
    <p:sldId id="288" r:id="rId11"/>
    <p:sldId id="322" r:id="rId12"/>
    <p:sldId id="321" r:id="rId13"/>
    <p:sldId id="319" r:id="rId14"/>
    <p:sldId id="287" r:id="rId15"/>
    <p:sldId id="286" r:id="rId16"/>
    <p:sldId id="320" r:id="rId17"/>
    <p:sldId id="290" r:id="rId18"/>
    <p:sldId id="297" r:id="rId19"/>
  </p:sldIdLst>
  <p:sldSz cx="9906000" cy="6858000" type="A4"/>
  <p:notesSz cx="6791325" cy="9921875"/>
  <p:defaultTextStyle>
    <a:defPPr>
      <a:defRPr lang="pt-BR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AE0DCC09-DFAE-4D8D-8E3A-D889CCBAD636}">
          <p14:sldIdLst>
            <p14:sldId id="266"/>
            <p14:sldId id="285"/>
            <p14:sldId id="316"/>
            <p14:sldId id="306"/>
            <p14:sldId id="295"/>
            <p14:sldId id="313"/>
            <p14:sldId id="317"/>
            <p14:sldId id="318"/>
            <p14:sldId id="289"/>
            <p14:sldId id="288"/>
            <p14:sldId id="322"/>
            <p14:sldId id="321"/>
            <p14:sldId id="319"/>
            <p14:sldId id="287"/>
            <p14:sldId id="286"/>
            <p14:sldId id="320"/>
            <p14:sldId id="290"/>
            <p14:sldId id="2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27DE6D-4EB6-4D37-82D0-F57AC8301C81}" v="13" dt="2019-03-12T01:22:19.5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0929"/>
  </p:normalViewPr>
  <p:slideViewPr>
    <p:cSldViewPr>
      <p:cViewPr varScale="1">
        <p:scale>
          <a:sx n="72" d="100"/>
          <a:sy n="72" d="100"/>
        </p:scale>
        <p:origin x="1176" y="5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8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2908" cy="49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417" y="0"/>
            <a:ext cx="2942908" cy="49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dirty="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5781"/>
            <a:ext cx="2942908" cy="49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417" y="9425781"/>
            <a:ext cx="2942908" cy="49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BA1F476-093D-490D-908E-EE9DEB55CE53}" type="slidenum">
              <a:rPr lang="pt-BR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F0566-66BD-45AF-9747-BA88E2D5C4CF}" type="slidenum">
              <a:rPr lang="pt-BR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9176C-4CE7-4B78-AD6E-E4F982BBE07A}" type="slidenum">
              <a:rPr lang="pt-BR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8E5F5-7496-4DF3-A783-E661BA22F46C}" type="slidenum">
              <a:rPr lang="pt-BR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FF100-7977-48A0-8961-BE5C5F6FA3B7}" type="slidenum">
              <a:rPr lang="pt-BR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59417-75D5-4298-A80F-A765B3150E2A}" type="slidenum">
              <a:rPr lang="pt-BR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54302-EA87-40F2-A704-A8EC86D28D79}" type="slidenum">
              <a:rPr lang="pt-BR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86BD2-B2DB-4C96-930A-73170F6DDF02}" type="slidenum">
              <a:rPr lang="pt-BR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4BA29-0A05-4F9F-A416-5DA9BB90D75D}" type="slidenum">
              <a:rPr lang="pt-BR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0912E-5B8C-4D9D-8DE9-C6FBB91A5FC7}" type="slidenum">
              <a:rPr lang="pt-BR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782B8-6392-43BA-8894-6789FD825A07}" type="slidenum">
              <a:rPr lang="pt-BR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FC6A1-0016-4E3B-8145-B00D50B932EA}" type="slidenum">
              <a:rPr lang="pt-BR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3399">
                <a:gamma/>
                <a:shade val="46275"/>
                <a:invGamma/>
              </a:srgbClr>
            </a:gs>
            <a:gs pos="50000">
              <a:srgbClr val="333399"/>
            </a:gs>
            <a:gs pos="100000">
              <a:srgbClr val="333399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8646246-1475-4F1D-BABA-2FC9207C74E3}" type="slidenum">
              <a:rPr lang="pt-BR"/>
              <a:pPr/>
              <a:t>‹nº›</a:t>
            </a:fld>
            <a:endParaRPr lang="pt-BR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-685800" y="2743200"/>
          <a:ext cx="9786938" cy="440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Gráfico" r:id="rId3" imgW="10277497" imgH="4619472" progId="MSGraph.Chart.8">
                  <p:embed followColorScheme="full"/>
                </p:oleObj>
              </mc:Choice>
              <mc:Fallback>
                <p:oleObj name="Gráfico" r:id="rId3" imgW="10277497" imgH="4619472" progId="MSGraph.Chart.8">
                  <p:embed followColorScheme="full"/>
                  <p:pic>
                    <p:nvPicPr>
                      <p:cNvPr id="1433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85800" y="2743200"/>
                        <a:ext cx="9786938" cy="440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1143000" y="1905000"/>
          <a:ext cx="6943725" cy="461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Gráfico" r:id="rId5" imgW="6943703" imgH="4619472" progId="MSGraph.Chart.8">
                  <p:embed followColorScheme="full"/>
                </p:oleObj>
              </mc:Choice>
              <mc:Fallback>
                <p:oleObj name="Gráfico" r:id="rId5" imgW="6943703" imgH="4619472" progId="MSGraph.Chart.8">
                  <p:embed followColorScheme="full"/>
                  <p:pic>
                    <p:nvPicPr>
                      <p:cNvPr id="1433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905000"/>
                        <a:ext cx="6943725" cy="461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1524000" y="499646"/>
            <a:ext cx="68580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t-BR" sz="6000" dirty="0">
                <a:cs typeface="Times New Roman" pitchFamily="18" charset="0"/>
              </a:rPr>
              <a:t>FEUSP</a:t>
            </a:r>
          </a:p>
          <a:p>
            <a:pPr algn="ctr"/>
            <a:endParaRPr lang="pt-BR" sz="3200" dirty="0">
              <a:cs typeface="Times New Roman" pitchFamily="18" charset="0"/>
            </a:endParaRPr>
          </a:p>
          <a:p>
            <a:pPr algn="ctr"/>
            <a:endParaRPr lang="pt-BR" sz="3200" dirty="0">
              <a:cs typeface="Times New Roman" pitchFamily="18" charset="0"/>
            </a:endParaRPr>
          </a:p>
          <a:p>
            <a:pPr algn="ctr"/>
            <a:r>
              <a:rPr lang="pt-BR" sz="4000" dirty="0">
                <a:cs typeface="Times New Roman" pitchFamily="18" charset="0"/>
              </a:rPr>
              <a:t>Proposta Bolsonaro</a:t>
            </a:r>
          </a:p>
          <a:p>
            <a:pPr algn="ctr"/>
            <a:r>
              <a:rPr lang="pt-BR" sz="4000" dirty="0">
                <a:cs typeface="Times New Roman" pitchFamily="18" charset="0"/>
              </a:rPr>
              <a:t>X</a:t>
            </a:r>
          </a:p>
          <a:p>
            <a:pPr algn="ctr"/>
            <a:r>
              <a:rPr lang="pt-BR" sz="4000" dirty="0">
                <a:cs typeface="Times New Roman" pitchFamily="18" charset="0"/>
              </a:rPr>
              <a:t> Direitos CF88</a:t>
            </a:r>
            <a:endParaRPr lang="pt-BR" sz="3200" dirty="0">
              <a:cs typeface="Times New Roman" pitchFamily="18" charset="0"/>
            </a:endParaRPr>
          </a:p>
          <a:p>
            <a:pPr algn="ctr"/>
            <a:endParaRPr lang="pt-BR" sz="3200" dirty="0">
              <a:cs typeface="Times New Roman" pitchFamily="18" charset="0"/>
            </a:endParaRPr>
          </a:p>
          <a:p>
            <a:pPr algn="ctr"/>
            <a:endParaRPr lang="pt-BR" sz="1800" dirty="0">
              <a:cs typeface="Times New Roman" pitchFamily="18" charset="0"/>
            </a:endParaRPr>
          </a:p>
          <a:p>
            <a:pPr algn="ctr"/>
            <a:endParaRPr lang="pt-BR" sz="1800" dirty="0">
              <a:cs typeface="Times New Roman" pitchFamily="18" charset="0"/>
            </a:endParaRPr>
          </a:p>
          <a:p>
            <a:pPr algn="ctr"/>
            <a:endParaRPr lang="pt-BR" sz="1800" dirty="0">
              <a:cs typeface="Times New Roman" pitchFamily="18" charset="0"/>
            </a:endParaRPr>
          </a:p>
          <a:p>
            <a:pPr algn="ctr"/>
            <a:r>
              <a:rPr lang="pt-BR" sz="1800" dirty="0">
                <a:cs typeface="Times New Roman" pitchFamily="18" charset="0"/>
              </a:rPr>
              <a:t>Amir Khair</a:t>
            </a:r>
          </a:p>
          <a:p>
            <a:pPr algn="ctr"/>
            <a:endParaRPr lang="pt-BR" sz="3200" dirty="0">
              <a:cs typeface="Times New Roman" pitchFamily="18" charset="0"/>
            </a:endParaRPr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8121606" y="6019800"/>
            <a:ext cx="11208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dirty="0">
                <a:cs typeface="Times New Roman" pitchFamily="18" charset="0"/>
              </a:rPr>
              <a:t>12/03/2019</a:t>
            </a:r>
            <a:endParaRPr lang="en-US" sz="16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 1"/>
          <p:cNvSpPr txBox="1">
            <a:spLocks noChangeArrowheads="1"/>
          </p:cNvSpPr>
          <p:nvPr/>
        </p:nvSpPr>
        <p:spPr bwMode="auto">
          <a:xfrm>
            <a:off x="15567660" y="1457325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" name="Text Box 61"/>
          <p:cNvSpPr txBox="1">
            <a:spLocks noChangeArrowheads="1"/>
          </p:cNvSpPr>
          <p:nvPr/>
        </p:nvSpPr>
        <p:spPr bwMode="auto">
          <a:xfrm>
            <a:off x="15567660" y="1457325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Text Box 62"/>
          <p:cNvSpPr txBox="1">
            <a:spLocks noChangeArrowheads="1"/>
          </p:cNvSpPr>
          <p:nvPr/>
        </p:nvSpPr>
        <p:spPr bwMode="auto">
          <a:xfrm>
            <a:off x="15567660" y="1457325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" name="Text Box 63"/>
          <p:cNvSpPr txBox="1">
            <a:spLocks noChangeArrowheads="1"/>
          </p:cNvSpPr>
          <p:nvPr/>
        </p:nvSpPr>
        <p:spPr bwMode="auto">
          <a:xfrm>
            <a:off x="15567660" y="1457325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" name="Text Box 64"/>
          <p:cNvSpPr txBox="1">
            <a:spLocks noChangeArrowheads="1"/>
          </p:cNvSpPr>
          <p:nvPr/>
        </p:nvSpPr>
        <p:spPr bwMode="auto">
          <a:xfrm>
            <a:off x="15567660" y="1457325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" name="Text Box 65"/>
          <p:cNvSpPr txBox="1">
            <a:spLocks noChangeArrowheads="1"/>
          </p:cNvSpPr>
          <p:nvPr/>
        </p:nvSpPr>
        <p:spPr bwMode="auto">
          <a:xfrm>
            <a:off x="15567660" y="1457325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" name="Text Box 66"/>
          <p:cNvSpPr txBox="1">
            <a:spLocks noChangeArrowheads="1"/>
          </p:cNvSpPr>
          <p:nvPr/>
        </p:nvSpPr>
        <p:spPr bwMode="auto">
          <a:xfrm>
            <a:off x="16002000" y="2286000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" name="Text Box 67"/>
          <p:cNvSpPr txBox="1">
            <a:spLocks noChangeArrowheads="1"/>
          </p:cNvSpPr>
          <p:nvPr/>
        </p:nvSpPr>
        <p:spPr bwMode="auto">
          <a:xfrm>
            <a:off x="16002000" y="2286000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" name="Text Box 68"/>
          <p:cNvSpPr txBox="1">
            <a:spLocks noChangeArrowheads="1"/>
          </p:cNvSpPr>
          <p:nvPr/>
        </p:nvSpPr>
        <p:spPr bwMode="auto">
          <a:xfrm>
            <a:off x="16002000" y="2286000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" name="Text Box 69"/>
          <p:cNvSpPr txBox="1">
            <a:spLocks noChangeArrowheads="1"/>
          </p:cNvSpPr>
          <p:nvPr/>
        </p:nvSpPr>
        <p:spPr bwMode="auto">
          <a:xfrm>
            <a:off x="16002000" y="2286000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" name="Text Box 70"/>
          <p:cNvSpPr txBox="1">
            <a:spLocks noChangeArrowheads="1"/>
          </p:cNvSpPr>
          <p:nvPr/>
        </p:nvSpPr>
        <p:spPr bwMode="auto">
          <a:xfrm>
            <a:off x="16002000" y="2286000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" name="Text Box 71"/>
          <p:cNvSpPr txBox="1">
            <a:spLocks noChangeArrowheads="1"/>
          </p:cNvSpPr>
          <p:nvPr/>
        </p:nvSpPr>
        <p:spPr bwMode="auto">
          <a:xfrm>
            <a:off x="16002000" y="2286000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" name="Text Box 72"/>
          <p:cNvSpPr txBox="1">
            <a:spLocks noChangeArrowheads="1"/>
          </p:cNvSpPr>
          <p:nvPr/>
        </p:nvSpPr>
        <p:spPr bwMode="auto">
          <a:xfrm>
            <a:off x="16002000" y="2286000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" name="Text Box 73"/>
          <p:cNvSpPr txBox="1">
            <a:spLocks noChangeArrowheads="1"/>
          </p:cNvSpPr>
          <p:nvPr/>
        </p:nvSpPr>
        <p:spPr bwMode="auto">
          <a:xfrm>
            <a:off x="16002000" y="2286000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" name="Text Box 74"/>
          <p:cNvSpPr txBox="1">
            <a:spLocks noChangeArrowheads="1"/>
          </p:cNvSpPr>
          <p:nvPr/>
        </p:nvSpPr>
        <p:spPr bwMode="auto">
          <a:xfrm>
            <a:off x="16002000" y="2286000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" name="Text Box 75"/>
          <p:cNvSpPr txBox="1">
            <a:spLocks noChangeArrowheads="1"/>
          </p:cNvSpPr>
          <p:nvPr/>
        </p:nvSpPr>
        <p:spPr bwMode="auto">
          <a:xfrm>
            <a:off x="16002000" y="2286000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" name="Texto 1"/>
          <p:cNvSpPr txBox="1">
            <a:spLocks noChangeArrowheads="1"/>
          </p:cNvSpPr>
          <p:nvPr/>
        </p:nvSpPr>
        <p:spPr bwMode="auto">
          <a:xfrm>
            <a:off x="15567660" y="1457325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" name="Text Box 61"/>
          <p:cNvSpPr txBox="1">
            <a:spLocks noChangeArrowheads="1"/>
          </p:cNvSpPr>
          <p:nvPr/>
        </p:nvSpPr>
        <p:spPr bwMode="auto">
          <a:xfrm>
            <a:off x="15567660" y="1457325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" name="Text Box 62"/>
          <p:cNvSpPr txBox="1">
            <a:spLocks noChangeArrowheads="1"/>
          </p:cNvSpPr>
          <p:nvPr/>
        </p:nvSpPr>
        <p:spPr bwMode="auto">
          <a:xfrm>
            <a:off x="15567660" y="1457325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" name="Text Box 63"/>
          <p:cNvSpPr txBox="1">
            <a:spLocks noChangeArrowheads="1"/>
          </p:cNvSpPr>
          <p:nvPr/>
        </p:nvSpPr>
        <p:spPr bwMode="auto">
          <a:xfrm>
            <a:off x="15567660" y="1457325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" name="Text Box 64"/>
          <p:cNvSpPr txBox="1">
            <a:spLocks noChangeArrowheads="1"/>
          </p:cNvSpPr>
          <p:nvPr/>
        </p:nvSpPr>
        <p:spPr bwMode="auto">
          <a:xfrm>
            <a:off x="15567660" y="1457325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" name="Text Box 65"/>
          <p:cNvSpPr txBox="1">
            <a:spLocks noChangeArrowheads="1"/>
          </p:cNvSpPr>
          <p:nvPr/>
        </p:nvSpPr>
        <p:spPr bwMode="auto">
          <a:xfrm>
            <a:off x="15567660" y="1457325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16002000" y="2286000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" name="Text Box 67"/>
          <p:cNvSpPr txBox="1">
            <a:spLocks noChangeArrowheads="1"/>
          </p:cNvSpPr>
          <p:nvPr/>
        </p:nvSpPr>
        <p:spPr bwMode="auto">
          <a:xfrm>
            <a:off x="16002000" y="2286000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" name="Text Box 68"/>
          <p:cNvSpPr txBox="1">
            <a:spLocks noChangeArrowheads="1"/>
          </p:cNvSpPr>
          <p:nvPr/>
        </p:nvSpPr>
        <p:spPr bwMode="auto">
          <a:xfrm>
            <a:off x="16002000" y="2286000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" name="Text Box 69"/>
          <p:cNvSpPr txBox="1">
            <a:spLocks noChangeArrowheads="1"/>
          </p:cNvSpPr>
          <p:nvPr/>
        </p:nvSpPr>
        <p:spPr bwMode="auto">
          <a:xfrm>
            <a:off x="16002000" y="2286000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" name="Text Box 70"/>
          <p:cNvSpPr txBox="1">
            <a:spLocks noChangeArrowheads="1"/>
          </p:cNvSpPr>
          <p:nvPr/>
        </p:nvSpPr>
        <p:spPr bwMode="auto">
          <a:xfrm>
            <a:off x="16002000" y="2286000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" name="Text Box 71"/>
          <p:cNvSpPr txBox="1">
            <a:spLocks noChangeArrowheads="1"/>
          </p:cNvSpPr>
          <p:nvPr/>
        </p:nvSpPr>
        <p:spPr bwMode="auto">
          <a:xfrm>
            <a:off x="16002000" y="2286000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" name="Text Box 72"/>
          <p:cNvSpPr txBox="1">
            <a:spLocks noChangeArrowheads="1"/>
          </p:cNvSpPr>
          <p:nvPr/>
        </p:nvSpPr>
        <p:spPr bwMode="auto">
          <a:xfrm>
            <a:off x="16002000" y="2286000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" name="Text Box 73"/>
          <p:cNvSpPr txBox="1">
            <a:spLocks noChangeArrowheads="1"/>
          </p:cNvSpPr>
          <p:nvPr/>
        </p:nvSpPr>
        <p:spPr bwMode="auto">
          <a:xfrm>
            <a:off x="16002000" y="2286000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" name="Text Box 74"/>
          <p:cNvSpPr txBox="1">
            <a:spLocks noChangeArrowheads="1"/>
          </p:cNvSpPr>
          <p:nvPr/>
        </p:nvSpPr>
        <p:spPr bwMode="auto">
          <a:xfrm>
            <a:off x="16002000" y="2286000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" name="Text Box 75"/>
          <p:cNvSpPr txBox="1">
            <a:spLocks noChangeArrowheads="1"/>
          </p:cNvSpPr>
          <p:nvPr/>
        </p:nvSpPr>
        <p:spPr bwMode="auto">
          <a:xfrm>
            <a:off x="16002000" y="2286000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5530488A-CB00-42EA-B19F-FF37D84261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767" y="548681"/>
            <a:ext cx="9128464" cy="576064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8A0940B9-671A-479A-BFF6-2A62B3EEFF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144" y="797394"/>
            <a:ext cx="9129360" cy="5583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16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 1"/>
          <p:cNvSpPr txBox="1">
            <a:spLocks noChangeArrowheads="1"/>
          </p:cNvSpPr>
          <p:nvPr/>
        </p:nvSpPr>
        <p:spPr bwMode="auto">
          <a:xfrm>
            <a:off x="15567660" y="1457325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" name="Text Box 61"/>
          <p:cNvSpPr txBox="1">
            <a:spLocks noChangeArrowheads="1"/>
          </p:cNvSpPr>
          <p:nvPr/>
        </p:nvSpPr>
        <p:spPr bwMode="auto">
          <a:xfrm>
            <a:off x="15567660" y="1457325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Text Box 62"/>
          <p:cNvSpPr txBox="1">
            <a:spLocks noChangeArrowheads="1"/>
          </p:cNvSpPr>
          <p:nvPr/>
        </p:nvSpPr>
        <p:spPr bwMode="auto">
          <a:xfrm>
            <a:off x="15567660" y="1457325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" name="Text Box 63"/>
          <p:cNvSpPr txBox="1">
            <a:spLocks noChangeArrowheads="1"/>
          </p:cNvSpPr>
          <p:nvPr/>
        </p:nvSpPr>
        <p:spPr bwMode="auto">
          <a:xfrm>
            <a:off x="15567660" y="1457325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" name="Text Box 64"/>
          <p:cNvSpPr txBox="1">
            <a:spLocks noChangeArrowheads="1"/>
          </p:cNvSpPr>
          <p:nvPr/>
        </p:nvSpPr>
        <p:spPr bwMode="auto">
          <a:xfrm>
            <a:off x="15567660" y="1457325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" name="Text Box 65"/>
          <p:cNvSpPr txBox="1">
            <a:spLocks noChangeArrowheads="1"/>
          </p:cNvSpPr>
          <p:nvPr/>
        </p:nvSpPr>
        <p:spPr bwMode="auto">
          <a:xfrm>
            <a:off x="15567660" y="1457325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" name="Text Box 66"/>
          <p:cNvSpPr txBox="1">
            <a:spLocks noChangeArrowheads="1"/>
          </p:cNvSpPr>
          <p:nvPr/>
        </p:nvSpPr>
        <p:spPr bwMode="auto">
          <a:xfrm>
            <a:off x="16002000" y="2286000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" name="Text Box 67"/>
          <p:cNvSpPr txBox="1">
            <a:spLocks noChangeArrowheads="1"/>
          </p:cNvSpPr>
          <p:nvPr/>
        </p:nvSpPr>
        <p:spPr bwMode="auto">
          <a:xfrm>
            <a:off x="16002000" y="2286000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" name="Text Box 68"/>
          <p:cNvSpPr txBox="1">
            <a:spLocks noChangeArrowheads="1"/>
          </p:cNvSpPr>
          <p:nvPr/>
        </p:nvSpPr>
        <p:spPr bwMode="auto">
          <a:xfrm>
            <a:off x="16002000" y="2286000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" name="Text Box 69"/>
          <p:cNvSpPr txBox="1">
            <a:spLocks noChangeArrowheads="1"/>
          </p:cNvSpPr>
          <p:nvPr/>
        </p:nvSpPr>
        <p:spPr bwMode="auto">
          <a:xfrm>
            <a:off x="16002000" y="2286000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" name="Text Box 70"/>
          <p:cNvSpPr txBox="1">
            <a:spLocks noChangeArrowheads="1"/>
          </p:cNvSpPr>
          <p:nvPr/>
        </p:nvSpPr>
        <p:spPr bwMode="auto">
          <a:xfrm>
            <a:off x="16002000" y="2286000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" name="Text Box 71"/>
          <p:cNvSpPr txBox="1">
            <a:spLocks noChangeArrowheads="1"/>
          </p:cNvSpPr>
          <p:nvPr/>
        </p:nvSpPr>
        <p:spPr bwMode="auto">
          <a:xfrm>
            <a:off x="16002000" y="2286000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" name="Text Box 72"/>
          <p:cNvSpPr txBox="1">
            <a:spLocks noChangeArrowheads="1"/>
          </p:cNvSpPr>
          <p:nvPr/>
        </p:nvSpPr>
        <p:spPr bwMode="auto">
          <a:xfrm>
            <a:off x="16002000" y="2286000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" name="Text Box 73"/>
          <p:cNvSpPr txBox="1">
            <a:spLocks noChangeArrowheads="1"/>
          </p:cNvSpPr>
          <p:nvPr/>
        </p:nvSpPr>
        <p:spPr bwMode="auto">
          <a:xfrm>
            <a:off x="16002000" y="2286000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" name="Text Box 74"/>
          <p:cNvSpPr txBox="1">
            <a:spLocks noChangeArrowheads="1"/>
          </p:cNvSpPr>
          <p:nvPr/>
        </p:nvSpPr>
        <p:spPr bwMode="auto">
          <a:xfrm>
            <a:off x="16002000" y="2286000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" name="Text Box 75"/>
          <p:cNvSpPr txBox="1">
            <a:spLocks noChangeArrowheads="1"/>
          </p:cNvSpPr>
          <p:nvPr/>
        </p:nvSpPr>
        <p:spPr bwMode="auto">
          <a:xfrm>
            <a:off x="16002000" y="2286000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" name="Texto 1"/>
          <p:cNvSpPr txBox="1">
            <a:spLocks noChangeArrowheads="1"/>
          </p:cNvSpPr>
          <p:nvPr/>
        </p:nvSpPr>
        <p:spPr bwMode="auto">
          <a:xfrm>
            <a:off x="15567660" y="1457325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" name="Text Box 61"/>
          <p:cNvSpPr txBox="1">
            <a:spLocks noChangeArrowheads="1"/>
          </p:cNvSpPr>
          <p:nvPr/>
        </p:nvSpPr>
        <p:spPr bwMode="auto">
          <a:xfrm>
            <a:off x="15567660" y="1457325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" name="Text Box 62"/>
          <p:cNvSpPr txBox="1">
            <a:spLocks noChangeArrowheads="1"/>
          </p:cNvSpPr>
          <p:nvPr/>
        </p:nvSpPr>
        <p:spPr bwMode="auto">
          <a:xfrm>
            <a:off x="15567660" y="1457325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" name="Text Box 63"/>
          <p:cNvSpPr txBox="1">
            <a:spLocks noChangeArrowheads="1"/>
          </p:cNvSpPr>
          <p:nvPr/>
        </p:nvSpPr>
        <p:spPr bwMode="auto">
          <a:xfrm>
            <a:off x="15567660" y="1457325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" name="Text Box 64"/>
          <p:cNvSpPr txBox="1">
            <a:spLocks noChangeArrowheads="1"/>
          </p:cNvSpPr>
          <p:nvPr/>
        </p:nvSpPr>
        <p:spPr bwMode="auto">
          <a:xfrm>
            <a:off x="15567660" y="1457325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" name="Text Box 65"/>
          <p:cNvSpPr txBox="1">
            <a:spLocks noChangeArrowheads="1"/>
          </p:cNvSpPr>
          <p:nvPr/>
        </p:nvSpPr>
        <p:spPr bwMode="auto">
          <a:xfrm>
            <a:off x="15567660" y="1457325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16002000" y="2286000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" name="Text Box 67"/>
          <p:cNvSpPr txBox="1">
            <a:spLocks noChangeArrowheads="1"/>
          </p:cNvSpPr>
          <p:nvPr/>
        </p:nvSpPr>
        <p:spPr bwMode="auto">
          <a:xfrm>
            <a:off x="16002000" y="2286000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" name="Text Box 68"/>
          <p:cNvSpPr txBox="1">
            <a:spLocks noChangeArrowheads="1"/>
          </p:cNvSpPr>
          <p:nvPr/>
        </p:nvSpPr>
        <p:spPr bwMode="auto">
          <a:xfrm>
            <a:off x="16002000" y="2286000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" name="Text Box 69"/>
          <p:cNvSpPr txBox="1">
            <a:spLocks noChangeArrowheads="1"/>
          </p:cNvSpPr>
          <p:nvPr/>
        </p:nvSpPr>
        <p:spPr bwMode="auto">
          <a:xfrm>
            <a:off x="16002000" y="2286000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" name="Text Box 70"/>
          <p:cNvSpPr txBox="1">
            <a:spLocks noChangeArrowheads="1"/>
          </p:cNvSpPr>
          <p:nvPr/>
        </p:nvSpPr>
        <p:spPr bwMode="auto">
          <a:xfrm>
            <a:off x="16002000" y="2286000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" name="Text Box 71"/>
          <p:cNvSpPr txBox="1">
            <a:spLocks noChangeArrowheads="1"/>
          </p:cNvSpPr>
          <p:nvPr/>
        </p:nvSpPr>
        <p:spPr bwMode="auto">
          <a:xfrm>
            <a:off x="16002000" y="2286000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" name="Text Box 72"/>
          <p:cNvSpPr txBox="1">
            <a:spLocks noChangeArrowheads="1"/>
          </p:cNvSpPr>
          <p:nvPr/>
        </p:nvSpPr>
        <p:spPr bwMode="auto">
          <a:xfrm>
            <a:off x="16002000" y="2286000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" name="Text Box 73"/>
          <p:cNvSpPr txBox="1">
            <a:spLocks noChangeArrowheads="1"/>
          </p:cNvSpPr>
          <p:nvPr/>
        </p:nvSpPr>
        <p:spPr bwMode="auto">
          <a:xfrm>
            <a:off x="16002000" y="2286000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" name="Text Box 74"/>
          <p:cNvSpPr txBox="1">
            <a:spLocks noChangeArrowheads="1"/>
          </p:cNvSpPr>
          <p:nvPr/>
        </p:nvSpPr>
        <p:spPr bwMode="auto">
          <a:xfrm>
            <a:off x="16002000" y="2286000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" name="Text Box 75"/>
          <p:cNvSpPr txBox="1">
            <a:spLocks noChangeArrowheads="1"/>
          </p:cNvSpPr>
          <p:nvPr/>
        </p:nvSpPr>
        <p:spPr bwMode="auto">
          <a:xfrm>
            <a:off x="16002000" y="2286000"/>
            <a:ext cx="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E01C0CD1-D9B5-4789-8995-13A45214D8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275" y="651313"/>
            <a:ext cx="9434253" cy="5802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350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188640"/>
            <a:ext cx="97775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pt-BR" sz="3600" dirty="0"/>
          </a:p>
          <a:p>
            <a:pPr algn="l"/>
            <a:r>
              <a:rPr lang="pt-BR" sz="3600" dirty="0"/>
              <a:t>3. Proposta de Reforma da Previdência</a:t>
            </a:r>
          </a:p>
          <a:p>
            <a:pPr algn="l"/>
            <a:endParaRPr lang="pt-BR" sz="3600" dirty="0"/>
          </a:p>
          <a:p>
            <a:pPr algn="l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951781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50AB0E4-5DBA-4A69-BF64-A001253C3E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332657"/>
            <a:ext cx="8420100" cy="504056"/>
          </a:xfrm>
        </p:spPr>
        <p:txBody>
          <a:bodyPr/>
          <a:lstStyle/>
          <a:p>
            <a:pPr algn="l"/>
            <a:r>
              <a:rPr lang="pt-BR" sz="3200" dirty="0"/>
              <a:t>Principais mudanças</a:t>
            </a:r>
            <a:endParaRPr lang="pt-BR" dirty="0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54FA2A61-60C6-475E-9996-F38D29FB6E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4488" y="908720"/>
            <a:ext cx="9073008" cy="5400600"/>
          </a:xfrm>
        </p:spPr>
        <p:txBody>
          <a:bodyPr/>
          <a:lstStyle/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1800" dirty="0"/>
              <a:t>Idade mínima de 65 anos para homens e 62 anos para mulheres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1800" dirty="0"/>
              <a:t>40 anos de contribuição para aposentadoria integral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1800" dirty="0"/>
              <a:t>Período de transição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1800" dirty="0"/>
              <a:t>Acaba aposentadoria por tempo de contribuição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1800" dirty="0"/>
              <a:t>Contribuição mínima passa de 15 para 20 anos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1800" dirty="0"/>
              <a:t>Valor inicial de 60% da contribuição acrescido de dois pontos por ano até chegar </a:t>
            </a:r>
            <a:r>
              <a:rPr lang="pt-BR" sz="1800"/>
              <a:t>a 100</a:t>
            </a:r>
            <a:r>
              <a:rPr lang="pt-BR" sz="1800" dirty="0"/>
              <a:t>%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1800" dirty="0"/>
              <a:t>Servidor o tempo mínimo de contribuição passa de 15 para 25 anos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1800" dirty="0"/>
              <a:t>Aposentadoria rural – 60 anos para ambos os sexos e contribuição mínima de 20 anos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1800" dirty="0"/>
              <a:t>Professores: 60 anos, 30 anos de contribuição, 10 anos no serviço público e 5 anos no cargo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1800" dirty="0"/>
              <a:t>Policiais: idade mínima 55 anos, serviço 20 anos para mulheres e 25 para homens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1800" dirty="0"/>
              <a:t>BPC – R$ 400 – 70 anos 1 SM – patrimônio inferior a R$ 98 mil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1800" dirty="0"/>
              <a:t>Acúmulo pensões e aposentadorias – maior + 80% até 1 SM, 60% 1 a 2 SM... &gt; 4 SM nada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1800" dirty="0"/>
              <a:t>Abono passa de 2 para 1 SM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1800" dirty="0"/>
              <a:t>Capitalização (?)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E34A77C2-D211-44EE-A1EA-6BCDD06536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507" y="403345"/>
            <a:ext cx="9178997" cy="6121999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696556A-DD53-4E6E-A5CF-81A08650B8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253" y="349458"/>
            <a:ext cx="8706235" cy="6103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014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B3A61602-2B76-4D42-94B7-E97266AE2E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552" y="647559"/>
            <a:ext cx="7992888" cy="5509391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017C19A-2688-495F-80FE-A0F9F279AA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6496" y="1052736"/>
            <a:ext cx="9289032" cy="5400600"/>
          </a:xfrm>
        </p:spPr>
        <p:txBody>
          <a:bodyPr/>
          <a:lstStyle/>
          <a:p>
            <a:pPr marL="342900" indent="-342900" algn="just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pt-BR" sz="2400" dirty="0"/>
              <a:t>Avaliar o impacto social</a:t>
            </a:r>
          </a:p>
          <a:p>
            <a:pPr marL="342900" indent="-342900" algn="just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pt-BR" sz="2400" dirty="0"/>
              <a:t>Crescimento econômico</a:t>
            </a:r>
          </a:p>
          <a:p>
            <a:pPr marL="342900" indent="-342900" algn="just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pt-BR" sz="2400" dirty="0"/>
              <a:t>Ampliar recursos via reforma tributária</a:t>
            </a:r>
          </a:p>
          <a:p>
            <a:pPr marL="342900" indent="-342900" algn="just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pt-BR" sz="2400" dirty="0"/>
              <a:t>Transparência</a:t>
            </a:r>
          </a:p>
          <a:p>
            <a:pPr marL="342900" indent="-342900" algn="just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pt-BR" sz="2400" dirty="0"/>
              <a:t>Não isolar o RGPS da Seguridade</a:t>
            </a:r>
          </a:p>
          <a:p>
            <a:pPr marL="342900" indent="-342900" algn="just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pt-BR" sz="2400" dirty="0"/>
              <a:t>Separar Assistência da Previdência</a:t>
            </a:r>
          </a:p>
          <a:p>
            <a:pPr marL="342900" indent="-342900" algn="just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pt-BR" sz="2400" dirty="0"/>
              <a:t>Considerar o Fator Externo</a:t>
            </a:r>
          </a:p>
          <a:p>
            <a:pPr marL="342900" indent="-342900" algn="just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pt-BR" sz="2400" dirty="0"/>
              <a:t>Considerar a redução de custos pela diminuição absoluta de jovens</a:t>
            </a:r>
          </a:p>
          <a:p>
            <a:pPr marL="342900" indent="-342900" algn="just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pt-BR" sz="2400" dirty="0"/>
              <a:t>Aprimorar a gestão</a:t>
            </a:r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</p:txBody>
      </p:sp>
      <p:sp>
        <p:nvSpPr>
          <p:cNvPr id="5" name="Título 3">
            <a:extLst>
              <a:ext uri="{FF2B5EF4-FFF2-40B4-BE49-F238E27FC236}">
                <a16:creationId xmlns:a16="http://schemas.microsoft.com/office/drawing/2014/main" id="{5A26AB74-25CD-4355-99DD-411F393A10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2520" y="404664"/>
            <a:ext cx="8420100" cy="434479"/>
          </a:xfrm>
        </p:spPr>
        <p:txBody>
          <a:bodyPr/>
          <a:lstStyle/>
          <a:p>
            <a:pPr algn="l"/>
            <a:r>
              <a:rPr lang="pt-BR" sz="3200" dirty="0"/>
              <a:t>4. Propostas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188640"/>
            <a:ext cx="97775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3600" dirty="0"/>
              <a:t>1. Questão Fiscal</a:t>
            </a:r>
          </a:p>
          <a:p>
            <a:pPr algn="l"/>
            <a:endParaRPr lang="pt-BR" sz="3600" dirty="0"/>
          </a:p>
          <a:p>
            <a:pPr algn="l"/>
            <a:endParaRPr lang="pt-BR" sz="3600" dirty="0"/>
          </a:p>
          <a:p>
            <a:pPr algn="l"/>
            <a:r>
              <a:rPr lang="pt-BR" sz="3600" dirty="0"/>
              <a:t>2. RGPS e RPPS- Evolução </a:t>
            </a:r>
          </a:p>
          <a:p>
            <a:pPr algn="l"/>
            <a:endParaRPr lang="pt-BR" sz="3600" dirty="0"/>
          </a:p>
          <a:p>
            <a:pPr algn="l"/>
            <a:endParaRPr lang="pt-BR" sz="3600" dirty="0"/>
          </a:p>
          <a:p>
            <a:pPr algn="l"/>
            <a:r>
              <a:rPr lang="pt-BR" sz="3600" dirty="0"/>
              <a:t>3. Proposta de Reforma da Previdência</a:t>
            </a:r>
          </a:p>
          <a:p>
            <a:pPr algn="l"/>
            <a:endParaRPr lang="pt-BR" sz="3600" dirty="0"/>
          </a:p>
          <a:p>
            <a:pPr algn="l"/>
            <a:endParaRPr lang="pt-BR" sz="3600" dirty="0"/>
          </a:p>
          <a:p>
            <a:pPr algn="l"/>
            <a:r>
              <a:rPr lang="pt-BR" sz="3600" dirty="0"/>
              <a:t>4. Avaliação e Propostas</a:t>
            </a:r>
            <a:endParaRPr lang="pt-BR" sz="3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76536" y="612844"/>
            <a:ext cx="97775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l">
              <a:buAutoNum type="arabicPeriod"/>
            </a:pPr>
            <a:r>
              <a:rPr lang="pt-BR" sz="3600" dirty="0"/>
              <a:t>Questão Fiscal</a:t>
            </a:r>
          </a:p>
          <a:p>
            <a:pPr marL="742950" indent="-742950" algn="l">
              <a:buAutoNum type="arabicPeriod"/>
            </a:pPr>
            <a:endParaRPr lang="pt-BR" sz="3600" dirty="0"/>
          </a:p>
          <a:p>
            <a:pPr algn="l"/>
            <a:r>
              <a:rPr lang="pt-BR" sz="3600" dirty="0"/>
              <a:t>Dívida Líquida e Bruta</a:t>
            </a:r>
          </a:p>
          <a:p>
            <a:pPr algn="l"/>
            <a:r>
              <a:rPr lang="pt-BR" sz="3600" dirty="0"/>
              <a:t>Resultado Fiscal</a:t>
            </a:r>
          </a:p>
          <a:p>
            <a:pPr algn="l"/>
            <a:r>
              <a:rPr lang="pt-BR" sz="3600" dirty="0"/>
              <a:t>Evolução das Receitas e Despesas</a:t>
            </a:r>
          </a:p>
          <a:p>
            <a:pPr algn="l"/>
            <a:r>
              <a:rPr lang="pt-BR" sz="3600" dirty="0"/>
              <a:t>Saneamento</a:t>
            </a:r>
          </a:p>
          <a:p>
            <a:pPr algn="l"/>
            <a:endParaRPr lang="pt-BR" sz="3600" dirty="0"/>
          </a:p>
          <a:p>
            <a:pPr algn="l"/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342686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38219B66-44B4-4D2C-B12A-B1525408F2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521" y="724028"/>
            <a:ext cx="8496944" cy="550321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BA32355-6D6B-40FA-A490-B94D393698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504" y="332656"/>
            <a:ext cx="9072055" cy="61206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58BD8DDE-26D2-4ADA-8E6A-1BD8BEFE97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452" y="97023"/>
            <a:ext cx="7753980" cy="6644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652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76536" y="612844"/>
            <a:ext cx="977753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3600" dirty="0">
                <a:solidFill>
                  <a:srgbClr val="FFFF00"/>
                </a:solidFill>
              </a:rPr>
              <a:t>Saneamento</a:t>
            </a:r>
          </a:p>
          <a:p>
            <a:pPr marL="742950" indent="-742950" algn="l">
              <a:buAutoNum type="arabicPeriod"/>
            </a:pPr>
            <a:endParaRPr lang="pt-BR" sz="3600" dirty="0"/>
          </a:p>
          <a:p>
            <a:pPr algn="l"/>
            <a:r>
              <a:rPr lang="pt-BR" sz="2800" dirty="0">
                <a:solidFill>
                  <a:srgbClr val="FFFF00"/>
                </a:solidFill>
              </a:rPr>
              <a:t>3 frentes: Receitas, Despesas e Juros</a:t>
            </a:r>
          </a:p>
          <a:p>
            <a:pPr algn="l"/>
            <a:endParaRPr lang="pt-BR" sz="2800" dirty="0">
              <a:solidFill>
                <a:srgbClr val="FFFF00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pt-BR" sz="2800" dirty="0">
                <a:solidFill>
                  <a:srgbClr val="FFFF00"/>
                </a:solidFill>
              </a:rPr>
              <a:t>Receitas: Crescimento econômico e Reforma Tributária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pt-BR" sz="2800" dirty="0">
              <a:solidFill>
                <a:srgbClr val="FFFF00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pt-BR" sz="2800" dirty="0">
                <a:solidFill>
                  <a:srgbClr val="FFFF00"/>
                </a:solidFill>
              </a:rPr>
              <a:t>Despesas: Prioridades e Gestão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pt-BR" sz="2800" dirty="0">
              <a:solidFill>
                <a:srgbClr val="FFFF00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pt-BR" sz="2800" dirty="0">
                <a:solidFill>
                  <a:srgbClr val="FFFF00"/>
                </a:solidFill>
              </a:rPr>
              <a:t>Juros: Estoque, redução taxas e compulsório</a:t>
            </a:r>
          </a:p>
          <a:p>
            <a:pPr algn="l"/>
            <a:r>
              <a:rPr lang="pt-BR" sz="2800" dirty="0">
                <a:solidFill>
                  <a:srgbClr val="FFFF00"/>
                </a:solidFill>
              </a:rPr>
              <a:t> </a:t>
            </a:r>
          </a:p>
          <a:p>
            <a:pPr algn="l"/>
            <a:endParaRPr lang="pt-BR" sz="3600" dirty="0"/>
          </a:p>
          <a:p>
            <a:pPr algn="l"/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25333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76536" y="612844"/>
            <a:ext cx="97775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3600" dirty="0"/>
              <a:t>2. RGPS e RPPS- Evolução </a:t>
            </a:r>
          </a:p>
          <a:p>
            <a:pPr algn="l"/>
            <a:endParaRPr lang="pt-BR" sz="3600" dirty="0"/>
          </a:p>
          <a:p>
            <a:pPr algn="l"/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721880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77FCCC97-3E4C-4092-95CB-7F348C32A4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134" y="62958"/>
            <a:ext cx="8286330" cy="667841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17218</TotalTime>
  <Words>301</Words>
  <Application>Microsoft Office PowerPoint</Application>
  <PresentationFormat>Papel A4 (210 x 297 mm)</PresentationFormat>
  <Paragraphs>68</Paragraphs>
  <Slides>18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2" baseType="lpstr">
      <vt:lpstr>Times New Roman</vt:lpstr>
      <vt:lpstr>Wingdings</vt:lpstr>
      <vt:lpstr>Estrutura padrão</vt:lpstr>
      <vt:lpstr>Gráfico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Principais mudanças</vt:lpstr>
      <vt:lpstr>Apresentação do PowerPoint</vt:lpstr>
      <vt:lpstr>Apresentação do PowerPoint</vt:lpstr>
      <vt:lpstr>Apresentação do PowerPoint</vt:lpstr>
      <vt:lpstr>4. Propostas</vt:lpstr>
    </vt:vector>
  </TitlesOfParts>
  <Company>Ministério da Fazenda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STN</dc:creator>
  <cp:lastModifiedBy>Sonia Kruppa</cp:lastModifiedBy>
  <cp:revision>115</cp:revision>
  <dcterms:created xsi:type="dcterms:W3CDTF">2004-10-07T23:22:52Z</dcterms:created>
  <dcterms:modified xsi:type="dcterms:W3CDTF">2019-03-12T11:28:31Z</dcterms:modified>
</cp:coreProperties>
</file>