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19" roundtripDataSignature="AMtx7mhYx6yomzr0WDKYqjJklQT68E0hS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6e199d7a7e_0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6e199d7a7e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3"/>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4"/>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4"/>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7" name="Shape 17"/>
        <p:cNvGrpSpPr/>
        <p:nvPr/>
      </p:nvGrpSpPr>
      <p:grpSpPr>
        <a:xfrm>
          <a:off x="0" y="0"/>
          <a:ext cx="0" cy="0"/>
          <a:chOff x="0" y="0"/>
          <a:chExt cx="0" cy="0"/>
        </a:xfrm>
      </p:grpSpPr>
      <p:sp>
        <p:nvSpPr>
          <p:cNvPr id="18" name="Google Shape;18;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20" name="Google Shape;20;p1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21" name="Google Shape;21;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7" name="Google Shape;27;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1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1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3" name="Google Shape;33;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1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1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1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2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2"/>
          <p:cNvSpPr/>
          <p:nvPr>
            <p:ph idx="2" type="pic"/>
          </p:nvPr>
        </p:nvSpPr>
        <p:spPr>
          <a:xfrm>
            <a:off x="1792288" y="612775"/>
            <a:ext cx="5486400" cy="4114800"/>
          </a:xfrm>
          <a:prstGeom prst="rect">
            <a:avLst/>
          </a:prstGeom>
          <a:noFill/>
          <a:ln>
            <a:noFill/>
          </a:ln>
        </p:spPr>
      </p:sp>
      <p:sp>
        <p:nvSpPr>
          <p:cNvPr id="64" name="Google Shape;64;p2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685800" y="586084"/>
            <a:ext cx="7772400" cy="3793267"/>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alibri"/>
              <a:buNone/>
            </a:pPr>
            <a:r>
              <a:rPr lang="pt-BR" sz="4000"/>
              <a:t>Franz Boas: raça e cultura, e a formação da Antropologia nos EUA</a:t>
            </a:r>
            <a:br>
              <a:rPr lang="pt-BR" sz="4000"/>
            </a:br>
            <a:br>
              <a:rPr lang="pt-BR" sz="4000"/>
            </a:br>
            <a:r>
              <a:rPr lang="pt-BR" sz="3600"/>
              <a:t>(2021)</a:t>
            </a:r>
            <a:br>
              <a:rPr lang="pt-BR" sz="3600"/>
            </a:br>
            <a:endParaRPr sz="3600"/>
          </a:p>
        </p:txBody>
      </p:sp>
      <p:sp>
        <p:nvSpPr>
          <p:cNvPr id="85" name="Google Shape;85;p1"/>
          <p:cNvSpPr txBox="1"/>
          <p:nvPr>
            <p:ph idx="1" type="subTitle"/>
          </p:nvPr>
        </p:nvSpPr>
        <p:spPr>
          <a:xfrm>
            <a:off x="1371600" y="4770074"/>
            <a:ext cx="6400800" cy="868725"/>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pt-BR"/>
              <a:t>Profa. Heloisa Buarque de Almeida</a:t>
            </a:r>
            <a:endParaRPr/>
          </a:p>
          <a:p>
            <a:pPr indent="0" lvl="0" marL="0" rtl="0" algn="ctr">
              <a:spcBef>
                <a:spcPts val="640"/>
              </a:spcBef>
              <a:spcAft>
                <a:spcPts val="0"/>
              </a:spcAft>
              <a:buClr>
                <a:srgbClr val="888888"/>
              </a:buClr>
              <a:buSzPts val="32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9"/>
          <p:cNvSpPr txBox="1"/>
          <p:nvPr>
            <p:ph type="title"/>
          </p:nvPr>
        </p:nvSpPr>
        <p:spPr>
          <a:xfrm>
            <a:off x="457200" y="274638"/>
            <a:ext cx="8229600" cy="96265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Boas</a:t>
            </a:r>
            <a:endParaRPr/>
          </a:p>
        </p:txBody>
      </p:sp>
      <p:sp>
        <p:nvSpPr>
          <p:cNvPr id="141" name="Google Shape;141;p9"/>
          <p:cNvSpPr txBox="1"/>
          <p:nvPr>
            <p:ph idx="1" type="body"/>
          </p:nvPr>
        </p:nvSpPr>
        <p:spPr>
          <a:xfrm>
            <a:off x="457200" y="1237290"/>
            <a:ext cx="8229600" cy="4888874"/>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lang="pt-BR"/>
              <a:t>Críticas ao evolucionismo e ao método comparativo que já supõe uma só história </a:t>
            </a:r>
            <a:endParaRPr/>
          </a:p>
          <a:p>
            <a:pPr indent="-342900" lvl="0" marL="342900" rtl="0" algn="l">
              <a:spcBef>
                <a:spcPts val="592"/>
              </a:spcBef>
              <a:spcAft>
                <a:spcPts val="0"/>
              </a:spcAft>
              <a:buClr>
                <a:schemeClr val="dk1"/>
              </a:buClr>
              <a:buSzPct val="100000"/>
              <a:buChar char="•"/>
            </a:pPr>
            <a:r>
              <a:rPr lang="pt-BR"/>
              <a:t>Método histórico: a partir de cada cultura e ou uma área cultural delimitada</a:t>
            </a:r>
            <a:endParaRPr/>
          </a:p>
          <a:p>
            <a:pPr indent="-342900" lvl="0" marL="342900" rtl="0" algn="l">
              <a:spcBef>
                <a:spcPts val="592"/>
              </a:spcBef>
              <a:spcAft>
                <a:spcPts val="0"/>
              </a:spcAft>
              <a:buClr>
                <a:schemeClr val="dk1"/>
              </a:buClr>
              <a:buSzPct val="100000"/>
              <a:buChar char="•"/>
            </a:pPr>
            <a:r>
              <a:rPr lang="pt-BR"/>
              <a:t>Recusa também difusionismo, o determinismo geográfico e o racismo como explicativos da diversidade cultural</a:t>
            </a:r>
            <a:endParaRPr/>
          </a:p>
          <a:p>
            <a:pPr indent="-342900" lvl="0" marL="342900" rtl="0" algn="l">
              <a:spcBef>
                <a:spcPts val="592"/>
              </a:spcBef>
              <a:spcAft>
                <a:spcPts val="0"/>
              </a:spcAft>
              <a:buClr>
                <a:schemeClr val="dk1"/>
              </a:buClr>
              <a:buSzPct val="100000"/>
              <a:buChar char="•"/>
            </a:pPr>
            <a:r>
              <a:rPr lang="pt-BR"/>
              <a:t>Entender cada cultura, cada povo </a:t>
            </a:r>
            <a:endParaRPr/>
          </a:p>
          <a:p>
            <a:pPr indent="-342900" lvl="0" marL="342900" rtl="0" algn="l">
              <a:spcBef>
                <a:spcPts val="592"/>
              </a:spcBef>
              <a:spcAft>
                <a:spcPts val="0"/>
              </a:spcAft>
              <a:buClr>
                <a:schemeClr val="dk1"/>
              </a:buClr>
              <a:buSzPct val="100000"/>
              <a:buChar char="•"/>
            </a:pPr>
            <a:r>
              <a:rPr lang="pt-BR"/>
              <a:t>Não produz “leis gerais”, nem grandes teorias</a:t>
            </a:r>
            <a:endParaRPr/>
          </a:p>
          <a:p>
            <a:pPr indent="-342900" lvl="0" marL="342900" rtl="0" algn="l">
              <a:spcBef>
                <a:spcPts val="592"/>
              </a:spcBef>
              <a:spcAft>
                <a:spcPts val="0"/>
              </a:spcAft>
              <a:buClr>
                <a:schemeClr val="dk1"/>
              </a:buClr>
              <a:buSzPct val="100000"/>
              <a:buChar char="•"/>
            </a:pPr>
            <a:r>
              <a:rPr lang="pt-BR"/>
              <a:t>Orienta aluna/os a etnografar todas as culturas possíveis, antes que elas desaparecessem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Cultura</a:t>
            </a:r>
            <a:endParaRPr/>
          </a:p>
        </p:txBody>
      </p:sp>
      <p:pic>
        <p:nvPicPr>
          <p:cNvPr descr="Screen Shot 2021-05-17 at 17.45.19.png" id="147" name="Google Shape;147;p10"/>
          <p:cNvPicPr preferRelativeResize="0"/>
          <p:nvPr>
            <p:ph idx="1" type="body"/>
          </p:nvPr>
        </p:nvPicPr>
        <p:blipFill rotWithShape="1">
          <a:blip r:embed="rId3">
            <a:alphaModFix/>
          </a:blip>
          <a:srcRect b="-23983" l="0" r="0" t="-23983"/>
          <a:stretch/>
        </p:blipFill>
        <p:spPr>
          <a:xfrm>
            <a:off x="158872" y="1253570"/>
            <a:ext cx="8859882" cy="487259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Boas e culturalismo</a:t>
            </a:r>
            <a:endParaRPr/>
          </a:p>
        </p:txBody>
      </p:sp>
      <p:sp>
        <p:nvSpPr>
          <p:cNvPr id="153" name="Google Shape;153;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pt-BR"/>
              <a:t>Rejeição à noção de degeneração e de raças separadas – enfrentamento do racismo “científico” e legal nos EUA</a:t>
            </a:r>
            <a:endParaRPr/>
          </a:p>
          <a:p>
            <a:pPr indent="-342900" lvl="0" marL="342900" rtl="0" algn="l">
              <a:spcBef>
                <a:spcPts val="640"/>
              </a:spcBef>
              <a:spcAft>
                <a:spcPts val="0"/>
              </a:spcAft>
              <a:buClr>
                <a:schemeClr val="dk1"/>
              </a:buClr>
              <a:buSzPts val="3200"/>
              <a:buChar char="•"/>
            </a:pPr>
            <a:r>
              <a:rPr lang="pt-BR"/>
              <a:t>Gilberto Freyre, </a:t>
            </a:r>
            <a:r>
              <a:rPr i="1" lang="pt-BR"/>
              <a:t>Casa Grande e Senzala</a:t>
            </a:r>
            <a:endParaRPr/>
          </a:p>
          <a:p>
            <a:pPr indent="-342900" lvl="0" marL="342900" rtl="0" algn="l">
              <a:spcBef>
                <a:spcPts val="640"/>
              </a:spcBef>
              <a:spcAft>
                <a:spcPts val="0"/>
              </a:spcAft>
              <a:buClr>
                <a:schemeClr val="dk1"/>
              </a:buClr>
              <a:buSzPts val="3200"/>
              <a:buChar char="•"/>
            </a:pPr>
            <a:r>
              <a:rPr lang="pt-BR"/>
              <a:t>Museus e coleções etnográficas: novas formas de organizar e agrupar, relacionada a culturas e áreas culturais</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Quatro campos da antropologia </a:t>
            </a:r>
            <a:endParaRPr/>
          </a:p>
        </p:txBody>
      </p:sp>
      <p:sp>
        <p:nvSpPr>
          <p:cNvPr id="159" name="Google Shape;159;p1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pt-BR"/>
              <a:t>arqueologia</a:t>
            </a:r>
            <a:endParaRPr/>
          </a:p>
          <a:p>
            <a:pPr indent="-342900" lvl="0" marL="342900" rtl="0" algn="l">
              <a:spcBef>
                <a:spcPts val="640"/>
              </a:spcBef>
              <a:spcAft>
                <a:spcPts val="0"/>
              </a:spcAft>
              <a:buClr>
                <a:schemeClr val="dk1"/>
              </a:buClr>
              <a:buSzPts val="3200"/>
              <a:buChar char="•"/>
            </a:pPr>
            <a:r>
              <a:rPr lang="pt-BR"/>
              <a:t>antropologia física</a:t>
            </a:r>
            <a:endParaRPr/>
          </a:p>
          <a:p>
            <a:pPr indent="-342900" lvl="0" marL="342900" rtl="0" algn="l">
              <a:spcBef>
                <a:spcPts val="640"/>
              </a:spcBef>
              <a:spcAft>
                <a:spcPts val="0"/>
              </a:spcAft>
              <a:buClr>
                <a:schemeClr val="dk1"/>
              </a:buClr>
              <a:buSzPts val="3200"/>
              <a:buChar char="•"/>
            </a:pPr>
            <a:r>
              <a:rPr lang="pt-BR"/>
              <a:t>linguística</a:t>
            </a:r>
            <a:endParaRPr/>
          </a:p>
          <a:p>
            <a:pPr indent="-342900" lvl="0" marL="342900" rtl="0" algn="l">
              <a:spcBef>
                <a:spcPts val="640"/>
              </a:spcBef>
              <a:spcAft>
                <a:spcPts val="0"/>
              </a:spcAft>
              <a:buClr>
                <a:schemeClr val="dk1"/>
              </a:buClr>
              <a:buSzPts val="3200"/>
              <a:buChar char="•"/>
            </a:pPr>
            <a:r>
              <a:rPr lang="pt-BR"/>
              <a:t>antropologia cultural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pt-BR"/>
              <a:t>Franz Boas </a:t>
            </a:r>
            <a:r>
              <a:rPr lang="pt-BR"/>
              <a:t>(1858-1942)</a:t>
            </a:r>
            <a:endParaRPr/>
          </a:p>
        </p:txBody>
      </p:sp>
      <p:sp>
        <p:nvSpPr>
          <p:cNvPr id="91" name="Google Shape;91;p2"/>
          <p:cNvSpPr txBox="1"/>
          <p:nvPr>
            <p:ph idx="1" type="body"/>
          </p:nvPr>
        </p:nvSpPr>
        <p:spPr>
          <a:xfrm>
            <a:off x="227939" y="1417637"/>
            <a:ext cx="4135456" cy="5061849"/>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spcBef>
                <a:spcPts val="0"/>
              </a:spcBef>
              <a:spcAft>
                <a:spcPts val="0"/>
              </a:spcAft>
              <a:buClr>
                <a:schemeClr val="dk1"/>
              </a:buClr>
              <a:buSzPct val="100000"/>
              <a:buNone/>
            </a:pPr>
            <a:r>
              <a:rPr lang="pt-BR"/>
              <a:t>De família judaica, comerciantes</a:t>
            </a:r>
            <a:endParaRPr/>
          </a:p>
          <a:p>
            <a:pPr indent="0" lvl="0" marL="0" rtl="0" algn="l">
              <a:spcBef>
                <a:spcPts val="476"/>
              </a:spcBef>
              <a:spcAft>
                <a:spcPts val="0"/>
              </a:spcAft>
              <a:buClr>
                <a:schemeClr val="dk1"/>
              </a:buClr>
              <a:buSzPct val="100000"/>
              <a:buNone/>
            </a:pPr>
            <a:r>
              <a:rPr lang="pt-BR"/>
              <a:t>Estuda física, geografia, folclore, antropologia física</a:t>
            </a:r>
            <a:endParaRPr/>
          </a:p>
          <a:p>
            <a:pPr indent="0" lvl="0" marL="0" rtl="0" algn="l">
              <a:spcBef>
                <a:spcPts val="476"/>
              </a:spcBef>
              <a:spcAft>
                <a:spcPts val="0"/>
              </a:spcAft>
              <a:buClr>
                <a:schemeClr val="dk1"/>
              </a:buClr>
              <a:buSzPct val="100000"/>
              <a:buNone/>
            </a:pPr>
            <a:r>
              <a:rPr lang="pt-BR"/>
              <a:t>Trabalha com Bastian, Museu Etnológico Real (Berlim), medições antropométricas</a:t>
            </a:r>
            <a:endParaRPr/>
          </a:p>
          <a:p>
            <a:pPr indent="0" lvl="0" marL="0" rtl="0" algn="l">
              <a:spcBef>
                <a:spcPts val="476"/>
              </a:spcBef>
              <a:spcAft>
                <a:spcPts val="0"/>
              </a:spcAft>
              <a:buClr>
                <a:schemeClr val="dk1"/>
              </a:buClr>
              <a:buSzPct val="100000"/>
              <a:buNone/>
            </a:pPr>
            <a:r>
              <a:rPr lang="pt-BR"/>
              <a:t>Entre 1883-84 faz expedição geográfica à ilha Baffin, Canadá</a:t>
            </a:r>
            <a:endParaRPr/>
          </a:p>
          <a:p>
            <a:pPr indent="0" lvl="0" marL="0" rtl="0" algn="l">
              <a:spcBef>
                <a:spcPts val="476"/>
              </a:spcBef>
              <a:spcAft>
                <a:spcPts val="0"/>
              </a:spcAft>
              <a:buClr>
                <a:schemeClr val="dk1"/>
              </a:buClr>
              <a:buSzPct val="100000"/>
              <a:buNone/>
            </a:pPr>
            <a:r>
              <a:rPr lang="pt-BR"/>
              <a:t>Trabalho com Bastian nos museus na catalogação das coleções etnográficas</a:t>
            </a:r>
            <a:endParaRPr/>
          </a:p>
          <a:p>
            <a:pPr indent="0" lvl="0" marL="0" rtl="0" algn="l">
              <a:spcBef>
                <a:spcPts val="476"/>
              </a:spcBef>
              <a:spcAft>
                <a:spcPts val="0"/>
              </a:spcAft>
              <a:buClr>
                <a:schemeClr val="dk1"/>
              </a:buClr>
              <a:buSzPct val="100000"/>
              <a:buNone/>
            </a:pPr>
            <a:r>
              <a:rPr lang="pt-BR"/>
              <a:t>1886 – volta aos EUA</a:t>
            </a:r>
            <a:endParaRPr/>
          </a:p>
        </p:txBody>
      </p:sp>
      <p:pic>
        <p:nvPicPr>
          <p:cNvPr descr="boas foto.jpg" id="92" name="Google Shape;92;p2"/>
          <p:cNvPicPr preferRelativeResize="0"/>
          <p:nvPr>
            <p:ph idx="2" type="body"/>
          </p:nvPr>
        </p:nvPicPr>
        <p:blipFill rotWithShape="1">
          <a:blip r:embed="rId3">
            <a:alphaModFix/>
          </a:blip>
          <a:srcRect b="-30280" l="0" r="0" t="-30281"/>
          <a:stretch/>
        </p:blipFill>
        <p:spPr>
          <a:xfrm>
            <a:off x="4363395" y="1088644"/>
            <a:ext cx="4535062" cy="508233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Franz Boas nos EUA</a:t>
            </a:r>
            <a:endParaRPr/>
          </a:p>
        </p:txBody>
      </p:sp>
      <p:sp>
        <p:nvSpPr>
          <p:cNvPr id="98" name="Google Shape;98;p3"/>
          <p:cNvSpPr txBox="1"/>
          <p:nvPr>
            <p:ph idx="1" type="body"/>
          </p:nvPr>
        </p:nvSpPr>
        <p:spPr>
          <a:xfrm>
            <a:off x="457199" y="1600200"/>
            <a:ext cx="8464967" cy="4911847"/>
          </a:xfrm>
          <a:prstGeom prst="rect">
            <a:avLst/>
          </a:prstGeom>
          <a:noFill/>
          <a:ln>
            <a:noFill/>
          </a:ln>
        </p:spPr>
        <p:txBody>
          <a:bodyPr anchorCtr="0" anchor="t" bIns="45700" lIns="91425" spcFirstLastPara="1" rIns="91425" wrap="square" tIns="45700">
            <a:normAutofit fontScale="85000" lnSpcReduction="10000"/>
          </a:bodyPr>
          <a:lstStyle/>
          <a:p>
            <a:pPr indent="-342900" lvl="0" marL="342900" rtl="0" algn="l">
              <a:spcBef>
                <a:spcPts val="0"/>
              </a:spcBef>
              <a:spcAft>
                <a:spcPts val="0"/>
              </a:spcAft>
              <a:buClr>
                <a:schemeClr val="dk1"/>
              </a:buClr>
              <a:buSzPct val="100000"/>
              <a:buChar char="•"/>
            </a:pPr>
            <a:r>
              <a:rPr lang="pt-BR"/>
              <a:t>1886 – expedição a British Columbia (Canadá) </a:t>
            </a:r>
            <a:endParaRPr/>
          </a:p>
          <a:p>
            <a:pPr indent="-342900" lvl="0" marL="342900" rtl="0" algn="l">
              <a:spcBef>
                <a:spcPts val="544"/>
              </a:spcBef>
              <a:spcAft>
                <a:spcPts val="0"/>
              </a:spcAft>
              <a:buClr>
                <a:schemeClr val="dk1"/>
              </a:buClr>
              <a:buSzPct val="100000"/>
              <a:buChar char="•"/>
            </a:pPr>
            <a:r>
              <a:rPr lang="pt-BR"/>
              <a:t>Kwakiutl – contato com objetivos etnográficos de pesquisa: estudar as línguas e mitos nativos, coletar objetos para museus</a:t>
            </a:r>
            <a:endParaRPr/>
          </a:p>
          <a:p>
            <a:pPr indent="-342900" lvl="0" marL="342900" rtl="0" algn="l">
              <a:spcBef>
                <a:spcPts val="544"/>
              </a:spcBef>
              <a:spcAft>
                <a:spcPts val="0"/>
              </a:spcAft>
              <a:buClr>
                <a:schemeClr val="dk1"/>
              </a:buClr>
              <a:buSzPct val="100000"/>
              <a:buChar char="•"/>
            </a:pPr>
            <a:r>
              <a:rPr lang="pt-BR"/>
              <a:t>Torna-se efetivamente antropólogo (</a:t>
            </a:r>
            <a:r>
              <a:rPr i="1" lang="pt-BR"/>
              <a:t>On Alternating Sounds</a:t>
            </a:r>
            <a:r>
              <a:rPr lang="pt-BR"/>
              <a:t> e noção de cultura)</a:t>
            </a:r>
            <a:endParaRPr/>
          </a:p>
          <a:p>
            <a:pPr indent="-342900" lvl="0" marL="342900" rtl="0" algn="l">
              <a:spcBef>
                <a:spcPts val="544"/>
              </a:spcBef>
              <a:spcAft>
                <a:spcPts val="0"/>
              </a:spcAft>
              <a:buClr>
                <a:schemeClr val="dk1"/>
              </a:buClr>
              <a:buSzPct val="100000"/>
              <a:buChar char="•"/>
            </a:pPr>
            <a:r>
              <a:rPr lang="pt-BR"/>
              <a:t>1º trabalho nos EUA como editor assistente da </a:t>
            </a:r>
            <a:r>
              <a:rPr i="1" lang="pt-BR"/>
              <a:t>Science, </a:t>
            </a:r>
            <a:r>
              <a:rPr lang="pt-BR"/>
              <a:t>professor da Clark University e outros trabalhos temporários</a:t>
            </a:r>
            <a:endParaRPr/>
          </a:p>
          <a:p>
            <a:pPr indent="-342900" lvl="0" marL="342900" rtl="0" algn="l">
              <a:spcBef>
                <a:spcPts val="544"/>
              </a:spcBef>
              <a:spcAft>
                <a:spcPts val="0"/>
              </a:spcAft>
              <a:buClr>
                <a:schemeClr val="dk1"/>
              </a:buClr>
              <a:buSzPct val="100000"/>
              <a:buChar char="•"/>
            </a:pPr>
            <a:r>
              <a:rPr lang="pt-BR"/>
              <a:t>1896 – emprego American Museum of Natural History, e inicia a lecionar na Columbia University (este emprego se tornou estável em 1905, e sai do museu)</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4"/>
          <p:cNvSpPr txBox="1"/>
          <p:nvPr>
            <p:ph type="title"/>
          </p:nvPr>
        </p:nvSpPr>
        <p:spPr>
          <a:xfrm>
            <a:off x="457200" y="274638"/>
            <a:ext cx="8229600" cy="45719"/>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pt-BR"/>
              <a:t> </a:t>
            </a:r>
            <a:endParaRPr/>
          </a:p>
        </p:txBody>
      </p:sp>
      <p:sp>
        <p:nvSpPr>
          <p:cNvPr id="104" name="Google Shape;104;p4"/>
          <p:cNvSpPr txBox="1"/>
          <p:nvPr>
            <p:ph idx="1" type="body"/>
          </p:nvPr>
        </p:nvSpPr>
        <p:spPr>
          <a:xfrm>
            <a:off x="457200" y="520964"/>
            <a:ext cx="8229600" cy="5605199"/>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lang="pt-BR"/>
              <a:t>1896 preside comitê para criação da revista American Anthropologist, investindo na formação da Associação Americana de Antropologia (AAA), criada em 1902</a:t>
            </a:r>
            <a:endParaRPr/>
          </a:p>
          <a:p>
            <a:pPr indent="-342900" lvl="0" marL="342900" rtl="0" algn="l">
              <a:spcBef>
                <a:spcPts val="592"/>
              </a:spcBef>
              <a:spcAft>
                <a:spcPts val="0"/>
              </a:spcAft>
              <a:buClr>
                <a:schemeClr val="dk1"/>
              </a:buClr>
              <a:buSzPct val="100000"/>
              <a:buChar char="•"/>
            </a:pPr>
            <a:r>
              <a:rPr lang="pt-BR"/>
              <a:t>Escreve os livros: </a:t>
            </a:r>
            <a:r>
              <a:rPr i="1" lang="pt-BR"/>
              <a:t>Handbook of North American Language</a:t>
            </a:r>
            <a:r>
              <a:rPr lang="pt-BR"/>
              <a:t>; </a:t>
            </a:r>
            <a:r>
              <a:rPr i="1" lang="pt-BR"/>
              <a:t>The Mind of Primitive Man</a:t>
            </a:r>
            <a:r>
              <a:rPr lang="pt-BR"/>
              <a:t>, </a:t>
            </a:r>
            <a:r>
              <a:rPr i="1" lang="pt-BR"/>
              <a:t>Primitive Art</a:t>
            </a:r>
            <a:r>
              <a:rPr lang="pt-BR"/>
              <a:t>; </a:t>
            </a:r>
            <a:r>
              <a:rPr i="1" lang="pt-BR"/>
              <a:t>Race, Culture and Language</a:t>
            </a:r>
            <a:endParaRPr/>
          </a:p>
          <a:p>
            <a:pPr indent="-342900" lvl="0" marL="342900" rtl="0" algn="l">
              <a:spcBef>
                <a:spcPts val="592"/>
              </a:spcBef>
              <a:spcAft>
                <a:spcPts val="0"/>
              </a:spcAft>
              <a:buClr>
                <a:schemeClr val="dk1"/>
              </a:buClr>
              <a:buSzPct val="100000"/>
              <a:buChar char="•"/>
            </a:pPr>
            <a:r>
              <a:rPr lang="pt-BR"/>
              <a:t>Lecionou na New School for Social Research</a:t>
            </a:r>
            <a:endParaRPr/>
          </a:p>
          <a:p>
            <a:pPr indent="-342900" lvl="0" marL="342900" rtl="0" algn="l">
              <a:spcBef>
                <a:spcPts val="592"/>
              </a:spcBef>
              <a:spcAft>
                <a:spcPts val="0"/>
              </a:spcAft>
              <a:buClr>
                <a:schemeClr val="dk1"/>
              </a:buClr>
              <a:buSzPct val="100000"/>
              <a:buChar char="•"/>
            </a:pPr>
            <a:r>
              <a:rPr lang="pt-BR"/>
              <a:t>Aluna/os de Boas: Alfred Kroeber, Edward Sapir, Robert Lowie, </a:t>
            </a:r>
            <a:r>
              <a:rPr b="1" lang="pt-BR"/>
              <a:t>Ruth Benedict</a:t>
            </a:r>
            <a:r>
              <a:rPr lang="pt-BR"/>
              <a:t>, </a:t>
            </a:r>
            <a:r>
              <a:rPr b="1" lang="pt-BR"/>
              <a:t>Margaret Mead</a:t>
            </a:r>
            <a:r>
              <a:rPr lang="pt-BR"/>
              <a:t>, Melville Herskovitz, Zora Neale Hurston, Ella Cara Deloria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5"/>
          <p:cNvSpPr txBox="1"/>
          <p:nvPr>
            <p:ph type="title"/>
          </p:nvPr>
        </p:nvSpPr>
        <p:spPr>
          <a:xfrm>
            <a:off x="457200" y="274638"/>
            <a:ext cx="8229600" cy="881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Expedição à Ilha de Baffin</a:t>
            </a:r>
            <a:endParaRPr/>
          </a:p>
        </p:txBody>
      </p:sp>
      <p:sp>
        <p:nvSpPr>
          <p:cNvPr id="110" name="Google Shape;110;p5"/>
          <p:cNvSpPr txBox="1"/>
          <p:nvPr>
            <p:ph idx="1" type="body"/>
          </p:nvPr>
        </p:nvSpPr>
        <p:spPr>
          <a:xfrm>
            <a:off x="457200" y="1417638"/>
            <a:ext cx="8229600" cy="4708525"/>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pt-BR"/>
              <a:t>Por um ano convive com os esquimós em suas atividades diárias. Escreve no seu diário: “Sou agora um verdadeiro esquimó. Vivo como eles, caço com eles e faço parte dos homens de Anarnitung” (p. 9)</a:t>
            </a:r>
            <a:endParaRPr/>
          </a:p>
          <a:p>
            <a:pPr indent="-342900" lvl="0" marL="342900" rtl="0" algn="l">
              <a:spcBef>
                <a:spcPts val="544"/>
              </a:spcBef>
              <a:spcAft>
                <a:spcPts val="0"/>
              </a:spcAft>
              <a:buClr>
                <a:schemeClr val="dk1"/>
              </a:buClr>
              <a:buSzPct val="100000"/>
              <a:buChar char="•"/>
            </a:pPr>
            <a:r>
              <a:rPr lang="pt-BR"/>
              <a:t>Questiona em seu diário a superioridade da nossa “boa sociedade” sobre os “selvagens” (usa o termo entre aspas) – elogia a hospitalidade deles: “descubro, quanto mais vejo de seus costumes, que não temos o direito de olhá-los de cima para baixo.” (p. 9)</a:t>
            </a:r>
            <a:endParaRPr/>
          </a:p>
          <a:p>
            <a:pPr indent="-342900" lvl="0" marL="342900" rtl="0" algn="l">
              <a:spcBef>
                <a:spcPts val="544"/>
              </a:spcBef>
              <a:spcAft>
                <a:spcPts val="0"/>
              </a:spcAft>
              <a:buClr>
                <a:schemeClr val="dk1"/>
              </a:buClr>
              <a:buSzPct val="100000"/>
              <a:buChar char="•"/>
            </a:pPr>
            <a:r>
              <a:rPr lang="pt-BR"/>
              <a:t>Informações sobre a distribuição, mobilidade, rotas de comunicação e histórias das migrações dos Inuit – observações mais geográficas (do que etnográficas).</a:t>
            </a:r>
            <a:endParaRPr/>
          </a:p>
          <a:p>
            <a:pPr indent="-342900" lvl="0" marL="342900" rtl="0" algn="l">
              <a:spcBef>
                <a:spcPts val="544"/>
              </a:spcBef>
              <a:spcAft>
                <a:spcPts val="0"/>
              </a:spcAft>
              <a:buClr>
                <a:schemeClr val="dk1"/>
              </a:buClr>
              <a:buSzPct val="100000"/>
              <a:buChar char="•"/>
            </a:pPr>
            <a:r>
              <a:rPr lang="pt-BR"/>
              <a:t>Passagem da geografia para a antropologia </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g26e199d7a7e_0_8"/>
          <p:cNvSpPr txBox="1"/>
          <p:nvPr>
            <p:ph type="title"/>
          </p:nvPr>
        </p:nvSpPr>
        <p:spPr>
          <a:xfrm>
            <a:off x="457200" y="274638"/>
            <a:ext cx="8229600" cy="1143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pt-BR" sz="3300"/>
              <a:t>Boas entre os inuit</a:t>
            </a:r>
            <a:endParaRPr sz="3300"/>
          </a:p>
        </p:txBody>
      </p:sp>
      <p:sp>
        <p:nvSpPr>
          <p:cNvPr id="116" name="Google Shape;116;g26e199d7a7e_0_8"/>
          <p:cNvSpPr txBox="1"/>
          <p:nvPr>
            <p:ph idx="1" type="body"/>
          </p:nvPr>
        </p:nvSpPr>
        <p:spPr>
          <a:xfrm>
            <a:off x="457200" y="1600200"/>
            <a:ext cx="8229600" cy="45261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pt-BR"/>
              <a:t> </a:t>
            </a:r>
            <a:endParaRPr/>
          </a:p>
        </p:txBody>
      </p:sp>
      <p:pic>
        <p:nvPicPr>
          <p:cNvPr id="117" name="Google Shape;117;g26e199d7a7e_0_8"/>
          <p:cNvPicPr preferRelativeResize="0"/>
          <p:nvPr/>
        </p:nvPicPr>
        <p:blipFill>
          <a:blip r:embed="rId3">
            <a:alphaModFix/>
          </a:blip>
          <a:stretch>
            <a:fillRect/>
          </a:stretch>
        </p:blipFill>
        <p:spPr>
          <a:xfrm>
            <a:off x="4572000" y="375350"/>
            <a:ext cx="3913201" cy="561614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Posições políticas progressistas</a:t>
            </a:r>
            <a:endParaRPr/>
          </a:p>
        </p:txBody>
      </p:sp>
      <p:sp>
        <p:nvSpPr>
          <p:cNvPr id="123" name="Google Shape;123;p6"/>
          <p:cNvSpPr txBox="1"/>
          <p:nvPr>
            <p:ph idx="1" type="body"/>
          </p:nvPr>
        </p:nvSpPr>
        <p:spPr>
          <a:xfrm>
            <a:off x="457200" y="1417638"/>
            <a:ext cx="8229600" cy="5094409"/>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pt-BR"/>
              <a:t>Tentou financiamento para </a:t>
            </a:r>
            <a:r>
              <a:rPr i="1" lang="pt-BR"/>
              <a:t>African Institute</a:t>
            </a:r>
            <a:r>
              <a:rPr lang="pt-BR"/>
              <a:t> nos EUA - deveria mostrar que os negros não eram inferiores por causas raciais e físicas, mas pelas condições sociais </a:t>
            </a:r>
            <a:endParaRPr/>
          </a:p>
          <a:p>
            <a:pPr indent="-342900" lvl="0" marL="342900" rtl="0" algn="l">
              <a:spcBef>
                <a:spcPts val="544"/>
              </a:spcBef>
              <a:spcAft>
                <a:spcPts val="0"/>
              </a:spcAft>
              <a:buClr>
                <a:schemeClr val="dk1"/>
              </a:buClr>
              <a:buSzPct val="100000"/>
              <a:buChar char="•"/>
            </a:pPr>
            <a:r>
              <a:rPr lang="pt-BR"/>
              <a:t>Em 1918 afirma publicamente voto no partido Socialista, contra a entrada dos EUA na 1ª Guerra Mundial (em 1917), denuncia antropólogos que agem como espiões do governo na guerra contra o México (suspenso da AAA por 2 anos)</a:t>
            </a:r>
            <a:endParaRPr/>
          </a:p>
          <a:p>
            <a:pPr indent="-342900" lvl="0" marL="342900" rtl="0" algn="l">
              <a:spcBef>
                <a:spcPts val="544"/>
              </a:spcBef>
              <a:spcAft>
                <a:spcPts val="0"/>
              </a:spcAft>
              <a:buClr>
                <a:schemeClr val="dk1"/>
              </a:buClr>
              <a:buSzPct val="100000"/>
              <a:buChar char="•"/>
            </a:pPr>
            <a:r>
              <a:rPr lang="pt-BR"/>
              <a:t>1939 – um dos fundadores do Comitê Americano pela Democracia e Liberdade Intelectual, lutando contra a “caça as bruxas” dos anos 30</a:t>
            </a:r>
            <a:endParaRPr/>
          </a:p>
          <a:p>
            <a:pPr indent="-342900" lvl="0" marL="342900" rtl="0" algn="l">
              <a:spcBef>
                <a:spcPts val="544"/>
              </a:spcBef>
              <a:spcAft>
                <a:spcPts val="0"/>
              </a:spcAft>
              <a:buClr>
                <a:schemeClr val="dk1"/>
              </a:buClr>
              <a:buSzPct val="100000"/>
              <a:buChar char="•"/>
            </a:pPr>
            <a:r>
              <a:rPr lang="pt-BR"/>
              <a:t>Diversamente da tradição intelectual nos EUA, era um homem engajado politicamente, com posições liberais.</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Boas e sua noção de cultura</a:t>
            </a:r>
            <a:endParaRPr/>
          </a:p>
        </p:txBody>
      </p:sp>
      <p:sp>
        <p:nvSpPr>
          <p:cNvPr id="129" name="Google Shape;129;p7"/>
          <p:cNvSpPr txBox="1"/>
          <p:nvPr>
            <p:ph idx="1" type="body"/>
          </p:nvPr>
        </p:nvSpPr>
        <p:spPr>
          <a:xfrm>
            <a:off x="457200" y="1600200"/>
            <a:ext cx="8229600" cy="4879287"/>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pt-BR"/>
              <a:t>Para George Stocking Jr. artigo de 1889, “On Alternating Sounds” (Sobre sons alternantes) marca a passagem para a antropologia, noção boasiana de “cultura”</a:t>
            </a:r>
            <a:endParaRPr/>
          </a:p>
          <a:p>
            <a:pPr indent="-342900" lvl="0" marL="342900" rtl="0" algn="l">
              <a:spcBef>
                <a:spcPts val="496"/>
              </a:spcBef>
              <a:spcAft>
                <a:spcPts val="0"/>
              </a:spcAft>
              <a:buClr>
                <a:schemeClr val="dk1"/>
              </a:buClr>
              <a:buSzPct val="100000"/>
              <a:buChar char="•"/>
            </a:pPr>
            <a:r>
              <a:rPr lang="pt-BR"/>
              <a:t>Texto analisa as diferenças de audição de um mesmo som, quando pronunciado por uma pessoa de outra sociedade, dizendo que não resulta de causas físicas, mas sim da “apercepção” diferencial do ouvinte, de acordo com os sons que está acostumado. </a:t>
            </a:r>
            <a:endParaRPr/>
          </a:p>
          <a:p>
            <a:pPr indent="-342900" lvl="0" marL="342900" rtl="0" algn="l">
              <a:spcBef>
                <a:spcPts val="496"/>
              </a:spcBef>
              <a:spcAft>
                <a:spcPts val="0"/>
              </a:spcAft>
              <a:buClr>
                <a:schemeClr val="dk1"/>
              </a:buClr>
              <a:buSzPct val="100000"/>
              <a:buChar char="•"/>
            </a:pPr>
            <a:r>
              <a:rPr lang="pt-BR"/>
              <a:t>Cultura como uma “lente” por onde se vê o mundo: olhos como “órgão da tradição” (ex. da cor branca entre os esquimós) </a:t>
            </a:r>
            <a:r>
              <a:rPr lang="pt-BR">
                <a:solidFill>
                  <a:srgbClr val="FF0000"/>
                </a:solidFill>
              </a:rPr>
              <a:t>(explicar mais aqui)</a:t>
            </a:r>
            <a:endParaRPr/>
          </a:p>
          <a:p>
            <a:pPr indent="-342900" lvl="0" marL="342900" rtl="0" algn="l">
              <a:spcBef>
                <a:spcPts val="496"/>
              </a:spcBef>
              <a:spcAft>
                <a:spcPts val="0"/>
              </a:spcAft>
              <a:buClr>
                <a:schemeClr val="dk1"/>
              </a:buClr>
              <a:buSzPct val="100000"/>
              <a:buChar char="•"/>
            </a:pPr>
            <a:r>
              <a:rPr lang="pt-BR"/>
              <a:t>Percepção tem relação com formas classificatórias (cultura) - Ver p. 101, exemplo do Garoto Selvagem</a:t>
            </a:r>
            <a:endParaRPr/>
          </a:p>
          <a:p>
            <a:pPr indent="-185420" lvl="0" marL="342900" rtl="0" algn="l">
              <a:spcBef>
                <a:spcPts val="496"/>
              </a:spcBef>
              <a:spcAft>
                <a:spcPts val="0"/>
              </a:spcAft>
              <a:buClr>
                <a:schemeClr val="dk1"/>
              </a:buClr>
              <a:buSzPct val="100000"/>
              <a:buNone/>
            </a:pPr>
            <a:r>
              <a:t/>
            </a:r>
            <a:endParaRPr>
              <a:solidFill>
                <a:srgbClr val="FF0000"/>
              </a:solidFill>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8"/>
          <p:cNvSpPr txBox="1"/>
          <p:nvPr>
            <p:ph type="title"/>
          </p:nvPr>
        </p:nvSpPr>
        <p:spPr>
          <a:xfrm>
            <a:off x="457200" y="274638"/>
            <a:ext cx="8229600" cy="93009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Culturalismo</a:t>
            </a:r>
            <a:endParaRPr/>
          </a:p>
        </p:txBody>
      </p:sp>
      <p:sp>
        <p:nvSpPr>
          <p:cNvPr id="135" name="Google Shape;135;p8"/>
          <p:cNvSpPr txBox="1"/>
          <p:nvPr>
            <p:ph idx="1" type="body"/>
          </p:nvPr>
        </p:nvSpPr>
        <p:spPr>
          <a:xfrm>
            <a:off x="457200" y="1204730"/>
            <a:ext cx="8229600" cy="4921434"/>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pt-BR"/>
              <a:t>Foco no sistema simbólico, modos de pensamento: </a:t>
            </a:r>
            <a:r>
              <a:rPr i="1" lang="pt-BR"/>
              <a:t>mitos</a:t>
            </a:r>
            <a:r>
              <a:rPr lang="pt-BR"/>
              <a:t>, </a:t>
            </a:r>
            <a:r>
              <a:rPr i="1" lang="pt-BR"/>
              <a:t>língua</a:t>
            </a:r>
            <a:r>
              <a:rPr lang="pt-BR"/>
              <a:t>, </a:t>
            </a:r>
            <a:r>
              <a:rPr i="1" lang="pt-BR"/>
              <a:t>artes</a:t>
            </a:r>
            <a:r>
              <a:rPr lang="pt-BR"/>
              <a:t> </a:t>
            </a:r>
            <a:endParaRPr/>
          </a:p>
          <a:p>
            <a:pPr indent="-342900" lvl="0" marL="342900" rtl="0" algn="l">
              <a:spcBef>
                <a:spcPts val="640"/>
              </a:spcBef>
              <a:spcAft>
                <a:spcPts val="0"/>
              </a:spcAft>
              <a:buClr>
                <a:schemeClr val="dk1"/>
              </a:buClr>
              <a:buSzPts val="3200"/>
              <a:buChar char="•"/>
            </a:pPr>
            <a:r>
              <a:rPr lang="pt-BR"/>
              <a:t>Desta noção, resulta o relativismo cultural – há outras lógicas, outros modos de ver</a:t>
            </a:r>
            <a:endParaRPr/>
          </a:p>
          <a:p>
            <a:pPr indent="-342900" lvl="0" marL="342900" rtl="0" algn="l">
              <a:spcBef>
                <a:spcPts val="640"/>
              </a:spcBef>
              <a:spcAft>
                <a:spcPts val="0"/>
              </a:spcAft>
              <a:buClr>
                <a:schemeClr val="dk1"/>
              </a:buClr>
              <a:buSzPts val="3200"/>
              <a:buChar char="•"/>
            </a:pPr>
            <a:r>
              <a:rPr lang="pt-BR"/>
              <a:t>Cultura molda comportamentos, temperamentos (como em Mead)</a:t>
            </a:r>
            <a:endParaRPr/>
          </a:p>
          <a:p>
            <a:pPr indent="-342900" lvl="0" marL="342900" rtl="0" algn="l">
              <a:spcBef>
                <a:spcPts val="640"/>
              </a:spcBef>
              <a:spcAft>
                <a:spcPts val="0"/>
              </a:spcAft>
              <a:buClr>
                <a:schemeClr val="dk1"/>
              </a:buClr>
              <a:buSzPts val="3200"/>
              <a:buChar char="•"/>
            </a:pPr>
            <a:r>
              <a:rPr lang="pt-BR"/>
              <a:t>Padrões culturais (como em Benedict)</a:t>
            </a:r>
            <a:endParaRPr/>
          </a:p>
          <a:p>
            <a:pPr indent="-342900" lvl="0" marL="342900" rtl="0" algn="l">
              <a:spcBef>
                <a:spcPts val="640"/>
              </a:spcBef>
              <a:spcAft>
                <a:spcPts val="0"/>
              </a:spcAft>
              <a:buClr>
                <a:schemeClr val="dk1"/>
              </a:buClr>
              <a:buSzPts val="3200"/>
              <a:buChar char="•"/>
            </a:pPr>
            <a:r>
              <a:rPr lang="pt-BR"/>
              <a:t>Cada cultura como um todo</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2021-05-17T19:09:16Z</dcterms:created>
  <dc:creator>Heloisa Almeida</dc:creator>
</cp:coreProperties>
</file>