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73" r:id="rId2"/>
    <p:sldId id="263" r:id="rId3"/>
    <p:sldId id="267" r:id="rId4"/>
    <p:sldId id="268" r:id="rId5"/>
    <p:sldId id="270" r:id="rId6"/>
    <p:sldId id="274" r:id="rId7"/>
    <p:sldId id="269" r:id="rId8"/>
    <p:sldId id="266" r:id="rId9"/>
    <p:sldId id="257" r:id="rId10"/>
    <p:sldId id="261" r:id="rId11"/>
    <p:sldId id="256" r:id="rId12"/>
    <p:sldId id="260" r:id="rId13"/>
    <p:sldId id="265" r:id="rId14"/>
    <p:sldId id="272" r:id="rId15"/>
    <p:sldId id="276" r:id="rId16"/>
    <p:sldId id="271" r:id="rId17"/>
    <p:sldId id="275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27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57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40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97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44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161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78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4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5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56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4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38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6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18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53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3CAC56-2060-4F39-95A0-41DBF6DBEE14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970C11-A3E1-410B-9AEA-2FCA73F78D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50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qnesc.sbq.org.br/online/cadernos/04/espect.pdf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618" y="4605454"/>
            <a:ext cx="6869152" cy="2085277"/>
          </a:xfrm>
        </p:spPr>
        <p:txBody>
          <a:bodyPr>
            <a:noAutofit/>
          </a:bodyPr>
          <a:lstStyle/>
          <a:p>
            <a:pPr algn="l"/>
            <a:r>
              <a:rPr lang="pt-BR" sz="2400" dirty="0"/>
              <a:t>ECF5726 - Óptica Física: Teoria, Experimentos e Aplicações</a:t>
            </a:r>
            <a:br>
              <a:rPr lang="pt-BR" sz="2400" dirty="0"/>
            </a:br>
            <a:r>
              <a:rPr lang="pt-BR" sz="2400" dirty="0"/>
              <a:t>Seminário 4 – Causas da cor do mar</a:t>
            </a:r>
            <a:br>
              <a:rPr lang="pt-BR" sz="2400" dirty="0"/>
            </a:br>
            <a:r>
              <a:rPr lang="pt-BR" sz="2400" dirty="0"/>
              <a:t>Danilo  </a:t>
            </a:r>
            <a:r>
              <a:rPr lang="pt-BR" sz="2400" dirty="0" smtClean="0"/>
              <a:t>Mendes Vieira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Eloisa Neri de Oliveira</a:t>
            </a:r>
          </a:p>
        </p:txBody>
      </p:sp>
    </p:spTree>
    <p:extLst>
      <p:ext uri="{BB962C8B-B14F-4D97-AF65-F5344CB8AC3E}">
        <p14:creationId xmlns:p14="http://schemas.microsoft.com/office/powerpoint/2010/main" val="197195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871" y="0"/>
            <a:ext cx="6002708" cy="4560126"/>
          </a:xfrm>
          <a:prstGeom prst="rect">
            <a:avLst/>
          </a:prstGeom>
        </p:spPr>
      </p:pic>
      <p:pic>
        <p:nvPicPr>
          <p:cNvPr id="6146" name="Picture 2" descr="Resultado de imagem para Gulf  of  Fos-sur-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8871" cy="45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7044" y="5925787"/>
            <a:ext cx="4417621" cy="51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8377351" y="464058"/>
            <a:ext cx="329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Gulf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of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Fos-sur-Mer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51412"/>
          <a:stretch/>
        </p:blipFill>
        <p:spPr>
          <a:xfrm>
            <a:off x="2586926" y="5696102"/>
            <a:ext cx="9605074" cy="1161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06010" y="4560125"/>
            <a:ext cx="66684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Helvetica" panose="020B0604020202030204" pitchFamily="34" charset="0"/>
              </a:rPr>
              <a:t>Adaptado de </a:t>
            </a:r>
            <a:r>
              <a:rPr lang="pt-BR" sz="1700" dirty="0" err="1">
                <a:latin typeface="Helvetica" panose="020B0604020202030204" pitchFamily="34" charset="0"/>
              </a:rPr>
              <a:t>Bricaud</a:t>
            </a:r>
            <a:r>
              <a:rPr lang="pt-BR" sz="1700" dirty="0">
                <a:latin typeface="Helvetica" panose="020B0604020202030204" pitchFamily="34" charset="0"/>
              </a:rPr>
              <a:t> et al. Curva de absorção de faixas espectrais</a:t>
            </a:r>
          </a:p>
        </p:txBody>
      </p:sp>
      <p:pic>
        <p:nvPicPr>
          <p:cNvPr id="10" name="Imagem 1" descr="Resultado de imagem para cores subtrativ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125"/>
            <a:ext cx="2647660" cy="229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34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 descr="http://www.lifeinriviera.com/wp-content/uploads/2015/07/Villefranche-sur-Mer-Bay-Yachts-Beach-IMG_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2359" cy="48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30" y="1"/>
            <a:ext cx="6788070" cy="4892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97965" y="660956"/>
            <a:ext cx="206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Villefranche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Bay</a:t>
            </a:r>
            <a:endParaRPr lang="pt-BR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pic>
        <p:nvPicPr>
          <p:cNvPr id="11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51412"/>
          <a:stretch/>
        </p:blipFill>
        <p:spPr>
          <a:xfrm>
            <a:off x="2514600" y="5880709"/>
            <a:ext cx="9677400" cy="9772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5564" y="4892634"/>
            <a:ext cx="66684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Helvetica" panose="020B0604020202030204" pitchFamily="34" charset="0"/>
              </a:rPr>
              <a:t>Adaptado de </a:t>
            </a:r>
            <a:r>
              <a:rPr lang="pt-BR" sz="1700" dirty="0" err="1">
                <a:latin typeface="Helvetica" panose="020B0604020202030204" pitchFamily="34" charset="0"/>
              </a:rPr>
              <a:t>Bricaud</a:t>
            </a:r>
            <a:r>
              <a:rPr lang="pt-BR" sz="1700" dirty="0">
                <a:latin typeface="Helvetica" panose="020B0604020202030204" pitchFamily="34" charset="0"/>
              </a:rPr>
              <a:t> et al. Curva de absorção de faixas espectrais</a:t>
            </a:r>
          </a:p>
        </p:txBody>
      </p:sp>
      <p:pic>
        <p:nvPicPr>
          <p:cNvPr id="13" name="Imagem 1" descr="Resultado de imagem para cores subtrativ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251460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08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82"/>
            <a:ext cx="6685693" cy="4922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78" y="20514"/>
            <a:ext cx="5581402" cy="490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2717" y="658574"/>
            <a:ext cx="255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Baltic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Sea</a:t>
            </a:r>
            <a:endParaRPr lang="pt-BR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pic>
        <p:nvPicPr>
          <p:cNvPr id="12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51412"/>
          <a:stretch/>
        </p:blipFill>
        <p:spPr>
          <a:xfrm>
            <a:off x="2375066" y="5854443"/>
            <a:ext cx="9816934" cy="997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48502" y="4993603"/>
            <a:ext cx="66684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Helvetica" panose="020B0604020202030204" pitchFamily="34" charset="0"/>
              </a:rPr>
              <a:t>Adaptado de </a:t>
            </a:r>
            <a:r>
              <a:rPr lang="pt-BR" sz="1700" dirty="0" err="1">
                <a:latin typeface="Helvetica" panose="020B0604020202030204" pitchFamily="34" charset="0"/>
              </a:rPr>
              <a:t>Bricaud</a:t>
            </a:r>
            <a:r>
              <a:rPr lang="pt-BR" sz="1700" dirty="0">
                <a:latin typeface="Helvetica" panose="020B0604020202030204" pitchFamily="34" charset="0"/>
              </a:rPr>
              <a:t> et al. Curva de absorção de faixas espectrais</a:t>
            </a:r>
          </a:p>
        </p:txBody>
      </p:sp>
      <p:pic>
        <p:nvPicPr>
          <p:cNvPr id="14" name="Imagem 1" descr="Resultado de imagem para cores subtrativ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8259"/>
            <a:ext cx="2375065" cy="192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04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6" y="0"/>
            <a:ext cx="11625388" cy="603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86183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Helvetica" panose="020B0604020202030204" pitchFamily="34" charset="0"/>
              </a:rPr>
              <a:t>Retirado de </a:t>
            </a:r>
            <a:r>
              <a:rPr lang="pt-BR" sz="1700" dirty="0" err="1">
                <a:latin typeface="Helvetica" panose="020B0604020202030204" pitchFamily="34" charset="0"/>
              </a:rPr>
              <a:t>Bricaud</a:t>
            </a:r>
            <a:r>
              <a:rPr lang="pt-BR" sz="1700" dirty="0">
                <a:latin typeface="Helvetica" panose="020B0604020202030204" pitchFamily="34" charset="0"/>
              </a:rPr>
              <a:t> et al. Valores espectrais de coeficientes de absorção de águas filtradas para diferentes tipos de água. O número 5 corresponde aos valores espectrais de absorção por uma cultura de </a:t>
            </a:r>
            <a:r>
              <a:rPr lang="pt-BR" sz="1700" dirty="0" err="1">
                <a:latin typeface="Helvetica" panose="020B0604020202030204" pitchFamily="34" charset="0"/>
              </a:rPr>
              <a:t>fitoplancton</a:t>
            </a:r>
            <a:r>
              <a:rPr lang="pt-BR" sz="1700" dirty="0">
                <a:latin typeface="Helvetica" panose="020B0604020202030204" pitchFamily="34" charset="0"/>
              </a:rPr>
              <a:t> filtrada para efeitos comparativos.</a:t>
            </a:r>
          </a:p>
        </p:txBody>
      </p:sp>
    </p:spTree>
    <p:extLst>
      <p:ext uri="{BB962C8B-B14F-4D97-AF65-F5344CB8AC3E}">
        <p14:creationId xmlns:p14="http://schemas.microsoft.com/office/powerpoint/2010/main" val="362879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 err="1"/>
              <a:t>Fitoplâncton</a:t>
            </a:r>
            <a:endParaRPr lang="pt-BR" dirty="0"/>
          </a:p>
        </p:txBody>
      </p:sp>
      <p:pic>
        <p:nvPicPr>
          <p:cNvPr id="4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18" y="1316137"/>
            <a:ext cx="6581715" cy="4271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62615" y="5748193"/>
            <a:ext cx="881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Curvas de absorção por diversos tipos de </a:t>
            </a:r>
            <a:r>
              <a:rPr lang="pt-BR" dirty="0" err="1"/>
              <a:t>fitoplâncton</a:t>
            </a:r>
            <a:r>
              <a:rPr lang="pt-BR" dirty="0"/>
              <a:t>. Retirada de </a:t>
            </a:r>
            <a:r>
              <a:rPr lang="pt-BR" dirty="0" err="1"/>
              <a:t>Wozniak</a:t>
            </a:r>
            <a:r>
              <a:rPr lang="pt-BR" dirty="0"/>
              <a:t> et al. (1998)  </a:t>
            </a:r>
          </a:p>
        </p:txBody>
      </p:sp>
    </p:spTree>
    <p:extLst>
      <p:ext uri="{BB962C8B-B14F-4D97-AF65-F5344CB8AC3E}">
        <p14:creationId xmlns:p14="http://schemas.microsoft.com/office/powerpoint/2010/main" val="46993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rio solim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6" y="321686"/>
            <a:ext cx="6071630" cy="54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879" y="5943599"/>
            <a:ext cx="166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Rio Solimões</a:t>
            </a:r>
          </a:p>
        </p:txBody>
      </p:sp>
      <p:pic>
        <p:nvPicPr>
          <p:cNvPr id="1028" name="Picture 4" descr="https://upload.wikimedia.org/wikipedia/commons/1/1f/Florescer_Fitopl%C3%A2nc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321686"/>
            <a:ext cx="5651252" cy="54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5147" y="5974377"/>
            <a:ext cx="315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Costa da Argentina</a:t>
            </a:r>
          </a:p>
        </p:txBody>
      </p:sp>
    </p:spTree>
    <p:extLst>
      <p:ext uri="{BB962C8B-B14F-4D97-AF65-F5344CB8AC3E}">
        <p14:creationId xmlns:p14="http://schemas.microsoft.com/office/powerpoint/2010/main" val="361187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://cdn.c.photoshelter.com/img-get/I0000PEw2oYegexE/s/700/700/Panoramic-photo-of-boats-on-the-crystal-clear-Adriatic-Sea-Hvar-Island-Adriatic-Coast-Dalmatia-Dalmacija-Cr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030" y="1"/>
            <a:ext cx="6103917" cy="37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51412"/>
          <a:stretch/>
        </p:blipFill>
        <p:spPr>
          <a:xfrm>
            <a:off x="0" y="5246975"/>
            <a:ext cx="12192000" cy="997708"/>
          </a:xfrm>
          <a:prstGeom prst="rect">
            <a:avLst/>
          </a:prstGeom>
        </p:spPr>
      </p:pic>
      <p:pic>
        <p:nvPicPr>
          <p:cNvPr id="13316" name="Picture 4" descr="Resultado de imagem para Oceano atlân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62" y="-2858"/>
            <a:ext cx="4953141" cy="37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812" y="-2858"/>
            <a:ext cx="8816708" cy="376125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272" y="822845"/>
            <a:ext cx="377079" cy="2109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337" y="822845"/>
            <a:ext cx="377079" cy="2109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03" y="41115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Retirado</a:t>
            </a:r>
            <a:r>
              <a:rPr lang="en-US" dirty="0"/>
              <a:t> de </a:t>
            </a:r>
            <a:r>
              <a:rPr lang="en-US" dirty="0" err="1"/>
              <a:t>Babin</a:t>
            </a:r>
            <a:r>
              <a:rPr lang="en-US" dirty="0"/>
              <a:t> et al., 2003. </a:t>
            </a:r>
            <a:r>
              <a:rPr lang="en-US" dirty="0" err="1"/>
              <a:t>Exemplos</a:t>
            </a:r>
            <a:r>
              <a:rPr lang="en-US" dirty="0"/>
              <a:t> da </a:t>
            </a:r>
            <a:r>
              <a:rPr lang="en-US" dirty="0" err="1"/>
              <a:t>absorção</a:t>
            </a:r>
            <a:r>
              <a:rPr lang="en-US" dirty="0"/>
              <a:t> do </a:t>
            </a:r>
            <a:r>
              <a:rPr lang="en-US" dirty="0" err="1"/>
              <a:t>espectro</a:t>
            </a:r>
            <a:r>
              <a:rPr lang="en-US" dirty="0"/>
              <a:t> (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sólidas</a:t>
            </a:r>
            <a:r>
              <a:rPr lang="en-US" dirty="0"/>
              <a:t>)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</a:t>
            </a:r>
            <a:r>
              <a:rPr lang="en-US" dirty="0" err="1"/>
              <a:t>investigada</a:t>
            </a:r>
            <a:r>
              <a:rPr lang="en-US" dirty="0"/>
              <a:t>. As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pontilhadas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estatísticas</a:t>
            </a:r>
            <a:r>
              <a:rPr lang="en-US" dirty="0"/>
              <a:t> </a:t>
            </a:r>
            <a:r>
              <a:rPr lang="en-US" dirty="0" err="1"/>
              <a:t>retiradas</a:t>
            </a:r>
            <a:r>
              <a:rPr lang="en-US" dirty="0"/>
              <a:t> de  </a:t>
            </a:r>
            <a:r>
              <a:rPr lang="en-US" dirty="0" err="1"/>
              <a:t>Bricaud</a:t>
            </a:r>
            <a:r>
              <a:rPr lang="en-US" dirty="0"/>
              <a:t> et al. (1995) para </a:t>
            </a:r>
            <a:r>
              <a:rPr lang="en-US" dirty="0" err="1"/>
              <a:t>efeitos</a:t>
            </a:r>
            <a:r>
              <a:rPr lang="en-US" dirty="0"/>
              <a:t> de </a:t>
            </a:r>
            <a:r>
              <a:rPr lang="en-US" dirty="0" err="1"/>
              <a:t>comparação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085" y="3676288"/>
            <a:ext cx="1905927" cy="356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522" y="3683727"/>
            <a:ext cx="1957987" cy="3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6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m para mediterranean s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0"/>
            <a:ext cx="9315450" cy="39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Beachy Head Lighthouse, East Sussex, English Channel, England, United Kingdom,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32"/>
            <a:ext cx="3048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97732"/>
            <a:ext cx="8826081" cy="4096987"/>
          </a:xfrm>
          <a:prstGeom prst="rect">
            <a:avLst/>
          </a:prstGeom>
        </p:spPr>
      </p:pic>
      <p:pic>
        <p:nvPicPr>
          <p:cNvPr id="9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51412"/>
          <a:stretch/>
        </p:blipFill>
        <p:spPr>
          <a:xfrm>
            <a:off x="0" y="5246975"/>
            <a:ext cx="12192000" cy="997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03" y="411155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Retirado</a:t>
            </a:r>
            <a:r>
              <a:rPr lang="en-US" dirty="0"/>
              <a:t> de </a:t>
            </a:r>
            <a:r>
              <a:rPr lang="en-US" dirty="0" err="1"/>
              <a:t>Babin</a:t>
            </a:r>
            <a:r>
              <a:rPr lang="en-US" dirty="0"/>
              <a:t> et al., 2003. </a:t>
            </a:r>
            <a:r>
              <a:rPr lang="en-US" dirty="0" err="1"/>
              <a:t>Exemplos</a:t>
            </a:r>
            <a:r>
              <a:rPr lang="en-US" dirty="0"/>
              <a:t> da </a:t>
            </a:r>
            <a:r>
              <a:rPr lang="en-US" dirty="0" err="1"/>
              <a:t>absorção</a:t>
            </a:r>
            <a:r>
              <a:rPr lang="en-US" dirty="0"/>
              <a:t> do </a:t>
            </a:r>
            <a:r>
              <a:rPr lang="en-US" dirty="0" err="1"/>
              <a:t>espectro</a:t>
            </a:r>
            <a:r>
              <a:rPr lang="en-US" dirty="0"/>
              <a:t> (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sólidas</a:t>
            </a:r>
            <a:r>
              <a:rPr lang="en-US" dirty="0"/>
              <a:t>)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</a:t>
            </a:r>
            <a:r>
              <a:rPr lang="en-US" dirty="0" err="1"/>
              <a:t>investigada</a:t>
            </a:r>
            <a:r>
              <a:rPr lang="en-US" dirty="0"/>
              <a:t>. As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pontilhadas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estatísticas</a:t>
            </a:r>
            <a:r>
              <a:rPr lang="en-US" dirty="0"/>
              <a:t> </a:t>
            </a:r>
            <a:r>
              <a:rPr lang="en-US" dirty="0" err="1"/>
              <a:t>retiradas</a:t>
            </a:r>
            <a:r>
              <a:rPr lang="en-US" dirty="0"/>
              <a:t> de  </a:t>
            </a:r>
            <a:r>
              <a:rPr lang="en-US" dirty="0" err="1"/>
              <a:t>Bricaud</a:t>
            </a:r>
            <a:r>
              <a:rPr lang="en-US" dirty="0"/>
              <a:t> et al. (1995) para </a:t>
            </a:r>
            <a:r>
              <a:rPr lang="en-US" dirty="0" err="1"/>
              <a:t>efeitos</a:t>
            </a:r>
            <a:r>
              <a:rPr lang="en-US" dirty="0"/>
              <a:t> de </a:t>
            </a:r>
            <a:r>
              <a:rPr lang="en-US" dirty="0" err="1"/>
              <a:t>comparação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733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712" y="1580050"/>
            <a:ext cx="106988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BRICAUD, A.; MOREL, A; PRIEUR,L. Absorption by dissolved organic matter of the sea (yellow substance) in the UV and visible domains. Limnology and Oceanography, </a:t>
            </a:r>
            <a:r>
              <a:rPr lang="en-US" sz="2000" dirty="0" err="1"/>
              <a:t>s.l.</a:t>
            </a:r>
            <a:r>
              <a:rPr lang="en-US" sz="2000" dirty="0"/>
              <a:t>, v. 26, n.1, p. 43-53, 1981. </a:t>
            </a:r>
          </a:p>
          <a:p>
            <a:endParaRPr lang="pt-BR" sz="2000" dirty="0"/>
          </a:p>
          <a:p>
            <a:r>
              <a:rPr lang="pt-BR" sz="2000" dirty="0"/>
              <a:t>OLIVEIRA, L. F. C. Eletroscopia Molecular. </a:t>
            </a:r>
            <a:r>
              <a:rPr lang="en-US" sz="2000" i="1" dirty="0" err="1"/>
              <a:t>Cadernos</a:t>
            </a:r>
            <a:r>
              <a:rPr lang="en-US" sz="2000" i="1" dirty="0"/>
              <a:t> </a:t>
            </a:r>
            <a:r>
              <a:rPr lang="en-US" sz="2000" i="1" dirty="0" err="1"/>
              <a:t>Temáticos</a:t>
            </a:r>
            <a:r>
              <a:rPr lang="en-US" sz="2000" i="1" dirty="0"/>
              <a:t> de </a:t>
            </a:r>
            <a:r>
              <a:rPr lang="en-US" sz="2000" i="1" dirty="0" err="1"/>
              <a:t>Química</a:t>
            </a:r>
            <a:r>
              <a:rPr lang="en-US" sz="2000" i="1" dirty="0"/>
              <a:t> Nova </a:t>
            </a:r>
            <a:r>
              <a:rPr lang="en-US" sz="2000" i="1" dirty="0" err="1"/>
              <a:t>na</a:t>
            </a:r>
            <a:r>
              <a:rPr lang="en-US" sz="2000" i="1" dirty="0"/>
              <a:t> Escola, </a:t>
            </a:r>
            <a:r>
              <a:rPr lang="en-US" sz="2000" dirty="0"/>
              <a:t>Nº 4, </a:t>
            </a:r>
            <a:r>
              <a:rPr lang="en-US" sz="2000" dirty="0" err="1"/>
              <a:t>Maio</a:t>
            </a:r>
            <a:r>
              <a:rPr lang="en-US" sz="2000" dirty="0"/>
              <a:t>, 2001. </a:t>
            </a:r>
            <a:r>
              <a:rPr lang="en-US" sz="2000" dirty="0" err="1"/>
              <a:t>Disponível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: &lt;</a:t>
            </a:r>
            <a:r>
              <a:rPr lang="pt-BR" sz="2000" u="sng" dirty="0">
                <a:hlinkClick r:id="rId2"/>
              </a:rPr>
              <a:t>http://qnesc.sbq.org.br/online/cadernos/04/espect.pdf/</a:t>
            </a:r>
            <a:r>
              <a:rPr lang="pt-BR" sz="2000" dirty="0"/>
              <a:t>&gt;. </a:t>
            </a:r>
            <a:r>
              <a:rPr lang="en-US" sz="2000" dirty="0" err="1"/>
              <a:t>Acessado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: 19 de set. 2016.</a:t>
            </a:r>
          </a:p>
          <a:p>
            <a:endParaRPr lang="pt-BR" sz="2000" dirty="0"/>
          </a:p>
          <a:p>
            <a:pPr lvl="0"/>
            <a:r>
              <a:rPr lang="en-US" sz="2000" dirty="0"/>
              <a:t>WOZNIAK, B.; DERA, J. </a:t>
            </a:r>
            <a:r>
              <a:rPr lang="en-US" sz="2000" i="1" dirty="0"/>
              <a:t>Light </a:t>
            </a:r>
            <a:r>
              <a:rPr lang="en-US" sz="2000" i="1" dirty="0" err="1"/>
              <a:t>Absortion</a:t>
            </a:r>
            <a:r>
              <a:rPr lang="en-US" sz="2000" i="1" dirty="0"/>
              <a:t> in Sea Water</a:t>
            </a:r>
            <a:r>
              <a:rPr lang="en-US" sz="2000" dirty="0"/>
              <a:t>. Nova </a:t>
            </a:r>
            <a:r>
              <a:rPr lang="en-US" sz="2000" dirty="0" err="1"/>
              <a:t>Iorque</a:t>
            </a:r>
            <a:r>
              <a:rPr lang="en-US" sz="2000" dirty="0"/>
              <a:t>: Springer, 2007. 452 p.</a:t>
            </a:r>
          </a:p>
          <a:p>
            <a:pPr lvl="0"/>
            <a:endParaRPr lang="pt-BR" sz="2000" dirty="0"/>
          </a:p>
          <a:p>
            <a:pPr lvl="0"/>
            <a:r>
              <a:rPr lang="en-US" sz="2000" dirty="0"/>
              <a:t>WOZNIAK B., DERA J., FICEK D., MAJCHROWSKI R., KACZMAREK S., OSTROWSKA M., KOBLENTZ-MISHKE O. I. </a:t>
            </a:r>
            <a:r>
              <a:rPr lang="en-US" sz="2000" i="1" dirty="0"/>
              <a:t>Modelling the influence of photo- and chromatic - acclimation on the absorption properties of marine phytoplankton</a:t>
            </a:r>
            <a:r>
              <a:rPr lang="en-US" sz="2000" dirty="0"/>
              <a:t>, Ocean Optics Conference, Kailua-Kona, Hawaii, USA, 10-13 November 1998.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3000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31136" y="331351"/>
            <a:ext cx="7729728" cy="118872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Helvetica" panose="020B0604020202030204" pitchFamily="34" charset="0"/>
              </a:rPr>
              <a:t>CAUSAS DA COR DO 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6" name="Picture 4" descr="http://www.grahlviagens.com.br/wp-content/uploads/2015/04/noro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877" y="3512634"/>
            <a:ext cx="335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CAUSAS DA COR DO MAR</a:t>
            </a:r>
          </a:p>
        </p:txBody>
      </p:sp>
    </p:spTree>
    <p:extLst>
      <p:ext uri="{BB962C8B-B14F-4D97-AF65-F5344CB8AC3E}">
        <p14:creationId xmlns:p14="http://schemas.microsoft.com/office/powerpoint/2010/main" val="282773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82" y="0"/>
            <a:ext cx="10353762" cy="970450"/>
          </a:xfrm>
        </p:spPr>
        <p:txBody>
          <a:bodyPr/>
          <a:lstStyle/>
          <a:p>
            <a:r>
              <a:rPr lang="pt-BR" dirty="0"/>
              <a:t>Areia?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8" name="Picture 4" descr="http://www.downloadswallpapers.com/wallpapers/2012/julho/mar-areia-azul-wallpaper-18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17" y="970449"/>
            <a:ext cx="7482843" cy="56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1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/>
              <a:t>Céu?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http://static4.elblogverde.com/wp-content/uploads/2012/04/mar-6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89" y="886332"/>
            <a:ext cx="9201574" cy="57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pt-BR" dirty="0"/>
              <a:t>Espectroscopia – Interação entre luz e matéria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93" y="970450"/>
            <a:ext cx="7241165" cy="56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pt-BR" dirty="0"/>
              <a:t>Cor da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70450"/>
                <a:ext cx="12192000" cy="4058751"/>
              </a:xfrm>
            </p:spPr>
            <p:txBody>
              <a:bodyPr>
                <a:normAutofit/>
              </a:bodyPr>
              <a:lstStyle/>
              <a:p>
                <a:r>
                  <a:rPr lang="pt-BR" sz="2200" dirty="0"/>
                  <a:t>A cada 100 moléculas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2200" dirty="0"/>
                  <a:t> do mar, são encontradas apenas 3 ou 4 moléculas de outras substâncias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0450"/>
                <a:ext cx="12192000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Resultado de imagem para piscina bran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0" y="2810184"/>
            <a:ext cx="4904213" cy="27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piscina bran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74" y="2174482"/>
            <a:ext cx="6096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5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pt-BR" b="1" dirty="0">
                <a:latin typeface="Helvetica" panose="020B0604020202030204" pitchFamily="34" charset="0"/>
              </a:rPr>
              <a:t>Substância Amarela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50"/>
            <a:ext cx="12192000" cy="483933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Helvetica" panose="020B0604020202030204" pitchFamily="34" charset="0"/>
              </a:rPr>
              <a:t>A matéria orgânica presente em águas naturais são responsáveis pela absorção da luz e são comumente chamadas de substância amarela (</a:t>
            </a:r>
            <a:r>
              <a:rPr lang="pt-BR" sz="2400" dirty="0" err="1">
                <a:latin typeface="Helvetica" panose="020B0604020202030204" pitchFamily="34" charset="0"/>
              </a:rPr>
              <a:t>Bricaud</a:t>
            </a:r>
            <a:r>
              <a:rPr lang="pt-BR" sz="2400" dirty="0">
                <a:latin typeface="Helvetica" panose="020B0604020202030204" pitchFamily="34" charset="0"/>
              </a:rPr>
              <a:t> et al., 1981)</a:t>
            </a:r>
          </a:p>
          <a:p>
            <a:r>
              <a:rPr lang="pt-BR" sz="2400" dirty="0">
                <a:latin typeface="Helvetica" panose="020B0604020202030204" pitchFamily="34" charset="0"/>
              </a:rPr>
              <a:t>A matéria orgânica é composta por decomposição, secreção e excreção de organismos terrestres e aquáticos (Mantovani; Novo, 1996)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97" y="2788669"/>
            <a:ext cx="7956517" cy="3478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751" y="6251218"/>
            <a:ext cx="866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Tabela retirada de: Experimento QFL-1101. Disponível em: http://www.iq.usp.br/fmvichi/html/EXP%204.pdf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58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2" y="2638044"/>
            <a:ext cx="5921828" cy="998245"/>
          </a:xfrm>
        </p:spPr>
        <p:txBody>
          <a:bodyPr>
            <a:normAutofit fontScale="90000"/>
          </a:bodyPr>
          <a:lstStyle/>
          <a:p>
            <a:r>
              <a:rPr lang="pt-BR" dirty="0"/>
              <a:t>SÍNTESE SUBTRATIVA DE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Resultado de imagem para diagrama de cores primárias subtr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0" y="263979"/>
            <a:ext cx="6034892" cy="60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9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eosnap.com/public/media/2011/11/mauritania/20111120-mauritania-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45255" cy="51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55" y="27145"/>
            <a:ext cx="6346746" cy="5083982"/>
          </a:xfrm>
          <a:prstGeom prst="rect">
            <a:avLst/>
          </a:prstGeom>
        </p:spPr>
      </p:pic>
      <p:pic>
        <p:nvPicPr>
          <p:cNvPr id="8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b="51412"/>
          <a:stretch/>
        </p:blipFill>
        <p:spPr>
          <a:xfrm>
            <a:off x="2220687" y="5766476"/>
            <a:ext cx="9971314" cy="1091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7953" y="365125"/>
            <a:ext cx="47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Mauritanian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Upwelling</a:t>
            </a:r>
            <a:r>
              <a:rPr lang="pt-BR" b="1" dirty="0">
                <a:solidFill>
                  <a:schemeClr val="bg1"/>
                </a:solidFill>
                <a:latin typeface="Helvetica" panose="020B060402020203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Helvetica" panose="020B0604020202030204" pitchFamily="34" charset="0"/>
              </a:rPr>
              <a:t>region</a:t>
            </a:r>
            <a:endParaRPr lang="pt-BR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4413" y="5138271"/>
            <a:ext cx="66684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Helvetica" panose="020B0604020202030204" pitchFamily="34" charset="0"/>
              </a:rPr>
              <a:t>Adaptado de </a:t>
            </a:r>
            <a:r>
              <a:rPr lang="pt-BR" sz="1700" dirty="0" err="1">
                <a:latin typeface="Helvetica" panose="020B0604020202030204" pitchFamily="34" charset="0"/>
              </a:rPr>
              <a:t>Bricaud</a:t>
            </a:r>
            <a:r>
              <a:rPr lang="pt-BR" sz="1700" dirty="0">
                <a:latin typeface="Helvetica" panose="020B0604020202030204" pitchFamily="34" charset="0"/>
              </a:rPr>
              <a:t> et al. Curva de absorção de faixas espectrais</a:t>
            </a:r>
          </a:p>
        </p:txBody>
      </p:sp>
      <p:pic>
        <p:nvPicPr>
          <p:cNvPr id="11" name="Imagem 1" descr="Resultado de imagem para cores subtrativ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126"/>
            <a:ext cx="2220686" cy="1746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943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2321</TotalTime>
  <Words>448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Calisto MT</vt:lpstr>
      <vt:lpstr>Cambria Math</vt:lpstr>
      <vt:lpstr>Helvetica</vt:lpstr>
      <vt:lpstr>Trebuchet MS</vt:lpstr>
      <vt:lpstr>Wingdings 2</vt:lpstr>
      <vt:lpstr>Slate</vt:lpstr>
      <vt:lpstr>ECF5726 - Óptica Física: Teoria, Experimentos e Aplicações Seminário 4 – Causas da cor do mar Danilo  Mendes Vieira Eloisa Neri de Oliveira</vt:lpstr>
      <vt:lpstr>CAUSAS DA COR DO MAR</vt:lpstr>
      <vt:lpstr>Areia?</vt:lpstr>
      <vt:lpstr>Céu?</vt:lpstr>
      <vt:lpstr>Espectroscopia – Interação entre luz e matéria</vt:lpstr>
      <vt:lpstr>Cor da água</vt:lpstr>
      <vt:lpstr>Substância Amarela</vt:lpstr>
      <vt:lpstr>SÍNTESE SUBTRATIVA DE CORES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Fitoplâncton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Eloisa Neri</dc:creator>
  <cp:lastModifiedBy>Danilo Mendes Vieira</cp:lastModifiedBy>
  <cp:revision>37</cp:revision>
  <dcterms:created xsi:type="dcterms:W3CDTF">2016-09-18T19:44:13Z</dcterms:created>
  <dcterms:modified xsi:type="dcterms:W3CDTF">2016-09-21T01:43:29Z</dcterms:modified>
</cp:coreProperties>
</file>