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2" r:id="rId4"/>
    <p:sldId id="259" r:id="rId5"/>
    <p:sldId id="268" r:id="rId6"/>
    <p:sldId id="257" r:id="rId7"/>
    <p:sldId id="258" r:id="rId8"/>
    <p:sldId id="260" r:id="rId9"/>
    <p:sldId id="261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>
        <p:scale>
          <a:sx n="48" d="100"/>
          <a:sy n="48" d="100"/>
        </p:scale>
        <p:origin x="-1278" y="-4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32n3h-cIw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csr/disease/swineflu/history_map/InfluenzaAH1N1_map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5DBCD4A-0128-449F-A0DF-E784616131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Influenza</a:t>
            </a:r>
          </a:p>
        </p:txBody>
      </p:sp>
    </p:spTree>
    <p:extLst>
      <p:ext uri="{BB962C8B-B14F-4D97-AF65-F5344CB8AC3E}">
        <p14:creationId xmlns:p14="http://schemas.microsoft.com/office/powerpoint/2010/main" val="312358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8AC81C1-681A-475A-89B8-96725E252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852" y="210845"/>
            <a:ext cx="10899298" cy="6436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 err="1"/>
              <a:t>How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tackle</a:t>
            </a:r>
            <a:r>
              <a:rPr lang="de-DE" sz="3200" dirty="0"/>
              <a:t> </a:t>
            </a:r>
            <a:r>
              <a:rPr lang="de-DE" sz="3200" dirty="0" err="1"/>
              <a:t>influenza</a:t>
            </a:r>
            <a:r>
              <a:rPr lang="de-DE" sz="3200" dirty="0"/>
              <a:t> </a:t>
            </a:r>
            <a:r>
              <a:rPr lang="de-DE" sz="3200" dirty="0" err="1"/>
              <a:t>epidemics</a:t>
            </a:r>
            <a:r>
              <a:rPr lang="de-DE" sz="3200" dirty="0"/>
              <a:t>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1) </a:t>
            </a:r>
            <a:r>
              <a:rPr lang="de-DE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narrative: </a:t>
            </a:r>
            <a:r>
              <a:rPr lang="de-DE" b="1" u="sng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pandemics</a:t>
            </a:r>
            <a:r>
              <a:rPr lang="de-DE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and </a:t>
            </a:r>
            <a:r>
              <a:rPr lang="de-DE" b="1" u="sng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discursively</a:t>
            </a:r>
            <a:r>
              <a:rPr lang="de-DE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u="sng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constructed</a:t>
            </a:r>
            <a:r>
              <a:rPr lang="de-DE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u="sng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facts</a:t>
            </a:r>
            <a:r>
              <a:rPr lang="de-DE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!</a:t>
            </a:r>
          </a:p>
          <a:p>
            <a:endParaRPr lang="de-DE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World Health Organisation (WHO) </a:t>
            </a:r>
            <a:r>
              <a:rPr lang="de-DE" dirty="0" err="1"/>
              <a:t>plays</a:t>
            </a:r>
            <a:r>
              <a:rPr lang="de-DE" dirty="0"/>
              <a:t> a </a:t>
            </a:r>
            <a:r>
              <a:rPr lang="de-DE" dirty="0" err="1"/>
              <a:t>central</a:t>
            </a:r>
            <a:r>
              <a:rPr lang="de-DE" dirty="0"/>
              <a:t> </a:t>
            </a:r>
            <a:r>
              <a:rPr lang="de-DE" dirty="0" err="1"/>
              <a:t>role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	in </a:t>
            </a:r>
            <a:r>
              <a:rPr lang="de-DE" dirty="0" err="1"/>
              <a:t>defining</a:t>
            </a:r>
            <a:r>
              <a:rPr lang="de-DE" dirty="0"/>
              <a:t> and </a:t>
            </a:r>
            <a:r>
              <a:rPr lang="de-DE" dirty="0" err="1"/>
              <a:t>constituting</a:t>
            </a:r>
            <a:r>
              <a:rPr lang="de-DE" dirty="0"/>
              <a:t> global </a:t>
            </a:r>
            <a:r>
              <a:rPr lang="de-DE" dirty="0" err="1"/>
              <a:t>disease</a:t>
            </a:r>
            <a:r>
              <a:rPr lang="de-DE" dirty="0"/>
              <a:t> </a:t>
            </a:r>
            <a:r>
              <a:rPr lang="de-DE" dirty="0" err="1"/>
              <a:t>risks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elements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define</a:t>
            </a:r>
            <a:r>
              <a:rPr lang="de-DE" dirty="0"/>
              <a:t> a global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pandemic</a:t>
            </a:r>
            <a:r>
              <a:rPr lang="de-DE" dirty="0"/>
              <a:t>:</a:t>
            </a:r>
          </a:p>
          <a:p>
            <a:pPr marL="0" lvl="0" indent="0">
              <a:buNone/>
            </a:pPr>
            <a:r>
              <a:rPr lang="de-DE" dirty="0"/>
              <a:t>		1) </a:t>
            </a:r>
            <a:r>
              <a:rPr lang="en-GB" dirty="0"/>
              <a:t>novelty of the pandemic agent</a:t>
            </a:r>
            <a:endParaRPr lang="de-DE" dirty="0"/>
          </a:p>
          <a:p>
            <a:pPr marL="0" lvl="0" indent="0">
              <a:buNone/>
            </a:pPr>
            <a:r>
              <a:rPr lang="en-GB" dirty="0"/>
              <a:t>		2) unpredictability of the virus</a:t>
            </a:r>
            <a:endParaRPr lang="de-DE" dirty="0"/>
          </a:p>
          <a:p>
            <a:pPr marL="0" lvl="0" indent="0">
              <a:buNone/>
            </a:pPr>
            <a:r>
              <a:rPr lang="en-GB" dirty="0"/>
              <a:t>		3) ability of the virus to spread quickly over a large geographical region</a:t>
            </a:r>
            <a:endParaRPr lang="de-DE" dirty="0"/>
          </a:p>
          <a:p>
            <a:pPr marL="0" lvl="0" indent="0">
              <a:buNone/>
            </a:pPr>
            <a:r>
              <a:rPr lang="en-GB" dirty="0"/>
              <a:t>		4) ability of the virus to swiftly mutate into different forms</a:t>
            </a:r>
            <a:endParaRPr lang="de-DE" dirty="0"/>
          </a:p>
          <a:p>
            <a:pPr marL="0" lvl="0" indent="0">
              <a:buNone/>
            </a:pPr>
            <a:r>
              <a:rPr lang="en-GB" dirty="0"/>
              <a:t>		5) mass susceptibility of global populations to the virus</a:t>
            </a:r>
            <a:endParaRPr lang="de-DE" dirty="0"/>
          </a:p>
          <a:p>
            <a:pPr marL="0" lvl="0" indent="0">
              <a:buNone/>
            </a:pPr>
            <a:r>
              <a:rPr lang="en-GB" dirty="0"/>
              <a:t>		6) differentiation from seasonal influenza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355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E16A2E6-EACF-4463-8708-0996EC31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327" y="881066"/>
            <a:ext cx="10455414" cy="4880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i="1" dirty="0" err="1"/>
              <a:t>Why</a:t>
            </a:r>
            <a:r>
              <a:rPr lang="de-DE" i="1" dirty="0"/>
              <a:t> </a:t>
            </a:r>
            <a:r>
              <a:rPr lang="de-DE" i="1" dirty="0" err="1"/>
              <a:t>did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WHO </a:t>
            </a:r>
            <a:r>
              <a:rPr lang="de-DE" i="1" dirty="0" err="1"/>
              <a:t>fail</a:t>
            </a:r>
            <a:r>
              <a:rPr lang="de-DE" i="1" dirty="0"/>
              <a:t> in </a:t>
            </a:r>
            <a:r>
              <a:rPr lang="de-DE" i="1" dirty="0" err="1"/>
              <a:t>defining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H1N1 </a:t>
            </a:r>
            <a:r>
              <a:rPr lang="de-DE" i="1" dirty="0" err="1"/>
              <a:t>outbreak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2009 </a:t>
            </a:r>
            <a:r>
              <a:rPr lang="de-DE" i="1" dirty="0" err="1"/>
              <a:t>as</a:t>
            </a:r>
            <a:r>
              <a:rPr lang="de-DE" i="1" dirty="0"/>
              <a:t> a </a:t>
            </a:r>
            <a:r>
              <a:rPr lang="de-DE" i="1" dirty="0" err="1"/>
              <a:t>pandemic</a:t>
            </a:r>
            <a:r>
              <a:rPr lang="de-DE" i="1" dirty="0"/>
              <a:t>?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/>
              <a:t>	-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outbreak</a:t>
            </a:r>
            <a:r>
              <a:rPr lang="de-DE" dirty="0"/>
              <a:t> was </a:t>
            </a:r>
            <a:r>
              <a:rPr lang="de-DE" dirty="0" err="1"/>
              <a:t>relatively</a:t>
            </a:r>
            <a:r>
              <a:rPr lang="de-DE" dirty="0"/>
              <a:t> mild</a:t>
            </a:r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hard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distinguish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seasonal</a:t>
            </a:r>
            <a:r>
              <a:rPr lang="de-DE" dirty="0"/>
              <a:t> </a:t>
            </a:r>
            <a:r>
              <a:rPr lang="de-DE" dirty="0" err="1"/>
              <a:t>influenza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uncertainties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origins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virus</a:t>
            </a:r>
            <a:r>
              <a:rPr lang="de-DE" dirty="0"/>
              <a:t> and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transmission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naming</a:t>
            </a:r>
            <a:r>
              <a:rPr lang="de-DE" dirty="0"/>
              <a:t> (</a:t>
            </a:r>
            <a:r>
              <a:rPr lang="de-DE" dirty="0" err="1"/>
              <a:t>swine</a:t>
            </a:r>
            <a:r>
              <a:rPr lang="de-DE" dirty="0"/>
              <a:t> </a:t>
            </a:r>
            <a:r>
              <a:rPr lang="de-DE" dirty="0" err="1"/>
              <a:t>flu</a:t>
            </a:r>
            <a:r>
              <a:rPr lang="de-DE" dirty="0"/>
              <a:t>) </a:t>
            </a:r>
            <a:r>
              <a:rPr lang="de-DE" dirty="0" err="1"/>
              <a:t>created</a:t>
            </a:r>
            <a:r>
              <a:rPr lang="de-DE" dirty="0"/>
              <a:t> </a:t>
            </a:r>
            <a:r>
              <a:rPr lang="de-DE" dirty="0" err="1"/>
              <a:t>confusion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historical</a:t>
            </a:r>
            <a:r>
              <a:rPr lang="de-DE" dirty="0"/>
              <a:t> and </a:t>
            </a:r>
            <a:r>
              <a:rPr lang="de-DE" dirty="0" err="1"/>
              <a:t>contemporary</a:t>
            </a:r>
            <a:r>
              <a:rPr lang="de-DE" dirty="0"/>
              <a:t> </a:t>
            </a:r>
            <a:r>
              <a:rPr lang="de-DE" dirty="0" err="1"/>
              <a:t>analogies</a:t>
            </a:r>
            <a:r>
              <a:rPr lang="de-DE" dirty="0"/>
              <a:t> </a:t>
            </a:r>
            <a:r>
              <a:rPr lang="de-DE" dirty="0" err="1"/>
              <a:t>failed</a:t>
            </a:r>
            <a:endParaRPr lang="de-DE" dirty="0"/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>
                <a:sym typeface="Wingdings" panose="05000000000000000000" pitchFamily="2" charset="2"/>
              </a:rPr>
              <a:t> </a:t>
            </a:r>
            <a:r>
              <a:rPr lang="de-DE" i="1" dirty="0" err="1">
                <a:sym typeface="Wingdings" panose="05000000000000000000" pitchFamily="2" charset="2"/>
              </a:rPr>
              <a:t>Pandemics</a:t>
            </a:r>
            <a:r>
              <a:rPr lang="de-DE" i="1" dirty="0">
                <a:sym typeface="Wingdings" panose="05000000000000000000" pitchFamily="2" charset="2"/>
              </a:rPr>
              <a:t> </a:t>
            </a:r>
            <a:r>
              <a:rPr lang="de-DE" i="1" dirty="0" err="1">
                <a:sym typeface="Wingdings" panose="05000000000000000000" pitchFamily="2" charset="2"/>
              </a:rPr>
              <a:t>are</a:t>
            </a:r>
            <a:r>
              <a:rPr lang="de-DE" i="1" dirty="0">
                <a:sym typeface="Wingdings" panose="05000000000000000000" pitchFamily="2" charset="2"/>
              </a:rPr>
              <a:t> also </a:t>
            </a:r>
            <a:r>
              <a:rPr lang="de-DE" i="1" dirty="0" err="1">
                <a:sym typeface="Wingdings" panose="05000000000000000000" pitchFamily="2" charset="2"/>
              </a:rPr>
              <a:t>socially</a:t>
            </a:r>
            <a:r>
              <a:rPr lang="de-DE" i="1" dirty="0">
                <a:sym typeface="Wingdings" panose="05000000000000000000" pitchFamily="2" charset="2"/>
              </a:rPr>
              <a:t> (</a:t>
            </a:r>
            <a:r>
              <a:rPr lang="de-DE" i="1" dirty="0" err="1">
                <a:sym typeface="Wingdings" panose="05000000000000000000" pitchFamily="2" charset="2"/>
              </a:rPr>
              <a:t>discursively</a:t>
            </a:r>
            <a:r>
              <a:rPr lang="de-DE" i="1" dirty="0">
                <a:sym typeface="Wingdings" panose="05000000000000000000" pitchFamily="2" charset="2"/>
              </a:rPr>
              <a:t>) </a:t>
            </a:r>
            <a:r>
              <a:rPr lang="de-DE" i="1" dirty="0" err="1">
                <a:sym typeface="Wingdings" panose="05000000000000000000" pitchFamily="2" charset="2"/>
              </a:rPr>
              <a:t>constructed</a:t>
            </a:r>
            <a:endParaRPr lang="de-DE" i="1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892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02DE0D4-F8CA-4BD0-9AEB-D71FFEB11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31" y="606988"/>
            <a:ext cx="11449713" cy="60601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2) </a:t>
            </a:r>
            <a:r>
              <a:rPr lang="de-DE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Global </a:t>
            </a:r>
            <a:r>
              <a:rPr lang="de-DE" b="1" u="sng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Governance</a:t>
            </a:r>
            <a:r>
              <a:rPr lang="de-DE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u="sng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Mechanisms</a:t>
            </a:r>
            <a:endParaRPr lang="de-DE" b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de-DE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Describe</a:t>
            </a:r>
            <a:r>
              <a:rPr lang="de-DE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the</a:t>
            </a:r>
            <a:r>
              <a:rPr lang="de-DE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Pandemic</a:t>
            </a:r>
            <a:r>
              <a:rPr lang="de-DE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Influenza </a:t>
            </a:r>
            <a:r>
              <a:rPr lang="de-DE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Preparedness</a:t>
            </a:r>
            <a:r>
              <a:rPr lang="de-DE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Framework!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Describe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principal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moral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dilemma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framework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aims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solve</a:t>
            </a:r>
            <a:r>
              <a:rPr lang="de-DE" dirty="0">
                <a:sym typeface="Wingdings" panose="05000000000000000000" pitchFamily="2" charset="2"/>
              </a:rPr>
              <a:t>!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 </a:t>
            </a:r>
            <a:r>
              <a:rPr lang="de-DE" dirty="0" err="1">
                <a:sym typeface="Wingdings" panose="05000000000000000000" pitchFamily="2" charset="2"/>
              </a:rPr>
              <a:t>Compare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framework`s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working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mechanisms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GAVI Alliance and 				UNITAID! Do </a:t>
            </a:r>
            <a:r>
              <a:rPr lang="de-DE" dirty="0" err="1">
                <a:sym typeface="Wingdings" panose="05000000000000000000" pitchFamily="2" charset="2"/>
              </a:rPr>
              <a:t>you</a:t>
            </a:r>
            <a:r>
              <a:rPr lang="de-DE" dirty="0">
                <a:sym typeface="Wingdings" panose="05000000000000000000" pitchFamily="2" charset="2"/>
              </a:rPr>
              <a:t> find </a:t>
            </a:r>
            <a:r>
              <a:rPr lang="de-DE" dirty="0" err="1">
                <a:sym typeface="Wingdings" panose="05000000000000000000" pitchFamily="2" charset="2"/>
              </a:rPr>
              <a:t>similarities</a:t>
            </a:r>
            <a:r>
              <a:rPr lang="de-DE" dirty="0">
                <a:sym typeface="Wingdings" panose="05000000000000000000" pitchFamily="2" charset="2"/>
              </a:rPr>
              <a:t> / </a:t>
            </a:r>
            <a:r>
              <a:rPr lang="de-DE" dirty="0" err="1">
                <a:sym typeface="Wingdings" panose="05000000000000000000" pitchFamily="2" charset="2"/>
              </a:rPr>
              <a:t>differences</a:t>
            </a:r>
            <a:r>
              <a:rPr lang="de-DE" dirty="0">
                <a:sym typeface="Wingdings" panose="05000000000000000000" pitchFamily="2" charset="2"/>
              </a:rPr>
              <a:t> in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way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these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mechanisms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try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			</a:t>
            </a:r>
            <a:r>
              <a:rPr lang="de-DE" dirty="0" err="1">
                <a:sym typeface="Wingdings" panose="05000000000000000000" pitchFamily="2" charset="2"/>
              </a:rPr>
              <a:t>tackle</a:t>
            </a:r>
            <a:r>
              <a:rPr lang="de-DE" dirty="0">
                <a:sym typeface="Wingdings" panose="05000000000000000000" pitchFamily="2" charset="2"/>
              </a:rPr>
              <a:t> 	</a:t>
            </a:r>
            <a:r>
              <a:rPr lang="de-DE" dirty="0" err="1">
                <a:sym typeface="Wingdings" panose="05000000000000000000" pitchFamily="2" charset="2"/>
              </a:rPr>
              <a:t>epidemics</a:t>
            </a:r>
            <a:r>
              <a:rPr lang="de-DE" dirty="0">
                <a:sym typeface="Wingdings" panose="05000000000000000000" pitchFamily="2" charset="2"/>
              </a:rPr>
              <a:t>? </a:t>
            </a:r>
            <a:r>
              <a:rPr lang="de-DE" i="1" dirty="0">
                <a:solidFill>
                  <a:schemeClr val="bg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de-DE" i="1" dirty="0" err="1">
                <a:solidFill>
                  <a:schemeClr val="bg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look</a:t>
            </a:r>
            <a:r>
              <a:rPr lang="de-DE" i="1" dirty="0">
                <a:solidFill>
                  <a:schemeClr val="bg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 at </a:t>
            </a:r>
            <a:r>
              <a:rPr lang="de-DE" i="1" dirty="0" err="1">
                <a:solidFill>
                  <a:schemeClr val="bg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the</a:t>
            </a:r>
            <a:r>
              <a:rPr lang="de-DE" i="1" dirty="0">
                <a:solidFill>
                  <a:schemeClr val="bg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i="1" dirty="0" err="1">
                <a:solidFill>
                  <a:schemeClr val="bg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role</a:t>
            </a:r>
            <a:r>
              <a:rPr lang="de-DE" i="1" dirty="0">
                <a:solidFill>
                  <a:schemeClr val="bg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i="1" dirty="0" err="1">
                <a:solidFill>
                  <a:schemeClr val="bg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of</a:t>
            </a:r>
            <a:r>
              <a:rPr lang="de-DE" i="1" dirty="0">
                <a:solidFill>
                  <a:schemeClr val="bg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i="1" dirty="0" err="1">
                <a:solidFill>
                  <a:schemeClr val="bg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industry</a:t>
            </a:r>
            <a:r>
              <a:rPr lang="de-DE" i="1" dirty="0">
                <a:solidFill>
                  <a:schemeClr val="bg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!)</a:t>
            </a:r>
          </a:p>
          <a:p>
            <a:pPr marL="0" indent="0">
              <a:buNone/>
            </a:pPr>
            <a:r>
              <a:rPr lang="de-DE" i="1" dirty="0">
                <a:solidFill>
                  <a:schemeClr val="bg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	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Does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Framework </a:t>
            </a:r>
            <a:r>
              <a:rPr lang="de-DE" dirty="0" err="1">
                <a:sym typeface="Wingdings" panose="05000000000000000000" pitchFamily="2" charset="2"/>
              </a:rPr>
              <a:t>change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status</a:t>
            </a:r>
            <a:r>
              <a:rPr lang="de-DE" dirty="0">
                <a:sym typeface="Wingdings" panose="05000000000000000000" pitchFamily="2" charset="2"/>
              </a:rPr>
              <a:t> quo in global </a:t>
            </a:r>
            <a:r>
              <a:rPr lang="de-DE" dirty="0" err="1">
                <a:sym typeface="Wingdings" panose="05000000000000000000" pitchFamily="2" charset="2"/>
              </a:rPr>
              <a:t>health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governance</a:t>
            </a:r>
            <a:r>
              <a:rPr lang="de-DE" dirty="0">
                <a:sym typeface="Wingdings" panose="05000000000000000000" pitchFamily="2" charset="2"/>
              </a:rPr>
              <a:t>?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i="1" dirty="0" err="1"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Describe</a:t>
            </a:r>
            <a:r>
              <a:rPr lang="de-DE" i="1" dirty="0"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i="1" dirty="0" err="1"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the</a:t>
            </a:r>
            <a:r>
              <a:rPr lang="de-DE" i="1" dirty="0"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i="1" dirty="0" err="1"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role</a:t>
            </a:r>
            <a:r>
              <a:rPr lang="de-DE" i="1" dirty="0"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i="1" dirty="0" err="1"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of</a:t>
            </a:r>
            <a:r>
              <a:rPr lang="de-DE" i="1" dirty="0"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i="1" dirty="0" err="1"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the</a:t>
            </a:r>
            <a:r>
              <a:rPr lang="de-DE" i="1" dirty="0"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 International Health </a:t>
            </a:r>
            <a:r>
              <a:rPr lang="de-DE" i="1" dirty="0" err="1"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Regulations</a:t>
            </a:r>
            <a:r>
              <a:rPr lang="de-DE" i="1" dirty="0"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 (IHR) in </a:t>
            </a:r>
            <a:r>
              <a:rPr lang="de-DE" i="1" dirty="0" err="1"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responding</a:t>
            </a:r>
            <a:r>
              <a:rPr lang="de-DE" i="1" dirty="0"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i="1" dirty="0" err="1"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to</a:t>
            </a:r>
            <a:r>
              <a:rPr lang="de-DE" i="1" dirty="0"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i="1" dirty="0" err="1"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influenza</a:t>
            </a:r>
            <a:r>
              <a:rPr lang="de-DE" i="1" dirty="0"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i="1" dirty="0" err="1"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epidemics</a:t>
            </a:r>
            <a:r>
              <a:rPr lang="de-DE" i="1" dirty="0"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!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 </a:t>
            </a:r>
            <a:r>
              <a:rPr lang="de-DE" dirty="0" err="1">
                <a:sym typeface="Wingdings" panose="05000000000000000000" pitchFamily="2" charset="2"/>
              </a:rPr>
              <a:t>Which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role</a:t>
            </a:r>
            <a:r>
              <a:rPr lang="de-DE" dirty="0">
                <a:sym typeface="Wingdings" panose="05000000000000000000" pitchFamily="2" charset="2"/>
              </a:rPr>
              <a:t> do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states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play</a:t>
            </a:r>
            <a:r>
              <a:rPr lang="de-DE" dirty="0">
                <a:sym typeface="Wingdings" panose="05000000000000000000" pitchFamily="2" charset="2"/>
              </a:rPr>
              <a:t>?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 </a:t>
            </a:r>
            <a:r>
              <a:rPr lang="de-DE" dirty="0" err="1">
                <a:sym typeface="Wingdings" panose="05000000000000000000" pitchFamily="2" charset="2"/>
              </a:rPr>
              <a:t>Explain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how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divide </a:t>
            </a:r>
            <a:r>
              <a:rPr lang="de-DE" dirty="0" err="1">
                <a:sym typeface="Wingdings" panose="05000000000000000000" pitchFamily="2" charset="2"/>
              </a:rPr>
              <a:t>between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developed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developing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world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complicates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		</a:t>
            </a:r>
            <a:r>
              <a:rPr lang="de-DE" dirty="0" err="1">
                <a:sym typeface="Wingdings" panose="05000000000000000000" pitchFamily="2" charset="2"/>
              </a:rPr>
              <a:t>efficiency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IHR!</a:t>
            </a:r>
          </a:p>
        </p:txBody>
      </p:sp>
    </p:spTree>
    <p:extLst>
      <p:ext uri="{BB962C8B-B14F-4D97-AF65-F5344CB8AC3E}">
        <p14:creationId xmlns:p14="http://schemas.microsoft.com/office/powerpoint/2010/main" val="98465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E18571F9-1863-47F4-96A3-13E02E185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808" y="719092"/>
            <a:ext cx="11772900" cy="5529308"/>
          </a:xfrm>
          <a:ln>
            <a:solidFill>
              <a:schemeClr val="accent6"/>
            </a:solidFill>
          </a:ln>
        </p:spPr>
        <p:txBody>
          <a:bodyPr/>
          <a:lstStyle/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3600" dirty="0">
                <a:latin typeface="Agency FB" panose="020B0503020202020204" pitchFamily="34" charset="0"/>
              </a:rPr>
              <a:t>Fundamental </a:t>
            </a:r>
            <a:r>
              <a:rPr lang="de-DE" sz="3600" dirty="0">
                <a:solidFill>
                  <a:schemeClr val="accent6"/>
                </a:solidFill>
                <a:latin typeface="Agency FB" panose="020B0503020202020204" pitchFamily="34" charset="0"/>
              </a:rPr>
              <a:t>Challenge</a:t>
            </a:r>
            <a:r>
              <a:rPr lang="de-DE" sz="3600" dirty="0">
                <a:latin typeface="Agency FB" panose="020B0503020202020204" pitchFamily="34" charset="0"/>
              </a:rPr>
              <a:t> </a:t>
            </a:r>
            <a:r>
              <a:rPr lang="de-DE" sz="3600" dirty="0" err="1">
                <a:latin typeface="Agency FB" panose="020B0503020202020204" pitchFamily="34" charset="0"/>
              </a:rPr>
              <a:t>of</a:t>
            </a:r>
            <a:r>
              <a:rPr lang="de-DE" sz="3600" dirty="0">
                <a:latin typeface="Agency FB" panose="020B0503020202020204" pitchFamily="34" charset="0"/>
              </a:rPr>
              <a:t> </a:t>
            </a:r>
            <a:r>
              <a:rPr lang="de-DE" sz="3600" dirty="0" err="1">
                <a:latin typeface="Agency FB" panose="020B0503020202020204" pitchFamily="34" charset="0"/>
              </a:rPr>
              <a:t>the</a:t>
            </a:r>
            <a:r>
              <a:rPr lang="de-DE" sz="3600" dirty="0">
                <a:latin typeface="Agency FB" panose="020B0503020202020204" pitchFamily="34" charset="0"/>
              </a:rPr>
              <a:t> Global Health </a:t>
            </a:r>
            <a:r>
              <a:rPr lang="de-DE" sz="3600" dirty="0" err="1">
                <a:latin typeface="Agency FB" panose="020B0503020202020204" pitchFamily="34" charset="0"/>
              </a:rPr>
              <a:t>Governance</a:t>
            </a:r>
            <a:r>
              <a:rPr lang="de-DE" sz="3600" dirty="0">
                <a:latin typeface="Agency FB" panose="020B0503020202020204" pitchFamily="34" charset="0"/>
              </a:rPr>
              <a:t> Architecture</a:t>
            </a:r>
          </a:p>
          <a:p>
            <a:pPr marL="0" indent="0">
              <a:buNone/>
            </a:pPr>
            <a:endParaRPr lang="de-DE" sz="3600" dirty="0">
              <a:solidFill>
                <a:schemeClr val="accent6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de-DE" sz="3600" dirty="0">
                <a:solidFill>
                  <a:schemeClr val="accent6"/>
                </a:solidFill>
                <a:latin typeface="Agency FB" panose="020B0503020202020204" pitchFamily="34" charset="0"/>
              </a:rPr>
              <a:t>                STATES</a:t>
            </a:r>
          </a:p>
          <a:p>
            <a:pPr marL="0" indent="0" algn="ctr">
              <a:buNone/>
            </a:pPr>
            <a:endParaRPr lang="de-DE" sz="3600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de-DE" sz="3600" dirty="0">
                <a:latin typeface="Agency FB" panose="020B0503020202020204" pitchFamily="34" charset="0"/>
              </a:rPr>
              <a:t>					</a:t>
            </a:r>
            <a:r>
              <a:rPr lang="de-DE" sz="3600" dirty="0" err="1">
                <a:latin typeface="Agency FB" panose="020B0503020202020204" pitchFamily="34" charset="0"/>
              </a:rPr>
              <a:t>the</a:t>
            </a:r>
            <a:r>
              <a:rPr lang="de-DE" sz="3600" dirty="0">
                <a:latin typeface="Agency FB" panose="020B0503020202020204" pitchFamily="34" charset="0"/>
              </a:rPr>
              <a:t> </a:t>
            </a:r>
            <a:r>
              <a:rPr lang="de-DE" sz="3600" dirty="0">
                <a:solidFill>
                  <a:schemeClr val="accent6"/>
                </a:solidFill>
                <a:latin typeface="Agency FB" panose="020B0503020202020204" pitchFamily="34" charset="0"/>
              </a:rPr>
              <a:t>Problem</a:t>
            </a:r>
            <a:r>
              <a:rPr lang="de-DE" sz="3600" dirty="0">
                <a:latin typeface="Agency FB" panose="020B0503020202020204" pitchFamily="34" charset="0"/>
              </a:rPr>
              <a:t> … </a:t>
            </a:r>
          </a:p>
          <a:p>
            <a:pPr marL="0" indent="0">
              <a:buNone/>
            </a:pPr>
            <a:endParaRPr lang="de-DE" sz="3600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de-DE" sz="3600" dirty="0">
                <a:latin typeface="Agency FB" panose="020B0503020202020204" pitchFamily="34" charset="0"/>
              </a:rPr>
              <a:t>								… and </a:t>
            </a:r>
            <a:r>
              <a:rPr lang="de-DE" sz="3600" dirty="0" err="1">
                <a:latin typeface="Agency FB" panose="020B0503020202020204" pitchFamily="34" charset="0"/>
              </a:rPr>
              <a:t>the</a:t>
            </a:r>
            <a:r>
              <a:rPr lang="de-DE" sz="3600" dirty="0">
                <a:latin typeface="Agency FB" panose="020B0503020202020204" pitchFamily="34" charset="0"/>
              </a:rPr>
              <a:t> </a:t>
            </a:r>
            <a:r>
              <a:rPr lang="de-DE" sz="3600" dirty="0">
                <a:solidFill>
                  <a:schemeClr val="accent6"/>
                </a:solidFill>
                <a:latin typeface="Agency FB" panose="020B0503020202020204" pitchFamily="34" charset="0"/>
              </a:rPr>
              <a:t>Solution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xmlns="" id="{88984716-3B8E-4571-A77B-4F2ECC11B1ED}"/>
              </a:ext>
            </a:extLst>
          </p:cNvPr>
          <p:cNvCxnSpPr>
            <a:cxnSpLocks/>
          </p:cNvCxnSpPr>
          <p:nvPr/>
        </p:nvCxnSpPr>
        <p:spPr>
          <a:xfrm flipH="1">
            <a:off x="2345633" y="1903261"/>
            <a:ext cx="1305657" cy="5372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F51AAA2D-97DF-4E46-BDD0-79B2F200C818}"/>
              </a:ext>
            </a:extLst>
          </p:cNvPr>
          <p:cNvCxnSpPr>
            <a:cxnSpLocks/>
          </p:cNvCxnSpPr>
          <p:nvPr/>
        </p:nvCxnSpPr>
        <p:spPr>
          <a:xfrm>
            <a:off x="2188193" y="3158500"/>
            <a:ext cx="1212805" cy="6504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D5E54399-1E4B-455F-A74D-6A6B447611C7}"/>
              </a:ext>
            </a:extLst>
          </p:cNvPr>
          <p:cNvSpPr txBox="1"/>
          <p:nvPr/>
        </p:nvSpPr>
        <p:spPr>
          <a:xfrm>
            <a:off x="6491767" y="3658285"/>
            <a:ext cx="3675184" cy="5847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gency FB" panose="020B0503020202020204" pitchFamily="34" charset="0"/>
              </a:rPr>
              <a:t>Transnational </a:t>
            </a:r>
            <a:r>
              <a:rPr lang="de-DE" sz="3200" dirty="0" err="1">
                <a:latin typeface="Agency FB" panose="020B0503020202020204" pitchFamily="34" charset="0"/>
              </a:rPr>
              <a:t>Cooperation</a:t>
            </a:r>
            <a:endParaRPr lang="de-DE" sz="3200" dirty="0">
              <a:latin typeface="Agency FB" panose="020B0503020202020204" pitchFamily="34" charset="0"/>
            </a:endParaRP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xmlns="" id="{84CD9F88-9E40-4FDB-A1F1-619928DAF951}"/>
              </a:ext>
            </a:extLst>
          </p:cNvPr>
          <p:cNvCxnSpPr>
            <a:cxnSpLocks/>
          </p:cNvCxnSpPr>
          <p:nvPr/>
        </p:nvCxnSpPr>
        <p:spPr>
          <a:xfrm>
            <a:off x="4229100" y="4448907"/>
            <a:ext cx="1743808" cy="8525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xmlns="" id="{7D885850-4038-4728-94FC-A5BA0661B506}"/>
              </a:ext>
            </a:extLst>
          </p:cNvPr>
          <p:cNvCxnSpPr/>
          <p:nvPr/>
        </p:nvCxnSpPr>
        <p:spPr>
          <a:xfrm flipH="1">
            <a:off x="6321670" y="4299092"/>
            <a:ext cx="1556238" cy="10023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3EFC965B-1C28-4A8B-BA08-8313935C8188}"/>
              </a:ext>
            </a:extLst>
          </p:cNvPr>
          <p:cNvSpPr txBox="1"/>
          <p:nvPr/>
        </p:nvSpPr>
        <p:spPr>
          <a:xfrm>
            <a:off x="7066264" y="2440530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Agency FB" panose="020B0503020202020204" pitchFamily="34" charset="0"/>
              </a:rPr>
              <a:t>Civil</a:t>
            </a:r>
            <a:r>
              <a:rPr lang="de-DE" sz="2400" dirty="0">
                <a:latin typeface="Agency FB" panose="020B0503020202020204" pitchFamily="34" charset="0"/>
              </a:rPr>
              <a:t> Society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63C7784B-A8D8-4378-B0C9-962CE004BE8E}"/>
              </a:ext>
            </a:extLst>
          </p:cNvPr>
          <p:cNvSpPr txBox="1"/>
          <p:nvPr/>
        </p:nvSpPr>
        <p:spPr>
          <a:xfrm>
            <a:off x="4976254" y="2209698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gency FB" panose="020B0503020202020204" pitchFamily="34" charset="0"/>
              </a:rPr>
              <a:t>Private </a:t>
            </a:r>
            <a:r>
              <a:rPr lang="de-DE" sz="2400" dirty="0" err="1">
                <a:latin typeface="Agency FB" panose="020B0503020202020204" pitchFamily="34" charset="0"/>
              </a:rPr>
              <a:t>Sector</a:t>
            </a:r>
            <a:endParaRPr lang="de-DE" sz="2400" dirty="0">
              <a:latin typeface="Agency FB" panose="020B0503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xmlns="" id="{D2BF5C0D-706E-40F1-9DB8-45328E852809}"/>
              </a:ext>
            </a:extLst>
          </p:cNvPr>
          <p:cNvSpPr txBox="1"/>
          <p:nvPr/>
        </p:nvSpPr>
        <p:spPr>
          <a:xfrm>
            <a:off x="9005783" y="2301956"/>
            <a:ext cx="2834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gency FB" panose="020B0503020202020204" pitchFamily="34" charset="0"/>
              </a:rPr>
              <a:t>International </a:t>
            </a:r>
            <a:r>
              <a:rPr lang="de-DE" sz="2400" dirty="0" err="1">
                <a:latin typeface="Agency FB" panose="020B0503020202020204" pitchFamily="34" charset="0"/>
              </a:rPr>
              <a:t>Organisations</a:t>
            </a:r>
            <a:endParaRPr lang="de-DE" sz="2400" dirty="0">
              <a:latin typeface="Agency FB" panose="020B0503020202020204" pitchFamily="34" charset="0"/>
            </a:endParaRP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xmlns="" id="{A2185944-E211-4025-AAC8-56AA39B928AE}"/>
              </a:ext>
            </a:extLst>
          </p:cNvPr>
          <p:cNvCxnSpPr/>
          <p:nvPr/>
        </p:nvCxnSpPr>
        <p:spPr>
          <a:xfrm>
            <a:off x="2998461" y="2839915"/>
            <a:ext cx="3323209" cy="6438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xmlns="" id="{89495FA7-7660-4412-9D2A-822B8D4654F0}"/>
              </a:ext>
            </a:extLst>
          </p:cNvPr>
          <p:cNvCxnSpPr/>
          <p:nvPr/>
        </p:nvCxnSpPr>
        <p:spPr>
          <a:xfrm>
            <a:off x="6321670" y="2727395"/>
            <a:ext cx="778119" cy="7563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xmlns="" id="{7C3A8D68-D9D9-493E-8D73-78396948A32A}"/>
              </a:ext>
            </a:extLst>
          </p:cNvPr>
          <p:cNvCxnSpPr/>
          <p:nvPr/>
        </p:nvCxnSpPr>
        <p:spPr>
          <a:xfrm>
            <a:off x="7570177" y="2942132"/>
            <a:ext cx="211015" cy="571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xmlns="" id="{FA31532E-1B81-4DD1-81FC-27A2A488B99E}"/>
              </a:ext>
            </a:extLst>
          </p:cNvPr>
          <p:cNvCxnSpPr>
            <a:cxnSpLocks/>
          </p:cNvCxnSpPr>
          <p:nvPr/>
        </p:nvCxnSpPr>
        <p:spPr>
          <a:xfrm flipH="1">
            <a:off x="9284742" y="2814664"/>
            <a:ext cx="1098692" cy="6985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" name="Geschweifte Klammer rechts 35">
            <a:extLst>
              <a:ext uri="{FF2B5EF4-FFF2-40B4-BE49-F238E27FC236}">
                <a16:creationId xmlns:a16="http://schemas.microsoft.com/office/drawing/2014/main" xmlns="" id="{FA4E0B66-A315-423E-B361-310BCE29F655}"/>
              </a:ext>
            </a:extLst>
          </p:cNvPr>
          <p:cNvSpPr/>
          <p:nvPr/>
        </p:nvSpPr>
        <p:spPr>
          <a:xfrm rot="5400000">
            <a:off x="8007780" y="-623439"/>
            <a:ext cx="320549" cy="5345726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92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0" grpId="0"/>
      <p:bldP spid="21" grpId="0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72B604E-ECD1-4AFE-B5FA-5D5D5BAC3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894" y="2518911"/>
            <a:ext cx="9500211" cy="6111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600" dirty="0" err="1">
                <a:latin typeface="Berlin Sans FB Demi" panose="020E0802020502020306" pitchFamily="34" charset="0"/>
              </a:rPr>
              <a:t>What‘s</a:t>
            </a:r>
            <a:r>
              <a:rPr lang="de-DE" sz="3600" dirty="0">
                <a:latin typeface="Berlin Sans FB Demi" panose="020E0802020502020306" pitchFamily="34" charset="0"/>
              </a:rPr>
              <a:t> in a </a:t>
            </a:r>
            <a:r>
              <a:rPr lang="de-DE" sz="3600" dirty="0" err="1">
                <a:latin typeface="Berlin Sans FB Demi" panose="020E0802020502020306" pitchFamily="34" charset="0"/>
              </a:rPr>
              <a:t>disease</a:t>
            </a:r>
            <a:r>
              <a:rPr lang="de-DE" sz="3600" dirty="0">
                <a:latin typeface="Berlin Sans FB Demi" panose="020E0802020502020306" pitchFamily="34" charset="0"/>
              </a:rPr>
              <a:t>? </a:t>
            </a:r>
            <a:r>
              <a:rPr lang="de-DE" sz="3600" dirty="0" err="1">
                <a:latin typeface="Berlin Sans FB Demi" panose="020E0802020502020306" pitchFamily="34" charset="0"/>
              </a:rPr>
              <a:t>It</a:t>
            </a:r>
            <a:r>
              <a:rPr lang="de-DE" sz="3600" dirty="0">
                <a:latin typeface="Berlin Sans FB Demi" panose="020E0802020502020306" pitchFamily="34" charset="0"/>
              </a:rPr>
              <a:t> </a:t>
            </a:r>
            <a:r>
              <a:rPr lang="de-DE" sz="3600" dirty="0" err="1">
                <a:latin typeface="Berlin Sans FB Demi" panose="020E0802020502020306" pitchFamily="34" charset="0"/>
              </a:rPr>
              <a:t>is</a:t>
            </a:r>
            <a:r>
              <a:rPr lang="de-DE" sz="3600" dirty="0">
                <a:latin typeface="Berlin Sans FB Demi" panose="020E0802020502020306" pitchFamily="34" charset="0"/>
              </a:rPr>
              <a:t> </a:t>
            </a:r>
            <a:r>
              <a:rPr lang="de-DE" sz="3600" dirty="0" err="1">
                <a:latin typeface="Berlin Sans FB Demi" panose="020E0802020502020306" pitchFamily="34" charset="0"/>
              </a:rPr>
              <a:t>what</a:t>
            </a:r>
            <a:r>
              <a:rPr lang="de-DE" sz="3600" dirty="0">
                <a:latin typeface="Berlin Sans FB Demi" panose="020E0802020502020306" pitchFamily="34" charset="0"/>
              </a:rPr>
              <a:t> </a:t>
            </a:r>
            <a:r>
              <a:rPr lang="de-DE" sz="3600" dirty="0" err="1">
                <a:latin typeface="Berlin Sans FB Demi" panose="020E0802020502020306" pitchFamily="34" charset="0"/>
              </a:rPr>
              <a:t>we</a:t>
            </a:r>
            <a:r>
              <a:rPr lang="de-DE" sz="3600" dirty="0">
                <a:latin typeface="Berlin Sans FB Demi" panose="020E0802020502020306" pitchFamily="34" charset="0"/>
              </a:rPr>
              <a:t> </a:t>
            </a:r>
            <a:r>
              <a:rPr lang="de-DE" sz="3600" dirty="0" err="1">
                <a:latin typeface="Berlin Sans FB Demi" panose="020E0802020502020306" pitchFamily="34" charset="0"/>
              </a:rPr>
              <a:t>make</a:t>
            </a:r>
            <a:r>
              <a:rPr lang="de-DE" sz="3600" dirty="0">
                <a:latin typeface="Berlin Sans FB Demi" panose="020E0802020502020306" pitchFamily="34" charset="0"/>
              </a:rPr>
              <a:t> </a:t>
            </a:r>
            <a:r>
              <a:rPr lang="de-DE" sz="3600" dirty="0" err="1">
                <a:latin typeface="Berlin Sans FB Demi" panose="020E0802020502020306" pitchFamily="34" charset="0"/>
              </a:rPr>
              <a:t>of</a:t>
            </a:r>
            <a:r>
              <a:rPr lang="de-DE" sz="3600" dirty="0">
                <a:latin typeface="Berlin Sans FB Demi" panose="020E0802020502020306" pitchFamily="34" charset="0"/>
              </a:rPr>
              <a:t> </a:t>
            </a:r>
            <a:r>
              <a:rPr lang="de-DE" sz="3600" dirty="0" err="1">
                <a:latin typeface="Berlin Sans FB Demi" panose="020E0802020502020306" pitchFamily="34" charset="0"/>
              </a:rPr>
              <a:t>it!</a:t>
            </a:r>
            <a:endParaRPr lang="de-DE" sz="3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3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1502161-3C48-4BF8-A09A-7E6F0F73D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75" y="1152966"/>
            <a:ext cx="10766133" cy="5096914"/>
          </a:xfrm>
        </p:spPr>
        <p:txBody>
          <a:bodyPr/>
          <a:lstStyle/>
          <a:p>
            <a:endParaRPr lang="de-DE" dirty="0"/>
          </a:p>
          <a:p>
            <a:pPr marL="0" indent="0" algn="ctr">
              <a:buNone/>
            </a:pPr>
            <a:r>
              <a:rPr lang="de-DE" i="1" dirty="0"/>
              <a:t>-- </a:t>
            </a:r>
            <a:r>
              <a:rPr lang="de-DE" i="1" dirty="0" err="1"/>
              <a:t>Seasonal</a:t>
            </a:r>
            <a:r>
              <a:rPr lang="de-DE" i="1" dirty="0"/>
              <a:t> </a:t>
            </a:r>
            <a:r>
              <a:rPr lang="de-DE" i="1" dirty="0" err="1"/>
              <a:t>flu</a:t>
            </a:r>
            <a:r>
              <a:rPr lang="de-DE" i="1" dirty="0"/>
              <a:t> </a:t>
            </a:r>
            <a:r>
              <a:rPr lang="de-DE" i="1" dirty="0" err="1"/>
              <a:t>vs</a:t>
            </a:r>
            <a:r>
              <a:rPr lang="de-DE" i="1" dirty="0"/>
              <a:t> </a:t>
            </a:r>
            <a:r>
              <a:rPr lang="de-DE" i="1" dirty="0" err="1"/>
              <a:t>pandemic</a:t>
            </a:r>
            <a:r>
              <a:rPr lang="de-DE" i="1" dirty="0"/>
              <a:t> </a:t>
            </a:r>
            <a:r>
              <a:rPr lang="de-DE" i="1" dirty="0" err="1"/>
              <a:t>flu</a:t>
            </a:r>
            <a:r>
              <a:rPr lang="de-DE" i="1" dirty="0"/>
              <a:t> --</a:t>
            </a:r>
          </a:p>
          <a:p>
            <a:pPr marL="0" indent="0">
              <a:buNone/>
            </a:pPr>
            <a:r>
              <a:rPr lang="de-DE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Seasonal</a:t>
            </a:r>
            <a:r>
              <a:rPr lang="de-D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flu</a:t>
            </a:r>
            <a:r>
              <a:rPr lang="de-D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outbreaks</a:t>
            </a:r>
            <a:r>
              <a:rPr lang="de-DE" dirty="0"/>
              <a:t> follow </a:t>
            </a:r>
            <a:r>
              <a:rPr lang="de-DE" dirty="0" err="1"/>
              <a:t>predictable</a:t>
            </a:r>
            <a:r>
              <a:rPr lang="de-DE" dirty="0"/>
              <a:t> </a:t>
            </a:r>
            <a:r>
              <a:rPr lang="de-DE" dirty="0" err="1"/>
              <a:t>seasonal</a:t>
            </a:r>
            <a:r>
              <a:rPr lang="de-DE" dirty="0"/>
              <a:t> </a:t>
            </a:r>
            <a:r>
              <a:rPr lang="de-DE" dirty="0" err="1"/>
              <a:t>patterns</a:t>
            </a:r>
            <a:r>
              <a:rPr lang="de-DE" dirty="0"/>
              <a:t> (</a:t>
            </a:r>
            <a:r>
              <a:rPr lang="de-DE" dirty="0" err="1"/>
              <a:t>winter</a:t>
            </a:r>
            <a:r>
              <a:rPr lang="de-DE" dirty="0"/>
              <a:t> </a:t>
            </a:r>
            <a:r>
              <a:rPr lang="de-DE" dirty="0" err="1"/>
              <a:t>flu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usually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risks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healthy</a:t>
            </a:r>
            <a:r>
              <a:rPr lang="de-DE" dirty="0"/>
              <a:t> </a:t>
            </a:r>
            <a:r>
              <a:rPr lang="de-DE" dirty="0" err="1"/>
              <a:t>adults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immunity</a:t>
            </a:r>
            <a:r>
              <a:rPr lang="de-DE" dirty="0"/>
              <a:t> </a:t>
            </a:r>
            <a:r>
              <a:rPr lang="de-DE" dirty="0" err="1"/>
              <a:t>built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previous</a:t>
            </a:r>
            <a:r>
              <a:rPr lang="de-DE" dirty="0"/>
              <a:t> </a:t>
            </a:r>
            <a:r>
              <a:rPr lang="de-DE" dirty="0" err="1"/>
              <a:t>exposure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Pandemic</a:t>
            </a:r>
            <a:r>
              <a:rPr lang="de-D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flu</a:t>
            </a:r>
            <a:r>
              <a:rPr lang="de-D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occurs</a:t>
            </a:r>
            <a:r>
              <a:rPr lang="de-DE" dirty="0"/>
              <a:t> </a:t>
            </a:r>
            <a:r>
              <a:rPr lang="de-DE" dirty="0" err="1"/>
              <a:t>occassionally</a:t>
            </a:r>
            <a:r>
              <a:rPr lang="de-DE" dirty="0"/>
              <a:t> / </a:t>
            </a:r>
            <a:r>
              <a:rPr lang="de-DE" dirty="0" err="1"/>
              <a:t>flu</a:t>
            </a:r>
            <a:r>
              <a:rPr lang="de-DE" dirty="0"/>
              <a:t> </a:t>
            </a:r>
            <a:r>
              <a:rPr lang="de-DE" dirty="0" err="1"/>
              <a:t>virus</a:t>
            </a:r>
            <a:r>
              <a:rPr lang="de-DE" dirty="0"/>
              <a:t> </a:t>
            </a:r>
            <a:r>
              <a:rPr lang="de-DE" dirty="0" err="1"/>
              <a:t>mutates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animal</a:t>
            </a:r>
            <a:r>
              <a:rPr lang="de-DE" dirty="0"/>
              <a:t> </a:t>
            </a:r>
            <a:r>
              <a:rPr lang="de-DE" dirty="0" err="1"/>
              <a:t>species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humans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increased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lacking</a:t>
            </a:r>
            <a:r>
              <a:rPr lang="de-DE" dirty="0"/>
              <a:t> </a:t>
            </a:r>
            <a:r>
              <a:rPr lang="de-DE" dirty="0" err="1"/>
              <a:t>previous</a:t>
            </a:r>
            <a:r>
              <a:rPr lang="de-DE" dirty="0"/>
              <a:t> </a:t>
            </a:r>
            <a:r>
              <a:rPr lang="de-DE" dirty="0" err="1"/>
              <a:t>exposure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211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037D4480-E194-447F-8EB7-99ACA6A64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950" y="1507069"/>
            <a:ext cx="8835972" cy="243461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3220B57A-3021-4F5E-B08E-CFBE8A31E0BA}"/>
              </a:ext>
            </a:extLst>
          </p:cNvPr>
          <p:cNvSpPr txBox="1"/>
          <p:nvPr/>
        </p:nvSpPr>
        <p:spPr>
          <a:xfrm>
            <a:off x="1526950" y="4082361"/>
            <a:ext cx="391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/>
              <a:t>from</a:t>
            </a:r>
            <a:r>
              <a:rPr lang="de-DE" i="1" dirty="0"/>
              <a:t> Lee and Fidler (2010), p. 217</a:t>
            </a:r>
          </a:p>
        </p:txBody>
      </p:sp>
    </p:spTree>
    <p:extLst>
      <p:ext uri="{BB962C8B-B14F-4D97-AF65-F5344CB8AC3E}">
        <p14:creationId xmlns:p14="http://schemas.microsoft.com/office/powerpoint/2010/main" val="34925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1FB76F3-140B-4B86-92A9-8650508BC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676057" cy="4195481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hlinkClick r:id="rId2"/>
              </a:rPr>
              <a:t>The Influenza Virus</a:t>
            </a:r>
            <a:r>
              <a:rPr lang="de-DE" dirty="0"/>
              <a:t> (</a:t>
            </a:r>
            <a:r>
              <a:rPr lang="de-DE" dirty="0" err="1"/>
              <a:t>Swine</a:t>
            </a:r>
            <a:r>
              <a:rPr lang="de-DE" dirty="0"/>
              <a:t> </a:t>
            </a:r>
            <a:r>
              <a:rPr lang="de-DE" dirty="0" err="1"/>
              <a:t>Flu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2009 </a:t>
            </a:r>
            <a:r>
              <a:rPr lang="de-DE" dirty="0" err="1">
                <a:sym typeface="Wingdings" panose="05000000000000000000" pitchFamily="2" charset="2"/>
              </a:rPr>
              <a:t>Swine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Flu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Outbreak</a:t>
            </a:r>
            <a:r>
              <a:rPr lang="de-DE" dirty="0">
                <a:sym typeface="Wingdings" panose="05000000000000000000" pitchFamily="2" charset="2"/>
              </a:rPr>
              <a:t>) [-6:29; 8:10 -]</a:t>
            </a:r>
            <a:endParaRPr lang="de-DE" dirty="0"/>
          </a:p>
          <a:p>
            <a:endParaRPr lang="de-DE" dirty="0"/>
          </a:p>
          <a:p>
            <a:pPr marL="457200" indent="-457200">
              <a:buAutoNum type="arabicParenR"/>
            </a:pPr>
            <a:r>
              <a:rPr lang="de-DE" i="1" dirty="0" err="1"/>
              <a:t>Why</a:t>
            </a:r>
            <a:r>
              <a:rPr lang="de-DE" i="1" dirty="0"/>
              <a:t> was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particular</a:t>
            </a:r>
            <a:r>
              <a:rPr lang="de-DE" i="1" dirty="0"/>
              <a:t> </a:t>
            </a:r>
            <a:r>
              <a:rPr lang="de-DE" i="1" dirty="0" err="1"/>
              <a:t>virus</a:t>
            </a:r>
            <a:r>
              <a:rPr lang="de-DE" i="1" dirty="0"/>
              <a:t> </a:t>
            </a:r>
            <a:r>
              <a:rPr lang="de-DE" i="1" dirty="0" err="1"/>
              <a:t>strain</a:t>
            </a:r>
            <a:r>
              <a:rPr lang="de-DE" i="1" dirty="0"/>
              <a:t> </a:t>
            </a:r>
            <a:r>
              <a:rPr lang="de-DE" i="1" dirty="0" err="1"/>
              <a:t>responsible</a:t>
            </a:r>
            <a:r>
              <a:rPr lang="de-DE" i="1" dirty="0"/>
              <a:t> </a:t>
            </a:r>
            <a:r>
              <a:rPr lang="de-DE" i="1" dirty="0" err="1"/>
              <a:t>for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2009 </a:t>
            </a:r>
            <a:r>
              <a:rPr lang="de-DE" i="1" dirty="0" err="1"/>
              <a:t>swine</a:t>
            </a:r>
            <a:r>
              <a:rPr lang="de-DE" i="1" dirty="0"/>
              <a:t> </a:t>
            </a:r>
            <a:r>
              <a:rPr lang="de-DE" i="1" dirty="0" err="1"/>
              <a:t>flu</a:t>
            </a:r>
            <a:r>
              <a:rPr lang="de-DE" i="1" dirty="0"/>
              <a:t> </a:t>
            </a:r>
            <a:r>
              <a:rPr lang="de-DE" i="1" dirty="0" err="1"/>
              <a:t>outbreak</a:t>
            </a:r>
            <a:r>
              <a:rPr lang="de-DE" i="1" dirty="0"/>
              <a:t> so </a:t>
            </a:r>
            <a:r>
              <a:rPr lang="de-DE" i="1" dirty="0" err="1"/>
              <a:t>dangerous</a:t>
            </a:r>
            <a:r>
              <a:rPr lang="de-DE" i="1" dirty="0"/>
              <a:t>? </a:t>
            </a:r>
          </a:p>
          <a:p>
            <a:pPr marL="457200" indent="-457200">
              <a:buAutoNum type="arabicParenR"/>
            </a:pPr>
            <a:endParaRPr lang="de-DE" dirty="0"/>
          </a:p>
          <a:p>
            <a:pPr marL="457200" indent="-457200">
              <a:buAutoNum type="arabicParenR"/>
            </a:pPr>
            <a:r>
              <a:rPr lang="de-DE" i="1" dirty="0" err="1"/>
              <a:t>How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prevent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outbreak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such a </a:t>
            </a:r>
            <a:r>
              <a:rPr lang="de-DE" i="1" dirty="0" err="1"/>
              <a:t>virus</a:t>
            </a:r>
            <a:r>
              <a:rPr lang="de-DE" i="1" dirty="0"/>
              <a:t>?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07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8EFEE92-56B1-4A71-A21E-47379E3F0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64" y="744632"/>
            <a:ext cx="11307671" cy="5368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H1N1 (</a:t>
            </a: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swine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flu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 </a:t>
            </a: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epidemic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2009</a:t>
            </a:r>
            <a:r>
              <a:rPr lang="de-DE" dirty="0"/>
              <a:t>: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Virus </a:t>
            </a:r>
            <a:r>
              <a:rPr lang="de-DE" dirty="0" err="1"/>
              <a:t>strain</a:t>
            </a:r>
            <a:r>
              <a:rPr lang="de-DE" dirty="0"/>
              <a:t> </a:t>
            </a:r>
            <a:r>
              <a:rPr lang="de-DE" dirty="0" err="1"/>
              <a:t>Infuenza</a:t>
            </a:r>
            <a:r>
              <a:rPr lang="de-DE" dirty="0"/>
              <a:t> A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1918 – 1919 </a:t>
            </a:r>
            <a:r>
              <a:rPr lang="en-GB" dirty="0"/>
              <a:t>“</a:t>
            </a:r>
            <a:r>
              <a:rPr lang="de-DE" dirty="0" err="1"/>
              <a:t>Spanish</a:t>
            </a:r>
            <a:r>
              <a:rPr lang="de-DE" dirty="0"/>
              <a:t> </a:t>
            </a:r>
            <a:r>
              <a:rPr lang="de-DE" dirty="0" err="1"/>
              <a:t>Flu</a:t>
            </a:r>
            <a:r>
              <a:rPr lang="de-DE" dirty="0"/>
              <a:t>“ </a:t>
            </a:r>
            <a:r>
              <a:rPr lang="de-DE" dirty="0" err="1"/>
              <a:t>epidemic</a:t>
            </a:r>
            <a:endParaRPr lang="de-DE" dirty="0"/>
          </a:p>
          <a:p>
            <a:r>
              <a:rPr lang="de-DE" dirty="0"/>
              <a:t>First </a:t>
            </a:r>
            <a:r>
              <a:rPr lang="de-DE" dirty="0" err="1"/>
              <a:t>detected</a:t>
            </a:r>
            <a:r>
              <a:rPr lang="de-DE" dirty="0"/>
              <a:t> in </a:t>
            </a:r>
            <a:r>
              <a:rPr lang="de-DE" dirty="0">
                <a:solidFill>
                  <a:srgbClr val="FFFF00"/>
                </a:solidFill>
              </a:rPr>
              <a:t>March 2009 </a:t>
            </a:r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Mexican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Veracruz (but </a:t>
            </a:r>
            <a:r>
              <a:rPr lang="de-DE" dirty="0" err="1"/>
              <a:t>origins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unclear</a:t>
            </a:r>
            <a:r>
              <a:rPr lang="de-DE" dirty="0"/>
              <a:t>)</a:t>
            </a:r>
          </a:p>
          <a:p>
            <a:r>
              <a:rPr lang="de-DE" dirty="0">
                <a:hlinkClick r:id="rId2"/>
              </a:rPr>
              <a:t>Spreads </a:t>
            </a:r>
            <a:r>
              <a:rPr lang="de-DE" dirty="0" err="1">
                <a:hlinkClick r:id="rId2"/>
              </a:rPr>
              <a:t>within</a:t>
            </a:r>
            <a:r>
              <a:rPr lang="de-DE" dirty="0">
                <a:hlinkClick r:id="rId2"/>
              </a:rPr>
              <a:t> </a:t>
            </a:r>
            <a:r>
              <a:rPr lang="de-DE" dirty="0" err="1">
                <a:hlinkClick r:id="rId2"/>
              </a:rPr>
              <a:t>weeks</a:t>
            </a:r>
            <a:r>
              <a:rPr lang="de-DE" dirty="0">
                <a:hlinkClick r:id="rId2"/>
              </a:rPr>
              <a:t> </a:t>
            </a:r>
            <a:r>
              <a:rPr lang="de-DE" dirty="0" err="1">
                <a:hlinkClick r:id="rId2"/>
              </a:rPr>
              <a:t>around</a:t>
            </a:r>
            <a:r>
              <a:rPr lang="de-DE" dirty="0">
                <a:hlinkClick r:id="rId2"/>
              </a:rPr>
              <a:t> </a:t>
            </a:r>
            <a:r>
              <a:rPr lang="de-DE" dirty="0" err="1">
                <a:hlinkClick r:id="rId2"/>
              </a:rPr>
              <a:t>the</a:t>
            </a:r>
            <a:r>
              <a:rPr lang="de-DE" dirty="0">
                <a:hlinkClick r:id="rId2"/>
              </a:rPr>
              <a:t> </a:t>
            </a:r>
            <a:r>
              <a:rPr lang="de-DE" dirty="0" err="1">
                <a:hlinkClick r:id="rId2"/>
              </a:rPr>
              <a:t>world</a:t>
            </a:r>
            <a:r>
              <a:rPr lang="de-DE" dirty="0"/>
              <a:t>: </a:t>
            </a:r>
          </a:p>
          <a:p>
            <a:pPr marL="0" indent="0">
              <a:buNone/>
            </a:pPr>
            <a:r>
              <a:rPr lang="en-GB" dirty="0"/>
              <a:t>	- by late March the virus had already spread to the US and Canada </a:t>
            </a:r>
          </a:p>
          <a:p>
            <a:pPr marL="0" indent="0">
              <a:buNone/>
            </a:pPr>
            <a:r>
              <a:rPr lang="en-GB" dirty="0"/>
              <a:t>	- by 12 May over 5,251 cases in 30 countries, primarily countries in the Americas (95% of 	those cases) </a:t>
            </a:r>
          </a:p>
          <a:p>
            <a:pPr marL="0" indent="0">
              <a:buNone/>
            </a:pPr>
            <a:r>
              <a:rPr lang="en-GB" dirty="0"/>
              <a:t>	- by 1 July, more than 77,000 cases and 332 H1N1-related deaths – end of July, more 	than 162,000 cases and 1,154 fatalities </a:t>
            </a:r>
          </a:p>
          <a:p>
            <a:pPr marL="0" indent="0">
              <a:buNone/>
            </a:pPr>
            <a:r>
              <a:rPr lang="en-GB" dirty="0"/>
              <a:t>	- by the end of September, more than 343,000 cases and 4,108 deaths </a:t>
            </a:r>
          </a:p>
          <a:p>
            <a:pPr marL="0" indent="0">
              <a:buNone/>
            </a:pPr>
            <a:r>
              <a:rPr lang="en-GB" dirty="0"/>
              <a:t>	- by November 2009, more than 622,000 cases and more than 7,000 deaths </a:t>
            </a:r>
          </a:p>
          <a:p>
            <a:pPr marL="0" indent="0">
              <a:buNone/>
            </a:pPr>
            <a:r>
              <a:rPr lang="en-GB" dirty="0"/>
              <a:t>	- by </a:t>
            </a:r>
            <a:r>
              <a:rPr lang="en-GB" dirty="0">
                <a:solidFill>
                  <a:srgbClr val="FFFF00"/>
                </a:solidFill>
              </a:rPr>
              <a:t>December</a:t>
            </a:r>
            <a:r>
              <a:rPr lang="en-GB" dirty="0"/>
              <a:t>, more 	than 12,000 fatalities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01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6D4FFA5-D886-412A-9874-C25C4AC85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520" y="531772"/>
            <a:ext cx="11710480" cy="6326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H5N1 (</a:t>
            </a: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avian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flu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 </a:t>
            </a: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outbreaks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since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2003</a:t>
            </a:r>
            <a:r>
              <a:rPr lang="de-DE" dirty="0"/>
              <a:t>: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err="1"/>
              <a:t>February</a:t>
            </a:r>
            <a:r>
              <a:rPr lang="de-DE" dirty="0"/>
              <a:t> 2003: </a:t>
            </a:r>
            <a:r>
              <a:rPr lang="de-DE" dirty="0" err="1"/>
              <a:t>outbreak</a:t>
            </a:r>
            <a:r>
              <a:rPr lang="de-DE" dirty="0"/>
              <a:t> in Fujian Province, China – </a:t>
            </a:r>
            <a:r>
              <a:rPr lang="de-DE" dirty="0" err="1"/>
              <a:t>spreads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Asia and </a:t>
            </a:r>
            <a:r>
              <a:rPr lang="de-DE" dirty="0" err="1"/>
              <a:t>worldwide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spcBef>
                <a:spcPts val="0"/>
              </a:spcBef>
              <a:buNone/>
            </a:pPr>
            <a:endParaRPr lang="de-DE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Epidemic curve of human cases with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H5N1 virus infection by region,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May 1997–April 2015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endParaRPr lang="de-DE" sz="1100" dirty="0"/>
          </a:p>
          <a:p>
            <a:pPr marL="0" indent="0">
              <a:spcBef>
                <a:spcPts val="0"/>
              </a:spcBef>
              <a:buNone/>
            </a:pPr>
            <a:endParaRPr lang="de-DE" sz="1100" dirty="0"/>
          </a:p>
          <a:p>
            <a:pPr marL="0" indent="0">
              <a:spcBef>
                <a:spcPts val="0"/>
              </a:spcBef>
              <a:buNone/>
            </a:pPr>
            <a:endParaRPr lang="de-DE" sz="1100" dirty="0"/>
          </a:p>
          <a:p>
            <a:pPr marL="0" indent="0">
              <a:spcBef>
                <a:spcPts val="0"/>
              </a:spcBef>
              <a:buNone/>
            </a:pPr>
            <a:endParaRPr lang="de-DE" sz="1100" dirty="0"/>
          </a:p>
          <a:p>
            <a:pPr marL="0" indent="0">
              <a:spcBef>
                <a:spcPts val="0"/>
              </a:spcBef>
              <a:buNone/>
            </a:pPr>
            <a:endParaRPr lang="de-DE" sz="1100" dirty="0"/>
          </a:p>
          <a:p>
            <a:pPr marL="0" indent="0">
              <a:spcBef>
                <a:spcPts val="0"/>
              </a:spcBef>
              <a:buNone/>
            </a:pPr>
            <a:endParaRPr lang="de-DE" sz="1100" dirty="0"/>
          </a:p>
          <a:p>
            <a:pPr marL="0" indent="0">
              <a:spcBef>
                <a:spcPts val="0"/>
              </a:spcBef>
              <a:buNone/>
            </a:pPr>
            <a:endParaRPr lang="de-DE" sz="1100" dirty="0"/>
          </a:p>
          <a:p>
            <a:pPr marL="0" indent="0">
              <a:spcBef>
                <a:spcPts val="0"/>
              </a:spcBef>
              <a:buNone/>
            </a:pPr>
            <a:endParaRPr lang="de-DE" sz="1100" dirty="0"/>
          </a:p>
          <a:p>
            <a:pPr marL="0" indent="0">
              <a:spcBef>
                <a:spcPts val="0"/>
              </a:spcBef>
              <a:buNone/>
            </a:pPr>
            <a:endParaRPr lang="de-DE" sz="1100" dirty="0"/>
          </a:p>
          <a:p>
            <a:pPr marL="0" indent="0">
              <a:spcBef>
                <a:spcPts val="0"/>
              </a:spcBef>
              <a:buNone/>
            </a:pPr>
            <a:endParaRPr lang="de-DE" sz="1100" dirty="0"/>
          </a:p>
          <a:p>
            <a:pPr marL="0" indent="0">
              <a:spcBef>
                <a:spcPts val="0"/>
              </a:spcBef>
              <a:buNone/>
            </a:pPr>
            <a:endParaRPr lang="de-DE" sz="1100" dirty="0"/>
          </a:p>
          <a:p>
            <a:pPr marL="0" indent="0">
              <a:spcBef>
                <a:spcPts val="0"/>
              </a:spcBef>
              <a:buNone/>
            </a:pPr>
            <a:endParaRPr lang="de-DE" sz="900" dirty="0"/>
          </a:p>
          <a:p>
            <a:pPr marL="0" indent="0">
              <a:spcBef>
                <a:spcPts val="0"/>
              </a:spcBef>
              <a:buNone/>
            </a:pPr>
            <a:r>
              <a:rPr lang="de-DE" sz="900" dirty="0" err="1"/>
              <a:t>from</a:t>
            </a:r>
            <a:r>
              <a:rPr lang="de-DE" sz="900" dirty="0"/>
              <a:t> Lai et al. (2017),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900" dirty="0"/>
              <a:t>“Global </a:t>
            </a:r>
            <a:r>
              <a:rPr lang="de-DE" sz="900" dirty="0" err="1"/>
              <a:t>epidemiology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</a:t>
            </a:r>
            <a:r>
              <a:rPr lang="de-DE" sz="900" dirty="0" err="1"/>
              <a:t>avian</a:t>
            </a:r>
            <a:r>
              <a:rPr lang="de-DE" sz="900" dirty="0"/>
              <a:t> </a:t>
            </a:r>
            <a:r>
              <a:rPr lang="de-DE" sz="900" dirty="0" err="1"/>
              <a:t>influenza,A</a:t>
            </a:r>
            <a:r>
              <a:rPr lang="de-DE" sz="900" dirty="0"/>
              <a:t>(H5N1)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900" dirty="0" err="1"/>
              <a:t>virus</a:t>
            </a:r>
            <a:r>
              <a:rPr lang="de-DE" sz="900" dirty="0"/>
              <a:t> </a:t>
            </a:r>
            <a:r>
              <a:rPr lang="de-DE" sz="900" dirty="0" err="1"/>
              <a:t>infection</a:t>
            </a:r>
            <a:r>
              <a:rPr lang="de-DE" sz="900" dirty="0"/>
              <a:t> in </a:t>
            </a:r>
            <a:r>
              <a:rPr lang="de-DE" sz="900" dirty="0" err="1"/>
              <a:t>humans</a:t>
            </a:r>
            <a:r>
              <a:rPr lang="de-DE" sz="900" dirty="0"/>
              <a:t>, 1997 – 2015: a </a:t>
            </a:r>
            <a:r>
              <a:rPr lang="de-DE" sz="900" dirty="0" err="1"/>
              <a:t>systematic</a:t>
            </a:r>
            <a:r>
              <a:rPr lang="de-DE" sz="900" dirty="0"/>
              <a:t> review“,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900" i="1" dirty="0"/>
              <a:t>Lancet </a:t>
            </a:r>
            <a:r>
              <a:rPr lang="de-DE" sz="900" i="1" dirty="0" err="1"/>
              <a:t>Infectious</a:t>
            </a:r>
            <a:r>
              <a:rPr lang="de-DE" sz="900" i="1" dirty="0"/>
              <a:t> </a:t>
            </a:r>
            <a:r>
              <a:rPr lang="de-DE" sz="900" i="1" dirty="0" err="1"/>
              <a:t>Diseases</a:t>
            </a:r>
            <a:r>
              <a:rPr lang="de-DE" sz="900" dirty="0"/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900" dirty="0"/>
              <a:t>https://www.ncbi.nlm.nih.gov/pmc/articles/PMC4933299/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A9CFF06B-9D62-49F0-84F6-72D56EC1C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480" y="1838196"/>
            <a:ext cx="7620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8D701E6D-720B-4555-B37C-0F48C14CE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51" y="616377"/>
            <a:ext cx="9748380" cy="579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0C8694F9-A2F0-4827-A025-2E001363B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44" y="603682"/>
            <a:ext cx="9661192" cy="478229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1A12CCAF-E421-4AF8-8773-122A650436C2}"/>
              </a:ext>
            </a:extLst>
          </p:cNvPr>
          <p:cNvSpPr txBox="1"/>
          <p:nvPr/>
        </p:nvSpPr>
        <p:spPr>
          <a:xfrm>
            <a:off x="519344" y="5637320"/>
            <a:ext cx="10859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From Lai et al. (2017), “Global </a:t>
            </a:r>
            <a:r>
              <a:rPr lang="de-DE" dirty="0" err="1"/>
              <a:t>epidemiology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avian</a:t>
            </a:r>
            <a:r>
              <a:rPr lang="de-DE" dirty="0"/>
              <a:t> </a:t>
            </a:r>
            <a:r>
              <a:rPr lang="de-DE" dirty="0" err="1"/>
              <a:t>influenza</a:t>
            </a:r>
            <a:endParaRPr lang="de-DE" dirty="0"/>
          </a:p>
          <a:p>
            <a:r>
              <a:rPr lang="de-DE" dirty="0"/>
              <a:t>A(H5N1) </a:t>
            </a:r>
            <a:r>
              <a:rPr lang="de-DE" dirty="0" err="1"/>
              <a:t>virus</a:t>
            </a:r>
            <a:r>
              <a:rPr lang="de-DE" dirty="0"/>
              <a:t> </a:t>
            </a:r>
            <a:r>
              <a:rPr lang="de-DE" dirty="0" err="1"/>
              <a:t>infection</a:t>
            </a:r>
            <a:r>
              <a:rPr lang="de-DE" dirty="0"/>
              <a:t> in </a:t>
            </a:r>
            <a:r>
              <a:rPr lang="de-DE" dirty="0" err="1"/>
              <a:t>humans</a:t>
            </a:r>
            <a:r>
              <a:rPr lang="de-DE" dirty="0"/>
              <a:t>, 1997 – 2015: a </a:t>
            </a:r>
            <a:r>
              <a:rPr lang="de-DE" dirty="0" err="1"/>
              <a:t>systematic</a:t>
            </a:r>
            <a:r>
              <a:rPr lang="de-DE" dirty="0"/>
              <a:t> review“, </a:t>
            </a:r>
            <a:r>
              <a:rPr lang="de-DE" i="1" dirty="0"/>
              <a:t>Lancet </a:t>
            </a:r>
            <a:r>
              <a:rPr lang="de-DE" i="1" dirty="0" err="1"/>
              <a:t>Infectious</a:t>
            </a:r>
            <a:r>
              <a:rPr lang="de-DE" i="1" dirty="0"/>
              <a:t> </a:t>
            </a:r>
            <a:r>
              <a:rPr lang="de-DE" i="1" dirty="0" err="1"/>
              <a:t>Diseases</a:t>
            </a:r>
            <a:r>
              <a:rPr lang="de-DE" dirty="0"/>
              <a:t>,</a:t>
            </a:r>
          </a:p>
          <a:p>
            <a:r>
              <a:rPr lang="de-DE" dirty="0"/>
              <a:t>https://www.ncbi.nlm.nih.gov/pmc/articles/PMC4933299/ </a:t>
            </a:r>
          </a:p>
        </p:txBody>
      </p:sp>
    </p:spTree>
    <p:extLst>
      <p:ext uri="{BB962C8B-B14F-4D97-AF65-F5344CB8AC3E}">
        <p14:creationId xmlns:p14="http://schemas.microsoft.com/office/powerpoint/2010/main" val="253647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133</TotalTime>
  <Words>301</Words>
  <Application>Microsoft Office PowerPoint</Application>
  <PresentationFormat>Personalizar</PresentationFormat>
  <Paragraphs>107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Ion</vt:lpstr>
      <vt:lpstr>Influenza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Influenza</dc:title>
  <dc:creator>Markus Fraundorfer</dc:creator>
  <cp:lastModifiedBy>Sala C</cp:lastModifiedBy>
  <cp:revision>35</cp:revision>
  <dcterms:created xsi:type="dcterms:W3CDTF">2018-02-05T15:06:09Z</dcterms:created>
  <dcterms:modified xsi:type="dcterms:W3CDTF">2018-05-04T03:33:34Z</dcterms:modified>
</cp:coreProperties>
</file>