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62" r:id="rId4"/>
    <p:sldId id="258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5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60" r:id="rId32"/>
    <p:sldId id="288" r:id="rId33"/>
    <p:sldId id="289" r:id="rId34"/>
    <p:sldId id="261" r:id="rId35"/>
    <p:sldId id="290" r:id="rId36"/>
    <p:sldId id="291" r:id="rId37"/>
    <p:sldId id="292" r:id="rId38"/>
    <p:sldId id="293" r:id="rId39"/>
    <p:sldId id="294" r:id="rId40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00" d="100"/>
          <a:sy n="100" d="100"/>
        </p:scale>
        <p:origin x="1068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231C5-8075-4A01-9481-767817F3FA04}" type="datetimeFigureOut">
              <a:rPr lang="pt-BR" smtClean="0"/>
              <a:t>17/03/2015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874DEBF1-7135-4689-A1FE-D3EA9BDFA9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6928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231C5-8075-4A01-9481-767817F3FA04}" type="datetimeFigureOut">
              <a:rPr lang="pt-BR" smtClean="0"/>
              <a:t>17/03/2015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74DEBF1-7135-4689-A1FE-D3EA9BDFA9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60933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231C5-8075-4A01-9481-767817F3FA04}" type="datetimeFigureOut">
              <a:rPr lang="pt-BR" smtClean="0"/>
              <a:t>17/03/2015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74DEBF1-7135-4689-A1FE-D3EA9BDFA9AE}" type="slidenum">
              <a:rPr lang="pt-BR" smtClean="0"/>
              <a:t>‹nº›</a:t>
            </a:fld>
            <a:endParaRPr lang="pt-B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234669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231C5-8075-4A01-9481-767817F3FA04}" type="datetimeFigureOut">
              <a:rPr lang="pt-BR" smtClean="0"/>
              <a:t>17/03/2015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74DEBF1-7135-4689-A1FE-D3EA9BDFA9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092128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231C5-8075-4A01-9481-767817F3FA04}" type="datetimeFigureOut">
              <a:rPr lang="pt-BR" smtClean="0"/>
              <a:t>17/03/2015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74DEBF1-7135-4689-A1FE-D3EA9BDFA9AE}" type="slidenum">
              <a:rPr lang="pt-BR" smtClean="0"/>
              <a:t>‹nº›</a:t>
            </a:fld>
            <a:endParaRPr lang="pt-B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524917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231C5-8075-4A01-9481-767817F3FA04}" type="datetimeFigureOut">
              <a:rPr lang="pt-BR" smtClean="0"/>
              <a:t>17/03/2015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74DEBF1-7135-4689-A1FE-D3EA9BDFA9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813141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231C5-8075-4A01-9481-767817F3FA04}" type="datetimeFigureOut">
              <a:rPr lang="pt-BR" smtClean="0"/>
              <a:t>17/03/2015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DEBF1-7135-4689-A1FE-D3EA9BDFA9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66639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231C5-8075-4A01-9481-767817F3FA04}" type="datetimeFigureOut">
              <a:rPr lang="pt-BR" smtClean="0"/>
              <a:t>17/03/2015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DEBF1-7135-4689-A1FE-D3EA9BDFA9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8456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231C5-8075-4A01-9481-767817F3FA04}" type="datetimeFigureOut">
              <a:rPr lang="pt-BR" smtClean="0"/>
              <a:t>17/03/2015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DEBF1-7135-4689-A1FE-D3EA9BDFA9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6142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231C5-8075-4A01-9481-767817F3FA04}" type="datetimeFigureOut">
              <a:rPr lang="pt-BR" smtClean="0"/>
              <a:t>17/03/2015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74DEBF1-7135-4689-A1FE-D3EA9BDFA9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41146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231C5-8075-4A01-9481-767817F3FA04}" type="datetimeFigureOut">
              <a:rPr lang="pt-BR" smtClean="0"/>
              <a:t>17/03/2015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74DEBF1-7135-4689-A1FE-D3EA9BDFA9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01696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231C5-8075-4A01-9481-767817F3FA04}" type="datetimeFigureOut">
              <a:rPr lang="pt-BR" smtClean="0"/>
              <a:t>17/03/2015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74DEBF1-7135-4689-A1FE-D3EA9BDFA9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4586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231C5-8075-4A01-9481-767817F3FA04}" type="datetimeFigureOut">
              <a:rPr lang="pt-BR" smtClean="0"/>
              <a:t>17/03/2015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DEBF1-7135-4689-A1FE-D3EA9BDFA9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81357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231C5-8075-4A01-9481-767817F3FA04}" type="datetimeFigureOut">
              <a:rPr lang="pt-BR" smtClean="0"/>
              <a:t>17/03/2015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DEBF1-7135-4689-A1FE-D3EA9BDFA9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6210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231C5-8075-4A01-9481-767817F3FA04}" type="datetimeFigureOut">
              <a:rPr lang="pt-BR" smtClean="0"/>
              <a:t>17/03/2015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DEBF1-7135-4689-A1FE-D3EA9BDFA9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34976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231C5-8075-4A01-9481-767817F3FA04}" type="datetimeFigureOut">
              <a:rPr lang="pt-BR" smtClean="0"/>
              <a:t>17/03/2015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74DEBF1-7135-4689-A1FE-D3EA9BDFA9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40834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3231C5-8075-4A01-9481-767817F3FA04}" type="datetimeFigureOut">
              <a:rPr lang="pt-BR" smtClean="0"/>
              <a:t>17/03/2015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874DEBF1-7135-4689-A1FE-D3EA9BDFA9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88713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sz="4800" dirty="0" smtClean="0"/>
              <a:t>LINGUAGEM E PERSUASÃO</a:t>
            </a:r>
            <a:endParaRPr lang="pt-BR" sz="48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Adilson </a:t>
            </a:r>
            <a:r>
              <a:rPr lang="pt-BR" dirty="0" err="1" smtClean="0"/>
              <a:t>Citelli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170499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 tradição retórica: a retórica clássica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 smtClean="0"/>
              <a:t>c) Provas</a:t>
            </a:r>
            <a:endParaRPr lang="pt-BR" dirty="0"/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r>
              <a:rPr lang="pt-BR" dirty="0" smtClean="0"/>
              <a:t>É necessário provar aquilo que se está dizendo. 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 smtClean="0"/>
              <a:t>São os elementos sustentadores da argumentação.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912007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 tradição retórica: a retórica clássica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d</a:t>
            </a:r>
            <a:r>
              <a:rPr lang="pt-BR" dirty="0" smtClean="0"/>
              <a:t>) Peroração</a:t>
            </a:r>
            <a:endParaRPr lang="pt-BR" dirty="0"/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r>
              <a:rPr lang="pt-BR" dirty="0" smtClean="0"/>
              <a:t>Conclusão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 smtClean="0"/>
              <a:t>Pelo caráter finalístico, e em se tratando de um texto persuasivo, está aqui a última oportunidade para se assegurar a fidelidade do receptor. 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 smtClean="0"/>
              <a:t>Aristóteles dá a dica: dispor o receptor ao adversário; amplificar ou atenuar o que se disse; excitar as paixões no ouvinte, e, por fim, proceder a uma recapitulação.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821332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 tradição retórica: verdade e verossimilhança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 smtClean="0"/>
              <a:t>Persuadir, antes de mais nada, é sinônimo de submeter, daí sua vertente autoritária. 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 smtClean="0"/>
              <a:t>Quem persuade leva o outro à aceitação de uma dada ideia.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 smtClean="0"/>
              <a:t>É possível que o persuasor não esteja trabalhando com uma verdade, mas tão somente com algo que se aproxime de uma certa verossimilhança ou simplesmente a esteja manuseando. Exemplo: </a:t>
            </a:r>
            <a:r>
              <a:rPr lang="pt-BR" dirty="0" err="1" smtClean="0"/>
              <a:t>fotoshop</a:t>
            </a:r>
            <a:r>
              <a:rPr lang="pt-BR" dirty="0" smtClean="0"/>
              <a:t> do peru Sadia do natal.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148774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 tradição retórica: verdade e verossimilhança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 smtClean="0"/>
              <a:t>Persuadir não é apenas sinônimo de enganar, mas também o resultado de certa organização do discurso que o constitui como verdadeiro para o receptor.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306649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 tradição retórica: o vazio da retórica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 smtClean="0"/>
              <a:t>Vinculação da retórica com a ideia de embelezamento do texto. À retórica caberia fornecer recursos visando a produzir mecanismos de expressão que tornassem o texto mais “bonito”.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 smtClean="0"/>
              <a:t>Ainda hoje persiste a visão negativa da retórica como sinônimo de enfeite do estilo e vazio das ideias.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 smtClean="0"/>
              <a:t>A questão reside em encontrar o enfeite para a ideia, a rima rara, a estrofe construída [...]. Escrever passa ser, principalmente, um ato de exercício verbal...</a:t>
            </a:r>
          </a:p>
        </p:txBody>
      </p:sp>
    </p:spTree>
    <p:extLst>
      <p:ext uri="{BB962C8B-B14F-4D97-AF65-F5344CB8AC3E}">
        <p14:creationId xmlns:p14="http://schemas.microsoft.com/office/powerpoint/2010/main" val="31935898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 tradição retórica: </a:t>
            </a:r>
            <a:r>
              <a:rPr lang="pt-BR" dirty="0" smtClean="0"/>
              <a:t>retórica moderna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 smtClean="0"/>
              <a:t>Preocupação de afastar a preocupação de dar nomes bonitos a tudo e buscar mais questões provenientes da teoria das figuras.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 smtClean="0"/>
              <a:t>Sendo assim, a nova retórica deve vincular dois </a:t>
            </a:r>
            <a:r>
              <a:rPr lang="pt-BR" dirty="0" err="1" smtClean="0"/>
              <a:t>pólos</a:t>
            </a:r>
            <a:r>
              <a:rPr lang="pt-BR" dirty="0" smtClean="0"/>
              <a:t> importantes: o do estudo das figuras de linguagem  e das técnicas de argumentação. 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 smtClean="0"/>
              <a:t>A retórica tem sido vista atualmente como uma técnica de raciocínio humano controlado pela dúvida e submetido a todos os condicionamentos históricos, psicológicos, biológicos de qualquer ato humano. </a:t>
            </a:r>
          </a:p>
        </p:txBody>
      </p:sp>
    </p:spTree>
    <p:extLst>
      <p:ext uri="{BB962C8B-B14F-4D97-AF65-F5344CB8AC3E}">
        <p14:creationId xmlns:p14="http://schemas.microsoft.com/office/powerpoint/2010/main" val="12149597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 tradição retórica: </a:t>
            </a:r>
            <a:r>
              <a:rPr lang="pt-BR" dirty="0"/>
              <a:t>a</a:t>
            </a:r>
            <a:r>
              <a:rPr lang="pt-BR" dirty="0" smtClean="0"/>
              <a:t>lguns raciocínios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 smtClean="0"/>
              <a:t>São 03 os tipos de raciocínios:</a:t>
            </a:r>
          </a:p>
          <a:p>
            <a:pPr marL="0" indent="0" algn="just">
              <a:buNone/>
            </a:pPr>
            <a:endParaRPr lang="pt-BR" dirty="0"/>
          </a:p>
          <a:p>
            <a:pPr algn="just"/>
            <a:r>
              <a:rPr lang="pt-BR" u="sng" dirty="0" smtClean="0"/>
              <a:t>Apodítico:</a:t>
            </a:r>
            <a:r>
              <a:rPr lang="pt-BR" dirty="0" smtClean="0"/>
              <a:t> possui o tom da verdade inquestionável. A argumentação é realizada com tal grau de fechamento que não resta ao receptor qualquer dúvida quanto á verdade do emissor.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 err="1" smtClean="0"/>
              <a:t>Ex</a:t>
            </a:r>
            <a:r>
              <a:rPr lang="pt-BR" dirty="0" smtClean="0"/>
              <a:t>: </a:t>
            </a:r>
            <a:r>
              <a:rPr lang="pt-BR" dirty="0" err="1" smtClean="0"/>
              <a:t>Zupavitin</a:t>
            </a:r>
            <a:r>
              <a:rPr lang="pt-BR" dirty="0" smtClean="0"/>
              <a:t>, a sopa que emagrece 1 quilo por dia.</a:t>
            </a:r>
          </a:p>
          <a:p>
            <a:pPr marL="0" indent="0" algn="just">
              <a:buNone/>
            </a:pPr>
            <a:r>
              <a:rPr lang="pt-BR" dirty="0"/>
              <a:t>	</a:t>
            </a:r>
            <a:r>
              <a:rPr lang="pt-BR" dirty="0" smtClean="0"/>
              <a:t>Raciocínio implícito: Se você quer emagrecer, deve tomar </a:t>
            </a:r>
            <a:r>
              <a:rPr lang="pt-BR" dirty="0" err="1" smtClean="0"/>
              <a:t>Zupavitin</a:t>
            </a:r>
            <a:r>
              <a:rPr lang="pt-BR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082605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 tradição retórica: </a:t>
            </a:r>
            <a:r>
              <a:rPr lang="pt-BR" dirty="0"/>
              <a:t>a</a:t>
            </a:r>
            <a:r>
              <a:rPr lang="pt-BR" dirty="0" smtClean="0"/>
              <a:t>lguns raciocínios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 smtClean="0"/>
              <a:t>Dialético:  busca quebrar a inflexibilidade do raciocínio apodítico. Aponta-se para mais de uma conclusão possível, porém, o modo de reformular as hipóteses acaba por indicar a conclusão mais aceitável.</a:t>
            </a:r>
          </a:p>
          <a:p>
            <a:pPr algn="just"/>
            <a:endParaRPr lang="pt-BR" dirty="0"/>
          </a:p>
          <a:p>
            <a:pPr marL="0" indent="0" algn="just">
              <a:buNone/>
            </a:pPr>
            <a:r>
              <a:rPr lang="pt-BR" dirty="0" err="1" smtClean="0"/>
              <a:t>Ex</a:t>
            </a:r>
            <a:r>
              <a:rPr lang="pt-BR" dirty="0" smtClean="0"/>
              <a:t>: Você poderia comprar várias marcas de sabão em pó. Mas há uma que lava mais branco.</a:t>
            </a:r>
          </a:p>
        </p:txBody>
      </p:sp>
    </p:spTree>
    <p:extLst>
      <p:ext uri="{BB962C8B-B14F-4D97-AF65-F5344CB8AC3E}">
        <p14:creationId xmlns:p14="http://schemas.microsoft.com/office/powerpoint/2010/main" val="23546872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 tradição retórica: </a:t>
            </a:r>
            <a:r>
              <a:rPr lang="pt-BR" dirty="0"/>
              <a:t>a</a:t>
            </a:r>
            <a:r>
              <a:rPr lang="pt-BR" dirty="0" smtClean="0"/>
              <a:t>lguns raciocínios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 smtClean="0"/>
              <a:t>Retórico: é capaz de atuar junto a mentes e corações, num eficiente mecanismo de envolvimento do receptor. </a:t>
            </a:r>
          </a:p>
          <a:p>
            <a:pPr algn="just"/>
            <a:r>
              <a:rPr lang="pt-BR" dirty="0" smtClean="0"/>
              <a:t>Ou seja, o raciocínio retórico age pela persuasão através de argumentos e emoção.</a:t>
            </a:r>
          </a:p>
          <a:p>
            <a:pPr algn="just"/>
            <a:endParaRPr lang="pt-BR" dirty="0"/>
          </a:p>
          <a:p>
            <a:pPr marL="0" indent="0" algn="just">
              <a:buNone/>
            </a:pPr>
            <a:r>
              <a:rPr lang="pt-BR" dirty="0" err="1" smtClean="0"/>
              <a:t>Ex</a:t>
            </a:r>
            <a:r>
              <a:rPr lang="pt-BR" dirty="0" smtClean="0"/>
              <a:t>: O candidato X deve merecer o seu voto porque é um democrata; realizará mais pelo bem comum, é amigo dos humildes, defensor dos desfavorecidos. </a:t>
            </a:r>
          </a:p>
        </p:txBody>
      </p:sp>
    </p:spTree>
    <p:extLst>
      <p:ext uri="{BB962C8B-B14F-4D97-AF65-F5344CB8AC3E}">
        <p14:creationId xmlns:p14="http://schemas.microsoft.com/office/powerpoint/2010/main" val="19303705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 tradição retórica: </a:t>
            </a:r>
            <a:r>
              <a:rPr lang="pt-BR" dirty="0" smtClean="0"/>
              <a:t>algumas figuras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 smtClean="0"/>
              <a:t>Figuras de retórica: Metáfora e Metonímia.</a:t>
            </a:r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Metáfora: denomina representações para as quais não se encontra um designativo mais adequado.</a:t>
            </a:r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r>
              <a:rPr lang="pt-BR" dirty="0" err="1" smtClean="0"/>
              <a:t>Ex</a:t>
            </a:r>
            <a:r>
              <a:rPr lang="pt-BR" dirty="0" smtClean="0"/>
              <a:t>: O último  ouro do sol morre na cerração.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 smtClean="0"/>
              <a:t>Ouro do sol = fim da tarde</a:t>
            </a:r>
          </a:p>
          <a:p>
            <a:pPr marL="0" indent="0" algn="just">
              <a:buNone/>
            </a:pPr>
            <a:r>
              <a:rPr lang="pt-BR" dirty="0" smtClean="0"/>
              <a:t>Morte na cerração = crepúsculo</a:t>
            </a:r>
          </a:p>
        </p:txBody>
      </p:sp>
    </p:spTree>
    <p:extLst>
      <p:ext uri="{BB962C8B-B14F-4D97-AF65-F5344CB8AC3E}">
        <p14:creationId xmlns:p14="http://schemas.microsoft.com/office/powerpoint/2010/main" val="37380484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Informação sem persuasão?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Existe informação neutra?</a:t>
            </a:r>
          </a:p>
          <a:p>
            <a:pPr algn="just"/>
            <a:r>
              <a:rPr lang="pt-BR" dirty="0" smtClean="0"/>
              <a:t>Existe informação sem persuasão?</a:t>
            </a:r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Não</a:t>
            </a:r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O ponto de vista do receptor é dirigido por um emissor que, mais ou menos oculto, e falando quase impessoalmente, constrói sob a sutil forma da negação uma afirmação cujo propósito é o de persuadir alguém acerca da  verdade de outrem.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1921900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 tradição retórica: </a:t>
            </a:r>
            <a:r>
              <a:rPr lang="pt-BR" dirty="0" smtClean="0"/>
              <a:t>algumas figuras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 smtClean="0"/>
              <a:t>Metonímia: utilização de um termo em lugar de outro, desde que entre eles haja uma relação de </a:t>
            </a:r>
            <a:r>
              <a:rPr lang="pt-BR" dirty="0" err="1" smtClean="0"/>
              <a:t>contigüidade</a:t>
            </a:r>
            <a:r>
              <a:rPr lang="pt-BR" dirty="0" smtClean="0"/>
              <a:t>.</a:t>
            </a:r>
          </a:p>
          <a:p>
            <a:pPr algn="just"/>
            <a:endParaRPr lang="pt-BR" dirty="0"/>
          </a:p>
          <a:p>
            <a:pPr marL="0" indent="0" algn="just">
              <a:buNone/>
            </a:pPr>
            <a:r>
              <a:rPr lang="pt-BR" dirty="0" err="1" smtClean="0"/>
              <a:t>Ex</a:t>
            </a:r>
            <a:r>
              <a:rPr lang="pt-BR" dirty="0" smtClean="0"/>
              <a:t>: O brasileiro não tem preconceito de cor. 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 smtClean="0"/>
              <a:t>Brasileiro está no lugar de brasileiros, no plural.</a:t>
            </a:r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r>
              <a:rPr lang="pt-BR" dirty="0" smtClean="0"/>
              <a:t>O plural dispersa, o singular concentra e intensifica a ideia de que sou parte de um povo incapaz de exercitar o preconceito. </a:t>
            </a:r>
            <a:endParaRPr lang="pt-BR" dirty="0"/>
          </a:p>
          <a:p>
            <a:pPr marL="0" indent="0" algn="just">
              <a:buNone/>
            </a:pPr>
            <a:endParaRPr lang="pt-BR" dirty="0"/>
          </a:p>
        </p:txBody>
      </p:sp>
      <p:cxnSp>
        <p:nvCxnSpPr>
          <p:cNvPr id="5" name="Conector de seta reta 4"/>
          <p:cNvCxnSpPr/>
          <p:nvPr/>
        </p:nvCxnSpPr>
        <p:spPr>
          <a:xfrm flipH="1">
            <a:off x="3190875" y="3543300"/>
            <a:ext cx="381000" cy="5286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03117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 tradição retórica: </a:t>
            </a:r>
            <a:r>
              <a:rPr lang="pt-BR" dirty="0" smtClean="0"/>
              <a:t>algumas figuras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BR" u="sng" dirty="0" smtClean="0"/>
              <a:t>Exemplos de metonímia:</a:t>
            </a:r>
          </a:p>
          <a:p>
            <a:pPr algn="just"/>
            <a:endParaRPr lang="pt-BR" dirty="0"/>
          </a:p>
          <a:p>
            <a:pPr marL="0" indent="0" algn="just">
              <a:buNone/>
            </a:pPr>
            <a:r>
              <a:rPr lang="pt-BR" dirty="0" smtClean="0"/>
              <a:t>O universo em que vivemos está irrespirável. </a:t>
            </a:r>
          </a:p>
          <a:p>
            <a:pPr marL="0" indent="0" algn="just">
              <a:buNone/>
            </a:pPr>
            <a:r>
              <a:rPr lang="pt-BR" dirty="0" smtClean="0"/>
              <a:t>(Universo = a cidade de Cubatão) </a:t>
            </a:r>
            <a:r>
              <a:rPr lang="pt-BR" i="1" dirty="0" smtClean="0"/>
              <a:t>O todo pela parte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 smtClean="0"/>
              <a:t>Hoje ele tomou todas.</a:t>
            </a:r>
          </a:p>
          <a:p>
            <a:pPr marL="0" indent="0" algn="just">
              <a:buNone/>
            </a:pPr>
            <a:r>
              <a:rPr lang="pt-BR" dirty="0" smtClean="0"/>
              <a:t>(Hoje ele tomou algumas cervejas) </a:t>
            </a:r>
            <a:r>
              <a:rPr lang="pt-BR" i="1" dirty="0" smtClean="0"/>
              <a:t>O continente pelo conteúdo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 smtClean="0"/>
              <a:t>Ouvi o Milton Nascimento.</a:t>
            </a:r>
          </a:p>
          <a:p>
            <a:pPr marL="0" indent="0" algn="just">
              <a:buNone/>
            </a:pPr>
            <a:r>
              <a:rPr lang="pt-BR" dirty="0" smtClean="0"/>
              <a:t>(Ouvi a música de Milton Nascimento) </a:t>
            </a:r>
            <a:r>
              <a:rPr lang="pt-BR" i="1" dirty="0" smtClean="0"/>
              <a:t>O autor pela obra</a:t>
            </a:r>
            <a:endParaRPr lang="pt-BR" i="1" dirty="0"/>
          </a:p>
          <a:p>
            <a:pPr marL="0" indent="0" algn="just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6463935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Signo e </a:t>
            </a:r>
            <a:r>
              <a:rPr lang="pt-BR" dirty="0" smtClean="0"/>
              <a:t>persuasão: a natureza do signo linguístico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Todo signo possui dupla face: o significante e o significado.</a:t>
            </a:r>
          </a:p>
          <a:p>
            <a:endParaRPr lang="pt-BR" dirty="0"/>
          </a:p>
          <a:p>
            <a:r>
              <a:rPr lang="pt-BR" dirty="0" smtClean="0"/>
              <a:t>O significante é o aspecto concreto do signo, é a sua realidade material, ou imagem acústica. (conjunto sonoro, fônico que torna o signo audível ou legível).</a:t>
            </a:r>
          </a:p>
          <a:p>
            <a:endParaRPr lang="pt-BR" dirty="0"/>
          </a:p>
          <a:p>
            <a:r>
              <a:rPr lang="pt-BR" dirty="0" smtClean="0"/>
              <a:t>O significado é o aspecto imaterial, conceitual do signo e que nos remete a determinada representação mental evocada pelo significante. 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 smtClean="0"/>
              <a:t>Exemplo</a:t>
            </a:r>
            <a:endParaRPr lang="pt-BR" dirty="0"/>
          </a:p>
        </p:txBody>
      </p:sp>
      <p:cxnSp>
        <p:nvCxnSpPr>
          <p:cNvPr id="5" name="Conector de seta reta 4"/>
          <p:cNvCxnSpPr/>
          <p:nvPr/>
        </p:nvCxnSpPr>
        <p:spPr>
          <a:xfrm>
            <a:off x="3790950" y="5524500"/>
            <a:ext cx="7353300" cy="190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201927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Signo e </a:t>
            </a:r>
            <a:r>
              <a:rPr lang="pt-BR" dirty="0" smtClean="0"/>
              <a:t>persuasão: a natureza do signo linguístico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pPr marL="0" indent="0">
              <a:buNone/>
            </a:pPr>
            <a:r>
              <a:rPr lang="pt-BR" dirty="0" smtClean="0"/>
              <a:t>Cabeça </a:t>
            </a:r>
            <a:endParaRPr lang="pt-BR" dirty="0"/>
          </a:p>
        </p:txBody>
      </p:sp>
      <p:cxnSp>
        <p:nvCxnSpPr>
          <p:cNvPr id="6" name="Conector de seta reta 5"/>
          <p:cNvCxnSpPr/>
          <p:nvPr/>
        </p:nvCxnSpPr>
        <p:spPr>
          <a:xfrm flipV="1">
            <a:off x="3790950" y="3171825"/>
            <a:ext cx="876300" cy="8286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de seta reta 7"/>
          <p:cNvCxnSpPr/>
          <p:nvPr/>
        </p:nvCxnSpPr>
        <p:spPr>
          <a:xfrm>
            <a:off x="3790950" y="4000500"/>
            <a:ext cx="876300" cy="8096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aixaDeTexto 8"/>
          <p:cNvSpPr txBox="1"/>
          <p:nvPr/>
        </p:nvSpPr>
        <p:spPr>
          <a:xfrm>
            <a:off x="4667250" y="3006209"/>
            <a:ext cx="6923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Cabeça (Significante) = aspecto concreto; conjunto sonoro.</a:t>
            </a:r>
            <a:endParaRPr lang="pt-BR" dirty="0"/>
          </a:p>
        </p:txBody>
      </p:sp>
      <p:sp>
        <p:nvSpPr>
          <p:cNvPr id="10" name="CaixaDeTexto 9"/>
          <p:cNvSpPr txBox="1"/>
          <p:nvPr/>
        </p:nvSpPr>
        <p:spPr>
          <a:xfrm>
            <a:off x="4743450" y="4625459"/>
            <a:ext cx="73404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                   (Significado) = aspecto conceitual, imagem mental; </a:t>
            </a:r>
          </a:p>
          <a:p>
            <a:r>
              <a:rPr lang="pt-BR" dirty="0"/>
              <a:t> </a:t>
            </a:r>
            <a:r>
              <a:rPr lang="pt-BR" dirty="0" smtClean="0"/>
              <a:t>                                              aspecto abstrato.</a:t>
            </a:r>
            <a:endParaRPr lang="pt-BR" dirty="0"/>
          </a:p>
        </p:txBody>
      </p:sp>
      <p:pic>
        <p:nvPicPr>
          <p:cNvPr id="1026" name="Picture 2" descr="https://encrypted-tbn1.gstatic.com/images?q=tbn:ANd9GcQqGRDBrkOiI22t-PZRQalXnuLyGwglPD9pvd2-bqjlexQsgfW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2050" y="4405312"/>
            <a:ext cx="942975" cy="1134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CaixaDeTexto 11"/>
          <p:cNvSpPr txBox="1"/>
          <p:nvPr/>
        </p:nvSpPr>
        <p:spPr>
          <a:xfrm>
            <a:off x="4905375" y="6111359"/>
            <a:ext cx="5723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Portanto, significante + significado = significação.</a:t>
            </a:r>
            <a:endParaRPr lang="pt-BR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2295526" y="4501844"/>
            <a:ext cx="17335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200" dirty="0" smtClean="0"/>
              <a:t>É a representação e não o próprio objeto</a:t>
            </a:r>
            <a:endParaRPr lang="pt-BR" sz="1200" dirty="0"/>
          </a:p>
        </p:txBody>
      </p:sp>
      <p:cxnSp>
        <p:nvCxnSpPr>
          <p:cNvPr id="14" name="Conector de seta reta 13"/>
          <p:cNvCxnSpPr/>
          <p:nvPr/>
        </p:nvCxnSpPr>
        <p:spPr>
          <a:xfrm>
            <a:off x="3095625" y="4048125"/>
            <a:ext cx="0" cy="4048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451140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Signo e </a:t>
            </a:r>
            <a:r>
              <a:rPr lang="pt-BR" dirty="0" smtClean="0"/>
              <a:t>persuasão: arbitrário, porém necessário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t-BR" dirty="0" smtClean="0"/>
              <a:t> </a:t>
            </a:r>
          </a:p>
          <a:p>
            <a:pPr marL="0" indent="0" algn="just">
              <a:buNone/>
            </a:pPr>
            <a:r>
              <a:rPr lang="pt-BR" dirty="0" smtClean="0"/>
              <a:t>Emile Benveniste (</a:t>
            </a:r>
            <a:r>
              <a:rPr lang="pt-BR" dirty="0" err="1" smtClean="0"/>
              <a:t>lingüísta</a:t>
            </a:r>
            <a:r>
              <a:rPr lang="pt-BR" dirty="0" smtClean="0"/>
              <a:t> francês) diz que a relação entre palavras e coisas não está apenas determinada pela arbitrariedade (MESA é chamada de mesa porque se convencionou, não por ter uma outra razão), mas também pela necessidade de nomear as coisas.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 smtClean="0"/>
              <a:t>AS circunstâncias históricas, o mundo concreto, os anseios espirituais, ao longo de seus processos de desenvolvimento, foram criando necessidades de nomeação dos objetos.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3549845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Signo e </a:t>
            </a:r>
            <a:r>
              <a:rPr lang="pt-BR" dirty="0" smtClean="0"/>
              <a:t>persuasão: signo e ideologia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t-BR" dirty="0" smtClean="0"/>
              <a:t> </a:t>
            </a:r>
          </a:p>
          <a:p>
            <a:pPr marL="0" indent="0" algn="just">
              <a:buNone/>
            </a:pPr>
            <a:r>
              <a:rPr lang="pt-BR" dirty="0" smtClean="0"/>
              <a:t>É impensável afastarmos do estudo das ideologias o estudo dos signos. Há entre ambas uma relação de dependência tal que nos levaria a crer que só é possível o estudo dos valores e ideias contidos nos discursos atentando para a natureza dos signos que os constroem.</a:t>
            </a:r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r>
              <a:rPr lang="pt-BR" dirty="0" smtClean="0"/>
              <a:t>Tudo o que é ideológico possui um significado, ou, é um signo. Sem signos não existe ideologia.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 err="1" smtClean="0"/>
              <a:t>Ex</a:t>
            </a:r>
            <a:r>
              <a:rPr lang="pt-BR" dirty="0" smtClean="0"/>
              <a:t>: Os signos do martelo e da foice na bandeira da ex-URSS que queria dizer que o Estado Soviético era determinado pelos interesses dos trabalhadores.</a:t>
            </a:r>
            <a:endParaRPr lang="pt-BR" dirty="0"/>
          </a:p>
          <a:p>
            <a:pPr marL="0" indent="0" algn="just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8482418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Signo e </a:t>
            </a:r>
            <a:r>
              <a:rPr lang="pt-BR" dirty="0" smtClean="0"/>
              <a:t>persuasão: signo e ideologia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t-BR" dirty="0" smtClean="0"/>
              <a:t> </a:t>
            </a:r>
          </a:p>
          <a:p>
            <a:pPr marL="0" indent="0" algn="just">
              <a:buNone/>
            </a:pPr>
            <a:r>
              <a:rPr lang="pt-BR" dirty="0" smtClean="0"/>
              <a:t>Outros exemplos: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 err="1" smtClean="0"/>
              <a:t>Ex</a:t>
            </a:r>
            <a:r>
              <a:rPr lang="pt-BR" dirty="0" smtClean="0"/>
              <a:t>: O pão e o vinho para os Cristãos.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 err="1" smtClean="0"/>
              <a:t>Ex</a:t>
            </a:r>
            <a:r>
              <a:rPr lang="pt-BR" dirty="0" smtClean="0"/>
              <a:t>: A balança para a Justiça.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 err="1" smtClean="0"/>
              <a:t>Ex</a:t>
            </a:r>
            <a:r>
              <a:rPr lang="pt-BR" dirty="0" smtClean="0"/>
              <a:t>: A maça para o pecado.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 err="1" smtClean="0"/>
              <a:t>Ex</a:t>
            </a:r>
            <a:r>
              <a:rPr lang="pt-BR" dirty="0" smtClean="0"/>
              <a:t>: A pomba para a paz. </a:t>
            </a:r>
            <a:endParaRPr lang="pt-BR" dirty="0"/>
          </a:p>
          <a:p>
            <a:pPr marL="0" indent="0" algn="just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7844397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Signo e </a:t>
            </a:r>
            <a:r>
              <a:rPr lang="pt-BR" dirty="0" smtClean="0"/>
              <a:t>persuasão: signo e ideologia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t-BR" dirty="0" smtClean="0"/>
              <a:t> </a:t>
            </a:r>
          </a:p>
          <a:p>
            <a:pPr marL="0" indent="0" algn="just">
              <a:buNone/>
            </a:pPr>
            <a:r>
              <a:rPr lang="pt-BR" dirty="0" smtClean="0"/>
              <a:t>O signo nasce e se desenvolve em contato com as organizações sociais. O signo, só pode ser pensado socialmente, contextualmente.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 smtClean="0"/>
              <a:t>Nós iremos viver e aprender em contato com outros homens, mediados pelas palavras, que irão nos informar e formar. As palavras serão absorvidas, transformadas e reproduzidas, criando um circuito de formação e reformulação de nossas consciências. 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 err="1" smtClean="0"/>
              <a:t>Ex</a:t>
            </a:r>
            <a:r>
              <a:rPr lang="pt-BR" dirty="0" smtClean="0"/>
              <a:t>: A rodovia Castelo branco está próxima (Por que essa rodovia tem esse nome? Tem um motivo ? Sim, pois foi um homem que representou um grande feito nacional...).</a:t>
            </a:r>
            <a:endParaRPr lang="pt-BR" dirty="0"/>
          </a:p>
          <a:p>
            <a:pPr marL="0" indent="0" algn="just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6537812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Signo e </a:t>
            </a:r>
            <a:r>
              <a:rPr lang="pt-BR" dirty="0" smtClean="0"/>
              <a:t>persuasão: a troca dos nomes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114800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pt-BR" dirty="0" smtClean="0"/>
              <a:t> </a:t>
            </a:r>
            <a:r>
              <a:rPr lang="pt-BR" dirty="0" smtClean="0"/>
              <a:t>NOMES: Capitalismo e Regime de livre empresa (Qual a diferença?) 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 smtClean="0"/>
              <a:t>A diferença é que nos parece mais amena a expressão Regime de livre empresa do que Capitalismo que é um termo que nos remete, de certa forma, à exploração do trabalho do homem por outro homem. 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 smtClean="0"/>
              <a:t>Livre empresa = mais angelical</a:t>
            </a:r>
          </a:p>
          <a:p>
            <a:pPr marL="0" indent="0" algn="just">
              <a:buNone/>
            </a:pPr>
            <a:r>
              <a:rPr lang="pt-BR" dirty="0" smtClean="0"/>
              <a:t>Capitalismo = mais radical, marcante, forte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 smtClean="0"/>
              <a:t>Mas , no fundo, a empresa reveste-se totalmente de uma cultura capitalista, onde o importante é o lucro. 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 smtClean="0"/>
              <a:t>Ou seja, uma </a:t>
            </a:r>
            <a:r>
              <a:rPr lang="pt-BR" dirty="0"/>
              <a:t>das preocupações do discurso persuasivo é o de provocar </a:t>
            </a:r>
            <a:r>
              <a:rPr lang="pt-BR" u="sng" dirty="0"/>
              <a:t>reações emocionais </a:t>
            </a:r>
            <a:r>
              <a:rPr lang="pt-BR" dirty="0"/>
              <a:t>no receptor.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1859000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Signo e </a:t>
            </a:r>
            <a:r>
              <a:rPr lang="pt-BR" dirty="0" smtClean="0"/>
              <a:t>persuasão: discurso dominante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t-BR" dirty="0" smtClean="0"/>
              <a:t>O discurso persuasivo é sempre expressão de um discurso institucional.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 smtClean="0"/>
              <a:t>As instituições falam através dos signos fechados, </a:t>
            </a:r>
            <a:r>
              <a:rPr lang="pt-BR" dirty="0" err="1" smtClean="0"/>
              <a:t>monossêmicos</a:t>
            </a:r>
            <a:r>
              <a:rPr lang="pt-BR" dirty="0" smtClean="0"/>
              <a:t>, dos discursos de convencimento. Tanto instituições maiores – judiciário, igreja, a escola – como as </a:t>
            </a:r>
            <a:r>
              <a:rPr lang="pt-BR" dirty="0" err="1" smtClean="0"/>
              <a:t>microinstituições</a:t>
            </a:r>
            <a:r>
              <a:rPr lang="pt-BR" dirty="0" smtClean="0"/>
              <a:t> – a unidade familiar, a sala de aula, etc.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 smtClean="0"/>
              <a:t>Assim, por exemplo, se o Código Civil determina que a monogamia é o modo de organizar a família no Brasil, não nos é dado espaço para questionar tal enunciado. 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 smtClean="0"/>
              <a:t>Ao absorvermos os signos, incorporamos preceitos institucionais que nem sempre se apresentam tão claramente a nós. </a:t>
            </a:r>
            <a:endParaRPr lang="pt-BR" dirty="0"/>
          </a:p>
          <a:p>
            <a:pPr marL="0" indent="0" algn="just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120900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Informação sem persuasão?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O elemento persuasivo está colado ao discurso como a pele ao corpo.</a:t>
            </a:r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Neste livro:</a:t>
            </a:r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Situar a história da persuasão;</a:t>
            </a:r>
          </a:p>
          <a:p>
            <a:pPr algn="just"/>
            <a:r>
              <a:rPr lang="pt-BR" dirty="0" smtClean="0"/>
              <a:t>Revelar certos mecanismos persuasivos no interior do discurso verbal.</a:t>
            </a:r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As técnicas se convencimento verbal se articulam , particularmente nos discursos institucionais, com aqueles elementos de justificação ideológica próprios do </a:t>
            </a:r>
            <a:r>
              <a:rPr lang="pt-BR" smtClean="0"/>
              <a:t>discurso persuasivo.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3322720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Signo e </a:t>
            </a:r>
            <a:r>
              <a:rPr lang="pt-BR" dirty="0" smtClean="0"/>
              <a:t>persuasão: o discurso autorizado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2752724"/>
            <a:ext cx="8915400" cy="315849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000" dirty="0" smtClean="0"/>
              <a:t>Autorizado pelas instituições, o discurso se impõe aos homens determinando-lhes uma série de condutas pessoais. </a:t>
            </a:r>
          </a:p>
          <a:p>
            <a:pPr marL="0" indent="0" algn="just">
              <a:buNone/>
            </a:pPr>
            <a:endParaRPr lang="pt-BR" sz="2000" dirty="0"/>
          </a:p>
          <a:p>
            <a:pPr marL="0" indent="0" algn="just">
              <a:buNone/>
            </a:pPr>
            <a:endParaRPr lang="pt-BR" sz="2000" dirty="0"/>
          </a:p>
          <a:p>
            <a:pPr marL="0" indent="0" algn="just">
              <a:buNone/>
            </a:pP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271861626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Modalidades discursivas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t-BR" dirty="0" smtClean="0"/>
              <a:t>Modos organizacionais do discurso: o polêmico, o lúdico e o autoritário. 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 smtClean="0"/>
              <a:t>Discurso lúdico = a forma mais aberta e democrática de discurso. Há menos desejo de convencer. </a:t>
            </a:r>
          </a:p>
          <a:p>
            <a:pPr marL="0" indent="0" algn="just">
              <a:buNone/>
            </a:pPr>
            <a:r>
              <a:rPr lang="pt-BR" dirty="0" smtClean="0"/>
              <a:t>O discurso lúdico compreenderia boa parte da produção artística, por exemplo a música e a literatura. 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 smtClean="0"/>
              <a:t>Discurso polêmico = Aumento do grau de persuasão. Conceitos enunciados são dirigidos como num embate/debate. </a:t>
            </a:r>
          </a:p>
          <a:p>
            <a:pPr marL="0" indent="0" algn="just">
              <a:buNone/>
            </a:pPr>
            <a:r>
              <a:rPr lang="pt-BR" dirty="0" smtClean="0"/>
              <a:t>O discurso polêmico possui certo grau de instigação, visto apresentar argumentos que podem ser contestados. (</a:t>
            </a:r>
            <a:r>
              <a:rPr lang="pt-BR" dirty="0" err="1" smtClean="0"/>
              <a:t>Ex</a:t>
            </a:r>
            <a:r>
              <a:rPr lang="pt-BR" dirty="0" smtClean="0"/>
              <a:t>: discussão entre amigos, uma defesa de tese, uma aula, um juízo, etc.)</a:t>
            </a:r>
          </a:p>
        </p:txBody>
      </p:sp>
    </p:spTree>
    <p:extLst>
      <p:ext uri="{BB962C8B-B14F-4D97-AF65-F5344CB8AC3E}">
        <p14:creationId xmlns:p14="http://schemas.microsoft.com/office/powerpoint/2010/main" val="313976485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Modalidades discursivas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 smtClean="0"/>
              <a:t>Discurso autoritário = é a formação discursiva por excelência persuasiva. Total dominação pela palavra “o mundo do diálogo perdeu a guerra para o mundo do monólogo”.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 smtClean="0"/>
              <a:t>É na forma discursiva que o poder mais escancara suas formas de dominação. 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 smtClean="0"/>
              <a:t>É um discurso exclusivista, que não permite mediações ou ponderações. </a:t>
            </a:r>
          </a:p>
        </p:txBody>
      </p:sp>
    </p:spTree>
    <p:extLst>
      <p:ext uri="{BB962C8B-B14F-4D97-AF65-F5344CB8AC3E}">
        <p14:creationId xmlns:p14="http://schemas.microsoft.com/office/powerpoint/2010/main" val="414069829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Modalidades discursivas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pt-BR" dirty="0" smtClean="0"/>
              <a:t>Um esquema:</a:t>
            </a:r>
          </a:p>
          <a:p>
            <a:pPr marL="0" indent="0" algn="just">
              <a:buNone/>
            </a:pPr>
            <a:endParaRPr lang="pt-BR" dirty="0"/>
          </a:p>
          <a:p>
            <a:pPr algn="just">
              <a:buFont typeface="+mj-lt"/>
              <a:buAutoNum type="arabicPeriod"/>
            </a:pPr>
            <a:r>
              <a:rPr lang="pt-BR" dirty="0" smtClean="0"/>
              <a:t>Distância: o falante é exclusivo. A voz do enunciador é mais forte do que os próprios elementos enunciados.</a:t>
            </a:r>
          </a:p>
          <a:p>
            <a:pPr algn="just">
              <a:buFont typeface="+mj-lt"/>
              <a:buAutoNum type="arabicPeriod"/>
            </a:pPr>
            <a:endParaRPr lang="pt-BR" dirty="0"/>
          </a:p>
          <a:p>
            <a:pPr algn="just">
              <a:buFont typeface="+mj-lt"/>
              <a:buAutoNum type="arabicPeriod"/>
            </a:pPr>
            <a:r>
              <a:rPr lang="pt-BR" dirty="0" smtClean="0"/>
              <a:t>Modalização: uso imperativo e caráter </a:t>
            </a:r>
            <a:r>
              <a:rPr lang="pt-BR" dirty="0" err="1" smtClean="0"/>
              <a:t>parafrástico</a:t>
            </a:r>
            <a:r>
              <a:rPr lang="pt-BR" dirty="0"/>
              <a:t> </a:t>
            </a:r>
            <a:r>
              <a:rPr lang="pt-BR" dirty="0" smtClean="0"/>
              <a:t>(argumentos).</a:t>
            </a:r>
          </a:p>
          <a:p>
            <a:pPr algn="just">
              <a:buFont typeface="+mj-lt"/>
              <a:buAutoNum type="arabicPeriod"/>
            </a:pPr>
            <a:endParaRPr lang="pt-BR" dirty="0"/>
          </a:p>
          <a:p>
            <a:pPr algn="just">
              <a:buFont typeface="+mj-lt"/>
              <a:buAutoNum type="arabicPeriod"/>
            </a:pPr>
            <a:r>
              <a:rPr lang="pt-BR" dirty="0" smtClean="0"/>
              <a:t>Tensão: o emissor domina a fala do receptor. Eu impositivo, a voz de quem comanda.</a:t>
            </a:r>
          </a:p>
          <a:p>
            <a:pPr algn="just">
              <a:buFont typeface="+mj-lt"/>
              <a:buAutoNum type="arabicPeriod"/>
            </a:pPr>
            <a:endParaRPr lang="pt-BR" dirty="0" smtClean="0"/>
          </a:p>
          <a:p>
            <a:pPr algn="just">
              <a:buFont typeface="+mj-lt"/>
              <a:buAutoNum type="arabicPeriod"/>
            </a:pPr>
            <a:r>
              <a:rPr lang="pt-BR" dirty="0" smtClean="0"/>
              <a:t>Transparência: o enunciado deve ser mais facilmente compreensível pelo receptor. Grau de polissemia diminuído. </a:t>
            </a:r>
          </a:p>
        </p:txBody>
      </p:sp>
    </p:spTree>
    <p:extLst>
      <p:ext uri="{BB962C8B-B14F-4D97-AF65-F5344CB8AC3E}">
        <p14:creationId xmlns:p14="http://schemas.microsoft.com/office/powerpoint/2010/main" val="406746065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Textos </a:t>
            </a:r>
            <a:r>
              <a:rPr lang="pt-BR" dirty="0" smtClean="0"/>
              <a:t>persuasivos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BR" dirty="0" smtClean="0"/>
              <a:t>O texto (discurso) publicitário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 smtClean="0"/>
              <a:t>O texto publicitário pode tender à busca de uma originalidade instigante, como se verifica em certos anúncios da </a:t>
            </a:r>
            <a:r>
              <a:rPr lang="pt-BR" dirty="0" err="1" smtClean="0"/>
              <a:t>Kalvin</a:t>
            </a:r>
            <a:r>
              <a:rPr lang="pt-BR" dirty="0" smtClean="0"/>
              <a:t> Klein, ou seguir uma direção oposta, repetindo esquemas estereotipados, como as propagandas de sabão em pó. 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 err="1" smtClean="0"/>
              <a:t>Ex</a:t>
            </a:r>
            <a:r>
              <a:rPr lang="pt-BR" dirty="0" smtClean="0"/>
              <a:t>: “Nove entre dez estrelas do cinema usam Lux”</a:t>
            </a:r>
          </a:p>
          <a:p>
            <a:pPr marL="0" indent="0" algn="just">
              <a:buNone/>
            </a:pPr>
            <a:r>
              <a:rPr lang="pt-BR" dirty="0" smtClean="0"/>
              <a:t>Premissa maior: As mais belas mulheres (do cinema) usam Lux.</a:t>
            </a:r>
          </a:p>
          <a:p>
            <a:pPr marL="0" indent="0" algn="just">
              <a:buNone/>
            </a:pPr>
            <a:r>
              <a:rPr lang="pt-BR" dirty="0" smtClean="0"/>
              <a:t>Premissa menor: Você é (ou quer ser) uma bela mulher.</a:t>
            </a:r>
          </a:p>
          <a:p>
            <a:pPr marL="0" indent="0" algn="just">
              <a:buNone/>
            </a:pPr>
            <a:r>
              <a:rPr lang="pt-BR" dirty="0" smtClean="0"/>
              <a:t>Conclusão: Você deve usar Lux.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4513550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Textos </a:t>
            </a:r>
            <a:r>
              <a:rPr lang="pt-BR" dirty="0" smtClean="0"/>
              <a:t>persuasivos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 smtClean="0"/>
              <a:t>Outro exemplo:</a:t>
            </a:r>
          </a:p>
          <a:p>
            <a:pPr algn="just"/>
            <a:endParaRPr lang="pt-BR" dirty="0"/>
          </a:p>
          <a:p>
            <a:pPr marL="0" indent="0" algn="just">
              <a:buNone/>
            </a:pPr>
            <a:r>
              <a:rPr lang="pt-BR" dirty="0" smtClean="0"/>
              <a:t>O Bond Boca descobre uma nova arma para vencer seus inimigos: (CEPACOL)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 smtClean="0"/>
              <a:t>Inspirado no célebre agente inglês – James Bond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 smtClean="0"/>
              <a:t>Bond Boca age contra o Gargantão, o Zé Cariado, o Bafo-bafo, todos capazes de contaminar a estabilidade do sistema bucal.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0727374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Textos </a:t>
            </a:r>
            <a:r>
              <a:rPr lang="pt-BR" dirty="0" smtClean="0"/>
              <a:t>persuasivos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 smtClean="0"/>
              <a:t>Discurso Religioso</a:t>
            </a:r>
          </a:p>
          <a:p>
            <a:pPr algn="just"/>
            <a:endParaRPr lang="pt-BR" dirty="0"/>
          </a:p>
          <a:p>
            <a:pPr marL="0" indent="0" algn="just">
              <a:buNone/>
            </a:pPr>
            <a:r>
              <a:rPr lang="pt-BR" dirty="0" smtClean="0"/>
              <a:t>O Credo, ou Profissão de Fé, nos coloca frente à relação entre o homem, a fé e o dogma. Desprende-se de um plano terreno para uma dimensão de espiritualidade (Senhor Deus, da remissão, da salvação).</a:t>
            </a:r>
          </a:p>
        </p:txBody>
      </p:sp>
    </p:spTree>
    <p:extLst>
      <p:ext uri="{BB962C8B-B14F-4D97-AF65-F5344CB8AC3E}">
        <p14:creationId xmlns:p14="http://schemas.microsoft.com/office/powerpoint/2010/main" val="190143679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Textos </a:t>
            </a:r>
            <a:r>
              <a:rPr lang="pt-BR" dirty="0" smtClean="0"/>
              <a:t>persuasivos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 smtClean="0"/>
              <a:t>Discurso do livro didático</a:t>
            </a:r>
          </a:p>
          <a:p>
            <a:pPr algn="just"/>
            <a:endParaRPr lang="pt-BR" dirty="0"/>
          </a:p>
          <a:p>
            <a:pPr marL="0" indent="0" algn="just">
              <a:buNone/>
            </a:pPr>
            <a:r>
              <a:rPr lang="pt-BR" dirty="0" smtClean="0"/>
              <a:t>São organizados em torno de temas como religião, riqueza, pobreza, felicidade, etc. 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 smtClean="0"/>
              <a:t>Pretende formar os “bons hábitos”, na criança.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 smtClean="0"/>
              <a:t>São textos de “forja”, de artesanato da alma, de inculcação dos modelos que as classes dominantes determinaram como padrão de conduta. </a:t>
            </a:r>
          </a:p>
          <a:p>
            <a:pPr marL="0" indent="0" algn="just">
              <a:buNone/>
            </a:pPr>
            <a:r>
              <a:rPr lang="pt-BR" dirty="0" err="1" smtClean="0"/>
              <a:t>Ex</a:t>
            </a:r>
            <a:r>
              <a:rPr lang="pt-BR" dirty="0" smtClean="0"/>
              <a:t>: A fam</a:t>
            </a:r>
            <a:r>
              <a:rPr lang="pt-BR" dirty="0" smtClean="0"/>
              <a:t>ília perfeita / A adolescência que deve ser daquele jeito etc.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232286718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Textos </a:t>
            </a:r>
            <a:r>
              <a:rPr lang="pt-BR" dirty="0" smtClean="0"/>
              <a:t>persuasivos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 smtClean="0"/>
              <a:t>Discurso na literatura</a:t>
            </a:r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“Olhos de ressaca”</a:t>
            </a:r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Capitu</a:t>
            </a:r>
          </a:p>
        </p:txBody>
      </p:sp>
    </p:spTree>
    <p:extLst>
      <p:ext uri="{BB962C8B-B14F-4D97-AF65-F5344CB8AC3E}">
        <p14:creationId xmlns:p14="http://schemas.microsoft.com/office/powerpoint/2010/main" val="248737856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Textos </a:t>
            </a:r>
            <a:r>
              <a:rPr lang="pt-BR" dirty="0" smtClean="0"/>
              <a:t>persuasivos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 smtClean="0"/>
              <a:t>Discurso dos justiceiros</a:t>
            </a:r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Gil Gomes </a:t>
            </a:r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Notícias populares</a:t>
            </a:r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Alto grau emotivo / caráter unidirecional da linguagem (somos somente receptores)</a:t>
            </a:r>
          </a:p>
          <a:p>
            <a:pPr marL="0" indent="0" algn="just">
              <a:buNone/>
            </a:pPr>
            <a:r>
              <a:rPr lang="pt-BR" dirty="0" err="1" smtClean="0"/>
              <a:t>Ex</a:t>
            </a:r>
            <a:r>
              <a:rPr lang="pt-BR" dirty="0" smtClean="0"/>
              <a:t>: “Sacou que o berro era de araque e botou o assaltante pra correr”. 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15623553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 tradição retórica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Persuasão implica retomar a tradição do discurso clássico, já que a preocupação como domínio da expressão verbal nasceu entre os gregos.</a:t>
            </a:r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Ao homem grego cabia manejar com habilidade as formas de argumentação (Demóstenes, </a:t>
            </a:r>
            <a:r>
              <a:rPr lang="pt-BR" dirty="0" err="1" smtClean="0"/>
              <a:t>Quintiliano</a:t>
            </a:r>
            <a:r>
              <a:rPr lang="pt-BR" dirty="0" smtClean="0"/>
              <a:t> e Górgias foram alguns desses nomes que ficaram célebres pela habilidade com que encaminhavam suas lógicas argumentativas).</a:t>
            </a:r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A relação dos gregos com o discurso: criação de disciplinas que melhor ensinassem as artes de domínio da palavra: a eloquência, a gramática e a retórica.</a:t>
            </a:r>
          </a:p>
        </p:txBody>
      </p:sp>
    </p:spTree>
    <p:extLst>
      <p:ext uri="{BB962C8B-B14F-4D97-AF65-F5344CB8AC3E}">
        <p14:creationId xmlns:p14="http://schemas.microsoft.com/office/powerpoint/2010/main" val="37535882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 tradição retórica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Retórica = disciplina que cuidava da harmonia entre o ato de falar e ser convincente e elegante, unindo arte e espírito ao gosto da cultura clássica.</a:t>
            </a:r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Cabe à retórica mostrar o modo de construir palavras visando convencer o receptor acerca de dada verdade.</a:t>
            </a:r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Porém, a retórica foi sendo transformada em mero sinônimo de recursos embelezadores do discurso. Ou seja, tomou um tom pejorativo como ato de enfeites dos discursos (próprio dos parnasianos).</a:t>
            </a:r>
          </a:p>
        </p:txBody>
      </p:sp>
    </p:spTree>
    <p:extLst>
      <p:ext uri="{BB962C8B-B14F-4D97-AF65-F5344CB8AC3E}">
        <p14:creationId xmlns:p14="http://schemas.microsoft.com/office/powerpoint/2010/main" val="31988057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 tradição retórica: a retórica clássica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 smtClean="0"/>
              <a:t>À retórica clássica era imperativo que certas camadas sociais dominassem as regras e normas da boa argumentação.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 smtClean="0"/>
              <a:t>O exercício do poder, via palavra, era ao mesmo tempo uma ciência e uma arte, louvado como instância de extrema sabedoria.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 smtClean="0"/>
              <a:t>A retórica tem, para Aristóteles, algo de ciência, ou seja, é um corpus com determinado objeto e um método verificativo dos passos seguidos para se produzir a persuasão.</a:t>
            </a:r>
          </a:p>
        </p:txBody>
      </p:sp>
    </p:spTree>
    <p:extLst>
      <p:ext uri="{BB962C8B-B14F-4D97-AF65-F5344CB8AC3E}">
        <p14:creationId xmlns:p14="http://schemas.microsoft.com/office/powerpoint/2010/main" val="38586716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 tradição retórica: a retórica clássica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Cabe à retórica verificar quais os mecanismos utilizados para se fazer algo ganhar a dimensão de verdade, seja ele verdadeiro ou falso. É o ato de descobrir o que é próprio para persuadir</a:t>
            </a:r>
            <a:r>
              <a:rPr lang="pt-BR" dirty="0" smtClean="0"/>
              <a:t>.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 smtClean="0"/>
              <a:t>As regras gerais a serem aplicadas aos discursos persuasivos são:</a:t>
            </a:r>
          </a:p>
          <a:p>
            <a:pPr marL="0" indent="0" algn="just">
              <a:buNone/>
            </a:pPr>
            <a:endParaRPr lang="pt-BR" dirty="0"/>
          </a:p>
          <a:p>
            <a:pPr algn="just">
              <a:buFont typeface="+mj-lt"/>
              <a:buAutoNum type="alphaLcParenR"/>
            </a:pPr>
            <a:r>
              <a:rPr lang="pt-BR" dirty="0" smtClean="0"/>
              <a:t>Exórdio (Começo/Introdução);</a:t>
            </a:r>
          </a:p>
          <a:p>
            <a:pPr algn="just">
              <a:buFont typeface="+mj-lt"/>
              <a:buAutoNum type="alphaLcParenR"/>
            </a:pPr>
            <a:r>
              <a:rPr lang="pt-BR" dirty="0" smtClean="0"/>
              <a:t>Narração (desenvolvimento/argumentação/ilustração);</a:t>
            </a:r>
          </a:p>
          <a:p>
            <a:pPr algn="just">
              <a:buFont typeface="+mj-lt"/>
              <a:buAutoNum type="alphaLcParenR"/>
            </a:pPr>
            <a:r>
              <a:rPr lang="pt-BR" dirty="0" smtClean="0"/>
              <a:t>Provas;</a:t>
            </a:r>
          </a:p>
          <a:p>
            <a:pPr algn="just">
              <a:buFont typeface="+mj-lt"/>
              <a:buAutoNum type="alphaLcParenR"/>
            </a:pPr>
            <a:r>
              <a:rPr lang="pt-BR" dirty="0" smtClean="0"/>
              <a:t>Peroração (Conclusão).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7611415" y="5911222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Vamos aos exemplos:</a:t>
            </a:r>
            <a:endParaRPr lang="pt-BR" dirty="0"/>
          </a:p>
        </p:txBody>
      </p:sp>
      <p:cxnSp>
        <p:nvCxnSpPr>
          <p:cNvPr id="6" name="Conector de seta reta 5"/>
          <p:cNvCxnSpPr/>
          <p:nvPr/>
        </p:nvCxnSpPr>
        <p:spPr>
          <a:xfrm>
            <a:off x="10573555" y="6139822"/>
            <a:ext cx="121061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47087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 tradição retórica: a retórica clássica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+mj-lt"/>
              <a:buAutoNum type="alphaLcParenR"/>
            </a:pPr>
            <a:r>
              <a:rPr lang="pt-BR" dirty="0" smtClean="0"/>
              <a:t>Exórdio (Começo/Introdução)</a:t>
            </a:r>
          </a:p>
          <a:p>
            <a:pPr algn="just">
              <a:buFont typeface="+mj-lt"/>
              <a:buAutoNum type="alphaLcParenR"/>
            </a:pPr>
            <a:endParaRPr lang="pt-BR" dirty="0"/>
          </a:p>
          <a:p>
            <a:pPr marL="0" indent="0" algn="just">
              <a:buNone/>
            </a:pPr>
            <a:r>
              <a:rPr lang="pt-BR" dirty="0" smtClean="0"/>
              <a:t>Visa assegurar a fidelidade dos ouvintes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 smtClean="0"/>
              <a:t>Exemplos: Caríssimos irmãos e irmãs, hoje iremos falar sobre...</a:t>
            </a:r>
          </a:p>
        </p:txBody>
      </p:sp>
    </p:spTree>
    <p:extLst>
      <p:ext uri="{BB962C8B-B14F-4D97-AF65-F5344CB8AC3E}">
        <p14:creationId xmlns:p14="http://schemas.microsoft.com/office/powerpoint/2010/main" val="40012350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 tradição retórica: a retórica clássica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 smtClean="0"/>
              <a:t>b) Narração </a:t>
            </a:r>
            <a:r>
              <a:rPr lang="pt-BR" dirty="0"/>
              <a:t>(desenvolvimento/argumentação/ilustração</a:t>
            </a:r>
            <a:r>
              <a:rPr lang="pt-BR" dirty="0" smtClean="0"/>
              <a:t>);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 smtClean="0"/>
              <a:t>Argumentação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 smtClean="0"/>
              <a:t>O assunto, onde os fatos são arrolados, ou seja,</a:t>
            </a:r>
          </a:p>
          <a:p>
            <a:pPr marL="0" indent="0" algn="just">
              <a:buNone/>
            </a:pPr>
            <a:r>
              <a:rPr lang="pt-BR" dirty="0" smtClean="0"/>
              <a:t>Deve ilustrar o assunto, levantar provas de que o fato se deu e que ele teve a importância que lhe atribuímos.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 smtClean="0"/>
              <a:t>(Convencer...)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651544"/>
      </p:ext>
    </p:extLst>
  </p:cSld>
  <p:clrMapOvr>
    <a:masterClrMapping/>
  </p:clrMapOvr>
</p:sld>
</file>

<file path=ppt/theme/theme1.xml><?xml version="1.0" encoding="utf-8"?>
<a:theme xmlns:a="http://schemas.openxmlformats.org/drawingml/2006/main" name="Cacho">
  <a:themeElements>
    <a:clrScheme name="Cacho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Cach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ach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390</TotalTime>
  <Words>2550</Words>
  <Application>Microsoft Office PowerPoint</Application>
  <PresentationFormat>Personalizar</PresentationFormat>
  <Paragraphs>280</Paragraphs>
  <Slides>39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39</vt:i4>
      </vt:variant>
    </vt:vector>
  </HeadingPairs>
  <TitlesOfParts>
    <vt:vector size="40" baseType="lpstr">
      <vt:lpstr>Cacho</vt:lpstr>
      <vt:lpstr>LINGUAGEM E PERSUASÃO</vt:lpstr>
      <vt:lpstr>Informação sem persuasão?</vt:lpstr>
      <vt:lpstr>Informação sem persuasão?</vt:lpstr>
      <vt:lpstr>A tradição retórica</vt:lpstr>
      <vt:lpstr>A tradição retórica</vt:lpstr>
      <vt:lpstr>A tradição retórica: a retórica clássica</vt:lpstr>
      <vt:lpstr>A tradição retórica: a retórica clássica</vt:lpstr>
      <vt:lpstr>A tradição retórica: a retórica clássica</vt:lpstr>
      <vt:lpstr>A tradição retórica: a retórica clássica</vt:lpstr>
      <vt:lpstr>A tradição retórica: a retórica clássica</vt:lpstr>
      <vt:lpstr>A tradição retórica: a retórica clássica</vt:lpstr>
      <vt:lpstr>A tradição retórica: verdade e verossimilhança</vt:lpstr>
      <vt:lpstr>A tradição retórica: verdade e verossimilhança</vt:lpstr>
      <vt:lpstr>A tradição retórica: o vazio da retórica</vt:lpstr>
      <vt:lpstr>A tradição retórica: retórica moderna</vt:lpstr>
      <vt:lpstr>A tradição retórica: alguns raciocínios</vt:lpstr>
      <vt:lpstr>A tradição retórica: alguns raciocínios</vt:lpstr>
      <vt:lpstr>A tradição retórica: alguns raciocínios</vt:lpstr>
      <vt:lpstr>A tradição retórica: algumas figuras</vt:lpstr>
      <vt:lpstr>A tradição retórica: algumas figuras</vt:lpstr>
      <vt:lpstr>A tradição retórica: algumas figuras</vt:lpstr>
      <vt:lpstr>Signo e persuasão: a natureza do signo linguístico</vt:lpstr>
      <vt:lpstr>Signo e persuasão: a natureza do signo linguístico</vt:lpstr>
      <vt:lpstr>Signo e persuasão: arbitrário, porém necessário</vt:lpstr>
      <vt:lpstr>Signo e persuasão: signo e ideologia</vt:lpstr>
      <vt:lpstr>Signo e persuasão: signo e ideologia</vt:lpstr>
      <vt:lpstr>Signo e persuasão: signo e ideologia</vt:lpstr>
      <vt:lpstr>Signo e persuasão: a troca dos nomes</vt:lpstr>
      <vt:lpstr>Signo e persuasão: discurso dominante</vt:lpstr>
      <vt:lpstr>Signo e persuasão: o discurso autorizado</vt:lpstr>
      <vt:lpstr>Modalidades discursivas</vt:lpstr>
      <vt:lpstr>Modalidades discursivas</vt:lpstr>
      <vt:lpstr>Modalidades discursivas</vt:lpstr>
      <vt:lpstr>Textos persuasivos</vt:lpstr>
      <vt:lpstr>Textos persuasivos</vt:lpstr>
      <vt:lpstr>Textos persuasivos</vt:lpstr>
      <vt:lpstr>Textos persuasivos</vt:lpstr>
      <vt:lpstr>Textos persuasivos</vt:lpstr>
      <vt:lpstr>Textos persuasivos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LINGUAGEM E PERSUASÃO</dc:title>
  <dc:creator>User</dc:creator>
  <cp:lastModifiedBy>admcbd</cp:lastModifiedBy>
  <cp:revision>26</cp:revision>
  <dcterms:created xsi:type="dcterms:W3CDTF">2015-03-17T13:56:48Z</dcterms:created>
  <dcterms:modified xsi:type="dcterms:W3CDTF">2015-03-17T21:34:15Z</dcterms:modified>
</cp:coreProperties>
</file>