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401" r:id="rId2"/>
    <p:sldId id="312" r:id="rId3"/>
    <p:sldId id="404" r:id="rId4"/>
    <p:sldId id="405" r:id="rId5"/>
    <p:sldId id="420" r:id="rId6"/>
    <p:sldId id="425" r:id="rId7"/>
    <p:sldId id="424" r:id="rId8"/>
    <p:sldId id="406" r:id="rId9"/>
    <p:sldId id="437" r:id="rId10"/>
    <p:sldId id="421" r:id="rId11"/>
    <p:sldId id="422" r:id="rId12"/>
    <p:sldId id="370" r:id="rId13"/>
    <p:sldId id="407" r:id="rId14"/>
    <p:sldId id="426" r:id="rId15"/>
    <p:sldId id="427" r:id="rId16"/>
    <p:sldId id="372" r:id="rId17"/>
    <p:sldId id="408" r:id="rId18"/>
    <p:sldId id="409" r:id="rId19"/>
    <p:sldId id="410" r:id="rId20"/>
    <p:sldId id="411" r:id="rId21"/>
    <p:sldId id="412" r:id="rId22"/>
    <p:sldId id="413" r:id="rId23"/>
    <p:sldId id="443" r:id="rId24"/>
    <p:sldId id="438" r:id="rId25"/>
    <p:sldId id="414" r:id="rId26"/>
    <p:sldId id="415" r:id="rId27"/>
    <p:sldId id="439" r:id="rId28"/>
    <p:sldId id="417" r:id="rId29"/>
    <p:sldId id="423" r:id="rId30"/>
    <p:sldId id="416" r:id="rId31"/>
    <p:sldId id="418" r:id="rId32"/>
    <p:sldId id="442" r:id="rId33"/>
    <p:sldId id="432" r:id="rId34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3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  <a:srgbClr val="FF2F92"/>
    <a:srgbClr val="46E5FA"/>
    <a:srgbClr val="39FAD2"/>
    <a:srgbClr val="00FA00"/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/>
    <p:restoredTop sz="96327"/>
  </p:normalViewPr>
  <p:slideViewPr>
    <p:cSldViewPr snapToGrid="0" snapToObjects="1" showGuides="1">
      <p:cViewPr varScale="1">
        <p:scale>
          <a:sx n="117" d="100"/>
          <a:sy n="117" d="100"/>
        </p:scale>
        <p:origin x="488" y="168"/>
      </p:cViewPr>
      <p:guideLst>
        <p:guide pos="63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EA44-C37E-AD41-BDA5-1837F4EF4681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8B4-CA77-2749-A829-D7A609EFB4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6198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45CE-713B-3E4C-86E6-BC5ED5352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2C9ED-AC07-2F4F-8989-D729D7F5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5B6D-BF38-D249-8FBC-67D8479A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1AF3-B976-A643-A110-9DB4ED8A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3C11B-69A5-1343-BE52-B75D14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385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E457-825D-504D-A230-7C77796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288F8-7CCC-1844-8BF9-96064FA31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B62AF-5989-1649-86AA-8F1A628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5CCB5-DC5A-004E-99C4-E938F972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CB507-AFCC-9444-B68D-847BE17B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6178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25964-30BD-AE42-9498-7582713FC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6CBB8-118D-014F-98D9-9D2D729A6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7E3E-7586-5043-8B9E-2E5CD924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85B70-46A6-104C-87E7-36338863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96482-0A11-8D49-9296-93F5B4B4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52917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6F3D-B0D0-7C4E-91B3-B59A8423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7A1A-BCA2-1B4F-AEE8-F1320582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AED25-E8D0-F54A-B013-488C4254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B787E-C3D2-F14B-AF89-7579BC33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BD39-EC18-0F41-8C36-7E0642A3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4397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1B12-249F-3D4E-A933-CAF64639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AFC3A-D746-4E4E-8263-9C3AA2462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4B8F8-B31F-514D-B3D5-DF41E55C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1CF3-9392-2245-98F4-9B6DAABA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E339F-7277-4D4F-98C6-C2AEC6BF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7105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1A1E-D413-6941-B42B-F55892BD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EB4C3-C9E1-7048-A8DA-60BA82DE8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AB30E-B6F5-B44E-BCA8-ACAB48754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B6E1C-C668-8845-859B-714BCD14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24D08-3E99-094A-98A4-0162F20E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2F45-BF2F-4D45-98FC-0AAC594B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0259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05AD-E83D-6A41-8A2A-433BD085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5887-9414-D644-B093-3EE91D44B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E4A7-0B10-AA40-9A2C-9F2CEB0FE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D5B1-0477-E04E-B23A-52EAC5D37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FECD5-E2EA-A34E-A005-72C4CC1DD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280E0-4344-A446-AAB3-0C19287D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2F3FC-E41A-4242-ACD7-604A0368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2A17A-0884-2B45-B3AE-9B92D79C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7825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4336-1E37-D34D-8D93-27E36E2D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01ECD-4239-514F-9B01-1429F224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C8E5F-A134-C34A-ADCF-48A7042F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6A999-2BA3-AA4B-888C-E76CBBE4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7909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A9DD8F-A7E5-6249-ABA7-F8603703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C3E8F-E132-AD40-B659-FA9DAB05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5E8FC-F35D-8045-B843-2BB0CB5B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637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C03B-233E-144D-8282-BB87F3D5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122B-94B5-4241-A0A5-5D231DDA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AD345-E1F0-CB4D-A289-83A6E23E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4B5D2-62A2-E345-BFAE-07B58AE0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77D0-0FFD-BB45-9A81-D4201197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C02B8-6624-A547-ADDB-0AAA5C4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4183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9530-2633-F748-AD38-0C658197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A0CC3-750B-C84D-8A7F-9A433CDE6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67FC2-2317-234F-A28A-00FDB1DCD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855F5-FAD0-8C45-8661-5F3337A1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61CA4-9723-B744-95B8-0A504F50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3BA51-9EF2-E34F-85A8-2E992DE8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4993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C5AB1-316E-6348-9226-D55A2120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A655-752B-6D41-960F-954E36AD8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E1875-EBF7-BE4B-90B6-993C8145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5B4B-E04E-F549-BD65-BDD4A878942C}" type="datetimeFigureOut">
              <a:rPr lang="en-CL" smtClean="0"/>
              <a:t>26-09-23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53DE5-AAF6-F54C-90D7-F2885B584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46AF-C67E-BC40-8BE2-E8D70D1C4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3D5C-7BEB-FB45-8845-E95576F4C576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344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jove.com/science-education/v/10683/what-are-lipid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8304F-AE90-8244-80AA-4AF993912AAF}"/>
              </a:ext>
            </a:extLst>
          </p:cNvPr>
          <p:cNvSpPr txBox="1"/>
          <p:nvPr/>
        </p:nvSpPr>
        <p:spPr>
          <a:xfrm>
            <a:off x="-16626" y="0"/>
            <a:ext cx="12208625" cy="15411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de lipídeos</a:t>
            </a:r>
            <a:endParaRPr lang="pt-BR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9169A-A4B6-1943-8BF2-D2BAE819E06E}"/>
              </a:ext>
            </a:extLst>
          </p:cNvPr>
          <p:cNvSpPr txBox="1"/>
          <p:nvPr/>
        </p:nvSpPr>
        <p:spPr>
          <a:xfrm>
            <a:off x="6450458" y="1578690"/>
            <a:ext cx="524276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Material de estudo para prova</a:t>
            </a:r>
          </a:p>
          <a:p>
            <a:pPr>
              <a:lnSpc>
                <a:spcPct val="150000"/>
              </a:lnSpc>
            </a:pP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Voet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Capítulo 12</a:t>
            </a:r>
          </a:p>
          <a:p>
            <a:pPr>
              <a:lnSpc>
                <a:spcPct val="150000"/>
              </a:lnSpc>
            </a:pP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Lehninger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Capítulo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2417E-5F98-D3E3-26A1-ADF43D5DBED8}"/>
              </a:ext>
            </a:extLst>
          </p:cNvPr>
          <p:cNvSpPr txBox="1"/>
          <p:nvPr/>
        </p:nvSpPr>
        <p:spPr>
          <a:xfrm>
            <a:off x="498781" y="6076159"/>
            <a:ext cx="5095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Adipócitos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E1C2267-22AC-1EED-3509-51AE47F9F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2"/>
          <a:stretch/>
        </p:blipFill>
        <p:spPr bwMode="auto">
          <a:xfrm>
            <a:off x="1562568" y="2744623"/>
            <a:ext cx="2973362" cy="333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561A2F-2574-0807-1005-7105E803F998}"/>
              </a:ext>
            </a:extLst>
          </p:cNvPr>
          <p:cNvSpPr txBox="1"/>
          <p:nvPr/>
        </p:nvSpPr>
        <p:spPr>
          <a:xfrm>
            <a:off x="6450458" y="3949651"/>
            <a:ext cx="5178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https://app.jove.com/science-education/v/10683/what-are-lipids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JoVE | Peer Reviewed Scientific Video Journal - Methods and Protocols">
            <a:extLst>
              <a:ext uri="{FF2B5EF4-FFF2-40B4-BE49-F238E27FC236}">
                <a16:creationId xmlns:a16="http://schemas.microsoft.com/office/drawing/2014/main" id="{A7D0A094-4F67-F1F0-A8C8-9E1C2AF7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31" y="3171789"/>
            <a:ext cx="1413410" cy="6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00A8E-85E9-BEFA-56FE-283AEF4800F0}"/>
              </a:ext>
            </a:extLst>
          </p:cNvPr>
          <p:cNvSpPr txBox="1"/>
          <p:nvPr/>
        </p:nvSpPr>
        <p:spPr>
          <a:xfrm>
            <a:off x="498781" y="1715786"/>
            <a:ext cx="50959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CCM0111: Bioquímica, Estrutura de Biomoléculas e Metabolismo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Dr. Danilo B.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Medinas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Empacotamento dos ácidos graxos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0008F-99CD-3C02-FF45-63AFA3FE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59" y="2696309"/>
            <a:ext cx="6168142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9A8FE-B8B2-6431-F6D3-F3C9E132AEFC}"/>
              </a:ext>
            </a:extLst>
          </p:cNvPr>
          <p:cNvSpPr txBox="1"/>
          <p:nvPr/>
        </p:nvSpPr>
        <p:spPr>
          <a:xfrm>
            <a:off x="160358" y="2105561"/>
            <a:ext cx="52498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Ácidos graxos saturados formam agregados mais empacotados. </a:t>
            </a:r>
          </a:p>
          <a:p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grau de insaturação, menor empacotamento, maior fluidez, menor ponto de fusão.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Ácidos graxos livres circulam na corrente sanguínea unidos a albumina sérica.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5DFC8-E707-771E-6B81-D703DAEEF57B}"/>
              </a:ext>
            </a:extLst>
          </p:cNvPr>
          <p:cNvSpPr txBox="1"/>
          <p:nvPr/>
        </p:nvSpPr>
        <p:spPr>
          <a:xfrm>
            <a:off x="4512479" y="5953859"/>
            <a:ext cx="3294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Forças de van der </a:t>
            </a:r>
            <a:r>
              <a:rPr lang="pt-BR" sz="16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Waals</a:t>
            </a:r>
            <a:endParaRPr lang="pt-BR" sz="16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47C7C652-16D1-8401-DE08-74E652FE3AE3}"/>
              </a:ext>
            </a:extLst>
          </p:cNvPr>
          <p:cNvSpPr/>
          <p:nvPr/>
        </p:nvSpPr>
        <p:spPr>
          <a:xfrm rot="16200000">
            <a:off x="6102350" y="5082322"/>
            <a:ext cx="114300" cy="1628775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97874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ácidos graxos existem esterificados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14754-F294-3D12-CD19-2B950769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43" y="2906889"/>
            <a:ext cx="10726913" cy="3088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B67CD3-41A8-45E5-AAAC-70928EF283F4}"/>
              </a:ext>
            </a:extLst>
          </p:cNvPr>
          <p:cNvSpPr txBox="1"/>
          <p:nvPr/>
        </p:nvSpPr>
        <p:spPr>
          <a:xfrm>
            <a:off x="160357" y="1546761"/>
            <a:ext cx="1152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Ácidos graxos livres funcionam como detergentes e são potencialmente tóxicos em altas concentrações. </a:t>
            </a:r>
          </a:p>
        </p:txBody>
      </p:sp>
    </p:spTree>
    <p:extLst>
      <p:ext uri="{BB962C8B-B14F-4D97-AF65-F5344CB8AC3E}">
        <p14:creationId xmlns:p14="http://schemas.microsoft.com/office/powerpoint/2010/main" val="337683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091FA-2DDA-F231-6BA9-7256EAC51CF2}"/>
              </a:ext>
            </a:extLst>
          </p:cNvPr>
          <p:cNvSpPr txBox="1"/>
          <p:nvPr/>
        </p:nvSpPr>
        <p:spPr>
          <a:xfrm>
            <a:off x="182502" y="1325040"/>
            <a:ext cx="62690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Triacilgliceróis: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triésteres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ácidos graxos em glicerol. </a:t>
            </a:r>
            <a:r>
              <a:rPr lang="pt-BR" sz="24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Apolares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insolúveis em água. Lipídeos mais abundantes em animais, chamados de gorduras.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 de energia, não são constituintes de membrana. 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Reserva eficiente de energia, pouco oxidados e anidros. Seis vezes mais energia metabólica que o mesmo peso de glicogênio. Também funcionam como proteção física e isolante térmico.</a:t>
            </a:r>
          </a:p>
        </p:txBody>
      </p:sp>
      <p:pic>
        <p:nvPicPr>
          <p:cNvPr id="5122" name="Picture 2" descr="Hibernation Works for Bears. Could It Work for Us, Too ...">
            <a:extLst>
              <a:ext uri="{FF2B5EF4-FFF2-40B4-BE49-F238E27FC236}">
                <a16:creationId xmlns:a16="http://schemas.microsoft.com/office/drawing/2014/main" id="{7B2E119F-CABE-9639-5158-5DA405A6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799" y="2106976"/>
            <a:ext cx="1918919" cy="12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32DF24-4783-BE32-339A-D01F463C9B1B}"/>
              </a:ext>
            </a:extLst>
          </p:cNvPr>
          <p:cNvSpPr txBox="1"/>
          <p:nvPr/>
        </p:nvSpPr>
        <p:spPr>
          <a:xfrm>
            <a:off x="9803205" y="3369153"/>
            <a:ext cx="225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Reserva para Hibernar</a:t>
            </a:r>
          </a:p>
        </p:txBody>
      </p:sp>
      <p:pic>
        <p:nvPicPr>
          <p:cNvPr id="5124" name="Picture 4" descr="Here are our top 10 facts about whales | WWF">
            <a:extLst>
              <a:ext uri="{FF2B5EF4-FFF2-40B4-BE49-F238E27FC236}">
                <a16:creationId xmlns:a16="http://schemas.microsoft.com/office/drawing/2014/main" id="{0854C790-EC68-DF5B-FA31-1F18A725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799" y="4717274"/>
            <a:ext cx="2070941" cy="12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069D6-B80E-3144-82BB-9209CDDF5A60}"/>
              </a:ext>
            </a:extLst>
          </p:cNvPr>
          <p:cNvSpPr txBox="1"/>
          <p:nvPr/>
        </p:nvSpPr>
        <p:spPr>
          <a:xfrm>
            <a:off x="10103635" y="5917717"/>
            <a:ext cx="1697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Isolante Térmico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34150F-28C2-334D-4812-59BC71A65A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53" b="6410"/>
          <a:stretch/>
        </p:blipFill>
        <p:spPr>
          <a:xfrm>
            <a:off x="6757296" y="1246006"/>
            <a:ext cx="2859469" cy="5615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Triacilgliceróis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4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47432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Triacilgliceróis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591CD2-9B45-6189-69C5-5FD6B6315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4"/>
          <a:stretch/>
        </p:blipFill>
        <p:spPr bwMode="auto">
          <a:xfrm>
            <a:off x="5253989" y="207565"/>
            <a:ext cx="4482872" cy="644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2A374-00E5-68EC-0D2F-03A3F826364A}"/>
              </a:ext>
            </a:extLst>
          </p:cNvPr>
          <p:cNvSpPr txBox="1"/>
          <p:nvPr/>
        </p:nvSpPr>
        <p:spPr>
          <a:xfrm>
            <a:off x="7230528" y="1591658"/>
            <a:ext cx="47963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geral, são moléculas mistas com distintos ácidos graxos esterificados.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 gorduras (animais, cadeias saturadas) e óleos (vegetais, cadeias insaturadas).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Armazenados em gotas intracelulares. Adipócitos são especializados em acumular triacilgliceróis.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A9F81A5-DCC2-EC50-DB5E-2CAF679D3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079" r="2576" b="9838"/>
          <a:stretch/>
        </p:blipFill>
        <p:spPr bwMode="auto">
          <a:xfrm>
            <a:off x="794829" y="2895600"/>
            <a:ext cx="2875472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21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47432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Conteúdo de gordura dos alimentos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AAB98-BE2C-45FB-B19D-0F2B52EA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350" y="1225550"/>
            <a:ext cx="5905500" cy="4406900"/>
          </a:xfrm>
          <a:prstGeom prst="rect">
            <a:avLst/>
          </a:prstGeom>
        </p:spPr>
      </p:pic>
      <p:pic>
        <p:nvPicPr>
          <p:cNvPr id="7" name="Picture 2" descr="OMS alerta sobre risco de câncer do ovário por consumo de gorduras trans -  TJCC">
            <a:extLst>
              <a:ext uri="{FF2B5EF4-FFF2-40B4-BE49-F238E27FC236}">
                <a16:creationId xmlns:a16="http://schemas.microsoft.com/office/drawing/2014/main" id="{4D2756A6-138A-6BAF-A69F-A69AA3FF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8" y="4368800"/>
            <a:ext cx="2628900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6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ceras?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182502" y="1325040"/>
            <a:ext cx="7089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Ésteres de ácidos graxos saturados e insaturados de cadeia longa com álcoois de cadeia longa.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de energia do plâncton.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Variedade de funções impermeabilizantes com utilidade na indústria farmacêutica e cosmética.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66449-B91A-CD95-7A7A-458AED09E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99" y="1325040"/>
            <a:ext cx="4737099" cy="54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Glicerofosfolipídeos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182502" y="1325040"/>
            <a:ext cx="7780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Glicerofosfolipídeos: formados por glicerol-3-fosfato esterificado por ácidos graxos em C1 e C2, além de um grupo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seu grupo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fosforil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Portanto, são substâncias </a:t>
            </a:r>
            <a:r>
              <a:rPr lang="pt-BR" sz="24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anfifílicas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geral, R1 corresponde a um acido graxo saturado e R2 a um insaturado.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constituintes das membranas, formando a bicamada.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42CC26-5ADB-4C4D-68E5-6AB46279B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 bwMode="auto">
          <a:xfrm>
            <a:off x="8233009" y="1562100"/>
            <a:ext cx="3581166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31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474D49-822E-D173-2336-FA14955C8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5"/>
          <a:stretch/>
        </p:blipFill>
        <p:spPr bwMode="auto">
          <a:xfrm>
            <a:off x="2019300" y="471090"/>
            <a:ext cx="8531225" cy="591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CEF2E6-B63F-A570-4B48-05232C5CDF32}"/>
              </a:ext>
            </a:extLst>
          </p:cNvPr>
          <p:cNvSpPr txBox="1"/>
          <p:nvPr/>
        </p:nvSpPr>
        <p:spPr>
          <a:xfrm>
            <a:off x="368300" y="3709988"/>
            <a:ext cx="114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6000" b="1" dirty="0">
                <a:latin typeface="Arial" panose="020B0604020202020204" pitchFamily="34" charset="0"/>
                <a:cs typeface="Arial" panose="020B0604020202020204" pitchFamily="34" charset="0"/>
              </a:rPr>
              <a:t>X=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F15CE-922E-F31B-B20C-364260CB1E0E}"/>
              </a:ext>
            </a:extLst>
          </p:cNvPr>
          <p:cNvSpPr txBox="1"/>
          <p:nvPr/>
        </p:nvSpPr>
        <p:spPr>
          <a:xfrm>
            <a:off x="7628855" y="9144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Ligação 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fosfodiéster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0D4E39-2E62-68F4-E4A7-79C0D8197A3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6985000" y="1237566"/>
            <a:ext cx="643855" cy="375334"/>
          </a:xfrm>
          <a:prstGeom prst="straightConnector1">
            <a:avLst/>
          </a:prstGeom>
          <a:ln w="825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16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C30040-55B0-8573-59B7-9BC6278C3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"/>
          <a:stretch/>
        </p:blipFill>
        <p:spPr bwMode="auto">
          <a:xfrm>
            <a:off x="3043237" y="373062"/>
            <a:ext cx="4778375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F6663-AA84-889E-B945-0068D0F1B7F4}"/>
              </a:ext>
            </a:extLst>
          </p:cNvPr>
          <p:cNvSpPr txBox="1"/>
          <p:nvPr/>
        </p:nvSpPr>
        <p:spPr>
          <a:xfrm>
            <a:off x="182502" y="1325040"/>
            <a:ext cx="3932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significado biológico das diferentes composições ainda permanece desconhecido.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62BEF-F279-9732-C2D3-483E6AEA2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"/>
          <a:stretch/>
        </p:blipFill>
        <p:spPr bwMode="auto">
          <a:xfrm>
            <a:off x="7745412" y="373062"/>
            <a:ext cx="3608388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3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6013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Lipídeos éter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4584699" y="325367"/>
            <a:ext cx="6984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Lipídeos contendo uma variante onde R1 está ligado via éter, ao invés de éster. Abundantes no tecido cardíaco.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Resistentes a fosfolipases que hidrolisam ésteres.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Plasmalogênios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 ativador de plaquetas (sinalização).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07ED8-03D7-6C09-0012-417675047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8" b="3478"/>
          <a:stretch/>
        </p:blipFill>
        <p:spPr>
          <a:xfrm>
            <a:off x="6760394" y="4072597"/>
            <a:ext cx="5132797" cy="2741844"/>
          </a:xfrm>
          <a:prstGeom prst="rect">
            <a:avLst/>
          </a:prstGeom>
        </p:spPr>
      </p:pic>
      <p:pic>
        <p:nvPicPr>
          <p:cNvPr id="2050" name="Picture 2" descr="Coração (símbolo) – Wikipédia, a enciclopédia livre">
            <a:extLst>
              <a:ext uri="{FF2B5EF4-FFF2-40B4-BE49-F238E27FC236}">
                <a16:creationId xmlns:a16="http://schemas.microsoft.com/office/drawing/2014/main" id="{868B11B3-93CD-8029-921C-C8317E32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30" y="4111019"/>
            <a:ext cx="1671834" cy="16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7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lipídeos?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325040"/>
            <a:ext cx="11577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Lipídeos – substâncias de origem biológica pouco solúveis ou insolúveis em água (solúveis em solvente orgânico).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Possuem uma porção hidrofóbica de grande volume comparado a porção hidrofílica, quando presente.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ser utilizados para o armazenamento e produção de energia.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Compõem membranas biológicas, permitindo a formação da célula e de compartimentos celulares.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funcionam como âncoras hidrofóbicas para proteínas de membrana, cofatores enzimáticos, transportadores de elétrons, mensageiros celulares, etc.</a:t>
            </a:r>
          </a:p>
        </p:txBody>
      </p:sp>
    </p:spTree>
    <p:extLst>
      <p:ext uri="{BB962C8B-B14F-4D97-AF65-F5344CB8AC3E}">
        <p14:creationId xmlns:p14="http://schemas.microsoft.com/office/powerpoint/2010/main" val="15978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6013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Esfingolipídeos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4584700" y="325367"/>
            <a:ext cx="547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Esfingolipídeos: também são constituintes de membranas. São derivados dos aminoálcoois </a:t>
            </a: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esfingosina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1D628F-BB14-7F19-BBD6-F9F556AB5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 bwMode="auto">
          <a:xfrm>
            <a:off x="4823296" y="2589725"/>
            <a:ext cx="7193401" cy="394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1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6013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Esfingolipídeos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4C183-3F24-D01B-7FB7-AF63EDC6D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>
            <a:off x="7843605" y="2017995"/>
            <a:ext cx="419825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4584700" y="325367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Esfingolipídeos: também são constituintes de membranas. São derivados dos aminoálcoois </a:t>
            </a:r>
            <a:r>
              <a:rPr lang="pt-BR" sz="2400" b="1" u="sng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esfingosina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Ceramida: precursora estrutural dos demais esfingolipídeos. Análoga ao diacilglicerol.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78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6013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Esfingomielinas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4584700" y="325367"/>
            <a:ext cx="5473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Esfingolipídeos mais comuns, são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ceramidas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grupo polar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fosfocolina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fosfoetanolamina, sendo por isso classificados como (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)fosfolipídeos.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84F0D2-830A-211B-24C9-615087285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"/>
          <a:stretch/>
        </p:blipFill>
        <p:spPr bwMode="auto">
          <a:xfrm>
            <a:off x="5266748" y="2463800"/>
            <a:ext cx="3412115" cy="406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2A05DDB-592C-BC62-2FA1-A24C16D97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7"/>
          <a:stretch/>
        </p:blipFill>
        <p:spPr bwMode="auto">
          <a:xfrm>
            <a:off x="9360911" y="2463800"/>
            <a:ext cx="2533758" cy="406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50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AC37ECC-301F-074E-B6CC-3A640CF74013}"/>
              </a:ext>
            </a:extLst>
          </p:cNvPr>
          <p:cNvGrpSpPr/>
          <p:nvPr/>
        </p:nvGrpSpPr>
        <p:grpSpPr>
          <a:xfrm>
            <a:off x="2768600" y="1722932"/>
            <a:ext cx="5868677" cy="4086398"/>
            <a:chOff x="2768600" y="1722932"/>
            <a:chExt cx="5868677" cy="40863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3EE4C1-3D7B-E45B-55F7-D7197E7FB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7"/>
            <a:stretch/>
          </p:blipFill>
          <p:spPr bwMode="auto">
            <a:xfrm>
              <a:off x="6103519" y="1722932"/>
              <a:ext cx="2533758" cy="4068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91453534-D55D-30C0-8364-BCC85BC336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6" b="13974"/>
            <a:stretch/>
          </p:blipFill>
          <p:spPr bwMode="auto">
            <a:xfrm>
              <a:off x="3951514" y="1897744"/>
              <a:ext cx="2169206" cy="365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B3BBB0-DE1D-86BF-4A74-9B678655563A}"/>
                </a:ext>
              </a:extLst>
            </p:cNvPr>
            <p:cNvSpPr txBox="1"/>
            <p:nvPr/>
          </p:nvSpPr>
          <p:spPr>
            <a:xfrm>
              <a:off x="2768600" y="2659743"/>
              <a:ext cx="11303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>
                  <a:latin typeface="Arial" panose="020B0604020202020204" pitchFamily="34" charset="0"/>
                  <a:cs typeface="Arial" panose="020B0604020202020204" pitchFamily="34" charset="0"/>
                </a:rPr>
                <a:t>Grupo fosfocolina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BC73BF-6F10-5A8E-8CA0-B3906146B1F8}"/>
                </a:ext>
              </a:extLst>
            </p:cNvPr>
            <p:cNvSpPr txBox="1"/>
            <p:nvPr/>
          </p:nvSpPr>
          <p:spPr>
            <a:xfrm>
              <a:off x="3302000" y="4717143"/>
              <a:ext cx="1168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Resíduo de palmitato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CC3DFA-BF76-1784-D1F0-BA2EDCAC9419}"/>
                </a:ext>
              </a:extLst>
            </p:cNvPr>
            <p:cNvSpPr txBox="1"/>
            <p:nvPr/>
          </p:nvSpPr>
          <p:spPr>
            <a:xfrm>
              <a:off x="3279587" y="5501553"/>
              <a:ext cx="28791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Exemplo de esfingomielina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9359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Semelhança estrutural entre </a:t>
            </a:r>
          </a:p>
          <a:p>
            <a:pPr algn="ctr"/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glicerofosfolipídeos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esfingofosfolipídeos 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C2C81-1107-F70D-E4D0-E9CF6D673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06" y="1720776"/>
            <a:ext cx="7287588" cy="44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63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6013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Cerebrosídeos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glicoesfingolipideos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4584700" y="325367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Cabeça polar neutra corresponde a um resíduo de açúcar, também denominados </a:t>
            </a: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glicoesfingolipídeos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Encontram-se na face externa da membrana plasmática.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18E78-19FF-93A6-42C2-9D3443D8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43" y="2264359"/>
            <a:ext cx="4360314" cy="448793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F0B172-2A13-018A-CA05-83A45829A70A}"/>
              </a:ext>
            </a:extLst>
          </p:cNvPr>
          <p:cNvCxnSpPr/>
          <p:nvPr/>
        </p:nvCxnSpPr>
        <p:spPr>
          <a:xfrm>
            <a:off x="8826500" y="6621533"/>
            <a:ext cx="6223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B6CD74-625C-22E6-989D-43E8925A7941}"/>
              </a:ext>
            </a:extLst>
          </p:cNvPr>
          <p:cNvCxnSpPr/>
          <p:nvPr/>
        </p:nvCxnSpPr>
        <p:spPr>
          <a:xfrm>
            <a:off x="8688388" y="3421133"/>
            <a:ext cx="756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03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46013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Gangliosídeos</a:t>
            </a:r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glicoesfingolipideos</a:t>
            </a: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4584700" y="325367"/>
            <a:ext cx="547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Glicoesfingolipídeos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complexos. Encontram-se na face externa da membrana plasmática.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E777E0-BFAC-F708-2B20-953167904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 bwMode="auto">
          <a:xfrm>
            <a:off x="5085266" y="1880264"/>
            <a:ext cx="6662234" cy="497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91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4654296" y="329184"/>
            <a:ext cx="6894576" cy="1783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Esfingolipídeos na superfície celular são sítios de reconhecimento biológico </a:t>
            </a:r>
            <a:endParaRPr lang="pt-BR" sz="3800" b="1" i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7BB960B-7BB3-691C-D186-67A485945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r="25943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ohann Thudichum, German Physician by Science Source">
            <a:extLst>
              <a:ext uri="{FF2B5EF4-FFF2-40B4-BE49-F238E27FC236}">
                <a16:creationId xmlns:a16="http://schemas.microsoft.com/office/drawing/2014/main" id="{FC43C776-B94D-63CC-B006-8566B3E3C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" b="29273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1F247-76EB-1CDF-E999-37B775094B3C}"/>
              </a:ext>
            </a:extLst>
          </p:cNvPr>
          <p:cNvSpPr txBox="1"/>
          <p:nvPr/>
        </p:nvSpPr>
        <p:spPr>
          <a:xfrm>
            <a:off x="4041336" y="6026298"/>
            <a:ext cx="2794468" cy="722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Johann </a:t>
            </a:r>
            <a:r>
              <a:rPr lang="en-US" sz="2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Thudichum</a:t>
            </a:r>
            <a:endPara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1829-1901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7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Glicoesfingolipídeos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são determinantes do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sanguíneo 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ED1BE-627A-4D55-F675-ED4416527592}"/>
              </a:ext>
            </a:extLst>
          </p:cNvPr>
          <p:cNvSpPr txBox="1"/>
          <p:nvPr/>
        </p:nvSpPr>
        <p:spPr>
          <a:xfrm>
            <a:off x="215900" y="1569967"/>
            <a:ext cx="547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Esfingolipídeos na superfície celular são sítios de reconhecimento biológico.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F9D81-6018-5A90-AC39-0E90FC22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365135"/>
            <a:ext cx="4210050" cy="5381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233DB0-617E-1175-2FB5-227D22930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8" y="3554858"/>
            <a:ext cx="4378477" cy="28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93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Esteroides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FDF28-B01F-9D23-504A-2A08DDF79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2044700" y="1866900"/>
            <a:ext cx="85312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FC5A4-9300-D351-6D1B-568A0D441058}"/>
              </a:ext>
            </a:extLst>
          </p:cNvPr>
          <p:cNvSpPr txBox="1"/>
          <p:nvPr/>
        </p:nvSpPr>
        <p:spPr>
          <a:xfrm>
            <a:off x="393700" y="1636067"/>
            <a:ext cx="547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planar e rígida.</a:t>
            </a:r>
          </a:p>
        </p:txBody>
      </p:sp>
    </p:spTree>
    <p:extLst>
      <p:ext uri="{BB962C8B-B14F-4D97-AF65-F5344CB8AC3E}">
        <p14:creationId xmlns:p14="http://schemas.microsoft.com/office/powerpoint/2010/main" val="393986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5845926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de Lipídeos?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 variadas que refletem funções biológicas diversificadas.</a:t>
            </a:r>
          </a:p>
        </p:txBody>
      </p:sp>
      <p:pic>
        <p:nvPicPr>
          <p:cNvPr id="31748" name="Picture 4" descr="Dieta de 21 dias: comer gordura para perder peso - Revista Prevenir">
            <a:extLst>
              <a:ext uri="{FF2B5EF4-FFF2-40B4-BE49-F238E27FC236}">
                <a16:creationId xmlns:a16="http://schemas.microsoft.com/office/drawing/2014/main" id="{411D85AC-A9A5-8080-79AE-D3C6A3E3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1" y="1100138"/>
            <a:ext cx="4495799" cy="28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Dicas para fazer um hambúrguer caseiro perfeito - Minerva Foods">
            <a:extLst>
              <a:ext uri="{FF2B5EF4-FFF2-40B4-BE49-F238E27FC236}">
                <a16:creationId xmlns:a16="http://schemas.microsoft.com/office/drawing/2014/main" id="{CDF04DBA-6DA9-822E-41C2-F7F07D00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10" y="3608388"/>
            <a:ext cx="3250057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25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Colesterol – Um Esterol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182502" y="1325040"/>
            <a:ext cx="60345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colesterol é um componente fundamental das membranas plasmáticas animais, ocorrendo em menor proporção em membranas das organelas subcelulares.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 a fluidez de membranas, dado o caráter rígido de sua estrutura em anéis. Também encontrado em lipoproteínas do sangue, onde predomina a forma esterificada a ácidos graxos, formando ésteres de colesteril.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BA266-17EE-7512-1C9F-AB1144AAAECA}"/>
              </a:ext>
            </a:extLst>
          </p:cNvPr>
          <p:cNvGrpSpPr/>
          <p:nvPr/>
        </p:nvGrpSpPr>
        <p:grpSpPr>
          <a:xfrm>
            <a:off x="6370170" y="1788927"/>
            <a:ext cx="5639329" cy="4237893"/>
            <a:chOff x="6370170" y="1788927"/>
            <a:chExt cx="5639329" cy="42378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0864CC-F106-15DC-3091-64D8314CD7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83"/>
            <a:stretch/>
          </p:blipFill>
          <p:spPr bwMode="auto">
            <a:xfrm>
              <a:off x="6909506" y="1788927"/>
              <a:ext cx="5099993" cy="4237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444A89C-25B0-2208-5088-4977CD2F7028}"/>
                </a:ext>
              </a:extLst>
            </p:cNvPr>
            <p:cNvSpPr/>
            <p:nvPr/>
          </p:nvSpPr>
          <p:spPr>
            <a:xfrm>
              <a:off x="6756400" y="3608388"/>
              <a:ext cx="736600" cy="735012"/>
            </a:xfrm>
            <a:prstGeom prst="ellipse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8A8225-84CB-3ACA-09F1-EF84A943A2A5}"/>
                </a:ext>
              </a:extLst>
            </p:cNvPr>
            <p:cNvSpPr txBox="1"/>
            <p:nvPr/>
          </p:nvSpPr>
          <p:spPr>
            <a:xfrm>
              <a:off x="6370170" y="4343400"/>
              <a:ext cx="14814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Cabeça polar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846E77-AD23-DC09-CD02-E95E5161A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"/>
          <a:stretch/>
        </p:blipFill>
        <p:spPr bwMode="auto">
          <a:xfrm>
            <a:off x="5967848" y="1788927"/>
            <a:ext cx="6224151" cy="410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69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esteróis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E11FF-506E-FE95-014F-1872586FD786}"/>
              </a:ext>
            </a:extLst>
          </p:cNvPr>
          <p:cNvSpPr txBox="1"/>
          <p:nvPr/>
        </p:nvSpPr>
        <p:spPr>
          <a:xfrm>
            <a:off x="182501" y="1325040"/>
            <a:ext cx="7970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 e leveduras possuem outros tipos de esteróis com variações na cadeia alifática. O colesterol é precursor metabólico para a síntese de muitos hormônios, além de sais biliares que atuam como emulsificantes de gorduras na digestão.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6A980D-BBE3-97CF-574C-9BE15466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3785460"/>
            <a:ext cx="3485534" cy="23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A62DBEC-5AE3-31A2-F198-2E88CE91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86" y="3785461"/>
            <a:ext cx="3485535" cy="23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284C200-A6AB-0076-2C6C-97A02E3C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3785461"/>
            <a:ext cx="3510329" cy="23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6DB67F4-292F-44DD-C109-DDFC628E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263535"/>
            <a:ext cx="2560531" cy="222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31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647D8-30D3-139A-C248-43053022646F}"/>
              </a:ext>
            </a:extLst>
          </p:cNvPr>
          <p:cNvSpPr txBox="1"/>
          <p:nvPr/>
        </p:nvSpPr>
        <p:spPr>
          <a:xfrm>
            <a:off x="361950" y="1686867"/>
            <a:ext cx="11468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Explique a diferença nos pontos de fusão entre 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trans-oleico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ácido (44,5°C) e ácido 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cis-oleico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(13,4°C).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Por que os animais que vivem em climas frios geralmente têm mais resíduos de ácidos graxos poliinsaturados em suas gorduras do que os animais que vivem em climas quentes?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pt-BR" sz="1800" b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Quantas moléculas 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diferentes de </a:t>
            </a:r>
            <a:r>
              <a:rPr lang="pt-BR" sz="1800" b="1" dirty="0" err="1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fosfatidilserina</a:t>
            </a:r>
            <a:r>
              <a:rPr lang="pt-BR" sz="1800" b="1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triacilglicerol, e a cardiolipina pode ser feita a partir de quatro tipos de ácidos graxos?</a:t>
            </a:r>
            <a:endParaRPr lang="en-CL" sz="1800" b="1" dirty="0">
              <a:solidFill>
                <a:srgbClr val="0432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35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B2565-D65F-934F-ACE9-846B6DCDC2D9}"/>
              </a:ext>
            </a:extLst>
          </p:cNvPr>
          <p:cNvSpPr txBox="1"/>
          <p:nvPr/>
        </p:nvSpPr>
        <p:spPr>
          <a:xfrm>
            <a:off x="182502" y="1876367"/>
            <a:ext cx="11577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Voet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Judith G.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Voet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pt-BR" sz="28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L. Nelson e Michael M. Cox, Princípios de Bioquímica de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Lehninger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6ª edição.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</a:t>
            </a:r>
            <a:r>
              <a:rPr lang="pt-BR" sz="28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Alberts</a:t>
            </a:r>
            <a:r>
              <a:rPr lang="pt-BR" sz="28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Biologia Molecular da Célula, 6ª edição.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4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Ácidos graxos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05037-30D9-9BB0-6D02-9F0ADBDD9D97}"/>
              </a:ext>
            </a:extLst>
          </p:cNvPr>
          <p:cNvSpPr txBox="1"/>
          <p:nvPr/>
        </p:nvSpPr>
        <p:spPr>
          <a:xfrm>
            <a:off x="182502" y="1325040"/>
            <a:ext cx="77803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Ácidos graxos: ácidos carboxílicos com grupos laterais de hidrocarbonetos de cadeia longa. Baixo estado de oxidação. Em geral encontrados esterificados formando outros lipídeos.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C16 e C18 mais comuns, possuindo números pares de átomos de carbono já que são sintetizados em geral pela união de unidades C2.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ácidos graxos insaturados em geral possuem uma, duas ou três ligações duplas (em configuração cis), sendo a primeira comumente encontrada em C9 e as outras a cada três átomos de carbono.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4421C-25D2-E05B-EEA2-2F29009E2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"/>
          <a:stretch/>
        </p:blipFill>
        <p:spPr bwMode="auto">
          <a:xfrm>
            <a:off x="8085199" y="1426640"/>
            <a:ext cx="3924299" cy="530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Nomenclatura dos ácidos graxos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05037-30D9-9BB0-6D02-9F0ADBDD9D97}"/>
              </a:ext>
            </a:extLst>
          </p:cNvPr>
          <p:cNvSpPr txBox="1"/>
          <p:nvPr/>
        </p:nvSpPr>
        <p:spPr>
          <a:xfrm>
            <a:off x="182502" y="1325040"/>
            <a:ext cx="77803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 da cadeia: 4-36 C</a:t>
            </a:r>
          </a:p>
          <a:p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Insaturações: numero e isômero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palmítico = 16:0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oleico = 18:1 (cisΔ</a:t>
            </a:r>
            <a:r>
              <a:rPr lang="pt-BR" sz="24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pt-BR" sz="2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comuns: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12-24 C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pt-BR" sz="2400" b="1" baseline="30000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9, 12, 15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cisΔ</a:t>
            </a: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pt-BR" sz="24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D09DB-FA5A-AF27-123D-84FB35EE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21646"/>
            <a:ext cx="5137150" cy="30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9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6" y="0"/>
            <a:ext cx="12208625" cy="1263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os ácidos graxos ômega?</a:t>
            </a:r>
            <a:endParaRPr lang="pt-BR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E8EF6-D6F5-9267-0781-D685AF359479}"/>
              </a:ext>
            </a:extLst>
          </p:cNvPr>
          <p:cNvSpPr txBox="1"/>
          <p:nvPr/>
        </p:nvSpPr>
        <p:spPr>
          <a:xfrm>
            <a:off x="182501" y="1325040"/>
            <a:ext cx="120094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Nomenclatura alternativa de ácidos graxos poliinsaturados (AGPI) de especial importância na nutrição humana.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posição das insaturações são enumeradas tendo o carbono do grupo metila (último carbono, chamado de carbono ômega) como referencia (posição 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ácido ômega-3-AGPI-α-linolênico, ALA, 18:3 Δ</a:t>
            </a:r>
            <a:r>
              <a:rPr lang="pt-BR" sz="2400" b="1" baseline="300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9, 12, 15</a:t>
            </a:r>
            <a:r>
              <a:rPr lang="pt-BR" sz="24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essencial e deve ser obtido da dieta. O ALA e precursor para a síntese do ácido eicosapentaenoico (EPA; 20:5 Δ</a:t>
            </a:r>
            <a:r>
              <a:rPr lang="pt-BR" sz="2400" b="1" baseline="300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5,8,11,14,17</a:t>
            </a:r>
            <a:r>
              <a:rPr lang="pt-BR" sz="24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 do ácido docosaexaenoico (DHA; 22:6 Δ</a:t>
            </a:r>
            <a:r>
              <a:rPr lang="pt-BR" sz="2400" b="1" baseline="3000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4,7,10,13,16,19</a:t>
            </a:r>
            <a:r>
              <a:rPr lang="pt-BR" sz="2400" b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b="1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ácidos graxos ômega-3 podem são abundantes em folhas e óleos de peixe.</a:t>
            </a:r>
            <a:endParaRPr lang="pt-BR" sz="2400" b="1" dirty="0">
              <a:solidFill>
                <a:srgbClr val="FF9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2F020-C664-62AD-3BC9-B6A0F5C75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1"/>
          <a:stretch/>
        </p:blipFill>
        <p:spPr>
          <a:xfrm>
            <a:off x="5448300" y="5410200"/>
            <a:ext cx="58547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62F22A-E90E-2B4C-89AD-5ACACA1F90EC}"/>
              </a:ext>
            </a:extLst>
          </p:cNvPr>
          <p:cNvSpPr txBox="1"/>
          <p:nvPr/>
        </p:nvSpPr>
        <p:spPr>
          <a:xfrm>
            <a:off x="-16625" y="0"/>
            <a:ext cx="5845926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⚠️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Ácidos graxos </a:t>
            </a:r>
            <a:r>
              <a:rPr lang="pt-BR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Produzidos naturalmente por ruminantes.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Gerados na hidrogenação catalítica empregada na indústria de alimentos.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Associadas com doenças coronarianas.</a:t>
            </a:r>
          </a:p>
        </p:txBody>
      </p:sp>
      <p:pic>
        <p:nvPicPr>
          <p:cNvPr id="33794" name="Picture 2" descr="OMS alerta sobre risco de câncer do ovário por consumo de gorduras trans -  TJCC">
            <a:extLst>
              <a:ext uri="{FF2B5EF4-FFF2-40B4-BE49-F238E27FC236}">
                <a16:creationId xmlns:a16="http://schemas.microsoft.com/office/drawing/2014/main" id="{98581D9E-83C5-0C9E-3037-EEC2ABB2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9400"/>
            <a:ext cx="2628900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72F94-3FDA-60D9-4ECE-E1AFA96E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99" y="1907556"/>
            <a:ext cx="4584345" cy="49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0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275611D-CE18-6F83-BD65-71DBB6A5C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8"/>
          <a:stretch/>
        </p:blipFill>
        <p:spPr bwMode="auto">
          <a:xfrm>
            <a:off x="1805394" y="220940"/>
            <a:ext cx="8505442" cy="489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18DFB-B7CC-9227-C915-5F9EF87FF56E}"/>
              </a:ext>
            </a:extLst>
          </p:cNvPr>
          <p:cNvSpPr txBox="1"/>
          <p:nvPr/>
        </p:nvSpPr>
        <p:spPr>
          <a:xfrm>
            <a:off x="325458" y="5212021"/>
            <a:ext cx="7780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Solubilidade e ponto de fusão (fluidez) dependem do grau de instauração. </a:t>
            </a:r>
          </a:p>
          <a:p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para determinação das propriedades de membranas (adiante fosfolipídeos).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79CE5E5-AE0A-4C18-2446-98D01987A90A}"/>
              </a:ext>
            </a:extLst>
          </p:cNvPr>
          <p:cNvSpPr/>
          <p:nvPr/>
        </p:nvSpPr>
        <p:spPr>
          <a:xfrm>
            <a:off x="1242895" y="906501"/>
            <a:ext cx="562499" cy="1631216"/>
          </a:xfrm>
          <a:prstGeom prst="downArrow">
            <a:avLst/>
          </a:prstGeom>
          <a:solidFill>
            <a:srgbClr val="C00000">
              <a:alpha val="70000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19B17-442A-7040-8353-5A9F0A2DE064}"/>
              </a:ext>
            </a:extLst>
          </p:cNvPr>
          <p:cNvSpPr txBox="1"/>
          <p:nvPr/>
        </p:nvSpPr>
        <p:spPr>
          <a:xfrm rot="16200000">
            <a:off x="905683" y="1465124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L" sz="1600" b="1" dirty="0">
                <a:latin typeface="Arial" panose="020B0604020202020204" pitchFamily="34" charset="0"/>
                <a:cs typeface="Arial" panose="020B0604020202020204" pitchFamily="34" charset="0"/>
              </a:rPr>
              <a:t>amanho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DCEAF23B-1CEE-AA80-2BB2-EF0E74DF5CDF}"/>
              </a:ext>
            </a:extLst>
          </p:cNvPr>
          <p:cNvSpPr/>
          <p:nvPr/>
        </p:nvSpPr>
        <p:spPr>
          <a:xfrm>
            <a:off x="10340220" y="906501"/>
            <a:ext cx="562499" cy="1631216"/>
          </a:xfrm>
          <a:prstGeom prst="downArrow">
            <a:avLst/>
          </a:prstGeom>
          <a:solidFill>
            <a:srgbClr val="C00000">
              <a:alpha val="70000"/>
            </a:srgbClr>
          </a:solidFill>
          <a:ln w="1905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3565A-151E-54DA-FB80-6F2BC8677964}"/>
              </a:ext>
            </a:extLst>
          </p:cNvPr>
          <p:cNvSpPr txBox="1"/>
          <p:nvPr/>
        </p:nvSpPr>
        <p:spPr>
          <a:xfrm rot="16200000">
            <a:off x="9814658" y="1465124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ponto fusão</a:t>
            </a:r>
          </a:p>
        </p:txBody>
      </p:sp>
    </p:spTree>
    <p:extLst>
      <p:ext uri="{BB962C8B-B14F-4D97-AF65-F5344CB8AC3E}">
        <p14:creationId xmlns:p14="http://schemas.microsoft.com/office/powerpoint/2010/main" val="127027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275611D-CE18-6F83-BD65-71DBB6A5C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8"/>
          <a:stretch/>
        </p:blipFill>
        <p:spPr bwMode="auto">
          <a:xfrm>
            <a:off x="1805394" y="220940"/>
            <a:ext cx="8505442" cy="489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18DFB-B7CC-9227-C915-5F9EF87FF56E}"/>
              </a:ext>
            </a:extLst>
          </p:cNvPr>
          <p:cNvSpPr txBox="1"/>
          <p:nvPr/>
        </p:nvSpPr>
        <p:spPr>
          <a:xfrm>
            <a:off x="325458" y="5212021"/>
            <a:ext cx="7780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pt-BR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Solubilidade e ponto de fusão (fluidez) dependem do grau de instauração. </a:t>
            </a:r>
          </a:p>
          <a:p>
            <a:endParaRPr lang="pt-BR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9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para determinação das propriedades de membranas (adiante fosfolipídeos).</a:t>
            </a: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21D100FF-04AC-7109-E999-1C33E268B58E}"/>
              </a:ext>
            </a:extLst>
          </p:cNvPr>
          <p:cNvSpPr/>
          <p:nvPr/>
        </p:nvSpPr>
        <p:spPr>
          <a:xfrm>
            <a:off x="1670670" y="1701800"/>
            <a:ext cx="134724" cy="1397000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B728730F-DFB6-99A4-6E81-EC636454470D}"/>
              </a:ext>
            </a:extLst>
          </p:cNvPr>
          <p:cNvSpPr/>
          <p:nvPr/>
        </p:nvSpPr>
        <p:spPr>
          <a:xfrm rot="10800000">
            <a:off x="10319244" y="1701800"/>
            <a:ext cx="134724" cy="1397000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A90C97-E0CC-EC44-7592-DCA374214F14}"/>
              </a:ext>
            </a:extLst>
          </p:cNvPr>
          <p:cNvSpPr/>
          <p:nvPr/>
        </p:nvSpPr>
        <p:spPr>
          <a:xfrm>
            <a:off x="1805394" y="2959100"/>
            <a:ext cx="8505442" cy="66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766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25048</TotalTime>
  <Words>1192</Words>
  <Application>Microsoft Macintosh PowerPoint</Application>
  <PresentationFormat>Widescreen</PresentationFormat>
  <Paragraphs>160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Danilo Bilches Medinas</dc:creator>
  <cp:lastModifiedBy>Danilo Bilches Medinas</cp:lastModifiedBy>
  <cp:revision>345</cp:revision>
  <dcterms:created xsi:type="dcterms:W3CDTF">2022-04-06T18:25:04Z</dcterms:created>
  <dcterms:modified xsi:type="dcterms:W3CDTF">2023-09-26T13:59:46Z</dcterms:modified>
</cp:coreProperties>
</file>