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80C3F17-D1E4-4630-89E5-98C6D7D6164F}">
  <a:tblStyle styleId="{A80C3F17-D1E4-4630-89E5-98C6D7D6164F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9E9"/>
          </a:solidFill>
        </a:fill>
      </a:tcStyle>
    </a:wholeTbl>
    <a:band1H>
      <a:tcTxStyle/>
      <a:tcStyle>
        <a:tcBdr/>
        <a:fill>
          <a:solidFill>
            <a:srgbClr val="CECF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F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-34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" name="Shape 1620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1" name="Shape 1621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2" name="Shape 1622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3" name="Shape 16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4" name="Shape 1624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5" name="Shape 162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" name="Shape 171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15" name="Shape 171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Shape 18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5" name="Shape 182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US"/>
              <a:t>There were several PPA, however 4 were common to both companies.</a:t>
            </a:r>
          </a:p>
        </p:txBody>
      </p:sp>
      <p:sp>
        <p:nvSpPr>
          <p:cNvPr id="1826" name="Shape 182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1" name="Shape 183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32" name="Shape 18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Shape 183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8" name="Shape 183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US"/>
              <a:t>Categorized into six areas.</a:t>
            </a:r>
          </a:p>
        </p:txBody>
      </p:sp>
      <p:sp>
        <p:nvSpPr>
          <p:cNvPr id="1839" name="Shape 183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45" name="Shape 184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" name="Shape 172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1" name="Shape 17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US"/>
              <a:t>One emphasizes competition while the other focuses on synergy.</a:t>
            </a:r>
          </a:p>
        </p:txBody>
      </p:sp>
      <p:sp>
        <p:nvSpPr>
          <p:cNvPr id="1722" name="Shape 172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" name="Shape 17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46" name="Shape 17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" name="Shape 17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53" name="Shape 17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" name="Shape 175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60" name="Shape 176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6" name="Shape 17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Strategic or operational</a:t>
            </a:r>
          </a:p>
        </p:txBody>
      </p:sp>
      <p:sp>
        <p:nvSpPr>
          <p:cNvPr id="1767" name="Shape 176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3" name="Shape 180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1 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spending on R&amp;D projects does not reflect the strategy and priorities</a:t>
            </a:r>
            <a:b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2 Too many new product projects are weak, unfit and mediocre.  Low success launch rate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cs typeface="Calibri"/>
                <a:sym typeface="Calibri"/>
              </a:rPr>
              <a:t>6 M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ay not be able to identify the relevant information or </a:t>
            </a:r>
            <a:r>
              <a:rPr lang="en-US" sz="1200" b="0" i="0" u="none" strike="noStrike" kern="1200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realise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the inaccuracy of information and estimates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7 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Interdependencies; performance is more difficult to assess</a:t>
            </a:r>
            <a:r>
              <a:rPr lang="en-US" sz="1200" b="0" i="0" u="none" strike="noStrike" kern="1200" cap="none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; uncertainty 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and disagreement are likely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dirty="0"/>
          </a:p>
        </p:txBody>
      </p:sp>
      <p:sp>
        <p:nvSpPr>
          <p:cNvPr id="1804" name="Shape 180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0" name="Shape 18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11" name="Shape 18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7" name="Shape 181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18" name="Shape 181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" name="Shape 1636"/>
          <p:cNvSpPr/>
          <p:nvPr/>
        </p:nvSpPr>
        <p:spPr>
          <a:xfrm>
            <a:off x="446534" y="3085765"/>
            <a:ext cx="11262900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37" name="Shape 1637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00" cy="147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accent1"/>
              </a:buClr>
              <a:buSzPts val="3600"/>
              <a:buFont typeface="Cabin"/>
              <a:buNone/>
              <a:defRPr sz="3600">
                <a:solidFill>
                  <a:schemeClr val="accent1"/>
                </a:solidFill>
              </a:defRPr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8" name="Shape 1638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00" cy="59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lvl1pPr marL="0" lvl="0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marL="457200" lvl="1" indent="0" algn="ctr" rtl="0">
              <a:spcBef>
                <a:spcPts val="320"/>
              </a:spcBef>
              <a:spcAft>
                <a:spcPts val="60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marL="914400" lvl="2" indent="0" algn="ctr" rtl="0">
              <a:spcBef>
                <a:spcPts val="280"/>
              </a:spcBef>
              <a:spcAft>
                <a:spcPts val="60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marL="1371600" lvl="3" indent="0" algn="ctr" rtl="0">
              <a:spcBef>
                <a:spcPts val="24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marL="1828800" lvl="4" indent="0" algn="ctr" rtl="0">
              <a:spcBef>
                <a:spcPts val="24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marL="2286000" lvl="5" indent="0" algn="ctr" rtl="0">
              <a:spcBef>
                <a:spcPts val="24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marL="2743200" lvl="6" indent="0" algn="ctr" rtl="0">
              <a:spcBef>
                <a:spcPts val="24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marL="3200400" lvl="7" indent="0" algn="ctr" rtl="0">
              <a:spcBef>
                <a:spcPts val="24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marL="3657600" lvl="8" indent="0" algn="ctr" rtl="0">
              <a:spcBef>
                <a:spcPts val="24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39" name="Shape 163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>
                <a:solidFill>
                  <a:srgbClr val="6C8089"/>
                </a:solidFill>
              </a:defRPr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0" name="Shape 164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>
                <a:solidFill>
                  <a:srgbClr val="6C8089"/>
                </a:solidFill>
              </a:defRPr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1" name="Shape 164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900" b="0" i="0" u="none" strike="noStrike" cap="none">
                <a:solidFill>
                  <a:srgbClr val="6C8089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900" b="0" i="0" u="none" strike="noStrike" cap="none">
              <a:solidFill>
                <a:srgbClr val="6C808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" name="Shape 1700"/>
          <p:cNvSpPr/>
          <p:nvPr/>
        </p:nvSpPr>
        <p:spPr>
          <a:xfrm>
            <a:off x="440286" y="614407"/>
            <a:ext cx="11309400" cy="118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01" name="Shape 170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lt1"/>
              </a:buClr>
              <a:buSzPts val="1800"/>
              <a:buNone/>
              <a:defRPr/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2" name="Shape 1702"/>
          <p:cNvSpPr txBox="1">
            <a:spLocks noGrp="1"/>
          </p:cNvSpPr>
          <p:nvPr>
            <p:ph type="body" idx="1"/>
          </p:nvPr>
        </p:nvSpPr>
        <p:spPr>
          <a:xfrm rot="5400000">
            <a:off x="4334608" y="-1417297"/>
            <a:ext cx="3522900" cy="1102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lvl1pPr marL="306000" lvl="0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1pPr>
            <a:lvl2pPr marL="630000" lvl="1" indent="-212528" algn="l" rtl="0">
              <a:spcBef>
                <a:spcPts val="320"/>
              </a:spcBef>
              <a:spcAft>
                <a:spcPts val="600"/>
              </a:spcAft>
              <a:buSzPts val="1472"/>
              <a:buChar char="◼"/>
              <a:defRPr/>
            </a:lvl2pPr>
            <a:lvl3pPr marL="899999" lvl="2" indent="-188211" algn="l" rtl="0">
              <a:spcBef>
                <a:spcPts val="280"/>
              </a:spcBef>
              <a:spcAft>
                <a:spcPts val="600"/>
              </a:spcAft>
              <a:buSzPts val="1288"/>
              <a:buChar char="◼"/>
              <a:defRPr/>
            </a:lvl3pPr>
            <a:lvl4pPr marL="1242000" lvl="3" indent="-163896" algn="l" rtl="0">
              <a:spcBef>
                <a:spcPts val="240"/>
              </a:spcBef>
              <a:spcAft>
                <a:spcPts val="600"/>
              </a:spcAft>
              <a:buSzPts val="1104"/>
              <a:buChar char="◼"/>
              <a:defRPr/>
            </a:lvl4pPr>
            <a:lvl5pPr marL="1601999" lvl="4" indent="-163896" algn="l" rtl="0">
              <a:spcBef>
                <a:spcPts val="240"/>
              </a:spcBef>
              <a:spcAft>
                <a:spcPts val="600"/>
              </a:spcAft>
              <a:buSzPts val="1104"/>
              <a:buChar char="◼"/>
              <a:defRPr/>
            </a:lvl5pPr>
            <a:lvl6pPr marL="1899999" lvl="5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6pPr>
            <a:lvl7pPr marL="2200000" lvl="6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7pPr>
            <a:lvl8pPr marL="2500000" lvl="7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8pPr>
            <a:lvl9pPr marL="2799999" lvl="8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1703" name="Shape 1703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4" name="Shape 1704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5" name="Shape 170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" name="Shape 1707"/>
          <p:cNvSpPr/>
          <p:nvPr/>
        </p:nvSpPr>
        <p:spPr>
          <a:xfrm>
            <a:off x="8839201" y="599725"/>
            <a:ext cx="29067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08" name="Shape 1708"/>
          <p:cNvSpPr txBox="1">
            <a:spLocks noGrp="1"/>
          </p:cNvSpPr>
          <p:nvPr>
            <p:ph type="title"/>
          </p:nvPr>
        </p:nvSpPr>
        <p:spPr>
          <a:xfrm rot="5400000">
            <a:off x="7249665" y="2265126"/>
            <a:ext cx="5183100" cy="200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lt1"/>
              </a:buClr>
              <a:buSzPts val="1800"/>
              <a:buNone/>
              <a:defRPr/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9" name="Shape 1709"/>
          <p:cNvSpPr txBox="1">
            <a:spLocks noGrp="1"/>
          </p:cNvSpPr>
          <p:nvPr>
            <p:ph type="body" idx="1"/>
          </p:nvPr>
        </p:nvSpPr>
        <p:spPr>
          <a:xfrm rot="5400000">
            <a:off x="2131502" y="-680874"/>
            <a:ext cx="5183100" cy="789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lvl1pPr marL="306000" lvl="0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1pPr>
            <a:lvl2pPr marL="630000" lvl="1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2pPr>
            <a:lvl3pPr marL="899999" lvl="2" indent="-1648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3pPr>
            <a:lvl4pPr marL="1242000" lvl="3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4pPr>
            <a:lvl5pPr marL="1601999" lvl="4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5pPr>
            <a:lvl6pPr marL="1899999" lvl="5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6pPr>
            <a:lvl7pPr marL="2200000" lvl="6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7pPr>
            <a:lvl8pPr marL="2500000" lvl="7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8pPr>
            <a:lvl9pPr marL="2799999" lvl="8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1710" name="Shape 1710"/>
          <p:cNvSpPr txBox="1">
            <a:spLocks noGrp="1"/>
          </p:cNvSpPr>
          <p:nvPr>
            <p:ph type="dt" idx="10"/>
          </p:nvPr>
        </p:nvSpPr>
        <p:spPr>
          <a:xfrm>
            <a:off x="8993673" y="5956137"/>
            <a:ext cx="1328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>
                <a:solidFill>
                  <a:srgbClr val="6C8089"/>
                </a:solidFill>
              </a:defRPr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1" name="Shape 1711"/>
          <p:cNvSpPr txBox="1">
            <a:spLocks noGrp="1"/>
          </p:cNvSpPr>
          <p:nvPr>
            <p:ph type="ftr" idx="11"/>
          </p:nvPr>
        </p:nvSpPr>
        <p:spPr>
          <a:xfrm>
            <a:off x="774923" y="5951811"/>
            <a:ext cx="78963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2" name="Shape 1712"/>
          <p:cNvSpPr txBox="1">
            <a:spLocks noGrp="1"/>
          </p:cNvSpPr>
          <p:nvPr>
            <p:ph type="sldNum" idx="12"/>
          </p:nvPr>
        </p:nvSpPr>
        <p:spPr>
          <a:xfrm>
            <a:off x="10446615" y="5956137"/>
            <a:ext cx="11643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900">
                <a:solidFill>
                  <a:srgbClr val="6C8089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900">
              <a:solidFill>
                <a:srgbClr val="6C808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" name="Shape 1643"/>
          <p:cNvSpPr/>
          <p:nvPr/>
        </p:nvSpPr>
        <p:spPr>
          <a:xfrm>
            <a:off x="440286" y="614407"/>
            <a:ext cx="11309400" cy="118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44" name="Shape 164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lt1"/>
              </a:buClr>
              <a:buSzPts val="1800"/>
              <a:buNone/>
              <a:defRPr/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5" name="Shape 1645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rmAutofit/>
          </a:bodyPr>
          <a:lstStyle>
            <a:lvl1pPr marL="306000" lvl="0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1pPr>
            <a:lvl2pPr marL="630000" lvl="1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2pPr>
            <a:lvl3pPr marL="899999" lvl="2" indent="-1648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3pPr>
            <a:lvl4pPr marL="1242000" lvl="3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4pPr>
            <a:lvl5pPr marL="1601999" lvl="4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5pPr>
            <a:lvl6pPr marL="1899999" lvl="5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6pPr>
            <a:lvl7pPr marL="2200000" lvl="6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7pPr>
            <a:lvl8pPr marL="2500000" lvl="7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8pPr>
            <a:lvl9pPr marL="2799999" lvl="8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1646" name="Shape 1646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7" name="Shape 1647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8" name="Shape 164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" name="Shape 1650"/>
          <p:cNvSpPr/>
          <p:nvPr/>
        </p:nvSpPr>
        <p:spPr>
          <a:xfrm>
            <a:off x="440683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51" name="Shape 1651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lt1"/>
              </a:buClr>
              <a:buSzPts val="1800"/>
              <a:buNone/>
              <a:defRPr/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2" name="Shape 1652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3" name="Shape 1653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4" name="Shape 165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" name="Shape 1656"/>
          <p:cNvSpPr/>
          <p:nvPr/>
        </p:nvSpPr>
        <p:spPr>
          <a:xfrm>
            <a:off x="447817" y="5141974"/>
            <a:ext cx="112908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57" name="Shape 1657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500" cy="149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accent1"/>
              </a:buClr>
              <a:buSzPts val="3600"/>
              <a:buFont typeface="Cabin"/>
              <a:buNone/>
              <a:defRPr sz="3600" b="0" cap="none">
                <a:solidFill>
                  <a:schemeClr val="accent1"/>
                </a:solidFill>
              </a:defRPr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8" name="Shape 1658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500" cy="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lvl1pPr marL="0" lvl="0" indent="0" algn="l" rtl="0">
              <a:spcBef>
                <a:spcPts val="360"/>
              </a:spcBef>
              <a:spcAft>
                <a:spcPts val="60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marL="457200" lvl="1" indent="0" algn="l" rtl="0">
              <a:spcBef>
                <a:spcPts val="360"/>
              </a:spcBef>
              <a:spcAft>
                <a:spcPts val="60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914400" lvl="2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371600" lvl="3" indent="0" algn="l" rtl="0">
              <a:spcBef>
                <a:spcPts val="28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1828800" lvl="4" indent="0" algn="l" rtl="0">
              <a:spcBef>
                <a:spcPts val="28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286000" lvl="5" indent="0" algn="l" rtl="0">
              <a:spcBef>
                <a:spcPts val="28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2743200" lvl="6" indent="0" algn="l" rtl="0">
              <a:spcBef>
                <a:spcPts val="28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200400" lvl="7" indent="0" algn="l" rtl="0">
              <a:spcBef>
                <a:spcPts val="28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3657600" lvl="8" indent="0" algn="l" rtl="0">
              <a:spcBef>
                <a:spcPts val="28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59" name="Shape 165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>
                <a:solidFill>
                  <a:srgbClr val="6C8089"/>
                </a:solidFill>
              </a:defRPr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0" name="Shape 166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>
                <a:solidFill>
                  <a:srgbClr val="6C8089"/>
                </a:solidFill>
              </a:defRPr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1" name="Shape 166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900">
                <a:solidFill>
                  <a:srgbClr val="6C8089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900">
              <a:solidFill>
                <a:srgbClr val="6C808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3" name="Shape 1663"/>
          <p:cNvSpPr/>
          <p:nvPr/>
        </p:nvSpPr>
        <p:spPr>
          <a:xfrm>
            <a:off x="445982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64" name="Shape 1664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lt1"/>
              </a:buClr>
              <a:buSzPts val="1800"/>
              <a:buNone/>
              <a:defRPr/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5" name="Shape 1665"/>
          <p:cNvSpPr txBox="1">
            <a:spLocks noGrp="1"/>
          </p:cNvSpPr>
          <p:nvPr>
            <p:ph type="body" idx="1"/>
          </p:nvPr>
        </p:nvSpPr>
        <p:spPr>
          <a:xfrm>
            <a:off x="581193" y="2228003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rmAutofit/>
          </a:bodyPr>
          <a:lstStyle>
            <a:lvl1pPr marL="306000" lvl="0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1pPr>
            <a:lvl2pPr marL="630000" lvl="1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2pPr>
            <a:lvl3pPr marL="899999" lvl="2" indent="-1648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3pPr>
            <a:lvl4pPr marL="1242000" lvl="3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4pPr>
            <a:lvl5pPr marL="1601999" lvl="4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5pPr>
            <a:lvl6pPr marL="1899999" lvl="5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6pPr>
            <a:lvl7pPr marL="2200000" lvl="6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7pPr>
            <a:lvl8pPr marL="2500000" lvl="7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8pPr>
            <a:lvl9pPr marL="2799999" lvl="8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1666" name="Shape 1666"/>
          <p:cNvSpPr txBox="1">
            <a:spLocks noGrp="1"/>
          </p:cNvSpPr>
          <p:nvPr>
            <p:ph type="body" idx="2"/>
          </p:nvPr>
        </p:nvSpPr>
        <p:spPr>
          <a:xfrm>
            <a:off x="6188417" y="2228003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rmAutofit/>
          </a:bodyPr>
          <a:lstStyle>
            <a:lvl1pPr marL="306000" lvl="0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1pPr>
            <a:lvl2pPr marL="630000" lvl="1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2pPr>
            <a:lvl3pPr marL="899999" lvl="2" indent="-1648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3pPr>
            <a:lvl4pPr marL="1242000" lvl="3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4pPr>
            <a:lvl5pPr marL="1601999" lvl="4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5pPr>
            <a:lvl6pPr marL="1899999" lvl="5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6pPr>
            <a:lvl7pPr marL="2200000" lvl="6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7pPr>
            <a:lvl8pPr marL="2500000" lvl="7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8pPr>
            <a:lvl9pPr marL="2799999" lvl="8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1667" name="Shape 1667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8" name="Shape 166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9" name="Shape 166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1" name="Shape 1671"/>
          <p:cNvSpPr/>
          <p:nvPr/>
        </p:nvSpPr>
        <p:spPr>
          <a:xfrm>
            <a:off x="445982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72" name="Shape 1672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lt1"/>
              </a:buClr>
              <a:buSzPts val="1800"/>
              <a:buNone/>
              <a:defRPr/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3" name="Shape 1673"/>
          <p:cNvSpPr txBox="1">
            <a:spLocks noGrp="1"/>
          </p:cNvSpPr>
          <p:nvPr>
            <p:ph type="body" idx="1"/>
          </p:nvPr>
        </p:nvSpPr>
        <p:spPr>
          <a:xfrm>
            <a:off x="887219" y="2250892"/>
            <a:ext cx="5087100" cy="53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algn="l" rtl="0">
              <a:spcBef>
                <a:spcPts val="440"/>
              </a:spcBef>
              <a:spcAft>
                <a:spcPts val="60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457200" lvl="1" indent="0" algn="l" rtl="0">
              <a:spcBef>
                <a:spcPts val="400"/>
              </a:spcBef>
              <a:spcAft>
                <a:spcPts val="600"/>
              </a:spcAft>
              <a:buSzPts val="1840"/>
              <a:buNone/>
              <a:defRPr sz="2000" b="1"/>
            </a:lvl2pPr>
            <a:lvl3pPr marL="914400" lvl="2" indent="0" algn="l" rtl="0">
              <a:spcBef>
                <a:spcPts val="360"/>
              </a:spcBef>
              <a:spcAft>
                <a:spcPts val="600"/>
              </a:spcAft>
              <a:buSzPts val="1656"/>
              <a:buNone/>
              <a:defRPr sz="1800" b="1"/>
            </a:lvl3pPr>
            <a:lvl4pPr marL="1371600" lvl="3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4pPr>
            <a:lvl5pPr marL="1828800" lvl="4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5pPr>
            <a:lvl6pPr marL="2286000" lvl="5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6pPr>
            <a:lvl7pPr marL="2743200" lvl="6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7pPr>
            <a:lvl8pPr marL="3200400" lvl="7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8pPr>
            <a:lvl9pPr marL="3657600" lvl="8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1674" name="Shape 1674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lvl1pPr marL="306000" lvl="0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1pPr>
            <a:lvl2pPr marL="630000" lvl="1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2pPr>
            <a:lvl3pPr marL="899999" lvl="2" indent="-1648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3pPr>
            <a:lvl4pPr marL="1242000" lvl="3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4pPr>
            <a:lvl5pPr marL="1601999" lvl="4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5pPr>
            <a:lvl6pPr marL="1899999" lvl="5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6pPr>
            <a:lvl7pPr marL="2200000" lvl="6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7pPr>
            <a:lvl8pPr marL="2500000" lvl="7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8pPr>
            <a:lvl9pPr marL="2799999" lvl="8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1675" name="Shape 1675"/>
          <p:cNvSpPr txBox="1">
            <a:spLocks noGrp="1"/>
          </p:cNvSpPr>
          <p:nvPr>
            <p:ph type="body" idx="3"/>
          </p:nvPr>
        </p:nvSpPr>
        <p:spPr>
          <a:xfrm>
            <a:off x="6523735" y="2250892"/>
            <a:ext cx="5087100" cy="55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algn="l" rtl="0">
              <a:spcBef>
                <a:spcPts val="440"/>
              </a:spcBef>
              <a:spcAft>
                <a:spcPts val="60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457200" lvl="1" indent="0" algn="l" rtl="0">
              <a:spcBef>
                <a:spcPts val="400"/>
              </a:spcBef>
              <a:spcAft>
                <a:spcPts val="600"/>
              </a:spcAft>
              <a:buSzPts val="1840"/>
              <a:buNone/>
              <a:defRPr sz="2000" b="1"/>
            </a:lvl2pPr>
            <a:lvl3pPr marL="914400" lvl="2" indent="0" algn="l" rtl="0">
              <a:spcBef>
                <a:spcPts val="360"/>
              </a:spcBef>
              <a:spcAft>
                <a:spcPts val="600"/>
              </a:spcAft>
              <a:buSzPts val="1656"/>
              <a:buNone/>
              <a:defRPr sz="1800" b="1"/>
            </a:lvl3pPr>
            <a:lvl4pPr marL="1371600" lvl="3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4pPr>
            <a:lvl5pPr marL="1828800" lvl="4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5pPr>
            <a:lvl6pPr marL="2286000" lvl="5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6pPr>
            <a:lvl7pPr marL="2743200" lvl="6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7pPr>
            <a:lvl8pPr marL="3200400" lvl="7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8pPr>
            <a:lvl9pPr marL="3657600" lvl="8" indent="0" algn="l" rtl="0">
              <a:spcBef>
                <a:spcPts val="32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1676" name="Shape 1676"/>
          <p:cNvSpPr txBox="1">
            <a:spLocks noGrp="1"/>
          </p:cNvSpPr>
          <p:nvPr>
            <p:ph type="body" idx="4"/>
          </p:nvPr>
        </p:nvSpPr>
        <p:spPr>
          <a:xfrm>
            <a:off x="6217709" y="2926052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lvl1pPr marL="306000" lvl="0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1pPr>
            <a:lvl2pPr marL="630000" lvl="1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2pPr>
            <a:lvl3pPr marL="899999" lvl="2" indent="-1648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3pPr>
            <a:lvl4pPr marL="1242000" lvl="3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4pPr>
            <a:lvl5pPr marL="1601999" lvl="4" indent="-128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5pPr>
            <a:lvl6pPr marL="1899999" lvl="5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6pPr>
            <a:lvl7pPr marL="2200000" lvl="6" indent="-123443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7pPr>
            <a:lvl8pPr marL="2500000" lvl="7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8pPr>
            <a:lvl9pPr marL="2799999" lvl="8" indent="-1234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1677" name="Shape 1677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8" name="Shape 167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9" name="Shape 167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" name="Shape 1681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2" name="Shape 1682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3" name="Shape 168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" name="Shape 1685"/>
          <p:cNvSpPr/>
          <p:nvPr/>
        </p:nvSpPr>
        <p:spPr>
          <a:xfrm>
            <a:off x="447817" y="5141973"/>
            <a:ext cx="11298300" cy="12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86" name="Shape 1686"/>
          <p:cNvSpPr txBox="1">
            <a:spLocks noGrp="1"/>
          </p:cNvSpPr>
          <p:nvPr>
            <p:ph type="title"/>
          </p:nvPr>
        </p:nvSpPr>
        <p:spPr>
          <a:xfrm>
            <a:off x="581192" y="5262296"/>
            <a:ext cx="4909500" cy="68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rgbClr val="6C8089"/>
              </a:buClr>
              <a:buSzPts val="2000"/>
              <a:buFont typeface="Cabin"/>
              <a:buNone/>
              <a:defRPr sz="2000" b="0">
                <a:solidFill>
                  <a:srgbClr val="6C8089"/>
                </a:solidFill>
              </a:defRPr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7" name="Shape 1687"/>
          <p:cNvSpPr txBox="1">
            <a:spLocks noGrp="1"/>
          </p:cNvSpPr>
          <p:nvPr>
            <p:ph type="body" idx="1"/>
          </p:nvPr>
        </p:nvSpPr>
        <p:spPr>
          <a:xfrm>
            <a:off x="447816" y="601200"/>
            <a:ext cx="11292900" cy="42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rmAutofit/>
          </a:bodyPr>
          <a:lstStyle>
            <a:lvl1pPr marL="306000" lvl="0" indent="-189160" algn="l" rtl="0">
              <a:spcBef>
                <a:spcPts val="400"/>
              </a:spcBef>
              <a:spcAft>
                <a:spcPts val="60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630000" lvl="1" indent="-200844" algn="l" rtl="0">
              <a:spcBef>
                <a:spcPts val="360"/>
              </a:spcBef>
              <a:spcAft>
                <a:spcPts val="60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899999" lvl="2" indent="-176527" algn="l" rtl="0">
              <a:spcBef>
                <a:spcPts val="320"/>
              </a:spcBef>
              <a:spcAft>
                <a:spcPts val="60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242000" lvl="3" indent="-152212" algn="l" rtl="0">
              <a:spcBef>
                <a:spcPts val="28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1601999" lvl="4" indent="-152212" algn="l" rtl="0">
              <a:spcBef>
                <a:spcPts val="28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1899999" lvl="5" indent="-146811" algn="l" rtl="0">
              <a:spcBef>
                <a:spcPts val="28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2200000" lvl="6" indent="-146811" algn="l" rtl="0">
              <a:spcBef>
                <a:spcPts val="28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2500000" lvl="7" indent="-146811" algn="l" rtl="0">
              <a:spcBef>
                <a:spcPts val="28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2799999" lvl="8" indent="-146810" algn="l" rtl="0">
              <a:spcBef>
                <a:spcPts val="28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88" name="Shape 1688"/>
          <p:cNvSpPr txBox="1">
            <a:spLocks noGrp="1"/>
          </p:cNvSpPr>
          <p:nvPr>
            <p:ph type="body" idx="2"/>
          </p:nvPr>
        </p:nvSpPr>
        <p:spPr>
          <a:xfrm>
            <a:off x="5740823" y="5262296"/>
            <a:ext cx="5870100" cy="68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rmAutofit/>
          </a:bodyPr>
          <a:lstStyle>
            <a:lvl1pPr marL="0" lvl="0" indent="0" algn="r" rtl="0">
              <a:spcBef>
                <a:spcPts val="220"/>
              </a:spcBef>
              <a:spcAft>
                <a:spcPts val="60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marL="457200" lvl="1" indent="0" algn="l" rtl="0">
              <a:spcBef>
                <a:spcPts val="220"/>
              </a:spcBef>
              <a:spcAft>
                <a:spcPts val="600"/>
              </a:spcAft>
              <a:buSzPts val="1012"/>
              <a:buNone/>
              <a:defRPr sz="1100"/>
            </a:lvl2pPr>
            <a:lvl3pPr marL="914400" lvl="2" indent="0" algn="l" rtl="0">
              <a:spcBef>
                <a:spcPts val="200"/>
              </a:spcBef>
              <a:spcAft>
                <a:spcPts val="600"/>
              </a:spcAft>
              <a:buSzPts val="920"/>
              <a:buNone/>
              <a:defRPr sz="1000"/>
            </a:lvl3pPr>
            <a:lvl4pPr marL="1371600" lvl="3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4pPr>
            <a:lvl5pPr marL="1828800" lvl="4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5pPr>
            <a:lvl6pPr marL="2286000" lvl="5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6pPr>
            <a:lvl7pPr marL="2743200" lvl="6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7pPr>
            <a:lvl8pPr marL="3200400" lvl="7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8pPr>
            <a:lvl9pPr marL="3657600" lvl="8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1689" name="Shape 168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>
                <a:solidFill>
                  <a:srgbClr val="6C8089"/>
                </a:solidFill>
              </a:defRPr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0" name="Shape 169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>
                <a:solidFill>
                  <a:srgbClr val="6C8089"/>
                </a:solidFill>
              </a:defRPr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1" name="Shape 169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900">
                <a:solidFill>
                  <a:srgbClr val="6C8089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900">
              <a:solidFill>
                <a:srgbClr val="6C808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" name="Shape 1693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500" cy="56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accent1"/>
              </a:buClr>
              <a:buSzPts val="2400"/>
              <a:buFont typeface="Cabin"/>
              <a:buNone/>
              <a:defRPr sz="2400" b="0">
                <a:solidFill>
                  <a:schemeClr val="accent1"/>
                </a:solidFill>
              </a:defRPr>
            </a:lvl1pPr>
            <a:lvl2pPr marL="0" lvl="1" indent="0" algn="l" rtl="0">
              <a:spcBef>
                <a:spcPts val="0"/>
              </a:spcBef>
              <a:buSzPts val="1400"/>
              <a:buNone/>
              <a:defRPr/>
            </a:lvl2pPr>
            <a:lvl3pPr marL="0" lvl="2" indent="0" algn="l" rtl="0">
              <a:spcBef>
                <a:spcPts val="0"/>
              </a:spcBef>
              <a:buSzPts val="1400"/>
              <a:buNone/>
              <a:defRPr/>
            </a:lvl3pPr>
            <a:lvl4pPr marL="0" lvl="3" indent="0" algn="l" rtl="0">
              <a:spcBef>
                <a:spcPts val="0"/>
              </a:spcBef>
              <a:buSzPts val="1400"/>
              <a:buNone/>
              <a:defRPr/>
            </a:lvl4pPr>
            <a:lvl5pPr marL="0" lvl="4" indent="0" algn="l" rtl="0">
              <a:spcBef>
                <a:spcPts val="0"/>
              </a:spcBef>
              <a:buSzPts val="1400"/>
              <a:buNone/>
              <a:defRPr/>
            </a:lvl5pPr>
            <a:lvl6pPr marL="0" lvl="5" indent="0" algn="l" rtl="0">
              <a:spcBef>
                <a:spcPts val="0"/>
              </a:spcBef>
              <a:buSzPts val="1400"/>
              <a:buNone/>
              <a:defRPr/>
            </a:lvl6pPr>
            <a:lvl7pPr marL="0" lvl="6" indent="0" algn="l" rtl="0">
              <a:spcBef>
                <a:spcPts val="0"/>
              </a:spcBef>
              <a:buSzPts val="1400"/>
              <a:buNone/>
              <a:defRPr/>
            </a:lvl7pPr>
            <a:lvl8pPr marL="0" lvl="7" indent="0" algn="l" rtl="0">
              <a:spcBef>
                <a:spcPts val="0"/>
              </a:spcBef>
              <a:buSzPts val="1400"/>
              <a:buNone/>
              <a:defRPr/>
            </a:lvl8pPr>
            <a:lvl9pPr marL="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4" name="Shape 1694"/>
          <p:cNvSpPr>
            <a:spLocks noGrp="1"/>
          </p:cNvSpPr>
          <p:nvPr>
            <p:ph type="pic" idx="2"/>
          </p:nvPr>
        </p:nvSpPr>
        <p:spPr>
          <a:xfrm>
            <a:off x="447817" y="599725"/>
            <a:ext cx="11290800" cy="35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95" name="Shape 1695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500" cy="59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rmAutofit/>
          </a:bodyPr>
          <a:lstStyle>
            <a:lvl1pPr marL="0" lvl="0" indent="0" algn="l" rtl="0">
              <a:spcBef>
                <a:spcPts val="240"/>
              </a:spcBef>
              <a:spcAft>
                <a:spcPts val="600"/>
              </a:spcAft>
              <a:buSzPts val="1104"/>
              <a:buNone/>
              <a:defRPr sz="1200"/>
            </a:lvl1pPr>
            <a:lvl2pPr marL="457200" lvl="1" indent="0" algn="l" rtl="0">
              <a:spcBef>
                <a:spcPts val="240"/>
              </a:spcBef>
              <a:spcAft>
                <a:spcPts val="600"/>
              </a:spcAft>
              <a:buSzPts val="1104"/>
              <a:buNone/>
              <a:defRPr sz="1200"/>
            </a:lvl2pPr>
            <a:lvl3pPr marL="914400" lvl="2" indent="0" algn="l" rtl="0">
              <a:spcBef>
                <a:spcPts val="200"/>
              </a:spcBef>
              <a:spcAft>
                <a:spcPts val="600"/>
              </a:spcAft>
              <a:buSzPts val="920"/>
              <a:buNone/>
              <a:defRPr sz="1000"/>
            </a:lvl3pPr>
            <a:lvl4pPr marL="1371600" lvl="3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4pPr>
            <a:lvl5pPr marL="1828800" lvl="4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5pPr>
            <a:lvl6pPr marL="2286000" lvl="5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6pPr>
            <a:lvl7pPr marL="2743200" lvl="6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7pPr>
            <a:lvl8pPr marL="3200400" lvl="7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8pPr>
            <a:lvl9pPr marL="3657600" lvl="8" indent="0" algn="l" rtl="0">
              <a:spcBef>
                <a:spcPts val="18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1696" name="Shape 1696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7" name="Shape 1697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SzPts val="1400"/>
              <a:buNone/>
              <a:defRPr/>
            </a:lvl1pPr>
            <a:lvl2pPr marL="457200" lvl="1" indent="0" algn="l" rtl="0">
              <a:spcBef>
                <a:spcPts val="0"/>
              </a:spcBef>
              <a:buSzPts val="1400"/>
              <a:buNone/>
              <a:defRPr/>
            </a:lvl2pPr>
            <a:lvl3pPr marL="914400" lvl="2" indent="0" algn="l" rtl="0">
              <a:spcBef>
                <a:spcPts val="0"/>
              </a:spcBef>
              <a:buSzPts val="1400"/>
              <a:buNone/>
              <a:defRPr/>
            </a:lvl3pPr>
            <a:lvl4pPr marL="1371600" lvl="3" indent="0" algn="l" rtl="0">
              <a:spcBef>
                <a:spcPts val="0"/>
              </a:spcBef>
              <a:buSzPts val="1400"/>
              <a:buNone/>
              <a:defRPr/>
            </a:lvl4pPr>
            <a:lvl5pPr marL="1828800" lvl="4" indent="0" algn="l" rtl="0">
              <a:spcBef>
                <a:spcPts val="0"/>
              </a:spcBef>
              <a:buSzPts val="1400"/>
              <a:buNone/>
              <a:defRPr/>
            </a:lvl5pPr>
            <a:lvl6pPr marL="2286000" lvl="5" indent="0" algn="l" rtl="0">
              <a:spcBef>
                <a:spcPts val="0"/>
              </a:spcBef>
              <a:buSzPts val="1400"/>
              <a:buNone/>
              <a:defRPr/>
            </a:lvl6pPr>
            <a:lvl7pPr marL="2743200" lvl="6" indent="0" algn="l" rtl="0">
              <a:spcBef>
                <a:spcPts val="0"/>
              </a:spcBef>
              <a:buSzPts val="1400"/>
              <a:buNone/>
              <a:defRPr/>
            </a:lvl7pPr>
            <a:lvl8pPr marL="3200400" lvl="7" indent="0" algn="l" rtl="0">
              <a:spcBef>
                <a:spcPts val="0"/>
              </a:spcBef>
              <a:buSzPts val="1400"/>
              <a:buNone/>
              <a:defRPr/>
            </a:lvl8pPr>
            <a:lvl9pPr marL="3657600" lvl="8" indent="0" algn="l" rtl="0">
              <a:spcBef>
                <a:spcPts val="0"/>
              </a:spcBef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8" name="Shape 169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" name="Shape 1627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500" cy="118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2800"/>
              <a:buFont typeface="Cabin"/>
              <a:buNone/>
              <a:defRPr sz="2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28" name="Shape 1628"/>
          <p:cNvSpPr txBox="1">
            <a:spLocks noGrp="1"/>
          </p:cNvSpPr>
          <p:nvPr>
            <p:ph type="body" idx="1"/>
          </p:nvPr>
        </p:nvSpPr>
        <p:spPr>
          <a:xfrm>
            <a:off x="581192" y="2336003"/>
            <a:ext cx="11029500" cy="3522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rmAutofit/>
          </a:bodyPr>
          <a:lstStyle>
            <a:lvl1pPr marL="306000" marR="0" lvl="0" indent="-200844" algn="l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0000" marR="0" lvl="1" indent="-212528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99999" marR="0" lvl="2" indent="-188211" algn="l" rtl="0">
              <a:spcBef>
                <a:spcPts val="280"/>
              </a:spcBef>
              <a:spcAft>
                <a:spcPts val="60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42000" marR="0" lvl="3" indent="-1638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601999" marR="0" lvl="4" indent="-1638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9999" marR="0" lvl="5" indent="-158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00000" marR="0" lvl="6" indent="-158497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00000" marR="0" lvl="7" indent="-158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99999" marR="0" lvl="8" indent="-158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29" name="Shape 162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30" name="Shape 163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31" name="Shape 163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-US" sz="900" b="0" i="0" u="none" strike="noStrike" cap="none">
              <a:solidFill>
                <a:schemeClr val="accent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32" name="Shape 1632"/>
          <p:cNvSpPr/>
          <p:nvPr/>
        </p:nvSpPr>
        <p:spPr>
          <a:xfrm>
            <a:off x="446534" y="457200"/>
            <a:ext cx="3703200" cy="95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33" name="Shape 1633"/>
          <p:cNvSpPr/>
          <p:nvPr/>
        </p:nvSpPr>
        <p:spPr>
          <a:xfrm>
            <a:off x="8042147" y="453643"/>
            <a:ext cx="3703200" cy="98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34" name="Shape 1634"/>
          <p:cNvSpPr/>
          <p:nvPr/>
        </p:nvSpPr>
        <p:spPr>
          <a:xfrm>
            <a:off x="4241830" y="457200"/>
            <a:ext cx="37032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5" Type="http://schemas.microsoft.com/office/2007/relationships/hdphoto" Target="../media/hdphoto3.wdp"/><Relationship Id="rId10" Type="http://schemas.microsoft.com/office/2007/relationships/hdphoto" Target="../media/hdphoto2.wdp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" name="Shape 1717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00" cy="147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205740" algn="l" rtl="0">
              <a:spcBef>
                <a:spcPts val="0"/>
              </a:spcBef>
              <a:buClr>
                <a:schemeClr val="accent1"/>
              </a:buClr>
              <a:buSzPts val="3240"/>
              <a:buFont typeface="Cabin"/>
              <a:buNone/>
            </a:pPr>
            <a:r>
              <a:rPr lang="en-US" sz="3240"/>
              <a:t>PROBLEMS IN MANAGING INTERNAL DEVELOPMENT PROJECTS IN MULTI-PROJECT ENVIRONMENTS  </a:t>
            </a:r>
          </a:p>
        </p:txBody>
      </p:sp>
      <p:sp>
        <p:nvSpPr>
          <p:cNvPr id="1718" name="Shape 1718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00" cy="59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/>
          </a:bodyPr>
          <a:lstStyle/>
          <a:p>
            <a:pPr marL="0" lvl="0" indent="-93472" algn="l" rtl="0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BUKOLA IFEOLUWA JAIYESIMI</a:t>
            </a:r>
            <a:br>
              <a:rPr lang="en-US"/>
            </a:br>
            <a:r>
              <a:rPr lang="en-US"/>
              <a:t>GUILHERME DE SOUZA PESTILHO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" name="Shape 1828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</a:pPr>
            <a:endParaRPr/>
          </a:p>
          <a:p>
            <a:pPr marL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None/>
            </a:pPr>
            <a:r>
              <a:rPr lang="en-US" sz="3200"/>
              <a:t>RESULTS:  PPA, AND RANKING</a:t>
            </a:r>
          </a:p>
          <a:p>
            <a:pPr marL="0" lvl="0" indent="-177800" algn="l" rtl="0">
              <a:spcBef>
                <a:spcPts val="0"/>
              </a:spcBef>
              <a:buClr>
                <a:schemeClr val="lt1"/>
              </a:buClr>
              <a:buSzPts val="2800"/>
              <a:buFont typeface="Cabin"/>
              <a:buNone/>
            </a:pPr>
            <a:endParaRPr/>
          </a:p>
        </p:txBody>
      </p:sp>
      <p:sp>
        <p:nvSpPr>
          <p:cNvPr id="1829" name="Shape 1829"/>
          <p:cNvSpPr txBox="1"/>
          <p:nvPr/>
        </p:nvSpPr>
        <p:spPr>
          <a:xfrm>
            <a:off x="572825" y="2168029"/>
            <a:ext cx="10523400" cy="36932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1.Inadequate definition, planning and management of single projects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; particularly at the pre-project phase;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2.Resource shortage and allocating resources improperly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; pursue more project than available resources;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3.Lacking commitment and unclear responsibilities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; organizational responsibilities not clearly defined;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lang="en-US" sz="1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4. Inadequate portfolio level activities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; overlapping projects, objectives not integrated to strategy;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lang="en-US" sz="1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5.  Others; 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Inadequate information, strategic planning. Functional v. Organizational management.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4" name="Shape 1834"/>
          <p:cNvSpPr txBox="1">
            <a:spLocks noGrp="1"/>
          </p:cNvSpPr>
          <p:nvPr>
            <p:ph type="title"/>
          </p:nvPr>
        </p:nvSpPr>
        <p:spPr>
          <a:xfrm>
            <a:off x="575900" y="320849"/>
            <a:ext cx="11029500" cy="110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203200" algn="l" rtl="0">
              <a:spcBef>
                <a:spcPts val="0"/>
              </a:spcBef>
              <a:buClr>
                <a:schemeClr val="lt1"/>
              </a:buClr>
              <a:buSzPts val="3200"/>
              <a:buFont typeface="Cabin"/>
              <a:buNone/>
            </a:pPr>
            <a:r>
              <a:rPr lang="en-US" sz="3200"/>
              <a:t>ANALYSIS ON CAUSE OF PPA</a:t>
            </a:r>
          </a:p>
        </p:txBody>
      </p:sp>
      <p:sp>
        <p:nvSpPr>
          <p:cNvPr id="1835" name="Shape 1835"/>
          <p:cNvSpPr txBox="1"/>
          <p:nvPr/>
        </p:nvSpPr>
        <p:spPr>
          <a:xfrm>
            <a:off x="450166" y="1845807"/>
            <a:ext cx="11268222" cy="50782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ts val="1800"/>
              <a:buFont typeface="Cabi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Inadequate definition, planning and management of single projects: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Poorly defined project borders, roles and responsibilities, objectives; inadequate plans on the methods, guides on how to capitalize on projects, prioritization  of operational over project work, incompetent management, few experts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b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2.Resource shortage and allocating resources improperly: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Poor prioritization which affects allocation, workload concentration in few experts, resources not optimized; no requirement for feedback.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b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3.Lacking commitment and unclear responsibilities: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Unclear roles, overlapping projects, rapid changes in roles and responsibilities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b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4. Inadequate portfolio level activities: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Improperly defined project borders; overlapping projects, no transparent data base for all projects, project information does not flow to all the units, decisions made without considering effect on the whole portfolio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5. Others: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US" sz="1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Lack of a common database, uniform objective and continuity.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None/>
            </a:pPr>
            <a:r>
              <a:rPr lang="en-US" sz="3200"/>
              <a:t>ANALYSIS OF PROBLEM AREAS</a:t>
            </a:r>
          </a:p>
          <a:p>
            <a:pPr marL="0" lvl="0" indent="-177800" algn="l" rtl="0">
              <a:spcBef>
                <a:spcPts val="0"/>
              </a:spcBef>
              <a:buClr>
                <a:schemeClr val="lt1"/>
              </a:buClr>
              <a:buSzPts val="2800"/>
              <a:buFont typeface="Cabin"/>
              <a:buNone/>
            </a:pPr>
            <a:endParaRPr/>
          </a:p>
        </p:txBody>
      </p:sp>
      <p:sp>
        <p:nvSpPr>
          <p:cNvPr id="1842" name="Shape 1842"/>
          <p:cNvSpPr txBox="1"/>
          <p:nvPr/>
        </p:nvSpPr>
        <p:spPr>
          <a:xfrm>
            <a:off x="803787" y="2217174"/>
            <a:ext cx="10857300" cy="45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1.Project level activity; </a:t>
            </a:r>
            <a:r>
              <a:rPr lang="en-US"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too long projects, poor implementation and monitoring 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2.Management of project orientated business; </a:t>
            </a:r>
            <a:r>
              <a:rPr lang="en-US"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rapid changes in organizational structure, priority not given to project work, no defined personnel for portfolio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3.Commitment,roles and responsibilities; </a:t>
            </a:r>
            <a:r>
              <a:rPr lang="en-US"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unclear roles between decision makers and the rest of the organization, management not supporting project.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4.Portfolio level activities; </a:t>
            </a:r>
            <a:r>
              <a:rPr lang="en-US"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overlapping projects, weak GO decisions, role of portfolio manager not clearly defined, no feedback to project level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5.Information Management; </a:t>
            </a:r>
            <a:r>
              <a:rPr lang="en-US"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lack of and inadequate flow of information, no common data base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6.Resource competencies and methods;</a:t>
            </a:r>
            <a:r>
              <a:rPr lang="en-US"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inadequate portfolio planning, evaluation and management, shortage of human resource and lack of competencies at project level, too extensive composition of project team and steering committee.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Shape 1847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203200" algn="l" rtl="0">
              <a:spcBef>
                <a:spcPts val="0"/>
              </a:spcBef>
              <a:buClr>
                <a:schemeClr val="lt1"/>
              </a:buClr>
              <a:buSzPts val="3200"/>
              <a:buFont typeface="Cabin"/>
              <a:buNone/>
            </a:pPr>
            <a:r>
              <a:rPr lang="en-US" sz="3200"/>
              <a:t>CONCLUSION</a:t>
            </a:r>
          </a:p>
        </p:txBody>
      </p:sp>
      <p:sp>
        <p:nvSpPr>
          <p:cNvPr id="1848" name="Shape 1848"/>
          <p:cNvSpPr txBox="1"/>
          <p:nvPr/>
        </p:nvSpPr>
        <p:spPr>
          <a:xfrm>
            <a:off x="2143433" y="2967335"/>
            <a:ext cx="7905000" cy="92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The writers hope that the 6 problems areas derived from their study will be considered as a point for future studies based on its wider scope, and also that future research could identify and suggest solutions to these problems.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" name="Shape 172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177800" algn="l" rtl="0">
              <a:spcBef>
                <a:spcPts val="0"/>
              </a:spcBef>
              <a:buClr>
                <a:schemeClr val="lt1"/>
              </a:buClr>
              <a:buSzPts val="2800"/>
              <a:buFont typeface="Cabin"/>
              <a:buNone/>
            </a:pPr>
            <a:r>
              <a:rPr lang="en-US"/>
              <a:t>TODAY'S MULTIPROJECT ENVIRONMENT</a:t>
            </a:r>
          </a:p>
        </p:txBody>
      </p:sp>
      <p:pic>
        <p:nvPicPr>
          <p:cNvPr id="1725" name="Shape 1725"/>
          <p:cNvPicPr preferRelativeResize="0"/>
          <p:nvPr/>
        </p:nvPicPr>
        <p:blipFill rotWithShape="1">
          <a:blip r:embed="rId3">
            <a:alphaModFix/>
          </a:blip>
          <a:srcRect l="4192" r="514" b="13156"/>
          <a:stretch/>
        </p:blipFill>
        <p:spPr>
          <a:xfrm>
            <a:off x="4882550" y="3139679"/>
            <a:ext cx="2613943" cy="2382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6" name="Shape 1726"/>
          <p:cNvPicPr preferRelativeResize="0"/>
          <p:nvPr/>
        </p:nvPicPr>
        <p:blipFill rotWithShape="1"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286" b="79000" l="9857" r="89429">
                        <a14:foregroundMark x1="57857" y1="73714" x2="25286" y2="30143"/>
                        <a14:foregroundMark x1="25286" y1="30143" x2="48857" y2="19286"/>
                        <a14:foregroundMark x1="48857" y1="19286" x2="77143" y2="18571"/>
                        <a14:foregroundMark x1="77143" y1="18571" x2="76714" y2="13571"/>
                        <a14:foregroundMark x1="87143" y1="24000" x2="66714" y2="29571"/>
                        <a14:foregroundMark x1="49429" y1="31000" x2="47714" y2="4429"/>
                        <a14:foregroundMark x1="47714" y1="4429" x2="52571" y2="1286"/>
                      </a14:backgroundRemoval>
                    </a14:imgEffect>
                  </a14:imgLayer>
                </a14:imgProps>
              </a:ext>
            </a:extLst>
          </a:blip>
          <a:srcRect r="527" b="12103"/>
          <a:stretch/>
        </p:blipFill>
        <p:spPr>
          <a:xfrm rot="-625430">
            <a:off x="3532505" y="3038365"/>
            <a:ext cx="1837444" cy="1620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7" name="Shape 1727"/>
          <p:cNvPicPr preferRelativeResize="0"/>
          <p:nvPr/>
        </p:nvPicPr>
        <p:blipFill rotWithShape="1">
          <a:blip r:embed="rId6">
            <a:alphaModFix/>
          </a:blip>
          <a:srcRect r="527" b="16839"/>
          <a:stretch/>
        </p:blipFill>
        <p:spPr>
          <a:xfrm>
            <a:off x="2588266" y="3642372"/>
            <a:ext cx="1287416" cy="1072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8" name="Shape 1728"/>
          <p:cNvPicPr preferRelativeResize="0"/>
          <p:nvPr/>
        </p:nvPicPr>
        <p:blipFill rotWithShape="1">
          <a:blip r:embed="rId7">
            <a:alphaModFix/>
          </a:blip>
          <a:srcRect r="527" b="12633"/>
          <a:stretch/>
        </p:blipFill>
        <p:spPr>
          <a:xfrm>
            <a:off x="2887429" y="2996128"/>
            <a:ext cx="629747" cy="556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9" name="Shape 1729"/>
          <p:cNvPicPr preferRelativeResize="0"/>
          <p:nvPr/>
        </p:nvPicPr>
        <p:blipFill rotWithShape="1">
          <a:blip r:embed="rId8">
            <a:alphaModFix/>
          </a:blip>
          <a:srcRect r="704" b="13232"/>
          <a:stretch/>
        </p:blipFill>
        <p:spPr>
          <a:xfrm>
            <a:off x="3616311" y="2160699"/>
            <a:ext cx="1237873" cy="1072819"/>
          </a:xfrm>
          <a:prstGeom prst="rect">
            <a:avLst/>
          </a:prstGeom>
          <a:noFill/>
          <a:ln>
            <a:noFill/>
          </a:ln>
        </p:spPr>
      </p:pic>
      <p:sp>
        <p:nvSpPr>
          <p:cNvPr id="1730" name="Shape 1730"/>
          <p:cNvSpPr/>
          <p:nvPr/>
        </p:nvSpPr>
        <p:spPr>
          <a:xfrm>
            <a:off x="581192" y="2033516"/>
            <a:ext cx="11029500" cy="45945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333C40"/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731" name="Shape 1731"/>
          <p:cNvPicPr preferRelativeResize="0"/>
          <p:nvPr/>
        </p:nvPicPr>
        <p:blipFill rotWithShape="1">
          <a:blip r:embed="rId9">
            <a:alphaModFix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790" b="79107" l="9947" r="89526">
                        <a14:foregroundMark x1="68000" y1="73714" x2="19429" y2="27000"/>
                        <a14:foregroundMark x1="19429" y1="27000" x2="44857" y2="35286"/>
                        <a14:foregroundMark x1="44857" y1="35286" x2="72571" y2="26714"/>
                        <a14:foregroundMark x1="72571" y1="26714" x2="77857" y2="8857"/>
                        <a14:foregroundMark x1="78857" y1="26429" x2="75429" y2="19714"/>
                        <a14:foregroundMark x1="87571" y1="18286" x2="74714" y2="32857"/>
                        <a14:foregroundMark x1="17429" y1="44571" x2="48286" y2="49571"/>
                        <a14:foregroundMark x1="48286" y1="49571" x2="75714" y2="41857"/>
                        <a14:foregroundMark x1="75714" y1="41857" x2="73857" y2="45143"/>
                      </a14:backgroundRemoval>
                    </a14:imgEffect>
                  </a14:imgLayer>
                </a14:imgProps>
              </a:ext>
            </a:extLst>
          </a:blip>
          <a:srcRect r="527" b="12103"/>
          <a:stretch/>
        </p:blipFill>
        <p:spPr>
          <a:xfrm rot="200760">
            <a:off x="6571050" y="2265943"/>
            <a:ext cx="1837444" cy="1620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2" name="Shape 1732"/>
          <p:cNvPicPr preferRelativeResize="0"/>
          <p:nvPr/>
        </p:nvPicPr>
        <p:blipFill rotWithShape="1">
          <a:blip r:embed="rId11">
            <a:alphaModFix/>
          </a:blip>
          <a:srcRect r="527" b="16839"/>
          <a:stretch/>
        </p:blipFill>
        <p:spPr>
          <a:xfrm>
            <a:off x="7972605" y="5811817"/>
            <a:ext cx="544496" cy="453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3" name="Shape 1733"/>
          <p:cNvPicPr preferRelativeResize="0"/>
          <p:nvPr/>
        </p:nvPicPr>
        <p:blipFill rotWithShape="1">
          <a:blip r:embed="rId12">
            <a:alphaModFix/>
          </a:blip>
          <a:srcRect r="527" b="12633"/>
          <a:stretch/>
        </p:blipFill>
        <p:spPr>
          <a:xfrm>
            <a:off x="8299869" y="5597721"/>
            <a:ext cx="407965" cy="360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4" name="Shape 1734"/>
          <p:cNvPicPr preferRelativeResize="0"/>
          <p:nvPr/>
        </p:nvPicPr>
        <p:blipFill rotWithShape="1">
          <a:blip r:embed="rId13">
            <a:alphaModFix/>
          </a:blip>
          <a:srcRect r="704" b="13232"/>
          <a:stretch/>
        </p:blipFill>
        <p:spPr>
          <a:xfrm>
            <a:off x="6979029" y="6072520"/>
            <a:ext cx="699102" cy="605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5" name="Shape 1735"/>
          <p:cNvPicPr preferRelativeResize="0"/>
          <p:nvPr/>
        </p:nvPicPr>
        <p:blipFill rotWithShape="1">
          <a:blip r:embed="rId14">
            <a:alphaModFix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4857" b="79000" l="9714" r="92000">
                        <a14:foregroundMark x1="48429" y1="63714" x2="48571" y2="48286"/>
                        <a14:foregroundMark x1="20571" y1="34571" x2="26286" y2="15143"/>
                        <a14:foregroundMark x1="49143" y1="25143" x2="49143" y2="25143"/>
                        <a14:foregroundMark x1="39000" y1="12571" x2="92000" y2="34429"/>
                        <a14:foregroundMark x1="64714" y1="4429" x2="37429" y2="4857"/>
                        <a14:foregroundMark x1="37429" y1="4857" x2="39714" y2="28714"/>
                      </a14:backgroundRemoval>
                    </a14:imgEffect>
                  </a14:imgLayer>
                </a14:imgProps>
              </a:ext>
            </a:extLst>
          </a:blip>
          <a:srcRect r="527" b="12103"/>
          <a:stretch/>
        </p:blipFill>
        <p:spPr>
          <a:xfrm rot="479695">
            <a:off x="6920668" y="4684497"/>
            <a:ext cx="1837444" cy="1620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6" name="Shape 1736"/>
          <p:cNvPicPr preferRelativeResize="0"/>
          <p:nvPr/>
        </p:nvPicPr>
        <p:blipFill rotWithShape="1">
          <a:blip r:embed="rId16">
            <a:alphaModFix/>
          </a:blip>
          <a:srcRect r="527" b="16839"/>
          <a:stretch/>
        </p:blipFill>
        <p:spPr>
          <a:xfrm>
            <a:off x="7760524" y="2853893"/>
            <a:ext cx="1485676" cy="123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7" name="Shape 1737"/>
          <p:cNvPicPr preferRelativeResize="0"/>
          <p:nvPr/>
        </p:nvPicPr>
        <p:blipFill rotWithShape="1">
          <a:blip r:embed="rId17">
            <a:alphaModFix/>
          </a:blip>
          <a:srcRect r="527" b="12633"/>
          <a:stretch/>
        </p:blipFill>
        <p:spPr>
          <a:xfrm>
            <a:off x="8348074" y="2187220"/>
            <a:ext cx="946683" cy="836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8" name="Shape 1738"/>
          <p:cNvPicPr preferRelativeResize="0"/>
          <p:nvPr/>
        </p:nvPicPr>
        <p:blipFill rotWithShape="1">
          <a:blip r:embed="rId18">
            <a:alphaModFix/>
          </a:blip>
          <a:srcRect r="704" b="13232"/>
          <a:stretch/>
        </p:blipFill>
        <p:spPr>
          <a:xfrm>
            <a:off x="6054007" y="2650376"/>
            <a:ext cx="738199" cy="639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9" name="Shape 1739" descr="A close up of a logo  Description automatically generated"/>
          <p:cNvPicPr preferRelativeResize="0"/>
          <p:nvPr/>
        </p:nvPicPr>
        <p:blipFill rotWithShape="1">
          <a:blip r:embed="rId19">
            <a:alphaModFix amt="35000"/>
          </a:blip>
          <a:srcRect b="13111"/>
          <a:stretch/>
        </p:blipFill>
        <p:spPr>
          <a:xfrm>
            <a:off x="3575831" y="1864826"/>
            <a:ext cx="5326305" cy="4627911"/>
          </a:xfrm>
          <a:prstGeom prst="rect">
            <a:avLst/>
          </a:prstGeom>
          <a:noFill/>
          <a:ln>
            <a:noFill/>
          </a:ln>
        </p:spPr>
      </p:pic>
      <p:sp>
        <p:nvSpPr>
          <p:cNvPr id="1740" name="Shape 1740"/>
          <p:cNvSpPr/>
          <p:nvPr/>
        </p:nvSpPr>
        <p:spPr>
          <a:xfrm>
            <a:off x="851543" y="5397351"/>
            <a:ext cx="5250900" cy="1200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A group of projects that compete for scarce resources and are conducted under the sponsorship or management of a particular organization.</a:t>
            </a:r>
          </a:p>
          <a:p>
            <a:pPr marL="0" marR="0" lvl="0" indent="0" algn="r" rtl="0">
              <a:spcBef>
                <a:spcPts val="0"/>
              </a:spcBef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Archer and Ghasemzadeh </a:t>
            </a:r>
          </a:p>
        </p:txBody>
      </p:sp>
      <p:sp>
        <p:nvSpPr>
          <p:cNvPr id="1741" name="Shape 1741"/>
          <p:cNvSpPr/>
          <p:nvPr/>
        </p:nvSpPr>
        <p:spPr>
          <a:xfrm>
            <a:off x="749552" y="2614736"/>
            <a:ext cx="2047500" cy="203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 A set of projects which are managed in a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co-ordinated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way to deliver increased benefits.</a:t>
            </a:r>
          </a:p>
          <a:p>
            <a:pPr marL="0" marR="0" lvl="0" indent="0" algn="r" rtl="0">
              <a:spcBef>
                <a:spcPts val="0"/>
              </a:spcBef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Platje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et al.</a:t>
            </a:r>
          </a:p>
        </p:txBody>
      </p:sp>
      <p:sp>
        <p:nvSpPr>
          <p:cNvPr id="1742" name="Shape 1742"/>
          <p:cNvSpPr/>
          <p:nvPr/>
        </p:nvSpPr>
        <p:spPr>
          <a:xfrm>
            <a:off x="8960796" y="3174882"/>
            <a:ext cx="2550000" cy="258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Portfolio management includes, among others, management of interfaces between projects, prioritization of resources and balancing responsibilities against corporate objectives.</a:t>
            </a:r>
          </a:p>
          <a:p>
            <a:pPr marL="0" marR="0" lvl="0" indent="0" algn="r" rtl="0">
              <a:spcBef>
                <a:spcPts val="0"/>
              </a:spcBef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Turner</a:t>
            </a:r>
          </a:p>
        </p:txBody>
      </p:sp>
      <p:sp>
        <p:nvSpPr>
          <p:cNvPr id="1743" name="Shape 1743"/>
          <p:cNvSpPr/>
          <p:nvPr/>
        </p:nvSpPr>
        <p:spPr>
          <a:xfrm>
            <a:off x="3384690" y="3810667"/>
            <a:ext cx="5422500" cy="8619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2500" b="1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What are problems and problem areas in project portfolio management?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500"/>
                                        <p:tgtEl>
                                          <p:spTgt spid="1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" name="Shape 1748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177800" algn="l" rtl="0">
              <a:spcBef>
                <a:spcPts val="0"/>
              </a:spcBef>
              <a:buClr>
                <a:schemeClr val="lt1"/>
              </a:buClr>
              <a:buSzPts val="2800"/>
              <a:buFont typeface="Cabin"/>
              <a:buNone/>
            </a:pPr>
            <a:r>
              <a:rPr lang="en-US"/>
              <a:t>THE CASES STUDIED</a:t>
            </a:r>
          </a:p>
        </p:txBody>
      </p:sp>
      <p:sp>
        <p:nvSpPr>
          <p:cNvPr id="1749" name="Shape 1749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en-US"/>
              <a:t>Empirical data by Helsinki Univesity of Technology;</a:t>
            </a:r>
          </a:p>
          <a:p>
            <a:pPr marL="306000" lvl="0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/>
              <a:t>Two project portfolio management research projects;</a:t>
            </a:r>
          </a:p>
          <a:p>
            <a:pPr marL="306000" lvl="0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/>
              <a:t>Cross organizational units projects in matrix organizations;</a:t>
            </a:r>
          </a:p>
          <a:p>
            <a:pPr marL="306000" lvl="0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/>
              <a:t>Comparable in terms of project and process management.</a:t>
            </a:r>
          </a:p>
          <a:p>
            <a:pPr marL="306000" lvl="0" indent="-30600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/>
          </a:p>
        </p:txBody>
      </p:sp>
      <p:pic>
        <p:nvPicPr>
          <p:cNvPr id="1750" name="Shape 1750" descr="Helsinki University of Technology - Wikipe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6374" y="4106943"/>
            <a:ext cx="2804433" cy="2048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5" name="Shape 175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177800" algn="l" rtl="0">
              <a:spcBef>
                <a:spcPts val="0"/>
              </a:spcBef>
              <a:buClr>
                <a:schemeClr val="lt1"/>
              </a:buClr>
              <a:buSzPts val="2800"/>
              <a:buFont typeface="Cabin"/>
              <a:buNone/>
            </a:pPr>
            <a:endParaRPr/>
          </a:p>
        </p:txBody>
      </p:sp>
      <p:sp>
        <p:nvSpPr>
          <p:cNvPr id="1756" name="Shape 1756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656"/>
              <a:buNone/>
            </a:pPr>
            <a:endParaRPr/>
          </a:p>
        </p:txBody>
      </p:sp>
      <p:pic>
        <p:nvPicPr>
          <p:cNvPr id="1757" name="Shape 1757" descr="Project Management: Matrix Organization Structur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322"/>
            <a:ext cx="12192002" cy="6790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Shape 176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177800" algn="l" rtl="0">
              <a:spcBef>
                <a:spcPts val="0"/>
              </a:spcBef>
              <a:buClr>
                <a:schemeClr val="lt1"/>
              </a:buClr>
              <a:buSzPts val="2800"/>
              <a:buFont typeface="Cabin"/>
              <a:buNone/>
            </a:pPr>
            <a:r>
              <a:rPr lang="en-US"/>
              <a:t>THE CASES STUDIED</a:t>
            </a:r>
          </a:p>
        </p:txBody>
      </p:sp>
      <p:sp>
        <p:nvSpPr>
          <p:cNvPr id="1763" name="Shape 1763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en-US"/>
              <a:t>Empirical data by Helsinki Univesity of Technology;</a:t>
            </a:r>
          </a:p>
          <a:p>
            <a:pPr marL="306000" lvl="0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/>
              <a:t>Two project portfolio management research projects;</a:t>
            </a:r>
          </a:p>
          <a:p>
            <a:pPr marL="306000" lvl="0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/>
              <a:t>Cross organizational units projects in matrix organizations;</a:t>
            </a:r>
          </a:p>
          <a:p>
            <a:pPr marL="306000" lvl="0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/>
              <a:t>Comparable in terms of project and process management.</a:t>
            </a:r>
          </a:p>
          <a:p>
            <a:pPr marL="306000" lvl="0" indent="-30600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/>
          </a:p>
        </p:txBody>
      </p:sp>
      <p:pic>
        <p:nvPicPr>
          <p:cNvPr id="1764" name="Shape 1764" descr="Helsinki University of Technology - Wikipe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6374" y="4106943"/>
            <a:ext cx="2804433" cy="2048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9" name="Shape 1769"/>
          <p:cNvGrpSpPr/>
          <p:nvPr/>
        </p:nvGrpSpPr>
        <p:grpSpPr>
          <a:xfrm>
            <a:off x="581192" y="2307203"/>
            <a:ext cx="10301228" cy="4320667"/>
            <a:chOff x="0" y="1098147"/>
            <a:chExt cx="10301228" cy="4320667"/>
          </a:xfrm>
        </p:grpSpPr>
        <p:sp>
          <p:nvSpPr>
            <p:cNvPr id="1770" name="Shape 1770"/>
            <p:cNvSpPr/>
            <p:nvPr/>
          </p:nvSpPr>
          <p:spPr>
            <a:xfrm>
              <a:off x="0" y="2219947"/>
              <a:ext cx="1934100" cy="967200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 w="22225" cap="rnd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1" name="Shape 1771"/>
            <p:cNvSpPr txBox="1"/>
            <p:nvPr/>
          </p:nvSpPr>
          <p:spPr>
            <a:xfrm>
              <a:off x="28324" y="2248271"/>
              <a:ext cx="1877400" cy="910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7125" tIns="17125" rIns="17125" bIns="17125" anchor="ctr" anchorCtr="0">
              <a:noAutofit/>
            </a:bodyPr>
            <a:lstStyle/>
            <a:p>
              <a:pPr marL="0" marR="0" lvl="0" indent="-1714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abin"/>
                <a:buNone/>
              </a:pPr>
              <a:endPara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772" name="Shape 1772"/>
            <p:cNvSpPr/>
            <p:nvPr/>
          </p:nvSpPr>
          <p:spPr>
            <a:xfrm rot="-2563233">
              <a:off x="1714810" y="2126538"/>
              <a:ext cx="1653393" cy="3226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2225" cap="rnd" cmpd="sng">
              <a:solidFill>
                <a:srgbClr val="37414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3" name="Shape 1773"/>
            <p:cNvSpPr txBox="1"/>
            <p:nvPr/>
          </p:nvSpPr>
          <p:spPr>
            <a:xfrm rot="-2567505">
              <a:off x="2500108" y="2101209"/>
              <a:ext cx="82581" cy="82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81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bin"/>
                <a:buNone/>
              </a:pPr>
              <a:endParaRPr sz="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774" name="Shape 1774"/>
            <p:cNvSpPr/>
            <p:nvPr/>
          </p:nvSpPr>
          <p:spPr>
            <a:xfrm>
              <a:off x="3148818" y="1098147"/>
              <a:ext cx="1934100" cy="9672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2225" cap="rnd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5" name="Shape 1775"/>
            <p:cNvSpPr txBox="1"/>
            <p:nvPr/>
          </p:nvSpPr>
          <p:spPr>
            <a:xfrm>
              <a:off x="3177142" y="1126471"/>
              <a:ext cx="1877400" cy="910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7125" tIns="17125" rIns="17125" bIns="17125" anchor="ctr" anchorCtr="0">
              <a:noAutofit/>
            </a:bodyPr>
            <a:lstStyle/>
            <a:p>
              <a:pPr marL="0" marR="0" lvl="0" indent="-1714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bin"/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bin"/>
                  <a:ea typeface="Cabin"/>
                  <a:cs typeface="Cabin"/>
                  <a:sym typeface="Cabin"/>
                </a:rPr>
                <a:t>External</a:t>
              </a:r>
            </a:p>
          </p:txBody>
        </p:sp>
        <p:sp>
          <p:nvSpPr>
            <p:cNvPr id="1776" name="Shape 1776"/>
            <p:cNvSpPr/>
            <p:nvPr/>
          </p:nvSpPr>
          <p:spPr>
            <a:xfrm rot="17777">
              <a:off x="5082847" y="1566810"/>
              <a:ext cx="464106" cy="321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2225" cap="rnd" cmpd="sng">
              <a:solidFill>
                <a:srgbClr val="3F4A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7" name="Shape 1777"/>
            <p:cNvSpPr txBox="1"/>
            <p:nvPr/>
          </p:nvSpPr>
          <p:spPr>
            <a:xfrm>
              <a:off x="5303448" y="1571148"/>
              <a:ext cx="23100" cy="231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1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bin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778" name="Shape 1778"/>
            <p:cNvSpPr/>
            <p:nvPr/>
          </p:nvSpPr>
          <p:spPr>
            <a:xfrm>
              <a:off x="5547068" y="1100419"/>
              <a:ext cx="2115300" cy="9672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2225" cap="rnd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9" name="Shape 1779"/>
            <p:cNvSpPr txBox="1"/>
            <p:nvPr/>
          </p:nvSpPr>
          <p:spPr>
            <a:xfrm>
              <a:off x="5575392" y="1128743"/>
              <a:ext cx="2058900" cy="910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7125" tIns="17125" rIns="17125" bIns="17125" anchor="ctr" anchorCtr="0">
              <a:noAutofit/>
            </a:bodyPr>
            <a:lstStyle/>
            <a:p>
              <a:pPr marL="0" marR="0" lvl="0" indent="-1714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bin"/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bin"/>
                  <a:ea typeface="Cabin"/>
                  <a:cs typeface="Cabin"/>
                  <a:sym typeface="Cabin"/>
                </a:rPr>
                <a:t>Commercial development</a:t>
              </a:r>
            </a:p>
          </p:txBody>
        </p:sp>
        <p:sp>
          <p:nvSpPr>
            <p:cNvPr id="1780" name="Shape 1780"/>
            <p:cNvSpPr/>
            <p:nvPr/>
          </p:nvSpPr>
          <p:spPr>
            <a:xfrm rot="960858">
              <a:off x="1876854" y="3093892"/>
              <a:ext cx="2946963" cy="321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2225" cap="rnd" cmpd="sng">
              <a:solidFill>
                <a:srgbClr val="37414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1" name="Shape 1781"/>
            <p:cNvSpPr txBox="1"/>
            <p:nvPr/>
          </p:nvSpPr>
          <p:spPr>
            <a:xfrm rot="964414">
              <a:off x="3276584" y="3036360"/>
              <a:ext cx="147361" cy="1473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698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bin"/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782" name="Shape 1782"/>
            <p:cNvSpPr/>
            <p:nvPr/>
          </p:nvSpPr>
          <p:spPr>
            <a:xfrm>
              <a:off x="4766599" y="3032957"/>
              <a:ext cx="1934100" cy="9672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2225" cap="rnd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3" name="Shape 1783"/>
            <p:cNvSpPr txBox="1"/>
            <p:nvPr/>
          </p:nvSpPr>
          <p:spPr>
            <a:xfrm>
              <a:off x="4794923" y="3061281"/>
              <a:ext cx="1877400" cy="910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7125" tIns="17125" rIns="17125" bIns="17125" anchor="ctr" anchorCtr="0">
              <a:noAutofit/>
            </a:bodyPr>
            <a:lstStyle/>
            <a:p>
              <a:pPr marL="0" marR="0" lvl="0" indent="-1714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bin"/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bin"/>
                  <a:ea typeface="Cabin"/>
                  <a:cs typeface="Cabin"/>
                  <a:sym typeface="Cabin"/>
                </a:rPr>
                <a:t>Internal</a:t>
              </a:r>
            </a:p>
          </p:txBody>
        </p:sp>
        <p:sp>
          <p:nvSpPr>
            <p:cNvPr id="1784" name="Shape 1784"/>
            <p:cNvSpPr/>
            <p:nvPr/>
          </p:nvSpPr>
          <p:spPr>
            <a:xfrm rot="-2919808">
              <a:off x="6272312" y="2553230"/>
              <a:ext cx="2523163" cy="320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2225" cap="rnd" cmpd="sng">
              <a:solidFill>
                <a:srgbClr val="3F4A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5" name="Shape 1785"/>
            <p:cNvSpPr txBox="1"/>
            <p:nvPr/>
          </p:nvSpPr>
          <p:spPr>
            <a:xfrm rot="-2919624">
              <a:off x="7470863" y="2506161"/>
              <a:ext cx="126264" cy="1262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571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bin"/>
                <a:buNone/>
              </a:pPr>
              <a:endPara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786" name="Shape 1786"/>
            <p:cNvSpPr/>
            <p:nvPr/>
          </p:nvSpPr>
          <p:spPr>
            <a:xfrm>
              <a:off x="8367128" y="1138579"/>
              <a:ext cx="1934100" cy="9672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2225" cap="rnd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7" name="Shape 1787"/>
            <p:cNvSpPr txBox="1"/>
            <p:nvPr/>
          </p:nvSpPr>
          <p:spPr>
            <a:xfrm>
              <a:off x="8395452" y="1166903"/>
              <a:ext cx="1877400" cy="910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7125" tIns="17125" rIns="17125" bIns="17125" anchor="ctr" anchorCtr="0">
              <a:noAutofit/>
            </a:bodyPr>
            <a:lstStyle/>
            <a:p>
              <a:pPr marL="0" marR="0" lvl="0" indent="-1714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bin"/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bin"/>
                  <a:ea typeface="Cabin"/>
                  <a:cs typeface="Cabin"/>
                  <a:sym typeface="Cabin"/>
                </a:rPr>
                <a:t>Problem solving</a:t>
              </a:r>
            </a:p>
          </p:txBody>
        </p:sp>
        <p:sp>
          <p:nvSpPr>
            <p:cNvPr id="1788" name="Shape 1788"/>
            <p:cNvSpPr/>
            <p:nvPr/>
          </p:nvSpPr>
          <p:spPr>
            <a:xfrm rot="-1508967">
              <a:off x="6613516" y="3109190"/>
              <a:ext cx="1841025" cy="3220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19999" y="60000"/>
                  </a:lnTo>
                </a:path>
              </a:pathLst>
            </a:custGeom>
            <a:noFill/>
            <a:ln w="22225" cap="rnd" cmpd="sng">
              <a:solidFill>
                <a:srgbClr val="3F4A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9" name="Shape 1789"/>
            <p:cNvSpPr txBox="1"/>
            <p:nvPr/>
          </p:nvSpPr>
          <p:spPr>
            <a:xfrm rot="-1503720">
              <a:off x="7487864" y="3079411"/>
              <a:ext cx="92068" cy="920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81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bin"/>
                <a:buNone/>
              </a:pPr>
              <a:endParaRPr sz="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790" name="Shape 1790"/>
            <p:cNvSpPr/>
            <p:nvPr/>
          </p:nvSpPr>
          <p:spPr>
            <a:xfrm>
              <a:off x="8367128" y="2250689"/>
              <a:ext cx="1934100" cy="9672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2225" cap="rnd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1" name="Shape 1791"/>
            <p:cNvSpPr txBox="1"/>
            <p:nvPr/>
          </p:nvSpPr>
          <p:spPr>
            <a:xfrm>
              <a:off x="8395452" y="2279013"/>
              <a:ext cx="1877400" cy="910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7125" tIns="17125" rIns="17125" bIns="17125" anchor="ctr" anchorCtr="0">
              <a:noAutofit/>
            </a:bodyPr>
            <a:lstStyle/>
            <a:p>
              <a:pPr marL="0" marR="0" lvl="0" indent="-1714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bin"/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bin"/>
                  <a:ea typeface="Cabin"/>
                  <a:cs typeface="Cabin"/>
                  <a:sym typeface="Cabin"/>
                </a:rPr>
                <a:t>Utility</a:t>
              </a:r>
            </a:p>
          </p:txBody>
        </p:sp>
        <p:sp>
          <p:nvSpPr>
            <p:cNvPr id="1792" name="Shape 1792"/>
            <p:cNvSpPr/>
            <p:nvPr/>
          </p:nvSpPr>
          <p:spPr>
            <a:xfrm rot="671452">
              <a:off x="6684522" y="3665265"/>
              <a:ext cx="1698801" cy="321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2225" cap="rnd" cmpd="sng">
              <a:solidFill>
                <a:srgbClr val="3F4A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3" name="Shape 1793"/>
            <p:cNvSpPr txBox="1"/>
            <p:nvPr/>
          </p:nvSpPr>
          <p:spPr>
            <a:xfrm rot="671459">
              <a:off x="7491443" y="3638939"/>
              <a:ext cx="85017" cy="850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381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bin"/>
                <a:buNone/>
              </a:pPr>
              <a:endParaRPr sz="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794" name="Shape 1794"/>
            <p:cNvSpPr/>
            <p:nvPr/>
          </p:nvSpPr>
          <p:spPr>
            <a:xfrm>
              <a:off x="8367128" y="3362799"/>
              <a:ext cx="1934100" cy="9672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2225" cap="rnd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5" name="Shape 1795"/>
            <p:cNvSpPr txBox="1"/>
            <p:nvPr/>
          </p:nvSpPr>
          <p:spPr>
            <a:xfrm>
              <a:off x="8395452" y="3391123"/>
              <a:ext cx="1877400" cy="910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7125" tIns="17125" rIns="17125" bIns="17125" anchor="ctr" anchorCtr="0">
              <a:noAutofit/>
            </a:bodyPr>
            <a:lstStyle/>
            <a:p>
              <a:pPr marL="0" marR="0" lvl="0" indent="-1714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bin"/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bin"/>
                  <a:ea typeface="Cabin"/>
                  <a:cs typeface="Cabin"/>
                  <a:sym typeface="Cabin"/>
                </a:rPr>
                <a:t>Research</a:t>
              </a:r>
            </a:p>
          </p:txBody>
        </p:sp>
        <p:sp>
          <p:nvSpPr>
            <p:cNvPr id="1796" name="Shape 1796"/>
            <p:cNvSpPr/>
            <p:nvPr/>
          </p:nvSpPr>
          <p:spPr>
            <a:xfrm rot="2424475">
              <a:off x="6439720" y="4209828"/>
              <a:ext cx="2188591" cy="321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2225" cap="rnd" cmpd="sng">
              <a:solidFill>
                <a:srgbClr val="3F4A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7" name="Shape 1797"/>
            <p:cNvSpPr txBox="1"/>
            <p:nvPr/>
          </p:nvSpPr>
          <p:spPr>
            <a:xfrm rot="2419717">
              <a:off x="7479322" y="4171085"/>
              <a:ext cx="109399" cy="1093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700" tIns="0" rIns="12700" bIns="0" anchor="ctr" anchorCtr="0">
              <a:noAutofit/>
            </a:bodyPr>
            <a:lstStyle/>
            <a:p>
              <a:pPr marL="0" marR="0" lvl="0" indent="-508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bin"/>
                <a:buNone/>
              </a:pPr>
              <a:endParaRPr sz="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1798" name="Shape 1798"/>
            <p:cNvSpPr/>
            <p:nvPr/>
          </p:nvSpPr>
          <p:spPr>
            <a:xfrm>
              <a:off x="8367128" y="4451614"/>
              <a:ext cx="1934100" cy="9672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2225" cap="rnd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9" name="Shape 1799"/>
            <p:cNvSpPr txBox="1"/>
            <p:nvPr/>
          </p:nvSpPr>
          <p:spPr>
            <a:xfrm>
              <a:off x="8395452" y="4479938"/>
              <a:ext cx="1877400" cy="910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7125" tIns="17125" rIns="17125" bIns="17125" anchor="ctr" anchorCtr="0">
              <a:noAutofit/>
            </a:bodyPr>
            <a:lstStyle/>
            <a:p>
              <a:pPr marL="0" marR="0" lvl="0" indent="-1714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bin"/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bin"/>
                  <a:ea typeface="Cabin"/>
                  <a:cs typeface="Cabin"/>
                  <a:sym typeface="Cabin"/>
                </a:rPr>
                <a:t>Maintenance</a:t>
              </a:r>
            </a:p>
          </p:txBody>
        </p:sp>
      </p:grpSp>
      <p:sp>
        <p:nvSpPr>
          <p:cNvPr id="1800" name="Shape 180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177800" algn="l" rtl="0">
              <a:spcBef>
                <a:spcPts val="0"/>
              </a:spcBef>
              <a:buClr>
                <a:schemeClr val="lt1"/>
              </a:buClr>
              <a:buSzPts val="2800"/>
              <a:buFont typeface="Cabin"/>
              <a:buNone/>
            </a:pPr>
            <a:r>
              <a:rPr lang="en-US"/>
              <a:t>PROJECTS CLASSIFICATION</a:t>
            </a:r>
          </a:p>
        </p:txBody>
      </p:sp>
      <p:pic>
        <p:nvPicPr>
          <p:cNvPr id="1801" name="Shape 1801" descr="A close up of a logo  Description automatically generated"/>
          <p:cNvPicPr preferRelativeResize="0"/>
          <p:nvPr/>
        </p:nvPicPr>
        <p:blipFill rotWithShape="1">
          <a:blip r:embed="rId3">
            <a:alphaModFix/>
          </a:blip>
          <a:srcRect b="17444"/>
          <a:stretch/>
        </p:blipFill>
        <p:spPr>
          <a:xfrm>
            <a:off x="792207" y="3012765"/>
            <a:ext cx="1955410" cy="161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6" name="Shape 180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rmAutofit/>
          </a:bodyPr>
          <a:lstStyle/>
          <a:p>
            <a:pPr marL="0" lvl="0" indent="-177800" algn="l" rtl="0">
              <a:spcBef>
                <a:spcPts val="0"/>
              </a:spcBef>
              <a:buClr>
                <a:schemeClr val="lt1"/>
              </a:buClr>
              <a:buSzPts val="2800"/>
              <a:buFont typeface="Cabin"/>
              <a:buNone/>
            </a:pPr>
            <a:r>
              <a:rPr lang="en-US"/>
              <a:t>PREVIOUSLY IDENTIFIED PROBLEMS IN PORTFOLIO MANAGEMENT</a:t>
            </a:r>
          </a:p>
        </p:txBody>
      </p:sp>
      <p:sp>
        <p:nvSpPr>
          <p:cNvPr id="1807" name="Shape 1807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No link between strategy and project selection;</a:t>
            </a:r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Poor quality portfolios;</a:t>
            </a:r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Reluctance to kill projects;</a:t>
            </a:r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Scarce resources and a lack of focus;</a:t>
            </a:r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Selecting short-term and easy projects;</a:t>
            </a:r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Information overflow and lacking quality of information;</a:t>
            </a:r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Decision making basing on power.</a:t>
            </a:r>
          </a:p>
        </p:txBody>
      </p:sp>
      <p:pic>
        <p:nvPicPr>
          <p:cNvPr id="1808" name="Shape 18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80310" y="2380510"/>
            <a:ext cx="2951999" cy="3278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" name="Shape 1813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None/>
            </a:pPr>
            <a:r>
              <a:rPr lang="en-US" sz="3200"/>
              <a:t>5 STEP INDEPENDENT EMPIRICAL RESEARCH</a:t>
            </a:r>
          </a:p>
          <a:p>
            <a:pPr marL="0" lvl="0" indent="-203200" algn="l" rtl="0">
              <a:spcBef>
                <a:spcPts val="0"/>
              </a:spcBef>
              <a:buClr>
                <a:schemeClr val="lt1"/>
              </a:buClr>
              <a:buSzPts val="3200"/>
              <a:buFont typeface="Cabin"/>
              <a:buNone/>
            </a:pPr>
            <a:r>
              <a:rPr lang="en-US" sz="3200"/>
              <a:t>RESEARCH PROCEDURE</a:t>
            </a:r>
          </a:p>
        </p:txBody>
      </p:sp>
      <p:sp>
        <p:nvSpPr>
          <p:cNvPr id="1814" name="Shape 1814"/>
          <p:cNvSpPr txBox="1"/>
          <p:nvPr/>
        </p:nvSpPr>
        <p:spPr>
          <a:xfrm>
            <a:off x="4724400" y="32004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1815" name="Shape 1815"/>
          <p:cNvGraphicFramePr/>
          <p:nvPr/>
        </p:nvGraphicFramePr>
        <p:xfrm>
          <a:off x="405580" y="1855838"/>
          <a:ext cx="11195950" cy="3481975"/>
        </p:xfrm>
        <a:graphic>
          <a:graphicData uri="http://schemas.openxmlformats.org/drawingml/2006/table">
            <a:tbl>
              <a:tblPr firstRow="1" bandRow="1">
                <a:noFill/>
                <a:tableStyleId>{A80C3F17-D1E4-4630-89E5-98C6D7D6164F}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What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How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Systems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Beta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Alpha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Company-specific pre-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sent-state analysis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Interviews and familiarization with the organization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Data collection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14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current problem in single and multiple project management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Open questionnaire to employees related to the management portfolios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Description of each problem; influence on everyday operations; suggestions for improvement; ranking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13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response:12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17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response:6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Hierarchical grouping of survey data into preliminary problem areas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Was developed to reveal to the employees problems in the management of single projects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PPA integrated into 5 common problem areas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br>
                        <a:rPr lang="en-US" sz="1800" u="none" strike="noStrike" cap="none"/>
                      </a:br>
                      <a:endParaRPr lang="en-US" sz="18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br>
                        <a:rPr lang="en-US" sz="1800" u="none" strike="noStrike" cap="none"/>
                      </a:br>
                      <a:endParaRPr lang="en-US" sz="1800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0" name="Shape 182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None/>
            </a:pPr>
            <a:r>
              <a:rPr lang="en-US" sz="3200"/>
              <a:t>5 STEP INDEPENDENT EMPIRICAL RESEARCH</a:t>
            </a:r>
          </a:p>
          <a:p>
            <a:pPr marL="0" lvl="0" indent="-203200" algn="l" rtl="0">
              <a:spcBef>
                <a:spcPts val="0"/>
              </a:spcBef>
              <a:buClr>
                <a:schemeClr val="lt1"/>
              </a:buClr>
              <a:buSzPts val="3200"/>
              <a:buFont typeface="Cabin"/>
              <a:buNone/>
            </a:pPr>
            <a:r>
              <a:rPr lang="en-US" sz="3200"/>
              <a:t>RESEARCH PROCEDURE</a:t>
            </a:r>
          </a:p>
        </p:txBody>
      </p:sp>
      <p:sp>
        <p:nvSpPr>
          <p:cNvPr id="1821" name="Shape 1821"/>
          <p:cNvSpPr txBox="1"/>
          <p:nvPr/>
        </p:nvSpPr>
        <p:spPr>
          <a:xfrm>
            <a:off x="4724400" y="32004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1822" name="Shape 1822"/>
          <p:cNvGraphicFramePr/>
          <p:nvPr/>
        </p:nvGraphicFramePr>
        <p:xfrm>
          <a:off x="405580" y="1855838"/>
          <a:ext cx="11195950" cy="3080655"/>
        </p:xfrm>
        <a:graphic>
          <a:graphicData uri="http://schemas.openxmlformats.org/drawingml/2006/table">
            <a:tbl>
              <a:tblPr firstRow="1" bandRow="1">
                <a:noFill/>
                <a:tableStyleId>{A80C3F17-D1E4-4630-89E5-98C6D7D6164F}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What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How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Systems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Beta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Alpha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Workshop for better understanding of company specific preliminary problem areas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By creating a cause–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effect map for each preliminary problem area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Identify causes,new problems,study interrelation of problems, understanding the preliminary problem areas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9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10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9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Data analysis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Combination of problems and causes to understand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Existing problems in the management of internal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development projects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Understanding of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the problems existing in the management of internal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development projects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br>
                        <a:rPr lang="en-US" sz="1800" u="none" strike="noStrike" cap="none"/>
                      </a:br>
                      <a:endParaRPr lang="en-US" sz="18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br>
                        <a:rPr lang="en-US" sz="1800" u="none" strike="noStrike" cap="none"/>
                      </a:br>
                      <a:endParaRPr lang="en-US" sz="1800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526</Words>
  <Application>Microsoft Office PowerPoint</Application>
  <PresentationFormat>Widescreen</PresentationFormat>
  <Paragraphs>133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Cabin</vt:lpstr>
      <vt:lpstr>Calibri</vt:lpstr>
      <vt:lpstr>Noto Sans Symbols</vt:lpstr>
      <vt:lpstr>Times</vt:lpstr>
      <vt:lpstr>Dividend</vt:lpstr>
      <vt:lpstr>PROBLEMS IN MANAGING INTERNAL DEVELOPMENT PROJECTS IN MULTI-PROJECT ENVIRONMENTS  </vt:lpstr>
      <vt:lpstr>TODAY'S MULTIPROJECT ENVIRONMENT</vt:lpstr>
      <vt:lpstr>THE CASES STUDIED</vt:lpstr>
      <vt:lpstr>PowerPoint Presentation</vt:lpstr>
      <vt:lpstr>THE CASES STUDIED</vt:lpstr>
      <vt:lpstr>PROJECTS CLASSIFICATION</vt:lpstr>
      <vt:lpstr>PREVIOUSLY IDENTIFIED PROBLEMS IN PORTFOLIO MANAGEMENT</vt:lpstr>
      <vt:lpstr>5 STEP INDEPENDENT EMPIRICAL RESEARCH RESEARCH PROCEDURE</vt:lpstr>
      <vt:lpstr>5 STEP INDEPENDENT EMPIRICAL RESEARCH RESEARCH PROCEDURE</vt:lpstr>
      <vt:lpstr> RESULTS:  PPA, AND RANKING </vt:lpstr>
      <vt:lpstr>ANALYSIS ON CAUSE OF PPA</vt:lpstr>
      <vt:lpstr>ANALYSIS OF PROBLEM AREAS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IN MANAGING INTERNAL DEVELOPMENT PROJECTS IN MULTI-PROJECT ENVIRONMENTS  </dc:title>
  <cp:lastModifiedBy>Guimi .</cp:lastModifiedBy>
  <cp:revision>3</cp:revision>
  <dcterms:modified xsi:type="dcterms:W3CDTF">2019-05-07T12:13:17Z</dcterms:modified>
</cp:coreProperties>
</file>