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259" r:id="rId4"/>
    <p:sldId id="26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89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15" r:id="rId21"/>
    <p:sldId id="308" r:id="rId22"/>
    <p:sldId id="307" r:id="rId23"/>
    <p:sldId id="309" r:id="rId24"/>
    <p:sldId id="314" r:id="rId25"/>
    <p:sldId id="305" r:id="rId26"/>
    <p:sldId id="310" r:id="rId27"/>
    <p:sldId id="311" r:id="rId28"/>
    <p:sldId id="312" r:id="rId29"/>
    <p:sldId id="313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10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8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Extensômetro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90D17A8-01C7-414E-97EB-EDBBF0742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857" y="2394583"/>
            <a:ext cx="3719830" cy="2395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266E70-15EF-4B8A-801D-6F31C6CA0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491" y="1725429"/>
            <a:ext cx="24860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1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Variação de comprimento </a:t>
            </a:r>
            <a:r>
              <a:rPr lang="el-GR" sz="2400" dirty="0"/>
              <a:t>Δ</a:t>
            </a:r>
            <a:r>
              <a:rPr lang="pt-BR" sz="2400" i="1" dirty="0"/>
              <a:t>L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Comprimento inicial </a:t>
            </a:r>
            <a:r>
              <a:rPr lang="pt-BR" sz="2400" i="1" dirty="0"/>
              <a:t>L</a:t>
            </a:r>
            <a:r>
              <a:rPr lang="pt-BR" sz="2400" baseline="-25000" dirty="0"/>
              <a:t>0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Deformação normal (média)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FB0D367-9FC9-4153-AFA4-F7B60CCE6649}"/>
                  </a:ext>
                </a:extLst>
              </p:cNvPr>
              <p:cNvSpPr txBox="1"/>
              <p:nvPr/>
            </p:nvSpPr>
            <p:spPr>
              <a:xfrm>
                <a:off x="5364480" y="2871931"/>
                <a:ext cx="25298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FB0D367-9FC9-4153-AFA4-F7B60CCE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2871931"/>
                <a:ext cx="25298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4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 barra da figura foi submetida a um carregamento axial. Os deslocamentos horizontais medidos das seções </a:t>
            </a:r>
            <a:r>
              <a:rPr lang="pt-BR" sz="2000" i="1" dirty="0"/>
              <a:t>A</a:t>
            </a:r>
            <a:r>
              <a:rPr lang="pt-BR" sz="2000" dirty="0"/>
              <a:t> e </a:t>
            </a:r>
            <a:r>
              <a:rPr lang="pt-BR" sz="2000" i="1" dirty="0"/>
              <a:t>B</a:t>
            </a:r>
            <a:r>
              <a:rPr lang="pt-BR" sz="2000" dirty="0"/>
              <a:t> (provocados pelo carregamento) foram, respectivamente, 0.12 in. para direita e 0.15 in. para esquerda. Neste caso, determinar as deformações normais (médias) dos segmentos </a:t>
            </a:r>
            <a:r>
              <a:rPr lang="pt-BR" sz="2000" i="1" dirty="0"/>
              <a:t>AB</a:t>
            </a:r>
            <a:r>
              <a:rPr lang="pt-BR" sz="2000" dirty="0"/>
              <a:t> e </a:t>
            </a:r>
            <a:r>
              <a:rPr lang="pt-BR" sz="2000" i="1" dirty="0"/>
              <a:t>CB</a:t>
            </a:r>
            <a:r>
              <a:rPr lang="pt-BR" sz="20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637" y="3263023"/>
            <a:ext cx="4558029" cy="1957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/>
              <p:nvPr/>
            </p:nvSpPr>
            <p:spPr>
              <a:xfrm>
                <a:off x="8276863" y="3848705"/>
                <a:ext cx="14122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863" y="3848705"/>
                <a:ext cx="1412240" cy="785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Compatibilidade geométrica e condições prescritas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17" y="2104572"/>
            <a:ext cx="4086723" cy="17548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B88F36-5396-49E0-A2C4-B0D0918F5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527" y="2104572"/>
            <a:ext cx="5057775" cy="9810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2CF2185-5DE7-4835-BA92-81812FFDF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777" y="2101517"/>
            <a:ext cx="5582526" cy="2612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CC4522D-9F51-432C-8F6F-2020AC8DDBB8}"/>
                  </a:ext>
                </a:extLst>
              </p:cNvPr>
              <p:cNvSpPr txBox="1"/>
              <p:nvPr/>
            </p:nvSpPr>
            <p:spPr>
              <a:xfrm>
                <a:off x="1856589" y="4283142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=0.15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CC4522D-9F51-432C-8F6F-2020AC8DD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89" y="4283142"/>
                <a:ext cx="2339777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0AE674-0392-404F-B223-B7DB1099A351}"/>
                  </a:ext>
                </a:extLst>
              </p:cNvPr>
              <p:cNvSpPr txBox="1"/>
              <p:nvPr/>
            </p:nvSpPr>
            <p:spPr>
              <a:xfrm>
                <a:off x="1856589" y="4909460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=−0.27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0AE674-0392-404F-B223-B7DB1099A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89" y="4909460"/>
                <a:ext cx="233977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9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2.1.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Deformações normais (médias) dos segmentos: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A2E7ED2-4E69-42B1-A480-A176E94E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358539"/>
            <a:ext cx="4462643" cy="1916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A084876-BA20-4A82-979B-383740B3DFA5}"/>
                  </a:ext>
                </a:extLst>
              </p:cNvPr>
              <p:cNvSpPr txBox="1"/>
              <p:nvPr/>
            </p:nvSpPr>
            <p:spPr>
              <a:xfrm>
                <a:off x="6092437" y="2358539"/>
                <a:ext cx="1412240" cy="78585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A084876-BA20-4A82-979B-383740B3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2358539"/>
                <a:ext cx="1412240" cy="785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FA1D470-22AD-499C-8D43-7C3283BA9B6B}"/>
                  </a:ext>
                </a:extLst>
              </p:cNvPr>
              <p:cNvSpPr txBox="1"/>
              <p:nvPr/>
            </p:nvSpPr>
            <p:spPr>
              <a:xfrm>
                <a:off x="6092437" y="3546395"/>
                <a:ext cx="3447362" cy="728405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−0,27 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=−0,009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FA1D470-22AD-499C-8D43-7C3283BA9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3546395"/>
                <a:ext cx="3447362" cy="728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D81B0E-3955-4747-B2C6-A4F96110AFE5}"/>
                  </a:ext>
                </a:extLst>
              </p:cNvPr>
              <p:cNvSpPr txBox="1"/>
              <p:nvPr/>
            </p:nvSpPr>
            <p:spPr>
              <a:xfrm>
                <a:off x="6092437" y="4613217"/>
                <a:ext cx="3447362" cy="735266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0,15 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=0,00375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AD81B0E-3955-4747-B2C6-A4F96110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437" y="4613217"/>
                <a:ext cx="3447362" cy="7352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EDBB1DB-C015-4ED2-96BA-8348234B2B73}"/>
                  </a:ext>
                </a:extLst>
              </p:cNvPr>
              <p:cNvSpPr txBox="1"/>
              <p:nvPr/>
            </p:nvSpPr>
            <p:spPr>
              <a:xfrm>
                <a:off x="3108547" y="5143053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=0.15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EDBB1DB-C015-4ED2-96BA-8348234B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547" y="5143053"/>
                <a:ext cx="2339777" cy="430887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116ACB4-0FD6-4C56-AC2A-FE98BDAC08C4}"/>
                  </a:ext>
                </a:extLst>
              </p:cNvPr>
              <p:cNvSpPr txBox="1"/>
              <p:nvPr/>
            </p:nvSpPr>
            <p:spPr>
              <a:xfrm>
                <a:off x="1166133" y="4516735"/>
                <a:ext cx="23397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=−0.27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116ACB4-0FD6-4C56-AC2A-FE98BDAC0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33" y="4516735"/>
                <a:ext cx="233977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928"/>
            <a:ext cx="10515600" cy="44050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 força aplicada na empunhadura do cabo abaixo provoca uma rotação da alavanca vertical (rígida) </a:t>
            </a:r>
            <a:r>
              <a:rPr lang="pt-BR" sz="2000" i="1" dirty="0"/>
              <a:t>AB</a:t>
            </a:r>
            <a:r>
              <a:rPr lang="pt-BR" sz="2000" dirty="0"/>
              <a:t> igual a 0,002 </a:t>
            </a:r>
            <a:r>
              <a:rPr lang="pt-BR" sz="2000" dirty="0" err="1"/>
              <a:t>rad</a:t>
            </a:r>
            <a:r>
              <a:rPr lang="pt-BR" sz="2000" dirty="0"/>
              <a:t> (0,1146 graus) no sentido horário. Determinar a deformação normal (média) desenvolvida no cabo </a:t>
            </a:r>
            <a:r>
              <a:rPr lang="pt-BR" sz="2000" i="1" dirty="0"/>
              <a:t>BC</a:t>
            </a:r>
            <a:r>
              <a:rPr lang="pt-BR" sz="20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/>
              <p:nvPr/>
            </p:nvSpPr>
            <p:spPr>
              <a:xfrm>
                <a:off x="2273002" y="3432145"/>
                <a:ext cx="1412240" cy="7858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289AA5D-B1BF-4BCA-A3A0-E9E15D737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02" y="3432145"/>
                <a:ext cx="14122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C612CBC-C04C-46C3-9A02-42ACF9094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044" y="2481423"/>
            <a:ext cx="4059515" cy="31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Compatibilidade geométrica e condições prescritas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25918"/>
            <a:ext cx="3615545" cy="28098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8D57E1E-64FB-4882-820A-D894643EB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025289"/>
            <a:ext cx="2771362" cy="3398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/>
              <p:nvPr/>
            </p:nvSpPr>
            <p:spPr>
              <a:xfrm>
                <a:off x="4780474" y="5023699"/>
                <a:ext cx="63398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0,1146°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=0,5.0,002000003=0,001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74" y="5023699"/>
                <a:ext cx="63398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22E94405-CF31-4CB9-82B4-45E731E85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568" y="2025289"/>
            <a:ext cx="5882469" cy="23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Deformação normal (média) no cabo </a:t>
            </a:r>
            <a:r>
              <a:rPr lang="pt-BR" sz="2200" i="1" dirty="0"/>
              <a:t>CB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794" y="2320558"/>
            <a:ext cx="3615545" cy="2809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/>
              <p:nvPr/>
            </p:nvSpPr>
            <p:spPr>
              <a:xfrm>
                <a:off x="5651739" y="2320558"/>
                <a:ext cx="20368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1 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D360384-9906-4485-A367-A8341D5F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39" y="2320558"/>
                <a:ext cx="2036886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/>
              <p:nvPr/>
            </p:nvSpPr>
            <p:spPr>
              <a:xfrm>
                <a:off x="5651739" y="3340406"/>
                <a:ext cx="4094480" cy="728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=0,001=0,1%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39" y="3340406"/>
                <a:ext cx="4094480" cy="728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1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2.2.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Cinemática exata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C24220A6-FC04-4D2A-919F-D03DD310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30471"/>
            <a:ext cx="2740157" cy="2129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/>
              <p:nvPr/>
            </p:nvSpPr>
            <p:spPr>
              <a:xfrm>
                <a:off x="4080432" y="4636614"/>
                <a:ext cx="4525088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0999999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0999999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%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50232D1-A6D3-4F08-A505-E124AAD7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32" y="4636614"/>
                <a:ext cx="452508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F8D279A-143C-48FF-8325-54189414964C}"/>
                  </a:ext>
                </a:extLst>
              </p:cNvPr>
              <p:cNvSpPr txBox="1"/>
              <p:nvPr/>
            </p:nvSpPr>
            <p:spPr>
              <a:xfrm>
                <a:off x="4080432" y="3844740"/>
                <a:ext cx="2895600" cy="453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=1,00099999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F8D279A-143C-48FF-8325-541894149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32" y="3844740"/>
                <a:ext cx="2895600" cy="453457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3A538295-7CBA-47A1-90D1-1CE659CF2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0842" y="2130471"/>
            <a:ext cx="70008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Uma barra sob carga axial possui um campo de deformação normal longitudinal definido pela expressão </a:t>
            </a:r>
            <a:r>
              <a:rPr lang="el-GR" sz="2200" i="1" dirty="0"/>
              <a:t>ε</a:t>
            </a:r>
            <a:r>
              <a:rPr lang="pt-BR" sz="2200" dirty="0"/>
              <a:t>(</a:t>
            </a:r>
            <a:r>
              <a:rPr lang="pt-BR" sz="2200" i="1" dirty="0"/>
              <a:t>x</a:t>
            </a:r>
            <a:r>
              <a:rPr lang="pt-BR" sz="2200" dirty="0"/>
              <a:t>) = 0,001 x</a:t>
            </a:r>
            <a:r>
              <a:rPr lang="pt-BR" sz="2200" baseline="30000" dirty="0"/>
              <a:t>3</a:t>
            </a:r>
            <a:r>
              <a:rPr lang="pt-BR" sz="2200" dirty="0"/>
              <a:t>, para 0 ≤ </a:t>
            </a:r>
            <a:r>
              <a:rPr lang="pt-BR" sz="2200" i="1" dirty="0"/>
              <a:t>x</a:t>
            </a:r>
            <a:r>
              <a:rPr lang="pt-BR" sz="2200" dirty="0"/>
              <a:t> ≤ 2,5 m. Neste caso, determinar: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(a) a variação de comprimento da barra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(b) a deformação normal média de toda a barra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02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1. Conceito de tensão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000" b="1" dirty="0"/>
              <a:t>* Observação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média x tensão no ponto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9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Deformação no ponto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3C73152-7AC7-477A-A693-20FE2F930FF0}"/>
                  </a:ext>
                </a:extLst>
              </p:cNvPr>
              <p:cNvSpPr txBox="1"/>
              <p:nvPr/>
            </p:nvSpPr>
            <p:spPr>
              <a:xfrm>
                <a:off x="2846490" y="2230136"/>
                <a:ext cx="1412240" cy="7858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3C73152-7AC7-477A-A693-20FE2F930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490" y="2230136"/>
                <a:ext cx="1412240" cy="785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E36B7626-925D-46CC-AEDE-09749C9A0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30" y="3694439"/>
            <a:ext cx="4244797" cy="1501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140071-9BC3-4E01-9C6A-4121B03BF42F}"/>
                  </a:ext>
                </a:extLst>
              </p:cNvPr>
              <p:cNvSpPr txBox="1"/>
              <p:nvPr/>
            </p:nvSpPr>
            <p:spPr>
              <a:xfrm>
                <a:off x="6565050" y="2230136"/>
                <a:ext cx="3048000" cy="8530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lim</m:t>
                          </m:r>
                        </m:e>
                        <m:lim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→0</m:t>
                          </m:r>
                        </m:lim>
                      </m:limLow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0" lang="en-US" sz="2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140071-9BC3-4E01-9C6A-4121B03BF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50" y="2230136"/>
                <a:ext cx="3048000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9BB99-C2A9-41F7-B5C7-BDC3BE8D3191}"/>
                  </a:ext>
                </a:extLst>
              </p:cNvPr>
              <p:cNvSpPr txBox="1"/>
              <p:nvPr/>
            </p:nvSpPr>
            <p:spPr>
              <a:xfrm>
                <a:off x="6565050" y="4283723"/>
                <a:ext cx="3738880" cy="91217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box>
                            <m:box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ox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𝑇𝑜𝑡𝑎𝑙</m:t>
                              </m:r>
                            </m:e>
                          </m:box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</m:d>
                        </m:e>
                      </m:nary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d>
                            <m:d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9BB99-C2A9-41F7-B5C7-BDC3BE8D3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50" y="4283723"/>
                <a:ext cx="3738880" cy="912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A92C205-849F-42EC-B02B-793BF779A1FD}"/>
                  </a:ext>
                </a:extLst>
              </p:cNvPr>
              <p:cNvSpPr txBox="1"/>
              <p:nvPr/>
            </p:nvSpPr>
            <p:spPr>
              <a:xfrm>
                <a:off x="6565050" y="3421608"/>
                <a:ext cx="19812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A92C205-849F-42EC-B02B-793BF779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50" y="3421608"/>
                <a:ext cx="19812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a variação de comprimento da barra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el-GR" sz="2000" i="1" dirty="0"/>
              <a:t>ε</a:t>
            </a:r>
            <a:r>
              <a:rPr lang="pt-BR" sz="2000" dirty="0"/>
              <a:t>(</a:t>
            </a:r>
            <a:r>
              <a:rPr lang="pt-BR" sz="2000" i="1" dirty="0"/>
              <a:t>x</a:t>
            </a:r>
            <a:r>
              <a:rPr lang="pt-BR" sz="2000" dirty="0"/>
              <a:t>) = 0,001 x</a:t>
            </a:r>
            <a:r>
              <a:rPr lang="pt-BR" sz="2000" baseline="30000" dirty="0"/>
              <a:t>3</a:t>
            </a:r>
            <a:r>
              <a:rPr lang="pt-BR" sz="2000" dirty="0"/>
              <a:t>, para 0 ≤ </a:t>
            </a:r>
            <a:r>
              <a:rPr lang="pt-BR" sz="2000" i="1" dirty="0"/>
              <a:t>x</a:t>
            </a:r>
            <a:r>
              <a:rPr lang="pt-BR" sz="2000" dirty="0"/>
              <a:t> ≤ 2,5 m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0B2E565-5163-4D5E-977D-427AEB6399B7}"/>
                  </a:ext>
                </a:extLst>
              </p:cNvPr>
              <p:cNvSpPr txBox="1"/>
              <p:nvPr/>
            </p:nvSpPr>
            <p:spPr>
              <a:xfrm>
                <a:off x="2251573" y="4001929"/>
                <a:ext cx="7292119" cy="8584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𝑏𝑎𝑟𝑟𝑎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0,001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200" b="0" i="0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0,001.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2,5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=0,009766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0B2E565-5163-4D5E-977D-427AEB63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73" y="4001929"/>
                <a:ext cx="7292119" cy="858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2E33DF6-7B56-4FE9-A834-494EFF4E36B6}"/>
                  </a:ext>
                </a:extLst>
              </p:cNvPr>
              <p:cNvSpPr txBox="1"/>
              <p:nvPr/>
            </p:nvSpPr>
            <p:spPr>
              <a:xfrm>
                <a:off x="2251573" y="2856071"/>
                <a:ext cx="3976507" cy="78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𝑏𝑎𝑟𝑟𝑎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nary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2E33DF6-7B56-4FE9-A834-494EFF4E3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73" y="2856071"/>
                <a:ext cx="3976507" cy="786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5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2.3. Deformação normal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(b) a deformação normal média da barra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0B2E565-5163-4D5E-977D-427AEB6399B7}"/>
                  </a:ext>
                </a:extLst>
              </p:cNvPr>
              <p:cNvSpPr txBox="1"/>
              <p:nvPr/>
            </p:nvSpPr>
            <p:spPr>
              <a:xfrm>
                <a:off x="1669001" y="2446286"/>
                <a:ext cx="313667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𝑏𝑎𝑟𝑟𝑎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=0,009766 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0B2E565-5163-4D5E-977D-427AEB63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46286"/>
                <a:ext cx="3136679" cy="430887"/>
              </a:xfrm>
              <a:prstGeom prst="rect">
                <a:avLst/>
              </a:prstGeom>
              <a:blipFill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CF73A32-002D-44DF-A91A-BF9649250ACE}"/>
                  </a:ext>
                </a:extLst>
              </p:cNvPr>
              <p:cNvSpPr txBox="1"/>
              <p:nvPr/>
            </p:nvSpPr>
            <p:spPr>
              <a:xfrm>
                <a:off x="1669001" y="3215591"/>
                <a:ext cx="5161280" cy="7641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0,009766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=0,003906=0,3906%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CF73A32-002D-44DF-A91A-BF964925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215591"/>
                <a:ext cx="5161280" cy="764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CA6AEB0-6303-4B0B-B556-9D872B507DDC}"/>
                  </a:ext>
                </a:extLst>
              </p:cNvPr>
              <p:cNvSpPr txBox="1"/>
              <p:nvPr/>
            </p:nvSpPr>
            <p:spPr>
              <a:xfrm>
                <a:off x="1669001" y="4421383"/>
                <a:ext cx="52628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=2,5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=0,015625=1,5625%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CA6AEB0-6303-4B0B-B556-9D872B507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421383"/>
                <a:ext cx="52628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6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Resultado numérico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Farahan et al. Material characterization and damage assessment of an AA5352 aluminium alloy using digital image correlation.</a:t>
            </a:r>
            <a:r>
              <a:rPr lang="nl-NL" sz="2000" dirty="0"/>
              <a:t> J Strain Analysis 2020, Vol. 55(1-2) 3–19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23A8E1-E377-4DE2-8936-DEE5DA51C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187" y="1400175"/>
            <a:ext cx="7667625" cy="40576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88E80D4-F79F-4575-8F47-E29796B4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574" y="616957"/>
            <a:ext cx="6800850" cy="51339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1186E77-D139-4398-A4C8-F6E5C8AF6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974" y="1306067"/>
            <a:ext cx="5734050" cy="38195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9C1DD32-9EF9-4768-A09B-0A410623B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102" y="459869"/>
            <a:ext cx="8172449" cy="539120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0BC8A1D-32B7-450A-870A-EB1CD8032B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453" y="2113716"/>
            <a:ext cx="10478347" cy="25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Deformação por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1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Chapa sob cisalhamento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C397772-4B9A-46BE-AF70-8AF36D41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39" y="2439977"/>
            <a:ext cx="5402134" cy="1891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/>
              <p:nvPr/>
            </p:nvSpPr>
            <p:spPr>
              <a:xfrm>
                <a:off x="6886361" y="3095190"/>
                <a:ext cx="4368800" cy="6676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=90°−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61" y="3095190"/>
                <a:ext cx="4368800" cy="667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99CF694B-7DD9-464A-AACC-82B5BAFCD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613" y="2439977"/>
            <a:ext cx="5766743" cy="18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Deformação por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564640"/>
            <a:ext cx="10515600" cy="41862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Conector sob corte simples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/>
              <p:nvPr/>
            </p:nvSpPr>
            <p:spPr>
              <a:xfrm>
                <a:off x="7227704" y="1991010"/>
                <a:ext cx="1688679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6F3F43-D798-4351-B81E-1D5FB11D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04" y="1991010"/>
                <a:ext cx="1688679" cy="430887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72E865AE-1A61-4549-8E2E-112743051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881" y="2852448"/>
            <a:ext cx="3998692" cy="22681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C88890-5DC7-43DB-9468-D826F7A9C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960" y="2848266"/>
            <a:ext cx="4338168" cy="22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569468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 figura ilustra as posições indeformada (cheia) e deformada (linha tracejada) de uma chapa inicialmente retangular sob carregamento plano. Neste caso, determinar a distorção nos cantos da chapa.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3A24408-9DB8-4485-BCFC-52F84380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879" y="1535720"/>
            <a:ext cx="4273413" cy="3797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/>
              <p:nvPr/>
            </p:nvSpPr>
            <p:spPr>
              <a:xfrm>
                <a:off x="2704040" y="4531010"/>
                <a:ext cx="1688679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40" y="4531010"/>
                <a:ext cx="1688679" cy="430887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569468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Distorção no canto </a:t>
            </a:r>
            <a:r>
              <a:rPr lang="pt-BR" sz="2200" i="1" dirty="0"/>
              <a:t>A</a:t>
            </a:r>
            <a:r>
              <a:rPr lang="pt-BR" sz="22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3A24408-9DB8-4485-BCFC-52F84380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662" y="2277332"/>
            <a:ext cx="3683239" cy="3273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/>
              <p:nvPr/>
            </p:nvSpPr>
            <p:spPr>
              <a:xfrm>
                <a:off x="6414423" y="1507293"/>
                <a:ext cx="2300076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909DE1-5901-4256-80B1-8B8CC1A8F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23" y="1507293"/>
                <a:ext cx="2300076" cy="430887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076FD4EB-2400-4AA0-A86D-771F3A7E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423" y="2282349"/>
            <a:ext cx="2590694" cy="32733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CE71C78-2C1C-46DC-811C-1DDE645D3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23" y="2282348"/>
            <a:ext cx="2650385" cy="32733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28178AB-2E2D-4B7B-BD84-DBA6E8366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423" y="2277332"/>
            <a:ext cx="2726873" cy="3273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3C74BA9-6C05-4F5B-9025-FBB6D22B99D5}"/>
                  </a:ext>
                </a:extLst>
              </p:cNvPr>
              <p:cNvSpPr txBox="1"/>
              <p:nvPr/>
            </p:nvSpPr>
            <p:spPr>
              <a:xfrm>
                <a:off x="1730431" y="2277332"/>
                <a:ext cx="379176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248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=0,012097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3C74BA9-6C05-4F5B-9025-FBB6D22B9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31" y="2277332"/>
                <a:ext cx="3791762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B458F85-E7F6-495E-A0EB-9367BC9F5C05}"/>
                  </a:ext>
                </a:extLst>
              </p:cNvPr>
              <p:cNvSpPr txBox="1"/>
              <p:nvPr/>
            </p:nvSpPr>
            <p:spPr>
              <a:xfrm>
                <a:off x="3109430" y="3344091"/>
                <a:ext cx="2412763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=0,012096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B458F85-E7F6-495E-A0EB-9367BC9F5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30" y="3344091"/>
                <a:ext cx="2412763" cy="431849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898CAFF-7E1C-42B6-9BDA-3B0AB103E45C}"/>
                  </a:ext>
                </a:extLst>
              </p:cNvPr>
              <p:cNvSpPr txBox="1"/>
              <p:nvPr/>
            </p:nvSpPr>
            <p:spPr>
              <a:xfrm>
                <a:off x="2530536" y="4062938"/>
                <a:ext cx="299165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248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=0,012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97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898CAFF-7E1C-42B6-9BDA-3B0AB103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36" y="4062938"/>
                <a:ext cx="299165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85F75D3-BE15-4180-99C9-B4C3558EC818}"/>
                  </a:ext>
                </a:extLst>
              </p:cNvPr>
              <p:cNvSpPr txBox="1"/>
              <p:nvPr/>
            </p:nvSpPr>
            <p:spPr>
              <a:xfrm>
                <a:off x="3507973" y="5079339"/>
                <a:ext cx="2014220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85F75D3-BE15-4180-99C9-B4C3558EC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73" y="5079339"/>
                <a:ext cx="2014220" cy="431849"/>
              </a:xfrm>
              <a:prstGeom prst="rect">
                <a:avLst/>
              </a:prstGeom>
              <a:blipFill>
                <a:blip r:embed="rId12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3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2.4. Deformação por cisalhamento (distorção)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7"/>
            <a:ext cx="10515600" cy="42949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Distorção nos cantos (valores e sinais)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EA95755-38C9-40CC-9E05-C2A95AF8969B}"/>
                  </a:ext>
                </a:extLst>
              </p:cNvPr>
              <p:cNvSpPr txBox="1"/>
              <p:nvPr/>
            </p:nvSpPr>
            <p:spPr>
              <a:xfrm>
                <a:off x="1233997" y="2343350"/>
                <a:ext cx="4368800" cy="6676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=90°−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EA95755-38C9-40CC-9E05-C2A95AF8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43350"/>
                <a:ext cx="4368800" cy="667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1AF31F97-BD6E-482B-9869-DDC7B15BC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262" y="1958790"/>
            <a:ext cx="4042634" cy="3644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A095718-69EA-46F3-B5BB-81F07631F5F3}"/>
                  </a:ext>
                </a:extLst>
              </p:cNvPr>
              <p:cNvSpPr txBox="1"/>
              <p:nvPr/>
            </p:nvSpPr>
            <p:spPr>
              <a:xfrm>
                <a:off x="1669001" y="3349387"/>
                <a:ext cx="1914091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A095718-69EA-46F3-B5BB-81F07631F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349387"/>
                <a:ext cx="1914091" cy="431849"/>
              </a:xfrm>
              <a:prstGeom prst="rect">
                <a:avLst/>
              </a:prstGeom>
              <a:blipFill>
                <a:blip r:embed="rId6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1BC26A-826D-4829-8565-18A6A1CCABBE}"/>
                  </a:ext>
                </a:extLst>
              </p:cNvPr>
              <p:cNvSpPr txBox="1"/>
              <p:nvPr/>
            </p:nvSpPr>
            <p:spPr>
              <a:xfrm>
                <a:off x="1669001" y="3919367"/>
                <a:ext cx="208003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41BC26A-826D-4829-8565-18A6A1CC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19367"/>
                <a:ext cx="2080039" cy="430887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5922E9B-522F-4DED-87E3-2DFBD3C12B87}"/>
                  </a:ext>
                </a:extLst>
              </p:cNvPr>
              <p:cNvSpPr txBox="1"/>
              <p:nvPr/>
            </p:nvSpPr>
            <p:spPr>
              <a:xfrm>
                <a:off x="1669000" y="4488385"/>
                <a:ext cx="208003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5922E9B-522F-4DED-87E3-2DFBD3C12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488385"/>
                <a:ext cx="2080039" cy="430887"/>
              </a:xfrm>
              <a:prstGeom prst="rect">
                <a:avLst/>
              </a:prstGeom>
              <a:blipFill>
                <a:blip r:embed="rId8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3CE2B08-C773-4CE4-9E09-9D76974B8F20}"/>
                  </a:ext>
                </a:extLst>
              </p:cNvPr>
              <p:cNvSpPr txBox="1"/>
              <p:nvPr/>
            </p:nvSpPr>
            <p:spPr>
              <a:xfrm>
                <a:off x="1669000" y="5057403"/>
                <a:ext cx="1914091" cy="43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=0,693°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3CE2B08-C773-4CE4-9E09-9D76974B8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5057403"/>
                <a:ext cx="1914091" cy="431849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3C2338F3-A62B-4312-BBC6-1643FD934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5260" y="1497330"/>
            <a:ext cx="4042633" cy="41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04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Conceito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2.1. Deformação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2.2. Deformação por cisalhamento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Capítulo 3. Elasticidade (Lei de Hooke)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04.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as componentes de deformação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 uniaxial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Universal Testing Machine - Tensile Tester | Qualitest">
            <a:extLst>
              <a:ext uri="{FF2B5EF4-FFF2-40B4-BE49-F238E27FC236}">
                <a16:creationId xmlns:a16="http://schemas.microsoft.com/office/drawing/2014/main" id="{A1B1335D-EAF3-4DF1-8715-A84B5B17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3" y="1416862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C87791D-084E-4370-9FE5-EF8FF8737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74" y="2073211"/>
            <a:ext cx="4243526" cy="36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mecânica do tempo, e o 'elástico' esticado. Um olhar sobre os nossos dias">
            <a:extLst>
              <a:ext uri="{FF2B5EF4-FFF2-40B4-BE49-F238E27FC236}">
                <a16:creationId xmlns:a16="http://schemas.microsoft.com/office/drawing/2014/main" id="{814C9D68-EC49-4FED-BD33-90CAF6B1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18" y="2178685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ergia potencial elástica - Mundo Educação">
            <a:extLst>
              <a:ext uri="{FF2B5EF4-FFF2-40B4-BE49-F238E27FC236}">
                <a16:creationId xmlns:a16="http://schemas.microsoft.com/office/drawing/2014/main" id="{DFE401F0-FC5C-4C2A-A76F-84337001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05" y="2178685"/>
            <a:ext cx="3070086" cy="23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C7B7BC4-E04D-4AEE-812C-5DDE5986F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120" y="1866675"/>
            <a:ext cx="3091758" cy="3124650"/>
          </a:xfrm>
          <a:prstGeom prst="rect">
            <a:avLst/>
          </a:prstGeom>
        </p:spPr>
      </p:pic>
      <p:pic>
        <p:nvPicPr>
          <p:cNvPr id="1030" name="Picture 6" descr="Desenho de Menino praticando arco e flecha para colorir - Tudodesenhos">
            <a:extLst>
              <a:ext uri="{FF2B5EF4-FFF2-40B4-BE49-F238E27FC236}">
                <a16:creationId xmlns:a16="http://schemas.microsoft.com/office/drawing/2014/main" id="{CF336B48-CA07-4D88-AC24-C7E1133C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40" y="1543731"/>
            <a:ext cx="2913438" cy="37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6532968-1E44-4FFA-A2EC-E2C1B26EC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95" y="1744662"/>
            <a:ext cx="2630744" cy="26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7D0E838-AEC3-4CD2-82A7-A5B105247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38" y="2204720"/>
            <a:ext cx="4042393" cy="30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Conceito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Teorias elementares: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axial (</a:t>
            </a:r>
            <a:r>
              <a:rPr lang="pt-BR" sz="2200" b="1" i="1" dirty="0"/>
              <a:t>N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b="1" dirty="0"/>
              <a:t> Carga transversal em conectores (</a:t>
            </a:r>
            <a:r>
              <a:rPr lang="pt-BR" sz="2200" b="1" i="1" dirty="0"/>
              <a:t>V</a:t>
            </a:r>
            <a:r>
              <a:rPr lang="pt-BR" sz="2200" b="1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Vigas sob flexão (</a:t>
            </a:r>
            <a:r>
              <a:rPr lang="pt-BR" sz="2200" i="1" dirty="0"/>
              <a:t>V</a:t>
            </a:r>
            <a:r>
              <a:rPr lang="pt-BR" sz="2200" dirty="0"/>
              <a:t>, </a:t>
            </a:r>
            <a:r>
              <a:rPr lang="pt-BR" sz="2200" i="1" dirty="0"/>
              <a:t>M</a:t>
            </a:r>
            <a:r>
              <a:rPr lang="pt-BR" sz="22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Eixos sob torção (</a:t>
            </a:r>
            <a:r>
              <a:rPr lang="pt-BR" sz="2200" i="1" dirty="0"/>
              <a:t>T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apítulo 2 Torção">
            <a:extLst>
              <a:ext uri="{FF2B5EF4-FFF2-40B4-BE49-F238E27FC236}">
                <a16:creationId xmlns:a16="http://schemas.microsoft.com/office/drawing/2014/main" id="{E9F471D9-43A5-4BF6-ACED-09338CB1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08" y="2975862"/>
            <a:ext cx="3157245" cy="24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1303</Words>
  <Application>Microsoft Office PowerPoint</Application>
  <PresentationFormat>Widescreen</PresentationFormat>
  <Paragraphs>152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04</vt:lpstr>
      <vt:lpstr>Aula 04. Deformação</vt:lpstr>
      <vt:lpstr>Conceito de deformação</vt:lpstr>
      <vt:lpstr>Conceito de deformação</vt:lpstr>
      <vt:lpstr>Conceito de deformação</vt:lpstr>
      <vt:lpstr>Conceito de deformação</vt:lpstr>
      <vt:lpstr>Conceito de deformação</vt:lpstr>
      <vt:lpstr>Conceito de deformação</vt:lpstr>
      <vt:lpstr>2.1. Deformação normal</vt:lpstr>
      <vt:lpstr>Exemplo 2.1. Deformação normal</vt:lpstr>
      <vt:lpstr>Exemplo 2.1. Deformação normal</vt:lpstr>
      <vt:lpstr>Exemplo 2.1. Deformação normal</vt:lpstr>
      <vt:lpstr>Exemplo 2.2. Deformação normal</vt:lpstr>
      <vt:lpstr>Exemplo 2.2. Deformação normal</vt:lpstr>
      <vt:lpstr>Exemplo 2.2. Deformação normal</vt:lpstr>
      <vt:lpstr>Exemplo 2.2. Deformação normal</vt:lpstr>
      <vt:lpstr>Exemplo 2.3. Deformação normal</vt:lpstr>
      <vt:lpstr>* Observação</vt:lpstr>
      <vt:lpstr>Exemplo 2.3. Deformação normal</vt:lpstr>
      <vt:lpstr>Exemplo 2.3. Deformação normal</vt:lpstr>
      <vt:lpstr>Exemplo 2.3. Deformação normal</vt:lpstr>
      <vt:lpstr>Resultado numérico</vt:lpstr>
      <vt:lpstr>2.2. Deformação por cisalhamento</vt:lpstr>
      <vt:lpstr>2.2. Deformação por cisalhamento</vt:lpstr>
      <vt:lpstr>Exemplo 2.4. Deformação por cisalhamento (distorção)</vt:lpstr>
      <vt:lpstr>Exemplo 2.4. Deformação por cisalhamento (distorção)</vt:lpstr>
      <vt:lpstr>Exemplo 2.4. Deformação por cisalhamento (distorção)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273</cp:revision>
  <dcterms:created xsi:type="dcterms:W3CDTF">2021-04-12T22:54:59Z</dcterms:created>
  <dcterms:modified xsi:type="dcterms:W3CDTF">2022-04-08T17:33:48Z</dcterms:modified>
</cp:coreProperties>
</file>