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3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51" r:id="rId16"/>
    <p:sldId id="350" r:id="rId17"/>
    <p:sldId id="349" r:id="rId18"/>
    <p:sldId id="353" r:id="rId19"/>
    <p:sldId id="354" r:id="rId20"/>
    <p:sldId id="352" r:id="rId21"/>
    <p:sldId id="356" r:id="rId22"/>
    <p:sldId id="355" r:id="rId23"/>
    <p:sldId id="357" r:id="rId24"/>
    <p:sldId id="358" r:id="rId25"/>
    <p:sldId id="359" r:id="rId26"/>
    <p:sldId id="310" r:id="rId27"/>
    <p:sldId id="31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2C34-889B-41BA-9FF1-2682014A3C01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AC0C-D806-47E6-9BAD-78A5427D3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67DAA-BAE7-847B-EB72-8635E411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676BF-DFB7-135F-A4DA-F86FEFDD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964DD-A312-0506-2A80-50589A0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66C1F-962A-1F46-BB39-AD006121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283768-1BBF-1138-0A36-3A907318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0A21-0EF8-21BE-F538-1BD3184B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EAD0B-5F82-2775-C9CE-DCF4483A3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839C34-0C26-1D80-391E-43C8C91D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FB4E8-0380-4356-5B29-0B2EAB79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3AF357-928D-149A-7CC5-0AE2E11A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C8D301-30A0-B70F-75E9-743C3329D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22E717-408F-FC3C-42B0-47C4CF86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3D8D88-42CD-109B-CC53-EC1B47F7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F3250-2C81-A757-4688-CC8B872A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77E346-7D0D-CB99-46EF-458E6C9E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9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F9336-1EF6-C6E2-85C0-985309A7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8FA07-7079-B5EA-9E3C-0E05010E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293AB-48A4-FA52-9572-269FCB10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44411-0D49-C29E-F27D-AC6003B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E6DD43-BD5B-5F48-BCAF-A52CE67C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AAA0E-E9E0-C2C3-869B-C272558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22BA40-688F-8F9E-83FC-729195A9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E67913-D39F-58FA-5893-2FD511C2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B0AB9-FE6E-DAD0-68DD-CF079BB3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21D1D-0EBE-4236-030D-7DBD4309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9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3A0B9-8879-EF12-BD27-41640F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F75AD-4EEA-ACB9-684D-1A5F75B97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503A2B-FC15-5203-839E-FEA243CB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998551-3012-4CF1-F1EC-C20DD42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81B37-B41A-94E0-4ECC-A4D75CCF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71245-05C0-A814-7033-FD6F832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EE1B-B564-A48F-E852-B46739D1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7054D-8FB2-5A24-DDC8-6183CEC41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D06F5-7C19-A75D-F82D-BEA610B9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F0AC5A-6363-F987-5280-76B268742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673F1F-8915-1CD6-782B-A8277385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34A0AD-6040-304E-0E0A-735965B5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30D66C-0C82-9D89-4663-FF50020C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6C9282-E01E-61CF-C7A8-B9B404D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2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0B93C-42AF-E2F0-B736-EC9DC264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3817AF-8CDE-5078-B215-774D926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0C51E7-253F-2EBE-6186-473A696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BE613F-3846-250E-186F-8F952371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EFF1C7-9A1A-2C3A-367D-AFA1D01E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239FF8-2F12-F080-FF51-288D3DB7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B9B46D-03A3-008D-382E-4B9B5429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1F5D-A0A4-1E4D-C8A1-C2EC7A6D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ECBEB-4AAB-8730-2826-30583814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F0CB89-CBB6-A224-1A37-87B8E3A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212B3E-540C-8A5A-3E2E-BB71AC9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EAED3-89AC-5448-95CF-71C0B54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0941B-6CA0-2060-2FD6-9FF1A18F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3DBE5-A250-280D-2556-A49AB46F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6ABC5-106A-6EF0-E91D-27A94A797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1D6A0-1380-99C7-4C84-5574F4B3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43054-3F59-5031-9847-02CDEA48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BAE37C-71D1-98EA-198A-48026D5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CBD26-E80F-D4AE-FD05-D16350A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06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1AE3EB-02F4-FBB0-2DBE-41071C6A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427-DE6E-0C2A-0530-8507B39D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B6327-CBB8-5532-DFC9-E7B659FE1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3D5E-D6DE-4C06-AFE0-0EBCB56A711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398E5-5391-8719-479A-29482E76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6C6CE-2FBD-BFC8-C44E-C4DDEFFE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3662-DA8A-472B-801A-C72ED1E65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C6D-2006-6106-D0A4-D96F6296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Aprendizado de máquina aplicado à Fluido 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C523E-6D5B-A95C-B554-830B8634F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8</a:t>
            </a:r>
          </a:p>
          <a:p>
            <a:pPr algn="r"/>
            <a:r>
              <a:rPr lang="pt-BR" sz="2000" dirty="0"/>
              <a:t>Professor: Dr. Vítor A. A. Bortolin</a:t>
            </a:r>
          </a:p>
        </p:txBody>
      </p:sp>
    </p:spTree>
    <p:extLst>
      <p:ext uri="{BB962C8B-B14F-4D97-AF65-F5344CB8AC3E}">
        <p14:creationId xmlns:p14="http://schemas.microsoft.com/office/powerpoint/2010/main" val="153190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9F7E-F45C-0531-625D-932B8DC0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868B72-2E92-A331-7FBE-EA0B6356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Desvantagens:</a:t>
            </a:r>
          </a:p>
          <a:p>
            <a:r>
              <a:rPr lang="pt-BR" dirty="0"/>
              <a:t>Treinamento pode ser lento e instável</a:t>
            </a:r>
          </a:p>
          <a:p>
            <a:r>
              <a:rPr lang="pt-BR" dirty="0"/>
              <a:t>Difícil generalização para problemas com choques ou soluções descontínuas</a:t>
            </a:r>
          </a:p>
          <a:p>
            <a:r>
              <a:rPr lang="pt-BR" dirty="0"/>
              <a:t>Requer habilidade em ajustar hiperparâmetro</a:t>
            </a:r>
          </a:p>
          <a:p>
            <a:r>
              <a:rPr lang="pt-BR" dirty="0"/>
              <a:t>Escala mal com problemas 3D muito complexos </a:t>
            </a:r>
          </a:p>
        </p:txBody>
      </p:sp>
    </p:spTree>
    <p:extLst>
      <p:ext uri="{BB962C8B-B14F-4D97-AF65-F5344CB8AC3E}">
        <p14:creationId xmlns:p14="http://schemas.microsoft.com/office/powerpoint/2010/main" val="206771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1029C-23E9-1B1B-03F5-862E2613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920FF-9DC0-AAFD-0582-7F334D75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Usos:</a:t>
            </a:r>
          </a:p>
          <a:p>
            <a:r>
              <a:rPr lang="pt-BR" dirty="0"/>
              <a:t>As equações diferenciais são conhecidas, mas soluções exatas são difíceis de obter</a:t>
            </a:r>
          </a:p>
          <a:p>
            <a:r>
              <a:rPr lang="pt-BR" dirty="0"/>
              <a:t>Os dados experimentais são escassos, mas há conhecimento físico disponível</a:t>
            </a:r>
          </a:p>
          <a:p>
            <a:r>
              <a:rPr lang="pt-BR" dirty="0"/>
              <a:t>Há interesse em quantificar incertezas, realizar estimação de parâmetros ou resolver problemas inversos</a:t>
            </a:r>
          </a:p>
        </p:txBody>
      </p:sp>
    </p:spTree>
    <p:extLst>
      <p:ext uri="{BB962C8B-B14F-4D97-AF65-F5344CB8AC3E}">
        <p14:creationId xmlns:p14="http://schemas.microsoft.com/office/powerpoint/2010/main" val="185570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80CF5-32F3-805A-E5CA-E482FF80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D8FEA1-1C95-5FE1-A494-7E86D7DC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4905" cy="4351338"/>
          </a:xfrm>
        </p:spPr>
        <p:txBody>
          <a:bodyPr/>
          <a:lstStyle/>
          <a:p>
            <a:r>
              <a:rPr lang="pt-BR" dirty="0"/>
              <a:t>Calcular campos de velocidade PIV</a:t>
            </a:r>
          </a:p>
          <a:p>
            <a:r>
              <a:rPr lang="pt-BR" dirty="0"/>
              <a:t>Filtro físico</a:t>
            </a:r>
          </a:p>
          <a:p>
            <a:r>
              <a:rPr lang="pt-BR" dirty="0"/>
              <a:t>Domínios complexos: Difusão em tecidos biológicos</a:t>
            </a:r>
          </a:p>
          <a:p>
            <a:r>
              <a:rPr lang="pt-BR" dirty="0"/>
              <a:t>Modelagem de sistemas dinâmicos com dados parciais</a:t>
            </a:r>
          </a:p>
          <a:p>
            <a:r>
              <a:rPr lang="pt-BR" dirty="0"/>
              <a:t>Dinâmica fracionária ou com memória</a:t>
            </a:r>
          </a:p>
          <a:p>
            <a:r>
              <a:rPr lang="pt-BR" dirty="0"/>
              <a:t>Muitos desenvolvimentos recentes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7FE60B-FC21-9E5B-9A95-4A9D016F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05" y="2190911"/>
            <a:ext cx="5793225" cy="36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EC1A2-B87C-BBFA-3993-AD7243AA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fracionário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4E5D450-755B-7CE8-0F81-1FD7A3CEE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7318972" cy="4837725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Generalização do cálculo. Existem derivadas e integrais não inteiras</a:t>
                </a:r>
              </a:p>
              <a:p>
                <a:r>
                  <a:rPr lang="pt-BR" dirty="0"/>
                  <a:t>Existem mais de uma forma de generalizar. </a:t>
                </a:r>
                <a:r>
                  <a:rPr lang="pt-BR" dirty="0" err="1"/>
                  <a:t>Ex</a:t>
                </a:r>
                <a:r>
                  <a:rPr lang="pt-BR" dirty="0"/>
                  <a:t>: Riemann-</a:t>
                </a:r>
                <a:r>
                  <a:rPr lang="pt-BR" dirty="0" err="1"/>
                  <a:t>Liouville</a:t>
                </a:r>
                <a:r>
                  <a:rPr lang="pt-BR" dirty="0"/>
                  <a:t>, Caputo e </a:t>
                </a:r>
                <a:r>
                  <a:rPr lang="pt-BR" dirty="0" err="1"/>
                  <a:t>etc</a:t>
                </a:r>
                <a:endParaRPr lang="pt-BR" dirty="0"/>
              </a:p>
              <a:p>
                <a:r>
                  <a:rPr lang="pt-BR" dirty="0"/>
                  <a:t>Passa a depender do histórico (Caputo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“lembra” os valores passados com um peso decrescente em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r>
                  <a:rPr lang="pt-BR" dirty="0" err="1"/>
                  <a:t>Ex</a:t>
                </a:r>
                <a:r>
                  <a:rPr lang="pt-BR" dirty="0"/>
                  <a:t>: Oscilador (</a:t>
                </a:r>
                <a:r>
                  <a:rPr lang="pt-BR" dirty="0" err="1"/>
                  <a:t>Mittag-Leffler</a:t>
                </a:r>
                <a:r>
                  <a:rPr lang="pt-BR" dirty="0"/>
                  <a:t>)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4E5D450-755B-7CE8-0F81-1FD7A3CEE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7318972" cy="4837725"/>
              </a:xfrm>
              <a:blipFill>
                <a:blip r:embed="rId2"/>
                <a:stretch>
                  <a:fillRect l="-1500" t="-2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3A74C376-141C-7026-1841-740FC6217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7" y="1790600"/>
            <a:ext cx="2961238" cy="44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7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26D00-8549-4ADB-DC53-B652C747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ResNet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3DB337-A6FB-0C90-56B4-97A43300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Resnet</a:t>
            </a:r>
            <a:r>
              <a:rPr lang="pt-BR" dirty="0"/>
              <a:t> (residual neural network): He et al. (2015)</a:t>
            </a:r>
          </a:p>
          <a:p>
            <a:r>
              <a:rPr lang="pt-BR" dirty="0"/>
              <a:t>Problema: à medida que redes ficam mais profundas, elas param de melhorar ou até pioram</a:t>
            </a:r>
          </a:p>
          <a:p>
            <a:r>
              <a:rPr lang="pt-BR" dirty="0"/>
              <a:t>O gradiente pode explodir ou desaparecer (</a:t>
            </a:r>
            <a:r>
              <a:rPr lang="pt-BR" dirty="0" err="1"/>
              <a:t>vanishing</a:t>
            </a:r>
            <a:r>
              <a:rPr lang="pt-BR" dirty="0"/>
              <a:t>/</a:t>
            </a:r>
            <a:r>
              <a:rPr lang="pt-BR" dirty="0" err="1"/>
              <a:t>exploding</a:t>
            </a:r>
            <a:r>
              <a:rPr lang="pt-BR" dirty="0"/>
              <a:t> </a:t>
            </a:r>
            <a:r>
              <a:rPr lang="pt-BR" dirty="0" err="1"/>
              <a:t>gradient</a:t>
            </a:r>
            <a:r>
              <a:rPr lang="pt-BR" dirty="0"/>
              <a:t>).</a:t>
            </a:r>
          </a:p>
          <a:p>
            <a:r>
              <a:rPr lang="pt-BR" dirty="0"/>
              <a:t>A acurácia piora com camadas extras, mesmo que isso não aumente o </a:t>
            </a:r>
            <a:r>
              <a:rPr lang="pt-BR" dirty="0" err="1"/>
              <a:t>overfitting</a:t>
            </a:r>
            <a:r>
              <a:rPr lang="pt-BR" dirty="0"/>
              <a:t>.</a:t>
            </a:r>
          </a:p>
          <a:p>
            <a:r>
              <a:rPr lang="pt-BR" dirty="0"/>
              <a:t>Se uma camada extra não for útil, a rede deveria apenas aprender a não fazer nada. Mas redes profundas não conseguem</a:t>
            </a:r>
          </a:p>
        </p:txBody>
      </p:sp>
    </p:spTree>
    <p:extLst>
      <p:ext uri="{BB962C8B-B14F-4D97-AF65-F5344CB8AC3E}">
        <p14:creationId xmlns:p14="http://schemas.microsoft.com/office/powerpoint/2010/main" val="73863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A1943-54C3-B68E-6FCB-135B5732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ResNet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8C739-742F-73AF-1280-7E92168A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6494" cy="4351338"/>
          </a:xfrm>
        </p:spPr>
        <p:txBody>
          <a:bodyPr/>
          <a:lstStyle/>
          <a:p>
            <a:r>
              <a:rPr lang="pt-BR" dirty="0"/>
              <a:t>Ideia: a rede vai aprender o resíduo</a:t>
            </a:r>
          </a:p>
          <a:p>
            <a:r>
              <a:rPr lang="pt-BR" dirty="0"/>
              <a:t>Cria-se um atalho (</a:t>
            </a:r>
            <a:r>
              <a:rPr lang="pt-BR" dirty="0" err="1"/>
              <a:t>skip</a:t>
            </a:r>
            <a:r>
              <a:rPr lang="pt-BR" dirty="0"/>
              <a:t> connection) que copia o dado de entrada</a:t>
            </a:r>
          </a:p>
          <a:p>
            <a:r>
              <a:rPr lang="pt-BR" dirty="0"/>
              <a:t>Isso permite que o gradiente flua diretamente para trás, aliviando o problema dos gradientes</a:t>
            </a:r>
          </a:p>
          <a:p>
            <a:r>
              <a:rPr lang="pt-BR" dirty="0"/>
              <a:t>Pode ser feita só numa parte da rede (</a:t>
            </a:r>
            <a:r>
              <a:rPr lang="pt-BR" dirty="0" err="1"/>
              <a:t>subrede</a:t>
            </a:r>
            <a:r>
              <a:rPr lang="pt-BR" dirty="0"/>
              <a:t>)</a:t>
            </a:r>
          </a:p>
          <a:p>
            <a:r>
              <a:rPr lang="pt-BR" dirty="0"/>
              <a:t>Bloco residual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7708B8-DA30-9B07-53C9-750065783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94" y="2785507"/>
            <a:ext cx="4488223" cy="24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BA2D5-2684-2383-F96F-5D7C900F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ResNet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78F79F-7D5E-AE93-770D-9ABAB137B9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5298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Um bloco residual parece uma integração Euler para frente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b="0" dirty="0"/>
              </a:p>
              <a:p>
                <a:r>
                  <a:rPr lang="pt-BR" dirty="0"/>
                  <a:t>Portanto, </a:t>
                </a:r>
                <a:r>
                  <a:rPr lang="pt-BR" dirty="0" err="1"/>
                  <a:t>ResNet</a:t>
                </a:r>
                <a:r>
                  <a:rPr lang="pt-BR" dirty="0"/>
                  <a:t> é uma </a:t>
                </a:r>
                <a:r>
                  <a:rPr lang="pt-BR" dirty="0" err="1"/>
                  <a:t>discretização</a:t>
                </a:r>
                <a:r>
                  <a:rPr lang="pt-BR" dirty="0"/>
                  <a:t> (com </a:t>
                </a:r>
                <a:r>
                  <a:rPr lang="pt-BR" dirty="0" err="1"/>
                  <a:t>Δt</a:t>
                </a:r>
                <a:r>
                  <a:rPr lang="pt-BR" dirty="0"/>
                  <a:t>=1) de uma EDO</a:t>
                </a:r>
              </a:p>
              <a:p>
                <a:r>
                  <a:rPr lang="pt-BR" dirty="0"/>
                  <a:t>Vantagens:</a:t>
                </a:r>
              </a:p>
              <a:p>
                <a:pPr lvl="1"/>
                <a:r>
                  <a:rPr lang="pt-BR" dirty="0"/>
                  <a:t>Treinar redes muito profundas (centenas ou milhares de camadas)</a:t>
                </a:r>
              </a:p>
              <a:p>
                <a:pPr lvl="1"/>
                <a:r>
                  <a:rPr lang="pt-BR" dirty="0"/>
                  <a:t>Redes com comportamento quase linear localmente</a:t>
                </a:r>
              </a:p>
              <a:p>
                <a:pPr lvl="1"/>
                <a:r>
                  <a:rPr lang="pt-BR" dirty="0"/>
                  <a:t>Modularidade, baixo custo computacional, múltiplos contextos</a:t>
                </a:r>
              </a:p>
              <a:p>
                <a:r>
                  <a:rPr lang="pt-BR" dirty="0"/>
                  <a:t>Desvantagens:</a:t>
                </a:r>
              </a:p>
              <a:p>
                <a:pPr lvl="1"/>
                <a:r>
                  <a:rPr lang="pt-BR" dirty="0"/>
                  <a:t>Risco de redundância e aprendizado ineficiente</a:t>
                </a:r>
              </a:p>
              <a:p>
                <a:pPr lvl="1"/>
                <a:r>
                  <a:rPr lang="pt-BR" dirty="0"/>
                  <a:t>Excesso de camadas</a:t>
                </a:r>
              </a:p>
              <a:p>
                <a:pPr lvl="1"/>
                <a:r>
                  <a:rPr lang="pt-BR" dirty="0"/>
                  <a:t>Falta de hierarquia, interpretação e </a:t>
                </a:r>
                <a:r>
                  <a:rPr lang="pt-BR" dirty="0" err="1"/>
                  <a:t>etc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78F79F-7D5E-AE93-770D-9ABAB137B9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5298"/>
              </a:xfrm>
              <a:blipFill>
                <a:blip r:embed="rId2"/>
                <a:stretch>
                  <a:fillRect l="-1043" t="-2046" b="-25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83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100F5-C200-BC38-51F1-2C4F95EB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Neural 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D97882C-4DC7-2D14-F009-0C02D9214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Modelamos muita coisa como uma EDO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Generalizar a ideia de uma </a:t>
                </a:r>
                <a:r>
                  <a:rPr lang="pt-BR" dirty="0" err="1"/>
                  <a:t>ResNet</a:t>
                </a:r>
                <a:r>
                  <a:rPr lang="pt-BR" dirty="0"/>
                  <a:t> para um integrador genérico</a:t>
                </a:r>
              </a:p>
              <a:p>
                <a:r>
                  <a:rPr lang="pt-BR" dirty="0"/>
                  <a:t>Equação diferencial neural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A rede é a minha função(Chen et al 2018).</a:t>
                </a:r>
              </a:p>
              <a:p>
                <a:r>
                  <a:rPr lang="pt-BR" dirty="0"/>
                  <a:t>Tempo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D97882C-4DC7-2D14-F009-0C02D9214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767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32CAA-8C23-F5AF-C1AD-79D01BF1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Neural ODE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5A8D81-1EC6-5869-21D9-3D249693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6100" cy="4351338"/>
          </a:xfrm>
        </p:spPr>
        <p:txBody>
          <a:bodyPr/>
          <a:lstStyle/>
          <a:p>
            <a:r>
              <a:rPr lang="pt-BR" dirty="0" err="1"/>
              <a:t>ResNet</a:t>
            </a:r>
            <a:r>
              <a:rPr lang="pt-BR" dirty="0"/>
              <a:t> simula com passos de tempo fixos</a:t>
            </a:r>
          </a:p>
          <a:p>
            <a:r>
              <a:rPr lang="pt-BR" dirty="0"/>
              <a:t>Neural ODE consegue ajustar qualquer esquema de integração</a:t>
            </a:r>
          </a:p>
          <a:p>
            <a:r>
              <a:rPr lang="pt-BR" dirty="0"/>
              <a:t>Modelagem de </a:t>
            </a:r>
            <a:r>
              <a:rPr lang="pt-BR" dirty="0" err="1"/>
              <a:t>ODE’s</a:t>
            </a:r>
            <a:endParaRPr lang="pt-BR" dirty="0"/>
          </a:p>
          <a:p>
            <a:r>
              <a:rPr lang="pt-BR" dirty="0"/>
              <a:t>Ideal para fenômenos físicos que seguem leis contínua</a:t>
            </a:r>
          </a:p>
          <a:p>
            <a:r>
              <a:rPr lang="pt-BR" dirty="0"/>
              <a:t>Permite lidar com séries temporais com passos irregulares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74A7AD-72A8-A7A7-5DE3-03D394BD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286794"/>
            <a:ext cx="4457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8D637-D540-3C78-0B3A-C3E3226D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Neural ODE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0A25F4-83EA-92AA-D63D-112D507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772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Vantagens:</a:t>
            </a:r>
          </a:p>
          <a:p>
            <a:pPr lvl="1"/>
            <a:r>
              <a:rPr lang="pt-BR" dirty="0"/>
              <a:t>Aprender dinâmicas naturais e regulares, mais próximas de processos físicos ou biológicos</a:t>
            </a:r>
          </a:p>
          <a:p>
            <a:pPr lvl="1"/>
            <a:r>
              <a:rPr lang="pt-BR" dirty="0"/>
              <a:t>Método adjunto </a:t>
            </a:r>
          </a:p>
          <a:p>
            <a:pPr lvl="1"/>
            <a:r>
              <a:rPr lang="pt-BR" dirty="0"/>
              <a:t>Impor estrutura física</a:t>
            </a:r>
          </a:p>
          <a:p>
            <a:pPr lvl="1"/>
            <a:r>
              <a:rPr lang="pt-BR" dirty="0" err="1"/>
              <a:t>NeuralODEs</a:t>
            </a:r>
            <a:r>
              <a:rPr lang="pt-BR" dirty="0"/>
              <a:t> são reversíveis por natureza</a:t>
            </a:r>
          </a:p>
          <a:p>
            <a:pPr lvl="1"/>
            <a:r>
              <a:rPr lang="pt-BR" dirty="0"/>
              <a:t>Aplicação natural a séries temporais (irregulares)</a:t>
            </a:r>
          </a:p>
          <a:p>
            <a:r>
              <a:rPr lang="pt-BR" dirty="0"/>
              <a:t>Desvantagens:</a:t>
            </a:r>
          </a:p>
          <a:p>
            <a:pPr lvl="1"/>
            <a:r>
              <a:rPr lang="pt-BR" dirty="0"/>
              <a:t>Custo</a:t>
            </a:r>
          </a:p>
          <a:p>
            <a:pPr lvl="1"/>
            <a:r>
              <a:rPr lang="pt-BR" dirty="0"/>
              <a:t>Instabilidade</a:t>
            </a:r>
          </a:p>
          <a:p>
            <a:pPr lvl="1"/>
            <a:r>
              <a:rPr lang="pt-BR" dirty="0"/>
              <a:t>Dificuldade para dados grandes (escala)</a:t>
            </a:r>
          </a:p>
          <a:p>
            <a:pPr lvl="1"/>
            <a:r>
              <a:rPr lang="pt-BR" dirty="0" err="1"/>
              <a:t>BlackBox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21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9389D-4C60-9D1F-09A4-04B8AF98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C27AF8-5B0F-30E4-ACA6-99BDCB22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Incorporar Física</a:t>
            </a:r>
          </a:p>
          <a:p>
            <a:r>
              <a:rPr lang="pt-BR" dirty="0" err="1"/>
              <a:t>PINNs</a:t>
            </a:r>
            <a:endParaRPr lang="pt-BR" dirty="0"/>
          </a:p>
          <a:p>
            <a:r>
              <a:rPr lang="pt-BR" dirty="0" err="1"/>
              <a:t>ResNet</a:t>
            </a:r>
            <a:endParaRPr lang="pt-BR" dirty="0"/>
          </a:p>
          <a:p>
            <a:r>
              <a:rPr lang="pt-BR" dirty="0"/>
              <a:t>Neural ODE</a:t>
            </a:r>
          </a:p>
          <a:p>
            <a:r>
              <a:rPr lang="pt-BR" dirty="0" err="1"/>
              <a:t>SINDy</a:t>
            </a:r>
            <a:endParaRPr lang="pt-BR" dirty="0"/>
          </a:p>
          <a:p>
            <a:r>
              <a:rPr lang="pt-BR" dirty="0"/>
              <a:t>Artigos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696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9A3ED-EE1E-E437-653A-C68CF4F8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SINDy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863ACC-D6AC-C0B4-5415-164A3654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Sparse</a:t>
            </a:r>
            <a:r>
              <a:rPr lang="pt-BR" dirty="0"/>
              <a:t> </a:t>
            </a:r>
            <a:r>
              <a:rPr lang="pt-BR" dirty="0" err="1"/>
              <a:t>identification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non-linear dynamics ( </a:t>
            </a:r>
            <a:r>
              <a:rPr lang="pt-BR" dirty="0" err="1"/>
              <a:t>Brunton</a:t>
            </a:r>
            <a:r>
              <a:rPr lang="pt-BR" dirty="0"/>
              <a:t> et </a:t>
            </a:r>
            <a:r>
              <a:rPr lang="pt-BR" dirty="0" err="1"/>
              <a:t>all</a:t>
            </a:r>
            <a:r>
              <a:rPr lang="pt-BR" dirty="0"/>
              <a:t> 2016)</a:t>
            </a:r>
          </a:p>
          <a:p>
            <a:r>
              <a:rPr lang="pt-BR" dirty="0"/>
              <a:t>Data-</a:t>
            </a:r>
            <a:r>
              <a:rPr lang="pt-BR" dirty="0" err="1"/>
              <a:t>driven</a:t>
            </a:r>
            <a:endParaRPr lang="pt-BR" dirty="0"/>
          </a:p>
          <a:p>
            <a:r>
              <a:rPr lang="pt-BR" dirty="0"/>
              <a:t>Definir um modelo mínimo que representa o seus dados</a:t>
            </a:r>
          </a:p>
          <a:p>
            <a:r>
              <a:rPr lang="pt-BR" dirty="0"/>
              <a:t>Modelar os seus dados como uma EDO</a:t>
            </a:r>
          </a:p>
          <a:p>
            <a:r>
              <a:rPr lang="pt-BR" dirty="0"/>
              <a:t>Norma L1, promover </a:t>
            </a:r>
            <a:r>
              <a:rPr lang="pt-BR" dirty="0" err="1"/>
              <a:t>esparsidade</a:t>
            </a:r>
            <a:endParaRPr lang="pt-BR" dirty="0"/>
          </a:p>
          <a:p>
            <a:r>
              <a:rPr lang="pt-BR" dirty="0"/>
              <a:t>Entrada: séries temporais, dados do modelo</a:t>
            </a:r>
          </a:p>
          <a:p>
            <a:r>
              <a:rPr lang="pt-BR" dirty="0"/>
              <a:t>Biblioteca de funções candidatas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20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9A3ED-EE1E-E437-653A-C68CF4F8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SINDy</a:t>
            </a: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B342AA67-2C4A-0044-2419-D1FDEC646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0" y="2154021"/>
            <a:ext cx="11375980" cy="4483474"/>
          </a:xfrm>
        </p:spPr>
      </p:pic>
    </p:spTree>
    <p:extLst>
      <p:ext uri="{BB962C8B-B14F-4D97-AF65-F5344CB8AC3E}">
        <p14:creationId xmlns:p14="http://schemas.microsoft.com/office/powerpoint/2010/main" val="353314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3C9DD-95F2-0CF4-733A-14334C22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SINDy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AFE8D2-8B42-8944-04C6-6E1101C9D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Coleta de dados</a:t>
                </a:r>
              </a:p>
              <a:p>
                <a:r>
                  <a:rPr lang="pt-BR" dirty="0"/>
                  <a:t>Cálculo das derivadas temporais</a:t>
                </a:r>
              </a:p>
              <a:p>
                <a:r>
                  <a:rPr lang="pt-BR" dirty="0"/>
                  <a:t>Construção da biblioteca de funções (polinômios e trigonométricas)</a:t>
                </a:r>
              </a:p>
              <a:p>
                <a:r>
                  <a:rPr lang="pt-BR" dirty="0"/>
                  <a:t>Regressão e minimização</a:t>
                </a:r>
              </a:p>
              <a:p>
                <a:r>
                  <a:rPr lang="pt-BR" dirty="0"/>
                  <a:t>Um </a:t>
                </a:r>
                <a:r>
                  <a:rPr lang="pt-BR" dirty="0" err="1"/>
                  <a:t>Compressed</a:t>
                </a:r>
                <a:r>
                  <a:rPr lang="pt-BR" dirty="0"/>
                  <a:t> </a:t>
                </a:r>
                <a:r>
                  <a:rPr lang="pt-BR" dirty="0" err="1"/>
                  <a:t>Sensing</a:t>
                </a:r>
                <a:r>
                  <a:rPr lang="pt-BR" dirty="0"/>
                  <a:t>  para sistemas físicos</a:t>
                </a:r>
              </a:p>
              <a:p>
                <a:r>
                  <a:rPr lang="pt-BR" dirty="0"/>
                  <a:t>Hiperparâmetro para controlar a </a:t>
                </a:r>
                <a:r>
                  <a:rPr lang="pt-BR" dirty="0" err="1"/>
                  <a:t>esparsidade</a:t>
                </a: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2AFE8D2-8B42-8944-04C6-6E1101C9D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7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7E1A4-B397-3E82-5692-CAD9BDA2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SINDy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491BC8-EB62-0716-2EDE-59A2821C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/>
          </a:bodyPr>
          <a:lstStyle/>
          <a:p>
            <a:r>
              <a:rPr lang="pt-BR" dirty="0"/>
              <a:t>Vantagens:</a:t>
            </a:r>
          </a:p>
          <a:p>
            <a:pPr lvl="1"/>
            <a:r>
              <a:rPr lang="pt-BR" dirty="0"/>
              <a:t>Constrói um modelo simples, interpretável do sistema</a:t>
            </a:r>
          </a:p>
          <a:p>
            <a:pPr lvl="1"/>
            <a:r>
              <a:rPr lang="pt-BR" dirty="0"/>
              <a:t>Generalizável</a:t>
            </a:r>
          </a:p>
          <a:p>
            <a:pPr lvl="1"/>
            <a:r>
              <a:rPr lang="pt-BR" dirty="0"/>
              <a:t>Baixo custo computacional</a:t>
            </a:r>
          </a:p>
          <a:p>
            <a:pPr lvl="1"/>
            <a:r>
              <a:rPr lang="pt-BR" dirty="0"/>
              <a:t>Extensões e adaptações</a:t>
            </a:r>
          </a:p>
          <a:p>
            <a:r>
              <a:rPr lang="pt-BR" dirty="0"/>
              <a:t>Desvantagens:</a:t>
            </a:r>
          </a:p>
          <a:p>
            <a:pPr lvl="1"/>
            <a:r>
              <a:rPr lang="pt-BR" dirty="0"/>
              <a:t>Sensível a ruído</a:t>
            </a:r>
          </a:p>
          <a:p>
            <a:pPr lvl="1"/>
            <a:r>
              <a:rPr lang="pt-BR" dirty="0"/>
              <a:t>Depende da biblioteca</a:t>
            </a:r>
          </a:p>
          <a:p>
            <a:pPr lvl="1"/>
            <a:r>
              <a:rPr lang="pt-BR" dirty="0"/>
              <a:t>Dificuldade em sistemas caóticos e altamente complexos</a:t>
            </a:r>
          </a:p>
          <a:p>
            <a:pPr lvl="1"/>
            <a:r>
              <a:rPr lang="pt-BR" dirty="0"/>
              <a:t>Dados de qualidade e longos</a:t>
            </a:r>
          </a:p>
          <a:p>
            <a:pPr lvl="1"/>
            <a:r>
              <a:rPr lang="pt-BR" dirty="0"/>
              <a:t>Determinístico </a:t>
            </a:r>
          </a:p>
        </p:txBody>
      </p:sp>
    </p:spTree>
    <p:extLst>
      <p:ext uri="{BB962C8B-B14F-4D97-AF65-F5344CB8AC3E}">
        <p14:creationId xmlns:p14="http://schemas.microsoft.com/office/powerpoint/2010/main" val="335762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FCCFA-C751-0321-BFAA-844191BE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2A79BC-CECE-3379-B378-1CC4F312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Arquitetura complexa: </a:t>
            </a:r>
            <a:r>
              <a:rPr lang="pt-BR" dirty="0" err="1"/>
              <a:t>U-net</a:t>
            </a:r>
            <a:r>
              <a:rPr lang="pt-BR" dirty="0"/>
              <a:t> (2015)</a:t>
            </a:r>
          </a:p>
          <a:p>
            <a:r>
              <a:rPr lang="pt-BR" dirty="0" err="1"/>
              <a:t>CNN+autoencoder</a:t>
            </a: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9BED5D-DAC9-16FE-DA75-213DAF7B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2779353"/>
            <a:ext cx="7296150" cy="40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6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EE192-F8A4-E44C-1FD4-F7F668F5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38856-F0BE-735E-88D0-A618D7D7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Mecanismos de atenção: Imagem </a:t>
            </a:r>
            <a:r>
              <a:rPr lang="pt-BR" dirty="0" err="1"/>
              <a:t>vs</a:t>
            </a:r>
            <a:r>
              <a:rPr lang="pt-BR" dirty="0"/>
              <a:t> tokens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AA0B63-8463-3956-2994-79022AF0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1326936"/>
            <a:ext cx="3514725" cy="51659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4903A5B-8A31-188B-829C-0C9A9F9F1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4" y="3154828"/>
            <a:ext cx="6974608" cy="18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8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A8DD-94DE-13D7-26F6-2BBFFF26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7B72D-EE28-FFD9-EC6C-1117DAF2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Próxima aula</a:t>
            </a:r>
          </a:p>
          <a:p>
            <a:r>
              <a:rPr lang="pt-BR" dirty="0"/>
              <a:t>Atividades de programação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58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8B86B-EB6A-8892-845D-B8615BFCA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Obrigado </a:t>
            </a:r>
          </a:p>
        </p:txBody>
      </p:sp>
    </p:spTree>
    <p:extLst>
      <p:ext uri="{BB962C8B-B14F-4D97-AF65-F5344CB8AC3E}">
        <p14:creationId xmlns:p14="http://schemas.microsoft.com/office/powerpoint/2010/main" val="25252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75AF-8AA4-DFBB-319C-2A3A463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Incorporar Física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D47DE-4F23-DE93-B176-ECB9DEA9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Redes neurais podem aprender física?</a:t>
            </a:r>
          </a:p>
          <a:p>
            <a:r>
              <a:rPr lang="pt-BR" dirty="0"/>
              <a:t>Dificuldade de fazer apenas pelos dados</a:t>
            </a:r>
          </a:p>
          <a:p>
            <a:r>
              <a:rPr lang="pt-BR" dirty="0"/>
              <a:t>Treinamento e erros</a:t>
            </a:r>
          </a:p>
          <a:p>
            <a:r>
              <a:rPr lang="pt-BR" dirty="0"/>
              <a:t>Adicionar leis de conservação e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Melhores resultados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C2A6D7-1E60-48E0-6852-5D5FA7B25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06" y="1640702"/>
            <a:ext cx="22002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BA89E-3AD2-3C1B-F30C-6DC6B808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555A83-F3AD-654D-4F13-405253C0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2556" cy="4351338"/>
          </a:xfrm>
        </p:spPr>
        <p:txBody>
          <a:bodyPr/>
          <a:lstStyle/>
          <a:p>
            <a:r>
              <a:rPr lang="pt-BR" dirty="0" err="1"/>
              <a:t>Physics-informed</a:t>
            </a:r>
            <a:r>
              <a:rPr lang="pt-BR" dirty="0"/>
              <a:t> neural networks ou </a:t>
            </a:r>
            <a:r>
              <a:rPr lang="pt-BR" dirty="0" err="1"/>
              <a:t>Theory-Trained</a:t>
            </a:r>
            <a:r>
              <a:rPr lang="pt-BR" dirty="0"/>
              <a:t> Neural Networks (</a:t>
            </a:r>
            <a:r>
              <a:rPr lang="pt-BR" dirty="0" err="1"/>
              <a:t>TTNs</a:t>
            </a:r>
            <a:r>
              <a:rPr lang="pt-BR" dirty="0"/>
              <a:t>)</a:t>
            </a:r>
          </a:p>
          <a:p>
            <a:r>
              <a:rPr lang="pt-BR" dirty="0"/>
              <a:t>Reforçar a rede para seguir uma equação (EDO/EDP)</a:t>
            </a:r>
          </a:p>
          <a:p>
            <a:r>
              <a:rPr lang="pt-BR" dirty="0"/>
              <a:t>Mudança na função objetivo</a:t>
            </a:r>
          </a:p>
          <a:p>
            <a:r>
              <a:rPr lang="pt-BR" dirty="0"/>
              <a:t>A rede tem um erro dos dados e outro da equação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84DB0B-8995-94DE-B828-50C88791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68" y="2562641"/>
            <a:ext cx="5115208" cy="28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9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1E5BD-1318-EDB0-E520-6F71C139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553C0D2-CCF2-E32E-E692-16D1DA38C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Mudança na função objetivo</a:t>
                </a:r>
              </a:p>
              <a:p>
                <a:r>
                  <a:rPr lang="pt-BR" dirty="0"/>
                  <a:t>Erro dos dados: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𝑑𝑎𝑑𝑜𝑠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r>
                  <a:rPr lang="pt-BR" b="0" dirty="0"/>
                  <a:t>Erro da física: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𝑠𝑖𝑐𝑎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Erro total: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𝑑𝑎𝑑𝑜𝑠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𝑠𝑖𝑐𝑎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Parâmetro de ajuste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553C0D2-CCF2-E32E-E692-16D1DA38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12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77659-403A-5BD9-9B16-511263B2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E9D6EB-43FA-DF2E-69AE-9E3CFF2A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8069" cy="4351338"/>
          </a:xfrm>
        </p:spPr>
        <p:txBody>
          <a:bodyPr/>
          <a:lstStyle/>
          <a:p>
            <a:r>
              <a:rPr lang="pt-BR" dirty="0"/>
              <a:t>Condições de contorno e iniciais são normalmente adicionadas como termos extras na função de perda</a:t>
            </a:r>
          </a:p>
          <a:p>
            <a:r>
              <a:rPr lang="pt-BR" dirty="0"/>
              <a:t>A derivada da rede é calculada usando diferenciação automática (</a:t>
            </a:r>
            <a:r>
              <a:rPr lang="pt-BR" dirty="0" err="1"/>
              <a:t>backpropagation</a:t>
            </a:r>
            <a:r>
              <a:rPr lang="pt-BR" dirty="0"/>
              <a:t> simbólico), e penaliza-se o fato de a solução não satisfazer a equação diferencial em pontos do domínio.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904EC5-D159-21F7-0F35-F443E17EB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69" y="2245260"/>
            <a:ext cx="4658795" cy="32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9F4AE-F819-2EB5-D964-CA5A47EE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D4C897-154A-E3AA-DA7C-6D168878CC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Auto-diferenciação (</a:t>
                </a:r>
                <a:r>
                  <a:rPr lang="pt-BR" dirty="0" err="1"/>
                  <a:t>autodiff</a:t>
                </a:r>
                <a:r>
                  <a:rPr lang="pt-BR" dirty="0"/>
                  <a:t>): O grande trunfo das </a:t>
                </a:r>
                <a:r>
                  <a:rPr lang="pt-BR" dirty="0" err="1"/>
                  <a:t>PINNs</a:t>
                </a:r>
                <a:r>
                  <a:rPr lang="pt-BR" dirty="0"/>
                  <a:t>. Ao invés de usar malhas e diferenças finitas, a rede neural usa </a:t>
                </a:r>
                <a:r>
                  <a:rPr lang="pt-BR" dirty="0" err="1"/>
                  <a:t>autodiff</a:t>
                </a:r>
                <a:r>
                  <a:rPr lang="pt-BR" dirty="0"/>
                  <a:t> para obter derivadas exatas das saídas em relação às entradas.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Rede neural é uma função (</a:t>
                </a:r>
                <a:r>
                  <a:rPr lang="pt-BR" dirty="0" err="1"/>
                  <a:t>blackbox</a:t>
                </a:r>
                <a:r>
                  <a:rPr lang="pt-BR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𝑃𝐼𝑁𝑁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Formada por funções elementares conhecidas(soma, produto, </a:t>
                </a:r>
                <a:r>
                  <a:rPr lang="pt-BR" dirty="0" err="1"/>
                  <a:t>ReLu</a:t>
                </a:r>
                <a:r>
                  <a:rPr lang="pt-BR" dirty="0"/>
                  <a:t>, </a:t>
                </a:r>
                <a:r>
                  <a:rPr lang="pt-BR" dirty="0" err="1"/>
                  <a:t>tanh,sigmoide</a:t>
                </a:r>
                <a:r>
                  <a:rPr lang="pt-BR" dirty="0"/>
                  <a:t> </a:t>
                </a:r>
                <a:r>
                  <a:rPr lang="pt-BR" dirty="0" err="1"/>
                  <a:t>etc</a:t>
                </a:r>
                <a:r>
                  <a:rPr lang="pt-BR" dirty="0"/>
                  <a:t>)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D4C897-154A-E3AA-DA7C-6D168878CC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D8F82-0CBA-8EE0-7856-6AECBCA0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AC059-DB96-F046-FDE3-F8AC429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3749" cy="4351338"/>
          </a:xfrm>
        </p:spPr>
        <p:txBody>
          <a:bodyPr/>
          <a:lstStyle/>
          <a:p>
            <a:r>
              <a:rPr lang="pt-BR" dirty="0"/>
              <a:t>Tempo e escalas </a:t>
            </a:r>
            <a:r>
              <a:rPr lang="pt-BR" dirty="0" err="1"/>
              <a:t>tmporais</a:t>
            </a:r>
            <a:endParaRPr lang="pt-BR" dirty="0"/>
          </a:p>
          <a:p>
            <a:r>
              <a:rPr lang="pt-BR" dirty="0"/>
              <a:t>E a malha?</a:t>
            </a:r>
          </a:p>
          <a:p>
            <a:r>
              <a:rPr lang="pt-BR" dirty="0"/>
              <a:t>Existe uma malha para problemas que normalmente pedem malha</a:t>
            </a:r>
          </a:p>
          <a:p>
            <a:r>
              <a:rPr lang="pt-BR" dirty="0"/>
              <a:t>No caso de </a:t>
            </a:r>
            <a:r>
              <a:rPr lang="pt-BR" dirty="0" err="1"/>
              <a:t>EDP’s</a:t>
            </a:r>
            <a:r>
              <a:rPr lang="pt-BR" dirty="0"/>
              <a:t> não é necessário avaliar todos os pontos </a:t>
            </a:r>
          </a:p>
          <a:p>
            <a:r>
              <a:rPr lang="pt-BR" dirty="0"/>
              <a:t>Aleatória (monte </a:t>
            </a:r>
            <a:r>
              <a:rPr lang="pt-BR" dirty="0" err="1"/>
              <a:t>carlo</a:t>
            </a:r>
            <a:r>
              <a:rPr lang="pt-BR" dirty="0"/>
              <a:t>) ou estruturada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1EFF39-2B09-C83B-2428-7973A345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5356" r="21721" b="16448"/>
          <a:stretch/>
        </p:blipFill>
        <p:spPr>
          <a:xfrm>
            <a:off x="7785981" y="2265629"/>
            <a:ext cx="4154136" cy="23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EC8B2-3A42-05BA-B2A8-9A7499B9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A5E10-5185-EF03-9A49-2FA5F51F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Vantagens:</a:t>
            </a:r>
          </a:p>
          <a:p>
            <a:r>
              <a:rPr lang="pt-BR" dirty="0"/>
              <a:t>Flexíveis para geometria e condições de contorno complexas</a:t>
            </a:r>
          </a:p>
          <a:p>
            <a:r>
              <a:rPr lang="pt-BR" dirty="0"/>
              <a:t>Fáceis de combinar com dados experimentais</a:t>
            </a:r>
          </a:p>
          <a:p>
            <a:r>
              <a:rPr lang="pt-BR" dirty="0" err="1"/>
              <a:t>PINNs</a:t>
            </a:r>
            <a:r>
              <a:rPr lang="pt-BR" dirty="0"/>
              <a:t> são excelentes para resolver problemas inversos — por exemplo, determinar um parâmetro da equação a partir de observações parciais da solução</a:t>
            </a:r>
          </a:p>
          <a:p>
            <a:r>
              <a:rPr lang="pt-BR" dirty="0"/>
              <a:t>Menor custo computacional do que um DNS</a:t>
            </a:r>
          </a:p>
        </p:txBody>
      </p:sp>
    </p:spTree>
    <p:extLst>
      <p:ext uri="{BB962C8B-B14F-4D97-AF65-F5344CB8AC3E}">
        <p14:creationId xmlns:p14="http://schemas.microsoft.com/office/powerpoint/2010/main" val="3153074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978</Words>
  <Application>Microsoft Office PowerPoint</Application>
  <PresentationFormat>Widescreen</PresentationFormat>
  <Paragraphs>169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Tema do Office</vt:lpstr>
      <vt:lpstr>Aprendizado de máquina aplicado à Fluido Dinâmica</vt:lpstr>
      <vt:lpstr>Agenda</vt:lpstr>
      <vt:lpstr>Incorporar Física</vt:lpstr>
      <vt:lpstr>PINN</vt:lpstr>
      <vt:lpstr>PINN</vt:lpstr>
      <vt:lpstr>PINN</vt:lpstr>
      <vt:lpstr>PINN</vt:lpstr>
      <vt:lpstr>PINN</vt:lpstr>
      <vt:lpstr>PINN</vt:lpstr>
      <vt:lpstr>PINN</vt:lpstr>
      <vt:lpstr>PINN</vt:lpstr>
      <vt:lpstr>PINN</vt:lpstr>
      <vt:lpstr>Cálculo fracionário</vt:lpstr>
      <vt:lpstr>ResNet</vt:lpstr>
      <vt:lpstr>ResNet</vt:lpstr>
      <vt:lpstr>ResNet</vt:lpstr>
      <vt:lpstr>Neural ODE</vt:lpstr>
      <vt:lpstr>Neural ODE</vt:lpstr>
      <vt:lpstr>Neural ODE</vt:lpstr>
      <vt:lpstr>SINDy</vt:lpstr>
      <vt:lpstr>SINDy</vt:lpstr>
      <vt:lpstr>SINDy</vt:lpstr>
      <vt:lpstr>SINDy</vt:lpstr>
      <vt:lpstr>Artigos</vt:lpstr>
      <vt:lpstr>Artigos</vt:lpstr>
      <vt:lpstr>Dúvidas?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Vitor_PC</dc:creator>
  <cp:lastModifiedBy>Vitor_PC</cp:lastModifiedBy>
  <cp:revision>795</cp:revision>
  <dcterms:created xsi:type="dcterms:W3CDTF">2025-03-13T14:49:23Z</dcterms:created>
  <dcterms:modified xsi:type="dcterms:W3CDTF">2025-05-22T22:49:34Z</dcterms:modified>
</cp:coreProperties>
</file>