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313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51" r:id="rId16"/>
    <p:sldId id="350" r:id="rId17"/>
    <p:sldId id="349" r:id="rId18"/>
    <p:sldId id="353" r:id="rId19"/>
    <p:sldId id="354" r:id="rId20"/>
    <p:sldId id="352" r:id="rId21"/>
    <p:sldId id="356" r:id="rId22"/>
    <p:sldId id="355" r:id="rId23"/>
    <p:sldId id="357" r:id="rId24"/>
    <p:sldId id="358" r:id="rId25"/>
    <p:sldId id="359" r:id="rId26"/>
    <p:sldId id="310" r:id="rId27"/>
    <p:sldId id="311" r:id="rId2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42C34-889B-41BA-9FF1-2682014A3C01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1AC0C-D806-47E6-9BAD-78A5427D3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84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67DAA-BAE7-847B-EB72-8635E4118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2676BF-DFB7-135F-A4DA-F86FEFDD3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B964DD-A312-0506-2A80-50589A050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066C1F-962A-1F46-BB39-AD006121A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283768-1BBF-1138-0A36-3A907318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53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B70A21-0EF8-21BE-F538-1BD3184B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4EAD0B-5F82-2775-C9CE-DCF4483A3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839C34-0C26-1D80-391E-43C8C91D8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3FB4E8-0380-4356-5B29-0B2EAB79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3AF357-928D-149A-7CC5-0AE2E11A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2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C8D301-30A0-B70F-75E9-743C3329DE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22E717-408F-FC3C-42B0-47C4CF868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3D8D88-42CD-109B-CC53-EC1B47F7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BF3250-2C81-A757-4688-CC8B872A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77E346-7D0D-CB99-46EF-458E6C9E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69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F9336-1EF6-C6E2-85C0-985309A7F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68FA07-7079-B5EA-9E3C-0E05010E9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2293AB-48A4-FA52-9572-269FCB10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E44411-0D49-C29E-F27D-AC6003BB2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E6DD43-BD5B-5F48-BCAF-A52CE67C0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02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AAA0E-E9E0-C2C3-869B-C27255871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22BA40-688F-8F9E-83FC-729195A9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E67913-D39F-58FA-5893-2FD511C22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FB0AB9-FE6E-DAD0-68DD-CF079BB34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021D1D-0EBE-4236-030D-7DBD43091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91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3A0B9-8879-EF12-BD27-41640FE0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CF75AD-4EEA-ACB9-684D-1A5F75B97A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0503A2B-FC15-5203-839E-FEA243CB6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998551-3012-4CF1-F1EC-C20DD42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281B37-B41A-94E0-4ECC-A4D75CCF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B71245-05C0-A814-7033-FD6F8322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6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8EE1B-B564-A48F-E852-B46739D19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37054D-8FB2-5A24-DDC8-6183CEC41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4D06F5-7C19-A75D-F82D-BEA610B9E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9F0AC5A-6363-F987-5280-76B268742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B673F1F-8915-1CD6-782B-A8277385C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334A0AD-6040-304E-0E0A-735965B56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030D66C-0C82-9D89-4663-FF50020C9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26C9282-E01E-61CF-C7A8-B9B404D87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223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A0B93C-42AF-E2F0-B736-EC9DC2642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C3817AF-8CDE-5078-B215-774D926A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D0C51E7-253F-2EBE-6186-473A69661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BE613F-3846-250E-186F-8F952371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93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DEFF1C7-9A1A-2C3A-367D-AFA1D01E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A239FF8-2F12-F080-FF51-288D3DB7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B9B46D-03A3-008D-382E-4B9B5429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451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01F5D-A0A4-1E4D-C8A1-C2EC7A6D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DECBEB-4AAB-8730-2826-305838143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F0CB89-CBB6-A224-1A37-87B8E3A3A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212B3E-540C-8A5A-3E2E-BB71AC9B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FEAED3-89AC-5448-95CF-71C0B54A7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20941B-6CA0-2060-2FD6-9FF1A18FA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12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3DBE5-A250-280D-2556-A49AB46F7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7F6ABC5-106A-6EF0-E91D-27A94A7971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41D6A0-1380-99C7-4C84-5574F4B38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0C43054-3F59-5031-9847-02CDEA48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BAE37C-71D1-98EA-198A-48026D5B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CCBD26-E80F-D4AE-FD05-D16350AD5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06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1AE3EB-02F4-FBB0-2DBE-41071C6AA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D68D427-DE6E-0C2A-0530-8507B39DC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0B6327-CBB8-5532-DFC9-E7B659FE1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C3D5E-D6DE-4C06-AFE0-0EBCB56A711C}" type="datetimeFigureOut">
              <a:rPr lang="pt-BR" smtClean="0"/>
              <a:t>22/05/2025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B398E5-5391-8719-479A-29482E76A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76C6CE-2FBD-BFC8-C44E-C4DDEFFE2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24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C6D-2006-6106-D0A4-D96F62962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Aprendizado de máquina aplicado à Fluido Dinâmica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ECC523E-6D5B-A95C-B554-830B8634FE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Aula 8</a:t>
            </a:r>
          </a:p>
          <a:p>
            <a:pPr algn="r"/>
            <a:r>
              <a:rPr lang="pt-BR" sz="2000" dirty="0"/>
              <a:t>Professor: Dr. Vítor A. A. Bortolin</a:t>
            </a:r>
          </a:p>
        </p:txBody>
      </p:sp>
    </p:spTree>
    <p:extLst>
      <p:ext uri="{BB962C8B-B14F-4D97-AF65-F5344CB8AC3E}">
        <p14:creationId xmlns:p14="http://schemas.microsoft.com/office/powerpoint/2010/main" val="1531903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569F7E-F45C-0531-625D-932B8DC0F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PINN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868B72-2E92-A331-7FBE-EA0B63569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Desvantagens:</a:t>
            </a:r>
          </a:p>
          <a:p>
            <a:r>
              <a:rPr lang="pt-BR" dirty="0"/>
              <a:t>Treinamento pode ser lento e instável</a:t>
            </a:r>
          </a:p>
          <a:p>
            <a:r>
              <a:rPr lang="pt-BR" dirty="0"/>
              <a:t>Difícil generalização para problemas com choques ou soluções descontínuas</a:t>
            </a:r>
          </a:p>
          <a:p>
            <a:r>
              <a:rPr lang="pt-BR" dirty="0"/>
              <a:t>Requer habilidade em ajustar hiperparâmetro</a:t>
            </a:r>
          </a:p>
          <a:p>
            <a:r>
              <a:rPr lang="pt-BR" dirty="0"/>
              <a:t>Escala mal com problemas 3D muito complexos </a:t>
            </a:r>
          </a:p>
        </p:txBody>
      </p:sp>
    </p:spTree>
    <p:extLst>
      <p:ext uri="{BB962C8B-B14F-4D97-AF65-F5344CB8AC3E}">
        <p14:creationId xmlns:p14="http://schemas.microsoft.com/office/powerpoint/2010/main" val="2067710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91029C-23E9-1B1B-03F5-862E26133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PINN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E920FF-9DC0-AAFD-0582-7F334D752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Usos:</a:t>
            </a:r>
          </a:p>
          <a:p>
            <a:r>
              <a:rPr lang="pt-BR" dirty="0"/>
              <a:t>As equações diferenciais são conhecidas, mas soluções exatas são difíceis de obter</a:t>
            </a:r>
          </a:p>
          <a:p>
            <a:r>
              <a:rPr lang="pt-BR" dirty="0"/>
              <a:t>Os dados experimentais são escassos, mas há conhecimento físico disponível</a:t>
            </a:r>
          </a:p>
          <a:p>
            <a:r>
              <a:rPr lang="pt-BR" dirty="0"/>
              <a:t>Há interesse em quantificar incertezas, realizar estimação de parâmetros ou resolver problemas inversos</a:t>
            </a:r>
          </a:p>
        </p:txBody>
      </p:sp>
    </p:spTree>
    <p:extLst>
      <p:ext uri="{BB962C8B-B14F-4D97-AF65-F5344CB8AC3E}">
        <p14:creationId xmlns:p14="http://schemas.microsoft.com/office/powerpoint/2010/main" val="1855706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A80CF5-32F3-805A-E5CA-E482FF807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PINN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D8FEA1-1C95-5FE1-A494-7E86D7DC0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44905" cy="4351338"/>
          </a:xfrm>
        </p:spPr>
        <p:txBody>
          <a:bodyPr/>
          <a:lstStyle/>
          <a:p>
            <a:r>
              <a:rPr lang="pt-BR" dirty="0"/>
              <a:t>Calcular campos de velocidade PIV</a:t>
            </a:r>
          </a:p>
          <a:p>
            <a:r>
              <a:rPr lang="pt-BR" dirty="0"/>
              <a:t>Filtro físico</a:t>
            </a:r>
          </a:p>
          <a:p>
            <a:r>
              <a:rPr lang="pt-BR" dirty="0"/>
              <a:t>Domínios complexos: Difusão em tecidos biológicos</a:t>
            </a:r>
          </a:p>
          <a:p>
            <a:r>
              <a:rPr lang="pt-BR" dirty="0"/>
              <a:t>Modelagem de sistemas dinâmicos com dados parciais</a:t>
            </a:r>
          </a:p>
          <a:p>
            <a:r>
              <a:rPr lang="pt-BR" dirty="0"/>
              <a:t>Dinâmica fracionária ou com memória</a:t>
            </a:r>
          </a:p>
          <a:p>
            <a:r>
              <a:rPr lang="pt-BR" dirty="0"/>
              <a:t>Muitos desenvolvimentos recentes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77FE60B-FC21-9E5B-9A95-4A9D016F3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105" y="2190911"/>
            <a:ext cx="5793225" cy="362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734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8EC1A2-B87C-BBFA-3993-AD7243AA2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Cálculo fracionário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64E5D450-755B-7CE8-0F81-1FD7A3CEEE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7318972" cy="4837725"/>
              </a:xfrm>
            </p:spPr>
            <p:txBody>
              <a:bodyPr>
                <a:normAutofit/>
              </a:bodyPr>
              <a:lstStyle/>
              <a:p>
                <a:r>
                  <a:rPr lang="pt-BR" dirty="0"/>
                  <a:t>Generalização do cálculo. Existem derivadas e integrais não inteiras</a:t>
                </a:r>
              </a:p>
              <a:p>
                <a:r>
                  <a:rPr lang="pt-BR" dirty="0"/>
                  <a:t>Existem mais de uma forma de generalizar. </a:t>
                </a:r>
                <a:r>
                  <a:rPr lang="pt-BR" dirty="0" err="1"/>
                  <a:t>Ex</a:t>
                </a:r>
                <a:r>
                  <a:rPr lang="pt-BR" dirty="0"/>
                  <a:t>: Riemann-</a:t>
                </a:r>
                <a:r>
                  <a:rPr lang="pt-BR" dirty="0" err="1"/>
                  <a:t>Liouville</a:t>
                </a:r>
                <a:r>
                  <a:rPr lang="pt-BR" dirty="0"/>
                  <a:t>, Caputo e </a:t>
                </a:r>
                <a:r>
                  <a:rPr lang="pt-BR" dirty="0" err="1"/>
                  <a:t>etc</a:t>
                </a:r>
                <a:endParaRPr lang="pt-BR" dirty="0"/>
              </a:p>
              <a:p>
                <a:r>
                  <a:rPr lang="pt-BR" dirty="0"/>
                  <a:t>Passa a depender do histórico (Caputo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t-BR" dirty="0"/>
                  <a:t> “lembra” os valores passados com um peso decrescente em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p>
                    </m:sSup>
                  </m:oMath>
                </a14:m>
                <a:r>
                  <a:rPr lang="pt-BR" dirty="0"/>
                  <a:t>)</a:t>
                </a:r>
              </a:p>
              <a:p>
                <a:r>
                  <a:rPr lang="pt-BR" dirty="0" err="1"/>
                  <a:t>Ex</a:t>
                </a:r>
                <a:r>
                  <a:rPr lang="pt-BR" dirty="0"/>
                  <a:t>: Oscilador (</a:t>
                </a:r>
                <a:r>
                  <a:rPr lang="pt-BR" dirty="0" err="1"/>
                  <a:t>Mittag-Leffler</a:t>
                </a:r>
                <a:r>
                  <a:rPr lang="pt-BR" dirty="0"/>
                  <a:t>)</a:t>
                </a:r>
              </a:p>
              <a:p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p>
                      </m:sSubSup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=0, </m:t>
                      </m:r>
                    </m:oMath>
                  </m:oMathPara>
                </a14:m>
                <a:endParaRPr lang="pt-BR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pt-B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pt-B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pt-B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=0 </m:t>
                      </m:r>
                    </m:oMath>
                  </m:oMathPara>
                </a14:m>
                <a:endParaRPr lang="pt-BR" sz="1800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64E5D450-755B-7CE8-0F81-1FD7A3CEEE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7318972" cy="4837725"/>
              </a:xfrm>
              <a:blipFill>
                <a:blip r:embed="rId2"/>
                <a:stretch>
                  <a:fillRect l="-1500" t="-201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3A74C376-141C-7026-1841-740FC6217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647" y="1790600"/>
            <a:ext cx="2961238" cy="442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75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226D00-8549-4ADB-DC53-B652C7470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ResNet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3DB337-A6FB-0C90-56B4-97A43300A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err="1"/>
              <a:t>Resnet</a:t>
            </a:r>
            <a:r>
              <a:rPr lang="pt-BR" dirty="0"/>
              <a:t> (residual neural network): He et al. (2015)</a:t>
            </a:r>
          </a:p>
          <a:p>
            <a:r>
              <a:rPr lang="pt-BR" dirty="0"/>
              <a:t>Problema: à medida que redes ficam mais profundas, elas param de melhorar ou até pioram</a:t>
            </a:r>
          </a:p>
          <a:p>
            <a:r>
              <a:rPr lang="pt-BR" dirty="0"/>
              <a:t>O gradiente pode explodir ou desaparecer (</a:t>
            </a:r>
            <a:r>
              <a:rPr lang="pt-BR" dirty="0" err="1"/>
              <a:t>vanishing</a:t>
            </a:r>
            <a:r>
              <a:rPr lang="pt-BR" dirty="0"/>
              <a:t>/</a:t>
            </a:r>
            <a:r>
              <a:rPr lang="pt-BR" dirty="0" err="1"/>
              <a:t>exploding</a:t>
            </a:r>
            <a:r>
              <a:rPr lang="pt-BR" dirty="0"/>
              <a:t> </a:t>
            </a:r>
            <a:r>
              <a:rPr lang="pt-BR" dirty="0" err="1"/>
              <a:t>gradient</a:t>
            </a:r>
            <a:r>
              <a:rPr lang="pt-BR" dirty="0"/>
              <a:t>).</a:t>
            </a:r>
          </a:p>
          <a:p>
            <a:r>
              <a:rPr lang="pt-BR" dirty="0"/>
              <a:t>A acurácia piora com camadas extras, mesmo que isso não aumente o </a:t>
            </a:r>
            <a:r>
              <a:rPr lang="pt-BR" dirty="0" err="1"/>
              <a:t>overfitting</a:t>
            </a:r>
            <a:r>
              <a:rPr lang="pt-BR" dirty="0"/>
              <a:t>.</a:t>
            </a:r>
          </a:p>
          <a:p>
            <a:r>
              <a:rPr lang="pt-BR" dirty="0"/>
              <a:t>Se uma camada extra não for útil, a rede deveria apenas aprender a não fazer nada. Mas redes profundas não conseguem</a:t>
            </a:r>
          </a:p>
        </p:txBody>
      </p:sp>
    </p:spTree>
    <p:extLst>
      <p:ext uri="{BB962C8B-B14F-4D97-AF65-F5344CB8AC3E}">
        <p14:creationId xmlns:p14="http://schemas.microsoft.com/office/powerpoint/2010/main" val="738638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A1943-54C3-B68E-6FCB-135B57326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ResNet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68C739-742F-73AF-1280-7E92168AC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96494" cy="4351338"/>
          </a:xfrm>
        </p:spPr>
        <p:txBody>
          <a:bodyPr/>
          <a:lstStyle/>
          <a:p>
            <a:r>
              <a:rPr lang="pt-BR" dirty="0"/>
              <a:t>Ideia: a rede vai aprender o resíduo</a:t>
            </a:r>
          </a:p>
          <a:p>
            <a:r>
              <a:rPr lang="pt-BR" dirty="0"/>
              <a:t>Cria-se um atalho (</a:t>
            </a:r>
            <a:r>
              <a:rPr lang="pt-BR" dirty="0" err="1"/>
              <a:t>skip</a:t>
            </a:r>
            <a:r>
              <a:rPr lang="pt-BR" dirty="0"/>
              <a:t> connection) que copia o dado de entrada</a:t>
            </a:r>
          </a:p>
          <a:p>
            <a:r>
              <a:rPr lang="pt-BR" dirty="0"/>
              <a:t>Isso permite que o gradiente flua diretamente para trás, aliviando o problema dos gradientes</a:t>
            </a:r>
          </a:p>
          <a:p>
            <a:r>
              <a:rPr lang="pt-BR" dirty="0"/>
              <a:t>Pode ser feita só numa parte da rede (</a:t>
            </a:r>
            <a:r>
              <a:rPr lang="pt-BR" dirty="0" err="1"/>
              <a:t>subrede</a:t>
            </a:r>
            <a:r>
              <a:rPr lang="pt-BR" dirty="0"/>
              <a:t>)</a:t>
            </a:r>
          </a:p>
          <a:p>
            <a:r>
              <a:rPr lang="pt-BR" dirty="0"/>
              <a:t>Bloco residual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47708B8-DA30-9B07-53C9-750065783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694" y="2785507"/>
            <a:ext cx="4488223" cy="243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167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BA2D5-2684-2383-F96F-5D7C900F7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ResNet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278F79F-7D5E-AE93-770D-9ABAB137B91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765298"/>
              </a:xfrm>
            </p:spPr>
            <p:txBody>
              <a:bodyPr>
                <a:normAutofit/>
              </a:bodyPr>
              <a:lstStyle/>
              <a:p>
                <a:r>
                  <a:rPr lang="pt-BR" dirty="0"/>
                  <a:t>Um bloco residual parece uma integração Euler para frente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t-BR" b="0" dirty="0"/>
              </a:p>
              <a:p>
                <a:r>
                  <a:rPr lang="pt-BR" dirty="0"/>
                  <a:t>Portanto, </a:t>
                </a:r>
                <a:r>
                  <a:rPr lang="pt-BR" dirty="0" err="1"/>
                  <a:t>ResNet</a:t>
                </a:r>
                <a:r>
                  <a:rPr lang="pt-BR" dirty="0"/>
                  <a:t> é uma </a:t>
                </a:r>
                <a:r>
                  <a:rPr lang="pt-BR" dirty="0" err="1"/>
                  <a:t>discretização</a:t>
                </a:r>
                <a:r>
                  <a:rPr lang="pt-BR" dirty="0"/>
                  <a:t> (com </a:t>
                </a:r>
                <a:r>
                  <a:rPr lang="pt-BR" dirty="0" err="1"/>
                  <a:t>Δt</a:t>
                </a:r>
                <a:r>
                  <a:rPr lang="pt-BR" dirty="0"/>
                  <a:t>=1) de uma EDO</a:t>
                </a:r>
              </a:p>
              <a:p>
                <a:r>
                  <a:rPr lang="pt-BR" dirty="0"/>
                  <a:t>Vantagens:</a:t>
                </a:r>
              </a:p>
              <a:p>
                <a:pPr lvl="1"/>
                <a:r>
                  <a:rPr lang="pt-BR" dirty="0"/>
                  <a:t>Treinar redes muito profundas (centenas ou milhares de camadas)</a:t>
                </a:r>
              </a:p>
              <a:p>
                <a:pPr lvl="1"/>
                <a:r>
                  <a:rPr lang="pt-BR" dirty="0"/>
                  <a:t>Redes com comportamento quase linear localmente</a:t>
                </a:r>
              </a:p>
              <a:p>
                <a:pPr lvl="1"/>
                <a:r>
                  <a:rPr lang="pt-BR" dirty="0"/>
                  <a:t>Modularidade, baixo custo computacional, múltiplos contextos</a:t>
                </a:r>
              </a:p>
              <a:p>
                <a:r>
                  <a:rPr lang="pt-BR" dirty="0"/>
                  <a:t>Desvantagens:</a:t>
                </a:r>
              </a:p>
              <a:p>
                <a:pPr lvl="1"/>
                <a:r>
                  <a:rPr lang="pt-BR" dirty="0"/>
                  <a:t>Risco de redundância e aprendizado ineficiente</a:t>
                </a:r>
              </a:p>
              <a:p>
                <a:pPr lvl="1"/>
                <a:r>
                  <a:rPr lang="pt-BR" dirty="0"/>
                  <a:t>Excesso de camadas</a:t>
                </a:r>
              </a:p>
              <a:p>
                <a:pPr lvl="1"/>
                <a:r>
                  <a:rPr lang="pt-BR" dirty="0"/>
                  <a:t>Falta de hierarquia, interpretação e </a:t>
                </a:r>
                <a:r>
                  <a:rPr lang="pt-BR" dirty="0" err="1"/>
                  <a:t>etc</a:t>
                </a:r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278F79F-7D5E-AE93-770D-9ABAB137B9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765298"/>
              </a:xfrm>
              <a:blipFill>
                <a:blip r:embed="rId2"/>
                <a:stretch>
                  <a:fillRect l="-1043" t="-2046" b="-255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1832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0100F5-C200-BC38-51F1-2C4F95EB5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Neural ODE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DD97882C-4DC7-2D14-F009-0C02D9214C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Modelamos muita coisa como uma EDO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Generalizar a ideia de uma </a:t>
                </a:r>
                <a:r>
                  <a:rPr lang="pt-BR" dirty="0" err="1"/>
                  <a:t>ResNet</a:t>
                </a:r>
                <a:r>
                  <a:rPr lang="pt-BR" dirty="0"/>
                  <a:t> para um integrador genérico</a:t>
                </a:r>
              </a:p>
              <a:p>
                <a:r>
                  <a:rPr lang="pt-BR" dirty="0"/>
                  <a:t>Equação diferencial neural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d>
                                <m:d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A rede é a minha função(Chen et al 2018).</a:t>
                </a:r>
              </a:p>
              <a:p>
                <a:r>
                  <a:rPr lang="pt-BR" dirty="0"/>
                  <a:t>Tempo</a:t>
                </a:r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DD97882C-4DC7-2D14-F009-0C02D9214C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9767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832CAA-8C23-F5AF-C1AD-79D01BF1D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Neural ODE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5A8D81-1EC6-5869-21D9-3D2496931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96100" cy="4351338"/>
          </a:xfrm>
        </p:spPr>
        <p:txBody>
          <a:bodyPr/>
          <a:lstStyle/>
          <a:p>
            <a:r>
              <a:rPr lang="pt-BR" dirty="0" err="1"/>
              <a:t>ResNet</a:t>
            </a:r>
            <a:r>
              <a:rPr lang="pt-BR" dirty="0"/>
              <a:t> simula com passos de tempo fixos</a:t>
            </a:r>
          </a:p>
          <a:p>
            <a:r>
              <a:rPr lang="pt-BR" dirty="0"/>
              <a:t>Neural ODE consegue ajustar qualquer esquema de integração</a:t>
            </a:r>
          </a:p>
          <a:p>
            <a:r>
              <a:rPr lang="pt-BR" dirty="0"/>
              <a:t>Modelagem de </a:t>
            </a:r>
            <a:r>
              <a:rPr lang="pt-BR" dirty="0" err="1"/>
              <a:t>ODE’s</a:t>
            </a:r>
            <a:endParaRPr lang="pt-BR" dirty="0"/>
          </a:p>
          <a:p>
            <a:r>
              <a:rPr lang="pt-BR" dirty="0"/>
              <a:t>Ideal para fenômenos físicos que seguem leis contínua</a:t>
            </a:r>
          </a:p>
          <a:p>
            <a:r>
              <a:rPr lang="pt-BR" dirty="0"/>
              <a:t>Permite lidar com séries temporais com passos irregulares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C74A7AD-72A8-A7A7-5DE3-03D394BD5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2286794"/>
            <a:ext cx="44577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91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38D637-D540-3C78-0B3A-C3E3226D4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Neural ODE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0A25F4-83EA-92AA-D63D-112D50729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37725"/>
          </a:xfrm>
        </p:spPr>
        <p:txBody>
          <a:bodyPr>
            <a:normAutofit lnSpcReduction="10000"/>
          </a:bodyPr>
          <a:lstStyle/>
          <a:p>
            <a:r>
              <a:rPr lang="pt-BR" dirty="0"/>
              <a:t>Vantagens:</a:t>
            </a:r>
          </a:p>
          <a:p>
            <a:pPr lvl="1"/>
            <a:r>
              <a:rPr lang="pt-BR" dirty="0"/>
              <a:t>Aprender dinâmicas naturais e regulares, mais próximas de processos físicos ou biológicos</a:t>
            </a:r>
          </a:p>
          <a:p>
            <a:pPr lvl="1"/>
            <a:r>
              <a:rPr lang="pt-BR" dirty="0"/>
              <a:t>Método adjunto </a:t>
            </a:r>
          </a:p>
          <a:p>
            <a:pPr lvl="1"/>
            <a:r>
              <a:rPr lang="pt-BR" dirty="0"/>
              <a:t>Impor estrutura física</a:t>
            </a:r>
          </a:p>
          <a:p>
            <a:pPr lvl="1"/>
            <a:r>
              <a:rPr lang="pt-BR" dirty="0" err="1"/>
              <a:t>NeuralODEs</a:t>
            </a:r>
            <a:r>
              <a:rPr lang="pt-BR" dirty="0"/>
              <a:t> são reversíveis por natureza</a:t>
            </a:r>
          </a:p>
          <a:p>
            <a:pPr lvl="1"/>
            <a:r>
              <a:rPr lang="pt-BR" dirty="0"/>
              <a:t>Aplicação natural a séries temporais (irregulares)</a:t>
            </a:r>
          </a:p>
          <a:p>
            <a:r>
              <a:rPr lang="pt-BR" dirty="0"/>
              <a:t>Desvantagens:</a:t>
            </a:r>
          </a:p>
          <a:p>
            <a:pPr lvl="1"/>
            <a:r>
              <a:rPr lang="pt-BR" dirty="0"/>
              <a:t>Custo</a:t>
            </a:r>
          </a:p>
          <a:p>
            <a:pPr lvl="1"/>
            <a:r>
              <a:rPr lang="pt-BR" dirty="0"/>
              <a:t>Instabilidade</a:t>
            </a:r>
          </a:p>
          <a:p>
            <a:pPr lvl="1"/>
            <a:r>
              <a:rPr lang="pt-BR" dirty="0"/>
              <a:t>Dificuldade para dados grandes (escala)</a:t>
            </a:r>
          </a:p>
          <a:p>
            <a:pPr lvl="1"/>
            <a:r>
              <a:rPr lang="pt-BR" dirty="0" err="1"/>
              <a:t>BlackBox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8213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A9389D-4C60-9D1F-09A4-04B8AF98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Agenda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C27AF8-5B0F-30E4-ACA6-99BDCB226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Incorporar Física</a:t>
            </a:r>
          </a:p>
          <a:p>
            <a:r>
              <a:rPr lang="pt-BR" dirty="0" err="1"/>
              <a:t>PINNs</a:t>
            </a:r>
            <a:endParaRPr lang="pt-BR" dirty="0"/>
          </a:p>
          <a:p>
            <a:r>
              <a:rPr lang="pt-BR" dirty="0" err="1"/>
              <a:t>ResNet</a:t>
            </a:r>
            <a:endParaRPr lang="pt-BR" dirty="0"/>
          </a:p>
          <a:p>
            <a:r>
              <a:rPr lang="pt-BR" dirty="0"/>
              <a:t>Neural ODE</a:t>
            </a:r>
          </a:p>
          <a:p>
            <a:r>
              <a:rPr lang="pt-BR" dirty="0" err="1"/>
              <a:t>SINDy</a:t>
            </a:r>
            <a:endParaRPr lang="pt-BR" dirty="0"/>
          </a:p>
          <a:p>
            <a:r>
              <a:rPr lang="pt-BR" dirty="0"/>
              <a:t>Artigos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8696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9A3ED-EE1E-E437-653A-C68CF4F80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SINDy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F863ACC-D6AC-C0B4-5415-164A3654F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/>
              <a:t>Sparse</a:t>
            </a:r>
            <a:r>
              <a:rPr lang="pt-BR" dirty="0"/>
              <a:t> </a:t>
            </a:r>
            <a:r>
              <a:rPr lang="pt-BR" dirty="0" err="1"/>
              <a:t>identification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non-linear dynamics ( </a:t>
            </a:r>
            <a:r>
              <a:rPr lang="pt-BR" dirty="0" err="1"/>
              <a:t>Brunton</a:t>
            </a:r>
            <a:r>
              <a:rPr lang="pt-BR" dirty="0"/>
              <a:t> et </a:t>
            </a:r>
            <a:r>
              <a:rPr lang="pt-BR" dirty="0" err="1"/>
              <a:t>all</a:t>
            </a:r>
            <a:r>
              <a:rPr lang="pt-BR" dirty="0"/>
              <a:t> 2016)</a:t>
            </a:r>
          </a:p>
          <a:p>
            <a:r>
              <a:rPr lang="pt-BR" dirty="0"/>
              <a:t>Data-</a:t>
            </a:r>
            <a:r>
              <a:rPr lang="pt-BR" dirty="0" err="1"/>
              <a:t>driven</a:t>
            </a:r>
            <a:endParaRPr lang="pt-BR" dirty="0"/>
          </a:p>
          <a:p>
            <a:r>
              <a:rPr lang="pt-BR" dirty="0"/>
              <a:t>Definir um modelo mínimo que representa o seus dados</a:t>
            </a:r>
          </a:p>
          <a:p>
            <a:r>
              <a:rPr lang="pt-BR" dirty="0"/>
              <a:t>Modelar os seus dados como uma EDO</a:t>
            </a:r>
          </a:p>
          <a:p>
            <a:r>
              <a:rPr lang="pt-BR" dirty="0"/>
              <a:t>Norma L1, promover </a:t>
            </a:r>
            <a:r>
              <a:rPr lang="pt-BR" dirty="0" err="1"/>
              <a:t>esparsidade</a:t>
            </a:r>
            <a:endParaRPr lang="pt-BR" dirty="0"/>
          </a:p>
          <a:p>
            <a:r>
              <a:rPr lang="pt-BR" dirty="0"/>
              <a:t>Entrada: séries temporais, dados do modelo</a:t>
            </a:r>
          </a:p>
          <a:p>
            <a:r>
              <a:rPr lang="pt-BR" dirty="0"/>
              <a:t>Biblioteca de funções candidatas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6205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9A3ED-EE1E-E437-653A-C68CF4F80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SINDy</a:t>
            </a:r>
            <a:endParaRPr lang="pt-BR" dirty="0"/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B342AA67-2C4A-0044-2419-D1FDEC646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10" y="2154021"/>
            <a:ext cx="11375980" cy="4483474"/>
          </a:xfrm>
        </p:spPr>
      </p:pic>
    </p:spTree>
    <p:extLst>
      <p:ext uri="{BB962C8B-B14F-4D97-AF65-F5344CB8AC3E}">
        <p14:creationId xmlns:p14="http://schemas.microsoft.com/office/powerpoint/2010/main" val="3533144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33C9DD-95F2-0CF4-733A-14334C22C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SINDy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2AFE8D2-8B42-8944-04C6-6E1101C9D5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Coleta de dados</a:t>
                </a:r>
              </a:p>
              <a:p>
                <a:r>
                  <a:rPr lang="pt-BR" dirty="0"/>
                  <a:t>Cálculo das derivadas temporais</a:t>
                </a:r>
              </a:p>
              <a:p>
                <a:r>
                  <a:rPr lang="pt-BR" dirty="0"/>
                  <a:t>Construção da biblioteca de funções (polinômios e trigonométricas)</a:t>
                </a:r>
              </a:p>
              <a:p>
                <a:r>
                  <a:rPr lang="pt-BR" dirty="0"/>
                  <a:t>Regressão e minimização</a:t>
                </a:r>
              </a:p>
              <a:p>
                <a:r>
                  <a:rPr lang="pt-BR" dirty="0"/>
                  <a:t>Um </a:t>
                </a:r>
                <a:r>
                  <a:rPr lang="pt-BR" dirty="0" err="1"/>
                  <a:t>Compressed</a:t>
                </a:r>
                <a:r>
                  <a:rPr lang="pt-BR" dirty="0"/>
                  <a:t> </a:t>
                </a:r>
                <a:r>
                  <a:rPr lang="pt-BR" dirty="0" err="1"/>
                  <a:t>Sensing</a:t>
                </a:r>
                <a:r>
                  <a:rPr lang="pt-BR" dirty="0"/>
                  <a:t>  para sistemas físicos</a:t>
                </a:r>
              </a:p>
              <a:p>
                <a:r>
                  <a:rPr lang="pt-BR" dirty="0"/>
                  <a:t>Hiperparâmetro para controlar a </a:t>
                </a:r>
                <a:r>
                  <a:rPr lang="pt-BR" dirty="0" err="1"/>
                  <a:t>esparsidade</a:t>
                </a: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 b="0" i="0" smtClean="0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pt-BR" b="0" i="0" smtClean="0">
                                      <a:latin typeface="Cambria Math" panose="02040503050406030204" pitchFamily="18" charset="0"/>
                                    </a:rPr>
                                    <m:t>Θ</m:t>
                                  </m:r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𝜆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latin typeface="Cambria Math" panose="02040503050406030204" pitchFamily="18" charset="0"/>
                                    </a:rPr>
                                    <m:t>Θ</m:t>
                                  </m:r>
                                </m:e>
                              </m:d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2AFE8D2-8B42-8944-04C6-6E1101C9D5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2673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87E1A4-B397-3E82-5692-CAD9BDA28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SINDy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5491BC8-EB62-0716-2EDE-59A2821C2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65675"/>
          </a:xfrm>
        </p:spPr>
        <p:txBody>
          <a:bodyPr>
            <a:normAutofit/>
          </a:bodyPr>
          <a:lstStyle/>
          <a:p>
            <a:r>
              <a:rPr lang="pt-BR" dirty="0"/>
              <a:t>Vantagens:</a:t>
            </a:r>
          </a:p>
          <a:p>
            <a:pPr lvl="1"/>
            <a:r>
              <a:rPr lang="pt-BR" dirty="0"/>
              <a:t>Constrói um modelo simples, interpretável do sistema</a:t>
            </a:r>
          </a:p>
          <a:p>
            <a:pPr lvl="1"/>
            <a:r>
              <a:rPr lang="pt-BR" dirty="0"/>
              <a:t>Generalizável</a:t>
            </a:r>
          </a:p>
          <a:p>
            <a:pPr lvl="1"/>
            <a:r>
              <a:rPr lang="pt-BR" dirty="0"/>
              <a:t>Baixo custo computacional</a:t>
            </a:r>
          </a:p>
          <a:p>
            <a:pPr lvl="1"/>
            <a:r>
              <a:rPr lang="pt-BR" dirty="0"/>
              <a:t>Extensões e adaptações</a:t>
            </a:r>
          </a:p>
          <a:p>
            <a:r>
              <a:rPr lang="pt-BR" dirty="0"/>
              <a:t>Desvantagens:</a:t>
            </a:r>
          </a:p>
          <a:p>
            <a:pPr lvl="1"/>
            <a:r>
              <a:rPr lang="pt-BR" dirty="0"/>
              <a:t>Sensível a ruído</a:t>
            </a:r>
          </a:p>
          <a:p>
            <a:pPr lvl="1"/>
            <a:r>
              <a:rPr lang="pt-BR" dirty="0"/>
              <a:t>Depende da biblioteca</a:t>
            </a:r>
          </a:p>
          <a:p>
            <a:pPr lvl="1"/>
            <a:r>
              <a:rPr lang="pt-BR" dirty="0"/>
              <a:t>Dificuldade em sistemas caóticos e altamente complexos</a:t>
            </a:r>
          </a:p>
          <a:p>
            <a:pPr lvl="1"/>
            <a:r>
              <a:rPr lang="pt-BR" dirty="0"/>
              <a:t>Dados de qualidade e longos</a:t>
            </a:r>
          </a:p>
          <a:p>
            <a:pPr lvl="1"/>
            <a:r>
              <a:rPr lang="pt-BR" dirty="0"/>
              <a:t>Determinístico </a:t>
            </a:r>
          </a:p>
        </p:txBody>
      </p:sp>
    </p:spTree>
    <p:extLst>
      <p:ext uri="{BB962C8B-B14F-4D97-AF65-F5344CB8AC3E}">
        <p14:creationId xmlns:p14="http://schemas.microsoft.com/office/powerpoint/2010/main" val="3357628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3FCCFA-C751-0321-BFAA-844191BEB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Artigos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2A79BC-CECE-3379-B378-1CC4F312B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Arquitetura complexa: </a:t>
            </a:r>
            <a:r>
              <a:rPr lang="pt-BR" dirty="0" err="1"/>
              <a:t>U-net</a:t>
            </a:r>
            <a:r>
              <a:rPr lang="pt-BR" dirty="0"/>
              <a:t> (2015)</a:t>
            </a:r>
          </a:p>
          <a:p>
            <a:r>
              <a:rPr lang="pt-BR" dirty="0" err="1"/>
              <a:t>CNN+autoencoder</a:t>
            </a:r>
            <a:r>
              <a:rPr lang="pt-BR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59BED5D-DAC9-16FE-DA75-213DAF7B2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925" y="2779353"/>
            <a:ext cx="7296150" cy="403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664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EE192-F8A4-E44C-1FD4-F7F668F5C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Artigos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538856-F0BE-735E-88D0-A618D7D70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Mecanismos de atenção: Imagem </a:t>
            </a:r>
            <a:r>
              <a:rPr lang="pt-BR" dirty="0" err="1"/>
              <a:t>vs</a:t>
            </a:r>
            <a:r>
              <a:rPr lang="pt-BR" dirty="0"/>
              <a:t> tokens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8AA0B63-8463-3956-2994-79022AF0A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525" y="1326936"/>
            <a:ext cx="3514725" cy="516593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4903A5B-8A31-188B-829C-0C9A9F9F1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44" y="3154828"/>
            <a:ext cx="6974608" cy="183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80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DA8DD-94DE-13D7-26F6-2BBFFF26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Dúvidas?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97B72D-EE28-FFD9-EC6C-1117DAF27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Próxima aula</a:t>
            </a:r>
          </a:p>
          <a:p>
            <a:r>
              <a:rPr lang="pt-BR" dirty="0"/>
              <a:t>Atividades de programação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15800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18B86B-EB6A-8892-845D-B8615BFCA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6000" dirty="0"/>
          </a:p>
          <a:p>
            <a:pPr marL="0" indent="0" algn="ctr">
              <a:buNone/>
            </a:pPr>
            <a:r>
              <a:rPr lang="pt-BR" sz="6000" dirty="0"/>
              <a:t>Obrigado </a:t>
            </a:r>
          </a:p>
        </p:txBody>
      </p:sp>
    </p:spTree>
    <p:extLst>
      <p:ext uri="{BB962C8B-B14F-4D97-AF65-F5344CB8AC3E}">
        <p14:creationId xmlns:p14="http://schemas.microsoft.com/office/powerpoint/2010/main" val="25252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75AF-8AA4-DFBB-319C-2A3A463E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Incorporar Física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DD47DE-4F23-DE93-B176-ECB9DEA9D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Redes neurais podem aprender física?</a:t>
            </a:r>
          </a:p>
          <a:p>
            <a:r>
              <a:rPr lang="pt-BR" dirty="0"/>
              <a:t>Dificuldade de fazer apenas pelos dados</a:t>
            </a:r>
          </a:p>
          <a:p>
            <a:r>
              <a:rPr lang="pt-BR" dirty="0"/>
              <a:t>Treinamento e erros</a:t>
            </a:r>
          </a:p>
          <a:p>
            <a:r>
              <a:rPr lang="pt-BR" dirty="0"/>
              <a:t>Adicionar leis de conservação e </a:t>
            </a:r>
            <a:r>
              <a:rPr lang="pt-BR" dirty="0" err="1"/>
              <a:t>etc</a:t>
            </a:r>
            <a:endParaRPr lang="pt-BR" dirty="0"/>
          </a:p>
          <a:p>
            <a:r>
              <a:rPr lang="pt-BR" dirty="0"/>
              <a:t>Melhores resultados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9C2A6D7-1E60-48E0-6852-5D5FA7B25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906" y="1640702"/>
            <a:ext cx="2200275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34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CBA89E-3AD2-3C1B-F30C-6DC6B8080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PINN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555A83-F3AD-654D-4F13-405253C08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32556" cy="4351338"/>
          </a:xfrm>
        </p:spPr>
        <p:txBody>
          <a:bodyPr/>
          <a:lstStyle/>
          <a:p>
            <a:r>
              <a:rPr lang="pt-BR" dirty="0" err="1"/>
              <a:t>Physics-informed</a:t>
            </a:r>
            <a:r>
              <a:rPr lang="pt-BR" dirty="0"/>
              <a:t> neural networks ou </a:t>
            </a:r>
            <a:r>
              <a:rPr lang="pt-BR" dirty="0" err="1"/>
              <a:t>Theory-Trained</a:t>
            </a:r>
            <a:r>
              <a:rPr lang="pt-BR" dirty="0"/>
              <a:t> Neural Networks (</a:t>
            </a:r>
            <a:r>
              <a:rPr lang="pt-BR" dirty="0" err="1"/>
              <a:t>TTNs</a:t>
            </a:r>
            <a:r>
              <a:rPr lang="pt-BR" dirty="0"/>
              <a:t>)</a:t>
            </a:r>
          </a:p>
          <a:p>
            <a:r>
              <a:rPr lang="pt-BR" dirty="0"/>
              <a:t>Reforçar a rede para seguir uma equação (EDO/EDP)</a:t>
            </a:r>
          </a:p>
          <a:p>
            <a:r>
              <a:rPr lang="pt-BR" dirty="0"/>
              <a:t>Mudança na função objetivo</a:t>
            </a:r>
          </a:p>
          <a:p>
            <a:r>
              <a:rPr lang="pt-BR" dirty="0"/>
              <a:t>A rede tem um erro dos dados e outro da equação</a:t>
            </a:r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384DB0B-8995-94DE-B828-50C88791BF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168" y="2562641"/>
            <a:ext cx="5115208" cy="287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93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1E5BD-1318-EDB0-E520-6F71C1397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PINN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553C0D2-CCF2-E32E-E692-16D1DA38CA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Mudança na função objetivo</a:t>
                </a:r>
              </a:p>
              <a:p>
                <a:r>
                  <a:rPr lang="pt-BR" dirty="0"/>
                  <a:t>Erro dos dados: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𝑑𝑎𝑑𝑜𝑠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‖"/>
                          <m:endChr m:val="‖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pt-BR" b="0" i="1" dirty="0">
                  <a:latin typeface="Cambria Math" panose="02040503050406030204" pitchFamily="18" charset="0"/>
                </a:endParaRPr>
              </a:p>
              <a:p>
                <a:r>
                  <a:rPr lang="pt-BR" b="0" dirty="0"/>
                  <a:t>Erro da física: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í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𝑠𝑖𝑐𝑎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‖"/>
                          <m:endChr m:val="‖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Erro total: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𝑑𝑎𝑑𝑜𝑠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𝛼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í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𝑠𝑖𝑐𝑎</m:t>
                          </m:r>
                        </m:sub>
                      </m:sSub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Parâmetro de ajuste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553C0D2-CCF2-E32E-E692-16D1DA38CA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2124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677659-403A-5BD9-9B16-511263B22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PINN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7E9D6EB-43FA-DF2E-69AE-9E3CFF2AE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58069" cy="4351338"/>
          </a:xfrm>
        </p:spPr>
        <p:txBody>
          <a:bodyPr/>
          <a:lstStyle/>
          <a:p>
            <a:r>
              <a:rPr lang="pt-BR" dirty="0"/>
              <a:t>Condições de contorno e iniciais são normalmente adicionadas como termos extras na função de perda</a:t>
            </a:r>
          </a:p>
          <a:p>
            <a:r>
              <a:rPr lang="pt-BR" dirty="0"/>
              <a:t>A derivada da rede é calculada usando diferenciação automática (</a:t>
            </a:r>
            <a:r>
              <a:rPr lang="pt-BR" dirty="0" err="1"/>
              <a:t>backpropagation</a:t>
            </a:r>
            <a:r>
              <a:rPr lang="pt-BR" dirty="0"/>
              <a:t> simbólico), e penaliza-se o fato de a solução não satisfazer a equação diferencial em pontos do domínio.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6904EC5-D159-21F7-0F35-F443E17EB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269" y="2245260"/>
            <a:ext cx="4658795" cy="325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861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69F4AE-F819-2EB5-D964-CA5A47EE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PINN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52D4C897-154A-E3AA-DA7C-6D168878CC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Auto-diferenciação (</a:t>
                </a:r>
                <a:r>
                  <a:rPr lang="pt-BR" dirty="0" err="1"/>
                  <a:t>autodiff</a:t>
                </a:r>
                <a:r>
                  <a:rPr lang="pt-BR" dirty="0"/>
                  <a:t>): O grande trunfo das </a:t>
                </a:r>
                <a:r>
                  <a:rPr lang="pt-BR" dirty="0" err="1"/>
                  <a:t>PINNs</a:t>
                </a:r>
                <a:r>
                  <a:rPr lang="pt-BR" dirty="0"/>
                  <a:t>. Ao invés de usar malhas e diferenças finitas, a rede neural usa </a:t>
                </a:r>
                <a:r>
                  <a:rPr lang="pt-BR" dirty="0" err="1"/>
                  <a:t>autodiff</a:t>
                </a:r>
                <a:r>
                  <a:rPr lang="pt-BR" dirty="0"/>
                  <a:t> para obter derivadas exatas das saídas em relação às entradas.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(3</m:t>
                          </m:r>
                          <m:sSup>
                            <m:sSup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Rede neural é uma função (</a:t>
                </a:r>
                <a:r>
                  <a:rPr lang="pt-BR" dirty="0" err="1"/>
                  <a:t>blackbox</a:t>
                </a:r>
                <a:r>
                  <a:rPr lang="pt-BR" dirty="0"/>
                  <a:t>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𝑃𝐼𝑁𝑁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Formada por funções elementares conhecidas(soma, produto, </a:t>
                </a:r>
                <a:r>
                  <a:rPr lang="pt-BR" dirty="0" err="1"/>
                  <a:t>ReLu</a:t>
                </a:r>
                <a:r>
                  <a:rPr lang="pt-BR" dirty="0"/>
                  <a:t>, </a:t>
                </a:r>
                <a:r>
                  <a:rPr lang="pt-BR" dirty="0" err="1"/>
                  <a:t>tanh,sigmoide</a:t>
                </a:r>
                <a:r>
                  <a:rPr lang="pt-BR" dirty="0"/>
                  <a:t> </a:t>
                </a:r>
                <a:r>
                  <a:rPr lang="pt-BR" dirty="0" err="1"/>
                  <a:t>etc</a:t>
                </a:r>
                <a:r>
                  <a:rPr lang="pt-BR" dirty="0"/>
                  <a:t>)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52D4C897-154A-E3AA-DA7C-6D168878CC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15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407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5D8F82-0CBA-8EE0-7856-6AECBCA0E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PINN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DAC059-DB96-F046-FDE3-F8AC4296C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03749" cy="4351338"/>
          </a:xfrm>
        </p:spPr>
        <p:txBody>
          <a:bodyPr/>
          <a:lstStyle/>
          <a:p>
            <a:r>
              <a:rPr lang="pt-BR" dirty="0"/>
              <a:t>Tempo e escalas </a:t>
            </a:r>
            <a:r>
              <a:rPr lang="pt-BR" dirty="0" err="1"/>
              <a:t>tmporais</a:t>
            </a:r>
            <a:endParaRPr lang="pt-BR" dirty="0"/>
          </a:p>
          <a:p>
            <a:r>
              <a:rPr lang="pt-BR" dirty="0"/>
              <a:t>E a malha?</a:t>
            </a:r>
          </a:p>
          <a:p>
            <a:r>
              <a:rPr lang="pt-BR" dirty="0"/>
              <a:t>Existe uma malha para problemas que normalmente pedem malha</a:t>
            </a:r>
          </a:p>
          <a:p>
            <a:r>
              <a:rPr lang="pt-BR" dirty="0"/>
              <a:t>No caso de </a:t>
            </a:r>
            <a:r>
              <a:rPr lang="pt-BR" dirty="0" err="1"/>
              <a:t>EDP’s</a:t>
            </a:r>
            <a:r>
              <a:rPr lang="pt-BR" dirty="0"/>
              <a:t> não é necessário avaliar todos os pontos </a:t>
            </a:r>
          </a:p>
          <a:p>
            <a:r>
              <a:rPr lang="pt-BR" dirty="0"/>
              <a:t>Aleatória (monte </a:t>
            </a:r>
            <a:r>
              <a:rPr lang="pt-BR" dirty="0" err="1"/>
              <a:t>carlo</a:t>
            </a:r>
            <a:r>
              <a:rPr lang="pt-BR" dirty="0"/>
              <a:t>) ou estruturada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81EFF39-2B09-C83B-2428-7973A34577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6" t="5356" r="21721" b="16448"/>
          <a:stretch/>
        </p:blipFill>
        <p:spPr>
          <a:xfrm>
            <a:off x="7785981" y="2265629"/>
            <a:ext cx="4154136" cy="232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28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0EC8B2-3A42-05BA-B2A8-9A7499B9B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PINN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AA5E10-5185-EF03-9A49-2FA5F51FF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Vantagens:</a:t>
            </a:r>
          </a:p>
          <a:p>
            <a:r>
              <a:rPr lang="pt-BR" dirty="0"/>
              <a:t>Flexíveis para geometria e condições de contorno complexas</a:t>
            </a:r>
          </a:p>
          <a:p>
            <a:r>
              <a:rPr lang="pt-BR" dirty="0"/>
              <a:t>Fáceis de combinar com dados experimentais</a:t>
            </a:r>
          </a:p>
          <a:p>
            <a:r>
              <a:rPr lang="pt-BR" dirty="0" err="1"/>
              <a:t>PINNs</a:t>
            </a:r>
            <a:r>
              <a:rPr lang="pt-BR" dirty="0"/>
              <a:t> são excelentes para resolver problemas inversos — por exemplo, determinar um parâmetro da equação a partir de observações parciais da solução</a:t>
            </a:r>
          </a:p>
          <a:p>
            <a:r>
              <a:rPr lang="pt-BR" dirty="0"/>
              <a:t>Menor custo computacional do que um DNS</a:t>
            </a:r>
          </a:p>
        </p:txBody>
      </p:sp>
    </p:spTree>
    <p:extLst>
      <p:ext uri="{BB962C8B-B14F-4D97-AF65-F5344CB8AC3E}">
        <p14:creationId xmlns:p14="http://schemas.microsoft.com/office/powerpoint/2010/main" val="31530742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9940</TotalTime>
  <Words>978</Words>
  <Application>Microsoft Office PowerPoint</Application>
  <PresentationFormat>Widescreen</PresentationFormat>
  <Paragraphs>169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Tema do Office</vt:lpstr>
      <vt:lpstr>Aprendizado de máquina aplicado à Fluido Dinâmica</vt:lpstr>
      <vt:lpstr>Agenda</vt:lpstr>
      <vt:lpstr>Incorporar Física</vt:lpstr>
      <vt:lpstr>PINN</vt:lpstr>
      <vt:lpstr>PINN</vt:lpstr>
      <vt:lpstr>PINN</vt:lpstr>
      <vt:lpstr>PINN</vt:lpstr>
      <vt:lpstr>PINN</vt:lpstr>
      <vt:lpstr>PINN</vt:lpstr>
      <vt:lpstr>PINN</vt:lpstr>
      <vt:lpstr>PINN</vt:lpstr>
      <vt:lpstr>PINN</vt:lpstr>
      <vt:lpstr>Cálculo fracionário</vt:lpstr>
      <vt:lpstr>ResNet</vt:lpstr>
      <vt:lpstr>ResNet</vt:lpstr>
      <vt:lpstr>ResNet</vt:lpstr>
      <vt:lpstr>Neural ODE</vt:lpstr>
      <vt:lpstr>Neural ODE</vt:lpstr>
      <vt:lpstr>Neural ODE</vt:lpstr>
      <vt:lpstr>SINDy</vt:lpstr>
      <vt:lpstr>SINDy</vt:lpstr>
      <vt:lpstr>SINDy</vt:lpstr>
      <vt:lpstr>SINDy</vt:lpstr>
      <vt:lpstr>Artigos</vt:lpstr>
      <vt:lpstr>Artigos</vt:lpstr>
      <vt:lpstr>Dúvidas?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Vitor_PC</dc:creator>
  <cp:lastModifiedBy>Vitor_PC</cp:lastModifiedBy>
  <cp:revision>795</cp:revision>
  <dcterms:created xsi:type="dcterms:W3CDTF">2025-03-13T14:49:23Z</dcterms:created>
  <dcterms:modified xsi:type="dcterms:W3CDTF">2025-05-22T22:49:34Z</dcterms:modified>
</cp:coreProperties>
</file>