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0" r:id="rId2"/>
    <p:sldId id="311" r:id="rId3"/>
    <p:sldId id="312" r:id="rId4"/>
    <p:sldId id="278" r:id="rId5"/>
    <p:sldId id="277" r:id="rId6"/>
    <p:sldId id="279" r:id="rId7"/>
    <p:sldId id="280" r:id="rId8"/>
    <p:sldId id="281" r:id="rId9"/>
    <p:sldId id="313" r:id="rId10"/>
    <p:sldId id="275" r:id="rId11"/>
    <p:sldId id="314" r:id="rId12"/>
    <p:sldId id="31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2E9F6-FEC1-44AF-99D5-8BF0D873187A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1B5A8-7FBD-46F3-AAD6-AD2FE5ECBFE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9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:Creative_Common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4.0/deed.e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43995-8EDE-4957-8DF0-DF27393478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503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2"/>
          <p:cNvSpPr>
            <a:spLocks noGrp="1"/>
          </p:cNvSpPr>
          <p:nvPr>
            <p:ph type="body" idx="3"/>
          </p:nvPr>
        </p:nvSpPr>
        <p:spPr>
          <a:xfrm>
            <a:off x="930043" y="4473145"/>
            <a:ext cx="5489179" cy="4826041"/>
          </a:xfrm>
        </p:spPr>
        <p:txBody>
          <a:bodyPr>
            <a:normAutofit fontScale="92500"/>
          </a:bodyPr>
          <a:lstStyle/>
          <a:p>
            <a:r>
              <a:rPr lang="en-US" b="1" dirty="0" err="1"/>
              <a:t>Pontos</a:t>
            </a:r>
            <a:r>
              <a:rPr lang="en-US" b="1" dirty="0"/>
              <a:t> de </a:t>
            </a:r>
            <a:r>
              <a:rPr lang="en-US" b="1" dirty="0" err="1"/>
              <a:t>discussão</a:t>
            </a:r>
            <a:endParaRPr lang="en-US" b="1" dirty="0"/>
          </a:p>
          <a:p>
            <a:r>
              <a:rPr lang="pt-BR" dirty="0"/>
              <a:t>Muitos dos fracos fatores prognósticos para a AR estão incluídos na definição ACR de prognóstico ruim como indicado pelas setas turquesa. Um paciente é identificado como tendo prognóstico pobre definido pelo ACR quando pelo menos uma das seguintes características está presente: limitação funcional (por exemplo, índice de incapacidade do questionário de saúde [HAQ-DI] ou ferramentas válidas semelhantes), erosões ósseas por radiografia </a:t>
            </a:r>
            <a:r>
              <a:rPr lang="pt-BR" dirty="0" err="1"/>
              <a:t>extra-articular</a:t>
            </a:r>
            <a:r>
              <a:rPr lang="pt-BR" dirty="0"/>
              <a:t> (Por exemplo, presença de nódulos reumatoides, vasculite de AR, síndrome de </a:t>
            </a:r>
            <a:r>
              <a:rPr lang="pt-BR" dirty="0" err="1"/>
              <a:t>Felty</a:t>
            </a:r>
            <a:r>
              <a:rPr lang="pt-BR" dirty="0"/>
              <a:t>), ou anticorpos positivos de RF ou </a:t>
            </a:r>
            <a:r>
              <a:rPr lang="pt-BR" dirty="0" err="1"/>
              <a:t>anti-CCP</a:t>
            </a:r>
            <a:r>
              <a:rPr lang="pt-BR" dirty="0"/>
              <a:t>.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pt-BR" dirty="0"/>
              <a:t>Um fator prognóstico adicional para AR precoce e erosiva inclui marcadores de inflamação como ESR e proteína </a:t>
            </a:r>
            <a:r>
              <a:rPr lang="pt-BR" dirty="0" err="1"/>
              <a:t>C-reativa</a:t>
            </a:r>
            <a:r>
              <a:rPr lang="en-US" dirty="0"/>
              <a:t>.</a:t>
            </a:r>
            <a:r>
              <a:rPr lang="en-US" baseline="30000" dirty="0"/>
              <a:t>2,3</a:t>
            </a:r>
          </a:p>
          <a:p>
            <a:endParaRPr lang="en-US" baseline="30000" dirty="0"/>
          </a:p>
          <a:p>
            <a:r>
              <a:rPr lang="pt-BR" i="1" dirty="0"/>
              <a:t>Observe que o gráfico de limitação funcional é um HAQ-DI.</a:t>
            </a:r>
            <a:endParaRPr lang="en-US" i="1" dirty="0"/>
          </a:p>
          <a:p>
            <a:r>
              <a:rPr lang="en-US" dirty="0"/>
              <a:t>	</a:t>
            </a:r>
          </a:p>
          <a:p>
            <a:r>
              <a:rPr lang="en-US" dirty="0"/>
              <a:t>Links das imagens:</a:t>
            </a:r>
            <a:r>
              <a:rPr lang="en-US" baseline="0" dirty="0"/>
              <a:t> </a:t>
            </a:r>
          </a:p>
          <a:p>
            <a:r>
              <a:rPr lang="en-US" baseline="0" dirty="0"/>
              <a:t>*https://upload.wikimedia.org/wikipedia/commons/7/70/Rheumatoid_Arthritis.JPG</a:t>
            </a:r>
          </a:p>
          <a:p>
            <a:r>
              <a:rPr lang="en-US" dirty="0"/>
              <a:t>**https://upload.wikimedia.org/wikipedia/commons/0/0e/ARerosiones.jpg</a:t>
            </a:r>
          </a:p>
          <a:p>
            <a:endParaRPr lang="en-GB" dirty="0"/>
          </a:p>
          <a:p>
            <a:r>
              <a:rPr lang="pt-BR" dirty="0"/>
              <a:t>As imagens estão licenciadas sob a licença </a:t>
            </a:r>
            <a:r>
              <a:rPr lang="en-GB" dirty="0"/>
              <a:t> 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w:en:Creative Commons"/>
              </a:rPr>
              <a:t>Creative Commons</a:t>
            </a:r>
            <a:r>
              <a:rPr lang="en-GB" dirty="0"/>
              <a:t> 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Attribution-Share Alike 4.0 International</a:t>
            </a:r>
            <a:r>
              <a:rPr lang="en-GB" dirty="0"/>
              <a:t>.</a:t>
            </a:r>
          </a:p>
          <a:p>
            <a:r>
              <a:rPr lang="en-GB" dirty="0" err="1"/>
              <a:t>Você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livre para:</a:t>
            </a:r>
          </a:p>
          <a:p>
            <a:r>
              <a:rPr lang="en-GB" b="1" dirty="0" err="1">
                <a:effectLst/>
              </a:rPr>
              <a:t>compartilhar</a:t>
            </a:r>
            <a:r>
              <a:rPr lang="en-GB" dirty="0">
                <a:effectLst/>
              </a:rPr>
              <a:t> – </a:t>
            </a:r>
            <a:r>
              <a:rPr lang="pt-BR" dirty="0">
                <a:effectLst/>
              </a:rPr>
              <a:t>copiar, distribuir e transmitir a obra</a:t>
            </a:r>
          </a:p>
          <a:p>
            <a:r>
              <a:rPr lang="en-GB" b="1" dirty="0" err="1">
                <a:effectLst/>
              </a:rPr>
              <a:t>remixar</a:t>
            </a:r>
            <a:r>
              <a:rPr lang="en-GB" dirty="0">
                <a:effectLst/>
              </a:rPr>
              <a:t> – </a:t>
            </a:r>
            <a:r>
              <a:rPr lang="en-GB" dirty="0" err="1">
                <a:effectLst/>
              </a:rPr>
              <a:t>adaptar</a:t>
            </a:r>
            <a:r>
              <a:rPr lang="en-GB" dirty="0">
                <a:effectLst/>
              </a:rPr>
              <a:t> o </a:t>
            </a:r>
            <a:r>
              <a:rPr lang="en-GB" dirty="0" err="1">
                <a:effectLst/>
              </a:rPr>
              <a:t>trabalho</a:t>
            </a:r>
            <a:endParaRPr lang="en-GB" dirty="0">
              <a:effectLst/>
            </a:endParaRPr>
          </a:p>
          <a:p>
            <a:r>
              <a:rPr lang="en-GB" dirty="0"/>
              <a:t>Sob as </a:t>
            </a:r>
            <a:r>
              <a:rPr lang="en-GB" dirty="0" err="1"/>
              <a:t>seguintes</a:t>
            </a:r>
            <a:r>
              <a:rPr lang="en-GB" dirty="0"/>
              <a:t> </a:t>
            </a:r>
            <a:r>
              <a:rPr lang="en-GB" dirty="0" err="1"/>
              <a:t>condições</a:t>
            </a:r>
            <a:r>
              <a:rPr lang="en-GB" dirty="0"/>
              <a:t>:</a:t>
            </a:r>
          </a:p>
          <a:p>
            <a:r>
              <a:rPr lang="en-GB" b="1" dirty="0" err="1">
                <a:effectLst/>
              </a:rPr>
              <a:t>atribuição</a:t>
            </a:r>
            <a:r>
              <a:rPr lang="en-GB" dirty="0">
                <a:effectLst/>
              </a:rPr>
              <a:t> – </a:t>
            </a:r>
            <a:r>
              <a:rPr lang="pt-BR" dirty="0">
                <a:effectLst/>
              </a:rPr>
              <a:t>Você deve atribuir o trabalho da maneira especificada pelo autor ou licenciante (mas não de forma alguma que sugira que o endossem ou o uso do trabalho).</a:t>
            </a:r>
            <a:endParaRPr lang="en-GB" dirty="0">
              <a:effectLst/>
            </a:endParaRPr>
          </a:p>
          <a:p>
            <a:r>
              <a:rPr lang="en-GB" b="1" dirty="0" err="1">
                <a:effectLst/>
              </a:rPr>
              <a:t>Compartilhamento</a:t>
            </a:r>
            <a:r>
              <a:rPr lang="en-GB" b="1" dirty="0">
                <a:effectLst/>
              </a:rPr>
              <a:t> pela </a:t>
            </a:r>
            <a:r>
              <a:rPr lang="en-GB" b="1" dirty="0" err="1">
                <a:effectLst/>
              </a:rPr>
              <a:t>mesma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licença</a:t>
            </a:r>
            <a:r>
              <a:rPr lang="en-GB" dirty="0">
                <a:effectLst/>
              </a:rPr>
              <a:t> – </a:t>
            </a:r>
            <a:r>
              <a:rPr lang="pt-BR" dirty="0">
                <a:effectLst/>
              </a:rPr>
              <a:t>Se você alterar, transformar ou construir sobre este trabalho, você pode distribuir o trabalho resultante apenas sob a mesma ou similar licença para este</a:t>
            </a:r>
            <a:r>
              <a:rPr lang="en-GB" dirty="0">
                <a:effectLst/>
              </a:rPr>
              <a:t>.</a:t>
            </a:r>
          </a:p>
          <a:p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97232" y="9072351"/>
            <a:ext cx="63808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spcBef>
                <a:spcPts val="300"/>
              </a:spcBef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300"/>
              </a:spcBef>
              <a:buFont typeface="Arial" pitchFamily="34" charset="0"/>
              <a:buChar char="•"/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buFont typeface="Arial" pitchFamily="34" charset="0"/>
              <a:buChar char="‒"/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latinLnBrk="0" hangingPunct="1">
              <a:spcBef>
                <a:spcPts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ea typeface="ＭＳ Ｐゴシック" pitchFamily="34" charset="-128"/>
              </a:rPr>
              <a:t>References</a:t>
            </a:r>
          </a:p>
          <a:p>
            <a:pPr fontAlgn="base" latinLnBrk="0">
              <a:spcBef>
                <a:spcPts val="0"/>
              </a:spcBef>
              <a:spcAft>
                <a:spcPct val="0"/>
              </a:spcAft>
            </a:pPr>
            <a:r>
              <a:rPr lang="en-US" altLang="en-US" b="0" dirty="0">
                <a:solidFill>
                  <a:prstClr val="black"/>
                </a:solidFill>
                <a:ea typeface="ＭＳ Ｐゴシック" pitchFamily="34" charset="-128"/>
              </a:rPr>
              <a:t>1. Singh JA, et al. </a:t>
            </a:r>
            <a:r>
              <a:rPr lang="en-US" altLang="en-US" b="0" i="1" dirty="0">
                <a:solidFill>
                  <a:prstClr val="black"/>
                </a:solidFill>
                <a:ea typeface="ＭＳ Ｐゴシック" pitchFamily="34" charset="-128"/>
              </a:rPr>
              <a:t>Arthritis Care Res (Hoboken)</a:t>
            </a:r>
            <a:r>
              <a:rPr lang="en-US" altLang="en-US" b="0" dirty="0">
                <a:solidFill>
                  <a:prstClr val="black"/>
                </a:solidFill>
                <a:ea typeface="ＭＳ Ｐゴシック" pitchFamily="34" charset="-128"/>
              </a:rPr>
              <a:t>. 2012;64(5):625-639.</a:t>
            </a:r>
          </a:p>
          <a:p>
            <a:pPr fontAlgn="base" latinLnBrk="0">
              <a:spcBef>
                <a:spcPts val="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2. </a:t>
            </a:r>
            <a:r>
              <a:rPr lang="en-US" b="0" dirty="0" err="1">
                <a:solidFill>
                  <a:srgbClr val="000000"/>
                </a:solidFill>
                <a:ea typeface="ＭＳ Ｐゴシック" pitchFamily="34" charset="-128"/>
              </a:rPr>
              <a:t>Lindqvist</a:t>
            </a: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 E, et al. </a:t>
            </a:r>
            <a:r>
              <a:rPr lang="en-US" b="0" i="1" dirty="0">
                <a:solidFill>
                  <a:srgbClr val="000000"/>
                </a:solidFill>
                <a:ea typeface="ＭＳ Ｐゴシック" pitchFamily="34" charset="-128"/>
              </a:rPr>
              <a:t>Ann Rheum Dis</a:t>
            </a: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. 2005;64(2):196-201.</a:t>
            </a:r>
          </a:p>
          <a:p>
            <a:pPr fontAlgn="base" latinLnBrk="0">
              <a:spcBef>
                <a:spcPts val="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3. </a:t>
            </a:r>
            <a:r>
              <a:rPr lang="en-US" b="0" dirty="0" err="1">
                <a:solidFill>
                  <a:srgbClr val="000000"/>
                </a:solidFill>
                <a:ea typeface="ＭＳ Ｐゴシック" pitchFamily="34" charset="-128"/>
              </a:rPr>
              <a:t>Smolen</a:t>
            </a: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 JS, et al. </a:t>
            </a:r>
            <a:r>
              <a:rPr lang="en-US" b="0" i="1" dirty="0">
                <a:solidFill>
                  <a:srgbClr val="000000"/>
                </a:solidFill>
                <a:ea typeface="ＭＳ Ｐゴシック" pitchFamily="34" charset="-128"/>
              </a:rPr>
              <a:t>Arthritis Res </a:t>
            </a:r>
            <a:r>
              <a:rPr lang="en-US" b="0" i="1" dirty="0" err="1">
                <a:solidFill>
                  <a:srgbClr val="000000"/>
                </a:solidFill>
                <a:ea typeface="ＭＳ Ｐゴシック" pitchFamily="34" charset="-128"/>
              </a:rPr>
              <a:t>Ther</a:t>
            </a: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. 2008;10(3):208.</a:t>
            </a:r>
          </a:p>
        </p:txBody>
      </p:sp>
    </p:spTree>
    <p:extLst>
      <p:ext uri="{BB962C8B-B14F-4D97-AF65-F5344CB8AC3E}">
        <p14:creationId xmlns:p14="http://schemas.microsoft.com/office/powerpoint/2010/main" val="369966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119578-04E3-4CE1-850C-4DCEB7DD1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CB3AE-9C1C-4661-A408-3FBC9D904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A61199-8D79-495F-8E5D-82FC6DE2C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33FE27-6533-4927-B971-EC958D85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354B15-CD7F-46E3-876A-C74BC548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15C13-2A12-4872-A0F9-DA0807799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ED6358-B1A8-49FC-8BDE-5F37650C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CF5E4D-6701-438A-A89F-C525A52D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53BDEE-342A-45DB-96BC-DC02DE65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4DB9F8-A80C-4CB5-B1EA-803E19F5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1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85A103-95A6-4D33-ACFF-27A00F542A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7022B5B-F945-4FCF-8589-0A342B461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8BE5C3-C0C0-4E52-94C2-F2B0EF1F6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7E5193-E3DD-44C8-9537-971C6D42A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7A07FE-11F5-4CBB-A375-FF90DDC43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2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6862" y="6397924"/>
            <a:ext cx="10541604" cy="441325"/>
          </a:xfrm>
        </p:spPr>
        <p:txBody>
          <a:bodyPr tIns="0" bIns="0" anchor="b">
            <a:normAutofit/>
          </a:bodyPr>
          <a:lstStyle>
            <a:lvl1pPr marL="0" indent="0">
              <a:buNone/>
              <a:defRPr lang="en-US" sz="800" i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</a:pPr>
            <a:r>
              <a:rPr lang="en-US" noProof="0" dirty="0"/>
              <a:t>1. Name A, et al. Journal Abbr. </a:t>
            </a:r>
            <a:r>
              <a:rPr lang="en-US" noProof="0" dirty="0" err="1"/>
              <a:t>YYYY;issue:xxx</a:t>
            </a:r>
            <a:r>
              <a:rPr lang="en-US" noProof="0" dirty="0"/>
              <a:t>–y; 2. Name B, et al. Journal Abbr. </a:t>
            </a:r>
            <a:r>
              <a:rPr lang="en-US" noProof="0" dirty="0" err="1"/>
              <a:t>YYYY;issue:xxx</a:t>
            </a:r>
            <a:r>
              <a:rPr lang="en-US" noProof="0" dirty="0"/>
              <a:t>–y. 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66863" y="5818804"/>
            <a:ext cx="11261349" cy="441325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err="1"/>
              <a:t>Abbr</a:t>
            </a:r>
            <a:r>
              <a:rPr lang="en-US" noProof="0" dirty="0"/>
              <a:t>, abbreviation; RA, rheumatoid arthritis.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45069" y="6494393"/>
            <a:ext cx="530665" cy="285491"/>
          </a:xfrm>
        </p:spPr>
        <p:txBody>
          <a:bodyPr/>
          <a:lstStyle/>
          <a:p>
            <a:pPr>
              <a:defRPr/>
            </a:pPr>
            <a:fld id="{123B5E37-A9A1-4442-B7DA-F08F2F2E7B65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>
                <a:defRPr/>
              </a:pPr>
              <a:t>‹nº›</a:t>
            </a:fld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0651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85" y="417602"/>
            <a:ext cx="11280000" cy="81952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85" y="1314001"/>
            <a:ext cx="11280000" cy="4464611"/>
          </a:xfrm>
        </p:spPr>
        <p:txBody>
          <a:bodyPr/>
          <a:lstStyle>
            <a:lvl1pPr>
              <a:spcBef>
                <a:spcPts val="0"/>
              </a:spcBef>
              <a:spcAft>
                <a:spcPts val="900"/>
              </a:spcAft>
              <a:defRPr sz="1800"/>
            </a:lvl1pPr>
            <a:lvl2pPr>
              <a:spcBef>
                <a:spcPts val="0"/>
              </a:spcBef>
              <a:spcAft>
                <a:spcPts val="90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90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900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6862" y="6397924"/>
            <a:ext cx="10541604" cy="441325"/>
          </a:xfrm>
        </p:spPr>
        <p:txBody>
          <a:bodyPr tIns="0" bIns="0" anchor="b">
            <a:norm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89CC"/>
              </a:buClr>
              <a:buSzTx/>
              <a:buFont typeface="Arial" pitchFamily="34" charset="0"/>
              <a:buNone/>
              <a:tabLst/>
              <a:defRPr lang="en-US" sz="800" i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None/>
            </a:pPr>
            <a:r>
              <a:rPr lang="en-US" noProof="0" dirty="0"/>
              <a:t>1. Name A, et al. Journal Abbr. </a:t>
            </a:r>
            <a:r>
              <a:rPr lang="en-US" noProof="0" dirty="0" err="1"/>
              <a:t>YYYY;issue:xxx</a:t>
            </a:r>
            <a:r>
              <a:rPr lang="en-US" noProof="0" dirty="0"/>
              <a:t>–y; 2. Name B, et al. Journal Abbr. </a:t>
            </a:r>
            <a:r>
              <a:rPr lang="en-US" noProof="0" dirty="0" err="1"/>
              <a:t>YYYY;issue:xxx</a:t>
            </a:r>
            <a:r>
              <a:rPr lang="en-US" noProof="0" dirty="0"/>
              <a:t>–y. 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66863" y="5818804"/>
            <a:ext cx="11261349" cy="441325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err="1"/>
              <a:t>Abbr</a:t>
            </a:r>
            <a:r>
              <a:rPr lang="en-US" noProof="0" dirty="0"/>
              <a:t>, abbreviation; RA, rheumatoid arthritis.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45069" y="6494393"/>
            <a:ext cx="530665" cy="285491"/>
          </a:xfrm>
        </p:spPr>
        <p:txBody>
          <a:bodyPr/>
          <a:lstStyle/>
          <a:p>
            <a:pPr>
              <a:defRPr/>
            </a:pPr>
            <a:fld id="{123B5E37-A9A1-4442-B7DA-F08F2F2E7B65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>
                <a:defRPr/>
              </a:pPr>
              <a:t>‹nº›</a:t>
            </a:fld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213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583B6-82ED-4FD5-A952-F9BB2B1F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DC03AD-DB87-4E8B-A00E-DF3B1D06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2DB25-62DD-4664-ADF4-38CBB08E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4AF009-A8BE-4F35-AE50-BBFFB2E99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73F2D4-77FA-453B-BE48-09BC24584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1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6A02C-74CF-45A7-865D-7C736A59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A94A7B-C52B-4767-89D1-DBF1ACC39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45005D-AB2A-4151-A435-4F94D3276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046604-30CC-4A26-A810-035C68354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154A00-6CF1-4779-B0D9-9EACEA2F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8EA08-9CC2-4BCB-8122-B0553EBC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FEF9CD-87C1-4065-8EDB-14F2CB984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CA25F0-E90D-466E-9A34-D7FC046DC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876F09A-4BB1-4CA9-A62D-329B3CD0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1711AD-AB7A-4614-BFA5-B2769F807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BDB4C6-635A-4D9E-9ACF-F4AE9F34E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74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F2AE9-0D3C-40E5-950E-8B9BA89ED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3B5F53-22BB-49D0-9D29-EB9DE3220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9931D4F-28E5-4DB8-A214-C58FE8F87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D365C78-5372-4A9E-9D78-601777C84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89B95B6-A4C7-4803-9C27-93A7B8EE6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7294D67-5497-4A6E-B365-F97A4558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C3C2862-2409-4957-AC0D-0348EA937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61A9DE-C2E0-4C10-840F-6C69EC30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65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780A04-B147-48E5-A754-5408E1993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3AC8028-9870-4387-ABB2-B75C97A3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5C02F-9742-4462-A877-52FC00F4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89BDAB-E85D-40EB-A67F-67129A9C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9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38F28A5-68A5-4596-B030-0B7B4B2A4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4263CD-1A30-4065-A5D9-73A7F3B42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02BB6E-D54C-423F-9042-05923986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D12D0F-19AD-455C-B150-C313E12E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D0A9CF-DDF8-4D78-B8F3-769E7F447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813E88-7E1C-4315-AE4B-2FD351B3D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E7D081-7F7D-4F10-ADBE-9B8F0A2BE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461366-E536-4BA5-BDCB-DFFFF655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379895A-1A50-4A0A-B144-CEE7A036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8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DAE79-3D4E-4FA6-BEEE-141005588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79FEBA5-F62B-4386-8A23-9BD080D96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666A926-D02B-4782-89E2-FCB127BD6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07B262-D800-41A7-92B0-F63F4635D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647C84-23AA-425C-8BB4-93BD8DDF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F2ED41-4EB6-4533-AFBB-1C66A563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2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7E8C77F-D0D5-4C40-9DB8-A5BB7A27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333386-B069-4CD9-A7FE-7C682A6F7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BBE0BC-E1B6-43C6-B4DF-722DF501A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78C03-75D9-418D-BCF1-6E539B6D934E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7129B2-954B-4FD5-9827-173392956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BBD233-3809-4D90-84E6-A1B062E22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4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hyperlink" Target="http://www.google.com/url?sa=i&amp;rct=j&amp;q=&amp;esrc=s&amp;frm=1&amp;source=images&amp;cd=&amp;cad=rja&amp;uact=8&amp;ved=0CAcQjRw&amp;url=http://en.wikipedia.org/wiki/C-reactive_protein&amp;ei=UdH2VIPTKcHgarafgcAJ&amp;bvm=bv.87519884,d.d24&amp;psig=AFQjCNEiGkR4zbIbOw2012NEyYNBI0gEmw&amp;ust=142554795231917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1.jpe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54C50-7847-4A5C-9CBD-D631970B1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r 4 ano 2019 com audio 2">
            <a:hlinkClick r:id="" action="ppaction://media"/>
            <a:extLst>
              <a:ext uri="{FF2B5EF4-FFF2-40B4-BE49-F238E27FC236}">
                <a16:creationId xmlns:a16="http://schemas.microsoft.com/office/drawing/2014/main" id="{0D9A5D12-5292-47B1-8BE2-4F465B1871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362" y="41085"/>
            <a:ext cx="11470109" cy="6451790"/>
          </a:xfrm>
        </p:spPr>
      </p:pic>
    </p:spTree>
    <p:extLst>
      <p:ext uri="{BB962C8B-B14F-4D97-AF65-F5344CB8AC3E}">
        <p14:creationId xmlns:p14="http://schemas.microsoft.com/office/powerpoint/2010/main" val="283241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>
            <a:hlinkClick r:id="" action="ppaction://noaction"/>
          </p:cNvPr>
          <p:cNvSpPr/>
          <p:nvPr/>
        </p:nvSpPr>
        <p:spPr>
          <a:xfrm>
            <a:off x="5229662" y="2008271"/>
            <a:ext cx="1731645" cy="1005840"/>
          </a:xfrm>
          <a:prstGeom prst="roundRect">
            <a:avLst>
              <a:gd name="adj" fmla="val 6494"/>
            </a:avLst>
          </a:prstGeom>
          <a:solidFill>
            <a:srgbClr val="16283B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Autoanticorpos</a:t>
            </a:r>
            <a:r>
              <a:rPr lang="en-GB" sz="1333" b="1" baseline="30000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3</a:t>
            </a:r>
          </a:p>
          <a:p>
            <a:pPr algn="ctr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baseline="30000" dirty="0" err="1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e.x</a:t>
            </a:r>
            <a:r>
              <a:rPr lang="en-GB" sz="1333" b="1" baseline="30000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. ACPA, FR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955800" y="2359293"/>
            <a:ext cx="318543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Manifestações</a:t>
            </a:r>
            <a:r>
              <a:rPr lang="en-GB" sz="1333" b="1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extra-articulares</a:t>
            </a:r>
            <a:r>
              <a:rPr lang="en-GB" sz="1333" b="1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3*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738158" y="3711070"/>
            <a:ext cx="1720215" cy="338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Erosões</a:t>
            </a:r>
            <a:r>
              <a:rPr lang="en-GB" sz="1333" b="1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3**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79" y="2472221"/>
            <a:ext cx="384000" cy="479337"/>
          </a:xfrm>
          <a:prstGeom prst="rect">
            <a:avLst/>
          </a:prstGeom>
        </p:spPr>
      </p:pic>
      <p:sp>
        <p:nvSpPr>
          <p:cNvPr id="80" name="Rounded Rectangle 79">
            <a:hlinkClick r:id="" action="ppaction://noaction"/>
          </p:cNvPr>
          <p:cNvSpPr/>
          <p:nvPr/>
        </p:nvSpPr>
        <p:spPr>
          <a:xfrm>
            <a:off x="2638974" y="2694069"/>
            <a:ext cx="1836687" cy="902971"/>
          </a:xfrm>
          <a:prstGeom prst="roundRect">
            <a:avLst>
              <a:gd name="adj" fmla="val 7264"/>
            </a:avLst>
          </a:prstGeom>
          <a:solidFill>
            <a:srgbClr val="16283B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endParaRPr lang="en-US" sz="1333" ker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Rounded Rectangle 80">
            <a:hlinkClick r:id="" action="ppaction://noaction"/>
          </p:cNvPr>
          <p:cNvSpPr/>
          <p:nvPr/>
        </p:nvSpPr>
        <p:spPr>
          <a:xfrm>
            <a:off x="2638974" y="4022479"/>
            <a:ext cx="1836687" cy="989544"/>
          </a:xfrm>
          <a:prstGeom prst="roundRect">
            <a:avLst>
              <a:gd name="adj" fmla="val 9434"/>
            </a:avLst>
          </a:prstGeom>
          <a:solidFill>
            <a:srgbClr val="16283B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endParaRPr lang="en-US" sz="1333" ker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640">
            <a:off x="5378337" y="2488928"/>
            <a:ext cx="385923" cy="48173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568">
            <a:off x="6386017" y="2503402"/>
            <a:ext cx="385923" cy="481737"/>
          </a:xfrm>
          <a:prstGeom prst="rect">
            <a:avLst/>
          </a:prstGeom>
        </p:spPr>
      </p:pic>
      <p:cxnSp>
        <p:nvCxnSpPr>
          <p:cNvPr id="90" name="Straight Arrow Connector 89"/>
          <p:cNvCxnSpPr>
            <a:cxnSpLocks/>
            <a:stCxn id="91" idx="3"/>
          </p:cNvCxnSpPr>
          <p:nvPr/>
        </p:nvCxnSpPr>
        <p:spPr>
          <a:xfrm>
            <a:off x="4474359" y="2095870"/>
            <a:ext cx="748669" cy="56863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tailEnd type="triangle" w="lg" len="lg"/>
          </a:ln>
          <a:effectLst/>
        </p:spPr>
      </p:cxnSp>
      <p:sp>
        <p:nvSpPr>
          <p:cNvPr id="91" name="Rounded Rectangle 90">
            <a:hlinkClick r:id="" action="ppaction://noaction"/>
          </p:cNvPr>
          <p:cNvSpPr/>
          <p:nvPr/>
        </p:nvSpPr>
        <p:spPr>
          <a:xfrm>
            <a:off x="2647492" y="1850410"/>
            <a:ext cx="1826867" cy="490919"/>
          </a:xfrm>
          <a:prstGeom prst="roundRect">
            <a:avLst>
              <a:gd name="adj" fmla="val 13636"/>
            </a:avLst>
          </a:prstGeom>
          <a:solidFill>
            <a:schemeClr val="accent3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 err="1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Fatores</a:t>
            </a:r>
            <a:r>
              <a:rPr lang="en-GB" sz="1333" b="1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 ambientais</a:t>
            </a:r>
            <a:r>
              <a:rPr lang="en-GB" sz="1333" b="1" baseline="30000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1,2</a:t>
            </a:r>
          </a:p>
        </p:txBody>
      </p:sp>
      <p:pic>
        <p:nvPicPr>
          <p:cNvPr id="93" name="Picture 5" descr="C:\Users\dtabuteau\Desktop\BMS RA DECK\Cigaret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269607">
            <a:off x="4120936" y="1941807"/>
            <a:ext cx="606027" cy="7739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Placeholder 3"/>
          <p:cNvSpPr txBox="1">
            <a:spLocks/>
          </p:cNvSpPr>
          <p:nvPr/>
        </p:nvSpPr>
        <p:spPr>
          <a:xfrm>
            <a:off x="3006273" y="5195929"/>
            <a:ext cx="6388641" cy="16157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0"/>
              <a:buChar char="w"/>
              <a:defRPr sz="2400" b="0">
                <a:solidFill>
                  <a:schemeClr val="bg1"/>
                </a:solidFill>
                <a:effectLst/>
                <a:latin typeface="+mn-lt"/>
                <a:ea typeface="MS PGothic" pitchFamily="34" charset="-128"/>
                <a:cs typeface="MS PGothic" charset="0"/>
              </a:defRPr>
            </a:lvl1pPr>
            <a:lvl2pPr marL="685800" indent="-2286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30000"/>
              <a:buChar char="•"/>
              <a:defRPr sz="2000" b="0">
                <a:solidFill>
                  <a:schemeClr val="bg1"/>
                </a:solidFill>
                <a:effectLst/>
                <a:latin typeface="+mn-lt"/>
                <a:ea typeface="MS PGothic" pitchFamily="34" charset="-128"/>
                <a:cs typeface="MS PGothic" charset="0"/>
              </a:defRPr>
            </a:lvl2pPr>
            <a:lvl3pPr marL="1255713" indent="-2222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charset="0"/>
              <a:buChar char="–"/>
              <a:defRPr b="0">
                <a:solidFill>
                  <a:schemeClr val="bg1"/>
                </a:solidFill>
                <a:effectLst/>
                <a:latin typeface="+mn-lt"/>
                <a:ea typeface="MS PGothic" pitchFamily="34" charset="-128"/>
                <a:cs typeface="MS PGothic" charset="0"/>
              </a:defRPr>
            </a:lvl3pPr>
            <a:lvl4pPr marL="1828800" indent="-231775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 Narrow" charset="0"/>
              <a:buChar char="•"/>
              <a:defRPr sz="1600" b="0">
                <a:solidFill>
                  <a:schemeClr val="bg1"/>
                </a:solidFill>
                <a:effectLst/>
                <a:latin typeface="+mn-lt"/>
                <a:ea typeface="MS PGothic" pitchFamily="34" charset="-128"/>
                <a:cs typeface="MS PGothic" charset="0"/>
              </a:defRPr>
            </a:lvl4pPr>
            <a:lvl5pPr marL="2400300" indent="-2286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charset="0"/>
              <a:buChar char="–"/>
              <a:defRPr sz="1600" b="0"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  <a:cs typeface="MS PGothic" charset="0"/>
              </a:defRPr>
            </a:lvl5pPr>
            <a:lvl6pPr marL="28575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+mj-lt"/>
              </a:defRPr>
            </a:lvl6pPr>
            <a:lvl7pPr marL="33147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+mj-lt"/>
              </a:defRPr>
            </a:lvl7pPr>
            <a:lvl8pPr marL="37719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+mj-lt"/>
              </a:defRPr>
            </a:lvl8pPr>
            <a:lvl9pPr marL="42291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+mj-lt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endParaRPr lang="en-GB" sz="1333" kern="0" dirty="0">
              <a:solidFill>
                <a:srgbClr val="000000"/>
              </a:solidFill>
            </a:endParaRPr>
          </a:p>
        </p:txBody>
      </p:sp>
      <p:cxnSp>
        <p:nvCxnSpPr>
          <p:cNvPr id="21" name="Connector: Elbow 20"/>
          <p:cNvCxnSpPr>
            <a:cxnSpLocks/>
          </p:cNvCxnSpPr>
          <p:nvPr/>
        </p:nvCxnSpPr>
        <p:spPr>
          <a:xfrm flipV="1">
            <a:off x="4471031" y="3914665"/>
            <a:ext cx="925595" cy="468855"/>
          </a:xfrm>
          <a:prstGeom prst="bentConnector3">
            <a:avLst/>
          </a:prstGeom>
          <a:ln w="28575">
            <a:solidFill>
              <a:srgbClr val="00A3D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/>
          <p:cNvCxnSpPr>
            <a:cxnSpLocks/>
            <a:stCxn id="80" idx="3"/>
          </p:cNvCxnSpPr>
          <p:nvPr/>
        </p:nvCxnSpPr>
        <p:spPr>
          <a:xfrm>
            <a:off x="4475660" y="3145555"/>
            <a:ext cx="921477" cy="487552"/>
          </a:xfrm>
          <a:prstGeom prst="bentConnector3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/>
          <p:cNvCxnSpPr>
            <a:cxnSpLocks/>
            <a:stCxn id="83" idx="1"/>
          </p:cNvCxnSpPr>
          <p:nvPr/>
        </p:nvCxnSpPr>
        <p:spPr>
          <a:xfrm rot="10800000">
            <a:off x="6800369" y="3914673"/>
            <a:ext cx="918399" cy="813628"/>
          </a:xfrm>
          <a:prstGeom prst="bentConnector3">
            <a:avLst/>
          </a:prstGeom>
          <a:ln w="28575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/>
          <p:cNvCxnSpPr>
            <a:cxnSpLocks/>
            <a:stCxn id="82" idx="1"/>
          </p:cNvCxnSpPr>
          <p:nvPr/>
        </p:nvCxnSpPr>
        <p:spPr>
          <a:xfrm rot="10800000" flipV="1">
            <a:off x="6803104" y="3209301"/>
            <a:ext cx="915665" cy="436776"/>
          </a:xfrm>
          <a:prstGeom prst="bentConnector3">
            <a:avLst/>
          </a:prstGeom>
          <a:ln w="28575">
            <a:solidFill>
              <a:srgbClr val="00A3D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>
            <a:hlinkClick r:id="" action="ppaction://noaction"/>
          </p:cNvPr>
          <p:cNvSpPr/>
          <p:nvPr/>
        </p:nvSpPr>
        <p:spPr>
          <a:xfrm>
            <a:off x="7718767" y="1894813"/>
            <a:ext cx="2002408" cy="524939"/>
          </a:xfrm>
          <a:prstGeom prst="roundRect">
            <a:avLst/>
          </a:prstGeom>
          <a:solidFill>
            <a:schemeClr val="accent3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 err="1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Marcadores</a:t>
            </a:r>
            <a:r>
              <a:rPr lang="en-GB" sz="1333" b="1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 genéticos</a:t>
            </a:r>
            <a:r>
              <a:rPr lang="en-GB" sz="1333" b="1" baseline="30000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278187" y="3895036"/>
            <a:ext cx="302318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Marcadores</a:t>
            </a:r>
            <a:r>
              <a:rPr lang="en-GB" sz="1333" b="1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Inflamatórios</a:t>
            </a:r>
            <a:r>
              <a:rPr lang="en-GB" sz="1333" b="1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4,5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405777" y="2412575"/>
            <a:ext cx="258606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Limitação</a:t>
            </a:r>
            <a:r>
              <a:rPr lang="en-GB" sz="1333" b="1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funcional</a:t>
            </a:r>
            <a:r>
              <a:rPr lang="en-GB" sz="1333" b="1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796">
            <a:off x="7772004" y="1975741"/>
            <a:ext cx="700611" cy="231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Rounded Rectangle 81">
            <a:hlinkClick r:id="" action="ppaction://noaction"/>
          </p:cNvPr>
          <p:cNvSpPr/>
          <p:nvPr/>
        </p:nvSpPr>
        <p:spPr>
          <a:xfrm>
            <a:off x="7718767" y="2707039"/>
            <a:ext cx="2002408" cy="1004524"/>
          </a:xfrm>
          <a:prstGeom prst="roundRect">
            <a:avLst>
              <a:gd name="adj" fmla="val 7987"/>
            </a:avLst>
          </a:prstGeom>
          <a:solidFill>
            <a:srgbClr val="16283B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endParaRPr lang="en-US" sz="1333" ker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Rounded Rectangle 82">
            <a:hlinkClick r:id="" action="ppaction://noaction"/>
          </p:cNvPr>
          <p:cNvSpPr/>
          <p:nvPr/>
        </p:nvSpPr>
        <p:spPr>
          <a:xfrm>
            <a:off x="7718766" y="4225085"/>
            <a:ext cx="2136583" cy="1006427"/>
          </a:xfrm>
          <a:prstGeom prst="roundRect">
            <a:avLst>
              <a:gd name="adj" fmla="val 9434"/>
            </a:avLst>
          </a:prstGeom>
          <a:solidFill>
            <a:schemeClr val="accent3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endParaRPr lang="en-US" sz="1333" ker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6" name="Picture 8" descr="http://upload.wikimedia.org/wikipedia/commons/6/6f/PDB_1b09_EBI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17941" y="4359362"/>
            <a:ext cx="1085825" cy="796892"/>
          </a:xfrm>
          <a:prstGeom prst="roundRect">
            <a:avLst>
              <a:gd name="adj" fmla="val 8970"/>
            </a:avLst>
          </a:prstGeom>
          <a:noFill/>
          <a:ln>
            <a:solidFill>
              <a:schemeClr val="accent5"/>
            </a:solidFill>
          </a:ln>
        </p:spPr>
      </p:pic>
      <p:pic>
        <p:nvPicPr>
          <p:cNvPr id="97" name="Picture 10" descr="http://www.formedic.ca/images/DSF06.gif"/>
          <p:cNvPicPr>
            <a:picLocks noChangeArrowheads="1"/>
          </p:cNvPicPr>
          <p:nvPr/>
        </p:nvPicPr>
        <p:blipFill>
          <a:blip r:embed="rId9" cstate="print"/>
          <a:srcRect r="43305" b="69795"/>
          <a:stretch>
            <a:fillRect/>
          </a:stretch>
        </p:blipFill>
        <p:spPr bwMode="auto">
          <a:xfrm>
            <a:off x="8172031" y="2793469"/>
            <a:ext cx="1095879" cy="804632"/>
          </a:xfrm>
          <a:prstGeom prst="roundRect">
            <a:avLst>
              <a:gd name="adj" fmla="val 8144"/>
            </a:avLst>
          </a:prstGeom>
          <a:noFill/>
          <a:ln>
            <a:solidFill>
              <a:schemeClr val="accent5"/>
            </a:solidFill>
          </a:ln>
        </p:spPr>
      </p:pic>
      <p:cxnSp>
        <p:nvCxnSpPr>
          <p:cNvPr id="69" name="Straight Arrow Connector 68"/>
          <p:cNvCxnSpPr>
            <a:cxnSpLocks/>
          </p:cNvCxnSpPr>
          <p:nvPr/>
        </p:nvCxnSpPr>
        <p:spPr>
          <a:xfrm flipH="1">
            <a:off x="6970754" y="2231155"/>
            <a:ext cx="748671" cy="0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tailEnd type="triangle" w="lg" len="lg"/>
          </a:ln>
          <a:effectLst/>
        </p:spPr>
      </p:cxnSp>
      <p:cxnSp>
        <p:nvCxnSpPr>
          <p:cNvPr id="70" name="Straight Arrow Connector 69"/>
          <p:cNvCxnSpPr>
            <a:cxnSpLocks/>
            <a:stCxn id="53" idx="2"/>
          </p:cNvCxnSpPr>
          <p:nvPr/>
        </p:nvCxnSpPr>
        <p:spPr>
          <a:xfrm flipH="1">
            <a:off x="6095485" y="3014110"/>
            <a:ext cx="1" cy="285751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tailEnd type="triangle" w="lg" len="lg"/>
          </a:ln>
          <a:effectLst/>
        </p:spPr>
      </p:cxnSp>
      <p:cxnSp>
        <p:nvCxnSpPr>
          <p:cNvPr id="39" name="Connector: Elbow 56"/>
          <p:cNvCxnSpPr>
            <a:cxnSpLocks/>
          </p:cNvCxnSpPr>
          <p:nvPr/>
        </p:nvCxnSpPr>
        <p:spPr>
          <a:xfrm>
            <a:off x="4475148" y="3145555"/>
            <a:ext cx="921477" cy="487552"/>
          </a:xfrm>
          <a:prstGeom prst="bentConnector3">
            <a:avLst/>
          </a:prstGeom>
          <a:ln w="28575">
            <a:solidFill>
              <a:srgbClr val="00A3D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5351377" y="3299862"/>
            <a:ext cx="1483587" cy="83550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333" b="1" kern="0" dirty="0">
                <a:solidFill>
                  <a:srgbClr val="102234"/>
                </a:solidFill>
                <a:cs typeface="Arial" panose="020B0604020202020204" pitchFamily="34" charset="0"/>
              </a:rPr>
              <a:t>AR </a:t>
            </a:r>
            <a:r>
              <a:rPr lang="en-GB" sz="1333" b="1" kern="0" dirty="0" err="1">
                <a:solidFill>
                  <a:srgbClr val="102234"/>
                </a:solidFill>
                <a:cs typeface="Arial" panose="020B0604020202020204" pitchFamily="34" charset="0"/>
              </a:rPr>
              <a:t>erosiva</a:t>
            </a:r>
            <a:r>
              <a:rPr lang="en-GB" sz="1333" b="1" kern="0" dirty="0">
                <a:solidFill>
                  <a:srgbClr val="102234"/>
                </a:solidFill>
                <a:cs typeface="Arial" panose="020B0604020202020204" pitchFamily="34" charset="0"/>
              </a:rPr>
              <a:t> e </a:t>
            </a:r>
            <a:r>
              <a:rPr lang="en-GB" sz="1333" b="1" kern="0" dirty="0" err="1">
                <a:solidFill>
                  <a:srgbClr val="102234"/>
                </a:solidFill>
                <a:cs typeface="Arial" panose="020B0604020202020204" pitchFamily="34" charset="0"/>
              </a:rPr>
              <a:t>ativa</a:t>
            </a:r>
            <a:endParaRPr lang="en-GB" sz="1333" b="1" kern="0" dirty="0">
              <a:solidFill>
                <a:srgbClr val="102234"/>
              </a:solidFill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9499" y="4084639"/>
            <a:ext cx="1032205" cy="836976"/>
          </a:xfrm>
          <a:prstGeom prst="roundRect">
            <a:avLst>
              <a:gd name="adj" fmla="val 10446"/>
            </a:avLst>
          </a:prstGeom>
          <a:noFill/>
          <a:ln>
            <a:solidFill>
              <a:schemeClr val="accent5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543" y="2720857"/>
            <a:ext cx="1225747" cy="850464"/>
          </a:xfrm>
          <a:prstGeom prst="roundRect">
            <a:avLst>
              <a:gd name="adj" fmla="val 10446"/>
            </a:avLst>
          </a:prstGeom>
          <a:noFill/>
          <a:ln>
            <a:solidFill>
              <a:schemeClr val="accent5"/>
            </a:solidFill>
          </a:ln>
        </p:spPr>
      </p:pic>
      <p:sp>
        <p:nvSpPr>
          <p:cNvPr id="36" name="Title 1"/>
          <p:cNvSpPr txBox="1">
            <a:spLocks/>
          </p:cNvSpPr>
          <p:nvPr/>
        </p:nvSpPr>
        <p:spPr bwMode="auto">
          <a:xfrm>
            <a:off x="490330" y="197208"/>
            <a:ext cx="11277600" cy="81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60960" rIns="0" bIns="9600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9pPr>
          </a:lstStyle>
          <a:p>
            <a:pPr algn="ctr" latinLnBrk="0"/>
            <a:r>
              <a:rPr lang="en-US" sz="2400" dirty="0">
                <a:solidFill>
                  <a:srgbClr val="002060"/>
                </a:solidFill>
              </a:rPr>
              <a:t>IMPORTANTE: </a:t>
            </a:r>
            <a:r>
              <a:rPr lang="en-US" sz="2400" dirty="0" err="1">
                <a:solidFill>
                  <a:srgbClr val="002060"/>
                </a:solidFill>
              </a:rPr>
              <a:t>Os</a:t>
            </a:r>
            <a:r>
              <a:rPr lang="en-US" sz="2400" dirty="0">
                <a:solidFill>
                  <a:srgbClr val="002060"/>
                </a:solidFill>
              </a:rPr>
              <a:t> Autoanticorpos </a:t>
            </a:r>
            <a:r>
              <a:rPr lang="en-US" sz="2400" dirty="0" err="1">
                <a:solidFill>
                  <a:srgbClr val="002060"/>
                </a:solidFill>
              </a:rPr>
              <a:t>correspondem</a:t>
            </a:r>
            <a:r>
              <a:rPr lang="en-US" sz="2400" dirty="0">
                <a:solidFill>
                  <a:srgbClr val="002060"/>
                </a:solidFill>
              </a:rPr>
              <a:t> a um dos </a:t>
            </a:r>
            <a:r>
              <a:rPr lang="en-US" sz="2800" dirty="0" err="1">
                <a:solidFill>
                  <a:srgbClr val="002060"/>
                </a:solidFill>
              </a:rPr>
              <a:t>muitos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fatores</a:t>
            </a:r>
            <a:r>
              <a:rPr lang="en-US" sz="2400" dirty="0">
                <a:solidFill>
                  <a:srgbClr val="002060"/>
                </a:solidFill>
              </a:rPr>
              <a:t> de </a:t>
            </a:r>
            <a:r>
              <a:rPr lang="en-US" sz="2400" dirty="0" err="1">
                <a:solidFill>
                  <a:srgbClr val="002060"/>
                </a:solidFill>
              </a:rPr>
              <a:t>pior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prognóstico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na</a:t>
            </a:r>
            <a:r>
              <a:rPr lang="en-US" sz="2400" dirty="0">
                <a:solidFill>
                  <a:srgbClr val="002060"/>
                </a:solidFill>
              </a:rPr>
              <a:t> AR </a:t>
            </a:r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054673" y="6011410"/>
            <a:ext cx="8446012" cy="441325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ACPA,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anticorpo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peptídeo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anticitrulinado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; ACR, American College of Rheumatology; AR,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artrite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reumatoide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RF,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fator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reumatoide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Krol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A, et al.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Scand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Rheumatol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2015;44:8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12; 2.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McInnes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IB,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Schett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G. N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Engl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J Med. 2011;365:2205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19; 3. Singh JA, et al. Arthritis Care Res (Hoboken). 2012;64:625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39; 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4.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Lindqvist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E, et al. Ann Rheum Dis. 2005;64:196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201; 5.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Smolen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JS, et al. Arthritis Res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Ther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2008;10:208. 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*Image courtesy of James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Heilman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MD, via Wikimedia Commons; ** Image courtesy of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Lariob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via Wikimedia Commons.</a:t>
            </a:r>
          </a:p>
        </p:txBody>
      </p:sp>
    </p:spTree>
    <p:extLst>
      <p:ext uri="{BB962C8B-B14F-4D97-AF65-F5344CB8AC3E}">
        <p14:creationId xmlns:p14="http://schemas.microsoft.com/office/powerpoint/2010/main" val="241569258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83755-629B-410A-B777-CF318CD3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24996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Além dos autoanticorpos em títulos elevados, qual seria o parâmetro de pior prognostico em relação a resposta terapêutica?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5D3DBF-8EA7-4641-A2E1-69D490ED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0121"/>
            <a:ext cx="10515600" cy="2386841"/>
          </a:xfrm>
        </p:spPr>
        <p:txBody>
          <a:bodyPr/>
          <a:lstStyle/>
          <a:p>
            <a:endParaRPr lang="pt-BR" dirty="0"/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resposta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mencionada</a:t>
            </a:r>
            <a:r>
              <a:rPr lang="en-US" dirty="0"/>
              <a:t> no video</a:t>
            </a:r>
          </a:p>
        </p:txBody>
      </p:sp>
    </p:spTree>
    <p:extLst>
      <p:ext uri="{BB962C8B-B14F-4D97-AF65-F5344CB8AC3E}">
        <p14:creationId xmlns:p14="http://schemas.microsoft.com/office/powerpoint/2010/main" val="3437655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A08E2-2AF5-431A-AB16-B209BE76D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252" y="1825625"/>
            <a:ext cx="10515600" cy="1325563"/>
          </a:xfrm>
        </p:spPr>
        <p:txBody>
          <a:bodyPr/>
          <a:lstStyle/>
          <a:p>
            <a:r>
              <a:rPr lang="pt-BR" dirty="0"/>
              <a:t>A seguir leia e responda as questões do Arquivo: Caso clinico 01: AR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49E7C7-5F4D-4AB7-8AA8-32D70E2AF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50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CBA57-15E1-418D-B7CC-294D5214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Diagnostico de Artrite Reumatoide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2E7B7F-D71F-4DCA-9DB9-50E9660DD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O diagnóstico é uma combinação de características clinicas e laboratoriais.</a:t>
            </a:r>
          </a:p>
          <a:p>
            <a:r>
              <a:rPr lang="pt-BR" dirty="0"/>
              <a:t>É importante definir as seguintes características clinicas:</a:t>
            </a:r>
          </a:p>
          <a:p>
            <a:r>
              <a:rPr lang="pt-BR" dirty="0"/>
              <a:t>- POLIARTRITE</a:t>
            </a:r>
          </a:p>
          <a:p>
            <a:r>
              <a:rPr lang="pt-BR" dirty="0"/>
              <a:t>- CRONICA</a:t>
            </a:r>
          </a:p>
          <a:p>
            <a:r>
              <a:rPr lang="pt-BR" dirty="0"/>
              <a:t>- SIMETRIA</a:t>
            </a:r>
          </a:p>
          <a:p>
            <a:r>
              <a:rPr lang="pt-BR" dirty="0"/>
              <a:t>- RIGIDEZ MATINAL MAIOR QUE UMA HORA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caracteristicas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definidas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aula: </a:t>
            </a:r>
            <a:r>
              <a:rPr lang="en-US" dirty="0" err="1"/>
              <a:t>Abordagem</a:t>
            </a:r>
            <a:r>
              <a:rPr lang="en-US" dirty="0"/>
              <a:t> </a:t>
            </a:r>
            <a:r>
              <a:rPr lang="en-US" dirty="0" err="1"/>
              <a:t>clinica</a:t>
            </a:r>
            <a:r>
              <a:rPr lang="en-US" dirty="0"/>
              <a:t> do </a:t>
            </a:r>
            <a:r>
              <a:rPr lang="en-US" dirty="0" err="1"/>
              <a:t>paciente</a:t>
            </a:r>
            <a:r>
              <a:rPr lang="en-US" dirty="0"/>
              <a:t> </a:t>
            </a:r>
            <a:r>
              <a:rPr lang="en-US" dirty="0" err="1"/>
              <a:t>reumático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026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F5D376-1E97-4EAD-91E6-15FFD4F46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 de Artrite Reumatoide (AR)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AABD2B-C2BD-4F6F-96BD-B7B4A5DC8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Existem dois critérios estabelecidos para o diagnostico de AR</a:t>
            </a:r>
          </a:p>
          <a:p>
            <a:endParaRPr lang="pt-BR" dirty="0"/>
          </a:p>
          <a:p>
            <a:r>
              <a:rPr lang="pt-BR" dirty="0"/>
              <a:t>A seguir, serão ambos apresentados e aplique-os em duas situações clinicas com comprometimento articular.</a:t>
            </a:r>
          </a:p>
          <a:p>
            <a:endParaRPr lang="pt-BR" dirty="0"/>
          </a:p>
          <a:p>
            <a:r>
              <a:rPr lang="pt-BR" dirty="0"/>
              <a:t>Reflita sobre a utilidade de ambos no final.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338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975" y="392529"/>
            <a:ext cx="9607054" cy="614647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</a:rPr>
              <a:t>Existem dois Critérios Diagnósticos para Artrite Reumatoide</a:t>
            </a:r>
            <a:br>
              <a:rPr lang="pt-BR" sz="2800" b="1" dirty="0">
                <a:solidFill>
                  <a:srgbClr val="002060"/>
                </a:solidFill>
              </a:rPr>
            </a:br>
            <a:r>
              <a:rPr lang="pt-BR" sz="2800" b="1" dirty="0">
                <a:solidFill>
                  <a:srgbClr val="002060"/>
                </a:solidFill>
              </a:rPr>
              <a:t>1987 e 2010.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988597" y="5923698"/>
            <a:ext cx="6656056" cy="586375"/>
          </a:xfrm>
        </p:spPr>
        <p:txBody>
          <a:bodyPr>
            <a:normAutofit/>
          </a:bodyPr>
          <a:lstStyle/>
          <a:p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Adaptado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de 1. Arnett FC, et al. Arthritis Rheum 1988;31:315–24. 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Aletaha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D, et al. Arthritis Rheum 2010;62:2569–81.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Courtesy of Professor Aggarwal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8597" y="2254776"/>
            <a:ext cx="3458211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1400" b="1" dirty="0">
                <a:solidFill>
                  <a:srgbClr val="000000"/>
                </a:solidFill>
              </a:rPr>
              <a:t>1987 </a:t>
            </a:r>
            <a:r>
              <a:rPr lang="en-US" sz="1400" b="1" dirty="0" err="1">
                <a:solidFill>
                  <a:srgbClr val="000000"/>
                </a:solidFill>
              </a:rPr>
              <a:t>Critérios</a:t>
            </a:r>
            <a:r>
              <a:rPr lang="en-US" sz="1400" b="1" dirty="0">
                <a:solidFill>
                  <a:srgbClr val="000000"/>
                </a:solidFill>
              </a:rPr>
              <a:t> de AR</a:t>
            </a:r>
            <a:r>
              <a:rPr lang="en-US" sz="1400" b="1" baseline="30000" dirty="0">
                <a:solidFill>
                  <a:srgbClr val="000000"/>
                </a:solidFill>
              </a:rPr>
              <a:t>1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1537" y="1208618"/>
            <a:ext cx="3458211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1400" b="1" dirty="0">
                <a:solidFill>
                  <a:srgbClr val="000000"/>
                </a:solidFill>
              </a:rPr>
              <a:t>2010 </a:t>
            </a:r>
            <a:r>
              <a:rPr lang="en-US" sz="1400" b="1" dirty="0" err="1">
                <a:solidFill>
                  <a:srgbClr val="000000"/>
                </a:solidFill>
              </a:rPr>
              <a:t>Critérios</a:t>
            </a:r>
            <a:r>
              <a:rPr lang="en-US" sz="1400" b="1" dirty="0">
                <a:solidFill>
                  <a:srgbClr val="000000"/>
                </a:solidFill>
              </a:rPr>
              <a:t> de AR</a:t>
            </a:r>
            <a:r>
              <a:rPr lang="en-US" sz="1400" b="1" baseline="30000" dirty="0">
                <a:solidFill>
                  <a:srgbClr val="000000"/>
                </a:solidFill>
              </a:rPr>
              <a:t>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320035"/>
              </p:ext>
            </p:extLst>
          </p:nvPr>
        </p:nvGraphicFramePr>
        <p:xfrm>
          <a:off x="6293448" y="1531790"/>
          <a:ext cx="4122761" cy="504749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66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7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2010 – </a:t>
                      </a:r>
                      <a:r>
                        <a:rPr lang="en-GB" sz="1200" dirty="0" err="1"/>
                        <a:t>Criterios</a:t>
                      </a:r>
                      <a:r>
                        <a:rPr lang="en-GB" sz="1200" dirty="0"/>
                        <a:t> para AR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210288961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A.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Envolvimento</a:t>
                      </a:r>
                      <a:r>
                        <a:rPr lang="en-GB" sz="1200" dirty="0"/>
                        <a:t> das </a:t>
                      </a:r>
                      <a:r>
                        <a:rPr lang="en-GB" sz="1200" dirty="0" err="1"/>
                        <a:t>articulações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</a:t>
                      </a:r>
                      <a:r>
                        <a:rPr lang="en-GB" sz="1200" dirty="0" err="1"/>
                        <a:t>articulação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grande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2–10 </a:t>
                      </a:r>
                      <a:r>
                        <a:rPr lang="en-GB" sz="1200" dirty="0" err="1"/>
                        <a:t>articulações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grandes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1–3 </a:t>
                      </a:r>
                      <a:r>
                        <a:rPr lang="en-GB" sz="1200" dirty="0" err="1"/>
                        <a:t>articulações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pequenas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4–10 </a:t>
                      </a:r>
                      <a:r>
                        <a:rPr lang="en-GB" sz="1200" dirty="0" err="1"/>
                        <a:t>articulações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pequenas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&gt;10 </a:t>
                      </a:r>
                      <a:r>
                        <a:rPr lang="en-GB" sz="1200" dirty="0" err="1"/>
                        <a:t>articulações</a:t>
                      </a:r>
                      <a:r>
                        <a:rPr lang="en-GB" sz="1200" dirty="0"/>
                        <a:t> (≥1 </a:t>
                      </a:r>
                      <a:r>
                        <a:rPr lang="en-GB" sz="1200" dirty="0" err="1"/>
                        <a:t>articulação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pequena</a:t>
                      </a:r>
                      <a:r>
                        <a:rPr lang="en-GB" sz="1200" dirty="0"/>
                        <a:t>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B.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Sorologia (≥ 1 resultado de teste necessário)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Negativo</a:t>
                      </a:r>
                      <a:r>
                        <a:rPr lang="en-GB" sz="1200" dirty="0"/>
                        <a:t> RF e </a:t>
                      </a:r>
                      <a:r>
                        <a:rPr lang="en-GB" sz="1200" dirty="0" err="1"/>
                        <a:t>negativo</a:t>
                      </a:r>
                      <a:r>
                        <a:rPr lang="en-GB" sz="1200" dirty="0"/>
                        <a:t> ACPA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Baixo-positivo</a:t>
                      </a:r>
                      <a:r>
                        <a:rPr lang="en-GB" sz="1200" dirty="0"/>
                        <a:t> RF </a:t>
                      </a:r>
                      <a:r>
                        <a:rPr lang="en-GB" sz="1200" dirty="0" err="1"/>
                        <a:t>ou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baixo-positivo</a:t>
                      </a:r>
                      <a:r>
                        <a:rPr lang="en-GB" sz="1200" dirty="0"/>
                        <a:t> ACPA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Alto-</a:t>
                      </a:r>
                      <a:r>
                        <a:rPr lang="en-GB" sz="1200" dirty="0" err="1"/>
                        <a:t>positivo</a:t>
                      </a:r>
                      <a:r>
                        <a:rPr lang="en-GB" sz="1200" dirty="0"/>
                        <a:t> RF </a:t>
                      </a:r>
                      <a:r>
                        <a:rPr lang="en-GB" sz="1200" dirty="0" err="1"/>
                        <a:t>ou</a:t>
                      </a:r>
                      <a:r>
                        <a:rPr lang="en-GB" sz="1200" dirty="0"/>
                        <a:t> alto-</a:t>
                      </a:r>
                      <a:r>
                        <a:rPr lang="en-GB" sz="1200" dirty="0" err="1"/>
                        <a:t>positivo</a:t>
                      </a:r>
                      <a:r>
                        <a:rPr lang="en-GB" sz="1200" dirty="0"/>
                        <a:t> ACPA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C.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Reagentes de fase aguda (≥1 resultado de teste necessário)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Normal CRP e normal ESR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Anormal</a:t>
                      </a:r>
                      <a:r>
                        <a:rPr lang="en-GB" sz="1200" dirty="0"/>
                        <a:t> CRP </a:t>
                      </a:r>
                      <a:r>
                        <a:rPr lang="en-GB" sz="1200" dirty="0" err="1"/>
                        <a:t>ou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anormal</a:t>
                      </a:r>
                      <a:r>
                        <a:rPr lang="en-GB" sz="1200" dirty="0"/>
                        <a:t> ESR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D.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Duração</a:t>
                      </a:r>
                      <a:r>
                        <a:rPr lang="en-GB" sz="1200" dirty="0"/>
                        <a:t> dos </a:t>
                      </a:r>
                      <a:r>
                        <a:rPr lang="en-GB" sz="1200" dirty="0" err="1"/>
                        <a:t>sintomas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&lt;6 </a:t>
                      </a:r>
                      <a:r>
                        <a:rPr lang="en-GB" sz="1200" dirty="0" err="1"/>
                        <a:t>semanas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≥6 </a:t>
                      </a:r>
                      <a:r>
                        <a:rPr lang="en-GB" sz="1200" dirty="0" err="1"/>
                        <a:t>semanas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solidFill>
                            <a:srgbClr val="FF0000"/>
                          </a:solidFill>
                        </a:rPr>
                        <a:t>Diagnostico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 AR: </a:t>
                      </a:r>
                      <a:r>
                        <a:rPr lang="en-GB" sz="1200" b="1" dirty="0" err="1">
                          <a:solidFill>
                            <a:srgbClr val="FF0000"/>
                          </a:solidFill>
                        </a:rPr>
                        <a:t>necessita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rgbClr val="FF0000"/>
                          </a:solidFill>
                        </a:rPr>
                        <a:t>pelo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rgbClr val="FF0000"/>
                          </a:solidFill>
                        </a:rPr>
                        <a:t>menos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 6 dos 10 </a:t>
                      </a:r>
                      <a:r>
                        <a:rPr lang="en-GB" sz="1200" b="1" dirty="0" err="1">
                          <a:solidFill>
                            <a:srgbClr val="FF0000"/>
                          </a:solidFill>
                        </a:rPr>
                        <a:t>pontos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85433597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6267505" y="3459943"/>
            <a:ext cx="4122760" cy="110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GB" sz="1013">
              <a:solidFill>
                <a:srgbClr val="FFFFFF"/>
              </a:solidFill>
            </a:endParaRPr>
          </a:p>
        </p:txBody>
      </p:sp>
      <p:graphicFrame>
        <p:nvGraphicFramePr>
          <p:cNvPr id="20" name="Content Placeholder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9812894"/>
              </p:ext>
            </p:extLst>
          </p:nvPr>
        </p:nvGraphicFramePr>
        <p:xfrm>
          <a:off x="1463832" y="2562553"/>
          <a:ext cx="3635043" cy="313214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11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465">
                <a:tc gridSpan="2">
                  <a:txBody>
                    <a:bodyPr/>
                    <a:lstStyle/>
                    <a:p>
                      <a:pPr marL="0" indent="358775" algn="ctr"/>
                      <a:r>
                        <a:rPr lang="en-GB" sz="1300" dirty="0"/>
                        <a:t>1987-  ACR </a:t>
                      </a:r>
                      <a:r>
                        <a:rPr lang="en-GB" sz="1300" dirty="0" err="1"/>
                        <a:t>Critérios</a:t>
                      </a:r>
                      <a:r>
                        <a:rPr lang="en-GB" sz="1300" dirty="0"/>
                        <a:t> de AR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300" dirty="0"/>
                        <a:t>Rigidez matinal de pelo menos 1 hora</a:t>
                      </a:r>
                      <a:endParaRPr lang="en-GB" sz="1300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/>
                        <a:t>Artrite em três ou mais articulações, conforme observado por um médico</a:t>
                      </a:r>
                      <a:endParaRPr lang="en-GB" sz="1300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/>
                        <a:t>Artrite nas articulações do pulso ou da mão</a:t>
                      </a:r>
                      <a:endParaRPr lang="en-GB" sz="1300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 err="1"/>
                        <a:t>Articulações</a:t>
                      </a:r>
                      <a:r>
                        <a:rPr lang="en-GB" sz="1300" dirty="0"/>
                        <a:t> </a:t>
                      </a:r>
                      <a:r>
                        <a:rPr lang="en-GB" sz="1300" dirty="0" err="1"/>
                        <a:t>simetricamente</a:t>
                      </a:r>
                      <a:r>
                        <a:rPr lang="en-GB" sz="1300" dirty="0"/>
                        <a:t> </a:t>
                      </a:r>
                      <a:r>
                        <a:rPr lang="en-GB" sz="1300" dirty="0" err="1"/>
                        <a:t>afetadas</a:t>
                      </a:r>
                      <a:endParaRPr lang="en-GB" sz="1300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 err="1"/>
                        <a:t>Nódulos</a:t>
                      </a:r>
                      <a:r>
                        <a:rPr lang="en-GB" sz="1300" dirty="0"/>
                        <a:t> </a:t>
                      </a:r>
                      <a:r>
                        <a:rPr lang="en-GB" sz="1300" dirty="0" err="1"/>
                        <a:t>reumatoides</a:t>
                      </a:r>
                      <a:endParaRPr lang="en-GB" sz="1300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 err="1"/>
                        <a:t>Fator</a:t>
                      </a:r>
                      <a:r>
                        <a:rPr lang="en-GB" sz="1300" dirty="0"/>
                        <a:t> </a:t>
                      </a:r>
                      <a:r>
                        <a:rPr lang="en-GB" sz="1300" dirty="0" err="1"/>
                        <a:t>reumatoide</a:t>
                      </a:r>
                      <a:r>
                        <a:rPr lang="en-GB" sz="1300" dirty="0"/>
                        <a:t> </a:t>
                      </a:r>
                      <a:r>
                        <a:rPr lang="en-GB" sz="1300" dirty="0" err="1"/>
                        <a:t>positivo</a:t>
                      </a:r>
                      <a:endParaRPr lang="en-GB" sz="1300" b="1" dirty="0">
                        <a:solidFill>
                          <a:srgbClr val="C00000"/>
                        </a:solidFill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/>
                        <a:t>Alterações radiográficas típicas da AR</a:t>
                      </a:r>
                      <a:endParaRPr lang="en-GB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endParaRPr lang="en-GB" sz="13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err="1">
                          <a:solidFill>
                            <a:srgbClr val="FF0000"/>
                          </a:solidFill>
                        </a:rPr>
                        <a:t>Diagnóstico</a:t>
                      </a:r>
                      <a:r>
                        <a:rPr lang="en-GB" sz="1300" b="1" dirty="0">
                          <a:solidFill>
                            <a:srgbClr val="FF0000"/>
                          </a:solidFill>
                        </a:rPr>
                        <a:t> AR: </a:t>
                      </a:r>
                      <a:r>
                        <a:rPr lang="en-GB" sz="1300" b="1" dirty="0" err="1">
                          <a:solidFill>
                            <a:srgbClr val="FF0000"/>
                          </a:solidFill>
                        </a:rPr>
                        <a:t>presença</a:t>
                      </a:r>
                      <a:r>
                        <a:rPr lang="en-GB" sz="1300" b="1" dirty="0">
                          <a:solidFill>
                            <a:srgbClr val="FF0000"/>
                          </a:solidFill>
                        </a:rPr>
                        <a:t> de </a:t>
                      </a:r>
                      <a:r>
                        <a:rPr lang="en-GB" sz="1300" b="1" dirty="0" err="1">
                          <a:solidFill>
                            <a:srgbClr val="FF0000"/>
                          </a:solidFill>
                        </a:rPr>
                        <a:t>pelo</a:t>
                      </a:r>
                      <a:r>
                        <a:rPr lang="en-GB" sz="13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300" b="1" dirty="0" err="1">
                          <a:solidFill>
                            <a:srgbClr val="FF0000"/>
                          </a:solidFill>
                        </a:rPr>
                        <a:t>menos</a:t>
                      </a:r>
                      <a:r>
                        <a:rPr lang="en-GB" sz="1300" b="1" dirty="0">
                          <a:solidFill>
                            <a:srgbClr val="FF0000"/>
                          </a:solidFill>
                        </a:rPr>
                        <a:t> 4 dos </a:t>
                      </a:r>
                      <a:r>
                        <a:rPr lang="en-GB" sz="1300" b="1" dirty="0" err="1">
                          <a:solidFill>
                            <a:srgbClr val="FF0000"/>
                          </a:solidFill>
                        </a:rPr>
                        <a:t>sete</a:t>
                      </a:r>
                      <a:r>
                        <a:rPr lang="en-GB" sz="13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300" b="1" dirty="0" err="1">
                          <a:solidFill>
                            <a:srgbClr val="FF0000"/>
                          </a:solidFill>
                        </a:rPr>
                        <a:t>criterios</a:t>
                      </a:r>
                      <a:r>
                        <a:rPr lang="en-GB" sz="1300" b="1" dirty="0">
                          <a:solidFill>
                            <a:srgbClr val="FF0000"/>
                          </a:solidFill>
                        </a:rPr>
                        <a:t>. 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2458749634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216812" y="3562235"/>
            <a:ext cx="1050693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400" dirty="0"/>
              <a:t>30% de peso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924CC850-C70C-417F-9D00-505270B01852}"/>
              </a:ext>
            </a:extLst>
          </p:cNvPr>
          <p:cNvSpPr/>
          <p:nvPr/>
        </p:nvSpPr>
        <p:spPr>
          <a:xfrm>
            <a:off x="1463831" y="4611758"/>
            <a:ext cx="3596391" cy="4200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GB" sz="1013">
              <a:solidFill>
                <a:srgbClr val="FFFFFF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F39926B-0E59-4836-B335-1ECF0F3C3E14}"/>
              </a:ext>
            </a:extLst>
          </p:cNvPr>
          <p:cNvSpPr txBox="1"/>
          <p:nvPr/>
        </p:nvSpPr>
        <p:spPr>
          <a:xfrm>
            <a:off x="374485" y="4452441"/>
            <a:ext cx="1050693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400" dirty="0"/>
              <a:t>17% de peso</a:t>
            </a:r>
          </a:p>
        </p:txBody>
      </p:sp>
    </p:spTree>
    <p:extLst>
      <p:ext uri="{BB962C8B-B14F-4D97-AF65-F5344CB8AC3E}">
        <p14:creationId xmlns:p14="http://schemas.microsoft.com/office/powerpoint/2010/main" val="251498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o diagnóstico?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Mulher, 45 anos, com artrite em 9 articulações (todas nas mãos), distribuição simétrica, rigidez matinal maior que 1 hora, há 12 semanas. </a:t>
            </a:r>
          </a:p>
          <a:p>
            <a:r>
              <a:rPr lang="pt-BR" sz="3200" dirty="0"/>
              <a:t>Exames laboratoriais:</a:t>
            </a:r>
          </a:p>
          <a:p>
            <a:r>
              <a:rPr lang="pt-BR" sz="3200" dirty="0"/>
              <a:t>VHS=35 mm/h</a:t>
            </a:r>
          </a:p>
          <a:p>
            <a:r>
              <a:rPr lang="pt-BR" sz="3200" dirty="0"/>
              <a:t>PCR=1,2 mg/</a:t>
            </a:r>
            <a:r>
              <a:rPr lang="pt-BR" sz="3200" dirty="0" err="1"/>
              <a:t>dL</a:t>
            </a:r>
            <a:endParaRPr lang="pt-BR" sz="3200" dirty="0"/>
          </a:p>
          <a:p>
            <a:r>
              <a:rPr lang="pt-BR" sz="3200" dirty="0"/>
              <a:t>FR </a:t>
            </a:r>
            <a:r>
              <a:rPr lang="pt-BR" sz="3200" dirty="0" err="1"/>
              <a:t>neg</a:t>
            </a:r>
            <a:endParaRPr lang="pt-BR" sz="3200" dirty="0"/>
          </a:p>
          <a:p>
            <a:r>
              <a:rPr lang="pt-BR" sz="3200" dirty="0"/>
              <a:t>ACPA </a:t>
            </a:r>
            <a:r>
              <a:rPr lang="pt-BR" sz="3200" dirty="0" err="1"/>
              <a:t>neg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440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Pelos critérios novos (2010) não se pode fechar o diagnostico de AR</a:t>
            </a:r>
          </a:p>
          <a:p>
            <a:pPr marL="0" indent="0">
              <a:buNone/>
            </a:pPr>
            <a:r>
              <a:rPr lang="pt-BR" sz="2400" dirty="0"/>
              <a:t>- (9 ARTICULAÇÕES PEQUENAS=3; PAI ELEVADAS=1; TEMPO DE DOENÇA &gt; 6 SEMANAS=1; TOTAL=5 PONTOS)</a:t>
            </a:r>
          </a:p>
          <a:p>
            <a:endParaRPr lang="pt-BR" sz="2400" dirty="0"/>
          </a:p>
          <a:p>
            <a:r>
              <a:rPr lang="pt-BR" sz="2400" dirty="0"/>
              <a:t>Pelos critérios antigos (1987) – </a:t>
            </a:r>
          </a:p>
          <a:p>
            <a:pPr marL="0" indent="0">
              <a:buNone/>
            </a:pPr>
            <a:r>
              <a:rPr lang="pt-BR" sz="2400" dirty="0"/>
              <a:t>     obtém-se o Diagnóstico AR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537" y="2537109"/>
            <a:ext cx="3698560" cy="278814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994464" y="2835393"/>
            <a:ext cx="4153209" cy="1511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3038936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o diagnostico?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Mulher, 45 anos, com artrite em 1 articulação (MCF esquerda) há 12 semanas. </a:t>
            </a:r>
          </a:p>
          <a:p>
            <a:r>
              <a:rPr lang="pt-BR" sz="2800" dirty="0"/>
              <a:t>Exames laboratoriais:</a:t>
            </a:r>
          </a:p>
          <a:p>
            <a:r>
              <a:rPr lang="pt-BR" sz="2800" dirty="0"/>
              <a:t>VHS=35 mm/h</a:t>
            </a:r>
          </a:p>
          <a:p>
            <a:r>
              <a:rPr lang="pt-BR" sz="2800" dirty="0"/>
              <a:t>PCR=1,2 mg/</a:t>
            </a:r>
            <a:r>
              <a:rPr lang="pt-BR" sz="2800" dirty="0" err="1"/>
              <a:t>dL</a:t>
            </a:r>
            <a:endParaRPr lang="pt-BR" sz="2800" dirty="0"/>
          </a:p>
          <a:p>
            <a:r>
              <a:rPr lang="pt-BR" sz="2800" dirty="0"/>
              <a:t>FR =250 UI/</a:t>
            </a:r>
            <a:r>
              <a:rPr lang="pt-BR" sz="2800" dirty="0" err="1"/>
              <a:t>mL</a:t>
            </a:r>
            <a:endParaRPr lang="pt-BR" sz="2800" dirty="0"/>
          </a:p>
          <a:p>
            <a:r>
              <a:rPr lang="pt-BR" sz="2800" dirty="0"/>
              <a:t>ACPA = 212 UI/</a:t>
            </a:r>
            <a:r>
              <a:rPr lang="pt-BR" sz="2800" dirty="0" err="1"/>
              <a:t>mL</a:t>
            </a:r>
            <a:endParaRPr lang="pt-BR" sz="28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04495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585" y="2058384"/>
            <a:ext cx="4048095" cy="456020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6862" y="1054022"/>
            <a:ext cx="11280000" cy="4464611"/>
          </a:xfrm>
        </p:spPr>
        <p:txBody>
          <a:bodyPr/>
          <a:lstStyle/>
          <a:p>
            <a:r>
              <a:rPr lang="pt-BR" sz="2400" dirty="0"/>
              <a:t>Pelos critérios antigos (1987) – não se pode fechar o Diagnostico AR</a:t>
            </a:r>
          </a:p>
          <a:p>
            <a:r>
              <a:rPr lang="pt-BR" sz="2400" dirty="0"/>
              <a:t>Pelos critérios novos (2010) – Obtém-se o Diagnóstico de AR (TOTAL= 7 PONTOS)</a:t>
            </a:r>
          </a:p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774585" y="2882897"/>
            <a:ext cx="4153209" cy="3171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9" name="Retângulo 8"/>
          <p:cNvSpPr/>
          <p:nvPr/>
        </p:nvSpPr>
        <p:spPr>
          <a:xfrm>
            <a:off x="3722026" y="4539785"/>
            <a:ext cx="4153209" cy="235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" name="Retângulo 9"/>
          <p:cNvSpPr/>
          <p:nvPr/>
        </p:nvSpPr>
        <p:spPr>
          <a:xfrm>
            <a:off x="3825644" y="6241075"/>
            <a:ext cx="4153209" cy="317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1" name="Retângulo 10"/>
          <p:cNvSpPr/>
          <p:nvPr/>
        </p:nvSpPr>
        <p:spPr>
          <a:xfrm>
            <a:off x="3722025" y="5432715"/>
            <a:ext cx="4153209" cy="3171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59947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5BFA3-8C00-4BAA-91D8-719F800AD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Responda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938AF9-BDDC-4FFC-8749-1FD2A86DD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Existe utilidade no emprego nos critérios de diagnostico de AR estabelecidos em 1987?</a:t>
            </a:r>
          </a:p>
          <a:p>
            <a:endParaRPr lang="pt-BR" dirty="0"/>
          </a:p>
          <a:p>
            <a:r>
              <a:rPr lang="pt-BR" dirty="0"/>
              <a:t>Quais as limitações dos critérios estabelecidos em 2010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97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1069</Words>
  <Application>Microsoft Office PowerPoint</Application>
  <PresentationFormat>Widescreen</PresentationFormat>
  <Paragraphs>136</Paragraphs>
  <Slides>12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Webdings</vt:lpstr>
      <vt:lpstr>Wingdings</vt:lpstr>
      <vt:lpstr>Tema do Office</vt:lpstr>
      <vt:lpstr>Apresentação do PowerPoint</vt:lpstr>
      <vt:lpstr>Diagnostico de Artrite Reumatoide</vt:lpstr>
      <vt:lpstr>Diagnóstico de Artrite Reumatoide (AR)</vt:lpstr>
      <vt:lpstr>Existem dois Critérios Diagnósticos para Artrite Reumatoide 1987 e 2010. </vt:lpstr>
      <vt:lpstr>Qual o diagnóstico?</vt:lpstr>
      <vt:lpstr>Diagnóstico</vt:lpstr>
      <vt:lpstr>Qual o diagnostico?</vt:lpstr>
      <vt:lpstr>Diagnóstico</vt:lpstr>
      <vt:lpstr>Responda</vt:lpstr>
      <vt:lpstr>Apresentação do PowerPoint</vt:lpstr>
      <vt:lpstr>Além dos autoanticorpos em títulos elevados, qual seria o parâmetro de pior prognostico em relação a resposta terapêutica?</vt:lpstr>
      <vt:lpstr>A seguir leia e responda as questões do Arquivo: Caso clinico 01: 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Louzada</dc:creator>
  <cp:lastModifiedBy>Paulo Louzada</cp:lastModifiedBy>
  <cp:revision>17</cp:revision>
  <dcterms:created xsi:type="dcterms:W3CDTF">2019-10-21T08:46:54Z</dcterms:created>
  <dcterms:modified xsi:type="dcterms:W3CDTF">2020-07-20T15:00:43Z</dcterms:modified>
</cp:coreProperties>
</file>