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13" r:id="rId2"/>
    <p:sldId id="316" r:id="rId3"/>
    <p:sldId id="317" r:id="rId4"/>
    <p:sldId id="422" r:id="rId5"/>
    <p:sldId id="279" r:id="rId6"/>
    <p:sldId id="272" r:id="rId7"/>
    <p:sldId id="281" r:id="rId8"/>
    <p:sldId id="282" r:id="rId9"/>
    <p:sldId id="283" r:id="rId10"/>
    <p:sldId id="276" r:id="rId11"/>
    <p:sldId id="319" r:id="rId12"/>
    <p:sldId id="280" r:id="rId13"/>
    <p:sldId id="321" r:id="rId14"/>
    <p:sldId id="413" r:id="rId15"/>
    <p:sldId id="391" r:id="rId16"/>
    <p:sldId id="395" r:id="rId17"/>
    <p:sldId id="400" r:id="rId18"/>
    <p:sldId id="401" r:id="rId19"/>
    <p:sldId id="398" r:id="rId20"/>
    <p:sldId id="402" r:id="rId21"/>
    <p:sldId id="412" r:id="rId22"/>
    <p:sldId id="414" r:id="rId23"/>
    <p:sldId id="415" r:id="rId24"/>
    <p:sldId id="416" r:id="rId25"/>
    <p:sldId id="417" r:id="rId26"/>
    <p:sldId id="418" r:id="rId27"/>
    <p:sldId id="419" r:id="rId28"/>
    <p:sldId id="420" r:id="rId29"/>
    <p:sldId id="421" r:id="rId30"/>
    <p:sldId id="291" r:id="rId31"/>
    <p:sldId id="424" r:id="rId32"/>
    <p:sldId id="269" r:id="rId33"/>
    <p:sldId id="270" r:id="rId34"/>
    <p:sldId id="275" r:id="rId35"/>
    <p:sldId id="425" r:id="rId36"/>
    <p:sldId id="318" r:id="rId37"/>
    <p:sldId id="430" r:id="rId38"/>
    <p:sldId id="277" r:id="rId39"/>
    <p:sldId id="423" r:id="rId40"/>
    <p:sldId id="426" r:id="rId41"/>
    <p:sldId id="428" r:id="rId42"/>
    <p:sldId id="429" r:id="rId43"/>
    <p:sldId id="427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2DF22-5C42-4592-8CD4-301C6F64B264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239A0-0A54-46E7-A6AC-10DE95C0DF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73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239A0-0A54-46E7-A6AC-10DE95C0DFC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2949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Realizar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medições</a:t>
            </a:r>
            <a:r>
              <a:rPr lang="en-US" b="1" dirty="0">
                <a:solidFill>
                  <a:srgbClr val="000000"/>
                </a:solidFill>
              </a:rPr>
              <a:t> – </a:t>
            </a:r>
            <a:r>
              <a:rPr lang="en-US" b="1" dirty="0" err="1">
                <a:solidFill>
                  <a:srgbClr val="000000"/>
                </a:solidFill>
              </a:rPr>
              <a:t>usando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cursores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>
                <a:solidFill>
                  <a:srgbClr val="000000"/>
                </a:solidFill>
              </a:rPr>
              <a:t>Um </a:t>
            </a:r>
            <a:r>
              <a:rPr lang="en-US" dirty="0" err="1">
                <a:solidFill>
                  <a:srgbClr val="000000"/>
                </a:solidFill>
              </a:rPr>
              <a:t>método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preciso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exato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realizar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medições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tempo é o </a:t>
            </a:r>
            <a:r>
              <a:rPr lang="en-US" dirty="0" err="1">
                <a:solidFill>
                  <a:srgbClr val="000000"/>
                </a:solidFill>
              </a:rPr>
              <a:t>uso</a:t>
            </a:r>
            <a:r>
              <a:rPr lang="en-US" dirty="0">
                <a:solidFill>
                  <a:srgbClr val="000000"/>
                </a:solidFill>
              </a:rPr>
              <a:t> dos </a:t>
            </a:r>
            <a:r>
              <a:rPr lang="en-US" dirty="0" err="1">
                <a:solidFill>
                  <a:srgbClr val="000000"/>
                </a:solidFill>
              </a:rPr>
              <a:t>cursores</a:t>
            </a:r>
            <a:r>
              <a:rPr lang="en-US" dirty="0">
                <a:solidFill>
                  <a:srgbClr val="000000"/>
                </a:solidFill>
              </a:rPr>
              <a:t> X e Y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Quando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cursores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ativados</a:t>
            </a:r>
            <a:r>
              <a:rPr lang="en-US" dirty="0">
                <a:solidFill>
                  <a:srgbClr val="000000"/>
                </a:solidFill>
              </a:rPr>
              <a:t>, é </a:t>
            </a:r>
            <a:r>
              <a:rPr lang="en-US" dirty="0" err="1">
                <a:solidFill>
                  <a:srgbClr val="000000"/>
                </a:solidFill>
              </a:rPr>
              <a:t>possível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marcadores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cursores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horizontais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verticais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exibem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automaticamente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o tempo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localização</a:t>
            </a:r>
            <a:r>
              <a:rPr lang="en-US" dirty="0">
                <a:solidFill>
                  <a:srgbClr val="000000"/>
                </a:solidFill>
              </a:rPr>
              <a:t> dos </a:t>
            </a:r>
            <a:r>
              <a:rPr lang="en-US" dirty="0" err="1">
                <a:solidFill>
                  <a:srgbClr val="000000"/>
                </a:solidFill>
              </a:rPr>
              <a:t>cursores</a:t>
            </a:r>
            <a:r>
              <a:rPr lang="en-US" dirty="0">
                <a:solidFill>
                  <a:srgbClr val="000000"/>
                </a:solidFill>
              </a:rPr>
              <a:t>. A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o tempo </a:t>
            </a:r>
            <a:r>
              <a:rPr lang="en-US" dirty="0" err="1">
                <a:solidFill>
                  <a:srgbClr val="000000"/>
                </a:solidFill>
              </a:rPr>
              <a:t>absolutos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cada</a:t>
            </a:r>
            <a:r>
              <a:rPr lang="en-US" dirty="0">
                <a:solidFill>
                  <a:srgbClr val="000000"/>
                </a:solidFill>
              </a:rPr>
              <a:t> cursor </a:t>
            </a:r>
            <a:r>
              <a:rPr lang="en-US" dirty="0" err="1">
                <a:solidFill>
                  <a:srgbClr val="000000"/>
                </a:solidFill>
              </a:rPr>
              <a:t>são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exibidos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parte inferior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tela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bem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delta e o tempo delta entre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cursores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exibidos</a:t>
            </a:r>
            <a:r>
              <a:rPr lang="en-US" dirty="0">
                <a:solidFill>
                  <a:srgbClr val="000000"/>
                </a:solidFill>
              </a:rPr>
              <a:t> no </a:t>
            </a:r>
            <a:r>
              <a:rPr lang="en-US" dirty="0" err="1">
                <a:solidFill>
                  <a:srgbClr val="000000"/>
                </a:solidFill>
              </a:rPr>
              <a:t>lado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direito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tela</a:t>
            </a:r>
            <a:r>
              <a:rPr lang="en-US" dirty="0">
                <a:solidFill>
                  <a:srgbClr val="000000"/>
                </a:solidFill>
              </a:rPr>
              <a:t>. Para </a:t>
            </a:r>
            <a:r>
              <a:rPr lang="en-US" dirty="0" err="1">
                <a:solidFill>
                  <a:srgbClr val="000000"/>
                </a:solidFill>
              </a:rPr>
              <a:t>medir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pico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pico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dessa</a:t>
            </a:r>
            <a:r>
              <a:rPr lang="en-US" dirty="0">
                <a:solidFill>
                  <a:srgbClr val="000000"/>
                </a:solidFill>
              </a:rPr>
              <a:t> forma de </a:t>
            </a:r>
            <a:r>
              <a:rPr lang="en-US" dirty="0" err="1">
                <a:solidFill>
                  <a:srgbClr val="000000"/>
                </a:solidFill>
              </a:rPr>
              <a:t>onda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simplesmente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ajuste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cursores</a:t>
            </a:r>
            <a:r>
              <a:rPr lang="en-US" dirty="0">
                <a:solidFill>
                  <a:srgbClr val="000000"/>
                </a:solidFill>
              </a:rPr>
              <a:t> Y1 e Y2 </a:t>
            </a:r>
            <a:r>
              <a:rPr lang="en-US" dirty="0" err="1">
                <a:solidFill>
                  <a:srgbClr val="000000"/>
                </a:solidFill>
              </a:rPr>
              <a:t>colocando-os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parte superior e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parte inferior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forma de </a:t>
            </a:r>
            <a:r>
              <a:rPr lang="en-US" dirty="0" err="1">
                <a:solidFill>
                  <a:srgbClr val="000000"/>
                </a:solidFill>
              </a:rPr>
              <a:t>onda</a:t>
            </a:r>
            <a:r>
              <a:rPr lang="en-US" dirty="0">
                <a:solidFill>
                  <a:srgbClr val="000000"/>
                </a:solidFill>
              </a:rPr>
              <a:t>. Para </a:t>
            </a:r>
            <a:r>
              <a:rPr lang="en-US" dirty="0" err="1">
                <a:solidFill>
                  <a:srgbClr val="000000"/>
                </a:solidFill>
              </a:rPr>
              <a:t>medir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período</a:t>
            </a:r>
            <a:r>
              <a:rPr lang="en-US" dirty="0">
                <a:solidFill>
                  <a:srgbClr val="000000"/>
                </a:solidFill>
              </a:rPr>
              <a:t> e a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dessa</a:t>
            </a:r>
            <a:r>
              <a:rPr lang="en-US" dirty="0">
                <a:solidFill>
                  <a:srgbClr val="000000"/>
                </a:solidFill>
              </a:rPr>
              <a:t> forma de </a:t>
            </a:r>
            <a:r>
              <a:rPr lang="en-US" dirty="0" err="1">
                <a:solidFill>
                  <a:srgbClr val="000000"/>
                </a:solidFill>
              </a:rPr>
              <a:t>onda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ajuste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cursores</a:t>
            </a:r>
            <a:r>
              <a:rPr lang="en-US" dirty="0">
                <a:solidFill>
                  <a:srgbClr val="000000"/>
                </a:solidFill>
              </a:rPr>
              <a:t> X1 e X2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dois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locais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consecutivos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forma de </a:t>
            </a:r>
            <a:r>
              <a:rPr lang="en-US" dirty="0" err="1">
                <a:solidFill>
                  <a:srgbClr val="000000"/>
                </a:solidFill>
              </a:rPr>
              <a:t>onda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a forma de </a:t>
            </a:r>
            <a:r>
              <a:rPr lang="en-US" dirty="0" err="1">
                <a:solidFill>
                  <a:srgbClr val="000000"/>
                </a:solidFill>
              </a:rPr>
              <a:t>onda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cruza</a:t>
            </a:r>
            <a:r>
              <a:rPr lang="en-US" dirty="0">
                <a:solidFill>
                  <a:srgbClr val="000000"/>
                </a:solidFill>
              </a:rPr>
              <a:t> um </a:t>
            </a:r>
            <a:r>
              <a:rPr lang="en-US" dirty="0" err="1">
                <a:solidFill>
                  <a:srgbClr val="000000"/>
                </a:solidFill>
              </a:rPr>
              <a:t>nível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específico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limite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33875-E0AB-4D0E-9D65-3F6AE28123C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88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Especificações</a:t>
            </a:r>
            <a:r>
              <a:rPr lang="en-US" b="1" dirty="0">
                <a:solidFill>
                  <a:srgbClr val="000000"/>
                </a:solidFill>
              </a:rPr>
              <a:t> de </a:t>
            </a:r>
            <a:r>
              <a:rPr lang="en-US" b="1" dirty="0" err="1">
                <a:solidFill>
                  <a:srgbClr val="000000"/>
                </a:solidFill>
              </a:rPr>
              <a:t>desempenho</a:t>
            </a:r>
            <a:r>
              <a:rPr lang="en-US" b="1" dirty="0">
                <a:solidFill>
                  <a:srgbClr val="000000"/>
                </a:solidFill>
              </a:rPr>
              <a:t> do </a:t>
            </a:r>
            <a:r>
              <a:rPr lang="en-US" b="1" dirty="0" err="1">
                <a:solidFill>
                  <a:srgbClr val="000000"/>
                </a:solidFill>
              </a:rPr>
              <a:t>osciloscópio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>
                <a:solidFill>
                  <a:srgbClr val="000000"/>
                </a:solidFill>
              </a:rPr>
              <a:t>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possui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muitas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especificações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diferentes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porém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importante</a:t>
            </a:r>
            <a:r>
              <a:rPr lang="en-US" dirty="0">
                <a:solidFill>
                  <a:srgbClr val="000000"/>
                </a:solidFill>
              </a:rPr>
              <a:t> é a </a:t>
            </a:r>
            <a:r>
              <a:rPr lang="en-US" dirty="0" err="1">
                <a:solidFill>
                  <a:srgbClr val="000000"/>
                </a:solidFill>
              </a:rPr>
              <a:t>largura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banda</a:t>
            </a:r>
            <a:r>
              <a:rPr lang="en-US" dirty="0">
                <a:solidFill>
                  <a:srgbClr val="000000"/>
                </a:solidFill>
              </a:rPr>
              <a:t>. A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entrada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um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captar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medir</a:t>
            </a:r>
            <a:r>
              <a:rPr lang="en-US" dirty="0">
                <a:solidFill>
                  <a:srgbClr val="000000"/>
                </a:solidFill>
              </a:rPr>
              <a:t> com </a:t>
            </a:r>
            <a:r>
              <a:rPr lang="en-US" dirty="0" err="1">
                <a:solidFill>
                  <a:srgbClr val="000000"/>
                </a:solidFill>
              </a:rPr>
              <a:t>precisão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baseia</a:t>
            </a:r>
            <a:r>
              <a:rPr lang="en-US" dirty="0">
                <a:solidFill>
                  <a:srgbClr val="000000"/>
                </a:solidFill>
              </a:rPr>
              <a:t>-se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especificação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largura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banda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Porém</a:t>
            </a:r>
            <a:r>
              <a:rPr lang="en-US" dirty="0">
                <a:solidFill>
                  <a:srgbClr val="000000"/>
                </a:solidFill>
              </a:rPr>
              <a:t> um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fazer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medições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precisas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sinais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mesma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largura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banda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415"/>
              </a:spcBef>
            </a:pPr>
            <a:r>
              <a:rPr lang="en-US" dirty="0" err="1">
                <a:solidFill>
                  <a:srgbClr val="000000"/>
                </a:solidFill>
              </a:rPr>
              <a:t>Todos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osciloscópios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exibem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resposta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passa-baixa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dirty="0" err="1">
                <a:solidFill>
                  <a:srgbClr val="000000"/>
                </a:solidFill>
              </a:rPr>
              <a:t>tipicamente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chamada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resposta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gaussiana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resposta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gaussiana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aproxima</a:t>
            </a:r>
            <a:r>
              <a:rPr lang="en-US" dirty="0">
                <a:solidFill>
                  <a:srgbClr val="000000"/>
                </a:solidFill>
              </a:rPr>
              <a:t>-se </a:t>
            </a:r>
            <a:r>
              <a:rPr lang="en-US" dirty="0" err="1">
                <a:solidFill>
                  <a:srgbClr val="000000"/>
                </a:solidFill>
              </a:rPr>
              <a:t>intimamente</a:t>
            </a:r>
            <a:r>
              <a:rPr lang="en-US" dirty="0">
                <a:solidFill>
                  <a:srgbClr val="000000"/>
                </a:solidFill>
              </a:rPr>
              <a:t> de um </a:t>
            </a:r>
            <a:r>
              <a:rPr lang="en-US" dirty="0" err="1">
                <a:solidFill>
                  <a:srgbClr val="000000"/>
                </a:solidFill>
              </a:rPr>
              <a:t>filtro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passa-baixa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unipolar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Talvez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tenha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respostas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similares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algumas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suas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aulas</a:t>
            </a:r>
            <a:r>
              <a:rPr lang="en-US" dirty="0">
                <a:solidFill>
                  <a:srgbClr val="000000"/>
                </a:solidFill>
              </a:rPr>
              <a:t> de EE e as </a:t>
            </a:r>
            <a:r>
              <a:rPr lang="en-US" dirty="0" err="1">
                <a:solidFill>
                  <a:srgbClr val="000000"/>
                </a:solidFill>
              </a:rPr>
              <a:t>conheça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diagramas</a:t>
            </a:r>
            <a:r>
              <a:rPr lang="en-US" dirty="0">
                <a:solidFill>
                  <a:srgbClr val="000000"/>
                </a:solidFill>
              </a:rPr>
              <a:t> de Bode.</a:t>
            </a:r>
          </a:p>
          <a:p>
            <a:pPr>
              <a:spcBef>
                <a:spcPts val="415"/>
              </a:spcBef>
            </a:pPr>
            <a:r>
              <a:rPr lang="en-US" dirty="0">
                <a:solidFill>
                  <a:srgbClr val="000000"/>
                </a:solidFill>
              </a:rPr>
              <a:t>À </a:t>
            </a:r>
            <a:r>
              <a:rPr lang="en-US" dirty="0" err="1">
                <a:solidFill>
                  <a:srgbClr val="000000"/>
                </a:solidFill>
              </a:rPr>
              <a:t>medida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de um </a:t>
            </a:r>
            <a:r>
              <a:rPr lang="en-US" dirty="0" err="1">
                <a:solidFill>
                  <a:srgbClr val="000000"/>
                </a:solidFill>
              </a:rPr>
              <a:t>sinal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entrada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aumenta</a:t>
            </a:r>
            <a:r>
              <a:rPr lang="en-US" dirty="0">
                <a:solidFill>
                  <a:srgbClr val="000000"/>
                </a:solidFill>
              </a:rPr>
              <a:t>,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começa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atenuar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sinal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entrada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depois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começa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fazer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medições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imprecisas</a:t>
            </a:r>
            <a:r>
              <a:rPr lang="en-US" dirty="0">
                <a:solidFill>
                  <a:srgbClr val="000000"/>
                </a:solidFill>
              </a:rPr>
              <a:t>. A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qual</a:t>
            </a:r>
            <a:r>
              <a:rPr lang="en-US" dirty="0">
                <a:solidFill>
                  <a:srgbClr val="000000"/>
                </a:solidFill>
              </a:rPr>
              <a:t> um </a:t>
            </a:r>
            <a:r>
              <a:rPr lang="en-US" dirty="0" err="1">
                <a:solidFill>
                  <a:srgbClr val="000000"/>
                </a:solidFill>
              </a:rPr>
              <a:t>sinal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entrada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onda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senoidal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atenuado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por</a:t>
            </a:r>
            <a:r>
              <a:rPr lang="en-US" dirty="0">
                <a:solidFill>
                  <a:srgbClr val="000000"/>
                </a:solidFill>
              </a:rPr>
              <a:t> 3 dB é a </a:t>
            </a:r>
            <a:r>
              <a:rPr lang="en-US" dirty="0" err="1">
                <a:solidFill>
                  <a:srgbClr val="000000"/>
                </a:solidFill>
              </a:rPr>
              <a:t>largura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banda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Mas</a:t>
            </a:r>
            <a:r>
              <a:rPr lang="en-US" dirty="0">
                <a:solidFill>
                  <a:srgbClr val="000000"/>
                </a:solidFill>
              </a:rPr>
              <a:t> 3 dB de </a:t>
            </a:r>
            <a:r>
              <a:rPr lang="en-US" dirty="0" err="1">
                <a:solidFill>
                  <a:srgbClr val="000000"/>
                </a:solidFill>
              </a:rPr>
              <a:t>atenuação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equivalente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aproximadamente</a:t>
            </a:r>
            <a:r>
              <a:rPr lang="en-US" dirty="0">
                <a:solidFill>
                  <a:srgbClr val="000000"/>
                </a:solidFill>
              </a:rPr>
              <a:t> 30% de </a:t>
            </a:r>
            <a:r>
              <a:rPr lang="en-US" dirty="0" err="1">
                <a:solidFill>
                  <a:srgbClr val="000000"/>
                </a:solidFill>
              </a:rPr>
              <a:t>atenuação</a:t>
            </a:r>
            <a:r>
              <a:rPr lang="en-US" dirty="0">
                <a:solidFill>
                  <a:srgbClr val="000000"/>
                </a:solidFill>
              </a:rPr>
              <a:t> com base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fórmula</a:t>
            </a:r>
            <a:r>
              <a:rPr lang="en-US" dirty="0">
                <a:solidFill>
                  <a:srgbClr val="000000"/>
                </a:solidFill>
              </a:rPr>
              <a:t> de 20 log (Vo/Vi). 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D7330-5CD3-441E-A82C-7800F0034ED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15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9B2C7-D38E-42C2-A75C-ECF8872FCEE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Introdução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osciloscópio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 err="1">
                <a:solidFill>
                  <a:srgbClr val="000000"/>
                </a:solidFill>
              </a:rPr>
              <a:t>Seja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bem-vindo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estudantes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universitários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.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essencial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tomar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medidas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tempo dos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analógicos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digitais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atualidade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Quando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finalmente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ingressar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indústria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eletrônica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provavelmente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descobrirá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aquela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qualquer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outro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instrumento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depurar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Mesmo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durante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EE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universidade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especificamente</a:t>
            </a:r>
            <a:r>
              <a:rPr lang="en-US" dirty="0">
                <a:solidFill>
                  <a:srgbClr val="000000"/>
                </a:solidFill>
              </a:rPr>
              <a:t>,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será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utilizará</a:t>
            </a:r>
            <a:r>
              <a:rPr lang="en-US" dirty="0">
                <a:solidFill>
                  <a:srgbClr val="000000"/>
                </a:solidFill>
              </a:rPr>
              <a:t> com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diversos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laboratórios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trabalhos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assistir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dos </a:t>
            </a:r>
            <a:r>
              <a:rPr lang="en-US" dirty="0" err="1">
                <a:solidFill>
                  <a:srgbClr val="000000"/>
                </a:solidFill>
              </a:rPr>
              <a:t>osciloscópios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as </a:t>
            </a:r>
            <a:r>
              <a:rPr lang="en-US" dirty="0" err="1">
                <a:solidFill>
                  <a:srgbClr val="000000"/>
                </a:solidFill>
              </a:rPr>
              <a:t>aulas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práticas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usando</a:t>
            </a:r>
            <a:r>
              <a:rPr lang="en-US" dirty="0">
                <a:solidFill>
                  <a:srgbClr val="000000"/>
                </a:solidFill>
              </a:rPr>
              <a:t> o Tutorial e o </a:t>
            </a:r>
            <a:r>
              <a:rPr lang="en-US" dirty="0" err="1">
                <a:solidFill>
                  <a:srgbClr val="000000"/>
                </a:solidFill>
              </a:rPr>
              <a:t>Guia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laboratório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melhor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compreensão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é um "scope" e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deve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utilizá</a:t>
            </a:r>
            <a:r>
              <a:rPr lang="en-US" dirty="0">
                <a:solidFill>
                  <a:srgbClr val="000000"/>
                </a:solidFill>
              </a:rPr>
              <a:t>-lo de forma </a:t>
            </a:r>
            <a:r>
              <a:rPr lang="en-US" dirty="0" err="1">
                <a:solidFill>
                  <a:srgbClr val="000000"/>
                </a:solidFill>
              </a:rPr>
              <a:t>eficiente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5488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9B2C7-D38E-42C2-A75C-ECF8872FCEE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Introdução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osciloscópio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 err="1">
                <a:solidFill>
                  <a:srgbClr val="000000"/>
                </a:solidFill>
              </a:rPr>
              <a:t>Seja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bem-vindo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estudantes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universitários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.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essencial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tomar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medidas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tempo dos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analógicos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digitais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atualidade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Quando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finalmente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ingressar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indústria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eletrônica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provavelmente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descobrirá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aquela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qualquer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outro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instrumento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depurar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Mesmo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durante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EE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universidade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especificamente</a:t>
            </a:r>
            <a:r>
              <a:rPr lang="en-US" dirty="0">
                <a:solidFill>
                  <a:srgbClr val="000000"/>
                </a:solidFill>
              </a:rPr>
              <a:t>,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será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utilizará</a:t>
            </a:r>
            <a:r>
              <a:rPr lang="en-US" dirty="0">
                <a:solidFill>
                  <a:srgbClr val="000000"/>
                </a:solidFill>
              </a:rPr>
              <a:t> com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diversos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laboratórios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trabalhos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assistir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dos </a:t>
            </a:r>
            <a:r>
              <a:rPr lang="en-US" dirty="0" err="1">
                <a:solidFill>
                  <a:srgbClr val="000000"/>
                </a:solidFill>
              </a:rPr>
              <a:t>osciloscópios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as </a:t>
            </a:r>
            <a:r>
              <a:rPr lang="en-US" dirty="0" err="1">
                <a:solidFill>
                  <a:srgbClr val="000000"/>
                </a:solidFill>
              </a:rPr>
              <a:t>aulas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práticas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usando</a:t>
            </a:r>
            <a:r>
              <a:rPr lang="en-US" dirty="0">
                <a:solidFill>
                  <a:srgbClr val="000000"/>
                </a:solidFill>
              </a:rPr>
              <a:t> o Tutorial e o </a:t>
            </a:r>
            <a:r>
              <a:rPr lang="en-US" dirty="0" err="1">
                <a:solidFill>
                  <a:srgbClr val="000000"/>
                </a:solidFill>
              </a:rPr>
              <a:t>Guia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laboratório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melhor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compreensão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é um "scope" e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deve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utilizá</a:t>
            </a:r>
            <a:r>
              <a:rPr lang="en-US" dirty="0">
                <a:solidFill>
                  <a:srgbClr val="000000"/>
                </a:solidFill>
              </a:rPr>
              <a:t>-lo de forma </a:t>
            </a:r>
            <a:r>
              <a:rPr lang="en-US" dirty="0" err="1">
                <a:solidFill>
                  <a:srgbClr val="000000"/>
                </a:solidFill>
              </a:rPr>
              <a:t>eficiente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7791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9B2C7-D38E-42C2-A75C-ECF8872FCEE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Introdução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osciloscópio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 err="1">
                <a:solidFill>
                  <a:srgbClr val="000000"/>
                </a:solidFill>
              </a:rPr>
              <a:t>Seja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bem-vindo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estudantes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universitários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.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essencial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tomar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medidas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tempo dos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analógicos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digitais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atualidade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Quando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finalmente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ingressar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indústria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eletrônica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provavelmente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descobrirá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aquela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qualquer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outro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instrumento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depurar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Mesmo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durante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EE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universidade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especificamente</a:t>
            </a:r>
            <a:r>
              <a:rPr lang="en-US" dirty="0">
                <a:solidFill>
                  <a:srgbClr val="000000"/>
                </a:solidFill>
              </a:rPr>
              <a:t>,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será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utilizará</a:t>
            </a:r>
            <a:r>
              <a:rPr lang="en-US" dirty="0">
                <a:solidFill>
                  <a:srgbClr val="000000"/>
                </a:solidFill>
              </a:rPr>
              <a:t> com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diversos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laboratórios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trabalhos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assistir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dos </a:t>
            </a:r>
            <a:r>
              <a:rPr lang="en-US" dirty="0" err="1">
                <a:solidFill>
                  <a:srgbClr val="000000"/>
                </a:solidFill>
              </a:rPr>
              <a:t>osciloscópios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as </a:t>
            </a:r>
            <a:r>
              <a:rPr lang="en-US" dirty="0" err="1">
                <a:solidFill>
                  <a:srgbClr val="000000"/>
                </a:solidFill>
              </a:rPr>
              <a:t>aulas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práticas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usando</a:t>
            </a:r>
            <a:r>
              <a:rPr lang="en-US" dirty="0">
                <a:solidFill>
                  <a:srgbClr val="000000"/>
                </a:solidFill>
              </a:rPr>
              <a:t> o Tutorial e o </a:t>
            </a:r>
            <a:r>
              <a:rPr lang="en-US" dirty="0" err="1">
                <a:solidFill>
                  <a:srgbClr val="000000"/>
                </a:solidFill>
              </a:rPr>
              <a:t>Guia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laboratório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melhor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compreensão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é um "scope" e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deve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utilizá</a:t>
            </a:r>
            <a:r>
              <a:rPr lang="en-US" dirty="0">
                <a:solidFill>
                  <a:srgbClr val="000000"/>
                </a:solidFill>
              </a:rPr>
              <a:t>-lo de forma </a:t>
            </a:r>
            <a:r>
              <a:rPr lang="en-US" dirty="0" err="1">
                <a:solidFill>
                  <a:srgbClr val="000000"/>
                </a:solidFill>
              </a:rPr>
              <a:t>eficiente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0745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9B2C7-D38E-42C2-A75C-ECF8872FCEE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Introdução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osciloscópio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 err="1">
                <a:solidFill>
                  <a:srgbClr val="000000"/>
                </a:solidFill>
              </a:rPr>
              <a:t>Seja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bem-vindo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estudantes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universitários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.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essencial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tomar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medidas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tempo dos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analógicos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digitais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atualidade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Quando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finalmente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ingressar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indústria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eletrônica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provavelmente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descobrirá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aquela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qualquer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outro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instrumento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depurar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Mesmo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durante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EE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universidade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especificamente</a:t>
            </a:r>
            <a:r>
              <a:rPr lang="en-US" dirty="0">
                <a:solidFill>
                  <a:srgbClr val="000000"/>
                </a:solidFill>
              </a:rPr>
              <a:t>,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será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utilizará</a:t>
            </a:r>
            <a:r>
              <a:rPr lang="en-US" dirty="0">
                <a:solidFill>
                  <a:srgbClr val="000000"/>
                </a:solidFill>
              </a:rPr>
              <a:t> com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diversos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laboratórios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trabalhos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assistir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dos </a:t>
            </a:r>
            <a:r>
              <a:rPr lang="en-US" dirty="0" err="1">
                <a:solidFill>
                  <a:srgbClr val="000000"/>
                </a:solidFill>
              </a:rPr>
              <a:t>osciloscópios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as </a:t>
            </a:r>
            <a:r>
              <a:rPr lang="en-US" dirty="0" err="1">
                <a:solidFill>
                  <a:srgbClr val="000000"/>
                </a:solidFill>
              </a:rPr>
              <a:t>aulas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práticas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usando</a:t>
            </a:r>
            <a:r>
              <a:rPr lang="en-US" dirty="0">
                <a:solidFill>
                  <a:srgbClr val="000000"/>
                </a:solidFill>
              </a:rPr>
              <a:t> o Tutorial e o </a:t>
            </a:r>
            <a:r>
              <a:rPr lang="en-US" dirty="0" err="1">
                <a:solidFill>
                  <a:srgbClr val="000000"/>
                </a:solidFill>
              </a:rPr>
              <a:t>Guia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laboratório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melhor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compreensão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é um "scope" e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deve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utilizá</a:t>
            </a:r>
            <a:r>
              <a:rPr lang="en-US" dirty="0">
                <a:solidFill>
                  <a:srgbClr val="000000"/>
                </a:solidFill>
              </a:rPr>
              <a:t>-lo de forma </a:t>
            </a:r>
            <a:r>
              <a:rPr lang="en-US" dirty="0" err="1">
                <a:solidFill>
                  <a:srgbClr val="000000"/>
                </a:solidFill>
              </a:rPr>
              <a:t>eficiente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8999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9B2C7-D38E-42C2-A75C-ECF8872FCEE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Introdução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osciloscópio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 err="1">
                <a:solidFill>
                  <a:srgbClr val="000000"/>
                </a:solidFill>
              </a:rPr>
              <a:t>Seja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bem-vindo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estudantes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universitários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.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essencial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tomar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medidas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tempo dos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analógicos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digitais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atualidade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Quando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finalmente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ingressar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indústria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eletrônica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provavelmente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descobrirá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aquela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qualquer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outro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instrumento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depurar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Mesmo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durante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EE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universidade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especificamente</a:t>
            </a:r>
            <a:r>
              <a:rPr lang="en-US" dirty="0">
                <a:solidFill>
                  <a:srgbClr val="000000"/>
                </a:solidFill>
              </a:rPr>
              <a:t>,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será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utilizará</a:t>
            </a:r>
            <a:r>
              <a:rPr lang="en-US" dirty="0">
                <a:solidFill>
                  <a:srgbClr val="000000"/>
                </a:solidFill>
              </a:rPr>
              <a:t> com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diversos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laboratórios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trabalhos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assistir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dos </a:t>
            </a:r>
            <a:r>
              <a:rPr lang="en-US" dirty="0" err="1">
                <a:solidFill>
                  <a:srgbClr val="000000"/>
                </a:solidFill>
              </a:rPr>
              <a:t>osciloscópios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as </a:t>
            </a:r>
            <a:r>
              <a:rPr lang="en-US" dirty="0" err="1">
                <a:solidFill>
                  <a:srgbClr val="000000"/>
                </a:solidFill>
              </a:rPr>
              <a:t>aulas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práticas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usando</a:t>
            </a:r>
            <a:r>
              <a:rPr lang="en-US" dirty="0">
                <a:solidFill>
                  <a:srgbClr val="000000"/>
                </a:solidFill>
              </a:rPr>
              <a:t> o Tutorial e o </a:t>
            </a:r>
            <a:r>
              <a:rPr lang="en-US" dirty="0" err="1">
                <a:solidFill>
                  <a:srgbClr val="000000"/>
                </a:solidFill>
              </a:rPr>
              <a:t>Guia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laboratório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melhor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compreensão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é um "scope" e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deve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utilizá</a:t>
            </a:r>
            <a:r>
              <a:rPr lang="en-US" dirty="0">
                <a:solidFill>
                  <a:srgbClr val="000000"/>
                </a:solidFill>
              </a:rPr>
              <a:t>-lo de forma </a:t>
            </a:r>
            <a:r>
              <a:rPr lang="en-US" dirty="0" err="1">
                <a:solidFill>
                  <a:srgbClr val="000000"/>
                </a:solidFill>
              </a:rPr>
              <a:t>eficiente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3144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9B2C7-D38E-42C2-A75C-ECF8872FCEE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Introdução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osciloscópio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 err="1">
                <a:solidFill>
                  <a:srgbClr val="000000"/>
                </a:solidFill>
              </a:rPr>
              <a:t>Seja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bem-vindo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estudantes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universitários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.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essencial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tomar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medidas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tempo dos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analógicos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digitais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atualidade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Quando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finalmente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ingressar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indústria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eletrônica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provavelmente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descobrirá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aquela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qualquer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outro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instrumento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depurar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Mesmo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durante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EE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universidade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especificamente</a:t>
            </a:r>
            <a:r>
              <a:rPr lang="en-US" dirty="0">
                <a:solidFill>
                  <a:srgbClr val="000000"/>
                </a:solidFill>
              </a:rPr>
              <a:t>,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será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utilizará</a:t>
            </a:r>
            <a:r>
              <a:rPr lang="en-US" dirty="0">
                <a:solidFill>
                  <a:srgbClr val="000000"/>
                </a:solidFill>
              </a:rPr>
              <a:t> com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diversos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laboratórios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trabalhos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assistir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dos </a:t>
            </a:r>
            <a:r>
              <a:rPr lang="en-US" dirty="0" err="1">
                <a:solidFill>
                  <a:srgbClr val="000000"/>
                </a:solidFill>
              </a:rPr>
              <a:t>osciloscópios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as </a:t>
            </a:r>
            <a:r>
              <a:rPr lang="en-US" dirty="0" err="1">
                <a:solidFill>
                  <a:srgbClr val="000000"/>
                </a:solidFill>
              </a:rPr>
              <a:t>aulas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práticas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usando</a:t>
            </a:r>
            <a:r>
              <a:rPr lang="en-US" dirty="0">
                <a:solidFill>
                  <a:srgbClr val="000000"/>
                </a:solidFill>
              </a:rPr>
              <a:t> o Tutorial e o </a:t>
            </a:r>
            <a:r>
              <a:rPr lang="en-US" dirty="0" err="1">
                <a:solidFill>
                  <a:srgbClr val="000000"/>
                </a:solidFill>
              </a:rPr>
              <a:t>Guia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laboratório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melhor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compreensão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é um "scope" e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deve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utilizá</a:t>
            </a:r>
            <a:r>
              <a:rPr lang="en-US" dirty="0">
                <a:solidFill>
                  <a:srgbClr val="000000"/>
                </a:solidFill>
              </a:rPr>
              <a:t>-lo de forma </a:t>
            </a:r>
            <a:r>
              <a:rPr lang="en-US" dirty="0" err="1">
                <a:solidFill>
                  <a:srgbClr val="000000"/>
                </a:solidFill>
              </a:rPr>
              <a:t>eficiente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587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9B2C7-D38E-42C2-A75C-ECF8872FCEE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Introdução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osciloscópio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 err="1">
                <a:solidFill>
                  <a:srgbClr val="000000"/>
                </a:solidFill>
              </a:rPr>
              <a:t>Seja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bem-vindo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estudantes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universitários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.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essencial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tomar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medidas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tempo dos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analógicos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digitais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atualidade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Quando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finalmente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ingressar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indústria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eletrônica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provavelmente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descobrirá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aquela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qualquer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outro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instrumento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depurar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Mesmo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durante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EE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universidade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especificamente</a:t>
            </a:r>
            <a:r>
              <a:rPr lang="en-US" dirty="0">
                <a:solidFill>
                  <a:srgbClr val="000000"/>
                </a:solidFill>
              </a:rPr>
              <a:t>,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será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utilizará</a:t>
            </a:r>
            <a:r>
              <a:rPr lang="en-US" dirty="0">
                <a:solidFill>
                  <a:srgbClr val="000000"/>
                </a:solidFill>
              </a:rPr>
              <a:t> com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diversos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laboratórios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trabalhos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assistir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dos </a:t>
            </a:r>
            <a:r>
              <a:rPr lang="en-US" dirty="0" err="1">
                <a:solidFill>
                  <a:srgbClr val="000000"/>
                </a:solidFill>
              </a:rPr>
              <a:t>osciloscópios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as </a:t>
            </a:r>
            <a:r>
              <a:rPr lang="en-US" dirty="0" err="1">
                <a:solidFill>
                  <a:srgbClr val="000000"/>
                </a:solidFill>
              </a:rPr>
              <a:t>aulas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práticas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usando</a:t>
            </a:r>
            <a:r>
              <a:rPr lang="en-US" dirty="0">
                <a:solidFill>
                  <a:srgbClr val="000000"/>
                </a:solidFill>
              </a:rPr>
              <a:t> o Tutorial e o </a:t>
            </a:r>
            <a:r>
              <a:rPr lang="en-US" dirty="0" err="1">
                <a:solidFill>
                  <a:srgbClr val="000000"/>
                </a:solidFill>
              </a:rPr>
              <a:t>Guia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laboratório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melhor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compreensão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é um "scope" e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deve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utilizá</a:t>
            </a:r>
            <a:r>
              <a:rPr lang="en-US" dirty="0">
                <a:solidFill>
                  <a:srgbClr val="000000"/>
                </a:solidFill>
              </a:rPr>
              <a:t>-lo de forma </a:t>
            </a:r>
            <a:r>
              <a:rPr lang="en-US" dirty="0" err="1">
                <a:solidFill>
                  <a:srgbClr val="000000"/>
                </a:solidFill>
              </a:rPr>
              <a:t>eficiente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4878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9B2C7-D38E-42C2-A75C-ECF8872FCEE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Introdução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osciloscópio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 err="1">
                <a:solidFill>
                  <a:srgbClr val="000000"/>
                </a:solidFill>
              </a:rPr>
              <a:t>Seja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bem-vindo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estudantes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universitários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.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essencial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tomar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medidas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tempo dos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analógicos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digitais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atualidade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Quando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finalmente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ingressar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indústria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eletrônica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provavelmente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descobrirá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aquela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qualquer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outro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instrumento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depurar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Mesmo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durante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EE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universidade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especificamente</a:t>
            </a:r>
            <a:r>
              <a:rPr lang="en-US" dirty="0">
                <a:solidFill>
                  <a:srgbClr val="000000"/>
                </a:solidFill>
              </a:rPr>
              <a:t>,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será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utilizará</a:t>
            </a:r>
            <a:r>
              <a:rPr lang="en-US" dirty="0">
                <a:solidFill>
                  <a:srgbClr val="000000"/>
                </a:solidFill>
              </a:rPr>
              <a:t> com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diversos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laboratórios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trabalhos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assistir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dos </a:t>
            </a:r>
            <a:r>
              <a:rPr lang="en-US" dirty="0" err="1">
                <a:solidFill>
                  <a:srgbClr val="000000"/>
                </a:solidFill>
              </a:rPr>
              <a:t>osciloscópios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as </a:t>
            </a:r>
            <a:r>
              <a:rPr lang="en-US" dirty="0" err="1">
                <a:solidFill>
                  <a:srgbClr val="000000"/>
                </a:solidFill>
              </a:rPr>
              <a:t>aulas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práticas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usando</a:t>
            </a:r>
            <a:r>
              <a:rPr lang="en-US" dirty="0">
                <a:solidFill>
                  <a:srgbClr val="000000"/>
                </a:solidFill>
              </a:rPr>
              <a:t> o Tutorial e o </a:t>
            </a:r>
            <a:r>
              <a:rPr lang="en-US" dirty="0" err="1">
                <a:solidFill>
                  <a:srgbClr val="000000"/>
                </a:solidFill>
              </a:rPr>
              <a:t>Guia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laboratório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melhor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compreensão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é um "scope" e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deve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utilizá</a:t>
            </a:r>
            <a:r>
              <a:rPr lang="en-US" dirty="0">
                <a:solidFill>
                  <a:srgbClr val="000000"/>
                </a:solidFill>
              </a:rPr>
              <a:t>-lo de forma </a:t>
            </a:r>
            <a:r>
              <a:rPr lang="en-US" dirty="0" err="1">
                <a:solidFill>
                  <a:srgbClr val="000000"/>
                </a:solidFill>
              </a:rPr>
              <a:t>eficiente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083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239A0-0A54-46E7-A6AC-10DE95C0DFC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515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9B2C7-D38E-42C2-A75C-ECF8872FCEE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Introdução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osciloscópio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 err="1">
                <a:solidFill>
                  <a:srgbClr val="000000"/>
                </a:solidFill>
              </a:rPr>
              <a:t>Seja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bem-vindo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estudantes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universitários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.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essencial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tomar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medidas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tempo dos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analógicos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digitais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atualidade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Quando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finalmente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ingressar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indústria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eletrônica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provavelmente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descobrirá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aquela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qualquer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outro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instrumento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depurar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Mesmo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durante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EE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universidade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especificamente</a:t>
            </a:r>
            <a:r>
              <a:rPr lang="en-US" dirty="0">
                <a:solidFill>
                  <a:srgbClr val="000000"/>
                </a:solidFill>
              </a:rPr>
              <a:t>,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será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utilizará</a:t>
            </a:r>
            <a:r>
              <a:rPr lang="en-US" dirty="0">
                <a:solidFill>
                  <a:srgbClr val="000000"/>
                </a:solidFill>
              </a:rPr>
              <a:t> com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diversos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laboratórios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trabalhos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assistir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dos </a:t>
            </a:r>
            <a:r>
              <a:rPr lang="en-US" dirty="0" err="1">
                <a:solidFill>
                  <a:srgbClr val="000000"/>
                </a:solidFill>
              </a:rPr>
              <a:t>osciloscópios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as </a:t>
            </a:r>
            <a:r>
              <a:rPr lang="en-US" dirty="0" err="1">
                <a:solidFill>
                  <a:srgbClr val="000000"/>
                </a:solidFill>
              </a:rPr>
              <a:t>aulas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práticas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usando</a:t>
            </a:r>
            <a:r>
              <a:rPr lang="en-US" dirty="0">
                <a:solidFill>
                  <a:srgbClr val="000000"/>
                </a:solidFill>
              </a:rPr>
              <a:t> o Tutorial e o </a:t>
            </a:r>
            <a:r>
              <a:rPr lang="en-US" dirty="0" err="1">
                <a:solidFill>
                  <a:srgbClr val="000000"/>
                </a:solidFill>
              </a:rPr>
              <a:t>Guia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laboratório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melhor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compreensão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é um "scope" e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deve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utilizá</a:t>
            </a:r>
            <a:r>
              <a:rPr lang="en-US" dirty="0">
                <a:solidFill>
                  <a:srgbClr val="000000"/>
                </a:solidFill>
              </a:rPr>
              <a:t>-lo de forma </a:t>
            </a:r>
            <a:r>
              <a:rPr lang="en-US" dirty="0" err="1">
                <a:solidFill>
                  <a:srgbClr val="000000"/>
                </a:solidFill>
              </a:rPr>
              <a:t>eficiente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0152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9B2C7-D38E-42C2-A75C-ECF8872FCEE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Introdução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osciloscópio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 err="1">
                <a:solidFill>
                  <a:srgbClr val="000000"/>
                </a:solidFill>
              </a:rPr>
              <a:t>Seja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bem-vindo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estudantes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universitários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.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essencial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tomar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medidas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tempo dos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analógicos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digitais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atualidade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Quando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finalmente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ingressar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indústria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eletrônica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provavelmente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descobrirá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aquela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qualquer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outro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instrumento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depurar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Mesmo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durante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EE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universidade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especificamente</a:t>
            </a:r>
            <a:r>
              <a:rPr lang="en-US" dirty="0">
                <a:solidFill>
                  <a:srgbClr val="000000"/>
                </a:solidFill>
              </a:rPr>
              <a:t>,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será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utilizará</a:t>
            </a:r>
            <a:r>
              <a:rPr lang="en-US" dirty="0">
                <a:solidFill>
                  <a:srgbClr val="000000"/>
                </a:solidFill>
              </a:rPr>
              <a:t> com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diversos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laboratórios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trabalhos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assistir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dos </a:t>
            </a:r>
            <a:r>
              <a:rPr lang="en-US" dirty="0" err="1">
                <a:solidFill>
                  <a:srgbClr val="000000"/>
                </a:solidFill>
              </a:rPr>
              <a:t>osciloscópios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as </a:t>
            </a:r>
            <a:r>
              <a:rPr lang="en-US" dirty="0" err="1">
                <a:solidFill>
                  <a:srgbClr val="000000"/>
                </a:solidFill>
              </a:rPr>
              <a:t>aulas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práticas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usando</a:t>
            </a:r>
            <a:r>
              <a:rPr lang="en-US" dirty="0">
                <a:solidFill>
                  <a:srgbClr val="000000"/>
                </a:solidFill>
              </a:rPr>
              <a:t> o Tutorial e o </a:t>
            </a:r>
            <a:r>
              <a:rPr lang="en-US" dirty="0" err="1">
                <a:solidFill>
                  <a:srgbClr val="000000"/>
                </a:solidFill>
              </a:rPr>
              <a:t>Guia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laboratório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melhor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compreensão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é um "scope" e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deve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utilizá</a:t>
            </a:r>
            <a:r>
              <a:rPr lang="en-US" dirty="0">
                <a:solidFill>
                  <a:srgbClr val="000000"/>
                </a:solidFill>
              </a:rPr>
              <a:t>-lo de forma </a:t>
            </a:r>
            <a:r>
              <a:rPr lang="en-US" dirty="0" err="1">
                <a:solidFill>
                  <a:srgbClr val="000000"/>
                </a:solidFill>
              </a:rPr>
              <a:t>eficiente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5237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9440" y="4760327"/>
            <a:ext cx="5509283" cy="288152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448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O </a:t>
            </a:r>
            <a:r>
              <a:rPr lang="en-US" b="1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 é um </a:t>
            </a:r>
            <a:r>
              <a:rPr lang="en-US" b="1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?</a:t>
            </a:r>
          </a:p>
          <a:p>
            <a:pPr>
              <a:spcBef>
                <a:spcPts val="448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é um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instrumento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eletrônico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converte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elétricos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principalmente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tensão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traço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visível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tela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/visor.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outras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palavras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converte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eletricidade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luz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>
              <a:spcBef>
                <a:spcPts val="448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Arial"/>
              </a:rPr>
              <a:t>Esse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instrumento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representa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forma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dinâmica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elétricos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variação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no tempo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duas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dimensões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tensão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é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representada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eixo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"Y" (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ou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vertical) do visor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enquanto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tempo é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representado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eixo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"X" (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ou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horizontal).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tensão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resultante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versus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diagrama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tempo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mostra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"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imagem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"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entrada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costuma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ser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referida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"forma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".  Como as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características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entrada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mudam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é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possível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ver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atualizações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contínuas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dinâmicas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gráfico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forma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no visor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>
              <a:spcBef>
                <a:spcPts val="448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é o principal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instrumento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engenheiros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elétricos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usam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testar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verificar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seus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projetos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eletrônicos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Esse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instrumento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também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será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principal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instrumento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você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utilizará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laboratórios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EE/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Física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testar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experimentos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designados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6B51C-B7E4-4601-AE6B-64DBB3B8432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72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Compreender</a:t>
            </a:r>
            <a:r>
              <a:rPr lang="en-US" b="1" dirty="0">
                <a:solidFill>
                  <a:srgbClr val="000000"/>
                </a:solidFill>
              </a:rPr>
              <a:t> o visor do </a:t>
            </a:r>
            <a:r>
              <a:rPr lang="en-US" b="1" dirty="0" err="1">
                <a:solidFill>
                  <a:srgbClr val="000000"/>
                </a:solidFill>
              </a:rPr>
              <a:t>osciloscópio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 err="1">
                <a:solidFill>
                  <a:srgbClr val="000000"/>
                </a:solidFill>
              </a:rPr>
              <a:t>Ao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prova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obter</a:t>
            </a:r>
            <a:r>
              <a:rPr lang="en-US" dirty="0">
                <a:solidFill>
                  <a:srgbClr val="000000"/>
                </a:solidFill>
              </a:rPr>
              <a:t> um </a:t>
            </a:r>
            <a:r>
              <a:rPr lang="en-US" dirty="0" err="1">
                <a:solidFill>
                  <a:srgbClr val="000000"/>
                </a:solidFill>
              </a:rPr>
              <a:t>sinal</a:t>
            </a:r>
            <a:r>
              <a:rPr lang="en-US" dirty="0">
                <a:solidFill>
                  <a:srgbClr val="000000"/>
                </a:solidFill>
              </a:rPr>
              <a:t> no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, é </a:t>
            </a:r>
            <a:r>
              <a:rPr lang="en-US" dirty="0" err="1">
                <a:solidFill>
                  <a:srgbClr val="000000"/>
                </a:solidFill>
              </a:rPr>
              <a:t>possível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configurar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escala</a:t>
            </a:r>
            <a:r>
              <a:rPr lang="en-US" dirty="0">
                <a:solidFill>
                  <a:srgbClr val="000000"/>
                </a:solidFill>
              </a:rPr>
              <a:t> vertical e horizontal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iniciar</a:t>
            </a:r>
            <a:r>
              <a:rPr lang="en-US" dirty="0">
                <a:solidFill>
                  <a:srgbClr val="000000"/>
                </a:solidFill>
              </a:rPr>
              <a:t> as </a:t>
            </a:r>
            <a:r>
              <a:rPr lang="en-US" dirty="0" err="1">
                <a:solidFill>
                  <a:srgbClr val="000000"/>
                </a:solidFill>
              </a:rPr>
              <a:t>medições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Conforme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mencionado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anteriormente</a:t>
            </a:r>
            <a:r>
              <a:rPr lang="en-US" dirty="0">
                <a:solidFill>
                  <a:srgbClr val="000000"/>
                </a:solidFill>
              </a:rPr>
              <a:t>,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exibe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formas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ondas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captadas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um </a:t>
            </a:r>
            <a:r>
              <a:rPr lang="en-US" dirty="0" err="1">
                <a:solidFill>
                  <a:srgbClr val="000000"/>
                </a:solidFill>
              </a:rPr>
              <a:t>formato</a:t>
            </a:r>
            <a:r>
              <a:rPr lang="en-US" dirty="0">
                <a:solidFill>
                  <a:srgbClr val="000000"/>
                </a:solidFill>
              </a:rPr>
              <a:t> X versus Y. A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(amplitude do </a:t>
            </a:r>
            <a:r>
              <a:rPr lang="en-US" dirty="0" err="1">
                <a:solidFill>
                  <a:srgbClr val="000000"/>
                </a:solidFill>
              </a:rPr>
              <a:t>sinal</a:t>
            </a:r>
            <a:r>
              <a:rPr lang="en-US" dirty="0">
                <a:solidFill>
                  <a:srgbClr val="000000"/>
                </a:solidFill>
              </a:rPr>
              <a:t>) é </a:t>
            </a:r>
            <a:r>
              <a:rPr lang="en-US" dirty="0" err="1">
                <a:solidFill>
                  <a:srgbClr val="000000"/>
                </a:solidFill>
              </a:rPr>
              <a:t>mostrada</a:t>
            </a:r>
            <a:r>
              <a:rPr lang="en-US" dirty="0">
                <a:solidFill>
                  <a:srgbClr val="000000"/>
                </a:solidFill>
              </a:rPr>
              <a:t> no </a:t>
            </a:r>
            <a:r>
              <a:rPr lang="en-US" dirty="0" err="1">
                <a:solidFill>
                  <a:srgbClr val="000000"/>
                </a:solidFill>
              </a:rPr>
              <a:t>eixo</a:t>
            </a:r>
            <a:r>
              <a:rPr lang="en-US" dirty="0">
                <a:solidFill>
                  <a:srgbClr val="000000"/>
                </a:solidFill>
              </a:rPr>
              <a:t> Y, e o tempo é </a:t>
            </a:r>
            <a:r>
              <a:rPr lang="en-US" dirty="0" err="1">
                <a:solidFill>
                  <a:srgbClr val="000000"/>
                </a:solidFill>
              </a:rPr>
              <a:t>mostrado</a:t>
            </a:r>
            <a:r>
              <a:rPr lang="en-US" dirty="0">
                <a:solidFill>
                  <a:srgbClr val="000000"/>
                </a:solidFill>
              </a:rPr>
              <a:t> no </a:t>
            </a:r>
            <a:r>
              <a:rPr lang="en-US" dirty="0" err="1">
                <a:solidFill>
                  <a:srgbClr val="000000"/>
                </a:solidFill>
              </a:rPr>
              <a:t>eixo</a:t>
            </a:r>
            <a:r>
              <a:rPr lang="en-US" dirty="0">
                <a:solidFill>
                  <a:srgbClr val="000000"/>
                </a:solidFill>
              </a:rPr>
              <a:t> X. </a:t>
            </a:r>
          </a:p>
          <a:p>
            <a:pPr>
              <a:spcBef>
                <a:spcPts val="415"/>
              </a:spcBef>
            </a:pPr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dirty="0" err="1">
                <a:solidFill>
                  <a:srgbClr val="000000"/>
                </a:solidFill>
              </a:rPr>
              <a:t>área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exibição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forma de </a:t>
            </a:r>
            <a:r>
              <a:rPr lang="en-US" dirty="0" err="1">
                <a:solidFill>
                  <a:srgbClr val="000000"/>
                </a:solidFill>
              </a:rPr>
              <a:t>onda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dividida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linhas</a:t>
            </a:r>
            <a:r>
              <a:rPr lang="en-US" dirty="0">
                <a:solidFill>
                  <a:srgbClr val="000000"/>
                </a:solidFill>
              </a:rPr>
              <a:t> de grade – </a:t>
            </a:r>
            <a:r>
              <a:rPr lang="en-US" dirty="0" err="1">
                <a:solidFill>
                  <a:srgbClr val="000000"/>
                </a:solidFill>
              </a:rPr>
              <a:t>alguma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vezes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denominadas</a:t>
            </a:r>
            <a:r>
              <a:rPr lang="en-US" dirty="0">
                <a:solidFill>
                  <a:srgbClr val="000000"/>
                </a:solidFill>
              </a:rPr>
              <a:t> "</a:t>
            </a:r>
            <a:r>
              <a:rPr lang="en-US" dirty="0" err="1">
                <a:solidFill>
                  <a:srgbClr val="000000"/>
                </a:solidFill>
              </a:rPr>
              <a:t>divisões</a:t>
            </a:r>
            <a:r>
              <a:rPr lang="en-US" dirty="0">
                <a:solidFill>
                  <a:srgbClr val="000000"/>
                </a:solidFill>
              </a:rPr>
              <a:t>". No </a:t>
            </a:r>
            <a:r>
              <a:rPr lang="en-US" dirty="0" err="1">
                <a:solidFill>
                  <a:srgbClr val="000000"/>
                </a:solidFill>
              </a:rPr>
              <a:t>eixo</a:t>
            </a:r>
            <a:r>
              <a:rPr lang="en-US" dirty="0">
                <a:solidFill>
                  <a:srgbClr val="000000"/>
                </a:solidFill>
              </a:rPr>
              <a:t> vertical, </a:t>
            </a:r>
            <a:r>
              <a:rPr lang="en-US" dirty="0" err="1">
                <a:solidFill>
                  <a:srgbClr val="000000"/>
                </a:solidFill>
              </a:rPr>
              <a:t>há</a:t>
            </a:r>
            <a:r>
              <a:rPr lang="en-US" dirty="0">
                <a:solidFill>
                  <a:srgbClr val="000000"/>
                </a:solidFill>
              </a:rPr>
              <a:t> 8 </a:t>
            </a:r>
            <a:r>
              <a:rPr lang="en-US" dirty="0" err="1">
                <a:solidFill>
                  <a:srgbClr val="000000"/>
                </a:solidFill>
              </a:rPr>
              <a:t>divisões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verticais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Cada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divisão</a:t>
            </a:r>
            <a:r>
              <a:rPr lang="en-US" dirty="0">
                <a:solidFill>
                  <a:srgbClr val="000000"/>
                </a:solidFill>
              </a:rPr>
              <a:t> vertical,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espaçamento</a:t>
            </a:r>
            <a:r>
              <a:rPr lang="en-US" dirty="0">
                <a:solidFill>
                  <a:srgbClr val="000000"/>
                </a:solidFill>
              </a:rPr>
              <a:t> entre </a:t>
            </a:r>
            <a:r>
              <a:rPr lang="en-US" dirty="0" err="1">
                <a:solidFill>
                  <a:srgbClr val="000000"/>
                </a:solidFill>
              </a:rPr>
              <a:t>linhas</a:t>
            </a:r>
            <a:r>
              <a:rPr lang="en-US" dirty="0">
                <a:solidFill>
                  <a:srgbClr val="000000"/>
                </a:solidFill>
              </a:rPr>
              <a:t> de grade </a:t>
            </a:r>
            <a:r>
              <a:rPr lang="en-US" dirty="0" err="1">
                <a:solidFill>
                  <a:srgbClr val="000000"/>
                </a:solidFill>
              </a:rPr>
              <a:t>horizontais</a:t>
            </a:r>
            <a:r>
              <a:rPr lang="en-US" dirty="0">
                <a:solidFill>
                  <a:srgbClr val="000000"/>
                </a:solidFill>
              </a:rPr>
              <a:t>, é </a:t>
            </a:r>
            <a:r>
              <a:rPr lang="en-US" dirty="0" err="1">
                <a:solidFill>
                  <a:srgbClr val="000000"/>
                </a:solidFill>
              </a:rPr>
              <a:t>igual</a:t>
            </a:r>
            <a:r>
              <a:rPr lang="en-US" dirty="0">
                <a:solidFill>
                  <a:srgbClr val="000000"/>
                </a:solidFill>
              </a:rPr>
              <a:t> à </a:t>
            </a:r>
            <a:r>
              <a:rPr lang="en-US" dirty="0" err="1">
                <a:solidFill>
                  <a:srgbClr val="000000"/>
                </a:solidFill>
              </a:rPr>
              <a:t>configuração</a:t>
            </a:r>
            <a:r>
              <a:rPr lang="en-US" dirty="0">
                <a:solidFill>
                  <a:srgbClr val="000000"/>
                </a:solidFill>
              </a:rPr>
              <a:t> de volts/</a:t>
            </a:r>
            <a:r>
              <a:rPr lang="en-US" dirty="0" err="1">
                <a:solidFill>
                  <a:srgbClr val="000000"/>
                </a:solidFill>
              </a:rPr>
              <a:t>divisão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exibida</a:t>
            </a:r>
            <a:r>
              <a:rPr lang="en-US" dirty="0">
                <a:solidFill>
                  <a:srgbClr val="000000"/>
                </a:solidFill>
              </a:rPr>
              <a:t> no canto superior </a:t>
            </a:r>
            <a:r>
              <a:rPr lang="en-US" dirty="0" err="1">
                <a:solidFill>
                  <a:srgbClr val="000000"/>
                </a:solidFill>
              </a:rPr>
              <a:t>esquerdo</a:t>
            </a:r>
            <a:r>
              <a:rPr lang="en-US" dirty="0">
                <a:solidFill>
                  <a:srgbClr val="000000"/>
                </a:solidFill>
              </a:rPr>
              <a:t> do visor. </a:t>
            </a:r>
            <a:r>
              <a:rPr lang="en-US" dirty="0" err="1">
                <a:solidFill>
                  <a:srgbClr val="000000"/>
                </a:solidFill>
              </a:rPr>
              <a:t>Neste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exemplo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escala</a:t>
            </a:r>
            <a:r>
              <a:rPr lang="en-US" dirty="0">
                <a:solidFill>
                  <a:srgbClr val="000000"/>
                </a:solidFill>
              </a:rPr>
              <a:t> vertical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configurada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1 V/div, a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delta entre </a:t>
            </a:r>
            <a:r>
              <a:rPr lang="en-US" dirty="0" err="1">
                <a:solidFill>
                  <a:srgbClr val="000000"/>
                </a:solidFill>
              </a:rPr>
              <a:t>cada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linha</a:t>
            </a:r>
            <a:r>
              <a:rPr lang="en-US" dirty="0">
                <a:solidFill>
                  <a:srgbClr val="000000"/>
                </a:solidFill>
              </a:rPr>
              <a:t> de grade horizontal é de 1 volt. E a amplitude </a:t>
            </a:r>
            <a:r>
              <a:rPr lang="en-US" dirty="0" err="1">
                <a:solidFill>
                  <a:srgbClr val="000000"/>
                </a:solidFill>
              </a:rPr>
              <a:t>máxima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pico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pico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nessa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configuração</a:t>
            </a:r>
            <a:r>
              <a:rPr lang="en-US" dirty="0">
                <a:solidFill>
                  <a:srgbClr val="000000"/>
                </a:solidFill>
              </a:rPr>
              <a:t> (1 V/div) é 8 </a:t>
            </a:r>
            <a:r>
              <a:rPr lang="en-US" dirty="0" err="1">
                <a:solidFill>
                  <a:srgbClr val="000000"/>
                </a:solidFill>
              </a:rPr>
              <a:t>Vpp</a:t>
            </a:r>
            <a:r>
              <a:rPr lang="en-US" dirty="0">
                <a:solidFill>
                  <a:srgbClr val="000000"/>
                </a:solidFill>
              </a:rPr>
              <a:t> (8 </a:t>
            </a:r>
            <a:r>
              <a:rPr lang="en-US" dirty="0" err="1">
                <a:solidFill>
                  <a:srgbClr val="000000"/>
                </a:solidFill>
              </a:rPr>
              <a:t>divisões</a:t>
            </a:r>
            <a:r>
              <a:rPr lang="en-US" dirty="0">
                <a:solidFill>
                  <a:srgbClr val="000000"/>
                </a:solidFill>
              </a:rPr>
              <a:t> x 1 V/div).</a:t>
            </a:r>
          </a:p>
          <a:p>
            <a:pPr>
              <a:spcBef>
                <a:spcPts val="415"/>
              </a:spcBef>
            </a:pPr>
            <a:r>
              <a:rPr lang="en-US" dirty="0">
                <a:solidFill>
                  <a:srgbClr val="000000"/>
                </a:solidFill>
              </a:rPr>
              <a:t>No </a:t>
            </a:r>
            <a:r>
              <a:rPr lang="en-US" dirty="0" err="1">
                <a:solidFill>
                  <a:srgbClr val="000000"/>
                </a:solidFill>
              </a:rPr>
              <a:t>eixo</a:t>
            </a:r>
            <a:r>
              <a:rPr lang="en-US" dirty="0">
                <a:solidFill>
                  <a:srgbClr val="000000"/>
                </a:solidFill>
              </a:rPr>
              <a:t> horizontal, </a:t>
            </a:r>
            <a:r>
              <a:rPr lang="en-US" dirty="0" err="1">
                <a:solidFill>
                  <a:srgbClr val="000000"/>
                </a:solidFill>
              </a:rPr>
              <a:t>há</a:t>
            </a:r>
            <a:r>
              <a:rPr lang="en-US" dirty="0">
                <a:solidFill>
                  <a:srgbClr val="000000"/>
                </a:solidFill>
              </a:rPr>
              <a:t> 10 </a:t>
            </a:r>
            <a:r>
              <a:rPr lang="en-US" dirty="0" err="1">
                <a:solidFill>
                  <a:srgbClr val="000000"/>
                </a:solidFill>
              </a:rPr>
              <a:t>divisões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horizontais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Cada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divisão</a:t>
            </a:r>
            <a:r>
              <a:rPr lang="en-US" dirty="0">
                <a:solidFill>
                  <a:srgbClr val="000000"/>
                </a:solidFill>
              </a:rPr>
              <a:t> horizontal,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espaço</a:t>
            </a:r>
            <a:r>
              <a:rPr lang="en-US" dirty="0">
                <a:solidFill>
                  <a:srgbClr val="000000"/>
                </a:solidFill>
              </a:rPr>
              <a:t> entre </a:t>
            </a:r>
            <a:r>
              <a:rPr lang="en-US" dirty="0" err="1">
                <a:solidFill>
                  <a:srgbClr val="000000"/>
                </a:solidFill>
              </a:rPr>
              <a:t>cada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linha</a:t>
            </a:r>
            <a:r>
              <a:rPr lang="en-US" dirty="0">
                <a:solidFill>
                  <a:srgbClr val="000000"/>
                </a:solidFill>
              </a:rPr>
              <a:t> de grade vertical, é </a:t>
            </a:r>
            <a:r>
              <a:rPr lang="en-US" dirty="0" err="1">
                <a:solidFill>
                  <a:srgbClr val="000000"/>
                </a:solidFill>
              </a:rPr>
              <a:t>igual</a:t>
            </a:r>
            <a:r>
              <a:rPr lang="en-US" dirty="0">
                <a:solidFill>
                  <a:srgbClr val="000000"/>
                </a:solidFill>
              </a:rPr>
              <a:t> à </a:t>
            </a:r>
            <a:r>
              <a:rPr lang="en-US" dirty="0" err="1">
                <a:solidFill>
                  <a:srgbClr val="000000"/>
                </a:solidFill>
              </a:rPr>
              <a:t>configuração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segundos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divisão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Isso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exibido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próximo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ao</a:t>
            </a:r>
            <a:r>
              <a:rPr lang="en-US" dirty="0">
                <a:solidFill>
                  <a:srgbClr val="000000"/>
                </a:solidFill>
              </a:rPr>
              <a:t> canto superior </a:t>
            </a:r>
            <a:r>
              <a:rPr lang="en-US" dirty="0" err="1">
                <a:solidFill>
                  <a:srgbClr val="000000"/>
                </a:solidFill>
              </a:rPr>
              <a:t>direito</a:t>
            </a:r>
            <a:r>
              <a:rPr lang="en-US" dirty="0">
                <a:solidFill>
                  <a:srgbClr val="000000"/>
                </a:solidFill>
              </a:rPr>
              <a:t> do visor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Neste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exemplo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escala</a:t>
            </a:r>
            <a:r>
              <a:rPr lang="en-US" dirty="0">
                <a:solidFill>
                  <a:srgbClr val="000000"/>
                </a:solidFill>
              </a:rPr>
              <a:t> horizontal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configurada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1 µs/div, a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delta entre </a:t>
            </a:r>
            <a:r>
              <a:rPr lang="en-US" dirty="0" err="1">
                <a:solidFill>
                  <a:srgbClr val="000000"/>
                </a:solidFill>
              </a:rPr>
              <a:t>cada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linha</a:t>
            </a:r>
            <a:r>
              <a:rPr lang="en-US" dirty="0">
                <a:solidFill>
                  <a:srgbClr val="000000"/>
                </a:solidFill>
              </a:rPr>
              <a:t> de grade vertical é de 1 µs. E o tempo </a:t>
            </a:r>
            <a:r>
              <a:rPr lang="en-US" dirty="0" err="1">
                <a:solidFill>
                  <a:srgbClr val="000000"/>
                </a:solidFill>
              </a:rPr>
              <a:t>máximo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pode</a:t>
            </a:r>
            <a:r>
              <a:rPr lang="en-US" dirty="0">
                <a:solidFill>
                  <a:srgbClr val="000000"/>
                </a:solidFill>
              </a:rPr>
              <a:t> ser </a:t>
            </a:r>
            <a:r>
              <a:rPr lang="en-US" dirty="0" err="1">
                <a:solidFill>
                  <a:srgbClr val="000000"/>
                </a:solidFill>
              </a:rPr>
              <a:t>medido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tela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10 µs (10 </a:t>
            </a:r>
            <a:r>
              <a:rPr lang="en-US" dirty="0" err="1">
                <a:solidFill>
                  <a:srgbClr val="000000"/>
                </a:solidFill>
              </a:rPr>
              <a:t>divisões</a:t>
            </a:r>
            <a:r>
              <a:rPr lang="en-US" dirty="0">
                <a:solidFill>
                  <a:srgbClr val="000000"/>
                </a:solidFill>
              </a:rPr>
              <a:t> x 1 µs/div).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73A93-11F7-4DF9-99D8-934C9BD4E9E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72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Principais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controles</a:t>
            </a:r>
            <a:r>
              <a:rPr lang="en-US" b="1" dirty="0">
                <a:solidFill>
                  <a:srgbClr val="000000"/>
                </a:solidFill>
              </a:rPr>
              <a:t> de </a:t>
            </a:r>
            <a:r>
              <a:rPr lang="en-US" b="1" dirty="0" err="1">
                <a:solidFill>
                  <a:srgbClr val="000000"/>
                </a:solidFill>
              </a:rPr>
              <a:t>configuração</a:t>
            </a:r>
            <a:r>
              <a:rPr lang="en-US" b="1" dirty="0">
                <a:solidFill>
                  <a:srgbClr val="000000"/>
                </a:solidFill>
              </a:rPr>
              <a:t> do </a:t>
            </a:r>
            <a:r>
              <a:rPr lang="en-US" b="1" dirty="0" err="1">
                <a:solidFill>
                  <a:srgbClr val="000000"/>
                </a:solidFill>
              </a:rPr>
              <a:t>osciloscópio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>
                <a:solidFill>
                  <a:srgbClr val="000000"/>
                </a:solidFill>
              </a:rPr>
              <a:t>Antes de </a:t>
            </a:r>
            <a:r>
              <a:rPr lang="en-US" dirty="0" err="1">
                <a:solidFill>
                  <a:srgbClr val="000000"/>
                </a:solidFill>
              </a:rPr>
              <a:t>realizar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qualquer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tipo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medição</a:t>
            </a:r>
            <a:r>
              <a:rPr lang="en-US" dirty="0">
                <a:solidFill>
                  <a:srgbClr val="000000"/>
                </a:solidFill>
              </a:rPr>
              <a:t> no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deve</a:t>
            </a:r>
            <a:r>
              <a:rPr lang="en-US" dirty="0">
                <a:solidFill>
                  <a:srgbClr val="000000"/>
                </a:solidFill>
              </a:rPr>
              <a:t>-se </a:t>
            </a:r>
            <a:r>
              <a:rPr lang="en-US" dirty="0" err="1">
                <a:solidFill>
                  <a:srgbClr val="000000"/>
                </a:solidFill>
              </a:rPr>
              <a:t>primeiro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configurar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controles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escala</a:t>
            </a:r>
            <a:r>
              <a:rPr lang="en-US" dirty="0">
                <a:solidFill>
                  <a:srgbClr val="000000"/>
                </a:solidFill>
              </a:rPr>
              <a:t> vertical e horizontal a </a:t>
            </a:r>
            <a:r>
              <a:rPr lang="en-US" dirty="0" err="1">
                <a:solidFill>
                  <a:srgbClr val="000000"/>
                </a:solidFill>
              </a:rPr>
              <a:t>fim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configurar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adequadamente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escala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forma de </a:t>
            </a:r>
            <a:r>
              <a:rPr lang="en-US" dirty="0" err="1">
                <a:solidFill>
                  <a:srgbClr val="000000"/>
                </a:solidFill>
              </a:rPr>
              <a:t>onda</a:t>
            </a:r>
            <a:r>
              <a:rPr lang="en-US" dirty="0">
                <a:solidFill>
                  <a:srgbClr val="000000"/>
                </a:solidFill>
              </a:rPr>
              <a:t> no visor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. Os </a:t>
            </a:r>
            <a:r>
              <a:rPr lang="en-US" dirty="0" err="1">
                <a:solidFill>
                  <a:srgbClr val="000000"/>
                </a:solidFill>
              </a:rPr>
              <a:t>controles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principais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incluem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controles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escala</a:t>
            </a:r>
            <a:r>
              <a:rPr lang="en-US" dirty="0">
                <a:solidFill>
                  <a:srgbClr val="000000"/>
                </a:solidFill>
              </a:rPr>
              <a:t> vertical,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controles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escala</a:t>
            </a:r>
            <a:r>
              <a:rPr lang="en-US" dirty="0">
                <a:solidFill>
                  <a:srgbClr val="000000"/>
                </a:solidFill>
              </a:rPr>
              <a:t> horizontal e o </a:t>
            </a:r>
            <a:r>
              <a:rPr lang="en-US" dirty="0" err="1">
                <a:solidFill>
                  <a:srgbClr val="000000"/>
                </a:solidFill>
              </a:rPr>
              <a:t>botão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controle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nível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disparo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415"/>
              </a:spcBef>
            </a:pPr>
            <a:r>
              <a:rPr lang="en-US" dirty="0">
                <a:solidFill>
                  <a:srgbClr val="000000"/>
                </a:solidFill>
              </a:rPr>
              <a:t>Os </a:t>
            </a:r>
            <a:r>
              <a:rPr lang="en-US" dirty="0" err="1">
                <a:solidFill>
                  <a:srgbClr val="000000"/>
                </a:solidFill>
              </a:rPr>
              <a:t>controles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escala</a:t>
            </a:r>
            <a:r>
              <a:rPr lang="en-US" dirty="0">
                <a:solidFill>
                  <a:srgbClr val="000000"/>
                </a:solidFill>
              </a:rPr>
              <a:t> vertical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cada</a:t>
            </a:r>
            <a:r>
              <a:rPr lang="en-US" dirty="0">
                <a:solidFill>
                  <a:srgbClr val="000000"/>
                </a:solidFill>
              </a:rPr>
              <a:t> canal de </a:t>
            </a:r>
            <a:r>
              <a:rPr lang="en-US" dirty="0" err="1">
                <a:solidFill>
                  <a:srgbClr val="000000"/>
                </a:solidFill>
              </a:rPr>
              <a:t>entrada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localizados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próximos</a:t>
            </a:r>
            <a:r>
              <a:rPr lang="en-US" dirty="0">
                <a:solidFill>
                  <a:srgbClr val="000000"/>
                </a:solidFill>
              </a:rPr>
              <a:t> à parte inferior do </a:t>
            </a:r>
            <a:r>
              <a:rPr lang="en-US" dirty="0" err="1">
                <a:solidFill>
                  <a:srgbClr val="000000"/>
                </a:solidFill>
              </a:rPr>
              <a:t>painel</a:t>
            </a:r>
            <a:r>
              <a:rPr lang="en-US" dirty="0">
                <a:solidFill>
                  <a:srgbClr val="000000"/>
                </a:solidFill>
              </a:rPr>
              <a:t> frontal, no </a:t>
            </a:r>
            <a:r>
              <a:rPr lang="en-US" dirty="0" err="1">
                <a:solidFill>
                  <a:srgbClr val="000000"/>
                </a:solidFill>
              </a:rPr>
              <a:t>lado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direito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dirty="0" err="1">
                <a:solidFill>
                  <a:srgbClr val="000000"/>
                </a:solidFill>
              </a:rPr>
              <a:t>bem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acima</a:t>
            </a:r>
            <a:r>
              <a:rPr lang="en-US" dirty="0">
                <a:solidFill>
                  <a:srgbClr val="000000"/>
                </a:solidFill>
              </a:rPr>
              <a:t> dos BNCs de </a:t>
            </a:r>
            <a:r>
              <a:rPr lang="en-US" dirty="0" err="1">
                <a:solidFill>
                  <a:srgbClr val="000000"/>
                </a:solidFill>
              </a:rPr>
              <a:t>entrada</a:t>
            </a:r>
            <a:r>
              <a:rPr lang="en-US" dirty="0">
                <a:solidFill>
                  <a:srgbClr val="000000"/>
                </a:solidFill>
              </a:rPr>
              <a:t>. O </a:t>
            </a:r>
            <a:r>
              <a:rPr lang="en-US" dirty="0" err="1">
                <a:solidFill>
                  <a:srgbClr val="000000"/>
                </a:solidFill>
              </a:rPr>
              <a:t>botão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controla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configuração</a:t>
            </a:r>
            <a:r>
              <a:rPr lang="en-US" dirty="0">
                <a:solidFill>
                  <a:srgbClr val="000000"/>
                </a:solidFill>
              </a:rPr>
              <a:t> vertical de volts/</a:t>
            </a:r>
            <a:r>
              <a:rPr lang="en-US" dirty="0" err="1">
                <a:solidFill>
                  <a:srgbClr val="000000"/>
                </a:solidFill>
              </a:rPr>
              <a:t>divisão</a:t>
            </a:r>
            <a:r>
              <a:rPr lang="en-US" dirty="0">
                <a:solidFill>
                  <a:srgbClr val="000000"/>
                </a:solidFill>
              </a:rPr>
              <a:t>, e o </a:t>
            </a:r>
            <a:r>
              <a:rPr lang="en-US" dirty="0" err="1">
                <a:solidFill>
                  <a:srgbClr val="000000"/>
                </a:solidFill>
              </a:rPr>
              <a:t>botão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controla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posição</a:t>
            </a:r>
            <a:r>
              <a:rPr lang="en-US" dirty="0">
                <a:solidFill>
                  <a:srgbClr val="000000"/>
                </a:solidFill>
              </a:rPr>
              <a:t> vertical (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deslocamento</a:t>
            </a:r>
            <a:r>
              <a:rPr lang="en-US" dirty="0">
                <a:solidFill>
                  <a:srgbClr val="000000"/>
                </a:solidFill>
              </a:rPr>
              <a:t>).</a:t>
            </a:r>
          </a:p>
          <a:p>
            <a:pPr>
              <a:spcBef>
                <a:spcPts val="415"/>
              </a:spcBef>
            </a:pPr>
            <a:r>
              <a:rPr lang="en-US" dirty="0">
                <a:solidFill>
                  <a:srgbClr val="000000"/>
                </a:solidFill>
              </a:rPr>
              <a:t>Os </a:t>
            </a:r>
            <a:r>
              <a:rPr lang="en-US" dirty="0" err="1">
                <a:solidFill>
                  <a:srgbClr val="000000"/>
                </a:solidFill>
              </a:rPr>
              <a:t>controles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escala</a:t>
            </a:r>
            <a:r>
              <a:rPr lang="en-US" dirty="0">
                <a:solidFill>
                  <a:srgbClr val="000000"/>
                </a:solidFill>
              </a:rPr>
              <a:t> horizontal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localizados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próximos</a:t>
            </a:r>
            <a:r>
              <a:rPr lang="en-US" dirty="0">
                <a:solidFill>
                  <a:srgbClr val="000000"/>
                </a:solidFill>
              </a:rPr>
              <a:t> à parte superior do </a:t>
            </a:r>
            <a:r>
              <a:rPr lang="en-US" dirty="0" err="1">
                <a:solidFill>
                  <a:srgbClr val="000000"/>
                </a:solidFill>
              </a:rPr>
              <a:t>painel</a:t>
            </a:r>
            <a:r>
              <a:rPr lang="en-US" dirty="0">
                <a:solidFill>
                  <a:srgbClr val="000000"/>
                </a:solidFill>
              </a:rPr>
              <a:t> frontal. O </a:t>
            </a:r>
            <a:r>
              <a:rPr lang="en-US" dirty="0" err="1">
                <a:solidFill>
                  <a:srgbClr val="000000"/>
                </a:solidFill>
              </a:rPr>
              <a:t>botão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controla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configuração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segundos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divisão</a:t>
            </a:r>
            <a:r>
              <a:rPr lang="en-US" dirty="0">
                <a:solidFill>
                  <a:srgbClr val="000000"/>
                </a:solidFill>
              </a:rPr>
              <a:t>, e o </a:t>
            </a:r>
            <a:r>
              <a:rPr lang="en-US" dirty="0" err="1">
                <a:solidFill>
                  <a:srgbClr val="000000"/>
                </a:solidFill>
              </a:rPr>
              <a:t>botão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controla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posição</a:t>
            </a:r>
            <a:r>
              <a:rPr lang="en-US" dirty="0">
                <a:solidFill>
                  <a:srgbClr val="000000"/>
                </a:solidFill>
              </a:rPr>
              <a:t> horizontal (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retardo</a:t>
            </a:r>
            <a:r>
              <a:rPr lang="en-US" dirty="0">
                <a:solidFill>
                  <a:srgbClr val="000000"/>
                </a:solidFill>
              </a:rPr>
              <a:t>).</a:t>
            </a:r>
          </a:p>
          <a:p>
            <a:pPr>
              <a:spcBef>
                <a:spcPts val="415"/>
              </a:spcBef>
            </a:pPr>
            <a:r>
              <a:rPr lang="en-US" dirty="0">
                <a:solidFill>
                  <a:srgbClr val="000000"/>
                </a:solidFill>
              </a:rPr>
              <a:t>O </a:t>
            </a:r>
            <a:r>
              <a:rPr lang="en-US" dirty="0" err="1">
                <a:solidFill>
                  <a:srgbClr val="000000"/>
                </a:solidFill>
              </a:rPr>
              <a:t>botão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controle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nível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disparo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localizado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abaixo</a:t>
            </a:r>
            <a:r>
              <a:rPr lang="en-US" dirty="0">
                <a:solidFill>
                  <a:srgbClr val="000000"/>
                </a:solidFill>
              </a:rPr>
              <a:t> dos </a:t>
            </a:r>
            <a:r>
              <a:rPr lang="en-US" dirty="0" err="1">
                <a:solidFill>
                  <a:srgbClr val="000000"/>
                </a:solidFill>
              </a:rPr>
              <a:t>controles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escala</a:t>
            </a:r>
            <a:r>
              <a:rPr lang="en-US" dirty="0">
                <a:solidFill>
                  <a:srgbClr val="000000"/>
                </a:solidFill>
              </a:rPr>
              <a:t> horizontal. </a:t>
            </a:r>
            <a:r>
              <a:rPr lang="en-US" dirty="0" err="1">
                <a:solidFill>
                  <a:srgbClr val="000000"/>
                </a:solidFill>
              </a:rPr>
              <a:t>Discutiremos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disparo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com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detalhes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depois</a:t>
            </a:r>
            <a:r>
              <a:rPr lang="en-US" dirty="0">
                <a:solidFill>
                  <a:srgbClr val="000000"/>
                </a:solidFill>
              </a:rPr>
              <a:t>.  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8E862-D59F-4E30-B362-301239B9D97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52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Realizar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medições</a:t>
            </a:r>
            <a:r>
              <a:rPr lang="en-US" b="1" dirty="0">
                <a:solidFill>
                  <a:srgbClr val="000000"/>
                </a:solidFill>
              </a:rPr>
              <a:t> – </a:t>
            </a:r>
            <a:r>
              <a:rPr lang="en-US" b="1" dirty="0" err="1">
                <a:solidFill>
                  <a:srgbClr val="000000"/>
                </a:solidFill>
              </a:rPr>
              <a:t>por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estimativa</a:t>
            </a:r>
            <a:r>
              <a:rPr lang="en-US" b="1" dirty="0">
                <a:solidFill>
                  <a:srgbClr val="000000"/>
                </a:solidFill>
              </a:rPr>
              <a:t> visual</a:t>
            </a:r>
          </a:p>
          <a:p>
            <a:pPr>
              <a:spcBef>
                <a:spcPts val="415"/>
              </a:spcBef>
            </a:pPr>
            <a:r>
              <a:rPr lang="en-US" dirty="0" err="1">
                <a:solidFill>
                  <a:srgbClr val="000000"/>
                </a:solidFill>
              </a:rPr>
              <a:t>Há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diversas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maneiras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realizar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medições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tempo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forma de </a:t>
            </a:r>
            <a:r>
              <a:rPr lang="en-US" dirty="0" err="1">
                <a:solidFill>
                  <a:srgbClr val="000000"/>
                </a:solidFill>
              </a:rPr>
              <a:t>onda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mostrada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mas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método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comum</a:t>
            </a:r>
            <a:r>
              <a:rPr lang="en-US" dirty="0">
                <a:solidFill>
                  <a:srgbClr val="000000"/>
                </a:solidFill>
              </a:rPr>
              <a:t> é a </a:t>
            </a:r>
            <a:r>
              <a:rPr lang="en-US" dirty="0" err="1">
                <a:solidFill>
                  <a:srgbClr val="000000"/>
                </a:solidFill>
              </a:rPr>
              <a:t>estimativa</a:t>
            </a:r>
            <a:r>
              <a:rPr lang="en-US" dirty="0">
                <a:solidFill>
                  <a:srgbClr val="000000"/>
                </a:solidFill>
              </a:rPr>
              <a:t> visual. Os </a:t>
            </a:r>
            <a:r>
              <a:rPr lang="en-US" dirty="0" err="1">
                <a:solidFill>
                  <a:srgbClr val="000000"/>
                </a:solidFill>
              </a:rPr>
              <a:t>engenheiros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familiarizados</a:t>
            </a:r>
            <a:r>
              <a:rPr lang="en-US" dirty="0">
                <a:solidFill>
                  <a:srgbClr val="000000"/>
                </a:solidFill>
              </a:rPr>
              <a:t> com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osciloscópios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podem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fazer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estimativas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rápidas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determinar</a:t>
            </a:r>
            <a:r>
              <a:rPr lang="en-US" dirty="0">
                <a:solidFill>
                  <a:srgbClr val="000000"/>
                </a:solidFill>
              </a:rPr>
              <a:t> a amplitude e o tempo dos </a:t>
            </a:r>
            <a:r>
              <a:rPr lang="en-US" dirty="0" err="1">
                <a:solidFill>
                  <a:srgbClr val="000000"/>
                </a:solidFill>
              </a:rPr>
              <a:t>sinais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Neste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exemplo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período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sinal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entrada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repete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cada</a:t>
            </a:r>
            <a:r>
              <a:rPr lang="en-US" dirty="0">
                <a:solidFill>
                  <a:srgbClr val="000000"/>
                </a:solidFill>
              </a:rPr>
              <a:t> 4 </a:t>
            </a:r>
            <a:r>
              <a:rPr lang="en-US" dirty="0" err="1">
                <a:solidFill>
                  <a:srgbClr val="000000"/>
                </a:solidFill>
              </a:rPr>
              <a:t>divisões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escala</a:t>
            </a:r>
            <a:r>
              <a:rPr lang="en-US" dirty="0">
                <a:solidFill>
                  <a:srgbClr val="000000"/>
                </a:solidFill>
              </a:rPr>
              <a:t> horizontal </a:t>
            </a:r>
            <a:r>
              <a:rPr lang="en-US" dirty="0" err="1">
                <a:solidFill>
                  <a:srgbClr val="000000"/>
                </a:solidFill>
              </a:rPr>
              <a:t>está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definida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1 µs/div, </a:t>
            </a:r>
            <a:r>
              <a:rPr lang="en-US" dirty="0" err="1">
                <a:solidFill>
                  <a:srgbClr val="000000"/>
                </a:solidFill>
              </a:rPr>
              <a:t>podemos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determinar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rapidamente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período</a:t>
            </a:r>
            <a:r>
              <a:rPr lang="en-US" dirty="0">
                <a:solidFill>
                  <a:srgbClr val="000000"/>
                </a:solidFill>
              </a:rPr>
              <a:t> (T) </a:t>
            </a:r>
            <a:r>
              <a:rPr lang="en-US" dirty="0" err="1">
                <a:solidFill>
                  <a:srgbClr val="000000"/>
                </a:solidFill>
              </a:rPr>
              <a:t>desse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sinal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aproximadamente</a:t>
            </a:r>
            <a:r>
              <a:rPr lang="en-US" dirty="0">
                <a:solidFill>
                  <a:srgbClr val="000000"/>
                </a:solidFill>
              </a:rPr>
              <a:t> 4 </a:t>
            </a:r>
            <a:r>
              <a:rPr lang="el-GR" dirty="0">
                <a:solidFill>
                  <a:srgbClr val="000000"/>
                </a:solidFill>
              </a:rPr>
              <a:t>µ</a:t>
            </a:r>
            <a:r>
              <a:rPr lang="en-US" dirty="0">
                <a:solidFill>
                  <a:srgbClr val="000000"/>
                </a:solidFill>
              </a:rPr>
              <a:t>s (4 </a:t>
            </a:r>
            <a:r>
              <a:rPr lang="en-US" dirty="0" err="1">
                <a:solidFill>
                  <a:srgbClr val="000000"/>
                </a:solidFill>
              </a:rPr>
              <a:t>divisões</a:t>
            </a:r>
            <a:r>
              <a:rPr lang="en-US" dirty="0">
                <a:solidFill>
                  <a:srgbClr val="000000"/>
                </a:solidFill>
              </a:rPr>
              <a:t> x 1 µs/div) e </a:t>
            </a:r>
            <a:r>
              <a:rPr lang="en-US" dirty="0" err="1">
                <a:solidFill>
                  <a:srgbClr val="000000"/>
                </a:solidFill>
              </a:rPr>
              <a:t>portanto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é 250 kHz (Freq = 1/T).</a:t>
            </a:r>
          </a:p>
          <a:p>
            <a:pPr>
              <a:spcBef>
                <a:spcPts val="415"/>
              </a:spcBef>
            </a:pPr>
            <a:r>
              <a:rPr lang="en-US" dirty="0">
                <a:solidFill>
                  <a:srgbClr val="000000"/>
                </a:solidFill>
              </a:rPr>
              <a:t>Para </a:t>
            </a:r>
            <a:r>
              <a:rPr lang="en-US" dirty="0" err="1">
                <a:solidFill>
                  <a:srgbClr val="000000"/>
                </a:solidFill>
              </a:rPr>
              <a:t>determinar</a:t>
            </a:r>
            <a:r>
              <a:rPr lang="en-US" dirty="0">
                <a:solidFill>
                  <a:srgbClr val="000000"/>
                </a:solidFill>
              </a:rPr>
              <a:t> a amplitude </a:t>
            </a:r>
            <a:r>
              <a:rPr lang="en-US" dirty="0" err="1">
                <a:solidFill>
                  <a:srgbClr val="000000"/>
                </a:solidFill>
              </a:rPr>
              <a:t>pico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pico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sinal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podemos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observar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essa</a:t>
            </a:r>
            <a:r>
              <a:rPr lang="en-US" dirty="0">
                <a:solidFill>
                  <a:srgbClr val="000000"/>
                </a:solidFill>
              </a:rPr>
              <a:t> forma de </a:t>
            </a:r>
            <a:r>
              <a:rPr lang="en-US" dirty="0" err="1">
                <a:solidFill>
                  <a:srgbClr val="000000"/>
                </a:solidFill>
              </a:rPr>
              <a:t>onda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expande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verticalmente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cerca</a:t>
            </a:r>
            <a:r>
              <a:rPr lang="en-US" dirty="0">
                <a:solidFill>
                  <a:srgbClr val="000000"/>
                </a:solidFill>
              </a:rPr>
              <a:t> de 6 </a:t>
            </a:r>
            <a:r>
              <a:rPr lang="en-US" dirty="0" err="1">
                <a:solidFill>
                  <a:srgbClr val="000000"/>
                </a:solidFill>
              </a:rPr>
              <a:t>divisões</a:t>
            </a:r>
            <a:r>
              <a:rPr lang="en-US" dirty="0">
                <a:solidFill>
                  <a:srgbClr val="000000"/>
                </a:solidFill>
              </a:rPr>
              <a:t> de 1 V/div, </a:t>
            </a:r>
            <a:r>
              <a:rPr lang="en-US" dirty="0" err="1">
                <a:solidFill>
                  <a:srgbClr val="000000"/>
                </a:solidFill>
              </a:rPr>
              <a:t>portanto</a:t>
            </a:r>
            <a:r>
              <a:rPr lang="en-US" dirty="0">
                <a:solidFill>
                  <a:srgbClr val="000000"/>
                </a:solidFill>
              </a:rPr>
              <a:t> a amplitude </a:t>
            </a:r>
            <a:r>
              <a:rPr lang="en-US" dirty="0" err="1">
                <a:solidFill>
                  <a:srgbClr val="000000"/>
                </a:solidFill>
              </a:rPr>
              <a:t>pico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pico</a:t>
            </a:r>
            <a:r>
              <a:rPr lang="en-US" dirty="0">
                <a:solidFill>
                  <a:srgbClr val="000000"/>
                </a:solidFill>
              </a:rPr>
              <a:t> é de </a:t>
            </a:r>
            <a:r>
              <a:rPr lang="en-US" dirty="0" err="1">
                <a:solidFill>
                  <a:srgbClr val="000000"/>
                </a:solidFill>
              </a:rPr>
              <a:t>aproximadamente</a:t>
            </a:r>
            <a:r>
              <a:rPr lang="en-US" dirty="0">
                <a:solidFill>
                  <a:srgbClr val="000000"/>
                </a:solidFill>
              </a:rPr>
              <a:t> 6 </a:t>
            </a:r>
            <a:r>
              <a:rPr lang="en-US" dirty="0" err="1">
                <a:solidFill>
                  <a:srgbClr val="000000"/>
                </a:solidFill>
              </a:rPr>
              <a:t>Vpp</a:t>
            </a:r>
            <a:r>
              <a:rPr lang="en-US" dirty="0">
                <a:solidFill>
                  <a:srgbClr val="000000"/>
                </a:solidFill>
              </a:rPr>
              <a:t> (6 </a:t>
            </a:r>
            <a:r>
              <a:rPr lang="en-US" dirty="0" err="1">
                <a:solidFill>
                  <a:srgbClr val="000000"/>
                </a:solidFill>
              </a:rPr>
              <a:t>divisões</a:t>
            </a:r>
            <a:r>
              <a:rPr lang="en-US" dirty="0">
                <a:solidFill>
                  <a:srgbClr val="000000"/>
                </a:solidFill>
              </a:rPr>
              <a:t> x 1 V/div). </a:t>
            </a:r>
          </a:p>
          <a:p>
            <a:pPr>
              <a:spcBef>
                <a:spcPts val="415"/>
              </a:spcBef>
            </a:pPr>
            <a:r>
              <a:rPr lang="en-US" dirty="0">
                <a:solidFill>
                  <a:srgbClr val="000000"/>
                </a:solidFill>
              </a:rPr>
              <a:t>Para </a:t>
            </a:r>
            <a:r>
              <a:rPr lang="en-US" dirty="0" err="1">
                <a:solidFill>
                  <a:srgbClr val="000000"/>
                </a:solidFill>
              </a:rPr>
              <a:t>medir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pico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absoluta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sinal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devemos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primeiro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localizar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ícone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indicador</a:t>
            </a:r>
            <a:r>
              <a:rPr lang="en-US" dirty="0">
                <a:solidFill>
                  <a:srgbClr val="000000"/>
                </a:solidFill>
              </a:rPr>
              <a:t> de terra no </a:t>
            </a:r>
            <a:r>
              <a:rPr lang="en-US" dirty="0" err="1">
                <a:solidFill>
                  <a:srgbClr val="000000"/>
                </a:solidFill>
              </a:rPr>
              <a:t>lado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esquerdo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retícula</a:t>
            </a:r>
            <a:r>
              <a:rPr lang="en-US" dirty="0">
                <a:solidFill>
                  <a:srgbClr val="000000"/>
                </a:solidFill>
              </a:rPr>
              <a:t>. Este </a:t>
            </a:r>
            <a:r>
              <a:rPr lang="en-US" dirty="0" err="1">
                <a:solidFill>
                  <a:srgbClr val="000000"/>
                </a:solidFill>
              </a:rPr>
              <a:t>ponto</a:t>
            </a:r>
            <a:r>
              <a:rPr lang="en-US" dirty="0">
                <a:solidFill>
                  <a:srgbClr val="000000"/>
                </a:solidFill>
              </a:rPr>
              <a:t> define o </a:t>
            </a:r>
            <a:r>
              <a:rPr lang="en-US" dirty="0" err="1">
                <a:solidFill>
                  <a:srgbClr val="000000"/>
                </a:solidFill>
              </a:rPr>
              <a:t>nível</a:t>
            </a:r>
            <a:r>
              <a:rPr lang="en-US" dirty="0">
                <a:solidFill>
                  <a:srgbClr val="000000"/>
                </a:solidFill>
              </a:rPr>
              <a:t> 0 V. </a:t>
            </a:r>
            <a:r>
              <a:rPr lang="en-US" dirty="0" err="1">
                <a:solidFill>
                  <a:srgbClr val="000000"/>
                </a:solidFill>
              </a:rPr>
              <a:t>Podemos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então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a amplitude de </a:t>
            </a:r>
            <a:r>
              <a:rPr lang="en-US" dirty="0" err="1">
                <a:solidFill>
                  <a:srgbClr val="000000"/>
                </a:solidFill>
              </a:rPr>
              <a:t>pico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positiva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Vmáx</a:t>
            </a:r>
            <a:r>
              <a:rPr lang="en-US" dirty="0">
                <a:solidFill>
                  <a:srgbClr val="000000"/>
                </a:solidFill>
              </a:rPr>
              <a:t>.) </a:t>
            </a:r>
            <a:r>
              <a:rPr lang="en-US" dirty="0" err="1">
                <a:solidFill>
                  <a:srgbClr val="000000"/>
                </a:solidFill>
              </a:rPr>
              <a:t>desse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sinal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aproximadamente</a:t>
            </a:r>
            <a:r>
              <a:rPr lang="en-US" dirty="0">
                <a:solidFill>
                  <a:srgbClr val="000000"/>
                </a:solidFill>
              </a:rPr>
              <a:t> 4 </a:t>
            </a:r>
            <a:r>
              <a:rPr lang="en-US" dirty="0" err="1">
                <a:solidFill>
                  <a:srgbClr val="000000"/>
                </a:solidFill>
              </a:rPr>
              <a:t>divisões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acima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indicador</a:t>
            </a:r>
            <a:r>
              <a:rPr lang="en-US" dirty="0">
                <a:solidFill>
                  <a:srgbClr val="000000"/>
                </a:solidFill>
              </a:rPr>
              <a:t> de terra e, </a:t>
            </a:r>
            <a:r>
              <a:rPr lang="en-US" dirty="0" err="1">
                <a:solidFill>
                  <a:srgbClr val="000000"/>
                </a:solidFill>
              </a:rPr>
              <a:t>portanto</a:t>
            </a:r>
            <a:r>
              <a:rPr lang="en-US" dirty="0">
                <a:solidFill>
                  <a:srgbClr val="000000"/>
                </a:solidFill>
              </a:rPr>
              <a:t>, a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pico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positiva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sinal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aproximadamente</a:t>
            </a:r>
            <a:r>
              <a:rPr lang="en-US" dirty="0">
                <a:solidFill>
                  <a:srgbClr val="000000"/>
                </a:solidFill>
              </a:rPr>
              <a:t> +4 V </a:t>
            </a:r>
            <a:r>
              <a:rPr lang="en-US" dirty="0" err="1">
                <a:solidFill>
                  <a:srgbClr val="000000"/>
                </a:solidFill>
              </a:rPr>
              <a:t>acima</a:t>
            </a:r>
            <a:r>
              <a:rPr lang="en-US" dirty="0">
                <a:solidFill>
                  <a:srgbClr val="000000"/>
                </a:solidFill>
              </a:rPr>
              <a:t> do terra (+4 </a:t>
            </a:r>
            <a:r>
              <a:rPr lang="en-US" dirty="0" err="1">
                <a:solidFill>
                  <a:srgbClr val="000000"/>
                </a:solidFill>
              </a:rPr>
              <a:t>divisões</a:t>
            </a:r>
            <a:r>
              <a:rPr lang="en-US" dirty="0">
                <a:solidFill>
                  <a:srgbClr val="000000"/>
                </a:solidFill>
              </a:rPr>
              <a:t> x 1 V/div). </a:t>
            </a:r>
          </a:p>
          <a:p>
            <a:pPr>
              <a:spcBef>
                <a:spcPts val="415"/>
              </a:spcBef>
            </a:pPr>
            <a:r>
              <a:rPr lang="en-US" dirty="0">
                <a:solidFill>
                  <a:srgbClr val="000000"/>
                </a:solidFill>
              </a:rPr>
              <a:t>Agora, determine a amplitude de </a:t>
            </a:r>
            <a:r>
              <a:rPr lang="en-US" dirty="0" err="1">
                <a:solidFill>
                  <a:srgbClr val="000000"/>
                </a:solidFill>
              </a:rPr>
              <a:t>pico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negativa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Vmín</a:t>
            </a:r>
            <a:r>
              <a:rPr lang="en-US" dirty="0">
                <a:solidFill>
                  <a:srgbClr val="000000"/>
                </a:solidFill>
              </a:rPr>
              <a:t>.) </a:t>
            </a:r>
            <a:r>
              <a:rPr lang="en-US" dirty="0" err="1">
                <a:solidFill>
                  <a:srgbClr val="000000"/>
                </a:solidFill>
              </a:rPr>
              <a:t>desse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sinal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C1730-7047-4C29-9CAC-01A940B21AC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80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Realizar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medições</a:t>
            </a:r>
            <a:r>
              <a:rPr lang="en-US" b="1" dirty="0">
                <a:solidFill>
                  <a:srgbClr val="000000"/>
                </a:solidFill>
              </a:rPr>
              <a:t> – </a:t>
            </a:r>
            <a:r>
              <a:rPr lang="en-US" b="1" dirty="0" err="1">
                <a:solidFill>
                  <a:srgbClr val="000000"/>
                </a:solidFill>
              </a:rPr>
              <a:t>usando</a:t>
            </a:r>
            <a:r>
              <a:rPr lang="en-US" b="1" dirty="0">
                <a:solidFill>
                  <a:srgbClr val="000000"/>
                </a:solidFill>
              </a:rPr>
              <a:t> as </a:t>
            </a:r>
            <a:r>
              <a:rPr lang="en-US" b="1" dirty="0" err="1">
                <a:solidFill>
                  <a:srgbClr val="000000"/>
                </a:solidFill>
              </a:rPr>
              <a:t>medições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paramétricas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automáticas</a:t>
            </a:r>
            <a:r>
              <a:rPr lang="en-US" b="1" dirty="0">
                <a:solidFill>
                  <a:srgbClr val="000000"/>
                </a:solidFill>
              </a:rPr>
              <a:t> do </a:t>
            </a:r>
            <a:r>
              <a:rPr lang="en-US" b="1" dirty="0" err="1">
                <a:solidFill>
                  <a:srgbClr val="000000"/>
                </a:solidFill>
              </a:rPr>
              <a:t>osciloscópio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 err="1">
                <a:solidFill>
                  <a:srgbClr val="000000"/>
                </a:solidFill>
              </a:rPr>
              <a:t>Além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usar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cursores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ajustados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pelo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usuário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realizar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medições</a:t>
            </a:r>
            <a:r>
              <a:rPr lang="en-US" dirty="0">
                <a:solidFill>
                  <a:srgbClr val="000000"/>
                </a:solidFill>
              </a:rPr>
              <a:t>, um </a:t>
            </a:r>
            <a:r>
              <a:rPr lang="en-US" dirty="0" err="1">
                <a:solidFill>
                  <a:srgbClr val="000000"/>
                </a:solidFill>
              </a:rPr>
              <a:t>método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ainda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rápido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realizar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medições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utilizar</a:t>
            </a:r>
            <a:r>
              <a:rPr lang="en-US" dirty="0">
                <a:solidFill>
                  <a:srgbClr val="000000"/>
                </a:solidFill>
              </a:rPr>
              <a:t> as </a:t>
            </a:r>
            <a:r>
              <a:rPr lang="en-US" dirty="0" err="1">
                <a:solidFill>
                  <a:srgbClr val="000000"/>
                </a:solidFill>
              </a:rPr>
              <a:t>medições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paramétricas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automáticas</a:t>
            </a:r>
            <a:r>
              <a:rPr lang="en-US" dirty="0">
                <a:solidFill>
                  <a:srgbClr val="000000"/>
                </a:solidFill>
              </a:rPr>
              <a:t>. A </a:t>
            </a:r>
            <a:r>
              <a:rPr lang="en-US" dirty="0" err="1">
                <a:solidFill>
                  <a:srgbClr val="000000"/>
                </a:solidFill>
              </a:rPr>
              <a:t>maior</a:t>
            </a:r>
            <a:r>
              <a:rPr lang="en-US" dirty="0">
                <a:solidFill>
                  <a:srgbClr val="000000"/>
                </a:solidFill>
              </a:rPr>
              <a:t> parte dos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avançados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osciloscópios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armazenamento</a:t>
            </a:r>
            <a:r>
              <a:rPr lang="en-US" dirty="0">
                <a:solidFill>
                  <a:srgbClr val="000000"/>
                </a:solidFill>
              </a:rPr>
              <a:t> digital </a:t>
            </a:r>
            <a:r>
              <a:rPr lang="en-US" dirty="0" err="1">
                <a:solidFill>
                  <a:srgbClr val="000000"/>
                </a:solidFill>
              </a:rPr>
              <a:t>atualmente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têm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capacidade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automaticamente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parâmetros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tempo,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Vmín</a:t>
            </a:r>
            <a:r>
              <a:rPr lang="en-US" dirty="0">
                <a:solidFill>
                  <a:srgbClr val="000000"/>
                </a:solidFill>
              </a:rPr>
              <a:t>., </a:t>
            </a:r>
            <a:r>
              <a:rPr lang="en-US" dirty="0" err="1">
                <a:solidFill>
                  <a:srgbClr val="000000"/>
                </a:solidFill>
              </a:rPr>
              <a:t>período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, tempo de </a:t>
            </a:r>
            <a:r>
              <a:rPr lang="en-US" dirty="0" err="1">
                <a:solidFill>
                  <a:srgbClr val="000000"/>
                </a:solidFill>
              </a:rPr>
              <a:t>subida</a:t>
            </a:r>
            <a:r>
              <a:rPr lang="en-US" dirty="0">
                <a:solidFill>
                  <a:srgbClr val="000000"/>
                </a:solidFill>
              </a:rPr>
              <a:t>, tempo de </a:t>
            </a:r>
            <a:r>
              <a:rPr lang="en-US" dirty="0" err="1">
                <a:solidFill>
                  <a:srgbClr val="000000"/>
                </a:solidFill>
              </a:rPr>
              <a:t>descida</a:t>
            </a:r>
            <a:r>
              <a:rPr lang="en-US" dirty="0">
                <a:solidFill>
                  <a:srgbClr val="000000"/>
                </a:solidFill>
              </a:rPr>
              <a:t>, etc.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F3245E-5CC0-4797-9AB7-CF5564B59A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2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B3DB-22D7-4A09-BD86-57E5A1AB697D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B915-3E8B-4E93-9C5C-8591DD10B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56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B3DB-22D7-4A09-BD86-57E5A1AB697D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B915-3E8B-4E93-9C5C-8591DD10B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04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B3DB-22D7-4A09-BD86-57E5A1AB697D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B915-3E8B-4E93-9C5C-8591DD10B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760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8"/>
          <p:cNvSpPr>
            <a:spLocks noGrp="1" noChangeArrowheads="1"/>
          </p:cNvSpPr>
          <p:nvPr userDrawn="1"/>
        </p:nvSpPr>
        <p:spPr bwMode="auto">
          <a:xfrm>
            <a:off x="251520" y="6527054"/>
            <a:ext cx="321471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/>
              <a:t>slide </a:t>
            </a:r>
            <a:fld id="{4FA60421-03D3-4659-A04A-6C3A1065A232}" type="slidenum">
              <a:rPr lang="pt-BR" sz="1200" baseline="0" smtClean="0"/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pt-BR" sz="1200" baseline="0" dirty="0"/>
          </a:p>
          <a:p>
            <a:pPr algn="l"/>
            <a:endParaRPr lang="pt-BR" sz="1200" baseline="0" dirty="0"/>
          </a:p>
        </p:txBody>
      </p:sp>
      <p:sp>
        <p:nvSpPr>
          <p:cNvPr id="9" name="Rectangle 8"/>
          <p:cNvSpPr>
            <a:spLocks noGrp="1" noChangeArrowheads="1"/>
          </p:cNvSpPr>
          <p:nvPr userDrawn="1"/>
        </p:nvSpPr>
        <p:spPr bwMode="auto">
          <a:xfrm>
            <a:off x="4927671" y="6527054"/>
            <a:ext cx="3964809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baseline="0" dirty="0"/>
              <a:t>© 2011 Pearson </a:t>
            </a:r>
            <a:r>
              <a:rPr lang="pt-BR" sz="1200" baseline="0" dirty="0" err="1"/>
              <a:t>Prentice</a:t>
            </a:r>
            <a:r>
              <a:rPr lang="pt-BR" sz="1200" baseline="0" dirty="0"/>
              <a:t> Hall. Todos os direitos reservados.</a:t>
            </a:r>
          </a:p>
        </p:txBody>
      </p:sp>
    </p:spTree>
    <p:extLst>
      <p:ext uri="{BB962C8B-B14F-4D97-AF65-F5344CB8AC3E}">
        <p14:creationId xmlns:p14="http://schemas.microsoft.com/office/powerpoint/2010/main" val="404382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B3DB-22D7-4A09-BD86-57E5A1AB697D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B915-3E8B-4E93-9C5C-8591DD10B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64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B3DB-22D7-4A09-BD86-57E5A1AB697D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B915-3E8B-4E93-9C5C-8591DD10B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63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B3DB-22D7-4A09-BD86-57E5A1AB697D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B915-3E8B-4E93-9C5C-8591DD10B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55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B3DB-22D7-4A09-BD86-57E5A1AB697D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B915-3E8B-4E93-9C5C-8591DD10B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62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B3DB-22D7-4A09-BD86-57E5A1AB697D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B915-3E8B-4E93-9C5C-8591DD10B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99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B3DB-22D7-4A09-BD86-57E5A1AB697D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B915-3E8B-4E93-9C5C-8591DD10B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2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B3DB-22D7-4A09-BD86-57E5A1AB697D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B915-3E8B-4E93-9C5C-8591DD10B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85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B3DB-22D7-4A09-BD86-57E5A1AB697D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B915-3E8B-4E93-9C5C-8591DD10B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45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4B3DB-22D7-4A09-BD86-57E5A1AB697D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8B915-3E8B-4E93-9C5C-8591DD10B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78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60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3.jpg"/><Relationship Id="rId10" Type="http://schemas.openxmlformats.org/officeDocument/2006/relationships/image" Target="../media/image65.png"/><Relationship Id="rId4" Type="http://schemas.openxmlformats.org/officeDocument/2006/relationships/image" Target="../media/image61.jp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V_USP@pearson.com" TargetMode="External"/><Relationship Id="rId2" Type="http://schemas.openxmlformats.org/officeDocument/2006/relationships/hyperlink" Target="https://plataforma.bvirtual.com.b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6.wmf"/><Relationship Id="rId3" Type="http://schemas.openxmlformats.org/officeDocument/2006/relationships/image" Target="../media/image85.png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62.wmf"/><Relationship Id="rId5" Type="http://schemas.openxmlformats.org/officeDocument/2006/relationships/image" Target="../media/image83.png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59.png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png"/><Relationship Id="rId5" Type="http://schemas.openxmlformats.org/officeDocument/2006/relationships/image" Target="../media/image72.png"/><Relationship Id="rId4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90.png"/><Relationship Id="rId7" Type="http://schemas.openxmlformats.org/officeDocument/2006/relationships/image" Target="../media/image8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5" Type="http://schemas.openxmlformats.org/officeDocument/2006/relationships/image" Target="../media/image78.png"/><Relationship Id="rId4" Type="http://schemas.openxmlformats.org/officeDocument/2006/relationships/image" Target="../media/image91.png"/><Relationship Id="rId9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78.png"/><Relationship Id="rId7" Type="http://schemas.openxmlformats.org/officeDocument/2006/relationships/image" Target="../media/image97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png"/><Relationship Id="rId5" Type="http://schemas.openxmlformats.org/officeDocument/2006/relationships/image" Target="../media/image88.png"/><Relationship Id="rId4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72.png"/><Relationship Id="rId7" Type="http://schemas.openxmlformats.org/officeDocument/2006/relationships/image" Target="../media/image9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5" Type="http://schemas.openxmlformats.org/officeDocument/2006/relationships/image" Target="../media/image91.png"/><Relationship Id="rId4" Type="http://schemas.openxmlformats.org/officeDocument/2006/relationships/image" Target="../media/image8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72.png"/><Relationship Id="rId7" Type="http://schemas.openxmlformats.org/officeDocument/2006/relationships/image" Target="../media/image99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png"/><Relationship Id="rId5" Type="http://schemas.openxmlformats.org/officeDocument/2006/relationships/image" Target="../media/image66.png"/><Relationship Id="rId4" Type="http://schemas.openxmlformats.org/officeDocument/2006/relationships/image" Target="../media/image8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4.jpg"/><Relationship Id="rId7" Type="http://schemas.openxmlformats.org/officeDocument/2006/relationships/oleObject" Target="../embeddings/oleObject2.bin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9555" y="738932"/>
            <a:ext cx="5044888" cy="195660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pt-BR" sz="3200" b="1" dirty="0">
                <a:latin typeface="+mn-lt"/>
              </a:rPr>
              <a:t>Laboratório 5</a:t>
            </a:r>
            <a:br>
              <a:rPr lang="pt-BR" sz="3200" b="1" dirty="0">
                <a:latin typeface="+mn-lt"/>
              </a:rPr>
            </a:br>
            <a:r>
              <a:rPr lang="pt-BR" sz="3200" b="1" dirty="0"/>
              <a:t>Medida de Impedância </a:t>
            </a:r>
            <a:br>
              <a:rPr lang="pt-BR" sz="3200" b="1" dirty="0"/>
            </a:br>
            <a:r>
              <a:rPr lang="pt-BR" sz="3200" b="1" dirty="0"/>
              <a:t>Capacitiva, Indutiva e Total</a:t>
            </a:r>
            <a:br>
              <a:rPr lang="pt-BR" sz="3200" b="1" dirty="0"/>
            </a:br>
            <a:r>
              <a:rPr lang="pt-BR" sz="3200" b="1" dirty="0"/>
              <a:t>em Circuito RLC em Série</a:t>
            </a:r>
            <a:endParaRPr lang="pt-BR" sz="3200" b="1" dirty="0"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826DC8D-0352-4B5D-B836-F4DCADA1F1DB}"/>
              </a:ext>
            </a:extLst>
          </p:cNvPr>
          <p:cNvSpPr txBox="1"/>
          <p:nvPr/>
        </p:nvSpPr>
        <p:spPr>
          <a:xfrm>
            <a:off x="1619670" y="2885470"/>
            <a:ext cx="6004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Objetivo</a:t>
            </a:r>
            <a:r>
              <a:rPr lang="pt-BR" dirty="0"/>
              <a:t>: Aprender o uso de </a:t>
            </a:r>
            <a:r>
              <a:rPr lang="pt-BR" b="1" dirty="0"/>
              <a:t>osciloscópio digital</a:t>
            </a:r>
            <a:r>
              <a:rPr lang="pt-BR" dirty="0"/>
              <a:t>, </a:t>
            </a:r>
            <a:r>
              <a:rPr lang="pt-BR" b="1" dirty="0"/>
              <a:t>gerador de sinal </a:t>
            </a:r>
            <a:r>
              <a:rPr lang="pt-BR" dirty="0"/>
              <a:t>e </a:t>
            </a:r>
            <a:r>
              <a:rPr lang="pt-BR" b="1" dirty="0"/>
              <a:t>medidor RLC </a:t>
            </a:r>
            <a:r>
              <a:rPr lang="pt-BR" dirty="0"/>
              <a:t>através de medidas de impedância em um circuito RLC em série.  </a:t>
            </a:r>
          </a:p>
        </p:txBody>
      </p:sp>
    </p:spTree>
    <p:extLst>
      <p:ext uri="{BB962C8B-B14F-4D97-AF65-F5344CB8AC3E}">
        <p14:creationId xmlns:p14="http://schemas.microsoft.com/office/powerpoint/2010/main" val="3194839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761226" y="423047"/>
            <a:ext cx="5398806" cy="4471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latin typeface="+mn-lt"/>
                <a:cs typeface="Arial" pitchFamily="34" charset="0"/>
              </a:rPr>
              <a:t>Defasagem entre Tensão e Corrente em um Circuito</a:t>
            </a:r>
          </a:p>
        </p:txBody>
      </p:sp>
      <p:pic>
        <p:nvPicPr>
          <p:cNvPr id="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13" y="3361248"/>
            <a:ext cx="2127157" cy="18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/>
              <p:cNvSpPr txBox="1"/>
              <p:nvPr/>
            </p:nvSpPr>
            <p:spPr bwMode="auto">
              <a:xfrm>
                <a:off x="4797450" y="3539691"/>
                <a:ext cx="2736552" cy="61064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𝑡𝑓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7450" y="3539691"/>
                <a:ext cx="2736552" cy="6106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 flipV="1">
            <a:off x="3912658" y="4442629"/>
            <a:ext cx="396044" cy="103946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35696" y="5598033"/>
            <a:ext cx="5249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Corrente I(t)</a:t>
            </a:r>
            <a:r>
              <a:rPr lang="pt-BR" sz="1400" dirty="0"/>
              <a:t> </a:t>
            </a:r>
            <a:r>
              <a:rPr lang="pt-BR" sz="1400" b="1" dirty="0"/>
              <a:t>do circuito</a:t>
            </a:r>
          </a:p>
          <a:p>
            <a:pPr algn="ctr"/>
            <a:r>
              <a:rPr lang="pt-BR" sz="1400" dirty="0"/>
              <a:t>(deve ser monitorada através da tensão em R sendo   I(t) = V</a:t>
            </a:r>
            <a:r>
              <a:rPr lang="pt-BR" sz="1400" baseline="-25000" dirty="0"/>
              <a:t>R</a:t>
            </a:r>
            <a:r>
              <a:rPr lang="pt-BR" sz="1400" dirty="0"/>
              <a:t>(t) / R)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2993881" y="3291722"/>
            <a:ext cx="882875" cy="63652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31603" y="2943002"/>
            <a:ext cx="2024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Tensão E(t) do circuito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/>
              <p:cNvSpPr txBox="1"/>
              <p:nvPr/>
            </p:nvSpPr>
            <p:spPr bwMode="auto">
              <a:xfrm>
                <a:off x="5098222" y="4338800"/>
                <a:ext cx="2135007" cy="61064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8222" y="4338800"/>
                <a:ext cx="2135007" cy="6106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F0D7678-1C5B-4D9B-8A20-91C562219C38}"/>
                  </a:ext>
                </a:extLst>
              </p:cNvPr>
              <p:cNvSpPr txBox="1"/>
              <p:nvPr/>
            </p:nvSpPr>
            <p:spPr>
              <a:xfrm>
                <a:off x="1663890" y="1719175"/>
                <a:ext cx="14264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pt-BR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senwt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F0D7678-1C5B-4D9B-8A20-91C562219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890" y="1719175"/>
                <a:ext cx="1426416" cy="215444"/>
              </a:xfrm>
              <a:prstGeom prst="rect">
                <a:avLst/>
              </a:prstGeom>
              <a:blipFill>
                <a:blip r:embed="rId8"/>
                <a:stretch>
                  <a:fillRect l="-2564" r="-1709" b="-1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id="{EC39D6EF-A20D-4149-9993-895C7CD8269A}"/>
              </a:ext>
            </a:extLst>
          </p:cNvPr>
          <p:cNvSpPr txBox="1"/>
          <p:nvPr/>
        </p:nvSpPr>
        <p:spPr>
          <a:xfrm>
            <a:off x="4760999" y="93553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8585D24-83E0-4564-8B80-5BD816432FA2}"/>
              </a:ext>
            </a:extLst>
          </p:cNvPr>
          <p:cNvSpPr txBox="1"/>
          <p:nvPr/>
        </p:nvSpPr>
        <p:spPr>
          <a:xfrm>
            <a:off x="5679987" y="93553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62D53A2-7D5E-4D9F-9D55-4FB217EF25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2115" y="1289074"/>
            <a:ext cx="3602332" cy="1612985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D54C20E8-80E7-409C-8051-87AA8216DC2E}"/>
              </a:ext>
            </a:extLst>
          </p:cNvPr>
          <p:cNvSpPr txBox="1"/>
          <p:nvPr/>
        </p:nvSpPr>
        <p:spPr>
          <a:xfrm>
            <a:off x="6732240" y="18150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839806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945859" y="202486"/>
            <a:ext cx="3523243" cy="6546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latin typeface="+mn-lt"/>
                <a:cs typeface="Arial" pitchFamily="34" charset="0"/>
              </a:rPr>
              <a:t>Impedância na Ressonância de um</a:t>
            </a:r>
          </a:p>
          <a:p>
            <a:r>
              <a:rPr lang="pt-BR" sz="1800" b="1" dirty="0">
                <a:latin typeface="+mn-lt"/>
                <a:cs typeface="Arial" pitchFamily="34" charset="0"/>
              </a:rPr>
              <a:t>Circuito RLC em  série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21" y="931471"/>
            <a:ext cx="4227975" cy="132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32" y="2311511"/>
            <a:ext cx="2799253" cy="22349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5">
                <a:extLst>
                  <a:ext uri="{FF2B5EF4-FFF2-40B4-BE49-F238E27FC236}">
                    <a16:creationId xmlns:a16="http://schemas.microsoft.com/office/drawing/2014/main" id="{D37C20F9-B7FE-4FFF-ABD0-F029016E5AAB}"/>
                  </a:ext>
                </a:extLst>
              </p:cNvPr>
              <p:cNvSpPr txBox="1"/>
              <p:nvPr/>
            </p:nvSpPr>
            <p:spPr bwMode="auto">
              <a:xfrm>
                <a:off x="4930659" y="3915984"/>
                <a:ext cx="1628904" cy="46831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sz="1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6" name="Object 5">
                <a:extLst>
                  <a:ext uri="{FF2B5EF4-FFF2-40B4-BE49-F238E27FC236}">
                    <a16:creationId xmlns:a16="http://schemas.microsoft.com/office/drawing/2014/main" id="{D37C20F9-B7FE-4FFF-ABD0-F029016E5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0659" y="3915984"/>
                <a:ext cx="1628904" cy="468312"/>
              </a:xfrm>
              <a:prstGeom prst="rect">
                <a:avLst/>
              </a:prstGeom>
              <a:blipFill>
                <a:blip r:embed="rId6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9">
            <a:extLst>
              <a:ext uri="{FF2B5EF4-FFF2-40B4-BE49-F238E27FC236}">
                <a16:creationId xmlns:a16="http://schemas.microsoft.com/office/drawing/2014/main" id="{6031FA43-3EA6-4C9F-AB19-16509E6BD4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196" y="1271815"/>
          <a:ext cx="976190" cy="507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736600" imgH="381000" progId="Equation.3">
                  <p:embed/>
                </p:oleObj>
              </mc:Choice>
              <mc:Fallback>
                <p:oleObj r:id="rId7" imgW="736600" imgH="381000" progId="Equation.3">
                  <p:embed/>
                  <p:pic>
                    <p:nvPicPr>
                      <p:cNvPr id="19" name="Object 9">
                        <a:extLst>
                          <a:ext uri="{FF2B5EF4-FFF2-40B4-BE49-F238E27FC236}">
                            <a16:creationId xmlns:a16="http://schemas.microsoft.com/office/drawing/2014/main" id="{6031FA43-3EA6-4C9F-AB19-16509E6BD4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196" y="1271815"/>
                        <a:ext cx="976190" cy="5071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12">
                <a:extLst>
                  <a:ext uri="{FF2B5EF4-FFF2-40B4-BE49-F238E27FC236}">
                    <a16:creationId xmlns:a16="http://schemas.microsoft.com/office/drawing/2014/main" id="{6AA1BB38-AA49-4E03-8DE6-146DEEDECB96}"/>
                  </a:ext>
                </a:extLst>
              </p:cNvPr>
              <p:cNvSpPr txBox="1"/>
              <p:nvPr/>
            </p:nvSpPr>
            <p:spPr bwMode="auto">
              <a:xfrm>
                <a:off x="4930659" y="2738059"/>
                <a:ext cx="1030288" cy="48736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>
                <a:defPPr>
                  <a:defRPr lang="pt-BR"/>
                </a:defPPr>
                <a:lvl1pPr>
                  <a:defRPr sz="14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𝑓𝐶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Object 12">
                <a:extLst>
                  <a:ext uri="{FF2B5EF4-FFF2-40B4-BE49-F238E27FC236}">
                    <a16:creationId xmlns:a16="http://schemas.microsoft.com/office/drawing/2014/main" id="{6AA1BB38-AA49-4E03-8DE6-146DEEDEC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0659" y="2738059"/>
                <a:ext cx="1030288" cy="487362"/>
              </a:xfrm>
              <a:prstGeom prst="rect">
                <a:avLst/>
              </a:prstGeom>
              <a:blipFill>
                <a:blip r:embed="rId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14">
                <a:extLst>
                  <a:ext uri="{FF2B5EF4-FFF2-40B4-BE49-F238E27FC236}">
                    <a16:creationId xmlns:a16="http://schemas.microsoft.com/office/drawing/2014/main" id="{2288A1D0-180F-41EE-A0B4-728D84213DE5}"/>
                  </a:ext>
                </a:extLst>
              </p:cNvPr>
              <p:cNvSpPr txBox="1"/>
              <p:nvPr/>
            </p:nvSpPr>
            <p:spPr bwMode="auto">
              <a:xfrm>
                <a:off x="4938597" y="3450846"/>
                <a:ext cx="1022350" cy="2794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𝑓𝐿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1" name="Object 14">
                <a:extLst>
                  <a:ext uri="{FF2B5EF4-FFF2-40B4-BE49-F238E27FC236}">
                    <a16:creationId xmlns:a16="http://schemas.microsoft.com/office/drawing/2014/main" id="{2288A1D0-180F-41EE-A0B4-728D84213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8597" y="3450846"/>
                <a:ext cx="1022350" cy="279400"/>
              </a:xfrm>
              <a:prstGeom prst="rect">
                <a:avLst/>
              </a:prstGeom>
              <a:blipFill>
                <a:blip r:embed="rId10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A08694DE-0BFF-46AC-B693-2C98DF838077}"/>
              </a:ext>
            </a:extLst>
          </p:cNvPr>
          <p:cNvSpPr txBox="1"/>
          <p:nvPr/>
        </p:nvSpPr>
        <p:spPr>
          <a:xfrm>
            <a:off x="6419058" y="1271815"/>
            <a:ext cx="137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0000"/>
                </a:solidFill>
              </a:rPr>
              <a:t>Frequência de Ressonância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86B380E-33C1-4057-9363-3F058BB3377A}"/>
              </a:ext>
            </a:extLst>
          </p:cNvPr>
          <p:cNvSpPr txBox="1"/>
          <p:nvPr/>
        </p:nvSpPr>
        <p:spPr>
          <a:xfrm>
            <a:off x="6037623" y="2917644"/>
            <a:ext cx="1933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0000"/>
                </a:solidFill>
              </a:rPr>
              <a:t>Reatância Capacitiva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E7BAAE6-20B0-4D30-BC1D-025ACD2A1025}"/>
              </a:ext>
            </a:extLst>
          </p:cNvPr>
          <p:cNvSpPr txBox="1"/>
          <p:nvPr/>
        </p:nvSpPr>
        <p:spPr>
          <a:xfrm>
            <a:off x="6101890" y="3434018"/>
            <a:ext cx="1628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0000"/>
                </a:solidFill>
              </a:rPr>
              <a:t>Reatância Indutiva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71FAAD5-F360-466D-A3AF-DDC4269A0099}"/>
              </a:ext>
            </a:extLst>
          </p:cNvPr>
          <p:cNvSpPr txBox="1"/>
          <p:nvPr/>
        </p:nvSpPr>
        <p:spPr>
          <a:xfrm>
            <a:off x="6559563" y="3899325"/>
            <a:ext cx="1628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0000"/>
                </a:solidFill>
              </a:rPr>
              <a:t>Defasagem entre tensão e corrente</a:t>
            </a: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3C0C13FB-6C67-474B-9135-8C1AAB9132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82" y="4546488"/>
            <a:ext cx="3541055" cy="2101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3">
                <a:extLst>
                  <a:ext uri="{FF2B5EF4-FFF2-40B4-BE49-F238E27FC236}">
                    <a16:creationId xmlns:a16="http://schemas.microsoft.com/office/drawing/2014/main" id="{05A97101-6F36-4151-99AC-58423DAAF94B}"/>
                  </a:ext>
                </a:extLst>
              </p:cNvPr>
              <p:cNvSpPr txBox="1"/>
              <p:nvPr/>
            </p:nvSpPr>
            <p:spPr bwMode="auto">
              <a:xfrm>
                <a:off x="4861188" y="5113623"/>
                <a:ext cx="2199518" cy="40957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sSub>
                                <m:sSubPr>
                                  <m:ctrlP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  <m:sup/>
                      </m:sSup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5" name="Object 3">
                <a:extLst>
                  <a:ext uri="{FF2B5EF4-FFF2-40B4-BE49-F238E27FC236}">
                    <a16:creationId xmlns:a16="http://schemas.microsoft.com/office/drawing/2014/main" id="{05A97101-6F36-4151-99AC-58423DAAF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1188" y="5113623"/>
                <a:ext cx="2199518" cy="409575"/>
              </a:xfrm>
              <a:prstGeom prst="rect">
                <a:avLst/>
              </a:prstGeom>
              <a:blipFill>
                <a:blip r:embed="rId12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>
            <a:extLst>
              <a:ext uri="{FF2B5EF4-FFF2-40B4-BE49-F238E27FC236}">
                <a16:creationId xmlns:a16="http://schemas.microsoft.com/office/drawing/2014/main" id="{C3EE048E-C93F-46AE-AD0C-865787BDFBAF}"/>
              </a:ext>
            </a:extLst>
          </p:cNvPr>
          <p:cNvSpPr txBox="1"/>
          <p:nvPr/>
        </p:nvSpPr>
        <p:spPr>
          <a:xfrm>
            <a:off x="5146495" y="5581900"/>
            <a:ext cx="1628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0000"/>
                </a:solidFill>
              </a:rPr>
              <a:t>Impedância Total</a:t>
            </a:r>
          </a:p>
        </p:txBody>
      </p:sp>
    </p:spTree>
    <p:extLst>
      <p:ext uri="{BB962C8B-B14F-4D97-AF65-F5344CB8AC3E}">
        <p14:creationId xmlns:p14="http://schemas.microsoft.com/office/powerpoint/2010/main" val="2533940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779" y="94205"/>
            <a:ext cx="3725806" cy="2974755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2572EA9C-2631-481E-B53C-621AFF787245}"/>
              </a:ext>
            </a:extLst>
          </p:cNvPr>
          <p:cNvSpPr txBox="1"/>
          <p:nvPr/>
        </p:nvSpPr>
        <p:spPr>
          <a:xfrm>
            <a:off x="994267" y="338029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 f &lt; </a:t>
            </a:r>
            <a:r>
              <a:rPr lang="pt-BR" dirty="0" err="1"/>
              <a:t>f</a:t>
            </a:r>
            <a:r>
              <a:rPr lang="pt-BR" baseline="-25000" dirty="0" err="1"/>
              <a:t>s</a:t>
            </a:r>
            <a:endParaRPr lang="pt-BR" dirty="0"/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72FBD872-C69B-4D97-9EF7-741D81ABEADE}"/>
              </a:ext>
            </a:extLst>
          </p:cNvPr>
          <p:cNvCxnSpPr/>
          <p:nvPr/>
        </p:nvCxnSpPr>
        <p:spPr>
          <a:xfrm>
            <a:off x="2078973" y="3580515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extLst>
              <a:ext uri="{FF2B5EF4-FFF2-40B4-BE49-F238E27FC236}">
                <a16:creationId xmlns:a16="http://schemas.microsoft.com/office/drawing/2014/main" id="{ED6C1C39-4EEE-4B5A-98FB-B987D2BDDD3A}"/>
              </a:ext>
            </a:extLst>
          </p:cNvPr>
          <p:cNvSpPr/>
          <p:nvPr/>
        </p:nvSpPr>
        <p:spPr>
          <a:xfrm>
            <a:off x="2941014" y="3384169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X</a:t>
            </a:r>
            <a:r>
              <a:rPr lang="pt-BR" baseline="-25000" dirty="0"/>
              <a:t>C</a:t>
            </a:r>
            <a:r>
              <a:rPr lang="pt-BR" dirty="0"/>
              <a:t> &gt; X</a:t>
            </a:r>
            <a:r>
              <a:rPr lang="pt-BR" baseline="-25000" dirty="0"/>
              <a:t>L</a:t>
            </a:r>
            <a:endParaRPr lang="pt-BR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7B8AAA-9BC4-416E-90DF-7856548B5E7B}"/>
              </a:ext>
            </a:extLst>
          </p:cNvPr>
          <p:cNvSpPr/>
          <p:nvPr/>
        </p:nvSpPr>
        <p:spPr>
          <a:xfrm>
            <a:off x="1163897" y="3931771"/>
            <a:ext cx="2346159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pt-BR" b="1" dirty="0"/>
              <a:t>corrente adiantada </a:t>
            </a:r>
          </a:p>
          <a:p>
            <a:pPr algn="ctr"/>
            <a:r>
              <a:rPr lang="pt-BR" b="1" dirty="0"/>
              <a:t>em relação a tensão 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4488B0F-B238-470B-8BD2-934702A9E65B}"/>
              </a:ext>
            </a:extLst>
          </p:cNvPr>
          <p:cNvSpPr txBox="1"/>
          <p:nvPr/>
        </p:nvSpPr>
        <p:spPr>
          <a:xfrm>
            <a:off x="931416" y="492935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 f &gt; </a:t>
            </a:r>
            <a:r>
              <a:rPr lang="pt-BR" dirty="0" err="1"/>
              <a:t>f</a:t>
            </a:r>
            <a:r>
              <a:rPr lang="pt-BR" baseline="-25000" dirty="0" err="1"/>
              <a:t>s</a:t>
            </a:r>
            <a:endParaRPr lang="pt-BR" dirty="0"/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9156F529-E7CD-4D5E-9A28-CE0B361F608E}"/>
              </a:ext>
            </a:extLst>
          </p:cNvPr>
          <p:cNvCxnSpPr/>
          <p:nvPr/>
        </p:nvCxnSpPr>
        <p:spPr>
          <a:xfrm>
            <a:off x="1872687" y="5125703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extLst>
              <a:ext uri="{FF2B5EF4-FFF2-40B4-BE49-F238E27FC236}">
                <a16:creationId xmlns:a16="http://schemas.microsoft.com/office/drawing/2014/main" id="{4C4D4D13-8556-4E54-A245-EC234B4FABBA}"/>
              </a:ext>
            </a:extLst>
          </p:cNvPr>
          <p:cNvSpPr/>
          <p:nvPr/>
        </p:nvSpPr>
        <p:spPr>
          <a:xfrm>
            <a:off x="2734728" y="4929357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X</a:t>
            </a:r>
            <a:r>
              <a:rPr lang="pt-BR" baseline="-25000" dirty="0"/>
              <a:t>L</a:t>
            </a:r>
            <a:r>
              <a:rPr lang="pt-BR" dirty="0"/>
              <a:t> &gt; X</a:t>
            </a:r>
            <a:r>
              <a:rPr lang="pt-BR" baseline="-25000" dirty="0"/>
              <a:t>C</a:t>
            </a:r>
            <a:endParaRPr lang="pt-BR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496AFE27-70F2-4994-9609-73D1FD1B4BEA}"/>
              </a:ext>
            </a:extLst>
          </p:cNvPr>
          <p:cNvSpPr/>
          <p:nvPr/>
        </p:nvSpPr>
        <p:spPr>
          <a:xfrm>
            <a:off x="1181731" y="5471411"/>
            <a:ext cx="2346159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pt-BR" b="1" dirty="0"/>
              <a:t>tensão adiantada </a:t>
            </a:r>
          </a:p>
          <a:p>
            <a:pPr algn="ctr"/>
            <a:r>
              <a:rPr lang="pt-BR" b="1" dirty="0"/>
              <a:t>em relação a corrente </a:t>
            </a:r>
          </a:p>
        </p:txBody>
      </p:sp>
      <p:sp>
        <p:nvSpPr>
          <p:cNvPr id="41" name="Seta: para a Direita 40">
            <a:extLst>
              <a:ext uri="{FF2B5EF4-FFF2-40B4-BE49-F238E27FC236}">
                <a16:creationId xmlns:a16="http://schemas.microsoft.com/office/drawing/2014/main" id="{59E5E2F1-67DB-4C0E-91BA-5883D8E55E65}"/>
              </a:ext>
            </a:extLst>
          </p:cNvPr>
          <p:cNvSpPr/>
          <p:nvPr/>
        </p:nvSpPr>
        <p:spPr>
          <a:xfrm>
            <a:off x="4283968" y="3931771"/>
            <a:ext cx="432048" cy="64633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Seta: para a Direita 41">
            <a:extLst>
              <a:ext uri="{FF2B5EF4-FFF2-40B4-BE49-F238E27FC236}">
                <a16:creationId xmlns:a16="http://schemas.microsoft.com/office/drawing/2014/main" id="{BD0EAAD4-54B9-4C3E-9822-87668BC1FE33}"/>
              </a:ext>
            </a:extLst>
          </p:cNvPr>
          <p:cNvSpPr/>
          <p:nvPr/>
        </p:nvSpPr>
        <p:spPr>
          <a:xfrm>
            <a:off x="4347861" y="5341209"/>
            <a:ext cx="432048" cy="64633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03522915-D7A9-4862-981F-A51B5EDF0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11" y="3312196"/>
            <a:ext cx="2775166" cy="1687413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B92D3E5C-B59E-4D22-B8C2-9EB2C44A919B}"/>
              </a:ext>
            </a:extLst>
          </p:cNvPr>
          <p:cNvSpPr txBox="1"/>
          <p:nvPr/>
        </p:nvSpPr>
        <p:spPr>
          <a:xfrm>
            <a:off x="5393096" y="4285860"/>
            <a:ext cx="48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Ɵ</a:t>
            </a:r>
          </a:p>
        </p:txBody>
      </p: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C71BBCE3-EDD3-40A2-B098-37B00FA3D823}"/>
              </a:ext>
            </a:extLst>
          </p:cNvPr>
          <p:cNvCxnSpPr/>
          <p:nvPr/>
        </p:nvCxnSpPr>
        <p:spPr>
          <a:xfrm>
            <a:off x="5255640" y="4476587"/>
            <a:ext cx="2231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68D6D0F8-9B5C-4E2F-98B7-48A43E477F40}"/>
              </a:ext>
            </a:extLst>
          </p:cNvPr>
          <p:cNvCxnSpPr>
            <a:cxnSpLocks/>
          </p:cNvCxnSpPr>
          <p:nvPr/>
        </p:nvCxnSpPr>
        <p:spPr>
          <a:xfrm flipH="1">
            <a:off x="5842709" y="4477453"/>
            <a:ext cx="3405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51F14FF8-9627-40BC-8616-49C66D3A3881}"/>
              </a:ext>
            </a:extLst>
          </p:cNvPr>
          <p:cNvSpPr txBox="1"/>
          <p:nvPr/>
        </p:nvSpPr>
        <p:spPr>
          <a:xfrm>
            <a:off x="6283383" y="335171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E(t)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E1BC78C1-CF56-4167-9FE3-7D1FCDACD328}"/>
              </a:ext>
            </a:extLst>
          </p:cNvPr>
          <p:cNvSpPr txBox="1"/>
          <p:nvPr/>
        </p:nvSpPr>
        <p:spPr>
          <a:xfrm>
            <a:off x="5339641" y="3557201"/>
            <a:ext cx="52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i(t)</a:t>
            </a:r>
          </a:p>
        </p:txBody>
      </p:sp>
      <p:pic>
        <p:nvPicPr>
          <p:cNvPr id="68" name="Imagem 67">
            <a:extLst>
              <a:ext uri="{FF2B5EF4-FFF2-40B4-BE49-F238E27FC236}">
                <a16:creationId xmlns:a16="http://schemas.microsoft.com/office/drawing/2014/main" id="{CBB72BAD-9918-4B22-AE18-D8FA8759B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249" y="5065877"/>
            <a:ext cx="2751078" cy="1432589"/>
          </a:xfrm>
          <a:prstGeom prst="rect">
            <a:avLst/>
          </a:prstGeom>
        </p:spPr>
      </p:pic>
      <p:sp>
        <p:nvSpPr>
          <p:cNvPr id="69" name="CaixaDeTexto 68">
            <a:extLst>
              <a:ext uri="{FF2B5EF4-FFF2-40B4-BE49-F238E27FC236}">
                <a16:creationId xmlns:a16="http://schemas.microsoft.com/office/drawing/2014/main" id="{EF53F7E0-3C49-45AF-B325-0A7BAE42198A}"/>
              </a:ext>
            </a:extLst>
          </p:cNvPr>
          <p:cNvSpPr txBox="1"/>
          <p:nvPr/>
        </p:nvSpPr>
        <p:spPr>
          <a:xfrm>
            <a:off x="5747059" y="6020750"/>
            <a:ext cx="48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Ɵ</a:t>
            </a:r>
          </a:p>
        </p:txBody>
      </p:sp>
      <p:cxnSp>
        <p:nvCxnSpPr>
          <p:cNvPr id="70" name="Conector de Seta Reta 69">
            <a:extLst>
              <a:ext uri="{FF2B5EF4-FFF2-40B4-BE49-F238E27FC236}">
                <a16:creationId xmlns:a16="http://schemas.microsoft.com/office/drawing/2014/main" id="{6C86CEE3-F769-45B3-AEFE-1AC8530A76D9}"/>
              </a:ext>
            </a:extLst>
          </p:cNvPr>
          <p:cNvCxnSpPr/>
          <p:nvPr/>
        </p:nvCxnSpPr>
        <p:spPr>
          <a:xfrm>
            <a:off x="5555815" y="6211477"/>
            <a:ext cx="2231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>
            <a:extLst>
              <a:ext uri="{FF2B5EF4-FFF2-40B4-BE49-F238E27FC236}">
                <a16:creationId xmlns:a16="http://schemas.microsoft.com/office/drawing/2014/main" id="{2517ED16-9E5F-4369-887C-3D3CF1385780}"/>
              </a:ext>
            </a:extLst>
          </p:cNvPr>
          <p:cNvCxnSpPr>
            <a:cxnSpLocks/>
          </p:cNvCxnSpPr>
          <p:nvPr/>
        </p:nvCxnSpPr>
        <p:spPr>
          <a:xfrm flipH="1">
            <a:off x="6196672" y="6212343"/>
            <a:ext cx="3405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DFBE1F57-CF18-4683-9F06-1F9942D548B2}"/>
              </a:ext>
            </a:extLst>
          </p:cNvPr>
          <p:cNvCxnSpPr/>
          <p:nvPr/>
        </p:nvCxnSpPr>
        <p:spPr>
          <a:xfrm>
            <a:off x="6183225" y="6013683"/>
            <a:ext cx="0" cy="349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E546C329-C93B-4C7D-B793-10711173F6F4}"/>
              </a:ext>
            </a:extLst>
          </p:cNvPr>
          <p:cNvSpPr txBox="1"/>
          <p:nvPr/>
        </p:nvSpPr>
        <p:spPr>
          <a:xfrm>
            <a:off x="6283383" y="512570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E(t)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EF784B5D-EEB8-4C01-B4A5-F9653790E895}"/>
              </a:ext>
            </a:extLst>
          </p:cNvPr>
          <p:cNvSpPr txBox="1"/>
          <p:nvPr/>
        </p:nvSpPr>
        <p:spPr>
          <a:xfrm>
            <a:off x="6663307" y="5426923"/>
            <a:ext cx="52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i(t)</a:t>
            </a:r>
          </a:p>
        </p:txBody>
      </p:sp>
    </p:spTree>
    <p:extLst>
      <p:ext uri="{BB962C8B-B14F-4D97-AF65-F5344CB8AC3E}">
        <p14:creationId xmlns:p14="http://schemas.microsoft.com/office/powerpoint/2010/main" val="2689396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327" y="1412776"/>
            <a:ext cx="7287346" cy="1856936"/>
          </a:xfrm>
          <a:solidFill>
            <a:schemeClr val="tx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Noções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Básicas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sobre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Osciloscópio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Digital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324" y="1573502"/>
            <a:ext cx="7007352" cy="416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ECA603C-3EA6-4B53-8CDF-4A1B9C843D8B}"/>
              </a:ext>
            </a:extLst>
          </p:cNvPr>
          <p:cNvSpPr txBox="1"/>
          <p:nvPr/>
        </p:nvSpPr>
        <p:spPr>
          <a:xfrm>
            <a:off x="611560" y="47667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figura abaixo mostra um osciloscópio digital da </a:t>
            </a:r>
            <a:r>
              <a:rPr lang="pt-BR" dirty="0" err="1"/>
              <a:t>Agilent</a:t>
            </a:r>
            <a:r>
              <a:rPr lang="pt-BR" dirty="0"/>
              <a:t> </a:t>
            </a:r>
            <a:r>
              <a:rPr lang="pt-BR" dirty="0" err="1"/>
              <a:t>Technoloigies</a:t>
            </a:r>
            <a:r>
              <a:rPr lang="pt-BR" dirty="0"/>
              <a:t> – Modelo MSO-X 2024A disponível nos laboratórios de graduação do Departamento de Engenharia Elétrica e de Computação da EESC-USP.</a:t>
            </a:r>
          </a:p>
        </p:txBody>
      </p:sp>
    </p:spTree>
    <p:extLst>
      <p:ext uri="{BB962C8B-B14F-4D97-AF65-F5344CB8AC3E}">
        <p14:creationId xmlns:p14="http://schemas.microsoft.com/office/powerpoint/2010/main" val="2112470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49302" y="315907"/>
            <a:ext cx="4645395" cy="64519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54"/>
              </a:spcAft>
              <a:defRPr/>
            </a:pPr>
            <a:r>
              <a:rPr lang="en-US" sz="2954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um </a:t>
            </a:r>
            <a:r>
              <a:rPr lang="en-US" sz="2954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osciloscópio</a:t>
            </a:r>
            <a:r>
              <a:rPr lang="en-US" sz="2954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057" y="3026710"/>
            <a:ext cx="7837884" cy="874068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108"/>
              </a:spcAft>
              <a:buClr>
                <a:srgbClr val="0099CC"/>
              </a:buClr>
              <a:buNone/>
            </a:pPr>
            <a:r>
              <a:rPr lang="en-US" sz="2400" dirty="0">
                <a:solidFill>
                  <a:srgbClr val="000000"/>
                </a:solidFill>
              </a:rPr>
              <a:t>O </a:t>
            </a:r>
            <a:r>
              <a:rPr lang="en-US" sz="2400" dirty="0" err="1">
                <a:solidFill>
                  <a:srgbClr val="000000"/>
                </a:solidFill>
              </a:rPr>
              <a:t>osciloscópio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converte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sinais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elétricos</a:t>
            </a:r>
            <a:r>
              <a:rPr lang="en-US" sz="2400" dirty="0">
                <a:solidFill>
                  <a:srgbClr val="000000"/>
                </a:solidFill>
              </a:rPr>
              <a:t> de entrada em um </a:t>
            </a:r>
            <a:r>
              <a:rPr lang="en-US" sz="2400" dirty="0" err="1">
                <a:solidFill>
                  <a:srgbClr val="000000"/>
                </a:solidFill>
              </a:rPr>
              <a:t>traço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visível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tela</a:t>
            </a:r>
            <a:r>
              <a:rPr lang="en-US" sz="2400" dirty="0">
                <a:solidFill>
                  <a:srgbClr val="000000"/>
                </a:solidFill>
              </a:rPr>
              <a:t>, por </a:t>
            </a:r>
            <a:r>
              <a:rPr lang="en-US" sz="2400" dirty="0" err="1">
                <a:solidFill>
                  <a:srgbClr val="000000"/>
                </a:solidFill>
              </a:rPr>
              <a:t>exemplo</a:t>
            </a:r>
            <a:r>
              <a:rPr lang="en-US" sz="2400" dirty="0">
                <a:solidFill>
                  <a:srgbClr val="000000"/>
                </a:solidFill>
              </a:rPr>
              <a:t>, um </a:t>
            </a:r>
            <a:r>
              <a:rPr lang="en-US" sz="2400" dirty="0" err="1">
                <a:solidFill>
                  <a:srgbClr val="000000"/>
                </a:solidFill>
              </a:rPr>
              <a:t>sinal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senoidal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19460" name="Picture 4" descr="http://www.openclipart.org/image/800px/svg_to_png/mothinator_Oscillosc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8323" y="1204547"/>
            <a:ext cx="2971800" cy="145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23A04CFD-BEF5-4EE2-BA34-1BD7260A4F41}"/>
              </a:ext>
            </a:extLst>
          </p:cNvPr>
          <p:cNvSpPr/>
          <p:nvPr/>
        </p:nvSpPr>
        <p:spPr>
          <a:xfrm>
            <a:off x="206658" y="3128051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40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236ABCA-B22D-49DA-AC9F-75F6E1093912}"/>
              </a:ext>
            </a:extLst>
          </p:cNvPr>
          <p:cNvSpPr/>
          <p:nvPr/>
        </p:nvSpPr>
        <p:spPr>
          <a:xfrm>
            <a:off x="704317" y="4051545"/>
            <a:ext cx="7735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0099CC"/>
              </a:buClr>
            </a:pPr>
            <a:r>
              <a:rPr lang="en-US" sz="2400" dirty="0">
                <a:solidFill>
                  <a:srgbClr val="000000"/>
                </a:solidFill>
              </a:rPr>
              <a:t>O </a:t>
            </a:r>
            <a:r>
              <a:rPr lang="en-US" sz="2400" dirty="0" err="1">
                <a:solidFill>
                  <a:srgbClr val="000000"/>
                </a:solidFill>
              </a:rPr>
              <a:t>osciloscópio</a:t>
            </a:r>
            <a:r>
              <a:rPr lang="en-US" sz="2400" dirty="0">
                <a:solidFill>
                  <a:srgbClr val="000000"/>
                </a:solidFill>
              </a:rPr>
              <a:t>, de forma </a:t>
            </a:r>
            <a:r>
              <a:rPr lang="en-US" sz="2400" dirty="0" err="1">
                <a:solidFill>
                  <a:srgbClr val="000000"/>
                </a:solidFill>
              </a:rPr>
              <a:t>dinâmica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representa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sinais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elétricos</a:t>
            </a:r>
            <a:r>
              <a:rPr lang="en-US" sz="2400" dirty="0">
                <a:solidFill>
                  <a:srgbClr val="000000"/>
                </a:solidFill>
              </a:rPr>
              <a:t> com </a:t>
            </a:r>
            <a:r>
              <a:rPr lang="en-US" sz="2400" dirty="0" err="1">
                <a:solidFill>
                  <a:srgbClr val="000000"/>
                </a:solidFill>
              </a:rPr>
              <a:t>variação</a:t>
            </a:r>
            <a:r>
              <a:rPr lang="en-US" sz="2400" dirty="0">
                <a:solidFill>
                  <a:srgbClr val="000000"/>
                </a:solidFill>
              </a:rPr>
              <a:t> no tempo em </a:t>
            </a:r>
            <a:r>
              <a:rPr lang="en-US" sz="2400" dirty="0" err="1">
                <a:solidFill>
                  <a:srgbClr val="000000"/>
                </a:solidFill>
              </a:rPr>
              <a:t>duas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dimensões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err="1">
                <a:solidFill>
                  <a:srgbClr val="000000"/>
                </a:solidFill>
              </a:rPr>
              <a:t>normalmente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tensão</a:t>
            </a:r>
            <a:r>
              <a:rPr lang="en-US" sz="2400" dirty="0">
                <a:solidFill>
                  <a:srgbClr val="000000"/>
                </a:solidFill>
              </a:rPr>
              <a:t> vs. tempo).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C6678A8-256B-4F72-9C28-77C475086683}"/>
              </a:ext>
            </a:extLst>
          </p:cNvPr>
          <p:cNvSpPr/>
          <p:nvPr/>
        </p:nvSpPr>
        <p:spPr>
          <a:xfrm>
            <a:off x="206658" y="4181906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40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24F3280-36D1-4E7E-BB6D-4B4BB14B443E}"/>
              </a:ext>
            </a:extLst>
          </p:cNvPr>
          <p:cNvSpPr/>
          <p:nvPr/>
        </p:nvSpPr>
        <p:spPr>
          <a:xfrm>
            <a:off x="706682" y="5338596"/>
            <a:ext cx="7560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0099CC"/>
              </a:buClr>
            </a:pPr>
            <a:r>
              <a:rPr lang="en-US" sz="2400" dirty="0">
                <a:solidFill>
                  <a:srgbClr val="000000"/>
                </a:solidFill>
              </a:rPr>
              <a:t>O </a:t>
            </a:r>
            <a:r>
              <a:rPr lang="en-US" sz="2400" dirty="0" err="1">
                <a:solidFill>
                  <a:srgbClr val="000000"/>
                </a:solidFill>
              </a:rPr>
              <a:t>osciloscópio</a:t>
            </a:r>
            <a:r>
              <a:rPr lang="en-US" sz="2400" dirty="0">
                <a:solidFill>
                  <a:srgbClr val="000000"/>
                </a:solidFill>
              </a:rPr>
              <a:t> é </a:t>
            </a:r>
            <a:r>
              <a:rPr lang="en-US" sz="2400" dirty="0" err="1">
                <a:solidFill>
                  <a:srgbClr val="000000"/>
                </a:solidFill>
              </a:rPr>
              <a:t>utilizado</a:t>
            </a:r>
            <a:r>
              <a:rPr lang="en-US" sz="2400" dirty="0">
                <a:solidFill>
                  <a:srgbClr val="000000"/>
                </a:solidFill>
              </a:rPr>
              <a:t> por </a:t>
            </a:r>
            <a:r>
              <a:rPr lang="en-US" sz="2400" dirty="0" err="1">
                <a:solidFill>
                  <a:srgbClr val="000000"/>
                </a:solidFill>
              </a:rPr>
              <a:t>engenheiros</a:t>
            </a:r>
            <a:r>
              <a:rPr lang="en-US" sz="2400" dirty="0">
                <a:solidFill>
                  <a:srgbClr val="000000"/>
                </a:solidFill>
              </a:rPr>
              <a:t> e </a:t>
            </a:r>
            <a:r>
              <a:rPr lang="en-US" sz="2400" dirty="0" err="1">
                <a:solidFill>
                  <a:srgbClr val="000000"/>
                </a:solidFill>
              </a:rPr>
              <a:t>técnicos</a:t>
            </a:r>
            <a:r>
              <a:rPr lang="en-US" sz="2400" dirty="0">
                <a:solidFill>
                  <a:srgbClr val="000000"/>
                </a:solidFill>
              </a:rPr>
              <a:t> para </a:t>
            </a:r>
            <a:r>
              <a:rPr lang="en-US" sz="2400" dirty="0" err="1">
                <a:solidFill>
                  <a:srgbClr val="000000"/>
                </a:solidFill>
              </a:rPr>
              <a:t>testar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verificar</a:t>
            </a:r>
            <a:r>
              <a:rPr lang="en-US" sz="2400" dirty="0">
                <a:solidFill>
                  <a:srgbClr val="000000"/>
                </a:solidFill>
              </a:rPr>
              <a:t> e </a:t>
            </a:r>
            <a:r>
              <a:rPr lang="en-US" sz="2400" dirty="0" err="1">
                <a:solidFill>
                  <a:srgbClr val="000000"/>
                </a:solidFill>
              </a:rPr>
              <a:t>depurar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projetos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eletrônicos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079998C7-EFAA-49D1-A245-D1B5FA44CF06}"/>
              </a:ext>
            </a:extLst>
          </p:cNvPr>
          <p:cNvSpPr/>
          <p:nvPr/>
        </p:nvSpPr>
        <p:spPr>
          <a:xfrm>
            <a:off x="206658" y="5458437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7462" y="259040"/>
            <a:ext cx="3490154" cy="58654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54"/>
              </a:spcAft>
              <a:defRPr/>
            </a:pPr>
            <a:r>
              <a:rPr lang="en-US" sz="2954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Tela do </a:t>
            </a:r>
            <a:r>
              <a:rPr lang="en-US" sz="2954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osciloscópio</a:t>
            </a:r>
            <a:endParaRPr lang="en-US" sz="2954" dirty="0">
              <a:solidFill>
                <a:srgbClr val="0099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763688" y="962327"/>
            <a:ext cx="5306990" cy="2808312"/>
            <a:chOff x="1532734" y="809625"/>
            <a:chExt cx="5847554" cy="3998675"/>
          </a:xfrm>
        </p:grpSpPr>
        <p:pic>
          <p:nvPicPr>
            <p:cNvPr id="29697" name="Picture 23" descr="Scope Screen1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5000" y="908050"/>
              <a:ext cx="5475288" cy="351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0" name="TextBox 7"/>
            <p:cNvSpPr txBox="1">
              <a:spLocks noChangeArrowheads="1"/>
            </p:cNvSpPr>
            <p:nvPr/>
          </p:nvSpPr>
          <p:spPr bwMode="auto">
            <a:xfrm rot="16200000">
              <a:off x="1359028" y="2493967"/>
              <a:ext cx="729992" cy="382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46" b="1" dirty="0"/>
                <a:t>Volts</a:t>
              </a:r>
            </a:p>
          </p:txBody>
        </p:sp>
        <p:sp>
          <p:nvSpPr>
            <p:cNvPr id="29701" name="TextBox 8"/>
            <p:cNvSpPr txBox="1">
              <a:spLocks noChangeArrowheads="1"/>
            </p:cNvSpPr>
            <p:nvPr/>
          </p:nvSpPr>
          <p:spPr bwMode="auto">
            <a:xfrm>
              <a:off x="4286250" y="4400550"/>
              <a:ext cx="859401" cy="40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46" b="1" dirty="0"/>
                <a:t>Tempo</a:t>
              </a:r>
            </a:p>
          </p:txBody>
        </p:sp>
        <p:cxnSp>
          <p:nvCxnSpPr>
            <p:cNvPr id="29702" name="Straight Arrow Connector 10"/>
            <p:cNvCxnSpPr>
              <a:cxnSpLocks noChangeShapeType="1"/>
            </p:cNvCxnSpPr>
            <p:nvPr/>
          </p:nvCxnSpPr>
          <p:spPr bwMode="auto">
            <a:xfrm rot="5400000" flipH="1" flipV="1">
              <a:off x="1188244" y="1600994"/>
              <a:ext cx="10668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9703" name="Straight Arrow Connector 11"/>
            <p:cNvCxnSpPr>
              <a:cxnSpLocks noChangeShapeType="1"/>
            </p:cNvCxnSpPr>
            <p:nvPr/>
          </p:nvCxnSpPr>
          <p:spPr bwMode="auto">
            <a:xfrm rot="16200000" flipH="1">
              <a:off x="1151732" y="3847306"/>
              <a:ext cx="1143000" cy="1587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9704" name="Straight Arrow Connector 13"/>
            <p:cNvCxnSpPr>
              <a:cxnSpLocks noChangeShapeType="1"/>
            </p:cNvCxnSpPr>
            <p:nvPr/>
          </p:nvCxnSpPr>
          <p:spPr bwMode="auto">
            <a:xfrm rot="10800000">
              <a:off x="2078038" y="4629150"/>
              <a:ext cx="2055812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9705" name="Straight Arrow Connector 15"/>
            <p:cNvCxnSpPr>
              <a:cxnSpLocks noChangeShapeType="1"/>
            </p:cNvCxnSpPr>
            <p:nvPr/>
          </p:nvCxnSpPr>
          <p:spPr bwMode="auto">
            <a:xfrm>
              <a:off x="5276850" y="4629150"/>
              <a:ext cx="2058988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9706" name="Oval 19"/>
            <p:cNvSpPr>
              <a:spLocks noChangeArrowheads="1"/>
            </p:cNvSpPr>
            <p:nvPr/>
          </p:nvSpPr>
          <p:spPr bwMode="auto">
            <a:xfrm>
              <a:off x="5934075" y="809625"/>
              <a:ext cx="685800" cy="381000"/>
            </a:xfrm>
            <a:prstGeom prst="ellipse">
              <a:avLst/>
            </a:prstGeom>
            <a:noFill/>
            <a:ln w="25400" algn="ctr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 sz="1662"/>
            </a:p>
          </p:txBody>
        </p:sp>
        <p:sp>
          <p:nvSpPr>
            <p:cNvPr id="29707" name="Oval 20"/>
            <p:cNvSpPr>
              <a:spLocks noChangeArrowheads="1"/>
            </p:cNvSpPr>
            <p:nvPr/>
          </p:nvSpPr>
          <p:spPr bwMode="auto">
            <a:xfrm>
              <a:off x="1985963" y="823913"/>
              <a:ext cx="685800" cy="381000"/>
            </a:xfrm>
            <a:prstGeom prst="ellipse">
              <a:avLst/>
            </a:prstGeom>
            <a:noFill/>
            <a:ln w="25400" algn="ctr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 sz="1662"/>
            </a:p>
          </p:txBody>
        </p:sp>
        <p:sp>
          <p:nvSpPr>
            <p:cNvPr id="29708" name="TextBox 21"/>
            <p:cNvSpPr txBox="1">
              <a:spLocks noChangeArrowheads="1"/>
            </p:cNvSpPr>
            <p:nvPr/>
          </p:nvSpPr>
          <p:spPr bwMode="auto">
            <a:xfrm>
              <a:off x="2076450" y="1185863"/>
              <a:ext cx="1546219" cy="34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77" b="1">
                  <a:solidFill>
                    <a:srgbClr val="FFFF00"/>
                  </a:solidFill>
                </a:rPr>
                <a:t>Vertical = 1 V/div</a:t>
              </a:r>
            </a:p>
          </p:txBody>
        </p:sp>
        <p:sp>
          <p:nvSpPr>
            <p:cNvPr id="29709" name="TextBox 22"/>
            <p:cNvSpPr txBox="1">
              <a:spLocks noChangeArrowheads="1"/>
            </p:cNvSpPr>
            <p:nvPr/>
          </p:nvSpPr>
          <p:spPr bwMode="auto">
            <a:xfrm>
              <a:off x="5200650" y="1185863"/>
              <a:ext cx="1850914" cy="34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77" b="1">
                  <a:solidFill>
                    <a:srgbClr val="FFFF00"/>
                  </a:solidFill>
                </a:rPr>
                <a:t>Horizontal = 1 µs/div</a:t>
              </a:r>
            </a:p>
          </p:txBody>
        </p:sp>
        <p:cxnSp>
          <p:nvCxnSpPr>
            <p:cNvPr id="29710" name="Straight Arrow Connector 14"/>
            <p:cNvCxnSpPr>
              <a:cxnSpLocks noChangeShapeType="1"/>
            </p:cNvCxnSpPr>
            <p:nvPr/>
          </p:nvCxnSpPr>
          <p:spPr bwMode="auto">
            <a:xfrm rot="10800000" flipV="1">
              <a:off x="6276975" y="1609725"/>
              <a:ext cx="276225" cy="1588"/>
            </a:xfrm>
            <a:prstGeom prst="straightConnector1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 type="arrow" w="med" len="med"/>
            </a:ln>
          </p:spPr>
        </p:cxnSp>
        <p:cxnSp>
          <p:nvCxnSpPr>
            <p:cNvPr id="29711" name="Straight Arrow Connector 16"/>
            <p:cNvCxnSpPr>
              <a:cxnSpLocks noChangeShapeType="1"/>
            </p:cNvCxnSpPr>
            <p:nvPr/>
          </p:nvCxnSpPr>
          <p:spPr bwMode="auto">
            <a:xfrm>
              <a:off x="5467350" y="1609725"/>
              <a:ext cx="295275" cy="1588"/>
            </a:xfrm>
            <a:prstGeom prst="straightConnector1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 type="arrow" w="med" len="med"/>
            </a:ln>
          </p:spPr>
        </p:cxnSp>
        <p:sp>
          <p:nvSpPr>
            <p:cNvPr id="29712" name="TextBox 17"/>
            <p:cNvSpPr txBox="1">
              <a:spLocks noChangeArrowheads="1"/>
            </p:cNvSpPr>
            <p:nvPr/>
          </p:nvSpPr>
          <p:spPr bwMode="auto">
            <a:xfrm>
              <a:off x="5753100" y="1466850"/>
              <a:ext cx="461441" cy="269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15" b="1">
                  <a:solidFill>
                    <a:srgbClr val="FFFF00"/>
                  </a:solidFill>
                </a:rPr>
                <a:t>1 Div</a:t>
              </a:r>
            </a:p>
          </p:txBody>
        </p:sp>
        <p:cxnSp>
          <p:nvCxnSpPr>
            <p:cNvPr id="29713" name="Straight Arrow Connector 29"/>
            <p:cNvCxnSpPr>
              <a:cxnSpLocks noChangeShapeType="1"/>
            </p:cNvCxnSpPr>
            <p:nvPr/>
          </p:nvCxnSpPr>
          <p:spPr bwMode="auto">
            <a:xfrm rot="5400000" flipH="1" flipV="1">
              <a:off x="3845719" y="2042319"/>
              <a:ext cx="276225" cy="1587"/>
            </a:xfrm>
            <a:prstGeom prst="straightConnector1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 type="arrow" w="med" len="med"/>
            </a:ln>
          </p:spPr>
        </p:cxnSp>
        <p:cxnSp>
          <p:nvCxnSpPr>
            <p:cNvPr id="29714" name="Straight Arrow Connector 32"/>
            <p:cNvCxnSpPr>
              <a:cxnSpLocks noChangeShapeType="1"/>
            </p:cNvCxnSpPr>
            <p:nvPr/>
          </p:nvCxnSpPr>
          <p:spPr bwMode="auto">
            <a:xfrm rot="16200000" flipH="1">
              <a:off x="3831432" y="1332706"/>
              <a:ext cx="304800" cy="1587"/>
            </a:xfrm>
            <a:prstGeom prst="straightConnector1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 type="arrow" w="med" len="med"/>
            </a:ln>
          </p:spPr>
        </p:cxnSp>
        <p:sp>
          <p:nvSpPr>
            <p:cNvPr id="29715" name="TextBox 35"/>
            <p:cNvSpPr txBox="1">
              <a:spLocks noChangeArrowheads="1"/>
            </p:cNvSpPr>
            <p:nvPr/>
          </p:nvSpPr>
          <p:spPr bwMode="auto">
            <a:xfrm rot="16200000">
              <a:off x="3737932" y="1570728"/>
              <a:ext cx="491801" cy="252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15" b="1">
                  <a:solidFill>
                    <a:srgbClr val="FFFF00"/>
                  </a:solidFill>
                </a:rPr>
                <a:t>1 Div</a:t>
              </a:r>
            </a:p>
          </p:txBody>
        </p:sp>
      </p:grpSp>
      <p:sp>
        <p:nvSpPr>
          <p:cNvPr id="22" name="Rectangle 3">
            <a:extLst>
              <a:ext uri="{FF2B5EF4-FFF2-40B4-BE49-F238E27FC236}">
                <a16:creationId xmlns:a16="http://schemas.microsoft.com/office/drawing/2014/main" id="{F6330A0F-D718-457A-BD45-B2C7365C9107}"/>
              </a:ext>
            </a:extLst>
          </p:cNvPr>
          <p:cNvSpPr txBox="1">
            <a:spLocks noChangeArrowheads="1"/>
          </p:cNvSpPr>
          <p:nvPr/>
        </p:nvSpPr>
        <p:spPr>
          <a:xfrm>
            <a:off x="832108" y="4039214"/>
            <a:ext cx="7837884" cy="874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108"/>
              </a:spcAft>
              <a:buClr>
                <a:srgbClr val="0099CC"/>
              </a:buClr>
              <a:buNone/>
            </a:pPr>
            <a:r>
              <a:rPr lang="en-US" sz="2000" dirty="0" err="1">
                <a:solidFill>
                  <a:srgbClr val="000000"/>
                </a:solidFill>
              </a:rPr>
              <a:t>Área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exibição</a:t>
            </a:r>
            <a:r>
              <a:rPr lang="en-US" sz="2000" dirty="0">
                <a:solidFill>
                  <a:srgbClr val="000000"/>
                </a:solidFill>
              </a:rPr>
              <a:t> da forma de </a:t>
            </a:r>
            <a:r>
              <a:rPr lang="en-US" sz="2000" dirty="0" err="1">
                <a:solidFill>
                  <a:srgbClr val="000000"/>
                </a:solidFill>
              </a:rPr>
              <a:t>onda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mostrada</a:t>
            </a:r>
            <a:r>
              <a:rPr lang="en-US" sz="2000" dirty="0">
                <a:solidFill>
                  <a:srgbClr val="000000"/>
                </a:solidFill>
              </a:rPr>
              <a:t> com </a:t>
            </a:r>
            <a:r>
              <a:rPr lang="en-US" sz="2000" dirty="0" err="1">
                <a:solidFill>
                  <a:srgbClr val="000000"/>
                </a:solidFill>
              </a:rPr>
              <a:t>linhas</a:t>
            </a:r>
            <a:r>
              <a:rPr lang="en-US" sz="2000" dirty="0">
                <a:solidFill>
                  <a:srgbClr val="000000"/>
                </a:solidFill>
              </a:rPr>
              <a:t> de grade (</a:t>
            </a:r>
            <a:r>
              <a:rPr lang="en-US" sz="2000" dirty="0" err="1">
                <a:solidFill>
                  <a:srgbClr val="000000"/>
                </a:solidFill>
              </a:rPr>
              <a:t>ou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divisões</a:t>
            </a:r>
            <a:r>
              <a:rPr lang="en-US" sz="2000" dirty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EBD03C27-A5CF-45A1-BA49-99F62C18F0B0}"/>
              </a:ext>
            </a:extLst>
          </p:cNvPr>
          <p:cNvSpPr/>
          <p:nvPr/>
        </p:nvSpPr>
        <p:spPr>
          <a:xfrm>
            <a:off x="385709" y="4140555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D36DEF8-2F53-47ED-8505-A67CF45DFB2C}"/>
              </a:ext>
            </a:extLst>
          </p:cNvPr>
          <p:cNvSpPr/>
          <p:nvPr/>
        </p:nvSpPr>
        <p:spPr>
          <a:xfrm>
            <a:off x="832107" y="4863846"/>
            <a:ext cx="7831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08"/>
              </a:spcAft>
              <a:buClr>
                <a:srgbClr val="0099CC"/>
              </a:buClr>
            </a:pPr>
            <a:r>
              <a:rPr lang="en-US" sz="2000" dirty="0" err="1">
                <a:solidFill>
                  <a:srgbClr val="000000"/>
                </a:solidFill>
              </a:rPr>
              <a:t>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espaços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verticais</a:t>
            </a:r>
            <a:r>
              <a:rPr lang="en-US" sz="2000" dirty="0">
                <a:solidFill>
                  <a:srgbClr val="000000"/>
                </a:solidFill>
              </a:rPr>
              <a:t> das </a:t>
            </a:r>
            <a:r>
              <a:rPr lang="en-US" sz="2000" dirty="0" err="1">
                <a:solidFill>
                  <a:srgbClr val="000000"/>
                </a:solidFill>
              </a:rPr>
              <a:t>linhas</a:t>
            </a:r>
            <a:r>
              <a:rPr lang="en-US" sz="2000" dirty="0">
                <a:solidFill>
                  <a:srgbClr val="000000"/>
                </a:solidFill>
              </a:rPr>
              <a:t> de grade </a:t>
            </a:r>
            <a:r>
              <a:rPr lang="en-US" sz="2000" dirty="0" err="1">
                <a:solidFill>
                  <a:srgbClr val="000000"/>
                </a:solidFill>
              </a:rPr>
              <a:t>estão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relacionados</a:t>
            </a:r>
            <a:r>
              <a:rPr lang="en-US" sz="2000" dirty="0">
                <a:solidFill>
                  <a:srgbClr val="000000"/>
                </a:solidFill>
              </a:rPr>
              <a:t> à </a:t>
            </a:r>
            <a:r>
              <a:rPr lang="en-US" sz="2000" dirty="0" err="1">
                <a:solidFill>
                  <a:srgbClr val="000000"/>
                </a:solidFill>
              </a:rPr>
              <a:t>configuração</a:t>
            </a:r>
            <a:r>
              <a:rPr lang="en-US" sz="2000" dirty="0">
                <a:solidFill>
                  <a:srgbClr val="000000"/>
                </a:solidFill>
              </a:rPr>
              <a:t> de volts/</a:t>
            </a:r>
            <a:r>
              <a:rPr lang="en-US" sz="2000" dirty="0" err="1">
                <a:solidFill>
                  <a:srgbClr val="000000"/>
                </a:solidFill>
              </a:rPr>
              <a:t>divisão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A6459AE5-42AD-4222-BB7A-5759D3880E45}"/>
              </a:ext>
            </a:extLst>
          </p:cNvPr>
          <p:cNvSpPr/>
          <p:nvPr/>
        </p:nvSpPr>
        <p:spPr>
          <a:xfrm>
            <a:off x="381978" y="5006934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BCE2D480-4AAA-4DFC-812F-778979CD3326}"/>
              </a:ext>
            </a:extLst>
          </p:cNvPr>
          <p:cNvSpPr/>
          <p:nvPr/>
        </p:nvSpPr>
        <p:spPr>
          <a:xfrm>
            <a:off x="825611" y="5688478"/>
            <a:ext cx="7837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0099CC"/>
              </a:buClr>
            </a:pPr>
            <a:r>
              <a:rPr lang="en-US" sz="2000" dirty="0" err="1">
                <a:solidFill>
                  <a:srgbClr val="000000"/>
                </a:solidFill>
              </a:rPr>
              <a:t>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espaços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horizontais</a:t>
            </a:r>
            <a:r>
              <a:rPr lang="en-US" sz="2000" dirty="0">
                <a:solidFill>
                  <a:srgbClr val="000000"/>
                </a:solidFill>
              </a:rPr>
              <a:t> das </a:t>
            </a:r>
            <a:r>
              <a:rPr lang="en-US" sz="2000" dirty="0" err="1">
                <a:solidFill>
                  <a:srgbClr val="000000"/>
                </a:solidFill>
              </a:rPr>
              <a:t>linhas</a:t>
            </a:r>
            <a:r>
              <a:rPr lang="en-US" sz="2000" dirty="0">
                <a:solidFill>
                  <a:srgbClr val="000000"/>
                </a:solidFill>
              </a:rPr>
              <a:t> de grade </a:t>
            </a:r>
            <a:r>
              <a:rPr lang="en-US" sz="2000" dirty="0" err="1">
                <a:solidFill>
                  <a:srgbClr val="000000"/>
                </a:solidFill>
              </a:rPr>
              <a:t>estão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relacionados</a:t>
            </a:r>
            <a:r>
              <a:rPr lang="en-US" sz="2000" dirty="0">
                <a:solidFill>
                  <a:srgbClr val="000000"/>
                </a:solidFill>
              </a:rPr>
              <a:t> à </a:t>
            </a:r>
            <a:r>
              <a:rPr lang="en-US" sz="2000" dirty="0" err="1">
                <a:solidFill>
                  <a:srgbClr val="000000"/>
                </a:solidFill>
              </a:rPr>
              <a:t>configuração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segundos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divisão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0C7FC7C5-9F39-4845-82A1-467A807593EB}"/>
              </a:ext>
            </a:extLst>
          </p:cNvPr>
          <p:cNvSpPr/>
          <p:nvPr/>
        </p:nvSpPr>
        <p:spPr>
          <a:xfrm>
            <a:off x="383960" y="5742431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72652" y="196943"/>
            <a:ext cx="4575825" cy="915865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spcAft>
                <a:spcPts val="354"/>
              </a:spcAft>
              <a:defRPr/>
            </a:pPr>
            <a:r>
              <a:rPr lang="en-US" sz="2954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Principais</a:t>
            </a:r>
            <a:r>
              <a:rPr lang="en-US" sz="2954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954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Controles</a:t>
            </a:r>
            <a:r>
              <a:rPr lang="en-US" sz="2954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br>
              <a:rPr lang="en-US" sz="2954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954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Configuração</a:t>
            </a:r>
            <a:r>
              <a:rPr lang="en-US" sz="2954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do </a:t>
            </a:r>
            <a:r>
              <a:rPr lang="en-US" sz="2954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Osciloscópio</a:t>
            </a:r>
            <a:endParaRPr lang="en-US" sz="2954" dirty="0">
              <a:solidFill>
                <a:srgbClr val="0099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40" y="1771144"/>
            <a:ext cx="6858000" cy="363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10"/>
          <p:cNvSpPr txBox="1">
            <a:spLocks noChangeArrowheads="1"/>
          </p:cNvSpPr>
          <p:nvPr/>
        </p:nvSpPr>
        <p:spPr bwMode="auto">
          <a:xfrm>
            <a:off x="3712840" y="1278777"/>
            <a:ext cx="2209800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77" b="1"/>
              <a:t>Escala horizontal (s/div)</a:t>
            </a:r>
          </a:p>
        </p:txBody>
      </p:sp>
      <p:sp>
        <p:nvSpPr>
          <p:cNvPr id="37892" name="TextBox 11"/>
          <p:cNvSpPr txBox="1">
            <a:spLocks noChangeArrowheads="1"/>
          </p:cNvSpPr>
          <p:nvPr/>
        </p:nvSpPr>
        <p:spPr bwMode="auto">
          <a:xfrm>
            <a:off x="4932040" y="1700808"/>
            <a:ext cx="2286000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77" b="1"/>
              <a:t>Posição horizontal</a:t>
            </a: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7094215" y="4079125"/>
            <a:ext cx="2286000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77" b="1"/>
              <a:t>Posição vertical</a:t>
            </a:r>
          </a:p>
        </p:txBody>
      </p:sp>
      <p:sp>
        <p:nvSpPr>
          <p:cNvPr id="37894" name="TextBox 13"/>
          <p:cNvSpPr txBox="1">
            <a:spLocks noChangeArrowheads="1"/>
          </p:cNvSpPr>
          <p:nvPr/>
        </p:nvSpPr>
        <p:spPr bwMode="auto">
          <a:xfrm>
            <a:off x="7225978" y="3406514"/>
            <a:ext cx="1795462" cy="5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77" b="1"/>
              <a:t>Escala vertical (V/div)</a:t>
            </a:r>
          </a:p>
        </p:txBody>
      </p:sp>
      <p:sp>
        <p:nvSpPr>
          <p:cNvPr id="37895" name="TextBox 14"/>
          <p:cNvSpPr txBox="1">
            <a:spLocks noChangeArrowheads="1"/>
          </p:cNvSpPr>
          <p:nvPr/>
        </p:nvSpPr>
        <p:spPr bwMode="auto">
          <a:xfrm>
            <a:off x="4189089" y="5267883"/>
            <a:ext cx="2765426" cy="103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77" b="1" dirty="0"/>
              <a:t>BNCs de entrada  dos </a:t>
            </a:r>
            <a:r>
              <a:rPr lang="en-US" sz="1477" b="1" dirty="0" err="1"/>
              <a:t>sinais</a:t>
            </a:r>
            <a:r>
              <a:rPr lang="en-US" sz="1477" b="1" dirty="0"/>
              <a:t> </a:t>
            </a:r>
            <a:r>
              <a:rPr lang="en-US" sz="1477" b="1" dirty="0" err="1"/>
              <a:t>elétricos</a:t>
            </a:r>
            <a:endParaRPr lang="en-US" sz="1477" b="1" dirty="0"/>
          </a:p>
          <a:p>
            <a:pPr algn="ctr"/>
            <a:r>
              <a:rPr lang="pt-BR" sz="1600" dirty="0" err="1"/>
              <a:t>Obs</a:t>
            </a:r>
            <a:r>
              <a:rPr lang="pt-BR" sz="1600" dirty="0"/>
              <a:t>: os  sinais são visualizados em cores diferentes</a:t>
            </a:r>
            <a:endParaRPr lang="en-US" sz="1477" b="1" dirty="0"/>
          </a:p>
        </p:txBody>
      </p:sp>
      <p:cxnSp>
        <p:nvCxnSpPr>
          <p:cNvPr id="37896" name="Straight Connector 16"/>
          <p:cNvCxnSpPr>
            <a:cxnSpLocks noChangeShapeType="1"/>
          </p:cNvCxnSpPr>
          <p:nvPr/>
        </p:nvCxnSpPr>
        <p:spPr bwMode="auto">
          <a:xfrm rot="5400000" flipH="1" flipV="1">
            <a:off x="4505980" y="2115509"/>
            <a:ext cx="633046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oval" w="med" len="med"/>
            <a:tailEnd/>
          </a:ln>
        </p:spPr>
      </p:cxnSp>
      <p:cxnSp>
        <p:nvCxnSpPr>
          <p:cNvPr id="37897" name="Straight Connector 17"/>
          <p:cNvCxnSpPr>
            <a:cxnSpLocks noChangeShapeType="1"/>
          </p:cNvCxnSpPr>
          <p:nvPr/>
        </p:nvCxnSpPr>
        <p:spPr bwMode="auto">
          <a:xfrm rot="5400000" flipH="1" flipV="1">
            <a:off x="5392537" y="2223948"/>
            <a:ext cx="422031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oval" w="med" len="med"/>
            <a:tailEnd/>
          </a:ln>
        </p:spPr>
      </p:cxnSp>
      <p:sp>
        <p:nvSpPr>
          <p:cNvPr id="37898" name="Rectangle 25"/>
          <p:cNvSpPr>
            <a:spLocks noChangeArrowheads="1"/>
          </p:cNvSpPr>
          <p:nvPr/>
        </p:nvSpPr>
        <p:spPr bwMode="auto">
          <a:xfrm>
            <a:off x="4779640" y="3529606"/>
            <a:ext cx="2286000" cy="351692"/>
          </a:xfrm>
          <a:prstGeom prst="rect">
            <a:avLst/>
          </a:prstGeom>
          <a:solidFill>
            <a:srgbClr val="FF0000">
              <a:alpha val="1098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 sz="1662"/>
          </a:p>
        </p:txBody>
      </p:sp>
      <p:sp>
        <p:nvSpPr>
          <p:cNvPr id="37899" name="Rectangle 26"/>
          <p:cNvSpPr>
            <a:spLocks noChangeArrowheads="1"/>
          </p:cNvSpPr>
          <p:nvPr/>
        </p:nvSpPr>
        <p:spPr bwMode="auto">
          <a:xfrm>
            <a:off x="4779640" y="4092314"/>
            <a:ext cx="2286000" cy="281354"/>
          </a:xfrm>
          <a:prstGeom prst="rect">
            <a:avLst/>
          </a:prstGeom>
          <a:solidFill>
            <a:srgbClr val="FF0000">
              <a:alpha val="1098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 sz="1662"/>
          </a:p>
        </p:txBody>
      </p:sp>
      <p:cxnSp>
        <p:nvCxnSpPr>
          <p:cNvPr id="37900" name="Straight Connector 31"/>
          <p:cNvCxnSpPr>
            <a:cxnSpLocks noChangeShapeType="1"/>
          </p:cNvCxnSpPr>
          <p:nvPr/>
        </p:nvCxnSpPr>
        <p:spPr bwMode="auto">
          <a:xfrm>
            <a:off x="7065640" y="3698125"/>
            <a:ext cx="3048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1" name="Straight Connector 32"/>
          <p:cNvCxnSpPr>
            <a:cxnSpLocks noChangeShapeType="1"/>
          </p:cNvCxnSpPr>
          <p:nvPr/>
        </p:nvCxnSpPr>
        <p:spPr bwMode="auto">
          <a:xfrm>
            <a:off x="7065640" y="4232991"/>
            <a:ext cx="3048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2" name="Right Brace 33"/>
          <p:cNvSpPr>
            <a:spLocks/>
          </p:cNvSpPr>
          <p:nvPr/>
        </p:nvSpPr>
        <p:spPr bwMode="auto">
          <a:xfrm rot="5400000">
            <a:off x="5327694" y="3860783"/>
            <a:ext cx="351692" cy="2362200"/>
          </a:xfrm>
          <a:prstGeom prst="rightBrace">
            <a:avLst>
              <a:gd name="adj1" fmla="val 8324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 sz="1662"/>
          </a:p>
        </p:txBody>
      </p:sp>
      <p:sp>
        <p:nvSpPr>
          <p:cNvPr id="37903" name="TextBox 34"/>
          <p:cNvSpPr txBox="1">
            <a:spLocks noChangeArrowheads="1"/>
          </p:cNvSpPr>
          <p:nvPr/>
        </p:nvSpPr>
        <p:spPr bwMode="auto">
          <a:xfrm>
            <a:off x="2341240" y="1655379"/>
            <a:ext cx="2286000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77" b="1"/>
              <a:t>Nível de disparo</a:t>
            </a:r>
          </a:p>
        </p:txBody>
      </p:sp>
      <p:cxnSp>
        <p:nvCxnSpPr>
          <p:cNvPr id="37904" name="Straight Connector 37"/>
          <p:cNvCxnSpPr>
            <a:cxnSpLocks noChangeShapeType="1"/>
          </p:cNvCxnSpPr>
          <p:nvPr/>
        </p:nvCxnSpPr>
        <p:spPr bwMode="auto">
          <a:xfrm rot="16200000" flipV="1">
            <a:off x="4045482" y="1956516"/>
            <a:ext cx="1030166" cy="9906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oval" w="med" len="med"/>
            <a:tailEnd/>
          </a:ln>
        </p:spPr>
      </p:cxnSp>
      <p:pic>
        <p:nvPicPr>
          <p:cNvPr id="37906" name="Picture 18" descr="Math1.png"/>
          <p:cNvPicPr>
            <a:picLocks noChangeAspect="1"/>
          </p:cNvPicPr>
          <p:nvPr/>
        </p:nvPicPr>
        <p:blipFill>
          <a:blip r:embed="rId4" cstate="print"/>
          <a:srcRect t="10686"/>
          <a:stretch>
            <a:fillRect/>
          </a:stretch>
        </p:blipFill>
        <p:spPr bwMode="auto">
          <a:xfrm>
            <a:off x="1274441" y="2358763"/>
            <a:ext cx="3038475" cy="175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3" descr="Scope Screen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071581"/>
            <a:ext cx="5475288" cy="324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68803" y="247294"/>
            <a:ext cx="5033407" cy="62554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54"/>
              </a:spcAft>
              <a:defRPr/>
            </a:pPr>
            <a:r>
              <a:rPr lang="en-US" sz="2954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Medições</a:t>
            </a:r>
            <a:r>
              <a:rPr lang="en-US" sz="2954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Por </a:t>
            </a:r>
            <a:r>
              <a:rPr lang="en-US" sz="2954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Estimativa</a:t>
            </a:r>
            <a:r>
              <a:rPr lang="en-US" sz="2954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Visual</a:t>
            </a:r>
          </a:p>
        </p:txBody>
      </p:sp>
      <p:sp>
        <p:nvSpPr>
          <p:cNvPr id="31748" name="TextBox 7"/>
          <p:cNvSpPr txBox="1">
            <a:spLocks noChangeArrowheads="1"/>
          </p:cNvSpPr>
          <p:nvPr/>
        </p:nvSpPr>
        <p:spPr bwMode="auto">
          <a:xfrm rot="-5400000">
            <a:off x="3858792" y="2606792"/>
            <a:ext cx="546945" cy="2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92" b="1">
                <a:solidFill>
                  <a:srgbClr val="FFFF00"/>
                </a:solidFill>
              </a:rPr>
              <a:t>V p-p</a:t>
            </a:r>
          </a:p>
        </p:txBody>
      </p:sp>
      <p:sp>
        <p:nvSpPr>
          <p:cNvPr id="31749" name="TextBox 8"/>
          <p:cNvSpPr txBox="1">
            <a:spLocks noChangeArrowheads="1"/>
          </p:cNvSpPr>
          <p:nvPr/>
        </p:nvSpPr>
        <p:spPr bwMode="auto">
          <a:xfrm>
            <a:off x="4883472" y="3914355"/>
            <a:ext cx="720582" cy="2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92" b="1">
                <a:solidFill>
                  <a:srgbClr val="FFFF00"/>
                </a:solidFill>
              </a:rPr>
              <a:t>Período</a:t>
            </a:r>
          </a:p>
        </p:txBody>
      </p:sp>
      <p:cxnSp>
        <p:nvCxnSpPr>
          <p:cNvPr id="31750" name="Straight Arrow Connector 11"/>
          <p:cNvCxnSpPr>
            <a:cxnSpLocks noChangeShapeType="1"/>
          </p:cNvCxnSpPr>
          <p:nvPr/>
        </p:nvCxnSpPr>
        <p:spPr bwMode="auto">
          <a:xfrm rot="16200000" flipH="1">
            <a:off x="3776358" y="3479880"/>
            <a:ext cx="773723" cy="1588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31751" name="Straight Arrow Connector 15"/>
          <p:cNvCxnSpPr>
            <a:cxnSpLocks noChangeShapeType="1"/>
          </p:cNvCxnSpPr>
          <p:nvPr/>
        </p:nvCxnSpPr>
        <p:spPr bwMode="auto">
          <a:xfrm>
            <a:off x="5767710" y="4050634"/>
            <a:ext cx="609600" cy="1466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31752" name="Oval 19"/>
          <p:cNvSpPr>
            <a:spLocks noChangeArrowheads="1"/>
          </p:cNvSpPr>
          <p:nvPr/>
        </p:nvSpPr>
        <p:spPr bwMode="auto">
          <a:xfrm>
            <a:off x="5934075" y="980728"/>
            <a:ext cx="685800" cy="351692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 sz="1662"/>
          </a:p>
        </p:txBody>
      </p:sp>
      <p:sp>
        <p:nvSpPr>
          <p:cNvPr id="31753" name="Oval 20"/>
          <p:cNvSpPr>
            <a:spLocks noChangeArrowheads="1"/>
          </p:cNvSpPr>
          <p:nvPr/>
        </p:nvSpPr>
        <p:spPr bwMode="auto">
          <a:xfrm>
            <a:off x="1985963" y="993917"/>
            <a:ext cx="685800" cy="351692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 sz="1662"/>
          </a:p>
        </p:txBody>
      </p:sp>
      <p:sp>
        <p:nvSpPr>
          <p:cNvPr id="31754" name="TextBox 21"/>
          <p:cNvSpPr txBox="1">
            <a:spLocks noChangeArrowheads="1"/>
          </p:cNvSpPr>
          <p:nvPr/>
        </p:nvSpPr>
        <p:spPr bwMode="auto">
          <a:xfrm>
            <a:off x="2076451" y="1328024"/>
            <a:ext cx="1347292" cy="2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92" b="1">
                <a:solidFill>
                  <a:srgbClr val="FFFF00"/>
                </a:solidFill>
              </a:rPr>
              <a:t>Vertical = 1 V/div</a:t>
            </a:r>
          </a:p>
        </p:txBody>
      </p:sp>
      <p:sp>
        <p:nvSpPr>
          <p:cNvPr id="31755" name="TextBox 22"/>
          <p:cNvSpPr txBox="1">
            <a:spLocks noChangeArrowheads="1"/>
          </p:cNvSpPr>
          <p:nvPr/>
        </p:nvSpPr>
        <p:spPr bwMode="auto">
          <a:xfrm>
            <a:off x="5200650" y="1328024"/>
            <a:ext cx="1606978" cy="2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92" b="1">
                <a:solidFill>
                  <a:srgbClr val="FFFF00"/>
                </a:solidFill>
              </a:rPr>
              <a:t>Horizontal = 1 µs/div</a:t>
            </a:r>
          </a:p>
        </p:txBody>
      </p:sp>
      <p:cxnSp>
        <p:nvCxnSpPr>
          <p:cNvPr id="31756" name="Straight Arrow Connector 16"/>
          <p:cNvCxnSpPr>
            <a:cxnSpLocks noChangeShapeType="1"/>
          </p:cNvCxnSpPr>
          <p:nvPr/>
        </p:nvCxnSpPr>
        <p:spPr bwMode="auto">
          <a:xfrm rot="5400000" flipH="1" flipV="1">
            <a:off x="3741188" y="2007169"/>
            <a:ext cx="844062" cy="1588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31757" name="Straight Arrow Connector 29"/>
          <p:cNvCxnSpPr>
            <a:cxnSpLocks noChangeShapeType="1"/>
          </p:cNvCxnSpPr>
          <p:nvPr/>
        </p:nvCxnSpPr>
        <p:spPr bwMode="auto">
          <a:xfrm rot="10800000" flipV="1">
            <a:off x="4211961" y="4050634"/>
            <a:ext cx="623887" cy="1466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31758" name="TextBox 31"/>
          <p:cNvSpPr txBox="1">
            <a:spLocks noChangeArrowheads="1"/>
          </p:cNvSpPr>
          <p:nvPr/>
        </p:nvSpPr>
        <p:spPr bwMode="auto">
          <a:xfrm rot="-5400000">
            <a:off x="2776358" y="2176702"/>
            <a:ext cx="654410" cy="2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92" b="1">
                <a:solidFill>
                  <a:srgbClr val="FFFF00"/>
                </a:solidFill>
              </a:rPr>
              <a:t>V máx.</a:t>
            </a:r>
          </a:p>
        </p:txBody>
      </p:sp>
      <p:cxnSp>
        <p:nvCxnSpPr>
          <p:cNvPr id="31759" name="Straight Arrow Connector 32"/>
          <p:cNvCxnSpPr>
            <a:cxnSpLocks noChangeShapeType="1"/>
          </p:cNvCxnSpPr>
          <p:nvPr/>
        </p:nvCxnSpPr>
        <p:spPr bwMode="auto">
          <a:xfrm rot="5400000" flipH="1" flipV="1">
            <a:off x="2939623" y="1815203"/>
            <a:ext cx="351692" cy="1588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31760" name="Straight Arrow Connector 34"/>
          <p:cNvCxnSpPr>
            <a:cxnSpLocks noChangeShapeType="1"/>
          </p:cNvCxnSpPr>
          <p:nvPr/>
        </p:nvCxnSpPr>
        <p:spPr bwMode="auto">
          <a:xfrm rot="5400000" flipH="1" flipV="1">
            <a:off x="2903660" y="2911983"/>
            <a:ext cx="422031" cy="3175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 type="oval" w="med" len="med"/>
            <a:tailEnd/>
          </a:ln>
        </p:spPr>
      </p:cxnSp>
      <p:sp>
        <p:nvSpPr>
          <p:cNvPr id="31761" name="TextBox 38"/>
          <p:cNvSpPr txBox="1">
            <a:spLocks noChangeArrowheads="1"/>
          </p:cNvSpPr>
          <p:nvPr/>
        </p:nvSpPr>
        <p:spPr bwMode="auto">
          <a:xfrm>
            <a:off x="0" y="2805133"/>
            <a:ext cx="1905000" cy="49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92" b="1"/>
              <a:t>Indicador de nível de terra (0,0 V)</a:t>
            </a:r>
          </a:p>
        </p:txBody>
      </p:sp>
      <p:cxnSp>
        <p:nvCxnSpPr>
          <p:cNvPr id="31762" name="Straight Arrow Connector 43"/>
          <p:cNvCxnSpPr>
            <a:cxnSpLocks noChangeShapeType="1"/>
          </p:cNvCxnSpPr>
          <p:nvPr/>
        </p:nvCxnSpPr>
        <p:spPr bwMode="auto">
          <a:xfrm>
            <a:off x="1447800" y="3161220"/>
            <a:ext cx="381000" cy="1466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1764" name="Oval 25"/>
          <p:cNvSpPr>
            <a:spLocks noChangeArrowheads="1"/>
          </p:cNvSpPr>
          <p:nvPr/>
        </p:nvSpPr>
        <p:spPr bwMode="auto">
          <a:xfrm>
            <a:off x="1843088" y="3020543"/>
            <a:ext cx="304800" cy="281354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 sz="1662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3E6B3ACB-6235-4F36-8AE2-8566A0759DB2}"/>
              </a:ext>
            </a:extLst>
          </p:cNvPr>
          <p:cNvSpPr txBox="1">
            <a:spLocks noChangeArrowheads="1"/>
          </p:cNvSpPr>
          <p:nvPr/>
        </p:nvSpPr>
        <p:spPr>
          <a:xfrm>
            <a:off x="984716" y="4475542"/>
            <a:ext cx="7837884" cy="656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62"/>
              </a:spcAft>
              <a:buClr>
                <a:srgbClr val="0099CC"/>
              </a:buClr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Período</a:t>
            </a:r>
            <a:r>
              <a:rPr lang="en-US" sz="2000" b="1" dirty="0">
                <a:solidFill>
                  <a:srgbClr val="FF0000"/>
                </a:solidFill>
              </a:rPr>
              <a:t> do </a:t>
            </a:r>
            <a:r>
              <a:rPr lang="en-US" sz="2000" b="1" dirty="0" err="1">
                <a:solidFill>
                  <a:srgbClr val="FF0000"/>
                </a:solidFill>
              </a:rPr>
              <a:t>sinal</a:t>
            </a:r>
            <a:r>
              <a:rPr lang="en-US" sz="2000" b="1" dirty="0">
                <a:solidFill>
                  <a:srgbClr val="FF0000"/>
                </a:solidFill>
              </a:rPr>
              <a:t>: T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= 4 </a:t>
            </a:r>
            <a:r>
              <a:rPr lang="en-US" sz="2000" dirty="0" err="1">
                <a:solidFill>
                  <a:srgbClr val="000000"/>
                </a:solidFill>
              </a:rPr>
              <a:t>divisões</a:t>
            </a:r>
            <a:r>
              <a:rPr lang="en-US" sz="2000" dirty="0">
                <a:solidFill>
                  <a:srgbClr val="000000"/>
                </a:solidFill>
              </a:rPr>
              <a:t> x 1 µs/div = 4 µ</a:t>
            </a:r>
            <a:r>
              <a:rPr lang="en-US" sz="2000" dirty="0" err="1">
                <a:solidFill>
                  <a:srgbClr val="000000"/>
                </a:solidFill>
              </a:rPr>
              <a:t>sFrequência</a:t>
            </a:r>
            <a:r>
              <a:rPr lang="en-US" sz="2000" dirty="0">
                <a:solidFill>
                  <a:srgbClr val="000000"/>
                </a:solidFill>
              </a:rPr>
              <a:t> do </a:t>
            </a:r>
            <a:r>
              <a:rPr lang="en-US" sz="2000" dirty="0" err="1">
                <a:solidFill>
                  <a:srgbClr val="000000"/>
                </a:solidFill>
              </a:rPr>
              <a:t>Sinal</a:t>
            </a:r>
            <a:r>
              <a:rPr lang="en-US" sz="2000" dirty="0">
                <a:solidFill>
                  <a:srgbClr val="000000"/>
                </a:solidFill>
              </a:rPr>
              <a:t> ,  Freq = 1/T = 250 kHz.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187B31E5-90FA-4D6F-B940-029FF074DAE1}"/>
              </a:ext>
            </a:extLst>
          </p:cNvPr>
          <p:cNvSpPr/>
          <p:nvPr/>
        </p:nvSpPr>
        <p:spPr>
          <a:xfrm>
            <a:off x="536434" y="4576157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4773C7B-5C14-4564-A9BC-34EE54082884}"/>
              </a:ext>
            </a:extLst>
          </p:cNvPr>
          <p:cNvSpPr/>
          <p:nvPr/>
        </p:nvSpPr>
        <p:spPr>
          <a:xfrm>
            <a:off x="979717" y="5172352"/>
            <a:ext cx="6400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62"/>
              </a:spcAft>
              <a:buClr>
                <a:srgbClr val="0099CC"/>
              </a:buClr>
            </a:pPr>
            <a:r>
              <a:rPr lang="en-US" sz="2000" b="1" dirty="0" err="1">
                <a:solidFill>
                  <a:srgbClr val="FF0000"/>
                </a:solidFill>
              </a:rPr>
              <a:t>Tensão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pico</a:t>
            </a:r>
            <a:r>
              <a:rPr lang="en-US" sz="2000" b="1" dirty="0">
                <a:solidFill>
                  <a:srgbClr val="FF0000"/>
                </a:solidFill>
              </a:rPr>
              <a:t> à </a:t>
            </a:r>
            <a:r>
              <a:rPr lang="en-US" sz="2000" b="1" dirty="0" err="1">
                <a:solidFill>
                  <a:srgbClr val="FF0000"/>
                </a:solidFill>
              </a:rPr>
              <a:t>pico</a:t>
            </a:r>
            <a:r>
              <a:rPr lang="en-US" sz="2000" b="1" dirty="0">
                <a:solidFill>
                  <a:srgbClr val="FF0000"/>
                </a:solidFill>
              </a:rPr>
              <a:t> do </a:t>
            </a:r>
            <a:r>
              <a:rPr lang="en-US" sz="2000" b="1" dirty="0" err="1">
                <a:solidFill>
                  <a:srgbClr val="FF0000"/>
                </a:solidFill>
              </a:rPr>
              <a:t>Sinal</a:t>
            </a:r>
            <a:r>
              <a:rPr lang="en-US" sz="2000" dirty="0">
                <a:solidFill>
                  <a:srgbClr val="000000"/>
                </a:solidFill>
              </a:rPr>
              <a:t>:  </a:t>
            </a:r>
            <a:r>
              <a:rPr lang="en-US" sz="2000" b="1" dirty="0" err="1">
                <a:solidFill>
                  <a:srgbClr val="FF0000"/>
                </a:solidFill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</a:rPr>
              <a:t>pp</a:t>
            </a:r>
            <a:r>
              <a:rPr lang="en-US" sz="2000" dirty="0">
                <a:solidFill>
                  <a:srgbClr val="000000"/>
                </a:solidFill>
              </a:rPr>
              <a:t> = 6 </a:t>
            </a:r>
            <a:r>
              <a:rPr lang="en-US" sz="2000" dirty="0" err="1">
                <a:solidFill>
                  <a:srgbClr val="000000"/>
                </a:solidFill>
              </a:rPr>
              <a:t>divisões</a:t>
            </a:r>
            <a:r>
              <a:rPr lang="en-US" sz="2000" dirty="0">
                <a:solidFill>
                  <a:srgbClr val="000000"/>
                </a:solidFill>
              </a:rPr>
              <a:t> x 1 V/div = 6 V 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4666F29B-B802-4CFA-B423-67FD2F557E29}"/>
              </a:ext>
            </a:extLst>
          </p:cNvPr>
          <p:cNvSpPr/>
          <p:nvPr/>
        </p:nvSpPr>
        <p:spPr>
          <a:xfrm>
            <a:off x="529588" y="5315440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DFC22B7-3E84-43C4-8D2D-F20532364108}"/>
              </a:ext>
            </a:extLst>
          </p:cNvPr>
          <p:cNvSpPr/>
          <p:nvPr/>
        </p:nvSpPr>
        <p:spPr>
          <a:xfrm>
            <a:off x="984716" y="5818501"/>
            <a:ext cx="7837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62"/>
              </a:spcAft>
              <a:buClr>
                <a:srgbClr val="0099CC"/>
              </a:buClr>
            </a:pPr>
            <a:r>
              <a:rPr lang="en-US" sz="2000" b="1" dirty="0" err="1">
                <a:solidFill>
                  <a:srgbClr val="FF0000"/>
                </a:solidFill>
              </a:rPr>
              <a:t>Tensão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Máxima</a:t>
            </a:r>
            <a:r>
              <a:rPr lang="en-US" sz="2000" b="1" dirty="0">
                <a:solidFill>
                  <a:srgbClr val="FF0000"/>
                </a:solidFill>
              </a:rPr>
              <a:t> do </a:t>
            </a:r>
            <a:r>
              <a:rPr lang="en-US" sz="2000" b="1" dirty="0" err="1">
                <a:solidFill>
                  <a:srgbClr val="FF0000"/>
                </a:solidFill>
              </a:rPr>
              <a:t>Sinal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b="1" dirty="0" err="1">
                <a:solidFill>
                  <a:srgbClr val="FF0000"/>
                </a:solidFill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</a:rPr>
              <a:t>máx</a:t>
            </a:r>
            <a:r>
              <a:rPr lang="en-US" sz="2000" b="1" baseline="-25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= +4 </a:t>
            </a:r>
            <a:r>
              <a:rPr lang="en-US" sz="2000" dirty="0" err="1">
                <a:solidFill>
                  <a:srgbClr val="000000"/>
                </a:solidFill>
              </a:rPr>
              <a:t>divisões</a:t>
            </a:r>
            <a:r>
              <a:rPr lang="en-US" sz="2000" dirty="0">
                <a:solidFill>
                  <a:srgbClr val="000000"/>
                </a:solidFill>
              </a:rPr>
              <a:t> x 1 V/div = +4 V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B8B5BCA-B695-4044-8A9B-51F488E763BF}"/>
              </a:ext>
            </a:extLst>
          </p:cNvPr>
          <p:cNvSpPr/>
          <p:nvPr/>
        </p:nvSpPr>
        <p:spPr>
          <a:xfrm>
            <a:off x="529588" y="5924163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5" descr="Auto Meas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66497"/>
            <a:ext cx="5791200" cy="321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09" y="280883"/>
            <a:ext cx="5536748" cy="9158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spcBef>
                <a:spcPts val="0"/>
              </a:spcBef>
              <a:spcAft>
                <a:spcPts val="354"/>
              </a:spcAft>
            </a:pPr>
            <a:r>
              <a:rPr lang="en-US" sz="2954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Medições</a:t>
            </a:r>
            <a:r>
              <a:rPr lang="en-US" sz="2954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954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Paramétricas</a:t>
            </a:r>
            <a:r>
              <a:rPr lang="en-US" sz="2954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954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Automáticas</a:t>
            </a:r>
            <a:br>
              <a:rPr lang="en-US" sz="2954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954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no </a:t>
            </a:r>
            <a:r>
              <a:rPr lang="en-US" sz="2954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Osciloscópio</a:t>
            </a:r>
            <a:endParaRPr lang="en-US" sz="2954" dirty="0">
              <a:solidFill>
                <a:srgbClr val="0099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6166" y="3476171"/>
            <a:ext cx="2199095" cy="232196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Clr>
                <a:srgbClr val="0099CC"/>
              </a:buClr>
              <a:buNone/>
            </a:pPr>
            <a:r>
              <a:rPr lang="en-US" sz="2000" b="1" dirty="0" err="1">
                <a:solidFill>
                  <a:srgbClr val="000000"/>
                </a:solidFill>
              </a:rPr>
              <a:t>Selecione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até</a:t>
            </a:r>
            <a:r>
              <a:rPr lang="en-US" sz="2000" b="1" dirty="0">
                <a:solidFill>
                  <a:srgbClr val="000000"/>
                </a:solidFill>
              </a:rPr>
              <a:t> 4 </a:t>
            </a:r>
            <a:r>
              <a:rPr lang="en-US" sz="2000" b="1" dirty="0" err="1">
                <a:solidFill>
                  <a:srgbClr val="000000"/>
                </a:solidFill>
              </a:rPr>
              <a:t>medições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paramétricas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automáticas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</a:p>
          <a:p>
            <a:pPr marL="0" indent="0" algn="ctr">
              <a:spcAft>
                <a:spcPts val="1108"/>
              </a:spcAft>
              <a:buClr>
                <a:srgbClr val="0099CC"/>
              </a:buClr>
              <a:buNone/>
            </a:pPr>
            <a:r>
              <a:rPr lang="en-US" sz="2000" b="1" dirty="0">
                <a:solidFill>
                  <a:srgbClr val="000000"/>
                </a:solidFill>
              </a:rPr>
              <a:t>( a </a:t>
            </a:r>
            <a:r>
              <a:rPr lang="en-US" sz="2000" b="1" dirty="0" err="1">
                <a:solidFill>
                  <a:srgbClr val="000000"/>
                </a:solidFill>
              </a:rPr>
              <a:t>leitura</a:t>
            </a:r>
            <a:r>
              <a:rPr lang="en-US" sz="2000" b="1" dirty="0">
                <a:solidFill>
                  <a:srgbClr val="000000"/>
                </a:solidFill>
              </a:rPr>
              <a:t> é </a:t>
            </a:r>
            <a:r>
              <a:rPr lang="en-US" sz="2000" b="1" dirty="0" err="1">
                <a:solidFill>
                  <a:srgbClr val="000000"/>
                </a:solidFill>
              </a:rPr>
              <a:t>continuamente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atualizada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5844" name="Oval 33"/>
          <p:cNvSpPr>
            <a:spLocks noChangeArrowheads="1"/>
          </p:cNvSpPr>
          <p:nvPr/>
        </p:nvSpPr>
        <p:spPr bwMode="auto">
          <a:xfrm>
            <a:off x="5039544" y="2996712"/>
            <a:ext cx="1371600" cy="1628042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 sz="1662"/>
          </a:p>
        </p:txBody>
      </p:sp>
      <p:sp>
        <p:nvSpPr>
          <p:cNvPr id="35845" name="TextBox 36"/>
          <p:cNvSpPr txBox="1">
            <a:spLocks noChangeArrowheads="1"/>
          </p:cNvSpPr>
          <p:nvPr/>
        </p:nvSpPr>
        <p:spPr bwMode="auto">
          <a:xfrm>
            <a:off x="6988909" y="2996712"/>
            <a:ext cx="888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Leitura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5846" name="Straight Arrow Connector 39"/>
          <p:cNvCxnSpPr>
            <a:cxnSpLocks noChangeShapeType="1"/>
            <a:stCxn id="35845" idx="1"/>
          </p:cNvCxnSpPr>
          <p:nvPr/>
        </p:nvCxnSpPr>
        <p:spPr bwMode="auto">
          <a:xfrm flipH="1">
            <a:off x="6411145" y="3181378"/>
            <a:ext cx="577764" cy="671119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928" y="202674"/>
            <a:ext cx="3445726" cy="685779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t-BR" sz="2400" b="1" dirty="0">
                <a:latin typeface="+mn-lt"/>
              </a:rPr>
              <a:t>Referência Bibliográfica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3ACD06-A492-479B-A79D-4FE2BD3AB1DA}"/>
              </a:ext>
            </a:extLst>
          </p:cNvPr>
          <p:cNvSpPr txBox="1"/>
          <p:nvPr/>
        </p:nvSpPr>
        <p:spPr>
          <a:xfrm>
            <a:off x="1036634" y="5589240"/>
            <a:ext cx="2261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Pearson </a:t>
            </a:r>
            <a:r>
              <a:rPr lang="pt-BR" sz="1400" dirty="0" err="1"/>
              <a:t>Education</a:t>
            </a:r>
            <a:r>
              <a:rPr lang="pt-BR" sz="1400" dirty="0"/>
              <a:t> do Brasil, </a:t>
            </a:r>
          </a:p>
          <a:p>
            <a:pPr algn="ctr"/>
            <a:r>
              <a:rPr lang="pt-BR" sz="1400" dirty="0"/>
              <a:t>13ª edição - 2016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1B40A6-27BB-4F94-9FF0-5AC1C74374DB}"/>
              </a:ext>
            </a:extLst>
          </p:cNvPr>
          <p:cNvSpPr txBox="1"/>
          <p:nvPr/>
        </p:nvSpPr>
        <p:spPr>
          <a:xfrm>
            <a:off x="4607903" y="1988840"/>
            <a:ext cx="4176464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pt-BR" b="1" dirty="0">
                <a:solidFill>
                  <a:srgbClr val="FF0000"/>
                </a:solidFill>
                <a:highlight>
                  <a:srgbClr val="FFFF00"/>
                </a:highlight>
              </a:rPr>
              <a:t>e-books temporariamente abertos</a:t>
            </a:r>
            <a:endParaRPr lang="pt-BR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 fontAlgn="base"/>
            <a:r>
              <a:rPr lang="pt-BR" dirty="0"/>
              <a:t>30 Março 2020 </a:t>
            </a:r>
          </a:p>
          <a:p>
            <a:pPr algn="ctr" fontAlgn="base"/>
            <a:r>
              <a:rPr lang="pt-BR" dirty="0"/>
              <a:t>A pedido do pró-reitor de graduação da USP, professor Edmund </a:t>
            </a:r>
            <a:r>
              <a:rPr lang="pt-BR" dirty="0" err="1"/>
              <a:t>Chada</a:t>
            </a:r>
            <a:r>
              <a:rPr lang="pt-BR" dirty="0"/>
              <a:t> </a:t>
            </a:r>
            <a:r>
              <a:rPr lang="pt-BR" dirty="0" err="1"/>
              <a:t>Baracat</a:t>
            </a:r>
            <a:r>
              <a:rPr lang="pt-BR" dirty="0"/>
              <a:t>, a Comissão de Graduação da Escola de Engenharia de São Carlos (EESC) da USP informa a liberação temporária do acesso a plataformas e-books da Person e da Elsevier - Science Direct. Seguem os dados para acesso:</a:t>
            </a:r>
          </a:p>
          <a:p>
            <a:pPr algn="ctr" fontAlgn="base"/>
            <a:r>
              <a:rPr lang="pt-BR" dirty="0"/>
              <a:t> </a:t>
            </a:r>
          </a:p>
          <a:p>
            <a:pPr algn="ctr" fontAlgn="base"/>
            <a:r>
              <a:rPr lang="pt-BR" b="1" dirty="0"/>
              <a:t>E-books da Person</a:t>
            </a:r>
            <a:endParaRPr lang="pt-BR" dirty="0"/>
          </a:p>
          <a:p>
            <a:pPr algn="ctr" fontAlgn="base"/>
            <a:r>
              <a:rPr lang="pt-BR" dirty="0"/>
              <a:t>Site: </a:t>
            </a:r>
            <a:r>
              <a:rPr lang="pt-BR" u="sng" dirty="0">
                <a:hlinkClick r:id="rId2"/>
              </a:rPr>
              <a:t>plataforma.bvirtual.com.br</a:t>
            </a:r>
            <a:br>
              <a:rPr lang="pt-BR" dirty="0"/>
            </a:br>
            <a:r>
              <a:rPr lang="pt-BR" dirty="0"/>
              <a:t>Usuário: </a:t>
            </a:r>
            <a:r>
              <a:rPr lang="pt-BR" u="sng" dirty="0">
                <a:hlinkClick r:id="rId3"/>
              </a:rPr>
              <a:t>BV_USP@pearson.com</a:t>
            </a:r>
            <a:br>
              <a:rPr lang="pt-BR" dirty="0"/>
            </a:br>
            <a:r>
              <a:rPr lang="pt-BR" dirty="0"/>
              <a:t>Senha: @Pearson123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2034A2E-EE27-4252-837B-6BC499424BF0}"/>
              </a:ext>
            </a:extLst>
          </p:cNvPr>
          <p:cNvSpPr txBox="1"/>
          <p:nvPr/>
        </p:nvSpPr>
        <p:spPr>
          <a:xfrm>
            <a:off x="5889472" y="332656"/>
            <a:ext cx="156072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ATENÇÃO 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869B1775-3526-47F6-826E-33F45753E7D6}"/>
              </a:ext>
            </a:extLst>
          </p:cNvPr>
          <p:cNvSpPr/>
          <p:nvPr/>
        </p:nvSpPr>
        <p:spPr>
          <a:xfrm>
            <a:off x="6228184" y="1124744"/>
            <a:ext cx="936104" cy="57606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33B9A0C-4BFD-4CD6-9D47-BB60BA279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411" y="1239181"/>
            <a:ext cx="2776433" cy="41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97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73237" y="252770"/>
            <a:ext cx="4575825" cy="56868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54"/>
              </a:spcAft>
              <a:defRPr/>
            </a:pPr>
            <a:r>
              <a:rPr lang="en-US" sz="2954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Medição</a:t>
            </a:r>
            <a:r>
              <a:rPr lang="en-US" sz="2954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954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Usando</a:t>
            </a:r>
            <a:r>
              <a:rPr lang="en-US" sz="2954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954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Cursores</a:t>
            </a:r>
            <a:endParaRPr lang="en-US" sz="2954" dirty="0">
              <a:solidFill>
                <a:srgbClr val="0099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3795" name="Picture 24" descr="Cursors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52736"/>
            <a:ext cx="5791200" cy="321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5" descr="Fig1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1" y="1052736"/>
            <a:ext cx="1809750" cy="131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26"/>
          <p:cNvSpPr txBox="1">
            <a:spLocks noChangeArrowheads="1"/>
          </p:cNvSpPr>
          <p:nvPr/>
        </p:nvSpPr>
        <p:spPr bwMode="auto">
          <a:xfrm rot="-5400000">
            <a:off x="2283595" y="2344175"/>
            <a:ext cx="844655" cy="2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92" b="1">
                <a:solidFill>
                  <a:srgbClr val="FFFF00"/>
                </a:solidFill>
              </a:rPr>
              <a:t>Cursor X1</a:t>
            </a:r>
          </a:p>
        </p:txBody>
      </p:sp>
      <p:sp>
        <p:nvSpPr>
          <p:cNvPr id="33798" name="TextBox 27"/>
          <p:cNvSpPr txBox="1">
            <a:spLocks noChangeArrowheads="1"/>
          </p:cNvSpPr>
          <p:nvPr/>
        </p:nvSpPr>
        <p:spPr bwMode="auto">
          <a:xfrm rot="-5400000">
            <a:off x="3998862" y="2653889"/>
            <a:ext cx="844655" cy="2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92" b="1" dirty="0">
                <a:solidFill>
                  <a:srgbClr val="FFFF00"/>
                </a:solidFill>
              </a:rPr>
              <a:t>Cursor X2</a:t>
            </a:r>
          </a:p>
        </p:txBody>
      </p:sp>
      <p:sp>
        <p:nvSpPr>
          <p:cNvPr id="33799" name="TextBox 28"/>
          <p:cNvSpPr txBox="1">
            <a:spLocks noChangeArrowheads="1"/>
          </p:cNvSpPr>
          <p:nvPr/>
        </p:nvSpPr>
        <p:spPr bwMode="auto">
          <a:xfrm>
            <a:off x="3124200" y="3233229"/>
            <a:ext cx="839845" cy="2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92" b="1">
                <a:solidFill>
                  <a:srgbClr val="FFFF00"/>
                </a:solidFill>
              </a:rPr>
              <a:t>Cursor Y1</a:t>
            </a:r>
          </a:p>
        </p:txBody>
      </p:sp>
      <p:sp>
        <p:nvSpPr>
          <p:cNvPr id="33800" name="TextBox 30"/>
          <p:cNvSpPr txBox="1">
            <a:spLocks noChangeArrowheads="1"/>
          </p:cNvSpPr>
          <p:nvPr/>
        </p:nvSpPr>
        <p:spPr bwMode="auto">
          <a:xfrm>
            <a:off x="2286000" y="1263753"/>
            <a:ext cx="839845" cy="2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92" b="1">
                <a:solidFill>
                  <a:srgbClr val="FFFF00"/>
                </a:solidFill>
              </a:rPr>
              <a:t>Cursor Y2</a:t>
            </a:r>
          </a:p>
        </p:txBody>
      </p:sp>
      <p:sp>
        <p:nvSpPr>
          <p:cNvPr id="33801" name="Oval 33"/>
          <p:cNvSpPr>
            <a:spLocks noChangeArrowheads="1"/>
          </p:cNvSpPr>
          <p:nvPr/>
        </p:nvSpPr>
        <p:spPr bwMode="auto">
          <a:xfrm>
            <a:off x="5260975" y="2600182"/>
            <a:ext cx="1371600" cy="1195754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 sz="1662"/>
          </a:p>
        </p:txBody>
      </p:sp>
      <p:sp>
        <p:nvSpPr>
          <p:cNvPr id="33802" name="Oval 35"/>
          <p:cNvSpPr>
            <a:spLocks noChangeArrowheads="1"/>
          </p:cNvSpPr>
          <p:nvPr/>
        </p:nvSpPr>
        <p:spPr bwMode="auto">
          <a:xfrm>
            <a:off x="3287713" y="3856017"/>
            <a:ext cx="3200400" cy="492369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 sz="1662"/>
          </a:p>
        </p:txBody>
      </p:sp>
      <p:sp>
        <p:nvSpPr>
          <p:cNvPr id="33803" name="TextBox 36"/>
          <p:cNvSpPr txBox="1">
            <a:spLocks noChangeArrowheads="1"/>
          </p:cNvSpPr>
          <p:nvPr/>
        </p:nvSpPr>
        <p:spPr bwMode="auto">
          <a:xfrm>
            <a:off x="6748463" y="3033938"/>
            <a:ext cx="1905000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77" b="1"/>
              <a:t>Leitura</a:t>
            </a:r>
            <a:r>
              <a:rPr lang="en-US" sz="1477" b="1"/>
              <a:t> Δ</a:t>
            </a:r>
          </a:p>
        </p:txBody>
      </p:sp>
      <p:sp>
        <p:nvSpPr>
          <p:cNvPr id="33804" name="TextBox 37"/>
          <p:cNvSpPr txBox="1">
            <a:spLocks noChangeArrowheads="1"/>
          </p:cNvSpPr>
          <p:nvPr/>
        </p:nvSpPr>
        <p:spPr bwMode="auto">
          <a:xfrm>
            <a:off x="6792913" y="3829640"/>
            <a:ext cx="1905000" cy="5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77" b="1"/>
              <a:t>Leitura de V e T absolutos</a:t>
            </a:r>
          </a:p>
        </p:txBody>
      </p:sp>
      <p:cxnSp>
        <p:nvCxnSpPr>
          <p:cNvPr id="33805" name="Straight Arrow Connector 39"/>
          <p:cNvCxnSpPr>
            <a:cxnSpLocks noChangeShapeType="1"/>
          </p:cNvCxnSpPr>
          <p:nvPr/>
        </p:nvCxnSpPr>
        <p:spPr bwMode="auto">
          <a:xfrm rot="10800000" flipV="1">
            <a:off x="6629400" y="3189269"/>
            <a:ext cx="457200" cy="146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806" name="Straight Arrow Connector 41"/>
          <p:cNvCxnSpPr>
            <a:cxnSpLocks noChangeShapeType="1"/>
          </p:cNvCxnSpPr>
          <p:nvPr/>
        </p:nvCxnSpPr>
        <p:spPr bwMode="auto">
          <a:xfrm rot="10800000" flipV="1">
            <a:off x="6439046" y="4149080"/>
            <a:ext cx="457200" cy="146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3807" name="TextBox 42"/>
          <p:cNvSpPr txBox="1">
            <a:spLocks noChangeArrowheads="1"/>
          </p:cNvSpPr>
          <p:nvPr/>
        </p:nvSpPr>
        <p:spPr bwMode="auto">
          <a:xfrm>
            <a:off x="6750193" y="2398055"/>
            <a:ext cx="1905000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77" b="1" dirty="0" err="1"/>
              <a:t>Controles</a:t>
            </a:r>
            <a:r>
              <a:rPr lang="en-US" sz="1477" b="1" dirty="0"/>
              <a:t> de cursor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55C85A5-05B4-4579-A336-DA2D01566D98}"/>
              </a:ext>
            </a:extLst>
          </p:cNvPr>
          <p:cNvSpPr txBox="1">
            <a:spLocks noChangeArrowheads="1"/>
          </p:cNvSpPr>
          <p:nvPr/>
        </p:nvSpPr>
        <p:spPr>
          <a:xfrm>
            <a:off x="932474" y="4535607"/>
            <a:ext cx="7837884" cy="656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62"/>
              </a:spcAft>
              <a:buClr>
                <a:srgbClr val="0099CC"/>
              </a:buClr>
              <a:buNone/>
            </a:pPr>
            <a:r>
              <a:rPr lang="en-US" sz="2000" dirty="0"/>
              <a:t>O </a:t>
            </a:r>
            <a:r>
              <a:rPr lang="en-US" sz="2000" dirty="0" err="1"/>
              <a:t>osciloscópio</a:t>
            </a:r>
            <a:r>
              <a:rPr lang="en-US" sz="2000" dirty="0"/>
              <a:t> </a:t>
            </a:r>
            <a:r>
              <a:rPr lang="en-US" sz="2000" dirty="0" err="1"/>
              <a:t>possui</a:t>
            </a:r>
            <a:r>
              <a:rPr lang="en-US" sz="2000" dirty="0"/>
              <a:t> </a:t>
            </a:r>
            <a:r>
              <a:rPr lang="en-US" sz="2000" dirty="0" err="1"/>
              <a:t>dois</a:t>
            </a:r>
            <a:r>
              <a:rPr lang="en-US" sz="2000" dirty="0"/>
              <a:t> </a:t>
            </a:r>
            <a:r>
              <a:rPr lang="en-US" sz="2000" dirty="0" err="1"/>
              <a:t>cursores</a:t>
            </a:r>
            <a:r>
              <a:rPr lang="en-US" sz="2000" dirty="0"/>
              <a:t> </a:t>
            </a:r>
            <a:r>
              <a:rPr lang="en-US" sz="2000" dirty="0" err="1"/>
              <a:t>horizontais</a:t>
            </a:r>
            <a:r>
              <a:rPr lang="en-US" sz="2000" dirty="0"/>
              <a:t> (</a:t>
            </a:r>
            <a:r>
              <a:rPr lang="en-US" sz="2000" dirty="0" err="1"/>
              <a:t>deslocamento</a:t>
            </a:r>
            <a:r>
              <a:rPr lang="en-US" sz="2000" dirty="0"/>
              <a:t> vertical) e </a:t>
            </a:r>
            <a:r>
              <a:rPr lang="en-US" sz="2000" dirty="0" err="1"/>
              <a:t>dois</a:t>
            </a:r>
            <a:r>
              <a:rPr lang="en-US" sz="2000" dirty="0"/>
              <a:t> cursors </a:t>
            </a:r>
            <a:r>
              <a:rPr lang="en-US" sz="2000" dirty="0" err="1"/>
              <a:t>verticiais</a:t>
            </a:r>
            <a:r>
              <a:rPr lang="en-US" sz="2000" dirty="0"/>
              <a:t> (</a:t>
            </a:r>
            <a:r>
              <a:rPr lang="en-US" sz="2000" dirty="0" err="1"/>
              <a:t>deslocamento</a:t>
            </a:r>
            <a:r>
              <a:rPr lang="en-US" sz="2000" dirty="0"/>
              <a:t> horizontal)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5FB4619-2049-4BA1-8CE5-AD09A25FCA6B}"/>
              </a:ext>
            </a:extLst>
          </p:cNvPr>
          <p:cNvSpPr/>
          <p:nvPr/>
        </p:nvSpPr>
        <p:spPr>
          <a:xfrm>
            <a:off x="470123" y="4652619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B0E00B4E-BE97-4967-8C90-C9B42AACFA06}"/>
              </a:ext>
            </a:extLst>
          </p:cNvPr>
          <p:cNvSpPr/>
          <p:nvPr/>
        </p:nvSpPr>
        <p:spPr>
          <a:xfrm>
            <a:off x="883024" y="5246838"/>
            <a:ext cx="7649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62"/>
              </a:spcAft>
              <a:buClr>
                <a:srgbClr val="0099CC"/>
              </a:buClr>
            </a:pPr>
            <a:r>
              <a:rPr lang="en-US" sz="2000" dirty="0" err="1">
                <a:solidFill>
                  <a:srgbClr val="000000"/>
                </a:solidFill>
              </a:rPr>
              <a:t>Posicionamento</a:t>
            </a:r>
            <a:r>
              <a:rPr lang="en-US" sz="2000" dirty="0">
                <a:solidFill>
                  <a:srgbClr val="000000"/>
                </a:solidFill>
              </a:rPr>
              <a:t> manual dos </a:t>
            </a:r>
            <a:r>
              <a:rPr lang="en-US" sz="2000" dirty="0" err="1">
                <a:solidFill>
                  <a:srgbClr val="000000"/>
                </a:solidFill>
              </a:rPr>
              <a:t>cursores</a:t>
            </a:r>
            <a:r>
              <a:rPr lang="en-US" sz="2000" dirty="0">
                <a:solidFill>
                  <a:srgbClr val="000000"/>
                </a:solidFill>
              </a:rPr>
              <a:t> X e Y </a:t>
            </a:r>
            <a:r>
              <a:rPr lang="en-US" sz="2000" dirty="0" err="1">
                <a:solidFill>
                  <a:srgbClr val="000000"/>
                </a:solidFill>
              </a:rPr>
              <a:t>nos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pontos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medição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desejados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58CC37BB-D9A9-44E7-8112-FAF4AC7B7220}"/>
              </a:ext>
            </a:extLst>
          </p:cNvPr>
          <p:cNvSpPr/>
          <p:nvPr/>
        </p:nvSpPr>
        <p:spPr>
          <a:xfrm>
            <a:off x="477346" y="5375505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F90A67F-0550-409A-93C3-7C50602C557F}"/>
              </a:ext>
            </a:extLst>
          </p:cNvPr>
          <p:cNvSpPr/>
          <p:nvPr/>
        </p:nvSpPr>
        <p:spPr>
          <a:xfrm>
            <a:off x="932474" y="5878566"/>
            <a:ext cx="7837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08"/>
              </a:spcAft>
              <a:buClr>
                <a:srgbClr val="0099CC"/>
              </a:buClr>
            </a:pPr>
            <a:r>
              <a:rPr lang="en-US" sz="2000" dirty="0">
                <a:solidFill>
                  <a:srgbClr val="000000"/>
                </a:solidFill>
              </a:rPr>
              <a:t>O </a:t>
            </a:r>
            <a:r>
              <a:rPr lang="en-US" sz="2000" dirty="0" err="1">
                <a:solidFill>
                  <a:srgbClr val="000000"/>
                </a:solidFill>
              </a:rPr>
              <a:t>osciloscópio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automaticamente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multiplica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pelos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fatores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escala</a:t>
            </a:r>
            <a:r>
              <a:rPr lang="en-US" sz="2000" dirty="0">
                <a:solidFill>
                  <a:srgbClr val="000000"/>
                </a:solidFill>
              </a:rPr>
              <a:t> vertical e horizontal para </a:t>
            </a:r>
            <a:r>
              <a:rPr lang="en-US" sz="2000" dirty="0" err="1">
                <a:solidFill>
                  <a:srgbClr val="000000"/>
                </a:solidFill>
              </a:rPr>
              <a:t>fornecer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medições</a:t>
            </a:r>
            <a:r>
              <a:rPr lang="en-US" sz="2000" dirty="0">
                <a:solidFill>
                  <a:srgbClr val="000000"/>
                </a:solidFill>
              </a:rPr>
              <a:t> delta e </a:t>
            </a:r>
            <a:r>
              <a:rPr lang="en-US" sz="2000" dirty="0" err="1">
                <a:solidFill>
                  <a:srgbClr val="000000"/>
                </a:solidFill>
              </a:rPr>
              <a:t>absolutas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E46ED034-C93F-439C-89FF-99C44B4D817D}"/>
              </a:ext>
            </a:extLst>
          </p:cNvPr>
          <p:cNvSpPr/>
          <p:nvPr/>
        </p:nvSpPr>
        <p:spPr>
          <a:xfrm>
            <a:off x="477346" y="5984228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856" y="214403"/>
            <a:ext cx="2841227" cy="56868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54"/>
              </a:spcAft>
              <a:defRPr/>
            </a:pPr>
            <a:r>
              <a:rPr lang="en-US" sz="2954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Largura</a:t>
            </a:r>
            <a:r>
              <a:rPr lang="en-US" sz="2954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Banda</a:t>
            </a:r>
          </a:p>
        </p:txBody>
      </p:sp>
      <p:pic>
        <p:nvPicPr>
          <p:cNvPr id="50180" name="Picture 5" descr="Fig5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297" y="1568624"/>
            <a:ext cx="5001959" cy="271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2180623" y="816493"/>
            <a:ext cx="47604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É a </a:t>
            </a:r>
            <a:r>
              <a:rPr lang="en-US" sz="1400" dirty="0" err="1"/>
              <a:t>especificação</a:t>
            </a:r>
            <a:r>
              <a:rPr lang="en-US" sz="1400" dirty="0"/>
              <a:t> </a:t>
            </a:r>
            <a:r>
              <a:rPr lang="en-US" sz="1400" dirty="0" err="1"/>
              <a:t>mais</a:t>
            </a:r>
            <a:r>
              <a:rPr lang="en-US" sz="1400" dirty="0"/>
              <a:t> </a:t>
            </a:r>
            <a:r>
              <a:rPr lang="en-US" sz="1400" dirty="0" err="1"/>
              <a:t>importante</a:t>
            </a:r>
            <a:r>
              <a:rPr lang="en-US" sz="1400" dirty="0"/>
              <a:t> do </a:t>
            </a:r>
            <a:r>
              <a:rPr lang="en-US" sz="1400" dirty="0" err="1"/>
              <a:t>osciloscópio</a:t>
            </a:r>
            <a:r>
              <a:rPr lang="en-US" sz="1400" dirty="0"/>
              <a:t> e </a:t>
            </a:r>
            <a:r>
              <a:rPr lang="en-US" sz="1400" dirty="0" err="1"/>
              <a:t>descreve</a:t>
            </a:r>
            <a:r>
              <a:rPr lang="en-US" sz="1400" dirty="0"/>
              <a:t> a</a:t>
            </a:r>
          </a:p>
          <a:p>
            <a:pPr algn="ctr"/>
            <a:r>
              <a:rPr lang="en-US" sz="1400" dirty="0"/>
              <a:t> </a:t>
            </a:r>
            <a:r>
              <a:rPr lang="en-US" sz="1400" dirty="0" err="1"/>
              <a:t>faixa</a:t>
            </a:r>
            <a:r>
              <a:rPr lang="en-US" sz="1400" dirty="0"/>
              <a:t> de </a:t>
            </a:r>
            <a:r>
              <a:rPr lang="en-US" sz="1400" dirty="0" err="1"/>
              <a:t>frequência</a:t>
            </a:r>
            <a:r>
              <a:rPr lang="en-US" sz="1400" dirty="0"/>
              <a:t> que </a:t>
            </a:r>
            <a:r>
              <a:rPr lang="en-US" sz="1400" dirty="0" err="1"/>
              <a:t>pode</a:t>
            </a:r>
            <a:r>
              <a:rPr lang="en-US" sz="1400" dirty="0"/>
              <a:t> ser </a:t>
            </a:r>
            <a:r>
              <a:rPr lang="en-US" sz="1400" dirty="0" err="1"/>
              <a:t>lida</a:t>
            </a:r>
            <a:r>
              <a:rPr lang="en-US" sz="1400" dirty="0"/>
              <a:t> </a:t>
            </a:r>
            <a:r>
              <a:rPr lang="en-US" sz="1400" dirty="0" err="1"/>
              <a:t>pelo</a:t>
            </a:r>
            <a:r>
              <a:rPr lang="en-US" sz="1400" dirty="0"/>
              <a:t> </a:t>
            </a:r>
            <a:r>
              <a:rPr lang="en-US" sz="1400" dirty="0" err="1"/>
              <a:t>osciloscópio</a:t>
            </a:r>
            <a:endParaRPr lang="en-US" sz="1400" dirty="0"/>
          </a:p>
        </p:txBody>
      </p:sp>
      <p:sp>
        <p:nvSpPr>
          <p:cNvPr id="50182" name="Rectangle 2"/>
          <p:cNvSpPr>
            <a:spLocks noChangeArrowheads="1"/>
          </p:cNvSpPr>
          <p:nvPr/>
        </p:nvSpPr>
        <p:spPr bwMode="auto">
          <a:xfrm>
            <a:off x="0" y="89716"/>
            <a:ext cx="184731" cy="34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sz="1662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369F1D8-9236-4FF8-8EBA-E65CF5F54BB9}"/>
              </a:ext>
            </a:extLst>
          </p:cNvPr>
          <p:cNvSpPr txBox="1">
            <a:spLocks noChangeArrowheads="1"/>
          </p:cNvSpPr>
          <p:nvPr/>
        </p:nvSpPr>
        <p:spPr>
          <a:xfrm>
            <a:off x="888162" y="4391392"/>
            <a:ext cx="7837884" cy="370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Clr>
                <a:srgbClr val="0099CC"/>
              </a:buClr>
              <a:buNone/>
            </a:pPr>
            <a:r>
              <a:rPr lang="en-US" sz="2000" dirty="0" err="1">
                <a:solidFill>
                  <a:srgbClr val="000000"/>
                </a:solidFill>
              </a:rPr>
              <a:t>Todos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osciloscópios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exibem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resposta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frequência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passa-baixa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EC606933-B554-447C-84E2-E37048000C7D}"/>
              </a:ext>
            </a:extLst>
          </p:cNvPr>
          <p:cNvSpPr/>
          <p:nvPr/>
        </p:nvSpPr>
        <p:spPr>
          <a:xfrm>
            <a:off x="437241" y="4494331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554A853-F688-4350-9675-B5ACE3611139}"/>
              </a:ext>
            </a:extLst>
          </p:cNvPr>
          <p:cNvSpPr/>
          <p:nvPr/>
        </p:nvSpPr>
        <p:spPr>
          <a:xfrm>
            <a:off x="843246" y="4887237"/>
            <a:ext cx="7649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0099CC"/>
              </a:buClr>
            </a:pPr>
            <a:r>
              <a:rPr lang="en-US" sz="2000" dirty="0">
                <a:solidFill>
                  <a:srgbClr val="000000"/>
                </a:solidFill>
              </a:rPr>
              <a:t>A </a:t>
            </a:r>
            <a:r>
              <a:rPr lang="en-US" sz="2000" dirty="0" err="1">
                <a:solidFill>
                  <a:srgbClr val="000000"/>
                </a:solidFill>
              </a:rPr>
              <a:t>frequência</a:t>
            </a:r>
            <a:r>
              <a:rPr lang="en-US" sz="2000" dirty="0">
                <a:solidFill>
                  <a:srgbClr val="000000"/>
                </a:solidFill>
              </a:rPr>
              <a:t> em que a </a:t>
            </a:r>
            <a:r>
              <a:rPr lang="en-US" sz="2000" dirty="0" err="1">
                <a:solidFill>
                  <a:srgbClr val="000000"/>
                </a:solidFill>
              </a:rPr>
              <a:t>onda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senoidal</a:t>
            </a:r>
            <a:r>
              <a:rPr lang="en-US" sz="2000" dirty="0">
                <a:solidFill>
                  <a:srgbClr val="000000"/>
                </a:solidFill>
              </a:rPr>
              <a:t> de entrada é </a:t>
            </a:r>
            <a:r>
              <a:rPr lang="en-US" sz="2000" dirty="0" err="1">
                <a:solidFill>
                  <a:srgbClr val="000000"/>
                </a:solidFill>
              </a:rPr>
              <a:t>atenuada</a:t>
            </a:r>
            <a:r>
              <a:rPr lang="en-US" sz="2000" dirty="0">
                <a:solidFill>
                  <a:srgbClr val="000000"/>
                </a:solidFill>
              </a:rPr>
              <a:t> por 3 dB define a </a:t>
            </a:r>
            <a:r>
              <a:rPr lang="en-US" sz="2000" dirty="0" err="1">
                <a:solidFill>
                  <a:srgbClr val="000000"/>
                </a:solidFill>
              </a:rPr>
              <a:t>largura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banda</a:t>
            </a:r>
            <a:r>
              <a:rPr lang="en-US" sz="2000" dirty="0">
                <a:solidFill>
                  <a:srgbClr val="000000"/>
                </a:solidFill>
              </a:rPr>
              <a:t> do </a:t>
            </a:r>
            <a:r>
              <a:rPr lang="en-US" sz="2000" dirty="0" err="1">
                <a:solidFill>
                  <a:srgbClr val="000000"/>
                </a:solidFill>
              </a:rPr>
              <a:t>osciloscópio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C84D1871-57E5-4A60-B098-EF5E00B3DC95}"/>
              </a:ext>
            </a:extLst>
          </p:cNvPr>
          <p:cNvSpPr/>
          <p:nvPr/>
        </p:nvSpPr>
        <p:spPr>
          <a:xfrm>
            <a:off x="437568" y="4981614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F5A8578-31B5-4FCE-A584-59DEDBAFB4B5}"/>
              </a:ext>
            </a:extLst>
          </p:cNvPr>
          <p:cNvSpPr/>
          <p:nvPr/>
        </p:nvSpPr>
        <p:spPr>
          <a:xfrm>
            <a:off x="843246" y="5720278"/>
            <a:ext cx="5217491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08"/>
              </a:spcAft>
              <a:buClr>
                <a:srgbClr val="0099CC"/>
              </a:buClr>
            </a:pPr>
            <a:r>
              <a:rPr lang="en-US" sz="2000" dirty="0">
                <a:solidFill>
                  <a:srgbClr val="000000"/>
                </a:solidFill>
              </a:rPr>
              <a:t>3 dB é ~ -30% de </a:t>
            </a:r>
            <a:r>
              <a:rPr lang="en-US" sz="2000" dirty="0" err="1">
                <a:solidFill>
                  <a:srgbClr val="000000"/>
                </a:solidFill>
              </a:rPr>
              <a:t>erro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medida</a:t>
            </a:r>
            <a:r>
              <a:rPr lang="en-US" sz="2000" dirty="0">
                <a:solidFill>
                  <a:srgbClr val="000000"/>
                </a:solidFill>
              </a:rPr>
              <a:t> de amplitude </a:t>
            </a:r>
          </a:p>
          <a:p>
            <a:pPr algn="just">
              <a:spcAft>
                <a:spcPts val="1108"/>
              </a:spcAft>
              <a:buClr>
                <a:srgbClr val="0099CC"/>
              </a:buClr>
            </a:pPr>
            <a:r>
              <a:rPr lang="en-US" sz="2000" dirty="0">
                <a:solidFill>
                  <a:srgbClr val="000000"/>
                </a:solidFill>
              </a:rPr>
              <a:t>-3 dB = 20 log </a:t>
            </a:r>
            <a:r>
              <a:rPr lang="en-US" sz="2000" dirty="0" err="1">
                <a:solidFill>
                  <a:srgbClr val="000000"/>
                </a:solidFill>
              </a:rPr>
              <a:t>V</a:t>
            </a:r>
            <a:r>
              <a:rPr lang="en-US" sz="2000" baseline="-25000" dirty="0" err="1">
                <a:solidFill>
                  <a:srgbClr val="000000"/>
                </a:solidFill>
              </a:rPr>
              <a:t>medida</a:t>
            </a:r>
            <a:r>
              <a:rPr lang="en-US" sz="2000" dirty="0">
                <a:solidFill>
                  <a:srgbClr val="000000"/>
                </a:solidFill>
              </a:rPr>
              <a:t> / </a:t>
            </a:r>
            <a:r>
              <a:rPr lang="en-US" sz="2000" dirty="0" err="1">
                <a:solidFill>
                  <a:srgbClr val="000000"/>
                </a:solidFill>
              </a:rPr>
              <a:t>V</a:t>
            </a:r>
            <a:r>
              <a:rPr lang="en-US" sz="2000" baseline="-25000" dirty="0" err="1">
                <a:solidFill>
                  <a:srgbClr val="000000"/>
                </a:solidFill>
              </a:rPr>
              <a:t>correta</a:t>
            </a:r>
            <a:r>
              <a:rPr lang="en-US" sz="2000" dirty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E7CA0C85-E980-4579-B6A4-45C329EA18DC}"/>
              </a:ext>
            </a:extLst>
          </p:cNvPr>
          <p:cNvSpPr/>
          <p:nvPr/>
        </p:nvSpPr>
        <p:spPr>
          <a:xfrm>
            <a:off x="437241" y="5805264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AA7AF-8376-48A2-8429-606EDA9386BE}"/>
              </a:ext>
            </a:extLst>
          </p:cNvPr>
          <p:cNvSpPr txBox="1"/>
          <p:nvPr/>
        </p:nvSpPr>
        <p:spPr>
          <a:xfrm>
            <a:off x="6228184" y="2204864"/>
            <a:ext cx="2497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largura de banda do osciloscópio</a:t>
            </a:r>
          </a:p>
          <a:p>
            <a:pPr algn="ctr"/>
            <a:r>
              <a:rPr lang="pt-BR" dirty="0"/>
              <a:t> MSO-X 2024A  é</a:t>
            </a:r>
          </a:p>
          <a:p>
            <a:pPr algn="ctr"/>
            <a:r>
              <a:rPr lang="pt-BR" dirty="0" err="1"/>
              <a:t>f</a:t>
            </a:r>
            <a:r>
              <a:rPr lang="pt-BR" baseline="-25000" dirty="0" err="1"/>
              <a:t>bw</a:t>
            </a:r>
            <a:r>
              <a:rPr lang="pt-BR" dirty="0"/>
              <a:t> =  200MHz 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327" y="1412776"/>
            <a:ext cx="7287346" cy="1856936"/>
          </a:xfrm>
          <a:solidFill>
            <a:schemeClr val="tx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Noções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Básicas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sobre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Gerador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de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Sinais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7858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5D8383C-2F98-451D-86EF-3D14F383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218" y="2543088"/>
            <a:ext cx="6462788" cy="275048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759BC34-170B-460B-9409-9CFDDDC18BA7}"/>
              </a:ext>
            </a:extLst>
          </p:cNvPr>
          <p:cNvSpPr txBox="1"/>
          <p:nvPr/>
        </p:nvSpPr>
        <p:spPr>
          <a:xfrm>
            <a:off x="971599" y="548680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Geradores de Sinais </a:t>
            </a:r>
            <a:r>
              <a:rPr lang="pt-BR" dirty="0"/>
              <a:t>são equipamentos que geram sinais elétricos com diferentes formas  e frequências.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figura abaixo mostra um Gerador de Sinais da Minipa – Modelo MFG 4201A disponível nos laboratórios de graduação do Departamento de Engenharia Elétrica e de Computação da EESC-USP.</a:t>
            </a:r>
          </a:p>
        </p:txBody>
      </p:sp>
    </p:spTree>
    <p:extLst>
      <p:ext uri="{BB962C8B-B14F-4D97-AF65-F5344CB8AC3E}">
        <p14:creationId xmlns:p14="http://schemas.microsoft.com/office/powerpoint/2010/main" val="2393876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80FDAFC-AC77-4864-B1A6-82C5B0532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548680"/>
            <a:ext cx="3678325" cy="256194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19304D0-23F9-471A-869A-B9EF201E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375" y="3800168"/>
            <a:ext cx="3812238" cy="256194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8D50B6D-8D66-4CF8-A893-9190A3EF639B}"/>
              </a:ext>
            </a:extLst>
          </p:cNvPr>
          <p:cNvSpPr txBox="1"/>
          <p:nvPr/>
        </p:nvSpPr>
        <p:spPr>
          <a:xfrm>
            <a:off x="6166430" y="939497"/>
            <a:ext cx="1426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/>
            </a:lvl1pPr>
          </a:lstStyle>
          <a:p>
            <a:r>
              <a:rPr lang="pt-BR" dirty="0"/>
              <a:t>Gerador de Sinal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4A11D4B-0551-4884-B9AE-3C7C7ECFBF11}"/>
              </a:ext>
            </a:extLst>
          </p:cNvPr>
          <p:cNvSpPr txBox="1"/>
          <p:nvPr/>
        </p:nvSpPr>
        <p:spPr>
          <a:xfrm>
            <a:off x="6166430" y="2060848"/>
            <a:ext cx="2438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Osciloscópio mostrando um sinal elétrico quadrado gerado por um Gerador de Sinal com frequência de 10KHz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4A5115E4-A661-4180-8785-B5076ECECA53}"/>
              </a:ext>
            </a:extLst>
          </p:cNvPr>
          <p:cNvCxnSpPr/>
          <p:nvPr/>
        </p:nvCxnSpPr>
        <p:spPr>
          <a:xfrm>
            <a:off x="5292080" y="2492896"/>
            <a:ext cx="69515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D6F878FE-A7F7-4EDD-86A7-95E0AF153678}"/>
              </a:ext>
            </a:extLst>
          </p:cNvPr>
          <p:cNvCxnSpPr/>
          <p:nvPr/>
        </p:nvCxnSpPr>
        <p:spPr>
          <a:xfrm>
            <a:off x="5292079" y="1093386"/>
            <a:ext cx="69515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846C437-44C5-4D61-9FA7-6B9BB67E3A38}"/>
              </a:ext>
            </a:extLst>
          </p:cNvPr>
          <p:cNvSpPr txBox="1"/>
          <p:nvPr/>
        </p:nvSpPr>
        <p:spPr>
          <a:xfrm>
            <a:off x="6238439" y="4139207"/>
            <a:ext cx="1426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/>
            </a:lvl1pPr>
          </a:lstStyle>
          <a:p>
            <a:r>
              <a:rPr lang="pt-BR" dirty="0"/>
              <a:t>Gerador de Sinal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48C6C66-89F4-409E-9A0F-12DF288153F2}"/>
              </a:ext>
            </a:extLst>
          </p:cNvPr>
          <p:cNvSpPr txBox="1"/>
          <p:nvPr/>
        </p:nvSpPr>
        <p:spPr>
          <a:xfrm>
            <a:off x="6060349" y="5235385"/>
            <a:ext cx="2438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Osciloscópio mostrando um sinal elétrico triangular gerado por um Gerador de Sinal com frequência de 10KHz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1FEC478A-2AD6-4FDF-962D-D468EFEE9DF1}"/>
              </a:ext>
            </a:extLst>
          </p:cNvPr>
          <p:cNvCxnSpPr/>
          <p:nvPr/>
        </p:nvCxnSpPr>
        <p:spPr>
          <a:xfrm>
            <a:off x="5364089" y="5692606"/>
            <a:ext cx="69515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39E2D786-3647-42D6-BC76-8849929D9520}"/>
              </a:ext>
            </a:extLst>
          </p:cNvPr>
          <p:cNvCxnSpPr/>
          <p:nvPr/>
        </p:nvCxnSpPr>
        <p:spPr>
          <a:xfrm>
            <a:off x="5364088" y="4293096"/>
            <a:ext cx="69515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199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25B211C0-0F89-480E-96F8-4387C9F44C17}"/>
              </a:ext>
            </a:extLst>
          </p:cNvPr>
          <p:cNvSpPr txBox="1">
            <a:spLocks noChangeArrowheads="1"/>
          </p:cNvSpPr>
          <p:nvPr/>
        </p:nvSpPr>
        <p:spPr>
          <a:xfrm>
            <a:off x="2272652" y="196943"/>
            <a:ext cx="4575825" cy="915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354"/>
              </a:spcAft>
              <a:defRPr/>
            </a:pPr>
            <a:r>
              <a:rPr lang="en-US" sz="2954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Principais Controles de </a:t>
            </a:r>
            <a:br>
              <a:rPr lang="en-US" sz="2954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954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Configuração do Osciloscópio</a:t>
            </a:r>
            <a:endParaRPr lang="en-US" sz="2954" dirty="0">
              <a:solidFill>
                <a:srgbClr val="0099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73559E2-31C9-4292-97AF-3A5AC43B5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2145565"/>
            <a:ext cx="7934325" cy="318135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80B38C1-233F-4773-81FE-0A16A6C4358E}"/>
              </a:ext>
            </a:extLst>
          </p:cNvPr>
          <p:cNvSpPr txBox="1"/>
          <p:nvPr/>
        </p:nvSpPr>
        <p:spPr>
          <a:xfrm>
            <a:off x="7308304" y="532691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Saída do sinal elétrico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AE7CE9D0-2AE9-4B5B-8120-60005D8D4439}"/>
              </a:ext>
            </a:extLst>
          </p:cNvPr>
          <p:cNvCxnSpPr>
            <a:cxnSpLocks/>
          </p:cNvCxnSpPr>
          <p:nvPr/>
        </p:nvCxnSpPr>
        <p:spPr>
          <a:xfrm>
            <a:off x="7596336" y="4744352"/>
            <a:ext cx="216024" cy="5825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FB394B3-9475-4C69-8AA6-253B8CADF922}"/>
              </a:ext>
            </a:extLst>
          </p:cNvPr>
          <p:cNvSpPr txBox="1"/>
          <p:nvPr/>
        </p:nvSpPr>
        <p:spPr>
          <a:xfrm>
            <a:off x="3916086" y="5465090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Seleção da forma do sinal elétrico  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A0F7FC47-0857-4816-8EE7-AD7ABEBF0376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4600162" y="4886083"/>
            <a:ext cx="1411998" cy="5790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7BF1A70-67D8-42C8-BD06-2F876E5A608F}"/>
              </a:ext>
            </a:extLst>
          </p:cNvPr>
          <p:cNvSpPr txBox="1"/>
          <p:nvPr/>
        </p:nvSpPr>
        <p:spPr>
          <a:xfrm>
            <a:off x="1285131" y="5482556"/>
            <a:ext cx="1975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Seleção da faixa de frequência do sinal elétrico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FE3CF9B4-3765-42EE-A6A7-CFDB2364189A}"/>
              </a:ext>
            </a:extLst>
          </p:cNvPr>
          <p:cNvCxnSpPr>
            <a:cxnSpLocks/>
          </p:cNvCxnSpPr>
          <p:nvPr/>
        </p:nvCxnSpPr>
        <p:spPr>
          <a:xfrm flipH="1">
            <a:off x="2915816" y="4886083"/>
            <a:ext cx="1152128" cy="5947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B197F3B-BFDF-4BB6-9D5A-F7F9B6E5CA0F}"/>
              </a:ext>
            </a:extLst>
          </p:cNvPr>
          <p:cNvSpPr txBox="1"/>
          <p:nvPr/>
        </p:nvSpPr>
        <p:spPr>
          <a:xfrm>
            <a:off x="5614617" y="5511581"/>
            <a:ext cx="161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Seleção da amplitude do sinal elétrico 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7E3BE772-54FB-4B15-AA16-3E2F775BBD35}"/>
              </a:ext>
            </a:extLst>
          </p:cNvPr>
          <p:cNvCxnSpPr>
            <a:cxnSpLocks/>
          </p:cNvCxnSpPr>
          <p:nvPr/>
        </p:nvCxnSpPr>
        <p:spPr>
          <a:xfrm>
            <a:off x="6516216" y="4121228"/>
            <a:ext cx="0" cy="13438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CA57FFF-DC7D-4131-B4EF-88FEA4D923EE}"/>
              </a:ext>
            </a:extLst>
          </p:cNvPr>
          <p:cNvSpPr txBox="1"/>
          <p:nvPr/>
        </p:nvSpPr>
        <p:spPr>
          <a:xfrm>
            <a:off x="3106465" y="1294076"/>
            <a:ext cx="331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Display </a:t>
            </a:r>
          </a:p>
          <a:p>
            <a:pPr algn="ctr"/>
            <a:r>
              <a:rPr lang="pt-BR" dirty="0"/>
              <a:t>(frequência do sinal elétrico)</a:t>
            </a: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A4176BFF-1AE5-4F0F-BACA-6FD4BA8D6BEE}"/>
              </a:ext>
            </a:extLst>
          </p:cNvPr>
          <p:cNvCxnSpPr>
            <a:cxnSpLocks/>
          </p:cNvCxnSpPr>
          <p:nvPr/>
        </p:nvCxnSpPr>
        <p:spPr>
          <a:xfrm flipH="1">
            <a:off x="3711908" y="1971415"/>
            <a:ext cx="780652" cy="8455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423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25B211C0-0F89-480E-96F8-4387C9F44C17}"/>
              </a:ext>
            </a:extLst>
          </p:cNvPr>
          <p:cNvSpPr txBox="1">
            <a:spLocks noChangeArrowheads="1"/>
          </p:cNvSpPr>
          <p:nvPr/>
        </p:nvSpPr>
        <p:spPr>
          <a:xfrm>
            <a:off x="2819784" y="139124"/>
            <a:ext cx="3504431" cy="1007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354"/>
              </a:spcAft>
              <a:defRPr/>
            </a:pPr>
            <a:r>
              <a:rPr lang="en-US" sz="2400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Especificações</a:t>
            </a:r>
            <a:r>
              <a:rPr lang="en-US" sz="2400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Técnicas</a:t>
            </a:r>
            <a:endParaRPr lang="en-US" sz="2400" dirty="0">
              <a:solidFill>
                <a:srgbClr val="0099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354"/>
              </a:spcAft>
              <a:defRPr/>
            </a:pPr>
            <a:r>
              <a:rPr lang="en-US" sz="2400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pt-BR" sz="2400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Modelo MFG 4201A)</a:t>
            </a:r>
            <a:r>
              <a:rPr lang="en-US" sz="2400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B787BD41-DF1A-419C-86DF-4CC1B34AF041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475226"/>
            <a:ext cx="5184576" cy="370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Clr>
                <a:srgbClr val="0099CC"/>
              </a:buClr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Formas</a:t>
            </a:r>
            <a:r>
              <a:rPr lang="en-US" sz="2000" b="1" dirty="0">
                <a:solidFill>
                  <a:srgbClr val="FF0000"/>
                </a:solidFill>
              </a:rPr>
              <a:t> de </a:t>
            </a:r>
            <a:r>
              <a:rPr lang="en-US" sz="2000" b="1" dirty="0" err="1">
                <a:solidFill>
                  <a:srgbClr val="FF0000"/>
                </a:solidFill>
              </a:rPr>
              <a:t>Sinal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 err="1">
                <a:solidFill>
                  <a:srgbClr val="000000"/>
                </a:solidFill>
              </a:rPr>
              <a:t>senóide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quadrada</a:t>
            </a:r>
            <a:r>
              <a:rPr lang="en-US" sz="2000" dirty="0">
                <a:solidFill>
                  <a:srgbClr val="000000"/>
                </a:solidFill>
              </a:rPr>
              <a:t>, triangular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DD152165-C5F1-4566-B19D-4E2A22E657F9}"/>
              </a:ext>
            </a:extLst>
          </p:cNvPr>
          <p:cNvSpPr/>
          <p:nvPr/>
        </p:nvSpPr>
        <p:spPr>
          <a:xfrm>
            <a:off x="736703" y="1578165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322C281A-7913-49BC-B216-33F7AA9DA29A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979282"/>
            <a:ext cx="7560840" cy="597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Clr>
                <a:srgbClr val="0099CC"/>
              </a:buClr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Faixa</a:t>
            </a:r>
            <a:r>
              <a:rPr lang="en-US" sz="2000" b="1" dirty="0">
                <a:solidFill>
                  <a:srgbClr val="FF0000"/>
                </a:solidFill>
              </a:rPr>
              <a:t> de </a:t>
            </a:r>
            <a:r>
              <a:rPr lang="en-US" sz="2000" b="1" dirty="0" err="1">
                <a:solidFill>
                  <a:srgbClr val="FF0000"/>
                </a:solidFill>
              </a:rPr>
              <a:t>Frequência</a:t>
            </a:r>
            <a:r>
              <a:rPr lang="en-US" sz="2000" dirty="0">
                <a:solidFill>
                  <a:srgbClr val="000000"/>
                </a:solidFill>
              </a:rPr>
              <a:t>: 0.02Hz à 2MHz em 7 </a:t>
            </a:r>
            <a:r>
              <a:rPr lang="en-US" sz="2000" dirty="0" err="1">
                <a:solidFill>
                  <a:srgbClr val="000000"/>
                </a:solidFill>
              </a:rPr>
              <a:t>faixas</a:t>
            </a:r>
            <a:r>
              <a:rPr lang="en-US" sz="2000" dirty="0">
                <a:solidFill>
                  <a:srgbClr val="000000"/>
                </a:solidFill>
              </a:rPr>
              <a:t>: 1, 10. 100, 1K, 10k, 100k, 1M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971823D-03D4-4B3E-9318-D9D4EE9A1834}"/>
              </a:ext>
            </a:extLst>
          </p:cNvPr>
          <p:cNvSpPr/>
          <p:nvPr/>
        </p:nvSpPr>
        <p:spPr>
          <a:xfrm>
            <a:off x="736703" y="2128467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F992D292-EAD5-4AF3-95CB-925709A6FB03}"/>
              </a:ext>
            </a:extLst>
          </p:cNvPr>
          <p:cNvSpPr txBox="1">
            <a:spLocks noChangeArrowheads="1"/>
          </p:cNvSpPr>
          <p:nvPr/>
        </p:nvSpPr>
        <p:spPr>
          <a:xfrm>
            <a:off x="1198076" y="2705668"/>
            <a:ext cx="5680571" cy="40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Clr>
                <a:srgbClr val="0099CC"/>
              </a:buClr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Precisão</a:t>
            </a:r>
            <a:r>
              <a:rPr lang="en-US" sz="2000" b="1" dirty="0">
                <a:solidFill>
                  <a:srgbClr val="FF0000"/>
                </a:solidFill>
              </a:rPr>
              <a:t> de </a:t>
            </a:r>
            <a:r>
              <a:rPr lang="en-US" sz="2000" b="1" dirty="0" err="1">
                <a:solidFill>
                  <a:srgbClr val="FF0000"/>
                </a:solidFill>
              </a:rPr>
              <a:t>Frequência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pt-BR" sz="2000" dirty="0">
                <a:solidFill>
                  <a:srgbClr val="000000"/>
                </a:solidFill>
              </a:rPr>
              <a:t>± 5% do fundo de escala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BA63BF3F-709B-4A0B-B063-DEAC980C8F9B}"/>
              </a:ext>
            </a:extLst>
          </p:cNvPr>
          <p:cNvSpPr/>
          <p:nvPr/>
        </p:nvSpPr>
        <p:spPr>
          <a:xfrm>
            <a:off x="721895" y="2781320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F2A599CF-CF2B-434B-950B-0032FED36837}"/>
              </a:ext>
            </a:extLst>
          </p:cNvPr>
          <p:cNvSpPr txBox="1">
            <a:spLocks noChangeArrowheads="1"/>
          </p:cNvSpPr>
          <p:nvPr/>
        </p:nvSpPr>
        <p:spPr>
          <a:xfrm>
            <a:off x="1198076" y="3242812"/>
            <a:ext cx="5680571" cy="40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Clr>
                <a:srgbClr val="0099CC"/>
              </a:buClr>
              <a:buNone/>
            </a:pPr>
            <a:r>
              <a:rPr lang="pt-BR" sz="2000" b="1" dirty="0">
                <a:solidFill>
                  <a:srgbClr val="FF0000"/>
                </a:solidFill>
              </a:rPr>
              <a:t>Nível de Tensão</a:t>
            </a:r>
            <a:r>
              <a:rPr lang="pt-BR" sz="2000" dirty="0">
                <a:solidFill>
                  <a:srgbClr val="000000"/>
                </a:solidFill>
              </a:rPr>
              <a:t>: 20V pico à pico em circuito aberto.	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0D9A5C64-EA87-4AC0-AC2A-9B9D6F61EF9C}"/>
              </a:ext>
            </a:extLst>
          </p:cNvPr>
          <p:cNvSpPr/>
          <p:nvPr/>
        </p:nvSpPr>
        <p:spPr>
          <a:xfrm>
            <a:off x="732169" y="3352981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240B9A0A-1692-49CB-8CF5-385A79A96ECC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765275"/>
            <a:ext cx="3159175" cy="40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Clr>
                <a:srgbClr val="0099CC"/>
              </a:buClr>
              <a:buNone/>
            </a:pPr>
            <a:r>
              <a:rPr lang="pt-BR" sz="2000" b="1" dirty="0">
                <a:solidFill>
                  <a:srgbClr val="FF0000"/>
                </a:solidFill>
              </a:rPr>
              <a:t>Atenuador de Tensão</a:t>
            </a:r>
            <a:r>
              <a:rPr lang="pt-BR" sz="2000" dirty="0">
                <a:solidFill>
                  <a:srgbClr val="000000"/>
                </a:solidFill>
              </a:rPr>
              <a:t>: 20dB	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FD5FF0AC-4A8D-403A-99FF-9CC61F39D5A7}"/>
              </a:ext>
            </a:extLst>
          </p:cNvPr>
          <p:cNvSpPr/>
          <p:nvPr/>
        </p:nvSpPr>
        <p:spPr>
          <a:xfrm>
            <a:off x="733285" y="3863728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C8120055-5635-48CE-B929-130579EEA1B7}"/>
              </a:ext>
            </a:extLst>
          </p:cNvPr>
          <p:cNvSpPr txBox="1">
            <a:spLocks noChangeArrowheads="1"/>
          </p:cNvSpPr>
          <p:nvPr/>
        </p:nvSpPr>
        <p:spPr>
          <a:xfrm>
            <a:off x="1184216" y="4315337"/>
            <a:ext cx="4024387" cy="40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Clr>
                <a:srgbClr val="0099CC"/>
              </a:buClr>
              <a:buNone/>
            </a:pPr>
            <a:r>
              <a:rPr lang="pt-BR" sz="2000" b="1" dirty="0">
                <a:solidFill>
                  <a:srgbClr val="FF0000"/>
                </a:solidFill>
              </a:rPr>
              <a:t>DC offset</a:t>
            </a:r>
            <a:r>
              <a:rPr lang="pt-BR" sz="2000" dirty="0">
                <a:solidFill>
                  <a:srgbClr val="000000"/>
                </a:solidFill>
              </a:rPr>
              <a:t>: ± 10V em circuito aberto	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FADD5F2E-2CC9-4CAB-B5A8-29CA091F1317}"/>
              </a:ext>
            </a:extLst>
          </p:cNvPr>
          <p:cNvSpPr/>
          <p:nvPr/>
        </p:nvSpPr>
        <p:spPr>
          <a:xfrm>
            <a:off x="732169" y="4427269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2256021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327" y="1412776"/>
            <a:ext cx="7287346" cy="1856936"/>
          </a:xfrm>
          <a:solidFill>
            <a:schemeClr val="tx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Noções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Básicas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sobre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Medidor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RLC</a:t>
            </a:r>
          </a:p>
        </p:txBody>
      </p:sp>
    </p:spTree>
    <p:extLst>
      <p:ext uri="{BB962C8B-B14F-4D97-AF65-F5344CB8AC3E}">
        <p14:creationId xmlns:p14="http://schemas.microsoft.com/office/powerpoint/2010/main" val="904147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8C77539-EF42-417A-8761-6D05551BC52B}"/>
              </a:ext>
            </a:extLst>
          </p:cNvPr>
          <p:cNvSpPr txBox="1"/>
          <p:nvPr/>
        </p:nvSpPr>
        <p:spPr>
          <a:xfrm>
            <a:off x="971600" y="548680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Medidores RLC </a:t>
            </a:r>
            <a:r>
              <a:rPr lang="pt-BR" dirty="0"/>
              <a:t>são equipamentos para medir resistências, indutâncias e capacitâncias de um componente. Há outros parâmetros de componentes que são medidos pelo equipamento mas que não constam no roteiro experimental a seguir descrito.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figura abaixo mostra um </a:t>
            </a:r>
            <a:r>
              <a:rPr lang="pt-BR" b="1" dirty="0"/>
              <a:t>Medidor RLC </a:t>
            </a:r>
            <a:r>
              <a:rPr lang="pt-BR" dirty="0"/>
              <a:t>da </a:t>
            </a:r>
            <a:r>
              <a:rPr lang="pt-BR" dirty="0" err="1"/>
              <a:t>Politerm</a:t>
            </a:r>
            <a:r>
              <a:rPr lang="pt-BR" dirty="0"/>
              <a:t> - Modelo POL 42A disponível nos laboratórios de graduação do Departamento de Engenharia Elétrica e de Computação da EESC-USP.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6F38429-8717-4742-9428-13F087E25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068960"/>
            <a:ext cx="2796886" cy="358486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D684132-2EDA-4D8E-B994-0BEBA897D6CB}"/>
              </a:ext>
            </a:extLst>
          </p:cNvPr>
          <p:cNvSpPr txBox="1"/>
          <p:nvPr/>
        </p:nvSpPr>
        <p:spPr>
          <a:xfrm>
            <a:off x="2214052" y="49411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Function</a:t>
            </a:r>
            <a:endParaRPr lang="pt-BR" dirty="0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588BB771-9D0A-46BC-A061-A42CEF6ED7C1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294172" y="5125834"/>
            <a:ext cx="77262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287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0C7EC650-62B5-41DF-A213-BBCEE1C6B525}"/>
              </a:ext>
            </a:extLst>
          </p:cNvPr>
          <p:cNvSpPr/>
          <p:nvPr/>
        </p:nvSpPr>
        <p:spPr>
          <a:xfrm>
            <a:off x="543236" y="723627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7CF4C5D-4EC5-45A3-A8FC-DF38C512642C}"/>
              </a:ext>
            </a:extLst>
          </p:cNvPr>
          <p:cNvSpPr/>
          <p:nvPr/>
        </p:nvSpPr>
        <p:spPr>
          <a:xfrm>
            <a:off x="880719" y="620688"/>
            <a:ext cx="78037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Medida de RLC em Modo Automático</a:t>
            </a:r>
            <a:r>
              <a:rPr lang="pt-BR" dirty="0"/>
              <a:t>: Quando o instrumento é ligado, por padrão ele entra em modo de identificação automática. Neste momento, o objeto a ser medido é adicionado ao lado da medição, o instrumento identificará automaticamente se o objeto a ser medido é capacitivo, resistivo ou indutivo e exibirá o valor da medição no mostrador principal.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2D1276BD-B1B5-41A1-B947-333A06017BA9}"/>
              </a:ext>
            </a:extLst>
          </p:cNvPr>
          <p:cNvSpPr/>
          <p:nvPr/>
        </p:nvSpPr>
        <p:spPr>
          <a:xfrm>
            <a:off x="543236" y="2279235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102B328-2B9F-4BAF-B61B-8E4E4265BAA9}"/>
              </a:ext>
            </a:extLst>
          </p:cNvPr>
          <p:cNvSpPr/>
          <p:nvPr/>
        </p:nvSpPr>
        <p:spPr>
          <a:xfrm>
            <a:off x="880719" y="2176296"/>
            <a:ext cx="7803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Medida de RLC em Modo Simples</a:t>
            </a:r>
            <a:r>
              <a:rPr lang="pt-BR" dirty="0"/>
              <a:t>: Quando o instrumento é ligado, por padrão ele entra automaticamente no modo de identificação. Neste momento, você pode selecionar medição única L/C/R acionando a tecla </a:t>
            </a:r>
            <a:r>
              <a:rPr lang="pt-BR" b="1" dirty="0" err="1"/>
              <a:t>Function</a:t>
            </a:r>
            <a:r>
              <a:rPr lang="pt-BR" b="1" dirty="0"/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841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928" y="202674"/>
            <a:ext cx="3445726" cy="685779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t-BR" sz="2400" b="1" dirty="0">
                <a:latin typeface="+mn-lt"/>
              </a:rPr>
              <a:t>Referência Bibliográfica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35C36A8-3AEC-487B-9A04-6E53B2283BF5}"/>
              </a:ext>
            </a:extLst>
          </p:cNvPr>
          <p:cNvSpPr txBox="1"/>
          <p:nvPr/>
        </p:nvSpPr>
        <p:spPr>
          <a:xfrm>
            <a:off x="4139952" y="1556792"/>
            <a:ext cx="2776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Capítulo 21 – Ressonância</a:t>
            </a:r>
          </a:p>
          <a:p>
            <a:r>
              <a:rPr lang="pt-BR" dirty="0"/>
              <a:t>(pg. 936 - 944)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7DCCA70-0DAC-475C-A2F5-68FE2FCBF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11" y="1239181"/>
            <a:ext cx="2776433" cy="419634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27EE2AB-CE6E-4E97-B533-20ED0CB8C514}"/>
              </a:ext>
            </a:extLst>
          </p:cNvPr>
          <p:cNvSpPr txBox="1"/>
          <p:nvPr/>
        </p:nvSpPr>
        <p:spPr>
          <a:xfrm>
            <a:off x="1243923" y="5524643"/>
            <a:ext cx="2261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Pearson </a:t>
            </a:r>
            <a:r>
              <a:rPr lang="pt-BR" sz="1400" dirty="0" err="1"/>
              <a:t>Education</a:t>
            </a:r>
            <a:r>
              <a:rPr lang="pt-BR" sz="1400" dirty="0"/>
              <a:t> do Brasil, </a:t>
            </a:r>
          </a:p>
          <a:p>
            <a:pPr algn="ctr"/>
            <a:r>
              <a:rPr lang="pt-BR" sz="1400" dirty="0"/>
              <a:t>13ª edição - 2016</a:t>
            </a:r>
          </a:p>
        </p:txBody>
      </p:sp>
    </p:spTree>
    <p:extLst>
      <p:ext uri="{BB962C8B-B14F-4D97-AF65-F5344CB8AC3E}">
        <p14:creationId xmlns:p14="http://schemas.microsoft.com/office/powerpoint/2010/main" val="1017316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562148" y="1645155"/>
            <a:ext cx="4371832" cy="192786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400" b="1" dirty="0">
                <a:solidFill>
                  <a:schemeClr val="bg1"/>
                </a:solidFill>
              </a:rPr>
              <a:t>Roteiro </a:t>
            </a:r>
          </a:p>
          <a:p>
            <a:r>
              <a:rPr lang="pt-BR" sz="5400" b="1" dirty="0">
                <a:solidFill>
                  <a:schemeClr val="bg1"/>
                </a:solidFill>
              </a:rPr>
              <a:t>Experimental</a:t>
            </a:r>
          </a:p>
        </p:txBody>
      </p:sp>
    </p:spTree>
    <p:extLst>
      <p:ext uri="{BB962C8B-B14F-4D97-AF65-F5344CB8AC3E}">
        <p14:creationId xmlns:p14="http://schemas.microsoft.com/office/powerpoint/2010/main" val="2370277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8A7FFE8-730F-4E6A-A50C-C8056690DBA5}"/>
                  </a:ext>
                </a:extLst>
              </p:cNvPr>
              <p:cNvSpPr txBox="1"/>
              <p:nvPr/>
            </p:nvSpPr>
            <p:spPr>
              <a:xfrm>
                <a:off x="3139714" y="1972450"/>
                <a:ext cx="12522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pt-BR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senwt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8A7FFE8-730F-4E6A-A50C-C8056690D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714" y="1972450"/>
                <a:ext cx="1252266" cy="215444"/>
              </a:xfrm>
              <a:prstGeom prst="rect">
                <a:avLst/>
              </a:prstGeom>
              <a:blipFill>
                <a:blip r:embed="rId3"/>
                <a:stretch>
                  <a:fillRect l="-2927" r="-2439" b="-5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>
            <a:extLst>
              <a:ext uri="{FF2B5EF4-FFF2-40B4-BE49-F238E27FC236}">
                <a16:creationId xmlns:a16="http://schemas.microsoft.com/office/drawing/2014/main" id="{ED53F965-7E73-4BAF-B901-69E95DD57DE7}"/>
              </a:ext>
            </a:extLst>
          </p:cNvPr>
          <p:cNvSpPr txBox="1"/>
          <p:nvPr/>
        </p:nvSpPr>
        <p:spPr>
          <a:xfrm>
            <a:off x="5713088" y="1147047"/>
            <a:ext cx="86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L=1mH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9F86A66-B052-4D23-B858-AC653F83C82E}"/>
              </a:ext>
            </a:extLst>
          </p:cNvPr>
          <p:cNvSpPr txBox="1"/>
          <p:nvPr/>
        </p:nvSpPr>
        <p:spPr>
          <a:xfrm>
            <a:off x="6668287" y="1193115"/>
            <a:ext cx="110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C=10nF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E9F2298E-9BAD-47C3-995A-7B3070687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462" y="1552130"/>
            <a:ext cx="3602332" cy="1612985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2CA799CA-BCD9-4D00-9A06-D67F7C407CC2}"/>
              </a:ext>
            </a:extLst>
          </p:cNvPr>
          <p:cNvSpPr txBox="1"/>
          <p:nvPr/>
        </p:nvSpPr>
        <p:spPr>
          <a:xfrm>
            <a:off x="8064794" y="2144149"/>
            <a:ext cx="75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R=1KΩ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086A76B-AA51-49DC-A5A6-3EFCF647930C}"/>
              </a:ext>
            </a:extLst>
          </p:cNvPr>
          <p:cNvSpPr/>
          <p:nvPr/>
        </p:nvSpPr>
        <p:spPr>
          <a:xfrm>
            <a:off x="395536" y="369409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circuito tem reatâncias capacitiva e indutiva, impedância total e defasagem teóricas nas frequências de 20KHz, 50KHz e 100KHz conforme tabela abaixo:</a:t>
            </a: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0937848B-81F4-470C-9B9C-0573AF05DC32}"/>
              </a:ext>
            </a:extLst>
          </p:cNvPr>
          <p:cNvSpPr txBox="1"/>
          <p:nvPr/>
        </p:nvSpPr>
        <p:spPr>
          <a:xfrm>
            <a:off x="1548480" y="4500068"/>
            <a:ext cx="589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 Valores teóricos de X</a:t>
            </a:r>
            <a:r>
              <a:rPr lang="pt-BR" b="1" baseline="-25000" dirty="0"/>
              <a:t>c</a:t>
            </a:r>
            <a:r>
              <a:rPr lang="pt-BR" b="1" dirty="0"/>
              <a:t>, X</a:t>
            </a:r>
            <a:r>
              <a:rPr lang="pt-BR" b="1" baseline="-25000" dirty="0"/>
              <a:t>L</a:t>
            </a:r>
            <a:r>
              <a:rPr lang="pt-BR" b="1" dirty="0"/>
              <a:t> e Z</a:t>
            </a:r>
            <a:r>
              <a:rPr lang="pt-BR" b="1" baseline="-25000" dirty="0"/>
              <a:t>T</a:t>
            </a:r>
            <a:r>
              <a:rPr lang="pt-BR" b="1" dirty="0"/>
              <a:t> em 20KHz,  50KHz e 100KHz       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E8D26E0B-05CB-4653-8B97-9D3472129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262" y="4798599"/>
            <a:ext cx="5895166" cy="1381878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0D86BCD4-7E75-403B-8C0B-E317CF8C2538}"/>
              </a:ext>
            </a:extLst>
          </p:cNvPr>
          <p:cNvSpPr/>
          <p:nvPr/>
        </p:nvSpPr>
        <p:spPr>
          <a:xfrm>
            <a:off x="309275" y="14191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frequência de ressonância, as reatâncias capacitiva (X</a:t>
            </a:r>
            <a:r>
              <a:rPr lang="pt-BR" baseline="-25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e indutiva (X</a:t>
            </a:r>
            <a:r>
              <a:rPr lang="pt-BR" baseline="-25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, a impedância total (Z</a:t>
            </a:r>
            <a:r>
              <a:rPr lang="pt-BR" baseline="-25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e a defasagem (</a:t>
            </a:r>
            <a:r>
              <a:rPr lang="pt-BR" dirty="0"/>
              <a:t>Ɵ) </a:t>
            </a: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entre a tensão de entrada e a corrente no circuito RLC em série abaixo (Fig. 1) são dadas pelas seguintes equações: </a:t>
            </a:r>
          </a:p>
        </p:txBody>
      </p:sp>
      <p:graphicFrame>
        <p:nvGraphicFramePr>
          <p:cNvPr id="28" name="Object 3">
            <a:extLst>
              <a:ext uri="{FF2B5EF4-FFF2-40B4-BE49-F238E27FC236}">
                <a16:creationId xmlns:a16="http://schemas.microsoft.com/office/drawing/2014/main" id="{DE1DCD7A-78B3-4C0D-ACE7-8B0830A526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038525"/>
              </p:ext>
            </p:extLst>
          </p:nvPr>
        </p:nvGraphicFramePr>
        <p:xfrm>
          <a:off x="441517" y="1631321"/>
          <a:ext cx="19050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904174" imgH="406224" progId="Equation.3">
                  <p:embed/>
                </p:oleObj>
              </mc:Choice>
              <mc:Fallback>
                <p:oleObj r:id="rId6" imgW="1904174" imgH="406224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17" y="1631321"/>
                        <a:ext cx="19050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5">
            <a:extLst>
              <a:ext uri="{FF2B5EF4-FFF2-40B4-BE49-F238E27FC236}">
                <a16:creationId xmlns:a16="http://schemas.microsoft.com/office/drawing/2014/main" id="{59BCC314-7579-4FCE-995B-EE2C51512F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674825"/>
              </p:ext>
            </p:extLst>
          </p:nvPr>
        </p:nvGraphicFramePr>
        <p:xfrm>
          <a:off x="831458" y="3103937"/>
          <a:ext cx="1534012" cy="469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155199" imgH="355446" progId="Equation.3">
                  <p:embed/>
                </p:oleObj>
              </mc:Choice>
              <mc:Fallback>
                <p:oleObj r:id="rId8" imgW="1155199" imgH="355446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458" y="3103937"/>
                        <a:ext cx="1534012" cy="4690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9">
            <a:extLst>
              <a:ext uri="{FF2B5EF4-FFF2-40B4-BE49-F238E27FC236}">
                <a16:creationId xmlns:a16="http://schemas.microsoft.com/office/drawing/2014/main" id="{5D797CF8-864C-450E-93E7-CD024FC538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232517"/>
              </p:ext>
            </p:extLst>
          </p:nvPr>
        </p:nvGraphicFramePr>
        <p:xfrm>
          <a:off x="932275" y="1081476"/>
          <a:ext cx="976190" cy="507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736600" imgH="381000" progId="Equation.3">
                  <p:embed/>
                </p:oleObj>
              </mc:Choice>
              <mc:Fallback>
                <p:oleObj r:id="rId10" imgW="736600" imgH="38100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275" y="1081476"/>
                        <a:ext cx="976190" cy="5071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2">
            <a:extLst>
              <a:ext uri="{FF2B5EF4-FFF2-40B4-BE49-F238E27FC236}">
                <a16:creationId xmlns:a16="http://schemas.microsoft.com/office/drawing/2014/main" id="{5CDDF105-5CE8-4F2A-ABEA-FEF81E0DDD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869185"/>
              </p:ext>
            </p:extLst>
          </p:nvPr>
        </p:nvGraphicFramePr>
        <p:xfrm>
          <a:off x="872339" y="2107023"/>
          <a:ext cx="1030429" cy="486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863225" imgH="406224" progId="Equation.3">
                  <p:embed/>
                </p:oleObj>
              </mc:Choice>
              <mc:Fallback>
                <p:oleObj r:id="rId12" imgW="863225" imgH="406224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339" y="2107023"/>
                        <a:ext cx="1030429" cy="486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4">
            <a:extLst>
              <a:ext uri="{FF2B5EF4-FFF2-40B4-BE49-F238E27FC236}">
                <a16:creationId xmlns:a16="http://schemas.microsoft.com/office/drawing/2014/main" id="{CFA087AA-5C65-4E56-ACBE-A09E93461C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720969"/>
              </p:ext>
            </p:extLst>
          </p:nvPr>
        </p:nvGraphicFramePr>
        <p:xfrm>
          <a:off x="877155" y="2718495"/>
          <a:ext cx="1022476" cy="278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838200" imgH="228600" progId="Equation.3">
                  <p:embed/>
                </p:oleObj>
              </mc:Choice>
              <mc:Fallback>
                <p:oleObj r:id="rId14" imgW="838200" imgH="228600" progId="Equation.3">
                  <p:embed/>
                  <p:pic>
                    <p:nvPicPr>
                      <p:cNvPr id="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155" y="2718495"/>
                        <a:ext cx="1022476" cy="2788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Chave Direita 32">
            <a:extLst>
              <a:ext uri="{FF2B5EF4-FFF2-40B4-BE49-F238E27FC236}">
                <a16:creationId xmlns:a16="http://schemas.microsoft.com/office/drawing/2014/main" id="{C96F6E02-484F-41B4-8D5F-C866352F7A89}"/>
              </a:ext>
            </a:extLst>
          </p:cNvPr>
          <p:cNvSpPr/>
          <p:nvPr/>
        </p:nvSpPr>
        <p:spPr>
          <a:xfrm>
            <a:off x="2681210" y="1374812"/>
            <a:ext cx="378622" cy="2086125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1DB3BE77-EF71-4D19-A6F3-514E320F79AA}"/>
              </a:ext>
            </a:extLst>
          </p:cNvPr>
          <p:cNvSpPr txBox="1"/>
          <p:nvPr/>
        </p:nvSpPr>
        <p:spPr>
          <a:xfrm>
            <a:off x="5741857" y="2911006"/>
            <a:ext cx="83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Fig. 1 </a:t>
            </a:r>
          </a:p>
        </p:txBody>
      </p:sp>
    </p:spTree>
    <p:extLst>
      <p:ext uri="{BB962C8B-B14F-4D97-AF65-F5344CB8AC3E}">
        <p14:creationId xmlns:p14="http://schemas.microsoft.com/office/powerpoint/2010/main" val="280867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827583" y="4161854"/>
            <a:ext cx="7407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Medir com o Medidor RLC a indutância L, a capacitância C e a resistência R. </a:t>
            </a:r>
          </a:p>
          <a:p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844446" y="2804667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Utilizar o gerador de sinais de bancada </a:t>
            </a:r>
            <a:r>
              <a:rPr lang="pt-BR" dirty="0"/>
              <a:t>para gerar um tensão senoidal com frequência variável. </a:t>
            </a:r>
            <a:r>
              <a:rPr lang="pt-BR" b="1" dirty="0">
                <a:solidFill>
                  <a:srgbClr val="FF0000"/>
                </a:solidFill>
              </a:rPr>
              <a:t>Utilizar </a:t>
            </a:r>
            <a:r>
              <a:rPr lang="pt-BR" b="1" dirty="0" err="1">
                <a:solidFill>
                  <a:srgbClr val="FF0000"/>
                </a:solidFill>
              </a:rPr>
              <a:t>E</a:t>
            </a:r>
            <a:r>
              <a:rPr lang="pt-BR" b="1" baseline="-25000" dirty="0" err="1">
                <a:solidFill>
                  <a:srgbClr val="FF0000"/>
                </a:solidFill>
              </a:rPr>
              <a:t>max</a:t>
            </a:r>
            <a:r>
              <a:rPr lang="pt-BR" b="1" dirty="0">
                <a:solidFill>
                  <a:srgbClr val="FF0000"/>
                </a:solidFill>
              </a:rPr>
              <a:t>=10V.</a:t>
            </a: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161854"/>
            <a:ext cx="4320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6444" y="3568383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 Utilizar um osciloscópio para monitorar as tensões e corrente do circuito.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9321" y="4665910"/>
            <a:ext cx="7047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Comparar o cálculo com os valores nominais com o cálculo utilizando os valores medidos de L, C e R. </a:t>
            </a:r>
          </a:p>
          <a:p>
            <a:pPr algn="just"/>
            <a:r>
              <a:rPr lang="pt-BR" dirty="0"/>
              <a:t>A frequência de ressonância calculada com os valores nominais é 50KHz.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528" y="4800634"/>
            <a:ext cx="4320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8A7FFE8-730F-4E6A-A50C-C8056690DBA5}"/>
                  </a:ext>
                </a:extLst>
              </p:cNvPr>
              <p:cNvSpPr txBox="1"/>
              <p:nvPr/>
            </p:nvSpPr>
            <p:spPr>
              <a:xfrm>
                <a:off x="1497978" y="1137781"/>
                <a:ext cx="12522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pt-BR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senwt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8A7FFE8-730F-4E6A-A50C-C8056690D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978" y="1137781"/>
                <a:ext cx="1252266" cy="215444"/>
              </a:xfrm>
              <a:prstGeom prst="rect">
                <a:avLst/>
              </a:prstGeom>
              <a:blipFill>
                <a:blip r:embed="rId2"/>
                <a:stretch>
                  <a:fillRect l="-2927" r="-1951" b="-5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>
            <a:extLst>
              <a:ext uri="{FF2B5EF4-FFF2-40B4-BE49-F238E27FC236}">
                <a16:creationId xmlns:a16="http://schemas.microsoft.com/office/drawing/2014/main" id="{ED53F965-7E73-4BAF-B901-69E95DD57DE7}"/>
              </a:ext>
            </a:extLst>
          </p:cNvPr>
          <p:cNvSpPr txBox="1"/>
          <p:nvPr/>
        </p:nvSpPr>
        <p:spPr>
          <a:xfrm>
            <a:off x="4094434" y="307124"/>
            <a:ext cx="86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L=1mH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9F86A66-B052-4D23-B858-AC653F83C82E}"/>
              </a:ext>
            </a:extLst>
          </p:cNvPr>
          <p:cNvSpPr txBox="1"/>
          <p:nvPr/>
        </p:nvSpPr>
        <p:spPr>
          <a:xfrm>
            <a:off x="5049633" y="353192"/>
            <a:ext cx="110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C=10nF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E9F2298E-9BAD-47C3-995A-7B3070687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712207"/>
            <a:ext cx="3602332" cy="1612985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2CA799CA-BCD9-4D00-9A06-D67F7C407CC2}"/>
              </a:ext>
            </a:extLst>
          </p:cNvPr>
          <p:cNvSpPr txBox="1"/>
          <p:nvPr/>
        </p:nvSpPr>
        <p:spPr>
          <a:xfrm>
            <a:off x="6446140" y="1304226"/>
            <a:ext cx="75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R=1KΩ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086A76B-AA51-49DC-A5A6-3EFCF647930C}"/>
              </a:ext>
            </a:extLst>
          </p:cNvPr>
          <p:cNvSpPr/>
          <p:nvPr/>
        </p:nvSpPr>
        <p:spPr>
          <a:xfrm>
            <a:off x="834480" y="2415372"/>
            <a:ext cx="5347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Montar em um protoboard o circuito RLC série. </a:t>
            </a: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07E3705A-4F00-4626-9A77-C90454B7E64A}"/>
              </a:ext>
            </a:extLst>
          </p:cNvPr>
          <p:cNvSpPr txBox="1"/>
          <p:nvPr/>
        </p:nvSpPr>
        <p:spPr>
          <a:xfrm>
            <a:off x="326161" y="2390137"/>
            <a:ext cx="4320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9770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4" grpId="0" animBg="1"/>
      <p:bldP spid="12" grpId="0"/>
      <p:bldP spid="16" grpId="0"/>
      <p:bldP spid="17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827584" y="152400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Variar a frequência do sinal de entrada, conforme tabela abaixo, e medir com o osciloscópio as seguintes grandezas:  </a:t>
            </a:r>
          </a:p>
          <a:p>
            <a:pPr algn="just"/>
            <a:r>
              <a:rPr lang="pt-BR" b="1" dirty="0" err="1">
                <a:solidFill>
                  <a:srgbClr val="FF0000"/>
                </a:solidFill>
              </a:rPr>
              <a:t>E</a:t>
            </a:r>
            <a:r>
              <a:rPr lang="pt-BR" b="1" baseline="30000" dirty="0" err="1">
                <a:solidFill>
                  <a:srgbClr val="FF0000"/>
                </a:solidFill>
              </a:rPr>
              <a:t>max</a:t>
            </a:r>
            <a:r>
              <a:rPr lang="pt-BR" dirty="0"/>
              <a:t>  - Tensão do gerador de sinal</a:t>
            </a:r>
          </a:p>
          <a:p>
            <a:pPr algn="just"/>
            <a:r>
              <a:rPr lang="pt-BR" u="sng" dirty="0"/>
              <a:t>OBS</a:t>
            </a:r>
            <a:r>
              <a:rPr lang="pt-BR" dirty="0"/>
              <a:t>: manter a tensão máxima de pico do gerador de sinal em 10V. Ela pode variar com a freqüência devido ao efeito de carga do circuito no gerador de sinal.</a:t>
            </a:r>
          </a:p>
          <a:p>
            <a:pPr algn="just"/>
            <a:r>
              <a:rPr lang="pt-BR" b="1" dirty="0" err="1">
                <a:solidFill>
                  <a:srgbClr val="FF0000"/>
                </a:solidFill>
              </a:rPr>
              <a:t>V</a:t>
            </a:r>
            <a:r>
              <a:rPr lang="pt-BR" b="1" baseline="-25000" dirty="0" err="1">
                <a:solidFill>
                  <a:srgbClr val="FF0000"/>
                </a:solidFill>
              </a:rPr>
              <a:t>Rmax</a:t>
            </a:r>
            <a:r>
              <a:rPr lang="pt-BR" b="1" dirty="0">
                <a:solidFill>
                  <a:srgbClr val="FF0000"/>
                </a:solidFill>
              </a:rPr>
              <a:t>  </a:t>
            </a:r>
            <a:r>
              <a:rPr lang="pt-BR" dirty="0"/>
              <a:t>-  Tensão máxima  na resistência R </a:t>
            </a:r>
          </a:p>
          <a:p>
            <a:pPr algn="just"/>
            <a:r>
              <a:rPr lang="pt-BR" b="1" dirty="0" err="1">
                <a:solidFill>
                  <a:srgbClr val="FF0000"/>
                </a:solidFill>
              </a:rPr>
              <a:t>V</a:t>
            </a:r>
            <a:r>
              <a:rPr lang="pt-BR" b="1" baseline="-25000" dirty="0" err="1">
                <a:solidFill>
                  <a:srgbClr val="FF0000"/>
                </a:solidFill>
              </a:rPr>
              <a:t>Cmax</a:t>
            </a:r>
            <a:r>
              <a:rPr lang="pt-BR" b="1" dirty="0">
                <a:solidFill>
                  <a:srgbClr val="FF0000"/>
                </a:solidFill>
              </a:rPr>
              <a:t>   </a:t>
            </a:r>
            <a:r>
              <a:rPr lang="pt-BR" dirty="0"/>
              <a:t>-  Tensão máxima na capacitância C</a:t>
            </a:r>
          </a:p>
          <a:p>
            <a:pPr algn="just"/>
            <a:r>
              <a:rPr lang="pt-BR" b="1" dirty="0" err="1">
                <a:solidFill>
                  <a:srgbClr val="FF0000"/>
                </a:solidFill>
              </a:rPr>
              <a:t>V</a:t>
            </a:r>
            <a:r>
              <a:rPr lang="pt-BR" b="1" baseline="-25000" dirty="0" err="1">
                <a:solidFill>
                  <a:srgbClr val="FF0000"/>
                </a:solidFill>
              </a:rPr>
              <a:t>Lmax</a:t>
            </a:r>
            <a:r>
              <a:rPr lang="pt-BR" b="1" dirty="0">
                <a:solidFill>
                  <a:srgbClr val="FF0000"/>
                </a:solidFill>
              </a:rPr>
              <a:t>   </a:t>
            </a:r>
            <a:r>
              <a:rPr lang="pt-BR" dirty="0"/>
              <a:t>-	Tensão máxima na indutância L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C36A2088-5040-4CC9-B9AE-C8877C132B03}"/>
              </a:ext>
            </a:extLst>
          </p:cNvPr>
          <p:cNvSpPr txBox="1"/>
          <p:nvPr/>
        </p:nvSpPr>
        <p:spPr>
          <a:xfrm>
            <a:off x="251520" y="152400"/>
            <a:ext cx="4320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4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8C76A37-70F3-40F3-BF4A-1E247B58E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534723"/>
            <a:ext cx="7557025" cy="1694070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73FBCD84-A626-44F6-8E67-4D89629B74A3}"/>
              </a:ext>
            </a:extLst>
          </p:cNvPr>
          <p:cNvSpPr txBox="1"/>
          <p:nvPr/>
        </p:nvSpPr>
        <p:spPr>
          <a:xfrm>
            <a:off x="746578" y="435169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Calcular a corrente máxima  </a:t>
            </a:r>
            <a:r>
              <a:rPr lang="pt-BR" dirty="0" err="1"/>
              <a:t>I</a:t>
            </a:r>
            <a:r>
              <a:rPr lang="pt-BR" baseline="-25000" dirty="0" err="1"/>
              <a:t>max</a:t>
            </a:r>
            <a:r>
              <a:rPr lang="pt-BR" dirty="0"/>
              <a:t> = </a:t>
            </a:r>
            <a:r>
              <a:rPr lang="pt-BR" dirty="0" err="1"/>
              <a:t>V</a:t>
            </a:r>
            <a:r>
              <a:rPr lang="pt-BR" baseline="-25000" dirty="0" err="1"/>
              <a:t>Rmax</a:t>
            </a:r>
            <a:r>
              <a:rPr lang="pt-BR" dirty="0"/>
              <a:t> /R no circuito em cada freqüência.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17B0A0EF-15B4-43D7-B7A0-2B5CA34F8DDB}"/>
              </a:ext>
            </a:extLst>
          </p:cNvPr>
          <p:cNvSpPr txBox="1"/>
          <p:nvPr/>
        </p:nvSpPr>
        <p:spPr>
          <a:xfrm>
            <a:off x="780445" y="479715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Calcular a reatância capacitiva (X</a:t>
            </a:r>
            <a:r>
              <a:rPr lang="pt-BR" baseline="-25000" dirty="0"/>
              <a:t>C</a:t>
            </a:r>
            <a:r>
              <a:rPr lang="pt-BR" dirty="0"/>
              <a:t>) e a reatância indutiva (X</a:t>
            </a:r>
            <a:r>
              <a:rPr lang="pt-BR" baseline="-25000" dirty="0"/>
              <a:t>L</a:t>
            </a:r>
            <a:r>
              <a:rPr lang="pt-BR" dirty="0"/>
              <a:t>) em cada frequência.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79486AE3-1D99-4ECA-802E-0FCE5DC76D61}"/>
              </a:ext>
            </a:extLst>
          </p:cNvPr>
          <p:cNvSpPr txBox="1"/>
          <p:nvPr/>
        </p:nvSpPr>
        <p:spPr>
          <a:xfrm>
            <a:off x="780445" y="5604141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Calcular a impedância total (Z</a:t>
            </a:r>
            <a:r>
              <a:rPr lang="pt-BR" baseline="-25000" dirty="0"/>
              <a:t>T</a:t>
            </a:r>
            <a:r>
              <a:rPr lang="pt-BR" dirty="0"/>
              <a:t>) do circuito em cada freqüência. </a:t>
            </a: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C853A3DB-ABB1-4EC1-B3EE-91BC4B45E6A7}"/>
              </a:ext>
            </a:extLst>
          </p:cNvPr>
          <p:cNvSpPr txBox="1"/>
          <p:nvPr/>
        </p:nvSpPr>
        <p:spPr>
          <a:xfrm>
            <a:off x="287347" y="4351690"/>
            <a:ext cx="4320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F382289D-6962-4A4A-9FA7-C709DBC73261}"/>
              </a:ext>
            </a:extLst>
          </p:cNvPr>
          <p:cNvSpPr txBox="1"/>
          <p:nvPr/>
        </p:nvSpPr>
        <p:spPr>
          <a:xfrm>
            <a:off x="285387" y="4935651"/>
            <a:ext cx="4320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2F159C2D-3EFD-4F8D-A43D-40369319863D}"/>
              </a:ext>
            </a:extLst>
          </p:cNvPr>
          <p:cNvSpPr txBox="1"/>
          <p:nvPr/>
        </p:nvSpPr>
        <p:spPr>
          <a:xfrm>
            <a:off x="285387" y="5604141"/>
            <a:ext cx="4320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A1ABEE15-1A2A-4719-B214-F50D41357EC6}"/>
              </a:ext>
            </a:extLst>
          </p:cNvPr>
          <p:cNvSpPr txBox="1"/>
          <p:nvPr/>
        </p:nvSpPr>
        <p:spPr>
          <a:xfrm>
            <a:off x="285387" y="6228020"/>
            <a:ext cx="4320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CF21FC90-721E-4AC8-BAE0-5C782494F4D4}"/>
              </a:ext>
            </a:extLst>
          </p:cNvPr>
          <p:cNvSpPr txBox="1"/>
          <p:nvPr/>
        </p:nvSpPr>
        <p:spPr>
          <a:xfrm>
            <a:off x="827584" y="61595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err="1"/>
              <a:t>Comparear</a:t>
            </a:r>
            <a:r>
              <a:rPr lang="pt-BR" dirty="0"/>
              <a:t> valores medidos e teóricos Usando a tabela acima </a:t>
            </a:r>
          </a:p>
        </p:txBody>
      </p:sp>
    </p:spTree>
    <p:extLst>
      <p:ext uri="{BB962C8B-B14F-4D97-AF65-F5344CB8AC3E}">
        <p14:creationId xmlns:p14="http://schemas.microsoft.com/office/powerpoint/2010/main" val="99699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7" grpId="0"/>
      <p:bldP spid="19" grpId="0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3154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3154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3494195" cy="109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3154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-1630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683568" y="1217323"/>
            <a:ext cx="8120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Um dos terminais do resistor R=1KΩ deve estar aterrado para permitir a medida de defasagem entre a tensão de entrada e a corrente de entrada em cada frequência. </a:t>
            </a:r>
            <a:r>
              <a:rPr lang="pt-BR" b="1" dirty="0">
                <a:solidFill>
                  <a:srgbClr val="FF0000"/>
                </a:solidFill>
              </a:rPr>
              <a:t>A corrente no circuito é monitorada utilizando-se a tensão em R</a:t>
            </a:r>
            <a:r>
              <a:rPr lang="pt-BR" dirty="0"/>
              <a:t>, conforme figura 2.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0116" y="1293089"/>
            <a:ext cx="288032" cy="2728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5852242" y="470710"/>
            <a:ext cx="287258" cy="2081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endParaRPr lang="pt-BR" sz="12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F6CCBE9-70AD-4CF3-8497-2CC583422350}"/>
              </a:ext>
            </a:extLst>
          </p:cNvPr>
          <p:cNvSpPr txBox="1"/>
          <p:nvPr/>
        </p:nvSpPr>
        <p:spPr>
          <a:xfrm>
            <a:off x="3520507" y="506818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L=1mH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C0B6599-463B-4028-ADB3-928A1B4F16A9}"/>
              </a:ext>
            </a:extLst>
          </p:cNvPr>
          <p:cNvSpPr txBox="1"/>
          <p:nvPr/>
        </p:nvSpPr>
        <p:spPr>
          <a:xfrm>
            <a:off x="4246208" y="5102175"/>
            <a:ext cx="108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C=0.01μF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1E12510-28D5-4784-A083-8A2499727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317" y="5457501"/>
            <a:ext cx="2706485" cy="1211859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BD5282E1-0EF7-42E2-9BC5-2E68C84980B5}"/>
              </a:ext>
            </a:extLst>
          </p:cNvPr>
          <p:cNvSpPr txBox="1"/>
          <p:nvPr/>
        </p:nvSpPr>
        <p:spPr>
          <a:xfrm>
            <a:off x="5207132" y="5771710"/>
            <a:ext cx="84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R=1KΩ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DB04A286-2F77-433E-A537-A5296ED3C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14" y="4490125"/>
            <a:ext cx="1872040" cy="796716"/>
          </a:xfrm>
          <a:prstGeom prst="rect">
            <a:avLst/>
          </a:prstGeom>
        </p:spPr>
      </p:pic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F907AE4A-5ED3-4572-9B9F-4AD26CC3F421}"/>
              </a:ext>
            </a:extLst>
          </p:cNvPr>
          <p:cNvCxnSpPr/>
          <p:nvPr/>
        </p:nvCxnSpPr>
        <p:spPr>
          <a:xfrm>
            <a:off x="1955862" y="5102175"/>
            <a:ext cx="0" cy="4657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254D2A69-6AB6-4A96-98B4-6ECB4508764D}"/>
              </a:ext>
            </a:extLst>
          </p:cNvPr>
          <p:cNvCxnSpPr/>
          <p:nvPr/>
        </p:nvCxnSpPr>
        <p:spPr>
          <a:xfrm>
            <a:off x="1955862" y="5567913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34C62A9A-0F9B-482A-BE4F-3EBABBB0DD13}"/>
              </a:ext>
            </a:extLst>
          </p:cNvPr>
          <p:cNvCxnSpPr>
            <a:cxnSpLocks/>
          </p:cNvCxnSpPr>
          <p:nvPr/>
        </p:nvCxnSpPr>
        <p:spPr>
          <a:xfrm>
            <a:off x="1899417" y="5068181"/>
            <a:ext cx="0" cy="1291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B0FF0F81-DA04-444E-8E1B-0E877C28CCBC}"/>
              </a:ext>
            </a:extLst>
          </p:cNvPr>
          <p:cNvCxnSpPr>
            <a:cxnSpLocks/>
          </p:cNvCxnSpPr>
          <p:nvPr/>
        </p:nvCxnSpPr>
        <p:spPr>
          <a:xfrm>
            <a:off x="1899417" y="6365398"/>
            <a:ext cx="9925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ipse 24">
            <a:extLst>
              <a:ext uri="{FF2B5EF4-FFF2-40B4-BE49-F238E27FC236}">
                <a16:creationId xmlns:a16="http://schemas.microsoft.com/office/drawing/2014/main" id="{650A71C5-C061-4F1B-91CB-A0125386CA4B}"/>
              </a:ext>
            </a:extLst>
          </p:cNvPr>
          <p:cNvSpPr/>
          <p:nvPr/>
        </p:nvSpPr>
        <p:spPr>
          <a:xfrm>
            <a:off x="2830080" y="5518541"/>
            <a:ext cx="76359" cy="894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3E3A66DF-7DF6-48B6-9FBF-F64CAA87A487}"/>
              </a:ext>
            </a:extLst>
          </p:cNvPr>
          <p:cNvSpPr/>
          <p:nvPr/>
        </p:nvSpPr>
        <p:spPr>
          <a:xfrm>
            <a:off x="2833551" y="6305906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57C4400F-6213-4DD1-B863-94130FB6D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0942" y="2677052"/>
            <a:ext cx="2612354" cy="138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1ABCE7BD-0B3C-41C7-815F-948BC29012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8199" y="2898564"/>
            <a:ext cx="1152128" cy="723925"/>
          </a:xfrm>
          <a:prstGeom prst="rect">
            <a:avLst/>
          </a:prstGeom>
        </p:spPr>
      </p:pic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A5F1F5CC-A1DB-47CB-9A04-5FBF97BEF6A6}"/>
              </a:ext>
            </a:extLst>
          </p:cNvPr>
          <p:cNvCxnSpPr>
            <a:cxnSpLocks/>
          </p:cNvCxnSpPr>
          <p:nvPr/>
        </p:nvCxnSpPr>
        <p:spPr>
          <a:xfrm>
            <a:off x="4631116" y="3827160"/>
            <a:ext cx="0" cy="8460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39FEF016-36C4-4A7C-B51A-07ED6EFFFC01}"/>
              </a:ext>
            </a:extLst>
          </p:cNvPr>
          <p:cNvCxnSpPr>
            <a:cxnSpLocks/>
          </p:cNvCxnSpPr>
          <p:nvPr/>
        </p:nvCxnSpPr>
        <p:spPr>
          <a:xfrm>
            <a:off x="2289384" y="4673206"/>
            <a:ext cx="23417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73D17E82-87F6-407E-963F-065C8E32EBDD}"/>
              </a:ext>
            </a:extLst>
          </p:cNvPr>
          <p:cNvCxnSpPr>
            <a:cxnSpLocks/>
          </p:cNvCxnSpPr>
          <p:nvPr/>
        </p:nvCxnSpPr>
        <p:spPr>
          <a:xfrm>
            <a:off x="2289384" y="4673206"/>
            <a:ext cx="0" cy="8460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>
            <a:extLst>
              <a:ext uri="{FF2B5EF4-FFF2-40B4-BE49-F238E27FC236}">
                <a16:creationId xmlns:a16="http://schemas.microsoft.com/office/drawing/2014/main" id="{930070BB-36A9-4B5A-9B43-571CAD2E3CA2}"/>
              </a:ext>
            </a:extLst>
          </p:cNvPr>
          <p:cNvSpPr/>
          <p:nvPr/>
        </p:nvSpPr>
        <p:spPr>
          <a:xfrm>
            <a:off x="2238498" y="5499301"/>
            <a:ext cx="76359" cy="894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D3865AB7-D773-4142-A5DC-C75FE112495D}"/>
              </a:ext>
            </a:extLst>
          </p:cNvPr>
          <p:cNvCxnSpPr>
            <a:cxnSpLocks/>
          </p:cNvCxnSpPr>
          <p:nvPr/>
        </p:nvCxnSpPr>
        <p:spPr>
          <a:xfrm>
            <a:off x="4699465" y="3776361"/>
            <a:ext cx="0" cy="11121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701251EC-96F2-4C59-9E0B-3F3627BED218}"/>
              </a:ext>
            </a:extLst>
          </p:cNvPr>
          <p:cNvCxnSpPr>
            <a:cxnSpLocks/>
          </p:cNvCxnSpPr>
          <p:nvPr/>
        </p:nvCxnSpPr>
        <p:spPr>
          <a:xfrm flipV="1">
            <a:off x="2465987" y="4888483"/>
            <a:ext cx="2228446" cy="118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CECA6C3C-3B59-4747-B79D-3B70B0EDBA3B}"/>
              </a:ext>
            </a:extLst>
          </p:cNvPr>
          <p:cNvCxnSpPr>
            <a:cxnSpLocks/>
          </p:cNvCxnSpPr>
          <p:nvPr/>
        </p:nvCxnSpPr>
        <p:spPr>
          <a:xfrm>
            <a:off x="2465987" y="4872116"/>
            <a:ext cx="0" cy="14878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e 35">
            <a:extLst>
              <a:ext uri="{FF2B5EF4-FFF2-40B4-BE49-F238E27FC236}">
                <a16:creationId xmlns:a16="http://schemas.microsoft.com/office/drawing/2014/main" id="{C34F5DF0-66D9-45B3-B058-063A8675BCF3}"/>
              </a:ext>
            </a:extLst>
          </p:cNvPr>
          <p:cNvSpPr/>
          <p:nvPr/>
        </p:nvSpPr>
        <p:spPr>
          <a:xfrm>
            <a:off x="2430050" y="6288973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6CC748E9-1D17-4D53-B97A-4678F02D9F15}"/>
              </a:ext>
            </a:extLst>
          </p:cNvPr>
          <p:cNvCxnSpPr>
            <a:cxnSpLocks/>
          </p:cNvCxnSpPr>
          <p:nvPr/>
        </p:nvCxnSpPr>
        <p:spPr>
          <a:xfrm>
            <a:off x="4869364" y="3770968"/>
            <a:ext cx="0" cy="902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F8D576A7-5611-4EBD-A576-8BA03710D51A}"/>
              </a:ext>
            </a:extLst>
          </p:cNvPr>
          <p:cNvCxnSpPr>
            <a:cxnSpLocks/>
          </p:cNvCxnSpPr>
          <p:nvPr/>
        </p:nvCxnSpPr>
        <p:spPr>
          <a:xfrm>
            <a:off x="4869364" y="4673206"/>
            <a:ext cx="9814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1EA00314-810D-43FF-B91A-A8E5D4B5E542}"/>
              </a:ext>
            </a:extLst>
          </p:cNvPr>
          <p:cNvCxnSpPr>
            <a:cxnSpLocks/>
          </p:cNvCxnSpPr>
          <p:nvPr/>
        </p:nvCxnSpPr>
        <p:spPr>
          <a:xfrm>
            <a:off x="5839274" y="4673206"/>
            <a:ext cx="0" cy="870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50B87F62-7080-4636-BA49-E1CF4DFD3009}"/>
              </a:ext>
            </a:extLst>
          </p:cNvPr>
          <p:cNvCxnSpPr>
            <a:cxnSpLocks/>
          </p:cNvCxnSpPr>
          <p:nvPr/>
        </p:nvCxnSpPr>
        <p:spPr>
          <a:xfrm flipV="1">
            <a:off x="5142894" y="5578002"/>
            <a:ext cx="696380" cy="10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>
            <a:extLst>
              <a:ext uri="{FF2B5EF4-FFF2-40B4-BE49-F238E27FC236}">
                <a16:creationId xmlns:a16="http://schemas.microsoft.com/office/drawing/2014/main" id="{974B6E07-15D9-4FAE-A364-6BC44C4060AA}"/>
              </a:ext>
            </a:extLst>
          </p:cNvPr>
          <p:cNvSpPr/>
          <p:nvPr/>
        </p:nvSpPr>
        <p:spPr>
          <a:xfrm>
            <a:off x="5158984" y="5543019"/>
            <a:ext cx="69417" cy="1081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68D9578F-89A8-49BE-8FCF-70FD24438331}"/>
              </a:ext>
            </a:extLst>
          </p:cNvPr>
          <p:cNvCxnSpPr>
            <a:cxnSpLocks/>
          </p:cNvCxnSpPr>
          <p:nvPr/>
        </p:nvCxnSpPr>
        <p:spPr>
          <a:xfrm>
            <a:off x="4932422" y="3748391"/>
            <a:ext cx="0" cy="627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42782DCA-B5BD-4383-A3F7-B48B159C069E}"/>
              </a:ext>
            </a:extLst>
          </p:cNvPr>
          <p:cNvCxnSpPr>
            <a:cxnSpLocks/>
          </p:cNvCxnSpPr>
          <p:nvPr/>
        </p:nvCxnSpPr>
        <p:spPr>
          <a:xfrm flipV="1">
            <a:off x="4932422" y="4363368"/>
            <a:ext cx="1113986" cy="15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234CBF1D-EC81-4FA0-A526-85173268F3AF}"/>
              </a:ext>
            </a:extLst>
          </p:cNvPr>
          <p:cNvCxnSpPr>
            <a:cxnSpLocks/>
          </p:cNvCxnSpPr>
          <p:nvPr/>
        </p:nvCxnSpPr>
        <p:spPr>
          <a:xfrm>
            <a:off x="6046408" y="4352286"/>
            <a:ext cx="0" cy="2007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0473FEB7-8ABC-4098-A74D-118B5459A879}"/>
              </a:ext>
            </a:extLst>
          </p:cNvPr>
          <p:cNvCxnSpPr>
            <a:cxnSpLocks/>
          </p:cNvCxnSpPr>
          <p:nvPr/>
        </p:nvCxnSpPr>
        <p:spPr>
          <a:xfrm>
            <a:off x="5193692" y="6343068"/>
            <a:ext cx="8527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e 45">
            <a:extLst>
              <a:ext uri="{FF2B5EF4-FFF2-40B4-BE49-F238E27FC236}">
                <a16:creationId xmlns:a16="http://schemas.microsoft.com/office/drawing/2014/main" id="{112B8BD7-17E4-4799-B939-5E63ED122E53}"/>
              </a:ext>
            </a:extLst>
          </p:cNvPr>
          <p:cNvSpPr/>
          <p:nvPr/>
        </p:nvSpPr>
        <p:spPr>
          <a:xfrm>
            <a:off x="5137715" y="6288973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CABE8BED-D868-40D9-898B-52B1737735FF}"/>
              </a:ext>
            </a:extLst>
          </p:cNvPr>
          <p:cNvSpPr txBox="1"/>
          <p:nvPr/>
        </p:nvSpPr>
        <p:spPr>
          <a:xfrm>
            <a:off x="3580210" y="2379566"/>
            <a:ext cx="187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Osciloscópío</a:t>
            </a:r>
            <a:r>
              <a:rPr lang="pt-BR" dirty="0"/>
              <a:t> </a:t>
            </a: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98F20E8E-BC5F-4802-8819-9EEF5D54BEEA}"/>
              </a:ext>
            </a:extLst>
          </p:cNvPr>
          <p:cNvSpPr/>
          <p:nvPr/>
        </p:nvSpPr>
        <p:spPr>
          <a:xfrm>
            <a:off x="2985951" y="6458306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23523714-D502-4F2C-9FD3-F7E983999DAF}"/>
              </a:ext>
            </a:extLst>
          </p:cNvPr>
          <p:cNvSpPr txBox="1"/>
          <p:nvPr/>
        </p:nvSpPr>
        <p:spPr>
          <a:xfrm>
            <a:off x="455146" y="4174506"/>
            <a:ext cx="187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Gerador de Sinal</a:t>
            </a:r>
          </a:p>
        </p:txBody>
      </p:sp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id="{AE6C28D0-FC9A-41E3-BDD6-2E127042701B}"/>
              </a:ext>
            </a:extLst>
          </p:cNvPr>
          <p:cNvCxnSpPr>
            <a:cxnSpLocks/>
          </p:cNvCxnSpPr>
          <p:nvPr/>
        </p:nvCxnSpPr>
        <p:spPr>
          <a:xfrm>
            <a:off x="3988559" y="3260526"/>
            <a:ext cx="21601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65843286-CC7B-4462-BD47-B3548A5B1800}"/>
              </a:ext>
            </a:extLst>
          </p:cNvPr>
          <p:cNvSpPr txBox="1"/>
          <p:nvPr/>
        </p:nvSpPr>
        <p:spPr>
          <a:xfrm>
            <a:off x="3733818" y="3983702"/>
            <a:ext cx="94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Canal 1 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C303110D-CB75-4E1E-85BC-D4BF7EC77332}"/>
              </a:ext>
            </a:extLst>
          </p:cNvPr>
          <p:cNvSpPr txBox="1"/>
          <p:nvPr/>
        </p:nvSpPr>
        <p:spPr>
          <a:xfrm>
            <a:off x="5008096" y="3999822"/>
            <a:ext cx="94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Canal 2 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A47847BD-D465-4177-8363-BF2E27C5AC2E}"/>
              </a:ext>
            </a:extLst>
          </p:cNvPr>
          <p:cNvSpPr txBox="1"/>
          <p:nvPr/>
        </p:nvSpPr>
        <p:spPr>
          <a:xfrm>
            <a:off x="6234274" y="5771773"/>
            <a:ext cx="768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V</a:t>
            </a:r>
            <a:r>
              <a:rPr lang="pt-BR" baseline="-25000" dirty="0"/>
              <a:t>R</a:t>
            </a:r>
            <a:r>
              <a:rPr lang="pt-BR" dirty="0"/>
              <a:t>(t)</a:t>
            </a:r>
          </a:p>
        </p:txBody>
      </p:sp>
      <p:sp>
        <p:nvSpPr>
          <p:cNvPr id="54" name="Chave Esquerda 53">
            <a:extLst>
              <a:ext uri="{FF2B5EF4-FFF2-40B4-BE49-F238E27FC236}">
                <a16:creationId xmlns:a16="http://schemas.microsoft.com/office/drawing/2014/main" id="{72120299-19A7-4384-AA5A-C2D3FCB50DFB}"/>
              </a:ext>
            </a:extLst>
          </p:cNvPr>
          <p:cNvSpPr/>
          <p:nvPr/>
        </p:nvSpPr>
        <p:spPr>
          <a:xfrm rot="10800000">
            <a:off x="6103555" y="5577846"/>
            <a:ext cx="168737" cy="78492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75CC5459-97EA-46DB-919B-B005CBE8AA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6055" y="2677691"/>
            <a:ext cx="2775166" cy="1687413"/>
          </a:xfrm>
          <a:prstGeom prst="rect">
            <a:avLst/>
          </a:prstGeom>
        </p:spPr>
      </p:pic>
      <p:sp>
        <p:nvSpPr>
          <p:cNvPr id="62" name="CaixaDeTexto 61">
            <a:extLst>
              <a:ext uri="{FF2B5EF4-FFF2-40B4-BE49-F238E27FC236}">
                <a16:creationId xmlns:a16="http://schemas.microsoft.com/office/drawing/2014/main" id="{F883D84B-764C-4A4D-87D8-1ADB1B8A4DEA}"/>
              </a:ext>
            </a:extLst>
          </p:cNvPr>
          <p:cNvSpPr txBox="1"/>
          <p:nvPr/>
        </p:nvSpPr>
        <p:spPr>
          <a:xfrm>
            <a:off x="6525340" y="3651355"/>
            <a:ext cx="48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Ɵ</a:t>
            </a:r>
          </a:p>
        </p:txBody>
      </p:sp>
      <p:cxnSp>
        <p:nvCxnSpPr>
          <p:cNvPr id="63" name="Conector de Seta Reta 62">
            <a:extLst>
              <a:ext uri="{FF2B5EF4-FFF2-40B4-BE49-F238E27FC236}">
                <a16:creationId xmlns:a16="http://schemas.microsoft.com/office/drawing/2014/main" id="{F341C1BE-342F-49DB-8CB9-31895F1DD6CC}"/>
              </a:ext>
            </a:extLst>
          </p:cNvPr>
          <p:cNvCxnSpPr/>
          <p:nvPr/>
        </p:nvCxnSpPr>
        <p:spPr>
          <a:xfrm>
            <a:off x="6387884" y="3842082"/>
            <a:ext cx="2231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de Seta Reta 63">
            <a:extLst>
              <a:ext uri="{FF2B5EF4-FFF2-40B4-BE49-F238E27FC236}">
                <a16:creationId xmlns:a16="http://schemas.microsoft.com/office/drawing/2014/main" id="{7F03B8E6-85AD-4943-BF5B-BA3F2C91BD97}"/>
              </a:ext>
            </a:extLst>
          </p:cNvPr>
          <p:cNvCxnSpPr>
            <a:cxnSpLocks/>
          </p:cNvCxnSpPr>
          <p:nvPr/>
        </p:nvCxnSpPr>
        <p:spPr>
          <a:xfrm flipH="1">
            <a:off x="6974953" y="3842948"/>
            <a:ext cx="3405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C49C5889-B6FF-4F9F-BC31-2491CC1D090D}"/>
              </a:ext>
            </a:extLst>
          </p:cNvPr>
          <p:cNvSpPr txBox="1"/>
          <p:nvPr/>
        </p:nvSpPr>
        <p:spPr>
          <a:xfrm>
            <a:off x="7415627" y="271721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E(t)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ADB43F22-93A6-4D8B-A30F-8F6432C7B3ED}"/>
              </a:ext>
            </a:extLst>
          </p:cNvPr>
          <p:cNvSpPr/>
          <p:nvPr/>
        </p:nvSpPr>
        <p:spPr>
          <a:xfrm>
            <a:off x="5615646" y="2774490"/>
            <a:ext cx="1234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V</a:t>
            </a:r>
            <a:r>
              <a:rPr lang="pt-BR" baseline="-25000" dirty="0"/>
              <a:t>R</a:t>
            </a:r>
            <a:r>
              <a:rPr lang="pt-BR" dirty="0"/>
              <a:t>(t) 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≡ i(t) </a:t>
            </a:r>
            <a:endParaRPr lang="pt-BR" dirty="0"/>
          </a:p>
        </p:txBody>
      </p:sp>
      <p:cxnSp>
        <p:nvCxnSpPr>
          <p:cNvPr id="67" name="Conector de Seta Reta 66">
            <a:extLst>
              <a:ext uri="{FF2B5EF4-FFF2-40B4-BE49-F238E27FC236}">
                <a16:creationId xmlns:a16="http://schemas.microsoft.com/office/drawing/2014/main" id="{DCAA2E28-FBF7-4DC6-9B1C-C1166865B2FC}"/>
              </a:ext>
            </a:extLst>
          </p:cNvPr>
          <p:cNvCxnSpPr>
            <a:cxnSpLocks/>
          </p:cNvCxnSpPr>
          <p:nvPr/>
        </p:nvCxnSpPr>
        <p:spPr>
          <a:xfrm flipH="1" flipV="1">
            <a:off x="6292535" y="3098639"/>
            <a:ext cx="348269" cy="2689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1F064B12-95DD-4F12-B927-5ADD4CED7637}"/>
              </a:ext>
            </a:extLst>
          </p:cNvPr>
          <p:cNvSpPr txBox="1"/>
          <p:nvPr/>
        </p:nvSpPr>
        <p:spPr>
          <a:xfrm>
            <a:off x="7117603" y="2271735"/>
            <a:ext cx="171630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Tela do Osciloscópio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DB8B391C-4EE2-487E-AF08-881D4829DF72}"/>
              </a:ext>
            </a:extLst>
          </p:cNvPr>
          <p:cNvSpPr txBox="1"/>
          <p:nvPr/>
        </p:nvSpPr>
        <p:spPr>
          <a:xfrm>
            <a:off x="3737461" y="6425805"/>
            <a:ext cx="83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Fig. 2 </a:t>
            </a:r>
          </a:p>
        </p:txBody>
      </p:sp>
      <p:sp>
        <p:nvSpPr>
          <p:cNvPr id="71" name="Chave Esquerda 70">
            <a:extLst>
              <a:ext uri="{FF2B5EF4-FFF2-40B4-BE49-F238E27FC236}">
                <a16:creationId xmlns:a16="http://schemas.microsoft.com/office/drawing/2014/main" id="{422D5342-D62B-46D9-95B8-E7E16872690E}"/>
              </a:ext>
            </a:extLst>
          </p:cNvPr>
          <p:cNvSpPr/>
          <p:nvPr/>
        </p:nvSpPr>
        <p:spPr>
          <a:xfrm>
            <a:off x="1576472" y="5558140"/>
            <a:ext cx="168737" cy="78492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8D639922-8E14-4907-BE41-B7761922A3F1}"/>
              </a:ext>
            </a:extLst>
          </p:cNvPr>
          <p:cNvSpPr txBox="1"/>
          <p:nvPr/>
        </p:nvSpPr>
        <p:spPr>
          <a:xfrm>
            <a:off x="1054393" y="570490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E(t)</a:t>
            </a:r>
          </a:p>
        </p:txBody>
      </p:sp>
    </p:spTree>
    <p:extLst>
      <p:ext uri="{BB962C8B-B14F-4D97-AF65-F5344CB8AC3E}">
        <p14:creationId xmlns:p14="http://schemas.microsoft.com/office/powerpoint/2010/main" val="224010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3154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3154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3154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-1630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683568" y="26064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highlight>
                  <a:srgbClr val="FFFF00"/>
                </a:highlight>
              </a:rPr>
              <a:t>As medidas de tensão no resistor R (</a:t>
            </a:r>
            <a:r>
              <a:rPr lang="pt-BR" b="1" dirty="0" err="1">
                <a:solidFill>
                  <a:srgbClr val="FF0000"/>
                </a:solidFill>
                <a:highlight>
                  <a:srgbClr val="FFFF00"/>
                </a:highlight>
              </a:rPr>
              <a:t>V</a:t>
            </a:r>
            <a:r>
              <a:rPr lang="pt-BR" b="1" baseline="-25000" dirty="0" err="1">
                <a:solidFill>
                  <a:srgbClr val="FF0000"/>
                </a:solidFill>
                <a:highlight>
                  <a:srgbClr val="FFFF00"/>
                </a:highlight>
              </a:rPr>
              <a:t>Rmax</a:t>
            </a:r>
            <a:r>
              <a:rPr lang="pt-BR" b="1" dirty="0">
                <a:solidFill>
                  <a:srgbClr val="FF0000"/>
                </a:solidFill>
                <a:highlight>
                  <a:srgbClr val="FFFF00"/>
                </a:highlight>
              </a:rPr>
              <a:t>), no capacitor C (</a:t>
            </a:r>
            <a:r>
              <a:rPr lang="pt-BR" b="1" dirty="0" err="1">
                <a:solidFill>
                  <a:srgbClr val="FF0000"/>
                </a:solidFill>
                <a:highlight>
                  <a:srgbClr val="FFFF00"/>
                </a:highlight>
              </a:rPr>
              <a:t>V</a:t>
            </a:r>
            <a:r>
              <a:rPr lang="pt-BR" b="1" baseline="-25000" dirty="0" err="1">
                <a:solidFill>
                  <a:srgbClr val="FF0000"/>
                </a:solidFill>
                <a:highlight>
                  <a:srgbClr val="FFFF00"/>
                </a:highlight>
              </a:rPr>
              <a:t>Cmax</a:t>
            </a:r>
            <a:r>
              <a:rPr lang="pt-BR" b="1" dirty="0">
                <a:solidFill>
                  <a:srgbClr val="FF0000"/>
                </a:solidFill>
                <a:highlight>
                  <a:srgbClr val="FFFF00"/>
                </a:highlight>
              </a:rPr>
              <a:t>) e no indutor L (</a:t>
            </a:r>
            <a:r>
              <a:rPr lang="pt-BR" b="1" dirty="0" err="1">
                <a:solidFill>
                  <a:srgbClr val="FF0000"/>
                </a:solidFill>
                <a:highlight>
                  <a:srgbClr val="FFFF00"/>
                </a:highlight>
              </a:rPr>
              <a:t>V</a:t>
            </a:r>
            <a:r>
              <a:rPr lang="pt-BR" b="1" baseline="-25000" dirty="0" err="1">
                <a:solidFill>
                  <a:srgbClr val="FF0000"/>
                </a:solidFill>
                <a:highlight>
                  <a:srgbClr val="FFFF00"/>
                </a:highlight>
              </a:rPr>
              <a:t>Lmax</a:t>
            </a:r>
            <a:r>
              <a:rPr lang="pt-BR" b="1" dirty="0">
                <a:solidFill>
                  <a:srgbClr val="FF0000"/>
                </a:solidFill>
                <a:highlight>
                  <a:srgbClr val="FFFF00"/>
                </a:highlight>
              </a:rPr>
              <a:t>) devem ser feitas com um dos terminais desses componentes conectado ao terra do circuito, conforme Fig. 3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0116" y="336414"/>
            <a:ext cx="288032" cy="2728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683568" y="256305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Exemplo: Se um dos terminais de L não estiver em contato com o terra (Fig. 4),  o terra do cabo do  osciloscópio (canal 2) colocará C e R em curto- circuito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6" y="1172970"/>
            <a:ext cx="2865372" cy="127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03" y="1318105"/>
            <a:ext cx="2342054" cy="102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417" y="1186878"/>
            <a:ext cx="2649595" cy="137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37E490B9-EDC7-4BE1-9E1E-7F7B37F2D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805" y="3790474"/>
            <a:ext cx="1872040" cy="796716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289D637A-E93C-449C-818D-A9EAEAB54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0594" y="3182555"/>
            <a:ext cx="2612354" cy="138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4846FF13-B5BC-44E2-A6B0-81C6CA683C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5978" y="3451441"/>
            <a:ext cx="1152128" cy="723925"/>
          </a:xfrm>
          <a:prstGeom prst="rect">
            <a:avLst/>
          </a:prstGeom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307E8F25-AEDE-4EA1-AA79-5D198DA05A42}"/>
              </a:ext>
            </a:extLst>
          </p:cNvPr>
          <p:cNvSpPr txBox="1"/>
          <p:nvPr/>
        </p:nvSpPr>
        <p:spPr>
          <a:xfrm>
            <a:off x="1283137" y="3474855"/>
            <a:ext cx="187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Gerador de Sinal</a:t>
            </a:r>
          </a:p>
        </p:txBody>
      </p: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AF86196D-E064-415A-A272-5685FD36D349}"/>
              </a:ext>
            </a:extLst>
          </p:cNvPr>
          <p:cNvCxnSpPr>
            <a:cxnSpLocks/>
          </p:cNvCxnSpPr>
          <p:nvPr/>
        </p:nvCxnSpPr>
        <p:spPr>
          <a:xfrm>
            <a:off x="2795541" y="4403204"/>
            <a:ext cx="0" cy="10117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76A9AAB5-5ED3-4A95-9679-BF31743AA238}"/>
              </a:ext>
            </a:extLst>
          </p:cNvPr>
          <p:cNvCxnSpPr>
            <a:cxnSpLocks/>
          </p:cNvCxnSpPr>
          <p:nvPr/>
        </p:nvCxnSpPr>
        <p:spPr>
          <a:xfrm>
            <a:off x="2739096" y="4369210"/>
            <a:ext cx="0" cy="18850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Elipse 82">
            <a:extLst>
              <a:ext uri="{FF2B5EF4-FFF2-40B4-BE49-F238E27FC236}">
                <a16:creationId xmlns:a16="http://schemas.microsoft.com/office/drawing/2014/main" id="{C4E52FD4-0F4A-4104-972B-82B14DC824E7}"/>
              </a:ext>
            </a:extLst>
          </p:cNvPr>
          <p:cNvSpPr/>
          <p:nvPr/>
        </p:nvSpPr>
        <p:spPr>
          <a:xfrm>
            <a:off x="7167118" y="6162339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</a:t>
            </a: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7BF1798E-72A8-40A8-B9B8-5F585C3006BC}"/>
              </a:ext>
            </a:extLst>
          </p:cNvPr>
          <p:cNvSpPr txBox="1"/>
          <p:nvPr/>
        </p:nvSpPr>
        <p:spPr>
          <a:xfrm>
            <a:off x="4155567" y="2213565"/>
            <a:ext cx="83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Fig. 3 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CEBC5CE2-8DE5-4E78-952A-7CE27BF03894}"/>
              </a:ext>
            </a:extLst>
          </p:cNvPr>
          <p:cNvSpPr txBox="1"/>
          <p:nvPr/>
        </p:nvSpPr>
        <p:spPr>
          <a:xfrm>
            <a:off x="1286904" y="5253515"/>
            <a:ext cx="83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Fig. 4 </a:t>
            </a:r>
          </a:p>
        </p:txBody>
      </p:sp>
      <p:cxnSp>
        <p:nvCxnSpPr>
          <p:cNvPr id="87" name="Conector reto 86">
            <a:extLst>
              <a:ext uri="{FF2B5EF4-FFF2-40B4-BE49-F238E27FC236}">
                <a16:creationId xmlns:a16="http://schemas.microsoft.com/office/drawing/2014/main" id="{79FC545B-A234-4BE5-91BC-3467A2306C85}"/>
              </a:ext>
            </a:extLst>
          </p:cNvPr>
          <p:cNvCxnSpPr>
            <a:cxnSpLocks/>
          </p:cNvCxnSpPr>
          <p:nvPr/>
        </p:nvCxnSpPr>
        <p:spPr>
          <a:xfrm>
            <a:off x="5656817" y="4262058"/>
            <a:ext cx="0" cy="5954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>
            <a:extLst>
              <a:ext uri="{FF2B5EF4-FFF2-40B4-BE49-F238E27FC236}">
                <a16:creationId xmlns:a16="http://schemas.microsoft.com/office/drawing/2014/main" id="{921DCD50-8E12-4524-B4F7-32AA83C24690}"/>
              </a:ext>
            </a:extLst>
          </p:cNvPr>
          <p:cNvCxnSpPr>
            <a:cxnSpLocks/>
          </p:cNvCxnSpPr>
          <p:nvPr/>
        </p:nvCxnSpPr>
        <p:spPr>
          <a:xfrm>
            <a:off x="3309723" y="4849273"/>
            <a:ext cx="2335282" cy="5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>
            <a:extLst>
              <a:ext uri="{FF2B5EF4-FFF2-40B4-BE49-F238E27FC236}">
                <a16:creationId xmlns:a16="http://schemas.microsoft.com/office/drawing/2014/main" id="{6235FC18-BC1C-4744-A916-CADFC6CDC5C8}"/>
              </a:ext>
            </a:extLst>
          </p:cNvPr>
          <p:cNvCxnSpPr>
            <a:cxnSpLocks/>
          </p:cNvCxnSpPr>
          <p:nvPr/>
        </p:nvCxnSpPr>
        <p:spPr>
          <a:xfrm>
            <a:off x="3645264" y="4972945"/>
            <a:ext cx="0" cy="12732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3">
            <a:extLst>
              <a:ext uri="{FF2B5EF4-FFF2-40B4-BE49-F238E27FC236}">
                <a16:creationId xmlns:a16="http://schemas.microsoft.com/office/drawing/2014/main" id="{2C7F76C8-E5CF-41D0-9650-95B6DB65E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407" y="5055754"/>
            <a:ext cx="3429001" cy="150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9" name="Conector reto 98">
            <a:extLst>
              <a:ext uri="{FF2B5EF4-FFF2-40B4-BE49-F238E27FC236}">
                <a16:creationId xmlns:a16="http://schemas.microsoft.com/office/drawing/2014/main" id="{B02732A2-FC97-4169-A7C3-EECD7D467E0B}"/>
              </a:ext>
            </a:extLst>
          </p:cNvPr>
          <p:cNvCxnSpPr>
            <a:cxnSpLocks/>
          </p:cNvCxnSpPr>
          <p:nvPr/>
        </p:nvCxnSpPr>
        <p:spPr>
          <a:xfrm>
            <a:off x="3309723" y="4857470"/>
            <a:ext cx="0" cy="5331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to 100">
            <a:extLst>
              <a:ext uri="{FF2B5EF4-FFF2-40B4-BE49-F238E27FC236}">
                <a16:creationId xmlns:a16="http://schemas.microsoft.com/office/drawing/2014/main" id="{A807732A-5E2A-4126-85B9-1B29A8C1F333}"/>
              </a:ext>
            </a:extLst>
          </p:cNvPr>
          <p:cNvCxnSpPr>
            <a:cxnSpLocks/>
          </p:cNvCxnSpPr>
          <p:nvPr/>
        </p:nvCxnSpPr>
        <p:spPr>
          <a:xfrm>
            <a:off x="2795541" y="5397635"/>
            <a:ext cx="2529263" cy="13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to 111">
            <a:extLst>
              <a:ext uri="{FF2B5EF4-FFF2-40B4-BE49-F238E27FC236}">
                <a16:creationId xmlns:a16="http://schemas.microsoft.com/office/drawing/2014/main" id="{4C3DD99F-8F81-4ED4-9023-330093AFC105}"/>
              </a:ext>
            </a:extLst>
          </p:cNvPr>
          <p:cNvCxnSpPr>
            <a:cxnSpLocks/>
          </p:cNvCxnSpPr>
          <p:nvPr/>
        </p:nvCxnSpPr>
        <p:spPr>
          <a:xfrm>
            <a:off x="5880103" y="4262058"/>
            <a:ext cx="0" cy="11285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to 112">
            <a:extLst>
              <a:ext uri="{FF2B5EF4-FFF2-40B4-BE49-F238E27FC236}">
                <a16:creationId xmlns:a16="http://schemas.microsoft.com/office/drawing/2014/main" id="{5AA5C9BF-B5A3-4139-826C-13535A995484}"/>
              </a:ext>
            </a:extLst>
          </p:cNvPr>
          <p:cNvCxnSpPr>
            <a:cxnSpLocks/>
          </p:cNvCxnSpPr>
          <p:nvPr/>
        </p:nvCxnSpPr>
        <p:spPr>
          <a:xfrm flipH="1">
            <a:off x="2739096" y="6225822"/>
            <a:ext cx="2585708" cy="159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reto 118">
            <a:extLst>
              <a:ext uri="{FF2B5EF4-FFF2-40B4-BE49-F238E27FC236}">
                <a16:creationId xmlns:a16="http://schemas.microsoft.com/office/drawing/2014/main" id="{E19E6E87-4759-45E4-B9FD-6B71B92B2339}"/>
              </a:ext>
            </a:extLst>
          </p:cNvPr>
          <p:cNvCxnSpPr>
            <a:cxnSpLocks/>
          </p:cNvCxnSpPr>
          <p:nvPr/>
        </p:nvCxnSpPr>
        <p:spPr>
          <a:xfrm flipH="1">
            <a:off x="3645264" y="4972945"/>
            <a:ext cx="20332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to 121">
            <a:extLst>
              <a:ext uri="{FF2B5EF4-FFF2-40B4-BE49-F238E27FC236}">
                <a16:creationId xmlns:a16="http://schemas.microsoft.com/office/drawing/2014/main" id="{F172E6CA-D283-4125-AE81-1D3C254A679F}"/>
              </a:ext>
            </a:extLst>
          </p:cNvPr>
          <p:cNvCxnSpPr>
            <a:cxnSpLocks/>
          </p:cNvCxnSpPr>
          <p:nvPr/>
        </p:nvCxnSpPr>
        <p:spPr>
          <a:xfrm>
            <a:off x="5695281" y="4262058"/>
            <a:ext cx="0" cy="710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Elipse 123">
            <a:extLst>
              <a:ext uri="{FF2B5EF4-FFF2-40B4-BE49-F238E27FC236}">
                <a16:creationId xmlns:a16="http://schemas.microsoft.com/office/drawing/2014/main" id="{BA75DC1F-7FBA-4A25-857E-AA94F3C64C2F}"/>
              </a:ext>
            </a:extLst>
          </p:cNvPr>
          <p:cNvSpPr/>
          <p:nvPr/>
        </p:nvSpPr>
        <p:spPr>
          <a:xfrm>
            <a:off x="5279678" y="5358979"/>
            <a:ext cx="96468" cy="81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8" name="Elipse 127">
            <a:extLst>
              <a:ext uri="{FF2B5EF4-FFF2-40B4-BE49-F238E27FC236}">
                <a16:creationId xmlns:a16="http://schemas.microsoft.com/office/drawing/2014/main" id="{0A1F4401-CCE4-4BEE-BF2C-04692BDC30AA}"/>
              </a:ext>
            </a:extLst>
          </p:cNvPr>
          <p:cNvSpPr/>
          <p:nvPr/>
        </p:nvSpPr>
        <p:spPr>
          <a:xfrm>
            <a:off x="3259537" y="5357089"/>
            <a:ext cx="96468" cy="81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9" name="Elipse 128">
            <a:extLst>
              <a:ext uri="{FF2B5EF4-FFF2-40B4-BE49-F238E27FC236}">
                <a16:creationId xmlns:a16="http://schemas.microsoft.com/office/drawing/2014/main" id="{89EE76B5-F3F0-49EB-B4AD-29C18F7E0EAB}"/>
              </a:ext>
            </a:extLst>
          </p:cNvPr>
          <p:cNvSpPr/>
          <p:nvPr/>
        </p:nvSpPr>
        <p:spPr>
          <a:xfrm>
            <a:off x="7978498" y="5376947"/>
            <a:ext cx="96468" cy="81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7" name="Elipse 136">
            <a:extLst>
              <a:ext uri="{FF2B5EF4-FFF2-40B4-BE49-F238E27FC236}">
                <a16:creationId xmlns:a16="http://schemas.microsoft.com/office/drawing/2014/main" id="{A29C2B5C-7C70-413F-AFD6-473CDDC07C17}"/>
              </a:ext>
            </a:extLst>
          </p:cNvPr>
          <p:cNvSpPr/>
          <p:nvPr/>
        </p:nvSpPr>
        <p:spPr>
          <a:xfrm>
            <a:off x="3609291" y="6185276"/>
            <a:ext cx="96468" cy="810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9" name="Elipse 138">
            <a:extLst>
              <a:ext uri="{FF2B5EF4-FFF2-40B4-BE49-F238E27FC236}">
                <a16:creationId xmlns:a16="http://schemas.microsoft.com/office/drawing/2014/main" id="{169939AC-03D3-49C2-8A99-E6187AE947B2}"/>
              </a:ext>
            </a:extLst>
          </p:cNvPr>
          <p:cNvSpPr/>
          <p:nvPr/>
        </p:nvSpPr>
        <p:spPr>
          <a:xfrm>
            <a:off x="5285859" y="6177562"/>
            <a:ext cx="96468" cy="810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0" name="Elipse 139">
            <a:extLst>
              <a:ext uri="{FF2B5EF4-FFF2-40B4-BE49-F238E27FC236}">
                <a16:creationId xmlns:a16="http://schemas.microsoft.com/office/drawing/2014/main" id="{ACD8D216-B797-420C-92A6-B1FA89C65C2B}"/>
              </a:ext>
            </a:extLst>
          </p:cNvPr>
          <p:cNvSpPr/>
          <p:nvPr/>
        </p:nvSpPr>
        <p:spPr>
          <a:xfrm>
            <a:off x="7978498" y="6160720"/>
            <a:ext cx="96468" cy="810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46" name="Conector reto 145">
            <a:extLst>
              <a:ext uri="{FF2B5EF4-FFF2-40B4-BE49-F238E27FC236}">
                <a16:creationId xmlns:a16="http://schemas.microsoft.com/office/drawing/2014/main" id="{34DFB19B-F5AB-4C19-B37F-F5C904E5CA5E}"/>
              </a:ext>
            </a:extLst>
          </p:cNvPr>
          <p:cNvCxnSpPr>
            <a:cxnSpLocks/>
          </p:cNvCxnSpPr>
          <p:nvPr/>
        </p:nvCxnSpPr>
        <p:spPr>
          <a:xfrm>
            <a:off x="5940152" y="4293096"/>
            <a:ext cx="0" cy="710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to 146">
            <a:extLst>
              <a:ext uri="{FF2B5EF4-FFF2-40B4-BE49-F238E27FC236}">
                <a16:creationId xmlns:a16="http://schemas.microsoft.com/office/drawing/2014/main" id="{DB8B9EF7-214A-4016-97F6-7CEB76EC7EFA}"/>
              </a:ext>
            </a:extLst>
          </p:cNvPr>
          <p:cNvCxnSpPr>
            <a:cxnSpLocks/>
          </p:cNvCxnSpPr>
          <p:nvPr/>
        </p:nvCxnSpPr>
        <p:spPr>
          <a:xfrm flipH="1">
            <a:off x="5940154" y="5003983"/>
            <a:ext cx="9361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to 149">
            <a:extLst>
              <a:ext uri="{FF2B5EF4-FFF2-40B4-BE49-F238E27FC236}">
                <a16:creationId xmlns:a16="http://schemas.microsoft.com/office/drawing/2014/main" id="{4F5A5B3C-C47B-4CF2-8E8E-35FED4C6A998}"/>
              </a:ext>
            </a:extLst>
          </p:cNvPr>
          <p:cNvCxnSpPr>
            <a:cxnSpLocks/>
          </p:cNvCxnSpPr>
          <p:nvPr/>
        </p:nvCxnSpPr>
        <p:spPr>
          <a:xfrm>
            <a:off x="6858276" y="4980984"/>
            <a:ext cx="0" cy="4096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Elipse 152">
            <a:extLst>
              <a:ext uri="{FF2B5EF4-FFF2-40B4-BE49-F238E27FC236}">
                <a16:creationId xmlns:a16="http://schemas.microsoft.com/office/drawing/2014/main" id="{1AC7681D-8377-4C8D-976B-CE78B89044F4}"/>
              </a:ext>
            </a:extLst>
          </p:cNvPr>
          <p:cNvSpPr/>
          <p:nvPr/>
        </p:nvSpPr>
        <p:spPr>
          <a:xfrm>
            <a:off x="6810042" y="5363836"/>
            <a:ext cx="96468" cy="810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4" name="Elipse 153">
            <a:extLst>
              <a:ext uri="{FF2B5EF4-FFF2-40B4-BE49-F238E27FC236}">
                <a16:creationId xmlns:a16="http://schemas.microsoft.com/office/drawing/2014/main" id="{D73087D7-4751-4F21-A88F-132E0551E993}"/>
              </a:ext>
            </a:extLst>
          </p:cNvPr>
          <p:cNvSpPr/>
          <p:nvPr/>
        </p:nvSpPr>
        <p:spPr>
          <a:xfrm>
            <a:off x="5838985" y="5350059"/>
            <a:ext cx="96468" cy="81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8" name="Imagem 147">
            <a:extLst>
              <a:ext uri="{FF2B5EF4-FFF2-40B4-BE49-F238E27FC236}">
                <a16:creationId xmlns:a16="http://schemas.microsoft.com/office/drawing/2014/main" id="{68236AE3-96E7-4F96-BD31-FBE93C5DBA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8876" y="5350059"/>
            <a:ext cx="276225" cy="314325"/>
          </a:xfrm>
          <a:prstGeom prst="rect">
            <a:avLst/>
          </a:prstGeom>
        </p:spPr>
      </p:pic>
      <p:pic>
        <p:nvPicPr>
          <p:cNvPr id="149" name="Imagem 148">
            <a:extLst>
              <a:ext uri="{FF2B5EF4-FFF2-40B4-BE49-F238E27FC236}">
                <a16:creationId xmlns:a16="http://schemas.microsoft.com/office/drawing/2014/main" id="{711C9F78-3F5C-4D6E-A965-846439B5EC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1165" y="5345072"/>
            <a:ext cx="164595" cy="150282"/>
          </a:xfrm>
          <a:prstGeom prst="rect">
            <a:avLst/>
          </a:prstGeom>
        </p:spPr>
      </p:pic>
      <p:sp>
        <p:nvSpPr>
          <p:cNvPr id="157" name="Elipse 156">
            <a:extLst>
              <a:ext uri="{FF2B5EF4-FFF2-40B4-BE49-F238E27FC236}">
                <a16:creationId xmlns:a16="http://schemas.microsoft.com/office/drawing/2014/main" id="{2AAE9EA6-20BE-4E75-B681-EC297E5D65E0}"/>
              </a:ext>
            </a:extLst>
          </p:cNvPr>
          <p:cNvSpPr/>
          <p:nvPr/>
        </p:nvSpPr>
        <p:spPr>
          <a:xfrm>
            <a:off x="6821487" y="5376947"/>
            <a:ext cx="96468" cy="810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1" name="CaixaDeTexto 150">
            <a:extLst>
              <a:ext uri="{FF2B5EF4-FFF2-40B4-BE49-F238E27FC236}">
                <a16:creationId xmlns:a16="http://schemas.microsoft.com/office/drawing/2014/main" id="{2FA9C896-D5FF-41E5-92D6-CCA826FFEC5B}"/>
              </a:ext>
            </a:extLst>
          </p:cNvPr>
          <p:cNvSpPr txBox="1"/>
          <p:nvPr/>
        </p:nvSpPr>
        <p:spPr>
          <a:xfrm>
            <a:off x="6963819" y="5716154"/>
            <a:ext cx="64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terra</a:t>
            </a:r>
          </a:p>
        </p:txBody>
      </p:sp>
      <p:cxnSp>
        <p:nvCxnSpPr>
          <p:cNvPr id="156" name="Conector de Seta Reta 155">
            <a:extLst>
              <a:ext uri="{FF2B5EF4-FFF2-40B4-BE49-F238E27FC236}">
                <a16:creationId xmlns:a16="http://schemas.microsoft.com/office/drawing/2014/main" id="{7A352C6A-0456-495F-B1BF-4328E437C133}"/>
              </a:ext>
            </a:extLst>
          </p:cNvPr>
          <p:cNvCxnSpPr>
            <a:cxnSpLocks/>
            <a:stCxn id="151" idx="1"/>
            <a:endCxn id="148" idx="2"/>
          </p:cNvCxnSpPr>
          <p:nvPr/>
        </p:nvCxnSpPr>
        <p:spPr>
          <a:xfrm flipH="1" flipV="1">
            <a:off x="6906989" y="5664384"/>
            <a:ext cx="56830" cy="2364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ector de Seta Reta 165">
            <a:extLst>
              <a:ext uri="{FF2B5EF4-FFF2-40B4-BE49-F238E27FC236}">
                <a16:creationId xmlns:a16="http://schemas.microsoft.com/office/drawing/2014/main" id="{778AD942-299E-4015-BA8E-7764381D974F}"/>
              </a:ext>
            </a:extLst>
          </p:cNvPr>
          <p:cNvCxnSpPr>
            <a:cxnSpLocks/>
          </p:cNvCxnSpPr>
          <p:nvPr/>
        </p:nvCxnSpPr>
        <p:spPr>
          <a:xfrm>
            <a:off x="7503641" y="5991857"/>
            <a:ext cx="474857" cy="1453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6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A3B6DE47-ACEE-41AC-8010-1FB05D1028B2}"/>
                  </a:ext>
                </a:extLst>
              </p:cNvPr>
              <p:cNvSpPr txBox="1"/>
              <p:nvPr/>
            </p:nvSpPr>
            <p:spPr>
              <a:xfrm>
                <a:off x="1872895" y="1060233"/>
                <a:ext cx="14264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pt-BR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senwt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A3B6DE47-ACEE-41AC-8010-1FB05D102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895" y="1060233"/>
                <a:ext cx="1426416" cy="215444"/>
              </a:xfrm>
              <a:prstGeom prst="rect">
                <a:avLst/>
              </a:prstGeom>
              <a:blipFill>
                <a:blip r:embed="rId2"/>
                <a:stretch>
                  <a:fillRect l="-2564" r="-2137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>
            <a:extLst>
              <a:ext uri="{FF2B5EF4-FFF2-40B4-BE49-F238E27FC236}">
                <a16:creationId xmlns:a16="http://schemas.microsoft.com/office/drawing/2014/main" id="{1B236615-D52B-432A-9E8A-8CAAC0EE15DC}"/>
              </a:ext>
            </a:extLst>
          </p:cNvPr>
          <p:cNvSpPr txBox="1"/>
          <p:nvPr/>
        </p:nvSpPr>
        <p:spPr>
          <a:xfrm>
            <a:off x="4970004" y="27659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BFD8DA9-EC38-4FBE-822A-5EBDDA0E9265}"/>
              </a:ext>
            </a:extLst>
          </p:cNvPr>
          <p:cNvSpPr txBox="1"/>
          <p:nvPr/>
        </p:nvSpPr>
        <p:spPr>
          <a:xfrm>
            <a:off x="5888992" y="27659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3B106BB-CED6-4CDC-8866-16E80C091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913" y="534307"/>
            <a:ext cx="3602332" cy="161298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CE6377B-0326-4D1F-BE34-CA13B3427CB9}"/>
              </a:ext>
            </a:extLst>
          </p:cNvPr>
          <p:cNvSpPr txBox="1"/>
          <p:nvPr/>
        </p:nvSpPr>
        <p:spPr>
          <a:xfrm>
            <a:off x="6941245" y="11561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C030F79-C231-425E-AF6A-C54A93DB0F08}"/>
              </a:ext>
            </a:extLst>
          </p:cNvPr>
          <p:cNvSpPr txBox="1"/>
          <p:nvPr/>
        </p:nvSpPr>
        <p:spPr>
          <a:xfrm>
            <a:off x="3890224" y="2348893"/>
            <a:ext cx="1739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Circuito RLC em Série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B7EAB3C-8132-47E2-81BD-4F4D3109D80A}"/>
              </a:ext>
            </a:extLst>
          </p:cNvPr>
          <p:cNvSpPr txBox="1"/>
          <p:nvPr/>
        </p:nvSpPr>
        <p:spPr>
          <a:xfrm>
            <a:off x="1715588" y="276595"/>
            <a:ext cx="5843452" cy="19992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2114DD6-FDD8-4F46-ACA3-D459CADAC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400" y="3023921"/>
            <a:ext cx="7557025" cy="336265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2230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28A3677-8F3E-493A-920B-83839371CA0E}"/>
              </a:ext>
            </a:extLst>
          </p:cNvPr>
          <p:cNvSpPr/>
          <p:nvPr/>
        </p:nvSpPr>
        <p:spPr>
          <a:xfrm>
            <a:off x="323528" y="188640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pt-BR" dirty="0"/>
              <a:t>As resistências da fonte (</a:t>
            </a:r>
            <a:r>
              <a:rPr lang="pt-BR" dirty="0" err="1"/>
              <a:t>R</a:t>
            </a:r>
            <a:r>
              <a:rPr lang="pt-BR" baseline="-25000" dirty="0" err="1"/>
              <a:t>s</a:t>
            </a:r>
            <a:r>
              <a:rPr lang="pt-BR" dirty="0"/>
              <a:t>)e do indutor (R</a:t>
            </a:r>
            <a:r>
              <a:rPr lang="pt-BR" baseline="-25000" dirty="0"/>
              <a:t>L</a:t>
            </a:r>
            <a:r>
              <a:rPr lang="pt-BR" dirty="0"/>
              <a:t>) contribuem para a resistência total </a:t>
            </a:r>
          </a:p>
          <a:p>
            <a:pPr algn="just">
              <a:spcAft>
                <a:spcPts val="0"/>
              </a:spcAft>
            </a:pPr>
            <a:r>
              <a:rPr lang="pt-BR" dirty="0"/>
              <a:t>(</a:t>
            </a:r>
            <a:r>
              <a:rPr lang="pt-BR" dirty="0" err="1"/>
              <a:t>R</a:t>
            </a:r>
            <a:r>
              <a:rPr lang="pt-BR" baseline="-25000" dirty="0" err="1"/>
              <a:t>total</a:t>
            </a:r>
            <a:r>
              <a:rPr lang="pt-BR" dirty="0"/>
              <a:t> = </a:t>
            </a:r>
            <a:r>
              <a:rPr lang="pt-BR" dirty="0" err="1"/>
              <a:t>R</a:t>
            </a:r>
            <a:r>
              <a:rPr lang="pt-BR" baseline="-25000" dirty="0" err="1"/>
              <a:t>d</a:t>
            </a:r>
            <a:r>
              <a:rPr lang="pt-BR" dirty="0" err="1"/>
              <a:t>+R</a:t>
            </a:r>
            <a:r>
              <a:rPr lang="pt-BR" baseline="-25000" dirty="0" err="1"/>
              <a:t>s</a:t>
            </a:r>
            <a:r>
              <a:rPr lang="pt-BR" dirty="0" err="1"/>
              <a:t>+R</a:t>
            </a:r>
            <a:r>
              <a:rPr lang="pt-BR" baseline="-25000" dirty="0" err="1"/>
              <a:t>L</a:t>
            </a:r>
            <a:r>
              <a:rPr lang="pt-BR" dirty="0"/>
              <a:t>) do circuito e, portanto, influenciam no cálculo da frequência de ressonância do circuito, conforme Fig. 5. As resistências </a:t>
            </a:r>
            <a:r>
              <a:rPr lang="pt-BR" dirty="0" err="1"/>
              <a:t>R</a:t>
            </a:r>
            <a:r>
              <a:rPr lang="pt-BR" baseline="-25000" dirty="0" err="1"/>
              <a:t>s</a:t>
            </a:r>
            <a:r>
              <a:rPr lang="pt-BR" dirty="0"/>
              <a:t> e R</a:t>
            </a:r>
            <a:r>
              <a:rPr lang="pt-BR" baseline="-25000" dirty="0"/>
              <a:t>L</a:t>
            </a:r>
            <a:r>
              <a:rPr lang="pt-BR" dirty="0"/>
              <a:t> podem ser medidas mas tem valores baixos e normalmente são desprezadas no cálculo mas influenciam os resultados experimentais.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643CD14C-1483-45DA-BB1E-94FAE4A1E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46" y="1665968"/>
            <a:ext cx="5092915" cy="191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7FD39BD-40BB-426F-8DE6-05E17F746B6E}"/>
              </a:ext>
            </a:extLst>
          </p:cNvPr>
          <p:cNvSpPr txBox="1"/>
          <p:nvPr/>
        </p:nvSpPr>
        <p:spPr>
          <a:xfrm>
            <a:off x="4283968" y="3578370"/>
            <a:ext cx="83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Fig. 5 </a:t>
            </a:r>
          </a:p>
        </p:txBody>
      </p:sp>
    </p:spTree>
    <p:extLst>
      <p:ext uri="{BB962C8B-B14F-4D97-AF65-F5344CB8AC3E}">
        <p14:creationId xmlns:p14="http://schemas.microsoft.com/office/powerpoint/2010/main" val="3919956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4CA692-A769-4183-BF47-F4E693227F60}"/>
              </a:ext>
            </a:extLst>
          </p:cNvPr>
          <p:cNvSpPr txBox="1"/>
          <p:nvPr/>
        </p:nvSpPr>
        <p:spPr>
          <a:xfrm>
            <a:off x="1763688" y="1556792"/>
            <a:ext cx="5595022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Procedimentos de</a:t>
            </a:r>
          </a:p>
          <a:p>
            <a:pPr algn="ctr"/>
            <a:r>
              <a:rPr lang="pt-BR" sz="5400" b="1" dirty="0">
                <a:solidFill>
                  <a:schemeClr val="bg1"/>
                </a:solidFill>
              </a:rPr>
              <a:t>Implementação</a:t>
            </a:r>
          </a:p>
        </p:txBody>
      </p:sp>
    </p:spTree>
    <p:extLst>
      <p:ext uri="{BB962C8B-B14F-4D97-AF65-F5344CB8AC3E}">
        <p14:creationId xmlns:p14="http://schemas.microsoft.com/office/powerpoint/2010/main" val="2860150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51DDB93-2BBB-431B-BEA5-FF09380977AF}"/>
              </a:ext>
            </a:extLst>
          </p:cNvPr>
          <p:cNvSpPr/>
          <p:nvPr/>
        </p:nvSpPr>
        <p:spPr>
          <a:xfrm>
            <a:off x="683569" y="33265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Meça com o Medidor RLC a indutância L, a capacitância C e a resistência R.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0F10220-41F9-4FD2-9334-C7AA36C3C1FB}"/>
              </a:ext>
            </a:extLst>
          </p:cNvPr>
          <p:cNvSpPr txBox="1"/>
          <p:nvPr/>
        </p:nvSpPr>
        <p:spPr>
          <a:xfrm>
            <a:off x="422944" y="908720"/>
            <a:ext cx="8253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medida de L, C e R com o medidor RLC é muito fácil de ser realizada usando o modo automático ou simples. Lembrar que todo componente tem um valor cuja tolerância é conhecida.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60B4C57-8128-4B76-BB04-B960F7665E3B}"/>
              </a:ext>
            </a:extLst>
          </p:cNvPr>
          <p:cNvSpPr/>
          <p:nvPr/>
        </p:nvSpPr>
        <p:spPr>
          <a:xfrm>
            <a:off x="683569" y="1854132"/>
            <a:ext cx="79337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frequência de ressonância calculada com os valores nominais é 50KHz.  Compare o cálculo com os valores nominais com o cálculo utilizando os valores medidos de L, C e R.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EC09F8A-C283-40EB-A7DB-7E48CE46D9AA}"/>
              </a:ext>
            </a:extLst>
          </p:cNvPr>
          <p:cNvSpPr txBox="1"/>
          <p:nvPr/>
        </p:nvSpPr>
        <p:spPr>
          <a:xfrm>
            <a:off x="422944" y="2882887"/>
            <a:ext cx="8253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cálculo da frequência de ressonância com os valores nominais utiliza a equação abaixo: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9">
                <a:extLst>
                  <a:ext uri="{FF2B5EF4-FFF2-40B4-BE49-F238E27FC236}">
                    <a16:creationId xmlns:a16="http://schemas.microsoft.com/office/drawing/2014/main" id="{246972AE-853D-4F57-8020-12E933A44E54}"/>
                  </a:ext>
                </a:extLst>
              </p:cNvPr>
              <p:cNvSpPr txBox="1"/>
              <p:nvPr/>
            </p:nvSpPr>
            <p:spPr bwMode="auto">
              <a:xfrm>
                <a:off x="1791266" y="3491281"/>
                <a:ext cx="5718352" cy="67403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pt-BR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pt-BR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ad>
                          <m:radPr>
                            <m:degHide m:val="on"/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pt-BR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LC</m:t>
                            </m:r>
                          </m:e>
                        </m:rad>
                      </m:den>
                    </m:f>
                  </m:oMath>
                </a14:m>
                <a:r>
                  <a:rPr lang="pt-BR" sz="2400" dirty="0"/>
                  <a:t> =</a:t>
                </a:r>
                <a:r>
                  <a:rPr lang="pt-BR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pt-BR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ad>
                          <m:radPr>
                            <m:degHide m:val="on"/>
                            <m:ctrlPr>
                              <a:rPr lang="pt-BR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sty m:val="p"/>
                              </m:rPr>
                              <a:rPr lang="pt-BR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sSup>
                              <m:sSupPr>
                                <m:ctrlPr>
                                  <a:rPr lang="pt-BR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pt-BR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pt-BR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pt-BR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0.01</m:t>
                            </m:r>
                            <m:r>
                              <m:rPr>
                                <m:sty m:val="p"/>
                              </m:rPr>
                              <a:rPr lang="pt-BR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sSup>
                              <m:sSupPr>
                                <m:ctrlPr>
                                  <a:rPr lang="pt-BR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pt-BR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pt-BR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=50</m:t>
                    </m:r>
                    <m:r>
                      <m:rPr>
                        <m:sty m:val="p"/>
                      </m:rPr>
                      <a:rPr lang="pt-BR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KHz</m:t>
                    </m:r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9" name="Object 9">
                <a:extLst>
                  <a:ext uri="{FF2B5EF4-FFF2-40B4-BE49-F238E27FC236}">
                    <a16:creationId xmlns:a16="http://schemas.microsoft.com/office/drawing/2014/main" id="{246972AE-853D-4F57-8020-12E933A44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1266" y="3491281"/>
                <a:ext cx="5718352" cy="674035"/>
              </a:xfrm>
              <a:prstGeom prst="rect">
                <a:avLst/>
              </a:prstGeom>
              <a:blipFill>
                <a:blip r:embed="rId2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>
            <a:extLst>
              <a:ext uri="{FF2B5EF4-FFF2-40B4-BE49-F238E27FC236}">
                <a16:creationId xmlns:a16="http://schemas.microsoft.com/office/drawing/2014/main" id="{D1947FBD-8C41-4268-A555-93BE696B593D}"/>
              </a:ext>
            </a:extLst>
          </p:cNvPr>
          <p:cNvSpPr txBox="1"/>
          <p:nvPr/>
        </p:nvSpPr>
        <p:spPr>
          <a:xfrm>
            <a:off x="467545" y="4294837"/>
            <a:ext cx="8253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valor de </a:t>
            </a:r>
            <a:r>
              <a:rPr lang="pt-BR" dirty="0" err="1"/>
              <a:t>f</a:t>
            </a:r>
            <a:r>
              <a:rPr lang="pt-BR" baseline="-25000" dirty="0" err="1"/>
              <a:t>s</a:t>
            </a:r>
            <a:r>
              <a:rPr lang="pt-BR" dirty="0"/>
              <a:t> com os valores medidos pelo medidor RLC será próximo de 50KHz devido à tolerância dos valores dos componentes L, C e R.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A0DAACEB-FE86-4930-8D67-03DAAA30A9C4}"/>
              </a:ext>
            </a:extLst>
          </p:cNvPr>
          <p:cNvSpPr txBox="1"/>
          <p:nvPr/>
        </p:nvSpPr>
        <p:spPr>
          <a:xfrm>
            <a:off x="206920" y="318809"/>
            <a:ext cx="4320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0033F22D-86EB-46DE-A893-1A95FC6B7F06}"/>
              </a:ext>
            </a:extLst>
          </p:cNvPr>
          <p:cNvSpPr txBox="1"/>
          <p:nvPr/>
        </p:nvSpPr>
        <p:spPr>
          <a:xfrm>
            <a:off x="206920" y="1902144"/>
            <a:ext cx="4320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4450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9368" y="404664"/>
            <a:ext cx="4225263" cy="56675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pt-BR" sz="3200" b="1" dirty="0">
                <a:latin typeface="+mn-lt"/>
              </a:rPr>
              <a:t>Fundamentos Teóricos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C9B34C7-1EAD-4FC3-BD83-830F1A510686}"/>
              </a:ext>
            </a:extLst>
          </p:cNvPr>
          <p:cNvSpPr txBox="1">
            <a:spLocks/>
          </p:cNvSpPr>
          <p:nvPr/>
        </p:nvSpPr>
        <p:spPr>
          <a:xfrm>
            <a:off x="546515" y="1239942"/>
            <a:ext cx="4713251" cy="6100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latin typeface="+mn-lt"/>
                <a:cs typeface="Arial" pitchFamily="34" charset="0"/>
              </a:rPr>
              <a:t>Impedância de Resistor, Indutor e Capacitor</a:t>
            </a:r>
          </a:p>
          <a:p>
            <a:r>
              <a:rPr lang="pt-BR" sz="1800" b="1" dirty="0">
                <a:latin typeface="+mn-lt"/>
                <a:cs typeface="Arial" pitchFamily="34" charset="0"/>
              </a:rPr>
              <a:t>em Função da Frequência (f)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4CB58346-BE71-410C-923F-A2565B6077FC}"/>
              </a:ext>
            </a:extLst>
          </p:cNvPr>
          <p:cNvSpPr txBox="1">
            <a:spLocks/>
          </p:cNvSpPr>
          <p:nvPr/>
        </p:nvSpPr>
        <p:spPr>
          <a:xfrm>
            <a:off x="546515" y="2083530"/>
            <a:ext cx="3875567" cy="6546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latin typeface="+mn-lt"/>
                <a:cs typeface="Arial" pitchFamily="34" charset="0"/>
              </a:rPr>
              <a:t>Defasagem entre Tensão e Corrente em Resistor, Indutor e Capacitor 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0A45355A-B930-4A34-9E65-C5250F822AA9}"/>
              </a:ext>
            </a:extLst>
          </p:cNvPr>
          <p:cNvSpPr txBox="1">
            <a:spLocks/>
          </p:cNvSpPr>
          <p:nvPr/>
        </p:nvSpPr>
        <p:spPr>
          <a:xfrm>
            <a:off x="539552" y="2996952"/>
            <a:ext cx="5165154" cy="4064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latin typeface="+mn-lt"/>
                <a:cs typeface="Arial" pitchFamily="34" charset="0"/>
              </a:rPr>
              <a:t>Defasagem entre Tensão e Corrente em um Circuito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45FE6323-E946-43A1-99D4-C2E43EFC552D}"/>
              </a:ext>
            </a:extLst>
          </p:cNvPr>
          <p:cNvSpPr txBox="1">
            <a:spLocks/>
          </p:cNvSpPr>
          <p:nvPr/>
        </p:nvSpPr>
        <p:spPr>
          <a:xfrm>
            <a:off x="546515" y="3662218"/>
            <a:ext cx="4268723" cy="4064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latin typeface="+mn-lt"/>
                <a:cs typeface="Arial" pitchFamily="34" charset="0"/>
              </a:rPr>
              <a:t>Noções Básicas sobre Osciloscópio Digital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2B407E7-39D2-4FF7-9932-42FE3E9D8C74}"/>
              </a:ext>
            </a:extLst>
          </p:cNvPr>
          <p:cNvSpPr txBox="1">
            <a:spLocks/>
          </p:cNvSpPr>
          <p:nvPr/>
        </p:nvSpPr>
        <p:spPr>
          <a:xfrm>
            <a:off x="546515" y="4320035"/>
            <a:ext cx="3880657" cy="4064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latin typeface="+mn-lt"/>
                <a:cs typeface="Arial" pitchFamily="34" charset="0"/>
              </a:rPr>
              <a:t>Noções Básicas sobre Gerador de Sinais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DFB9C70-293C-4CB9-8587-B0A660AB215A}"/>
              </a:ext>
            </a:extLst>
          </p:cNvPr>
          <p:cNvSpPr txBox="1">
            <a:spLocks/>
          </p:cNvSpPr>
          <p:nvPr/>
        </p:nvSpPr>
        <p:spPr>
          <a:xfrm>
            <a:off x="539552" y="4988593"/>
            <a:ext cx="3527870" cy="4064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latin typeface="+mn-lt"/>
                <a:cs typeface="Arial" pitchFamily="34" charset="0"/>
              </a:rPr>
              <a:t>Noções Básicas sobre Medidor RLC</a:t>
            </a:r>
          </a:p>
        </p:txBody>
      </p:sp>
    </p:spTree>
    <p:extLst>
      <p:ext uri="{BB962C8B-B14F-4D97-AF65-F5344CB8AC3E}">
        <p14:creationId xmlns:p14="http://schemas.microsoft.com/office/powerpoint/2010/main" val="14659585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755576" y="332656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Variar a frequência do sinal de entrada e medir com o osciloscópio as seguintes grandezas:  </a:t>
            </a:r>
            <a:r>
              <a:rPr lang="pt-BR" b="1" dirty="0" err="1">
                <a:solidFill>
                  <a:srgbClr val="FF0000"/>
                </a:solidFill>
              </a:rPr>
              <a:t>E</a:t>
            </a:r>
            <a:r>
              <a:rPr lang="pt-BR" b="1" baseline="30000" dirty="0" err="1">
                <a:solidFill>
                  <a:srgbClr val="FF0000"/>
                </a:solidFill>
              </a:rPr>
              <a:t>max</a:t>
            </a:r>
            <a:r>
              <a:rPr lang="pt-BR" b="1" baseline="30000" dirty="0">
                <a:solidFill>
                  <a:srgbClr val="FF0000"/>
                </a:solidFill>
              </a:rPr>
              <a:t> </a:t>
            </a:r>
            <a:r>
              <a:rPr lang="pt-BR" dirty="0"/>
              <a:t>(Tensão do gerador de sinal) </a:t>
            </a:r>
            <a:r>
              <a:rPr lang="pt-BR" b="1" dirty="0" err="1">
                <a:solidFill>
                  <a:srgbClr val="FF0000"/>
                </a:solidFill>
              </a:rPr>
              <a:t>V</a:t>
            </a:r>
            <a:r>
              <a:rPr lang="pt-BR" b="1" baseline="-25000" dirty="0" err="1">
                <a:solidFill>
                  <a:srgbClr val="FF0000"/>
                </a:solidFill>
              </a:rPr>
              <a:t>Rmax</a:t>
            </a:r>
            <a:r>
              <a:rPr lang="pt-BR" b="1" dirty="0">
                <a:solidFill>
                  <a:srgbClr val="FF0000"/>
                </a:solidFill>
              </a:rPr>
              <a:t>  </a:t>
            </a:r>
            <a:r>
              <a:rPr lang="pt-BR" dirty="0"/>
              <a:t>(Tensão máxima  na resistência R), </a:t>
            </a:r>
            <a:r>
              <a:rPr lang="pt-BR" b="1" dirty="0" err="1">
                <a:solidFill>
                  <a:srgbClr val="FF0000"/>
                </a:solidFill>
              </a:rPr>
              <a:t>V</a:t>
            </a:r>
            <a:r>
              <a:rPr lang="pt-BR" b="1" baseline="-25000" dirty="0" err="1">
                <a:solidFill>
                  <a:srgbClr val="FF0000"/>
                </a:solidFill>
              </a:rPr>
              <a:t>Cmax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dirty="0"/>
              <a:t>(Tensão máxima na capacitância C) e </a:t>
            </a:r>
            <a:r>
              <a:rPr lang="pt-BR" b="1" dirty="0" err="1">
                <a:solidFill>
                  <a:srgbClr val="FF0000"/>
                </a:solidFill>
              </a:rPr>
              <a:t>V</a:t>
            </a:r>
            <a:r>
              <a:rPr lang="pt-BR" b="1" baseline="-25000" dirty="0" err="1">
                <a:solidFill>
                  <a:srgbClr val="FF0000"/>
                </a:solidFill>
              </a:rPr>
              <a:t>Lmax</a:t>
            </a:r>
            <a:r>
              <a:rPr lang="pt-BR" b="1" dirty="0">
                <a:solidFill>
                  <a:srgbClr val="FF0000"/>
                </a:solidFill>
              </a:rPr>
              <a:t>  </a:t>
            </a:r>
            <a:r>
              <a:rPr lang="pt-BR" dirty="0"/>
              <a:t>(Tensão máxima na indutância L ).</a:t>
            </a:r>
          </a:p>
          <a:p>
            <a:pPr algn="just"/>
            <a:r>
              <a:rPr lang="pt-BR" u="sng" dirty="0"/>
              <a:t>OBS</a:t>
            </a:r>
            <a:r>
              <a:rPr lang="pt-BR" dirty="0"/>
              <a:t>: manter a tensão de pico do gerador de sinal (</a:t>
            </a:r>
            <a:r>
              <a:rPr lang="pt-BR" b="1" dirty="0" err="1">
                <a:solidFill>
                  <a:srgbClr val="FF0000"/>
                </a:solidFill>
              </a:rPr>
              <a:t>E</a:t>
            </a:r>
            <a:r>
              <a:rPr lang="pt-BR" b="1" baseline="30000" dirty="0" err="1">
                <a:solidFill>
                  <a:srgbClr val="FF0000"/>
                </a:solidFill>
              </a:rPr>
              <a:t>max</a:t>
            </a:r>
            <a:r>
              <a:rPr lang="pt-BR" b="1" baseline="30000" dirty="0">
                <a:solidFill>
                  <a:srgbClr val="FF0000"/>
                </a:solidFill>
              </a:rPr>
              <a:t> </a:t>
            </a:r>
            <a:r>
              <a:rPr lang="pt-BR" dirty="0"/>
              <a:t>) </a:t>
            </a:r>
            <a:r>
              <a:rPr lang="pt-BR"/>
              <a:t>em 2.5V</a:t>
            </a:r>
            <a:r>
              <a:rPr lang="pt-BR" dirty="0"/>
              <a:t>. Ela pode variar com a freqüência devido ao efeito de carga do circuito no gerador de sinal.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C36A2088-5040-4CC9-B9AE-C8877C132B03}"/>
              </a:ext>
            </a:extLst>
          </p:cNvPr>
          <p:cNvSpPr txBox="1"/>
          <p:nvPr/>
        </p:nvSpPr>
        <p:spPr>
          <a:xfrm>
            <a:off x="179512" y="332656"/>
            <a:ext cx="4320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A00195-3536-4F71-AB11-DCAF596FD191}"/>
              </a:ext>
            </a:extLst>
          </p:cNvPr>
          <p:cNvSpPr txBox="1"/>
          <p:nvPr/>
        </p:nvSpPr>
        <p:spPr>
          <a:xfrm>
            <a:off x="755576" y="2129677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figura 6 mostra como medir as tensões em R quando f é 20KHz, </a:t>
            </a:r>
            <a:r>
              <a:rPr lang="pt-BR" dirty="0" err="1"/>
              <a:t>f</a:t>
            </a:r>
            <a:r>
              <a:rPr lang="pt-BR" baseline="-25000" dirty="0" err="1"/>
              <a:t>s</a:t>
            </a:r>
            <a:r>
              <a:rPr lang="pt-BR" dirty="0"/>
              <a:t> e 100KHz.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203D48A-D919-431C-9FA7-57042BA89D32}"/>
              </a:ext>
            </a:extLst>
          </p:cNvPr>
          <p:cNvSpPr txBox="1"/>
          <p:nvPr/>
        </p:nvSpPr>
        <p:spPr>
          <a:xfrm>
            <a:off x="3520507" y="506818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L=1mH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E28B3DF-DE40-47C1-A80C-EBE44AE95ED8}"/>
              </a:ext>
            </a:extLst>
          </p:cNvPr>
          <p:cNvSpPr txBox="1"/>
          <p:nvPr/>
        </p:nvSpPr>
        <p:spPr>
          <a:xfrm>
            <a:off x="4246208" y="5102175"/>
            <a:ext cx="108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C=0.01μF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6FD02D6-9180-4CF0-8C39-C3FF9D2B4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317" y="5457501"/>
            <a:ext cx="2706485" cy="1211859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892F378B-D0A2-4EFE-A47E-8B130782C560}"/>
              </a:ext>
            </a:extLst>
          </p:cNvPr>
          <p:cNvSpPr txBox="1"/>
          <p:nvPr/>
        </p:nvSpPr>
        <p:spPr>
          <a:xfrm>
            <a:off x="5207132" y="5771710"/>
            <a:ext cx="84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R=1KΩ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90B7ADD4-6320-4452-BFF3-C0E715753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14" y="4490125"/>
            <a:ext cx="1872040" cy="796716"/>
          </a:xfrm>
          <a:prstGeom prst="rect">
            <a:avLst/>
          </a:prstGeom>
        </p:spPr>
      </p:pic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A7D52132-A145-444F-9E4A-330D075775A3}"/>
              </a:ext>
            </a:extLst>
          </p:cNvPr>
          <p:cNvCxnSpPr/>
          <p:nvPr/>
        </p:nvCxnSpPr>
        <p:spPr>
          <a:xfrm>
            <a:off x="1955862" y="5102175"/>
            <a:ext cx="0" cy="4657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874DD2C9-3BF1-48D0-B874-5D929DB7BE18}"/>
              </a:ext>
            </a:extLst>
          </p:cNvPr>
          <p:cNvCxnSpPr/>
          <p:nvPr/>
        </p:nvCxnSpPr>
        <p:spPr>
          <a:xfrm>
            <a:off x="1955862" y="5567913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E4022D3A-CDBD-43CC-ADDB-D29C9D7571A4}"/>
              </a:ext>
            </a:extLst>
          </p:cNvPr>
          <p:cNvCxnSpPr>
            <a:cxnSpLocks/>
          </p:cNvCxnSpPr>
          <p:nvPr/>
        </p:nvCxnSpPr>
        <p:spPr>
          <a:xfrm>
            <a:off x="1899417" y="5068181"/>
            <a:ext cx="0" cy="1291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867D21D4-5A3E-44F6-A818-EC3CEDEA316D}"/>
              </a:ext>
            </a:extLst>
          </p:cNvPr>
          <p:cNvCxnSpPr>
            <a:cxnSpLocks/>
          </p:cNvCxnSpPr>
          <p:nvPr/>
        </p:nvCxnSpPr>
        <p:spPr>
          <a:xfrm>
            <a:off x="1899417" y="6365398"/>
            <a:ext cx="9925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ipse 29">
            <a:extLst>
              <a:ext uri="{FF2B5EF4-FFF2-40B4-BE49-F238E27FC236}">
                <a16:creationId xmlns:a16="http://schemas.microsoft.com/office/drawing/2014/main" id="{177694FF-A0AD-4192-8FEB-F238556A210F}"/>
              </a:ext>
            </a:extLst>
          </p:cNvPr>
          <p:cNvSpPr/>
          <p:nvPr/>
        </p:nvSpPr>
        <p:spPr>
          <a:xfrm>
            <a:off x="2830080" y="5518541"/>
            <a:ext cx="76359" cy="894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D0A96B1B-E7BC-48BA-8FD5-A9AC9E1830FE}"/>
              </a:ext>
            </a:extLst>
          </p:cNvPr>
          <p:cNvSpPr/>
          <p:nvPr/>
        </p:nvSpPr>
        <p:spPr>
          <a:xfrm>
            <a:off x="2833551" y="6305906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00ACD004-8308-4898-AE92-DF5E7E58A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0942" y="2677052"/>
            <a:ext cx="2612354" cy="138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A83392FE-8B05-41B2-9389-539172741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8199" y="2898564"/>
            <a:ext cx="1152128" cy="723925"/>
          </a:xfrm>
          <a:prstGeom prst="rect">
            <a:avLst/>
          </a:prstGeom>
        </p:spPr>
      </p:pic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B8EE547A-B526-4DE9-BBCF-9D4DCC0E1B38}"/>
              </a:ext>
            </a:extLst>
          </p:cNvPr>
          <p:cNvCxnSpPr>
            <a:cxnSpLocks/>
          </p:cNvCxnSpPr>
          <p:nvPr/>
        </p:nvCxnSpPr>
        <p:spPr>
          <a:xfrm>
            <a:off x="4631116" y="3827160"/>
            <a:ext cx="0" cy="8460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72DDCFD1-BD95-4C46-AFFE-F26995D56B6C}"/>
              </a:ext>
            </a:extLst>
          </p:cNvPr>
          <p:cNvCxnSpPr>
            <a:cxnSpLocks/>
          </p:cNvCxnSpPr>
          <p:nvPr/>
        </p:nvCxnSpPr>
        <p:spPr>
          <a:xfrm>
            <a:off x="2289384" y="4673206"/>
            <a:ext cx="23417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F0332262-572D-4961-8EA2-26466336A504}"/>
              </a:ext>
            </a:extLst>
          </p:cNvPr>
          <p:cNvCxnSpPr>
            <a:cxnSpLocks/>
          </p:cNvCxnSpPr>
          <p:nvPr/>
        </p:nvCxnSpPr>
        <p:spPr>
          <a:xfrm>
            <a:off x="2289384" y="4673206"/>
            <a:ext cx="0" cy="8460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e 36">
            <a:extLst>
              <a:ext uri="{FF2B5EF4-FFF2-40B4-BE49-F238E27FC236}">
                <a16:creationId xmlns:a16="http://schemas.microsoft.com/office/drawing/2014/main" id="{D103E910-DCC3-46E4-AD1D-33574DFF6B56}"/>
              </a:ext>
            </a:extLst>
          </p:cNvPr>
          <p:cNvSpPr/>
          <p:nvPr/>
        </p:nvSpPr>
        <p:spPr>
          <a:xfrm>
            <a:off x="2238498" y="5499301"/>
            <a:ext cx="76359" cy="894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30DAB3F3-FAD1-4D09-A56B-0AA4EBB38CF4}"/>
              </a:ext>
            </a:extLst>
          </p:cNvPr>
          <p:cNvCxnSpPr>
            <a:cxnSpLocks/>
          </p:cNvCxnSpPr>
          <p:nvPr/>
        </p:nvCxnSpPr>
        <p:spPr>
          <a:xfrm>
            <a:off x="4699465" y="3776361"/>
            <a:ext cx="0" cy="11121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8793F975-4561-4522-BF7C-0E37CF0C8FCA}"/>
              </a:ext>
            </a:extLst>
          </p:cNvPr>
          <p:cNvCxnSpPr>
            <a:cxnSpLocks/>
          </p:cNvCxnSpPr>
          <p:nvPr/>
        </p:nvCxnSpPr>
        <p:spPr>
          <a:xfrm flipV="1">
            <a:off x="2465987" y="4888483"/>
            <a:ext cx="2228446" cy="118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42ACC11F-7255-493B-A2F1-3AB356872693}"/>
              </a:ext>
            </a:extLst>
          </p:cNvPr>
          <p:cNvCxnSpPr>
            <a:cxnSpLocks/>
          </p:cNvCxnSpPr>
          <p:nvPr/>
        </p:nvCxnSpPr>
        <p:spPr>
          <a:xfrm>
            <a:off x="2465987" y="4872116"/>
            <a:ext cx="0" cy="14878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>
            <a:extLst>
              <a:ext uri="{FF2B5EF4-FFF2-40B4-BE49-F238E27FC236}">
                <a16:creationId xmlns:a16="http://schemas.microsoft.com/office/drawing/2014/main" id="{A426B7D7-84BC-4387-A6C2-3144FF50A524}"/>
              </a:ext>
            </a:extLst>
          </p:cNvPr>
          <p:cNvSpPr/>
          <p:nvPr/>
        </p:nvSpPr>
        <p:spPr>
          <a:xfrm>
            <a:off x="2430050" y="6288973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1C7B44DE-2B72-4522-BD6E-213F4741A43C}"/>
              </a:ext>
            </a:extLst>
          </p:cNvPr>
          <p:cNvCxnSpPr>
            <a:cxnSpLocks/>
          </p:cNvCxnSpPr>
          <p:nvPr/>
        </p:nvCxnSpPr>
        <p:spPr>
          <a:xfrm>
            <a:off x="4869364" y="3770968"/>
            <a:ext cx="0" cy="902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D1CBD6B2-9871-423B-B6DC-20F84FD85515}"/>
              </a:ext>
            </a:extLst>
          </p:cNvPr>
          <p:cNvCxnSpPr>
            <a:cxnSpLocks/>
          </p:cNvCxnSpPr>
          <p:nvPr/>
        </p:nvCxnSpPr>
        <p:spPr>
          <a:xfrm>
            <a:off x="4869364" y="4673206"/>
            <a:ext cx="9814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F6C3F037-7773-4271-AB42-CF2EC0AE5E7A}"/>
              </a:ext>
            </a:extLst>
          </p:cNvPr>
          <p:cNvCxnSpPr>
            <a:cxnSpLocks/>
          </p:cNvCxnSpPr>
          <p:nvPr/>
        </p:nvCxnSpPr>
        <p:spPr>
          <a:xfrm>
            <a:off x="5839274" y="4673206"/>
            <a:ext cx="0" cy="870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D7024B1C-0E93-42F0-B63D-63F5A8A87538}"/>
              </a:ext>
            </a:extLst>
          </p:cNvPr>
          <p:cNvCxnSpPr>
            <a:cxnSpLocks/>
          </p:cNvCxnSpPr>
          <p:nvPr/>
        </p:nvCxnSpPr>
        <p:spPr>
          <a:xfrm flipV="1">
            <a:off x="5142894" y="5578002"/>
            <a:ext cx="696380" cy="10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e 45">
            <a:extLst>
              <a:ext uri="{FF2B5EF4-FFF2-40B4-BE49-F238E27FC236}">
                <a16:creationId xmlns:a16="http://schemas.microsoft.com/office/drawing/2014/main" id="{84566ED1-67E7-46A3-95A6-C620CF9417EC}"/>
              </a:ext>
            </a:extLst>
          </p:cNvPr>
          <p:cNvSpPr/>
          <p:nvPr/>
        </p:nvSpPr>
        <p:spPr>
          <a:xfrm>
            <a:off x="5158984" y="5543019"/>
            <a:ext cx="69417" cy="1081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D724905B-3834-4BE0-8D24-A215904B573C}"/>
              </a:ext>
            </a:extLst>
          </p:cNvPr>
          <p:cNvCxnSpPr>
            <a:cxnSpLocks/>
          </p:cNvCxnSpPr>
          <p:nvPr/>
        </p:nvCxnSpPr>
        <p:spPr>
          <a:xfrm>
            <a:off x="4932422" y="3748391"/>
            <a:ext cx="0" cy="627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2E62503E-068D-4751-B2AA-4E0B8556EA4B}"/>
              </a:ext>
            </a:extLst>
          </p:cNvPr>
          <p:cNvCxnSpPr>
            <a:cxnSpLocks/>
          </p:cNvCxnSpPr>
          <p:nvPr/>
        </p:nvCxnSpPr>
        <p:spPr>
          <a:xfrm flipV="1">
            <a:off x="4932422" y="4363368"/>
            <a:ext cx="1113986" cy="15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49FAADEB-B8C5-4D5D-A669-28B61A66A7DD}"/>
              </a:ext>
            </a:extLst>
          </p:cNvPr>
          <p:cNvCxnSpPr>
            <a:cxnSpLocks/>
          </p:cNvCxnSpPr>
          <p:nvPr/>
        </p:nvCxnSpPr>
        <p:spPr>
          <a:xfrm>
            <a:off x="6046408" y="4352286"/>
            <a:ext cx="0" cy="2007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644F3D5D-7D26-4431-B2DD-15C18EAD15EF}"/>
              </a:ext>
            </a:extLst>
          </p:cNvPr>
          <p:cNvCxnSpPr>
            <a:cxnSpLocks/>
          </p:cNvCxnSpPr>
          <p:nvPr/>
        </p:nvCxnSpPr>
        <p:spPr>
          <a:xfrm>
            <a:off x="5193692" y="6343068"/>
            <a:ext cx="8527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ipse 50">
            <a:extLst>
              <a:ext uri="{FF2B5EF4-FFF2-40B4-BE49-F238E27FC236}">
                <a16:creationId xmlns:a16="http://schemas.microsoft.com/office/drawing/2014/main" id="{F6E090DF-12F9-41C7-B4CB-6641971FBE92}"/>
              </a:ext>
            </a:extLst>
          </p:cNvPr>
          <p:cNvSpPr/>
          <p:nvPr/>
        </p:nvSpPr>
        <p:spPr>
          <a:xfrm>
            <a:off x="5137715" y="6288973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76FF2E5C-4CE2-46A3-AD5C-E1FD160EA014}"/>
              </a:ext>
            </a:extLst>
          </p:cNvPr>
          <p:cNvSpPr/>
          <p:nvPr/>
        </p:nvSpPr>
        <p:spPr>
          <a:xfrm>
            <a:off x="2985951" y="6458306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36D2B964-3571-423B-A81C-B1842947DA99}"/>
              </a:ext>
            </a:extLst>
          </p:cNvPr>
          <p:cNvSpPr txBox="1"/>
          <p:nvPr/>
        </p:nvSpPr>
        <p:spPr>
          <a:xfrm>
            <a:off x="455146" y="4174506"/>
            <a:ext cx="187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Gerador de Sinal</a:t>
            </a:r>
          </a:p>
        </p:txBody>
      </p:sp>
      <p:cxnSp>
        <p:nvCxnSpPr>
          <p:cNvPr id="55" name="Conector de Seta Reta 54">
            <a:extLst>
              <a:ext uri="{FF2B5EF4-FFF2-40B4-BE49-F238E27FC236}">
                <a16:creationId xmlns:a16="http://schemas.microsoft.com/office/drawing/2014/main" id="{16490438-BBC7-4469-978A-D0C052997307}"/>
              </a:ext>
            </a:extLst>
          </p:cNvPr>
          <p:cNvCxnSpPr>
            <a:cxnSpLocks/>
          </p:cNvCxnSpPr>
          <p:nvPr/>
        </p:nvCxnSpPr>
        <p:spPr>
          <a:xfrm>
            <a:off x="4204066" y="3238633"/>
            <a:ext cx="21601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Imagem 55">
            <a:extLst>
              <a:ext uri="{FF2B5EF4-FFF2-40B4-BE49-F238E27FC236}">
                <a16:creationId xmlns:a16="http://schemas.microsoft.com/office/drawing/2014/main" id="{E64F39C8-3BFD-4055-BD22-79F07AB644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0312" y="2677052"/>
            <a:ext cx="2472168" cy="1509323"/>
          </a:xfrm>
          <a:prstGeom prst="rect">
            <a:avLst/>
          </a:prstGeom>
        </p:spPr>
      </p:pic>
      <p:sp>
        <p:nvSpPr>
          <p:cNvPr id="57" name="CaixaDeTexto 56">
            <a:extLst>
              <a:ext uri="{FF2B5EF4-FFF2-40B4-BE49-F238E27FC236}">
                <a16:creationId xmlns:a16="http://schemas.microsoft.com/office/drawing/2014/main" id="{B1EFAE36-EECF-4D2D-9A4F-5D4AA505B231}"/>
              </a:ext>
            </a:extLst>
          </p:cNvPr>
          <p:cNvSpPr txBox="1"/>
          <p:nvPr/>
        </p:nvSpPr>
        <p:spPr>
          <a:xfrm>
            <a:off x="7209259" y="2727759"/>
            <a:ext cx="61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E(t)</a:t>
            </a:r>
          </a:p>
        </p:txBody>
      </p: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E9A17D7B-794E-4D66-BAF6-D127D526145B}"/>
              </a:ext>
            </a:extLst>
          </p:cNvPr>
          <p:cNvCxnSpPr>
            <a:cxnSpLocks/>
          </p:cNvCxnSpPr>
          <p:nvPr/>
        </p:nvCxnSpPr>
        <p:spPr>
          <a:xfrm flipV="1">
            <a:off x="7209257" y="3178174"/>
            <a:ext cx="631567" cy="2365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E6C16ADB-9179-478A-BEE7-057F0399B969}"/>
              </a:ext>
            </a:extLst>
          </p:cNvPr>
          <p:cNvSpPr txBox="1"/>
          <p:nvPr/>
        </p:nvSpPr>
        <p:spPr>
          <a:xfrm>
            <a:off x="3733818" y="3983702"/>
            <a:ext cx="94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Canal 1 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6108D999-5101-4C5E-B613-2FBB7A37EB96}"/>
              </a:ext>
            </a:extLst>
          </p:cNvPr>
          <p:cNvSpPr txBox="1"/>
          <p:nvPr/>
        </p:nvSpPr>
        <p:spPr>
          <a:xfrm>
            <a:off x="5008096" y="3999822"/>
            <a:ext cx="94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Canal 2 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B22D7E2C-46FD-4A0B-9A56-D887AF2EA98A}"/>
              </a:ext>
            </a:extLst>
          </p:cNvPr>
          <p:cNvSpPr txBox="1"/>
          <p:nvPr/>
        </p:nvSpPr>
        <p:spPr>
          <a:xfrm>
            <a:off x="6234274" y="5771773"/>
            <a:ext cx="768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V</a:t>
            </a:r>
            <a:r>
              <a:rPr lang="pt-BR" baseline="-25000" dirty="0"/>
              <a:t>R</a:t>
            </a:r>
            <a:r>
              <a:rPr lang="pt-BR" dirty="0"/>
              <a:t>(t)</a:t>
            </a:r>
          </a:p>
        </p:txBody>
      </p:sp>
      <p:sp>
        <p:nvSpPr>
          <p:cNvPr id="64" name="Chave Esquerda 63">
            <a:extLst>
              <a:ext uri="{FF2B5EF4-FFF2-40B4-BE49-F238E27FC236}">
                <a16:creationId xmlns:a16="http://schemas.microsoft.com/office/drawing/2014/main" id="{198D3786-6389-43FA-B273-ECD68DF2A30F}"/>
              </a:ext>
            </a:extLst>
          </p:cNvPr>
          <p:cNvSpPr/>
          <p:nvPr/>
        </p:nvSpPr>
        <p:spPr>
          <a:xfrm rot="10800000">
            <a:off x="6103555" y="5577846"/>
            <a:ext cx="168737" cy="78492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B0754815-45FF-448E-BD75-945C7BCACF3C}"/>
              </a:ext>
            </a:extLst>
          </p:cNvPr>
          <p:cNvSpPr txBox="1"/>
          <p:nvPr/>
        </p:nvSpPr>
        <p:spPr>
          <a:xfrm>
            <a:off x="7068042" y="4260565"/>
            <a:ext cx="171630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Tela do Osciloscópio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2601B956-78FB-46D4-81B0-99CADD52719D}"/>
              </a:ext>
            </a:extLst>
          </p:cNvPr>
          <p:cNvSpPr/>
          <p:nvPr/>
        </p:nvSpPr>
        <p:spPr>
          <a:xfrm>
            <a:off x="7741060" y="2905131"/>
            <a:ext cx="1234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V</a:t>
            </a:r>
            <a:r>
              <a:rPr lang="pt-BR" baseline="-25000" dirty="0"/>
              <a:t>R</a:t>
            </a:r>
            <a:r>
              <a:rPr lang="pt-BR" dirty="0"/>
              <a:t>(t) 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≡ i(t) </a:t>
            </a:r>
            <a:endParaRPr lang="pt-BR" dirty="0"/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662CFDC9-0E49-4AE8-89E8-4FC9CB7A84A4}"/>
              </a:ext>
            </a:extLst>
          </p:cNvPr>
          <p:cNvSpPr txBox="1"/>
          <p:nvPr/>
        </p:nvSpPr>
        <p:spPr>
          <a:xfrm>
            <a:off x="3782152" y="6445960"/>
            <a:ext cx="83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Fig. 6 </a:t>
            </a:r>
          </a:p>
        </p:txBody>
      </p:sp>
      <p:sp>
        <p:nvSpPr>
          <p:cNvPr id="115" name="Chave Esquerda 114">
            <a:extLst>
              <a:ext uri="{FF2B5EF4-FFF2-40B4-BE49-F238E27FC236}">
                <a16:creationId xmlns:a16="http://schemas.microsoft.com/office/drawing/2014/main" id="{FDDF39AC-61E4-4726-939D-0BEBCCFF7B1E}"/>
              </a:ext>
            </a:extLst>
          </p:cNvPr>
          <p:cNvSpPr/>
          <p:nvPr/>
        </p:nvSpPr>
        <p:spPr>
          <a:xfrm>
            <a:off x="1578387" y="5559500"/>
            <a:ext cx="168737" cy="78492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EBD957F-3DD4-4E40-BCA2-1D1111A4BEEA}"/>
              </a:ext>
            </a:extLst>
          </p:cNvPr>
          <p:cNvSpPr/>
          <p:nvPr/>
        </p:nvSpPr>
        <p:spPr>
          <a:xfrm>
            <a:off x="754802" y="5742050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20KHz</a:t>
            </a:r>
          </a:p>
        </p:txBody>
      </p:sp>
      <p:sp>
        <p:nvSpPr>
          <p:cNvPr id="116" name="Retângulo 115">
            <a:extLst>
              <a:ext uri="{FF2B5EF4-FFF2-40B4-BE49-F238E27FC236}">
                <a16:creationId xmlns:a16="http://schemas.microsoft.com/office/drawing/2014/main" id="{28473B07-4867-47A0-B15A-DB7F82C9CDC5}"/>
              </a:ext>
            </a:extLst>
          </p:cNvPr>
          <p:cNvSpPr/>
          <p:nvPr/>
        </p:nvSpPr>
        <p:spPr>
          <a:xfrm>
            <a:off x="736395" y="5993905"/>
            <a:ext cx="283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/>
              <a:t>f</a:t>
            </a:r>
            <a:r>
              <a:rPr lang="pt-BR" sz="1400" baseline="-25000" dirty="0" err="1"/>
              <a:t>s</a:t>
            </a:r>
            <a:endParaRPr lang="pt-BR" sz="1400" dirty="0"/>
          </a:p>
        </p:txBody>
      </p:sp>
      <p:sp>
        <p:nvSpPr>
          <p:cNvPr id="117" name="Retângulo 116">
            <a:extLst>
              <a:ext uri="{FF2B5EF4-FFF2-40B4-BE49-F238E27FC236}">
                <a16:creationId xmlns:a16="http://schemas.microsoft.com/office/drawing/2014/main" id="{D027E3BD-ACD9-4221-A3AC-B2E033B3FAC9}"/>
              </a:ext>
            </a:extLst>
          </p:cNvPr>
          <p:cNvSpPr/>
          <p:nvPr/>
        </p:nvSpPr>
        <p:spPr>
          <a:xfrm>
            <a:off x="734584" y="6255134"/>
            <a:ext cx="734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100KHz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005352-D066-490B-B608-D6D510A4CD9A}"/>
              </a:ext>
            </a:extLst>
          </p:cNvPr>
          <p:cNvSpPr txBox="1"/>
          <p:nvPr/>
        </p:nvSpPr>
        <p:spPr>
          <a:xfrm>
            <a:off x="249007" y="5936189"/>
            <a:ext cx="40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f=</a:t>
            </a:r>
          </a:p>
        </p:txBody>
      </p:sp>
      <p:sp>
        <p:nvSpPr>
          <p:cNvPr id="118" name="Chave Esquerda 117">
            <a:extLst>
              <a:ext uri="{FF2B5EF4-FFF2-40B4-BE49-F238E27FC236}">
                <a16:creationId xmlns:a16="http://schemas.microsoft.com/office/drawing/2014/main" id="{C89AC1A9-048D-45B9-A85E-3D3C0C8DD9C2}"/>
              </a:ext>
            </a:extLst>
          </p:cNvPr>
          <p:cNvSpPr/>
          <p:nvPr/>
        </p:nvSpPr>
        <p:spPr>
          <a:xfrm>
            <a:off x="578675" y="5858399"/>
            <a:ext cx="168737" cy="58972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CF44ED37-D7A7-4786-A862-B2418676E587}"/>
                  </a:ext>
                </a:extLst>
              </p:cNvPr>
              <p:cNvSpPr txBox="1"/>
              <p:nvPr/>
            </p:nvSpPr>
            <p:spPr>
              <a:xfrm>
                <a:off x="424150" y="5518541"/>
                <a:ext cx="1051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pt-BR" sz="1400" b="0" i="0" smtClean="0">
                          <a:latin typeface="Cambria Math" panose="02040503050406030204" pitchFamily="18" charset="0"/>
                        </a:rPr>
                        <m:t>2.5</m:t>
                      </m:r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senwt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CF44ED37-D7A7-4786-A862-B2418676E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50" y="5518541"/>
                <a:ext cx="1051506" cy="215444"/>
              </a:xfrm>
              <a:prstGeom prst="rect">
                <a:avLst/>
              </a:prstGeom>
              <a:blipFill>
                <a:blip r:embed="rId7"/>
                <a:stretch>
                  <a:fillRect l="-3488" r="-2326" b="-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CaixaDeTexto 60">
            <a:extLst>
              <a:ext uri="{FF2B5EF4-FFF2-40B4-BE49-F238E27FC236}">
                <a16:creationId xmlns:a16="http://schemas.microsoft.com/office/drawing/2014/main" id="{BD0CD588-2CB4-4E0A-9E27-7DCF7C6E04F8}"/>
              </a:ext>
            </a:extLst>
          </p:cNvPr>
          <p:cNvSpPr txBox="1"/>
          <p:nvPr/>
        </p:nvSpPr>
        <p:spPr>
          <a:xfrm>
            <a:off x="3857518" y="2472356"/>
            <a:ext cx="1162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err="1"/>
              <a:t>Osciloscópío</a:t>
            </a:r>
            <a:r>
              <a:rPr lang="pt-BR" sz="1400" dirty="0"/>
              <a:t> </a:t>
            </a:r>
          </a:p>
        </p:txBody>
      </p:sp>
      <p:pic>
        <p:nvPicPr>
          <p:cNvPr id="62" name="Imagem 61">
            <a:extLst>
              <a:ext uri="{FF2B5EF4-FFF2-40B4-BE49-F238E27FC236}">
                <a16:creationId xmlns:a16="http://schemas.microsoft.com/office/drawing/2014/main" id="{D3F6C8D5-277C-4995-A623-CC1D765265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4327" y="2835968"/>
            <a:ext cx="1238107" cy="762112"/>
          </a:xfrm>
          <a:prstGeom prst="rect">
            <a:avLst/>
          </a:prstGeom>
        </p:spPr>
      </p:pic>
      <p:sp>
        <p:nvSpPr>
          <p:cNvPr id="67" name="CaixaDeTexto 66">
            <a:extLst>
              <a:ext uri="{FF2B5EF4-FFF2-40B4-BE49-F238E27FC236}">
                <a16:creationId xmlns:a16="http://schemas.microsoft.com/office/drawing/2014/main" id="{749FF4EE-81FC-4E44-843B-87E9A7A17E86}"/>
              </a:ext>
            </a:extLst>
          </p:cNvPr>
          <p:cNvSpPr txBox="1"/>
          <p:nvPr/>
        </p:nvSpPr>
        <p:spPr>
          <a:xfrm>
            <a:off x="169075" y="2981503"/>
            <a:ext cx="135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Ponta de prova 10:1</a:t>
            </a:r>
          </a:p>
        </p:txBody>
      </p: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378F0BA9-47B9-412B-A1E4-A639FFAD2BEC}"/>
              </a:ext>
            </a:extLst>
          </p:cNvPr>
          <p:cNvCxnSpPr>
            <a:cxnSpLocks/>
          </p:cNvCxnSpPr>
          <p:nvPr/>
        </p:nvCxnSpPr>
        <p:spPr>
          <a:xfrm flipH="1" flipV="1">
            <a:off x="2442215" y="3727024"/>
            <a:ext cx="290219" cy="8168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68">
            <a:extLst>
              <a:ext uri="{FF2B5EF4-FFF2-40B4-BE49-F238E27FC236}">
                <a16:creationId xmlns:a16="http://schemas.microsoft.com/office/drawing/2014/main" id="{C0C1A635-7A7C-40E3-8DDF-57E3E8F7517C}"/>
              </a:ext>
            </a:extLst>
          </p:cNvPr>
          <p:cNvCxnSpPr>
            <a:cxnSpLocks/>
          </p:cNvCxnSpPr>
          <p:nvPr/>
        </p:nvCxnSpPr>
        <p:spPr>
          <a:xfrm>
            <a:off x="6148712" y="5068181"/>
            <a:ext cx="74955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Imagem 69">
            <a:extLst>
              <a:ext uri="{FF2B5EF4-FFF2-40B4-BE49-F238E27FC236}">
                <a16:creationId xmlns:a16="http://schemas.microsoft.com/office/drawing/2014/main" id="{79CC374E-872F-4D85-A605-187027A582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0570" y="4756429"/>
            <a:ext cx="1238107" cy="762112"/>
          </a:xfrm>
          <a:prstGeom prst="rect">
            <a:avLst/>
          </a:prstGeom>
        </p:spPr>
      </p:pic>
      <p:sp>
        <p:nvSpPr>
          <p:cNvPr id="71" name="CaixaDeTexto 70">
            <a:extLst>
              <a:ext uri="{FF2B5EF4-FFF2-40B4-BE49-F238E27FC236}">
                <a16:creationId xmlns:a16="http://schemas.microsoft.com/office/drawing/2014/main" id="{482DDD37-848A-4A30-A3B8-6A0E4AA4597B}"/>
              </a:ext>
            </a:extLst>
          </p:cNvPr>
          <p:cNvSpPr txBox="1"/>
          <p:nvPr/>
        </p:nvSpPr>
        <p:spPr>
          <a:xfrm>
            <a:off x="7000570" y="5603246"/>
            <a:ext cx="135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Ponta de prova 10:1</a:t>
            </a:r>
          </a:p>
        </p:txBody>
      </p:sp>
    </p:spTree>
    <p:extLst>
      <p:ext uri="{BB962C8B-B14F-4D97-AF65-F5344CB8AC3E}">
        <p14:creationId xmlns:p14="http://schemas.microsoft.com/office/powerpoint/2010/main" val="5588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C36A2088-5040-4CC9-B9AE-C8877C132B03}"/>
              </a:ext>
            </a:extLst>
          </p:cNvPr>
          <p:cNvSpPr txBox="1"/>
          <p:nvPr/>
        </p:nvSpPr>
        <p:spPr>
          <a:xfrm>
            <a:off x="179512" y="332656"/>
            <a:ext cx="4320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A00195-3536-4F71-AB11-DCAF596FD191}"/>
              </a:ext>
            </a:extLst>
          </p:cNvPr>
          <p:cNvSpPr txBox="1"/>
          <p:nvPr/>
        </p:nvSpPr>
        <p:spPr>
          <a:xfrm>
            <a:off x="713874" y="34743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figura 7 mostra como medir as tensões em L quando f é 20KHz, </a:t>
            </a:r>
            <a:r>
              <a:rPr lang="pt-BR" dirty="0" err="1"/>
              <a:t>f</a:t>
            </a:r>
            <a:r>
              <a:rPr lang="pt-BR" baseline="-25000" dirty="0" err="1"/>
              <a:t>s</a:t>
            </a:r>
            <a:r>
              <a:rPr lang="pt-BR" dirty="0"/>
              <a:t> e 100KHz. </a:t>
            </a:r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E481CE4E-7FA3-4036-84C3-2A09005F1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84" y="3029570"/>
            <a:ext cx="1872040" cy="796716"/>
          </a:xfrm>
          <a:prstGeom prst="rect">
            <a:avLst/>
          </a:prstGeom>
        </p:spPr>
      </p:pic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C2087430-1999-4788-A8DD-A8C049D99B5A}"/>
              </a:ext>
            </a:extLst>
          </p:cNvPr>
          <p:cNvCxnSpPr/>
          <p:nvPr/>
        </p:nvCxnSpPr>
        <p:spPr>
          <a:xfrm>
            <a:off x="1867532" y="3641620"/>
            <a:ext cx="0" cy="4657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3F980C48-A6A3-4079-9C40-B09BF9C525D9}"/>
              </a:ext>
            </a:extLst>
          </p:cNvPr>
          <p:cNvCxnSpPr>
            <a:cxnSpLocks/>
          </p:cNvCxnSpPr>
          <p:nvPr/>
        </p:nvCxnSpPr>
        <p:spPr>
          <a:xfrm>
            <a:off x="1811087" y="3607626"/>
            <a:ext cx="0" cy="1253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lipse 74">
            <a:extLst>
              <a:ext uri="{FF2B5EF4-FFF2-40B4-BE49-F238E27FC236}">
                <a16:creationId xmlns:a16="http://schemas.microsoft.com/office/drawing/2014/main" id="{E7D8B628-7A6B-4B97-B540-95F1765CE10A}"/>
              </a:ext>
            </a:extLst>
          </p:cNvPr>
          <p:cNvSpPr/>
          <p:nvPr/>
        </p:nvSpPr>
        <p:spPr>
          <a:xfrm>
            <a:off x="2741750" y="4057986"/>
            <a:ext cx="76359" cy="894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2BD60E62-C48F-4162-A11E-2A3E7A5A4718}"/>
              </a:ext>
            </a:extLst>
          </p:cNvPr>
          <p:cNvSpPr/>
          <p:nvPr/>
        </p:nvSpPr>
        <p:spPr>
          <a:xfrm>
            <a:off x="2745221" y="4845351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7" name="Picture 2">
            <a:extLst>
              <a:ext uri="{FF2B5EF4-FFF2-40B4-BE49-F238E27FC236}">
                <a16:creationId xmlns:a16="http://schemas.microsoft.com/office/drawing/2014/main" id="{9CBFC7AA-DCFA-4709-A005-C457F4D3D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5190" y="1216497"/>
            <a:ext cx="2612354" cy="138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Imagem 77">
            <a:extLst>
              <a:ext uri="{FF2B5EF4-FFF2-40B4-BE49-F238E27FC236}">
                <a16:creationId xmlns:a16="http://schemas.microsoft.com/office/drawing/2014/main" id="{3CBAE3AE-EB95-455C-B602-A98CB992C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869" y="1438009"/>
            <a:ext cx="1152128" cy="723925"/>
          </a:xfrm>
          <a:prstGeom prst="rect">
            <a:avLst/>
          </a:prstGeom>
        </p:spPr>
      </p:pic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35CEEB56-3B0E-4134-A50B-B0250D1B9195}"/>
              </a:ext>
            </a:extLst>
          </p:cNvPr>
          <p:cNvCxnSpPr>
            <a:cxnSpLocks/>
          </p:cNvCxnSpPr>
          <p:nvPr/>
        </p:nvCxnSpPr>
        <p:spPr>
          <a:xfrm>
            <a:off x="4542786" y="2366605"/>
            <a:ext cx="0" cy="8460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3066FBCA-0302-456D-B1E3-FCFD232F2200}"/>
              </a:ext>
            </a:extLst>
          </p:cNvPr>
          <p:cNvCxnSpPr>
            <a:cxnSpLocks/>
          </p:cNvCxnSpPr>
          <p:nvPr/>
        </p:nvCxnSpPr>
        <p:spPr>
          <a:xfrm>
            <a:off x="2201054" y="3212651"/>
            <a:ext cx="23417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3F80CFEF-44B2-47BC-A8CC-DAC5A047D17A}"/>
              </a:ext>
            </a:extLst>
          </p:cNvPr>
          <p:cNvCxnSpPr>
            <a:cxnSpLocks/>
          </p:cNvCxnSpPr>
          <p:nvPr/>
        </p:nvCxnSpPr>
        <p:spPr>
          <a:xfrm>
            <a:off x="2201054" y="3212651"/>
            <a:ext cx="0" cy="8460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lipse 81">
            <a:extLst>
              <a:ext uri="{FF2B5EF4-FFF2-40B4-BE49-F238E27FC236}">
                <a16:creationId xmlns:a16="http://schemas.microsoft.com/office/drawing/2014/main" id="{502838ED-C24A-4085-B358-40B44567019E}"/>
              </a:ext>
            </a:extLst>
          </p:cNvPr>
          <p:cNvSpPr/>
          <p:nvPr/>
        </p:nvSpPr>
        <p:spPr>
          <a:xfrm>
            <a:off x="2172746" y="4072613"/>
            <a:ext cx="76359" cy="894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D1CD1BFD-6AF8-46FD-B338-FD18B3CD1467}"/>
              </a:ext>
            </a:extLst>
          </p:cNvPr>
          <p:cNvCxnSpPr>
            <a:cxnSpLocks/>
          </p:cNvCxnSpPr>
          <p:nvPr/>
        </p:nvCxnSpPr>
        <p:spPr>
          <a:xfrm>
            <a:off x="4611135" y="2315806"/>
            <a:ext cx="0" cy="11121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>
            <a:extLst>
              <a:ext uri="{FF2B5EF4-FFF2-40B4-BE49-F238E27FC236}">
                <a16:creationId xmlns:a16="http://schemas.microsoft.com/office/drawing/2014/main" id="{87D5FB7B-BD85-4AE0-9B6E-5717FE66A3E0}"/>
              </a:ext>
            </a:extLst>
          </p:cNvPr>
          <p:cNvCxnSpPr>
            <a:cxnSpLocks/>
          </p:cNvCxnSpPr>
          <p:nvPr/>
        </p:nvCxnSpPr>
        <p:spPr>
          <a:xfrm flipV="1">
            <a:off x="2375972" y="3427929"/>
            <a:ext cx="2230131" cy="6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ipse 85">
            <a:extLst>
              <a:ext uri="{FF2B5EF4-FFF2-40B4-BE49-F238E27FC236}">
                <a16:creationId xmlns:a16="http://schemas.microsoft.com/office/drawing/2014/main" id="{374B4201-474B-4F85-A9FB-EC2EBE6C82C0}"/>
              </a:ext>
            </a:extLst>
          </p:cNvPr>
          <p:cNvSpPr/>
          <p:nvPr/>
        </p:nvSpPr>
        <p:spPr>
          <a:xfrm>
            <a:off x="2341720" y="4850996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7" name="Conector reto 86">
            <a:extLst>
              <a:ext uri="{FF2B5EF4-FFF2-40B4-BE49-F238E27FC236}">
                <a16:creationId xmlns:a16="http://schemas.microsoft.com/office/drawing/2014/main" id="{0776A678-F226-4D4D-989E-560EDC56CCF8}"/>
              </a:ext>
            </a:extLst>
          </p:cNvPr>
          <p:cNvCxnSpPr>
            <a:cxnSpLocks/>
          </p:cNvCxnSpPr>
          <p:nvPr/>
        </p:nvCxnSpPr>
        <p:spPr>
          <a:xfrm>
            <a:off x="4781034" y="2310413"/>
            <a:ext cx="0" cy="902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>
            <a:extLst>
              <a:ext uri="{FF2B5EF4-FFF2-40B4-BE49-F238E27FC236}">
                <a16:creationId xmlns:a16="http://schemas.microsoft.com/office/drawing/2014/main" id="{27DE9035-F6CC-48D1-89DD-6075CB561996}"/>
              </a:ext>
            </a:extLst>
          </p:cNvPr>
          <p:cNvCxnSpPr>
            <a:cxnSpLocks/>
          </p:cNvCxnSpPr>
          <p:nvPr/>
        </p:nvCxnSpPr>
        <p:spPr>
          <a:xfrm>
            <a:off x="4781034" y="3212651"/>
            <a:ext cx="9814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>
            <a:extLst>
              <a:ext uri="{FF2B5EF4-FFF2-40B4-BE49-F238E27FC236}">
                <a16:creationId xmlns:a16="http://schemas.microsoft.com/office/drawing/2014/main" id="{D1A0E6A8-3F3A-4095-8044-03ADDAF47D9A}"/>
              </a:ext>
            </a:extLst>
          </p:cNvPr>
          <p:cNvCxnSpPr>
            <a:cxnSpLocks/>
          </p:cNvCxnSpPr>
          <p:nvPr/>
        </p:nvCxnSpPr>
        <p:spPr>
          <a:xfrm>
            <a:off x="5750944" y="3212651"/>
            <a:ext cx="11501" cy="922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91">
            <a:extLst>
              <a:ext uri="{FF2B5EF4-FFF2-40B4-BE49-F238E27FC236}">
                <a16:creationId xmlns:a16="http://schemas.microsoft.com/office/drawing/2014/main" id="{90D91ECC-0C57-47CC-A9F2-6F67FE785CBD}"/>
              </a:ext>
            </a:extLst>
          </p:cNvPr>
          <p:cNvCxnSpPr>
            <a:cxnSpLocks/>
          </p:cNvCxnSpPr>
          <p:nvPr/>
        </p:nvCxnSpPr>
        <p:spPr>
          <a:xfrm>
            <a:off x="4844092" y="2276547"/>
            <a:ext cx="0" cy="627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to 92">
            <a:extLst>
              <a:ext uri="{FF2B5EF4-FFF2-40B4-BE49-F238E27FC236}">
                <a16:creationId xmlns:a16="http://schemas.microsoft.com/office/drawing/2014/main" id="{FCBDA0AD-02C2-4E10-96EB-DA3E3742D93B}"/>
              </a:ext>
            </a:extLst>
          </p:cNvPr>
          <p:cNvCxnSpPr>
            <a:cxnSpLocks/>
          </p:cNvCxnSpPr>
          <p:nvPr/>
        </p:nvCxnSpPr>
        <p:spPr>
          <a:xfrm flipV="1">
            <a:off x="4844092" y="2902813"/>
            <a:ext cx="1113986" cy="15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>
            <a:extLst>
              <a:ext uri="{FF2B5EF4-FFF2-40B4-BE49-F238E27FC236}">
                <a16:creationId xmlns:a16="http://schemas.microsoft.com/office/drawing/2014/main" id="{9AADCB53-7580-418E-B38F-C19F0866008A}"/>
              </a:ext>
            </a:extLst>
          </p:cNvPr>
          <p:cNvCxnSpPr>
            <a:cxnSpLocks/>
          </p:cNvCxnSpPr>
          <p:nvPr/>
        </p:nvCxnSpPr>
        <p:spPr>
          <a:xfrm>
            <a:off x="5958078" y="2891731"/>
            <a:ext cx="0" cy="2007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ipse 97">
            <a:extLst>
              <a:ext uri="{FF2B5EF4-FFF2-40B4-BE49-F238E27FC236}">
                <a16:creationId xmlns:a16="http://schemas.microsoft.com/office/drawing/2014/main" id="{3EB2042E-0AA9-4D34-9E90-03B4D4EBA5DE}"/>
              </a:ext>
            </a:extLst>
          </p:cNvPr>
          <p:cNvSpPr/>
          <p:nvPr/>
        </p:nvSpPr>
        <p:spPr>
          <a:xfrm>
            <a:off x="2897621" y="4997751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0" name="Conector de Seta Reta 99">
            <a:extLst>
              <a:ext uri="{FF2B5EF4-FFF2-40B4-BE49-F238E27FC236}">
                <a16:creationId xmlns:a16="http://schemas.microsoft.com/office/drawing/2014/main" id="{04578AFF-6A98-49A8-A825-EE9335586688}"/>
              </a:ext>
            </a:extLst>
          </p:cNvPr>
          <p:cNvCxnSpPr>
            <a:cxnSpLocks/>
          </p:cNvCxnSpPr>
          <p:nvPr/>
        </p:nvCxnSpPr>
        <p:spPr>
          <a:xfrm>
            <a:off x="3900229" y="1799971"/>
            <a:ext cx="21601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7AFF4941-1D48-4CD2-B35E-8A7531B18A79}"/>
              </a:ext>
            </a:extLst>
          </p:cNvPr>
          <p:cNvSpPr txBox="1"/>
          <p:nvPr/>
        </p:nvSpPr>
        <p:spPr>
          <a:xfrm>
            <a:off x="3645488" y="2523147"/>
            <a:ext cx="94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Canal 1 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432D489C-1A30-4323-9269-A451680384C3}"/>
              </a:ext>
            </a:extLst>
          </p:cNvPr>
          <p:cNvSpPr txBox="1"/>
          <p:nvPr/>
        </p:nvSpPr>
        <p:spPr>
          <a:xfrm>
            <a:off x="4919766" y="2539267"/>
            <a:ext cx="94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Canal 2 </a:t>
            </a: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58ED293B-9448-4BA6-B881-2EA2CAEDCE26}"/>
              </a:ext>
            </a:extLst>
          </p:cNvPr>
          <p:cNvSpPr txBox="1"/>
          <p:nvPr/>
        </p:nvSpPr>
        <p:spPr>
          <a:xfrm>
            <a:off x="3687559" y="5325638"/>
            <a:ext cx="83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Fig. 7 </a:t>
            </a:r>
          </a:p>
        </p:txBody>
      </p:sp>
      <p:sp>
        <p:nvSpPr>
          <p:cNvPr id="112" name="Chave Esquerda 111">
            <a:extLst>
              <a:ext uri="{FF2B5EF4-FFF2-40B4-BE49-F238E27FC236}">
                <a16:creationId xmlns:a16="http://schemas.microsoft.com/office/drawing/2014/main" id="{EAE2D6D5-7A89-4DB2-8FE9-3EA004879402}"/>
              </a:ext>
            </a:extLst>
          </p:cNvPr>
          <p:cNvSpPr/>
          <p:nvPr/>
        </p:nvSpPr>
        <p:spPr>
          <a:xfrm>
            <a:off x="1583662" y="4103000"/>
            <a:ext cx="168737" cy="78492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F0426AEA-6AFA-412D-BCF1-300EAEC33868}"/>
              </a:ext>
            </a:extLst>
          </p:cNvPr>
          <p:cNvSpPr txBox="1"/>
          <p:nvPr/>
        </p:nvSpPr>
        <p:spPr>
          <a:xfrm>
            <a:off x="6234274" y="4310798"/>
            <a:ext cx="768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V</a:t>
            </a:r>
            <a:r>
              <a:rPr lang="pt-BR" baseline="-25000" dirty="0"/>
              <a:t>L</a:t>
            </a:r>
            <a:r>
              <a:rPr lang="pt-BR" dirty="0"/>
              <a:t>(t)</a:t>
            </a:r>
          </a:p>
        </p:txBody>
      </p:sp>
      <p:sp>
        <p:nvSpPr>
          <p:cNvPr id="116" name="Chave Esquerda 115">
            <a:extLst>
              <a:ext uri="{FF2B5EF4-FFF2-40B4-BE49-F238E27FC236}">
                <a16:creationId xmlns:a16="http://schemas.microsoft.com/office/drawing/2014/main" id="{4828C759-5535-4785-9909-2957AA8C5E4D}"/>
              </a:ext>
            </a:extLst>
          </p:cNvPr>
          <p:cNvSpPr/>
          <p:nvPr/>
        </p:nvSpPr>
        <p:spPr>
          <a:xfrm rot="10800000">
            <a:off x="6103555" y="4116871"/>
            <a:ext cx="168737" cy="78492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9" name="Picture 4">
            <a:extLst>
              <a:ext uri="{FF2B5EF4-FFF2-40B4-BE49-F238E27FC236}">
                <a16:creationId xmlns:a16="http://schemas.microsoft.com/office/drawing/2014/main" id="{DB619CB8-27A6-48D9-AC32-1383CD148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71" y="3789141"/>
            <a:ext cx="2706485" cy="140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0" name="Conector reto 119">
            <a:extLst>
              <a:ext uri="{FF2B5EF4-FFF2-40B4-BE49-F238E27FC236}">
                <a16:creationId xmlns:a16="http://schemas.microsoft.com/office/drawing/2014/main" id="{16D4388E-1339-4003-B749-D90908252710}"/>
              </a:ext>
            </a:extLst>
          </p:cNvPr>
          <p:cNvCxnSpPr>
            <a:cxnSpLocks/>
          </p:cNvCxnSpPr>
          <p:nvPr/>
        </p:nvCxnSpPr>
        <p:spPr>
          <a:xfrm>
            <a:off x="1866104" y="4116871"/>
            <a:ext cx="1031517" cy="18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reto 120">
            <a:extLst>
              <a:ext uri="{FF2B5EF4-FFF2-40B4-BE49-F238E27FC236}">
                <a16:creationId xmlns:a16="http://schemas.microsoft.com/office/drawing/2014/main" id="{3116189F-3E35-414E-9781-00D3758183D7}"/>
              </a:ext>
            </a:extLst>
          </p:cNvPr>
          <p:cNvCxnSpPr>
            <a:cxnSpLocks/>
          </p:cNvCxnSpPr>
          <p:nvPr/>
        </p:nvCxnSpPr>
        <p:spPr>
          <a:xfrm>
            <a:off x="1811087" y="4861285"/>
            <a:ext cx="10865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Elipse 121">
            <a:extLst>
              <a:ext uri="{FF2B5EF4-FFF2-40B4-BE49-F238E27FC236}">
                <a16:creationId xmlns:a16="http://schemas.microsoft.com/office/drawing/2014/main" id="{4F97E6E0-C259-4C1C-BEB8-0027122EBDC8}"/>
              </a:ext>
            </a:extLst>
          </p:cNvPr>
          <p:cNvSpPr/>
          <p:nvPr/>
        </p:nvSpPr>
        <p:spPr>
          <a:xfrm>
            <a:off x="2842153" y="4812399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3" name="Conector reto 122">
            <a:extLst>
              <a:ext uri="{FF2B5EF4-FFF2-40B4-BE49-F238E27FC236}">
                <a16:creationId xmlns:a16="http://schemas.microsoft.com/office/drawing/2014/main" id="{911EA69C-F7C3-409C-B49C-38200D90948D}"/>
              </a:ext>
            </a:extLst>
          </p:cNvPr>
          <p:cNvCxnSpPr>
            <a:cxnSpLocks/>
          </p:cNvCxnSpPr>
          <p:nvPr/>
        </p:nvCxnSpPr>
        <p:spPr>
          <a:xfrm flipH="1">
            <a:off x="2375972" y="3427928"/>
            <a:ext cx="14478" cy="14333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Elipse 123">
            <a:extLst>
              <a:ext uri="{FF2B5EF4-FFF2-40B4-BE49-F238E27FC236}">
                <a16:creationId xmlns:a16="http://schemas.microsoft.com/office/drawing/2014/main" id="{C31BE3D1-BCAB-4063-8E96-6409430AC8AF}"/>
              </a:ext>
            </a:extLst>
          </p:cNvPr>
          <p:cNvSpPr/>
          <p:nvPr/>
        </p:nvSpPr>
        <p:spPr>
          <a:xfrm>
            <a:off x="2823448" y="4101240"/>
            <a:ext cx="76359" cy="894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5" name="Elipse 124">
            <a:extLst>
              <a:ext uri="{FF2B5EF4-FFF2-40B4-BE49-F238E27FC236}">
                <a16:creationId xmlns:a16="http://schemas.microsoft.com/office/drawing/2014/main" id="{BDA6CD06-4610-403D-A5CC-2B074E89D963}"/>
              </a:ext>
            </a:extLst>
          </p:cNvPr>
          <p:cNvSpPr/>
          <p:nvPr/>
        </p:nvSpPr>
        <p:spPr>
          <a:xfrm>
            <a:off x="4710861" y="4830809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6" name="Conector reto 125">
            <a:extLst>
              <a:ext uri="{FF2B5EF4-FFF2-40B4-BE49-F238E27FC236}">
                <a16:creationId xmlns:a16="http://schemas.microsoft.com/office/drawing/2014/main" id="{BC461BC8-80E4-44EB-A5B5-CA37CA31704C}"/>
              </a:ext>
            </a:extLst>
          </p:cNvPr>
          <p:cNvCxnSpPr>
            <a:cxnSpLocks/>
          </p:cNvCxnSpPr>
          <p:nvPr/>
        </p:nvCxnSpPr>
        <p:spPr>
          <a:xfrm flipV="1">
            <a:off x="4724400" y="4144184"/>
            <a:ext cx="1010234" cy="31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>
            <a:extLst>
              <a:ext uri="{FF2B5EF4-FFF2-40B4-BE49-F238E27FC236}">
                <a16:creationId xmlns:a16="http://schemas.microsoft.com/office/drawing/2014/main" id="{456861A1-AEE3-4C5B-93E0-3EDE8F858E21}"/>
              </a:ext>
            </a:extLst>
          </p:cNvPr>
          <p:cNvCxnSpPr>
            <a:cxnSpLocks/>
          </p:cNvCxnSpPr>
          <p:nvPr/>
        </p:nvCxnSpPr>
        <p:spPr>
          <a:xfrm>
            <a:off x="4746276" y="4893645"/>
            <a:ext cx="1211802" cy="81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lipse 130">
            <a:extLst>
              <a:ext uri="{FF2B5EF4-FFF2-40B4-BE49-F238E27FC236}">
                <a16:creationId xmlns:a16="http://schemas.microsoft.com/office/drawing/2014/main" id="{1201AF08-83F6-4F18-833F-F83E13848137}"/>
              </a:ext>
            </a:extLst>
          </p:cNvPr>
          <p:cNvSpPr/>
          <p:nvPr/>
        </p:nvSpPr>
        <p:spPr>
          <a:xfrm>
            <a:off x="4744200" y="4094742"/>
            <a:ext cx="76359" cy="894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4" name="Retângulo 143">
            <a:extLst>
              <a:ext uri="{FF2B5EF4-FFF2-40B4-BE49-F238E27FC236}">
                <a16:creationId xmlns:a16="http://schemas.microsoft.com/office/drawing/2014/main" id="{3BF5722A-6FB4-49BD-A109-B918AFFB3E57}"/>
              </a:ext>
            </a:extLst>
          </p:cNvPr>
          <p:cNvSpPr/>
          <p:nvPr/>
        </p:nvSpPr>
        <p:spPr>
          <a:xfrm>
            <a:off x="506926" y="4585745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20KHz</a:t>
            </a:r>
          </a:p>
        </p:txBody>
      </p:sp>
      <p:sp>
        <p:nvSpPr>
          <p:cNvPr id="145" name="Retângulo 144">
            <a:extLst>
              <a:ext uri="{FF2B5EF4-FFF2-40B4-BE49-F238E27FC236}">
                <a16:creationId xmlns:a16="http://schemas.microsoft.com/office/drawing/2014/main" id="{70770FA0-FAEB-4569-9B19-F51B733FB78E}"/>
              </a:ext>
            </a:extLst>
          </p:cNvPr>
          <p:cNvSpPr/>
          <p:nvPr/>
        </p:nvSpPr>
        <p:spPr>
          <a:xfrm>
            <a:off x="488519" y="4837600"/>
            <a:ext cx="283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/>
              <a:t>f</a:t>
            </a:r>
            <a:r>
              <a:rPr lang="pt-BR" sz="1400" baseline="-25000" dirty="0" err="1"/>
              <a:t>s</a:t>
            </a:r>
            <a:endParaRPr lang="pt-BR" sz="1400" dirty="0"/>
          </a:p>
        </p:txBody>
      </p:sp>
      <p:sp>
        <p:nvSpPr>
          <p:cNvPr id="146" name="Retângulo 145">
            <a:extLst>
              <a:ext uri="{FF2B5EF4-FFF2-40B4-BE49-F238E27FC236}">
                <a16:creationId xmlns:a16="http://schemas.microsoft.com/office/drawing/2014/main" id="{A40A394D-7BFB-48EF-BF50-3C3946D47CA5}"/>
              </a:ext>
            </a:extLst>
          </p:cNvPr>
          <p:cNvSpPr/>
          <p:nvPr/>
        </p:nvSpPr>
        <p:spPr>
          <a:xfrm>
            <a:off x="486708" y="5098829"/>
            <a:ext cx="734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100KHz</a:t>
            </a:r>
          </a:p>
        </p:txBody>
      </p:sp>
      <p:sp>
        <p:nvSpPr>
          <p:cNvPr id="147" name="CaixaDeTexto 146">
            <a:extLst>
              <a:ext uri="{FF2B5EF4-FFF2-40B4-BE49-F238E27FC236}">
                <a16:creationId xmlns:a16="http://schemas.microsoft.com/office/drawing/2014/main" id="{925A40E1-9196-4004-8D5A-428EB05FF362}"/>
              </a:ext>
            </a:extLst>
          </p:cNvPr>
          <p:cNvSpPr txBox="1"/>
          <p:nvPr/>
        </p:nvSpPr>
        <p:spPr>
          <a:xfrm>
            <a:off x="1131" y="4779884"/>
            <a:ext cx="40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f=</a:t>
            </a:r>
          </a:p>
        </p:txBody>
      </p:sp>
      <p:sp>
        <p:nvSpPr>
          <p:cNvPr id="148" name="Chave Esquerda 147">
            <a:extLst>
              <a:ext uri="{FF2B5EF4-FFF2-40B4-BE49-F238E27FC236}">
                <a16:creationId xmlns:a16="http://schemas.microsoft.com/office/drawing/2014/main" id="{13DE7AE7-BD86-4AD3-96BF-EA8F91540503}"/>
              </a:ext>
            </a:extLst>
          </p:cNvPr>
          <p:cNvSpPr/>
          <p:nvPr/>
        </p:nvSpPr>
        <p:spPr>
          <a:xfrm>
            <a:off x="330799" y="4702094"/>
            <a:ext cx="168737" cy="58972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0" name="Elipse 149">
            <a:extLst>
              <a:ext uri="{FF2B5EF4-FFF2-40B4-BE49-F238E27FC236}">
                <a16:creationId xmlns:a16="http://schemas.microsoft.com/office/drawing/2014/main" id="{DC20C454-74CB-4FE1-9E7B-BB5584504CD0}"/>
              </a:ext>
            </a:extLst>
          </p:cNvPr>
          <p:cNvSpPr/>
          <p:nvPr/>
        </p:nvSpPr>
        <p:spPr>
          <a:xfrm>
            <a:off x="2329682" y="4807190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2" name="Imagem 151">
            <a:extLst>
              <a:ext uri="{FF2B5EF4-FFF2-40B4-BE49-F238E27FC236}">
                <a16:creationId xmlns:a16="http://schemas.microsoft.com/office/drawing/2014/main" id="{C374DEF1-DF80-4123-B3E9-F0E9A277B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6055" y="1229981"/>
            <a:ext cx="2751078" cy="1432589"/>
          </a:xfrm>
          <a:prstGeom prst="rect">
            <a:avLst/>
          </a:prstGeom>
        </p:spPr>
      </p:pic>
      <p:sp>
        <p:nvSpPr>
          <p:cNvPr id="153" name="CaixaDeTexto 152">
            <a:extLst>
              <a:ext uri="{FF2B5EF4-FFF2-40B4-BE49-F238E27FC236}">
                <a16:creationId xmlns:a16="http://schemas.microsoft.com/office/drawing/2014/main" id="{162759D6-322E-42B7-85AE-D5096E63CD40}"/>
              </a:ext>
            </a:extLst>
          </p:cNvPr>
          <p:cNvSpPr txBox="1"/>
          <p:nvPr/>
        </p:nvSpPr>
        <p:spPr>
          <a:xfrm>
            <a:off x="6358865" y="2184854"/>
            <a:ext cx="48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Ɵ</a:t>
            </a:r>
          </a:p>
        </p:txBody>
      </p:sp>
      <p:cxnSp>
        <p:nvCxnSpPr>
          <p:cNvPr id="154" name="Conector de Seta Reta 153">
            <a:extLst>
              <a:ext uri="{FF2B5EF4-FFF2-40B4-BE49-F238E27FC236}">
                <a16:creationId xmlns:a16="http://schemas.microsoft.com/office/drawing/2014/main" id="{D46D6FD5-E6F8-4D1F-9979-6DB656BABFAA}"/>
              </a:ext>
            </a:extLst>
          </p:cNvPr>
          <p:cNvCxnSpPr/>
          <p:nvPr/>
        </p:nvCxnSpPr>
        <p:spPr>
          <a:xfrm>
            <a:off x="6167621" y="2375581"/>
            <a:ext cx="2231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de Seta Reta 154">
            <a:extLst>
              <a:ext uri="{FF2B5EF4-FFF2-40B4-BE49-F238E27FC236}">
                <a16:creationId xmlns:a16="http://schemas.microsoft.com/office/drawing/2014/main" id="{EDB4B80D-AFF2-4E2C-9AD3-01810432BF28}"/>
              </a:ext>
            </a:extLst>
          </p:cNvPr>
          <p:cNvCxnSpPr>
            <a:cxnSpLocks/>
          </p:cNvCxnSpPr>
          <p:nvPr/>
        </p:nvCxnSpPr>
        <p:spPr>
          <a:xfrm flipH="1">
            <a:off x="6808478" y="2376447"/>
            <a:ext cx="3405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ector reto 155">
            <a:extLst>
              <a:ext uri="{FF2B5EF4-FFF2-40B4-BE49-F238E27FC236}">
                <a16:creationId xmlns:a16="http://schemas.microsoft.com/office/drawing/2014/main" id="{E145DDDE-B656-4D65-85DA-55B92A8E7D08}"/>
              </a:ext>
            </a:extLst>
          </p:cNvPr>
          <p:cNvCxnSpPr/>
          <p:nvPr/>
        </p:nvCxnSpPr>
        <p:spPr>
          <a:xfrm>
            <a:off x="6795031" y="2177787"/>
            <a:ext cx="0" cy="349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CaixaDeTexto 156">
            <a:extLst>
              <a:ext uri="{FF2B5EF4-FFF2-40B4-BE49-F238E27FC236}">
                <a16:creationId xmlns:a16="http://schemas.microsoft.com/office/drawing/2014/main" id="{88DF1244-FFE9-447C-A437-F2EFDD66CCC8}"/>
              </a:ext>
            </a:extLst>
          </p:cNvPr>
          <p:cNvSpPr txBox="1"/>
          <p:nvPr/>
        </p:nvSpPr>
        <p:spPr>
          <a:xfrm>
            <a:off x="6895189" y="128980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E(t)</a:t>
            </a:r>
          </a:p>
        </p:txBody>
      </p:sp>
      <p:sp>
        <p:nvSpPr>
          <p:cNvPr id="158" name="Retângulo 157">
            <a:extLst>
              <a:ext uri="{FF2B5EF4-FFF2-40B4-BE49-F238E27FC236}">
                <a16:creationId xmlns:a16="http://schemas.microsoft.com/office/drawing/2014/main" id="{511D468B-4BBA-40B1-834D-889072465EF2}"/>
              </a:ext>
            </a:extLst>
          </p:cNvPr>
          <p:cNvSpPr/>
          <p:nvPr/>
        </p:nvSpPr>
        <p:spPr>
          <a:xfrm>
            <a:off x="7819654" y="1370252"/>
            <a:ext cx="1234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V</a:t>
            </a:r>
            <a:r>
              <a:rPr lang="pt-BR" baseline="-25000" dirty="0"/>
              <a:t>R</a:t>
            </a:r>
            <a:r>
              <a:rPr lang="pt-BR" dirty="0"/>
              <a:t>(t) 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≡ i(t) </a:t>
            </a:r>
            <a:endParaRPr lang="pt-BR" dirty="0"/>
          </a:p>
        </p:txBody>
      </p:sp>
      <p:cxnSp>
        <p:nvCxnSpPr>
          <p:cNvPr id="159" name="Conector de Seta Reta 158">
            <a:extLst>
              <a:ext uri="{FF2B5EF4-FFF2-40B4-BE49-F238E27FC236}">
                <a16:creationId xmlns:a16="http://schemas.microsoft.com/office/drawing/2014/main" id="{5DED82CB-F23E-40D9-B865-62A191F28F06}"/>
              </a:ext>
            </a:extLst>
          </p:cNvPr>
          <p:cNvCxnSpPr>
            <a:cxnSpLocks/>
          </p:cNvCxnSpPr>
          <p:nvPr/>
        </p:nvCxnSpPr>
        <p:spPr>
          <a:xfrm flipV="1">
            <a:off x="7460794" y="1643757"/>
            <a:ext cx="453822" cy="1916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CaixaDeTexto 159">
            <a:extLst>
              <a:ext uri="{FF2B5EF4-FFF2-40B4-BE49-F238E27FC236}">
                <a16:creationId xmlns:a16="http://schemas.microsoft.com/office/drawing/2014/main" id="{120E5E50-1DE1-42DB-A948-FDCE85382EA3}"/>
              </a:ext>
            </a:extLst>
          </p:cNvPr>
          <p:cNvSpPr txBox="1"/>
          <p:nvPr/>
        </p:nvSpPr>
        <p:spPr>
          <a:xfrm>
            <a:off x="6877369" y="996085"/>
            <a:ext cx="171630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Tela do Osciloscópio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1EBF5B8D-A451-45D5-B83D-0B5548EE9D87}"/>
                  </a:ext>
                </a:extLst>
              </p:cNvPr>
              <p:cNvSpPr txBox="1"/>
              <p:nvPr/>
            </p:nvSpPr>
            <p:spPr>
              <a:xfrm>
                <a:off x="181516" y="4347409"/>
                <a:ext cx="12859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pt-BR" sz="1400" b="0" i="0" smtClean="0">
                          <a:latin typeface="Cambria Math" panose="02040503050406030204" pitchFamily="18" charset="0"/>
                        </a:rPr>
                        <m:t>=2.5</m:t>
                      </m:r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senwt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1EBF5B8D-A451-45D5-B83D-0B5548EE9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16" y="4347409"/>
                <a:ext cx="1285929" cy="215444"/>
              </a:xfrm>
              <a:prstGeom prst="rect">
                <a:avLst/>
              </a:prstGeom>
              <a:blipFill>
                <a:blip r:embed="rId7"/>
                <a:stretch>
                  <a:fillRect l="-2844" r="-2370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CaixaDeTexto 64">
            <a:extLst>
              <a:ext uri="{FF2B5EF4-FFF2-40B4-BE49-F238E27FC236}">
                <a16:creationId xmlns:a16="http://schemas.microsoft.com/office/drawing/2014/main" id="{3CD25E11-1651-4CEC-B262-5E243C8EFEC7}"/>
              </a:ext>
            </a:extLst>
          </p:cNvPr>
          <p:cNvSpPr txBox="1"/>
          <p:nvPr/>
        </p:nvSpPr>
        <p:spPr>
          <a:xfrm>
            <a:off x="3691037" y="965170"/>
            <a:ext cx="1162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err="1"/>
              <a:t>Osciloscópío</a:t>
            </a:r>
            <a:r>
              <a:rPr lang="pt-BR" sz="1400" dirty="0"/>
              <a:t> 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7FD60E40-6662-4A5C-9100-C8B335C6470A}"/>
              </a:ext>
            </a:extLst>
          </p:cNvPr>
          <p:cNvSpPr txBox="1"/>
          <p:nvPr/>
        </p:nvSpPr>
        <p:spPr>
          <a:xfrm>
            <a:off x="426714" y="2663534"/>
            <a:ext cx="1406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Gerador de Sinal</a:t>
            </a:r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55790470-04CB-4B6A-82E2-720EFF365D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8352" y="1456596"/>
            <a:ext cx="1238107" cy="762112"/>
          </a:xfrm>
          <a:prstGeom prst="rect">
            <a:avLst/>
          </a:prstGeom>
        </p:spPr>
      </p:pic>
      <p:sp>
        <p:nvSpPr>
          <p:cNvPr id="68" name="CaixaDeTexto 67">
            <a:extLst>
              <a:ext uri="{FF2B5EF4-FFF2-40B4-BE49-F238E27FC236}">
                <a16:creationId xmlns:a16="http://schemas.microsoft.com/office/drawing/2014/main" id="{55ADB501-21CA-4410-8F95-3E5FAA7B95AF}"/>
              </a:ext>
            </a:extLst>
          </p:cNvPr>
          <p:cNvSpPr txBox="1"/>
          <p:nvPr/>
        </p:nvSpPr>
        <p:spPr>
          <a:xfrm>
            <a:off x="323100" y="1602131"/>
            <a:ext cx="135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Ponta de prova 10:1</a:t>
            </a:r>
          </a:p>
        </p:txBody>
      </p:sp>
      <p:cxnSp>
        <p:nvCxnSpPr>
          <p:cNvPr id="69" name="Conector de Seta Reta 68">
            <a:extLst>
              <a:ext uri="{FF2B5EF4-FFF2-40B4-BE49-F238E27FC236}">
                <a16:creationId xmlns:a16="http://schemas.microsoft.com/office/drawing/2014/main" id="{311B6BF2-56A4-41F5-A4AB-00B5BA0E98EA}"/>
              </a:ext>
            </a:extLst>
          </p:cNvPr>
          <p:cNvCxnSpPr>
            <a:cxnSpLocks/>
          </p:cNvCxnSpPr>
          <p:nvPr/>
        </p:nvCxnSpPr>
        <p:spPr>
          <a:xfrm flipH="1" flipV="1">
            <a:off x="2596239" y="2347652"/>
            <a:ext cx="244275" cy="754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de Seta Reta 71">
            <a:extLst>
              <a:ext uri="{FF2B5EF4-FFF2-40B4-BE49-F238E27FC236}">
                <a16:creationId xmlns:a16="http://schemas.microsoft.com/office/drawing/2014/main" id="{7190767F-3365-4805-B0AE-CD9F1E92CECE}"/>
              </a:ext>
            </a:extLst>
          </p:cNvPr>
          <p:cNvCxnSpPr>
            <a:cxnSpLocks/>
          </p:cNvCxnSpPr>
          <p:nvPr/>
        </p:nvCxnSpPr>
        <p:spPr>
          <a:xfrm>
            <a:off x="6105110" y="3212651"/>
            <a:ext cx="74955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Imagem 73">
            <a:extLst>
              <a:ext uri="{FF2B5EF4-FFF2-40B4-BE49-F238E27FC236}">
                <a16:creationId xmlns:a16="http://schemas.microsoft.com/office/drawing/2014/main" id="{ADC57B8A-4E33-452B-8ED6-1BF4F98CC4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6968" y="2900899"/>
            <a:ext cx="1238107" cy="762112"/>
          </a:xfrm>
          <a:prstGeom prst="rect">
            <a:avLst/>
          </a:prstGeom>
        </p:spPr>
      </p:pic>
      <p:sp>
        <p:nvSpPr>
          <p:cNvPr id="85" name="CaixaDeTexto 84">
            <a:extLst>
              <a:ext uri="{FF2B5EF4-FFF2-40B4-BE49-F238E27FC236}">
                <a16:creationId xmlns:a16="http://schemas.microsoft.com/office/drawing/2014/main" id="{B1FD9F3D-A1BF-4470-BCDD-C14949E8D1F3}"/>
              </a:ext>
            </a:extLst>
          </p:cNvPr>
          <p:cNvSpPr txBox="1"/>
          <p:nvPr/>
        </p:nvSpPr>
        <p:spPr>
          <a:xfrm>
            <a:off x="6956968" y="3747716"/>
            <a:ext cx="135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Ponta de prova 10:1</a:t>
            </a:r>
          </a:p>
        </p:txBody>
      </p:sp>
    </p:spTree>
    <p:extLst>
      <p:ext uri="{BB962C8B-B14F-4D97-AF65-F5344CB8AC3E}">
        <p14:creationId xmlns:p14="http://schemas.microsoft.com/office/powerpoint/2010/main" val="108650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C36A2088-5040-4CC9-B9AE-C8877C132B03}"/>
              </a:ext>
            </a:extLst>
          </p:cNvPr>
          <p:cNvSpPr txBox="1"/>
          <p:nvPr/>
        </p:nvSpPr>
        <p:spPr>
          <a:xfrm>
            <a:off x="179512" y="332656"/>
            <a:ext cx="4320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A00195-3536-4F71-AB11-DCAF596FD191}"/>
              </a:ext>
            </a:extLst>
          </p:cNvPr>
          <p:cNvSpPr txBox="1"/>
          <p:nvPr/>
        </p:nvSpPr>
        <p:spPr>
          <a:xfrm>
            <a:off x="713874" y="34743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figura 8 mostra como medir as tensões em C quando f é 20KHz, </a:t>
            </a:r>
            <a:r>
              <a:rPr lang="pt-BR" dirty="0" err="1"/>
              <a:t>f</a:t>
            </a:r>
            <a:r>
              <a:rPr lang="pt-BR" baseline="-25000" dirty="0" err="1"/>
              <a:t>s</a:t>
            </a:r>
            <a:r>
              <a:rPr lang="pt-BR" dirty="0"/>
              <a:t> e 100KHz. </a:t>
            </a:r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E481CE4E-7FA3-4036-84C3-2A09005F1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84" y="3029570"/>
            <a:ext cx="1872040" cy="796716"/>
          </a:xfrm>
          <a:prstGeom prst="rect">
            <a:avLst/>
          </a:prstGeom>
        </p:spPr>
      </p:pic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C2087430-1999-4788-A8DD-A8C049D99B5A}"/>
              </a:ext>
            </a:extLst>
          </p:cNvPr>
          <p:cNvCxnSpPr/>
          <p:nvPr/>
        </p:nvCxnSpPr>
        <p:spPr>
          <a:xfrm>
            <a:off x="1867532" y="3641620"/>
            <a:ext cx="0" cy="4657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3F980C48-A6A3-4079-9C40-B09BF9C525D9}"/>
              </a:ext>
            </a:extLst>
          </p:cNvPr>
          <p:cNvCxnSpPr>
            <a:cxnSpLocks/>
          </p:cNvCxnSpPr>
          <p:nvPr/>
        </p:nvCxnSpPr>
        <p:spPr>
          <a:xfrm>
            <a:off x="1811087" y="3607626"/>
            <a:ext cx="0" cy="1253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lipse 74">
            <a:extLst>
              <a:ext uri="{FF2B5EF4-FFF2-40B4-BE49-F238E27FC236}">
                <a16:creationId xmlns:a16="http://schemas.microsoft.com/office/drawing/2014/main" id="{E7D8B628-7A6B-4B97-B540-95F1765CE10A}"/>
              </a:ext>
            </a:extLst>
          </p:cNvPr>
          <p:cNvSpPr/>
          <p:nvPr/>
        </p:nvSpPr>
        <p:spPr>
          <a:xfrm>
            <a:off x="2741750" y="4057986"/>
            <a:ext cx="76359" cy="894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2BD60E62-C48F-4162-A11E-2A3E7A5A4718}"/>
              </a:ext>
            </a:extLst>
          </p:cNvPr>
          <p:cNvSpPr/>
          <p:nvPr/>
        </p:nvSpPr>
        <p:spPr>
          <a:xfrm>
            <a:off x="2745221" y="4845351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7" name="Picture 2">
            <a:extLst>
              <a:ext uri="{FF2B5EF4-FFF2-40B4-BE49-F238E27FC236}">
                <a16:creationId xmlns:a16="http://schemas.microsoft.com/office/drawing/2014/main" id="{9CBFC7AA-DCFA-4709-A005-C457F4D3D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5190" y="1216497"/>
            <a:ext cx="2612354" cy="138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Imagem 77">
            <a:extLst>
              <a:ext uri="{FF2B5EF4-FFF2-40B4-BE49-F238E27FC236}">
                <a16:creationId xmlns:a16="http://schemas.microsoft.com/office/drawing/2014/main" id="{3CBAE3AE-EB95-455C-B602-A98CB992C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869" y="1438009"/>
            <a:ext cx="1152128" cy="723925"/>
          </a:xfrm>
          <a:prstGeom prst="rect">
            <a:avLst/>
          </a:prstGeom>
        </p:spPr>
      </p:pic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35CEEB56-3B0E-4134-A50B-B0250D1B9195}"/>
              </a:ext>
            </a:extLst>
          </p:cNvPr>
          <p:cNvCxnSpPr>
            <a:cxnSpLocks/>
          </p:cNvCxnSpPr>
          <p:nvPr/>
        </p:nvCxnSpPr>
        <p:spPr>
          <a:xfrm>
            <a:off x="4542786" y="2366605"/>
            <a:ext cx="0" cy="8460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3066FBCA-0302-456D-B1E3-FCFD232F2200}"/>
              </a:ext>
            </a:extLst>
          </p:cNvPr>
          <p:cNvCxnSpPr>
            <a:cxnSpLocks/>
          </p:cNvCxnSpPr>
          <p:nvPr/>
        </p:nvCxnSpPr>
        <p:spPr>
          <a:xfrm>
            <a:off x="2201054" y="3212651"/>
            <a:ext cx="23417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3F80CFEF-44B2-47BC-A8CC-DAC5A047D17A}"/>
              </a:ext>
            </a:extLst>
          </p:cNvPr>
          <p:cNvCxnSpPr>
            <a:cxnSpLocks/>
            <a:endCxn id="113" idx="0"/>
          </p:cNvCxnSpPr>
          <p:nvPr/>
        </p:nvCxnSpPr>
        <p:spPr>
          <a:xfrm flipH="1">
            <a:off x="2194514" y="3212651"/>
            <a:ext cx="6540" cy="9009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D1CD1BFD-6AF8-46FD-B338-FD18B3CD1467}"/>
              </a:ext>
            </a:extLst>
          </p:cNvPr>
          <p:cNvCxnSpPr>
            <a:cxnSpLocks/>
          </p:cNvCxnSpPr>
          <p:nvPr/>
        </p:nvCxnSpPr>
        <p:spPr>
          <a:xfrm>
            <a:off x="4611135" y="2315806"/>
            <a:ext cx="0" cy="11121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>
            <a:extLst>
              <a:ext uri="{FF2B5EF4-FFF2-40B4-BE49-F238E27FC236}">
                <a16:creationId xmlns:a16="http://schemas.microsoft.com/office/drawing/2014/main" id="{87D5FB7B-BD85-4AE0-9B6E-5717FE66A3E0}"/>
              </a:ext>
            </a:extLst>
          </p:cNvPr>
          <p:cNvCxnSpPr>
            <a:cxnSpLocks/>
          </p:cNvCxnSpPr>
          <p:nvPr/>
        </p:nvCxnSpPr>
        <p:spPr>
          <a:xfrm flipV="1">
            <a:off x="2375972" y="3427929"/>
            <a:ext cx="2230131" cy="6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>
            <a:extLst>
              <a:ext uri="{FF2B5EF4-FFF2-40B4-BE49-F238E27FC236}">
                <a16:creationId xmlns:a16="http://schemas.microsoft.com/office/drawing/2014/main" id="{0776A678-F226-4D4D-989E-560EDC56CCF8}"/>
              </a:ext>
            </a:extLst>
          </p:cNvPr>
          <p:cNvCxnSpPr>
            <a:cxnSpLocks/>
          </p:cNvCxnSpPr>
          <p:nvPr/>
        </p:nvCxnSpPr>
        <p:spPr>
          <a:xfrm>
            <a:off x="4781034" y="2310413"/>
            <a:ext cx="0" cy="902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>
            <a:extLst>
              <a:ext uri="{FF2B5EF4-FFF2-40B4-BE49-F238E27FC236}">
                <a16:creationId xmlns:a16="http://schemas.microsoft.com/office/drawing/2014/main" id="{27DE9035-F6CC-48D1-89DD-6075CB561996}"/>
              </a:ext>
            </a:extLst>
          </p:cNvPr>
          <p:cNvCxnSpPr>
            <a:cxnSpLocks/>
          </p:cNvCxnSpPr>
          <p:nvPr/>
        </p:nvCxnSpPr>
        <p:spPr>
          <a:xfrm>
            <a:off x="4781034" y="3212651"/>
            <a:ext cx="9814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>
            <a:extLst>
              <a:ext uri="{FF2B5EF4-FFF2-40B4-BE49-F238E27FC236}">
                <a16:creationId xmlns:a16="http://schemas.microsoft.com/office/drawing/2014/main" id="{D1A0E6A8-3F3A-4095-8044-03ADDAF47D9A}"/>
              </a:ext>
            </a:extLst>
          </p:cNvPr>
          <p:cNvCxnSpPr>
            <a:cxnSpLocks/>
          </p:cNvCxnSpPr>
          <p:nvPr/>
        </p:nvCxnSpPr>
        <p:spPr>
          <a:xfrm>
            <a:off x="5750944" y="3212651"/>
            <a:ext cx="11501" cy="922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91">
            <a:extLst>
              <a:ext uri="{FF2B5EF4-FFF2-40B4-BE49-F238E27FC236}">
                <a16:creationId xmlns:a16="http://schemas.microsoft.com/office/drawing/2014/main" id="{90D91ECC-0C57-47CC-A9F2-6F67FE785CBD}"/>
              </a:ext>
            </a:extLst>
          </p:cNvPr>
          <p:cNvCxnSpPr>
            <a:cxnSpLocks/>
          </p:cNvCxnSpPr>
          <p:nvPr/>
        </p:nvCxnSpPr>
        <p:spPr>
          <a:xfrm>
            <a:off x="4844092" y="2276547"/>
            <a:ext cx="0" cy="627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to 92">
            <a:extLst>
              <a:ext uri="{FF2B5EF4-FFF2-40B4-BE49-F238E27FC236}">
                <a16:creationId xmlns:a16="http://schemas.microsoft.com/office/drawing/2014/main" id="{FCBDA0AD-02C2-4E10-96EB-DA3E3742D93B}"/>
              </a:ext>
            </a:extLst>
          </p:cNvPr>
          <p:cNvCxnSpPr>
            <a:cxnSpLocks/>
          </p:cNvCxnSpPr>
          <p:nvPr/>
        </p:nvCxnSpPr>
        <p:spPr>
          <a:xfrm flipV="1">
            <a:off x="4844092" y="2902813"/>
            <a:ext cx="1113986" cy="15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>
            <a:extLst>
              <a:ext uri="{FF2B5EF4-FFF2-40B4-BE49-F238E27FC236}">
                <a16:creationId xmlns:a16="http://schemas.microsoft.com/office/drawing/2014/main" id="{9AADCB53-7580-418E-B38F-C19F0866008A}"/>
              </a:ext>
            </a:extLst>
          </p:cNvPr>
          <p:cNvCxnSpPr>
            <a:cxnSpLocks/>
            <a:endCxn id="68" idx="0"/>
          </p:cNvCxnSpPr>
          <p:nvPr/>
        </p:nvCxnSpPr>
        <p:spPr>
          <a:xfrm>
            <a:off x="5937956" y="2912533"/>
            <a:ext cx="12935" cy="18810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de Seta Reta 99">
            <a:extLst>
              <a:ext uri="{FF2B5EF4-FFF2-40B4-BE49-F238E27FC236}">
                <a16:creationId xmlns:a16="http://schemas.microsoft.com/office/drawing/2014/main" id="{04578AFF-6A98-49A8-A825-EE9335586688}"/>
              </a:ext>
            </a:extLst>
          </p:cNvPr>
          <p:cNvCxnSpPr>
            <a:cxnSpLocks/>
          </p:cNvCxnSpPr>
          <p:nvPr/>
        </p:nvCxnSpPr>
        <p:spPr>
          <a:xfrm>
            <a:off x="3900229" y="1799971"/>
            <a:ext cx="21601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7AFF4941-1D48-4CD2-B35E-8A7531B18A79}"/>
              </a:ext>
            </a:extLst>
          </p:cNvPr>
          <p:cNvSpPr txBox="1"/>
          <p:nvPr/>
        </p:nvSpPr>
        <p:spPr>
          <a:xfrm>
            <a:off x="3645488" y="2523147"/>
            <a:ext cx="94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Canal 1 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432D489C-1A30-4323-9269-A451680384C3}"/>
              </a:ext>
            </a:extLst>
          </p:cNvPr>
          <p:cNvSpPr txBox="1"/>
          <p:nvPr/>
        </p:nvSpPr>
        <p:spPr>
          <a:xfrm>
            <a:off x="4919766" y="2539267"/>
            <a:ext cx="94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Canal 2 </a:t>
            </a: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58ED293B-9448-4BA6-B881-2EA2CAEDCE26}"/>
              </a:ext>
            </a:extLst>
          </p:cNvPr>
          <p:cNvSpPr txBox="1"/>
          <p:nvPr/>
        </p:nvSpPr>
        <p:spPr>
          <a:xfrm>
            <a:off x="3687559" y="5325638"/>
            <a:ext cx="83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Fig. 8 </a:t>
            </a:r>
          </a:p>
        </p:txBody>
      </p:sp>
      <p:pic>
        <p:nvPicPr>
          <p:cNvPr id="104" name="Imagem 103">
            <a:extLst>
              <a:ext uri="{FF2B5EF4-FFF2-40B4-BE49-F238E27FC236}">
                <a16:creationId xmlns:a16="http://schemas.microsoft.com/office/drawing/2014/main" id="{52492BCD-61C8-4F5D-A4BB-B32DFD324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6055" y="1191231"/>
            <a:ext cx="2775166" cy="1687413"/>
          </a:xfrm>
          <a:prstGeom prst="rect">
            <a:avLst/>
          </a:prstGeom>
        </p:spPr>
      </p:pic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E214B2B5-0905-4D2E-9522-5593FC42E958}"/>
              </a:ext>
            </a:extLst>
          </p:cNvPr>
          <p:cNvSpPr txBox="1"/>
          <p:nvPr/>
        </p:nvSpPr>
        <p:spPr>
          <a:xfrm>
            <a:off x="6525340" y="2164895"/>
            <a:ext cx="48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Ɵ</a:t>
            </a:r>
          </a:p>
        </p:txBody>
      </p:sp>
      <p:cxnSp>
        <p:nvCxnSpPr>
          <p:cNvPr id="106" name="Conector de Seta Reta 105">
            <a:extLst>
              <a:ext uri="{FF2B5EF4-FFF2-40B4-BE49-F238E27FC236}">
                <a16:creationId xmlns:a16="http://schemas.microsoft.com/office/drawing/2014/main" id="{619357C6-B568-4B8C-9F41-4F78BBC83719}"/>
              </a:ext>
            </a:extLst>
          </p:cNvPr>
          <p:cNvCxnSpPr/>
          <p:nvPr/>
        </p:nvCxnSpPr>
        <p:spPr>
          <a:xfrm>
            <a:off x="6387884" y="2355622"/>
            <a:ext cx="2231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de Seta Reta 106">
            <a:extLst>
              <a:ext uri="{FF2B5EF4-FFF2-40B4-BE49-F238E27FC236}">
                <a16:creationId xmlns:a16="http://schemas.microsoft.com/office/drawing/2014/main" id="{FBC9B61B-A87A-40F5-BF53-7B88D85E46A7}"/>
              </a:ext>
            </a:extLst>
          </p:cNvPr>
          <p:cNvCxnSpPr>
            <a:cxnSpLocks/>
          </p:cNvCxnSpPr>
          <p:nvPr/>
        </p:nvCxnSpPr>
        <p:spPr>
          <a:xfrm flipH="1">
            <a:off x="6974953" y="2356488"/>
            <a:ext cx="3405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B803C07A-1EDB-4255-B557-12DF15D401DD}"/>
              </a:ext>
            </a:extLst>
          </p:cNvPr>
          <p:cNvSpPr txBox="1"/>
          <p:nvPr/>
        </p:nvSpPr>
        <p:spPr>
          <a:xfrm>
            <a:off x="7415627" y="123075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E(t)</a:t>
            </a:r>
          </a:p>
        </p:txBody>
      </p:sp>
      <p:sp>
        <p:nvSpPr>
          <p:cNvPr id="109" name="Retângulo 108">
            <a:extLst>
              <a:ext uri="{FF2B5EF4-FFF2-40B4-BE49-F238E27FC236}">
                <a16:creationId xmlns:a16="http://schemas.microsoft.com/office/drawing/2014/main" id="{28EE1D1B-D5CC-4EF6-813B-0D1CF0F99D79}"/>
              </a:ext>
            </a:extLst>
          </p:cNvPr>
          <p:cNvSpPr/>
          <p:nvPr/>
        </p:nvSpPr>
        <p:spPr>
          <a:xfrm>
            <a:off x="5615646" y="1288030"/>
            <a:ext cx="1234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V</a:t>
            </a:r>
            <a:r>
              <a:rPr lang="pt-BR" baseline="-25000" dirty="0"/>
              <a:t>R</a:t>
            </a:r>
            <a:r>
              <a:rPr lang="pt-BR" dirty="0"/>
              <a:t>(t) 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≡ i(t) </a:t>
            </a:r>
            <a:endParaRPr lang="pt-BR" dirty="0"/>
          </a:p>
        </p:txBody>
      </p:sp>
      <p:cxnSp>
        <p:nvCxnSpPr>
          <p:cNvPr id="110" name="Conector de Seta Reta 109">
            <a:extLst>
              <a:ext uri="{FF2B5EF4-FFF2-40B4-BE49-F238E27FC236}">
                <a16:creationId xmlns:a16="http://schemas.microsoft.com/office/drawing/2014/main" id="{8239E796-EAB6-4B1E-8919-602D47D4BA80}"/>
              </a:ext>
            </a:extLst>
          </p:cNvPr>
          <p:cNvCxnSpPr>
            <a:cxnSpLocks/>
          </p:cNvCxnSpPr>
          <p:nvPr/>
        </p:nvCxnSpPr>
        <p:spPr>
          <a:xfrm flipH="1" flipV="1">
            <a:off x="6292535" y="1612179"/>
            <a:ext cx="348269" cy="2689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have Esquerda 111">
            <a:extLst>
              <a:ext uri="{FF2B5EF4-FFF2-40B4-BE49-F238E27FC236}">
                <a16:creationId xmlns:a16="http://schemas.microsoft.com/office/drawing/2014/main" id="{EAE2D6D5-7A89-4DB2-8FE9-3EA004879402}"/>
              </a:ext>
            </a:extLst>
          </p:cNvPr>
          <p:cNvSpPr/>
          <p:nvPr/>
        </p:nvSpPr>
        <p:spPr>
          <a:xfrm>
            <a:off x="1509497" y="4103000"/>
            <a:ext cx="168737" cy="78492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F0426AEA-6AFA-412D-BCF1-300EAEC33868}"/>
              </a:ext>
            </a:extLst>
          </p:cNvPr>
          <p:cNvSpPr txBox="1"/>
          <p:nvPr/>
        </p:nvSpPr>
        <p:spPr>
          <a:xfrm>
            <a:off x="6234274" y="4310798"/>
            <a:ext cx="768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V</a:t>
            </a:r>
            <a:r>
              <a:rPr lang="pt-BR" baseline="-25000" dirty="0"/>
              <a:t>C</a:t>
            </a:r>
            <a:r>
              <a:rPr lang="pt-BR" dirty="0"/>
              <a:t>(t)</a:t>
            </a:r>
          </a:p>
        </p:txBody>
      </p:sp>
      <p:sp>
        <p:nvSpPr>
          <p:cNvPr id="116" name="Chave Esquerda 115">
            <a:extLst>
              <a:ext uri="{FF2B5EF4-FFF2-40B4-BE49-F238E27FC236}">
                <a16:creationId xmlns:a16="http://schemas.microsoft.com/office/drawing/2014/main" id="{4828C759-5535-4785-9909-2957AA8C5E4D}"/>
              </a:ext>
            </a:extLst>
          </p:cNvPr>
          <p:cNvSpPr/>
          <p:nvPr/>
        </p:nvSpPr>
        <p:spPr>
          <a:xfrm rot="10800000">
            <a:off x="6103555" y="4116871"/>
            <a:ext cx="168737" cy="78492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86BCFE04-A5AC-45C7-AD19-EBFB7E4181E7}"/>
              </a:ext>
            </a:extLst>
          </p:cNvPr>
          <p:cNvSpPr txBox="1"/>
          <p:nvPr/>
        </p:nvSpPr>
        <p:spPr>
          <a:xfrm>
            <a:off x="7117603" y="908720"/>
            <a:ext cx="171630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Tela do Osciloscópio</a:t>
            </a:r>
          </a:p>
        </p:txBody>
      </p:sp>
      <p:cxnSp>
        <p:nvCxnSpPr>
          <p:cNvPr id="123" name="Conector reto 122">
            <a:extLst>
              <a:ext uri="{FF2B5EF4-FFF2-40B4-BE49-F238E27FC236}">
                <a16:creationId xmlns:a16="http://schemas.microsoft.com/office/drawing/2014/main" id="{911EA69C-F7C3-409C-B49C-38200D90948D}"/>
              </a:ext>
            </a:extLst>
          </p:cNvPr>
          <p:cNvCxnSpPr>
            <a:cxnSpLocks/>
          </p:cNvCxnSpPr>
          <p:nvPr/>
        </p:nvCxnSpPr>
        <p:spPr>
          <a:xfrm flipH="1">
            <a:off x="2375501" y="3450493"/>
            <a:ext cx="14022" cy="14230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Elipse 124">
            <a:extLst>
              <a:ext uri="{FF2B5EF4-FFF2-40B4-BE49-F238E27FC236}">
                <a16:creationId xmlns:a16="http://schemas.microsoft.com/office/drawing/2014/main" id="{BDA6CD06-4610-403D-A5CC-2B074E89D963}"/>
              </a:ext>
            </a:extLst>
          </p:cNvPr>
          <p:cNvSpPr/>
          <p:nvPr/>
        </p:nvSpPr>
        <p:spPr>
          <a:xfrm>
            <a:off x="4710861" y="4830809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6" name="Conector reto 125">
            <a:extLst>
              <a:ext uri="{FF2B5EF4-FFF2-40B4-BE49-F238E27FC236}">
                <a16:creationId xmlns:a16="http://schemas.microsoft.com/office/drawing/2014/main" id="{BC461BC8-80E4-44EB-A5B5-CA37CA31704C}"/>
              </a:ext>
            </a:extLst>
          </p:cNvPr>
          <p:cNvCxnSpPr>
            <a:cxnSpLocks/>
          </p:cNvCxnSpPr>
          <p:nvPr/>
        </p:nvCxnSpPr>
        <p:spPr>
          <a:xfrm flipV="1">
            <a:off x="4724400" y="4144184"/>
            <a:ext cx="1010234" cy="31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lipse 130">
            <a:extLst>
              <a:ext uri="{FF2B5EF4-FFF2-40B4-BE49-F238E27FC236}">
                <a16:creationId xmlns:a16="http://schemas.microsoft.com/office/drawing/2014/main" id="{1201AF08-83F6-4F18-833F-F83E13848137}"/>
              </a:ext>
            </a:extLst>
          </p:cNvPr>
          <p:cNvSpPr/>
          <p:nvPr/>
        </p:nvSpPr>
        <p:spPr>
          <a:xfrm>
            <a:off x="4744200" y="4094742"/>
            <a:ext cx="76359" cy="894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4" name="Retângulo 143">
            <a:extLst>
              <a:ext uri="{FF2B5EF4-FFF2-40B4-BE49-F238E27FC236}">
                <a16:creationId xmlns:a16="http://schemas.microsoft.com/office/drawing/2014/main" id="{3BF5722A-6FB4-49BD-A109-B918AFFB3E57}"/>
              </a:ext>
            </a:extLst>
          </p:cNvPr>
          <p:cNvSpPr/>
          <p:nvPr/>
        </p:nvSpPr>
        <p:spPr>
          <a:xfrm>
            <a:off x="506926" y="4585745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20KHz</a:t>
            </a:r>
          </a:p>
        </p:txBody>
      </p:sp>
      <p:sp>
        <p:nvSpPr>
          <p:cNvPr id="145" name="Retângulo 144">
            <a:extLst>
              <a:ext uri="{FF2B5EF4-FFF2-40B4-BE49-F238E27FC236}">
                <a16:creationId xmlns:a16="http://schemas.microsoft.com/office/drawing/2014/main" id="{70770FA0-FAEB-4569-9B19-F51B733FB78E}"/>
              </a:ext>
            </a:extLst>
          </p:cNvPr>
          <p:cNvSpPr/>
          <p:nvPr/>
        </p:nvSpPr>
        <p:spPr>
          <a:xfrm>
            <a:off x="488519" y="4837600"/>
            <a:ext cx="283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/>
              <a:t>f</a:t>
            </a:r>
            <a:r>
              <a:rPr lang="pt-BR" sz="1400" baseline="-25000" dirty="0" err="1"/>
              <a:t>s</a:t>
            </a:r>
            <a:endParaRPr lang="pt-BR" sz="1400" dirty="0"/>
          </a:p>
        </p:txBody>
      </p:sp>
      <p:sp>
        <p:nvSpPr>
          <p:cNvPr id="146" name="Retângulo 145">
            <a:extLst>
              <a:ext uri="{FF2B5EF4-FFF2-40B4-BE49-F238E27FC236}">
                <a16:creationId xmlns:a16="http://schemas.microsoft.com/office/drawing/2014/main" id="{A40A394D-7BFB-48EF-BF50-3C3946D47CA5}"/>
              </a:ext>
            </a:extLst>
          </p:cNvPr>
          <p:cNvSpPr/>
          <p:nvPr/>
        </p:nvSpPr>
        <p:spPr>
          <a:xfrm>
            <a:off x="486708" y="5098829"/>
            <a:ext cx="734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100KHz</a:t>
            </a:r>
          </a:p>
        </p:txBody>
      </p:sp>
      <p:sp>
        <p:nvSpPr>
          <p:cNvPr id="147" name="CaixaDeTexto 146">
            <a:extLst>
              <a:ext uri="{FF2B5EF4-FFF2-40B4-BE49-F238E27FC236}">
                <a16:creationId xmlns:a16="http://schemas.microsoft.com/office/drawing/2014/main" id="{925A40E1-9196-4004-8D5A-428EB05FF362}"/>
              </a:ext>
            </a:extLst>
          </p:cNvPr>
          <p:cNvSpPr txBox="1"/>
          <p:nvPr/>
        </p:nvSpPr>
        <p:spPr>
          <a:xfrm>
            <a:off x="1131" y="4779884"/>
            <a:ext cx="40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f=</a:t>
            </a:r>
          </a:p>
        </p:txBody>
      </p:sp>
      <p:sp>
        <p:nvSpPr>
          <p:cNvPr id="148" name="Chave Esquerda 147">
            <a:extLst>
              <a:ext uri="{FF2B5EF4-FFF2-40B4-BE49-F238E27FC236}">
                <a16:creationId xmlns:a16="http://schemas.microsoft.com/office/drawing/2014/main" id="{13DE7AE7-BD86-4AD3-96BF-EA8F91540503}"/>
              </a:ext>
            </a:extLst>
          </p:cNvPr>
          <p:cNvSpPr/>
          <p:nvPr/>
        </p:nvSpPr>
        <p:spPr>
          <a:xfrm>
            <a:off x="330799" y="4702094"/>
            <a:ext cx="168737" cy="58972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4" name="Picture 3">
            <a:extLst>
              <a:ext uri="{FF2B5EF4-FFF2-40B4-BE49-F238E27FC236}">
                <a16:creationId xmlns:a16="http://schemas.microsoft.com/office/drawing/2014/main" id="{32554117-47EB-4A87-9C52-311C00006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29" y="3836328"/>
            <a:ext cx="3004906" cy="132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287C3ED6-7978-408A-A84A-98B937D79F04}"/>
              </a:ext>
            </a:extLst>
          </p:cNvPr>
          <p:cNvCxnSpPr>
            <a:cxnSpLocks/>
          </p:cNvCxnSpPr>
          <p:nvPr/>
        </p:nvCxnSpPr>
        <p:spPr>
          <a:xfrm>
            <a:off x="5331102" y="4872576"/>
            <a:ext cx="6420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lipse 67">
            <a:extLst>
              <a:ext uri="{FF2B5EF4-FFF2-40B4-BE49-F238E27FC236}">
                <a16:creationId xmlns:a16="http://schemas.microsoft.com/office/drawing/2014/main" id="{FF9BB0B6-670F-4185-8EC6-F3E0FB2C1970}"/>
              </a:ext>
            </a:extLst>
          </p:cNvPr>
          <p:cNvSpPr/>
          <p:nvPr/>
        </p:nvSpPr>
        <p:spPr>
          <a:xfrm>
            <a:off x="5916182" y="4793610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662D0E07-C94A-4D8F-91D1-9A3CAF2D1EAC}"/>
              </a:ext>
            </a:extLst>
          </p:cNvPr>
          <p:cNvSpPr/>
          <p:nvPr/>
        </p:nvSpPr>
        <p:spPr>
          <a:xfrm>
            <a:off x="5291223" y="4812957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0" name="Elipse 89">
            <a:extLst>
              <a:ext uri="{FF2B5EF4-FFF2-40B4-BE49-F238E27FC236}">
                <a16:creationId xmlns:a16="http://schemas.microsoft.com/office/drawing/2014/main" id="{6AD89831-6B09-46F9-879F-50745D112057}"/>
              </a:ext>
            </a:extLst>
          </p:cNvPr>
          <p:cNvSpPr/>
          <p:nvPr/>
        </p:nvSpPr>
        <p:spPr>
          <a:xfrm>
            <a:off x="2917254" y="4810586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</a:t>
            </a:r>
          </a:p>
        </p:txBody>
      </p:sp>
      <p:sp>
        <p:nvSpPr>
          <p:cNvPr id="91" name="Elipse 90">
            <a:extLst>
              <a:ext uri="{FF2B5EF4-FFF2-40B4-BE49-F238E27FC236}">
                <a16:creationId xmlns:a16="http://schemas.microsoft.com/office/drawing/2014/main" id="{97B41EA3-FD2D-46B7-9AD5-2C6B1DCCDDB1}"/>
              </a:ext>
            </a:extLst>
          </p:cNvPr>
          <p:cNvSpPr/>
          <p:nvPr/>
        </p:nvSpPr>
        <p:spPr>
          <a:xfrm>
            <a:off x="2345696" y="4789618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6" name="Conector reto 95">
            <a:extLst>
              <a:ext uri="{FF2B5EF4-FFF2-40B4-BE49-F238E27FC236}">
                <a16:creationId xmlns:a16="http://schemas.microsoft.com/office/drawing/2014/main" id="{480DC7B5-772B-4CFC-8EFC-67567C39C38A}"/>
              </a:ext>
            </a:extLst>
          </p:cNvPr>
          <p:cNvCxnSpPr>
            <a:cxnSpLocks/>
          </p:cNvCxnSpPr>
          <p:nvPr/>
        </p:nvCxnSpPr>
        <p:spPr>
          <a:xfrm>
            <a:off x="1790450" y="4870019"/>
            <a:ext cx="1170102" cy="13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to 110">
            <a:extLst>
              <a:ext uri="{FF2B5EF4-FFF2-40B4-BE49-F238E27FC236}">
                <a16:creationId xmlns:a16="http://schemas.microsoft.com/office/drawing/2014/main" id="{C2CA257B-97D0-4903-84F2-66D0475F8E21}"/>
              </a:ext>
            </a:extLst>
          </p:cNvPr>
          <p:cNvCxnSpPr>
            <a:cxnSpLocks/>
          </p:cNvCxnSpPr>
          <p:nvPr/>
        </p:nvCxnSpPr>
        <p:spPr>
          <a:xfrm>
            <a:off x="1867532" y="4144184"/>
            <a:ext cx="10930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Elipse 112">
            <a:extLst>
              <a:ext uri="{FF2B5EF4-FFF2-40B4-BE49-F238E27FC236}">
                <a16:creationId xmlns:a16="http://schemas.microsoft.com/office/drawing/2014/main" id="{934225D5-CC6D-44B8-9EE6-27E03A665A47}"/>
              </a:ext>
            </a:extLst>
          </p:cNvPr>
          <p:cNvSpPr/>
          <p:nvPr/>
        </p:nvSpPr>
        <p:spPr>
          <a:xfrm>
            <a:off x="2156334" y="4113571"/>
            <a:ext cx="76359" cy="894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8" name="Elipse 117">
            <a:extLst>
              <a:ext uri="{FF2B5EF4-FFF2-40B4-BE49-F238E27FC236}">
                <a16:creationId xmlns:a16="http://schemas.microsoft.com/office/drawing/2014/main" id="{C56CBB8D-80A9-42D6-8ADD-D92DFDE225B9}"/>
              </a:ext>
            </a:extLst>
          </p:cNvPr>
          <p:cNvSpPr/>
          <p:nvPr/>
        </p:nvSpPr>
        <p:spPr>
          <a:xfrm>
            <a:off x="2911276" y="4117866"/>
            <a:ext cx="76359" cy="894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7BF31E36-979E-4235-9889-C066ECDA2838}"/>
                  </a:ext>
                </a:extLst>
              </p:cNvPr>
              <p:cNvSpPr txBox="1"/>
              <p:nvPr/>
            </p:nvSpPr>
            <p:spPr>
              <a:xfrm>
                <a:off x="224321" y="4378176"/>
                <a:ext cx="12859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pt-BR" sz="1400" b="0" i="0" smtClean="0">
                          <a:latin typeface="Cambria Math" panose="02040503050406030204" pitchFamily="18" charset="0"/>
                        </a:rPr>
                        <m:t>=2.5</m:t>
                      </m:r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senwt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7BF31E36-979E-4235-9889-C066ECDA2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21" y="4378176"/>
                <a:ext cx="1285929" cy="215444"/>
              </a:xfrm>
              <a:prstGeom prst="rect">
                <a:avLst/>
              </a:prstGeom>
              <a:blipFill>
                <a:blip r:embed="rId7"/>
                <a:stretch>
                  <a:fillRect l="-2844" r="-2370" b="-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CaixaDeTexto 65">
            <a:extLst>
              <a:ext uri="{FF2B5EF4-FFF2-40B4-BE49-F238E27FC236}">
                <a16:creationId xmlns:a16="http://schemas.microsoft.com/office/drawing/2014/main" id="{15DE1E3D-3487-4257-8C38-F42411E370A1}"/>
              </a:ext>
            </a:extLst>
          </p:cNvPr>
          <p:cNvSpPr txBox="1"/>
          <p:nvPr/>
        </p:nvSpPr>
        <p:spPr>
          <a:xfrm>
            <a:off x="3862848" y="938275"/>
            <a:ext cx="1162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err="1"/>
              <a:t>Osciloscópío</a:t>
            </a:r>
            <a:r>
              <a:rPr lang="pt-BR" sz="1400" dirty="0"/>
              <a:t> 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D7E63A69-BA92-40E7-A705-111D8892BAEE}"/>
              </a:ext>
            </a:extLst>
          </p:cNvPr>
          <p:cNvSpPr txBox="1"/>
          <p:nvPr/>
        </p:nvSpPr>
        <p:spPr>
          <a:xfrm>
            <a:off x="460941" y="2707018"/>
            <a:ext cx="1406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Gerador de Sinal</a:t>
            </a:r>
          </a:p>
        </p:txBody>
      </p:sp>
      <p:pic>
        <p:nvPicPr>
          <p:cNvPr id="69" name="Imagem 68">
            <a:extLst>
              <a:ext uri="{FF2B5EF4-FFF2-40B4-BE49-F238E27FC236}">
                <a16:creationId xmlns:a16="http://schemas.microsoft.com/office/drawing/2014/main" id="{6CF76252-D03C-4399-9BDE-4A092D6266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0112" y="1458626"/>
            <a:ext cx="1238107" cy="762112"/>
          </a:xfrm>
          <a:prstGeom prst="rect">
            <a:avLst/>
          </a:prstGeom>
        </p:spPr>
      </p:pic>
      <p:sp>
        <p:nvSpPr>
          <p:cNvPr id="74" name="CaixaDeTexto 73">
            <a:extLst>
              <a:ext uri="{FF2B5EF4-FFF2-40B4-BE49-F238E27FC236}">
                <a16:creationId xmlns:a16="http://schemas.microsoft.com/office/drawing/2014/main" id="{815DBD75-2B23-4F88-93CD-AF170D18F4A8}"/>
              </a:ext>
            </a:extLst>
          </p:cNvPr>
          <p:cNvSpPr txBox="1"/>
          <p:nvPr/>
        </p:nvSpPr>
        <p:spPr>
          <a:xfrm>
            <a:off x="224860" y="1604161"/>
            <a:ext cx="135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Ponta de prova 10:1</a:t>
            </a:r>
          </a:p>
        </p:txBody>
      </p:sp>
      <p:cxnSp>
        <p:nvCxnSpPr>
          <p:cNvPr id="82" name="Conector de Seta Reta 81">
            <a:extLst>
              <a:ext uri="{FF2B5EF4-FFF2-40B4-BE49-F238E27FC236}">
                <a16:creationId xmlns:a16="http://schemas.microsoft.com/office/drawing/2014/main" id="{C7A18B4F-B02D-4BF4-9696-E06E3A8755A3}"/>
              </a:ext>
            </a:extLst>
          </p:cNvPr>
          <p:cNvCxnSpPr>
            <a:cxnSpLocks/>
          </p:cNvCxnSpPr>
          <p:nvPr/>
        </p:nvCxnSpPr>
        <p:spPr>
          <a:xfrm flipH="1" flipV="1">
            <a:off x="2497999" y="2349682"/>
            <a:ext cx="244275" cy="754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de Seta Reta 84">
            <a:extLst>
              <a:ext uri="{FF2B5EF4-FFF2-40B4-BE49-F238E27FC236}">
                <a16:creationId xmlns:a16="http://schemas.microsoft.com/office/drawing/2014/main" id="{7C03C745-F315-4512-A0B4-7D15D57E3B61}"/>
              </a:ext>
            </a:extLst>
          </p:cNvPr>
          <p:cNvCxnSpPr>
            <a:cxnSpLocks/>
          </p:cNvCxnSpPr>
          <p:nvPr/>
        </p:nvCxnSpPr>
        <p:spPr>
          <a:xfrm>
            <a:off x="6061569" y="3265334"/>
            <a:ext cx="74955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Imagem 85">
            <a:extLst>
              <a:ext uri="{FF2B5EF4-FFF2-40B4-BE49-F238E27FC236}">
                <a16:creationId xmlns:a16="http://schemas.microsoft.com/office/drawing/2014/main" id="{37DD4021-E057-4F6A-9EFB-42EEA2A295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3427" y="2953582"/>
            <a:ext cx="1238107" cy="762112"/>
          </a:xfrm>
          <a:prstGeom prst="rect">
            <a:avLst/>
          </a:prstGeom>
        </p:spPr>
      </p:pic>
      <p:sp>
        <p:nvSpPr>
          <p:cNvPr id="95" name="CaixaDeTexto 94">
            <a:extLst>
              <a:ext uri="{FF2B5EF4-FFF2-40B4-BE49-F238E27FC236}">
                <a16:creationId xmlns:a16="http://schemas.microsoft.com/office/drawing/2014/main" id="{BC90D2F5-A557-4CE3-B09E-FE68C5150B01}"/>
              </a:ext>
            </a:extLst>
          </p:cNvPr>
          <p:cNvSpPr txBox="1"/>
          <p:nvPr/>
        </p:nvSpPr>
        <p:spPr>
          <a:xfrm>
            <a:off x="6913427" y="3800399"/>
            <a:ext cx="135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Ponta de prova 10:1</a:t>
            </a:r>
          </a:p>
        </p:txBody>
      </p:sp>
    </p:spTree>
    <p:extLst>
      <p:ext uri="{BB962C8B-B14F-4D97-AF65-F5344CB8AC3E}">
        <p14:creationId xmlns:p14="http://schemas.microsoft.com/office/powerpoint/2010/main" val="65449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73FBCD84-A626-44F6-8E67-4D89629B74A3}"/>
              </a:ext>
            </a:extLst>
          </p:cNvPr>
          <p:cNvSpPr txBox="1"/>
          <p:nvPr/>
        </p:nvSpPr>
        <p:spPr>
          <a:xfrm>
            <a:off x="849747" y="28606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Calcular a corrente máxima  </a:t>
            </a:r>
            <a:r>
              <a:rPr lang="pt-BR" dirty="0" err="1"/>
              <a:t>I</a:t>
            </a:r>
            <a:r>
              <a:rPr lang="pt-BR" baseline="-25000" dirty="0" err="1"/>
              <a:t>max</a:t>
            </a:r>
            <a:r>
              <a:rPr lang="pt-BR" dirty="0"/>
              <a:t> = </a:t>
            </a:r>
            <a:r>
              <a:rPr lang="pt-BR" dirty="0" err="1"/>
              <a:t>V</a:t>
            </a:r>
            <a:r>
              <a:rPr lang="pt-BR" baseline="-25000" dirty="0" err="1"/>
              <a:t>Rmax</a:t>
            </a:r>
            <a:r>
              <a:rPr lang="pt-BR" dirty="0"/>
              <a:t> /R no circuito em cada freqüência.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17B0A0EF-15B4-43D7-B7A0-2B5CA34F8DDB}"/>
              </a:ext>
            </a:extLst>
          </p:cNvPr>
          <p:cNvSpPr txBox="1"/>
          <p:nvPr/>
        </p:nvSpPr>
        <p:spPr>
          <a:xfrm>
            <a:off x="883614" y="884431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Calcular a reatância capacitiva (X</a:t>
            </a:r>
            <a:r>
              <a:rPr lang="pt-BR" baseline="-25000" dirty="0"/>
              <a:t>C</a:t>
            </a:r>
            <a:r>
              <a:rPr lang="pt-BR" dirty="0"/>
              <a:t>) e a reatância indutiva (X</a:t>
            </a:r>
            <a:r>
              <a:rPr lang="pt-BR" baseline="-25000" dirty="0"/>
              <a:t>L</a:t>
            </a:r>
            <a:r>
              <a:rPr lang="pt-BR" dirty="0"/>
              <a:t>) em cada frequência.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79486AE3-1D99-4ECA-802E-0FCE5DC76D61}"/>
              </a:ext>
            </a:extLst>
          </p:cNvPr>
          <p:cNvSpPr txBox="1"/>
          <p:nvPr/>
        </p:nvSpPr>
        <p:spPr>
          <a:xfrm>
            <a:off x="883614" y="170772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Calcular a impedância total (Z</a:t>
            </a:r>
            <a:r>
              <a:rPr lang="pt-BR" baseline="-25000" dirty="0"/>
              <a:t>T</a:t>
            </a:r>
            <a:r>
              <a:rPr lang="pt-BR" dirty="0"/>
              <a:t>) do circuito em cada freqüência. </a:t>
            </a: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C853A3DB-ABB1-4EC1-B3EE-91BC4B45E6A7}"/>
              </a:ext>
            </a:extLst>
          </p:cNvPr>
          <p:cNvSpPr txBox="1"/>
          <p:nvPr/>
        </p:nvSpPr>
        <p:spPr>
          <a:xfrm>
            <a:off x="390516" y="286068"/>
            <a:ext cx="4320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F382289D-6962-4A4A-9FA7-C709DBC73261}"/>
              </a:ext>
            </a:extLst>
          </p:cNvPr>
          <p:cNvSpPr txBox="1"/>
          <p:nvPr/>
        </p:nvSpPr>
        <p:spPr>
          <a:xfrm>
            <a:off x="388556" y="1022930"/>
            <a:ext cx="4320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2F159C2D-3EFD-4F8D-A43D-40369319863D}"/>
              </a:ext>
            </a:extLst>
          </p:cNvPr>
          <p:cNvSpPr txBox="1"/>
          <p:nvPr/>
        </p:nvSpPr>
        <p:spPr>
          <a:xfrm>
            <a:off x="388556" y="1691420"/>
            <a:ext cx="4320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123C66E-02AE-4B9A-A7C6-D4C6BBAC0B31}"/>
              </a:ext>
            </a:extLst>
          </p:cNvPr>
          <p:cNvSpPr txBox="1"/>
          <p:nvPr/>
        </p:nvSpPr>
        <p:spPr>
          <a:xfrm>
            <a:off x="905531" y="282605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Os valores medidos e teóricos estão descritos na tabela abaixo.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A0385D83-7D41-4680-9AAA-1E57C9282DD9}"/>
              </a:ext>
            </a:extLst>
          </p:cNvPr>
          <p:cNvSpPr txBox="1"/>
          <p:nvPr/>
        </p:nvSpPr>
        <p:spPr>
          <a:xfrm>
            <a:off x="394120" y="2331223"/>
            <a:ext cx="4320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28A44B7A-D2FC-4EC8-9527-9178626AF648}"/>
              </a:ext>
            </a:extLst>
          </p:cNvPr>
          <p:cNvSpPr txBox="1"/>
          <p:nvPr/>
        </p:nvSpPr>
        <p:spPr>
          <a:xfrm>
            <a:off x="936317" y="2262791"/>
            <a:ext cx="399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Compare os valores medidos e teóricos. 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50BD9875-2F60-4D2F-B79C-962AE8D47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856659"/>
              </p:ext>
            </p:extLst>
          </p:nvPr>
        </p:nvGraphicFramePr>
        <p:xfrm>
          <a:off x="396837" y="3449495"/>
          <a:ext cx="8390378" cy="1260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423">
                  <a:extLst>
                    <a:ext uri="{9D8B030D-6E8A-4147-A177-3AD203B41FA5}">
                      <a16:colId xmlns:a16="http://schemas.microsoft.com/office/drawing/2014/main" val="154523693"/>
                    </a:ext>
                  </a:extLst>
                </a:gridCol>
                <a:gridCol w="351225">
                  <a:extLst>
                    <a:ext uri="{9D8B030D-6E8A-4147-A177-3AD203B41FA5}">
                      <a16:colId xmlns:a16="http://schemas.microsoft.com/office/drawing/2014/main" val="4218317956"/>
                    </a:ext>
                  </a:extLst>
                </a:gridCol>
                <a:gridCol w="576369">
                  <a:extLst>
                    <a:ext uri="{9D8B030D-6E8A-4147-A177-3AD203B41FA5}">
                      <a16:colId xmlns:a16="http://schemas.microsoft.com/office/drawing/2014/main" val="1411064420"/>
                    </a:ext>
                  </a:extLst>
                </a:gridCol>
                <a:gridCol w="720462">
                  <a:extLst>
                    <a:ext uri="{9D8B030D-6E8A-4147-A177-3AD203B41FA5}">
                      <a16:colId xmlns:a16="http://schemas.microsoft.com/office/drawing/2014/main" val="459689658"/>
                    </a:ext>
                  </a:extLst>
                </a:gridCol>
                <a:gridCol w="576369">
                  <a:extLst>
                    <a:ext uri="{9D8B030D-6E8A-4147-A177-3AD203B41FA5}">
                      <a16:colId xmlns:a16="http://schemas.microsoft.com/office/drawing/2014/main" val="3559114195"/>
                    </a:ext>
                  </a:extLst>
                </a:gridCol>
                <a:gridCol w="576369">
                  <a:extLst>
                    <a:ext uri="{9D8B030D-6E8A-4147-A177-3AD203B41FA5}">
                      <a16:colId xmlns:a16="http://schemas.microsoft.com/office/drawing/2014/main" val="1720150725"/>
                    </a:ext>
                  </a:extLst>
                </a:gridCol>
                <a:gridCol w="603387">
                  <a:extLst>
                    <a:ext uri="{9D8B030D-6E8A-4147-A177-3AD203B41FA5}">
                      <a16:colId xmlns:a16="http://schemas.microsoft.com/office/drawing/2014/main" val="4201026764"/>
                    </a:ext>
                  </a:extLst>
                </a:gridCol>
                <a:gridCol w="603387">
                  <a:extLst>
                    <a:ext uri="{9D8B030D-6E8A-4147-A177-3AD203B41FA5}">
                      <a16:colId xmlns:a16="http://schemas.microsoft.com/office/drawing/2014/main" val="1646604504"/>
                    </a:ext>
                  </a:extLst>
                </a:gridCol>
                <a:gridCol w="603387">
                  <a:extLst>
                    <a:ext uri="{9D8B030D-6E8A-4147-A177-3AD203B41FA5}">
                      <a16:colId xmlns:a16="http://schemas.microsoft.com/office/drawing/2014/main" val="10567821"/>
                    </a:ext>
                  </a:extLst>
                </a:gridCol>
                <a:gridCol w="603387">
                  <a:extLst>
                    <a:ext uri="{9D8B030D-6E8A-4147-A177-3AD203B41FA5}">
                      <a16:colId xmlns:a16="http://schemas.microsoft.com/office/drawing/2014/main" val="3204483145"/>
                    </a:ext>
                  </a:extLst>
                </a:gridCol>
                <a:gridCol w="603387">
                  <a:extLst>
                    <a:ext uri="{9D8B030D-6E8A-4147-A177-3AD203B41FA5}">
                      <a16:colId xmlns:a16="http://schemas.microsoft.com/office/drawing/2014/main" val="3569738143"/>
                    </a:ext>
                  </a:extLst>
                </a:gridCol>
                <a:gridCol w="603387">
                  <a:extLst>
                    <a:ext uri="{9D8B030D-6E8A-4147-A177-3AD203B41FA5}">
                      <a16:colId xmlns:a16="http://schemas.microsoft.com/office/drawing/2014/main" val="3091188360"/>
                    </a:ext>
                  </a:extLst>
                </a:gridCol>
                <a:gridCol w="732470">
                  <a:extLst>
                    <a:ext uri="{9D8B030D-6E8A-4147-A177-3AD203B41FA5}">
                      <a16:colId xmlns:a16="http://schemas.microsoft.com/office/drawing/2014/main" val="2726642328"/>
                    </a:ext>
                  </a:extLst>
                </a:gridCol>
                <a:gridCol w="576369">
                  <a:extLst>
                    <a:ext uri="{9D8B030D-6E8A-4147-A177-3AD203B41FA5}">
                      <a16:colId xmlns:a16="http://schemas.microsoft.com/office/drawing/2014/main" val="2715778490"/>
                    </a:ext>
                  </a:extLst>
                </a:gridCol>
              </a:tblGrid>
              <a:tr h="2101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Frequência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E</a:t>
                      </a:r>
                      <a:endParaRPr lang="pt-BR" sz="9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VR(pp)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I(pp)=VR/R 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VC(pp)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VL(pp)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XC=VC/I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XL=VL/I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ZT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Ɵ 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XC</a:t>
                      </a:r>
                      <a:endParaRPr lang="pt-BR" sz="900" b="0" i="0" u="none" strike="noStrike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XL</a:t>
                      </a:r>
                      <a:endParaRPr lang="pt-BR" sz="900" b="0" i="0" u="none" strike="noStrike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ZT</a:t>
                      </a:r>
                      <a:endParaRPr lang="pt-BR" sz="900" b="0" i="0" u="none" strike="noStrike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Ɵ </a:t>
                      </a:r>
                      <a:endParaRPr lang="pt-BR" sz="900" b="0" i="0" u="none" strike="noStrike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0536564"/>
                  </a:ext>
                </a:extLst>
              </a:tr>
              <a:tr h="2101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(KHz)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(Vpp)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(Vpp)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(mA)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(Vpp)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(Vpp)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(ohms)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(ohms)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(ohms)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(graus)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(ohms)</a:t>
                      </a:r>
                      <a:endParaRPr lang="pt-BR" sz="900" b="0" i="0" u="none" strike="noStrike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(ohms)</a:t>
                      </a:r>
                      <a:endParaRPr lang="pt-BR" sz="900" b="0" i="0" u="none" strike="noStrike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(ohms)</a:t>
                      </a:r>
                      <a:endParaRPr lang="pt-BR" sz="900" b="0" i="0" u="none" strike="noStrike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(graus)</a:t>
                      </a:r>
                      <a:endParaRPr lang="pt-BR" sz="900" b="0" i="0" u="none" strike="noStrike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2136376"/>
                  </a:ext>
                </a:extLst>
              </a:tr>
              <a:tr h="2101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(medido)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(medido)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(medido)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(medido)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(medido)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(medido)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(medido)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(medido)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(teórico)</a:t>
                      </a:r>
                      <a:endParaRPr lang="pt-BR" sz="900" b="0" i="0" u="none" strike="noStrike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(teórico)</a:t>
                      </a:r>
                      <a:endParaRPr lang="pt-BR" sz="900" b="0" i="0" u="none" strike="noStrike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(teorico)</a:t>
                      </a:r>
                      <a:endParaRPr lang="pt-BR" sz="900" b="0" i="0" u="none" strike="noStrike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(teórico)</a:t>
                      </a:r>
                      <a:endParaRPr lang="pt-BR" sz="900" b="0" i="0" u="none" strike="noStrike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7003080"/>
                  </a:ext>
                </a:extLst>
              </a:tr>
              <a:tr h="2101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4,12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4,12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3,20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0,56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776,70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135,92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1187,68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-30,15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796,18</a:t>
                      </a:r>
                      <a:endParaRPr lang="pt-BR" sz="900" b="0" i="0" u="none" strike="noStrike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125,60</a:t>
                      </a:r>
                      <a:endParaRPr lang="pt-BR" sz="900" b="0" i="0" u="none" strike="noStrike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1204,02</a:t>
                      </a:r>
                      <a:endParaRPr lang="pt-BR" sz="900" b="0" i="0" u="none" strike="noStrike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-33,85</a:t>
                      </a:r>
                      <a:endParaRPr lang="pt-BR" sz="900" b="0" i="0" u="none" strike="noStrike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6484856"/>
                  </a:ext>
                </a:extLst>
              </a:tr>
              <a:tr h="2101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50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4,88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4,88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1,60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1,64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327,87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336,07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1000,03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0,5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318,47</a:t>
                      </a:r>
                      <a:endParaRPr lang="pt-BR" sz="900" b="0" i="0" u="none" strike="noStrike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314,00</a:t>
                      </a:r>
                      <a:endParaRPr lang="pt-BR" sz="900" b="0" i="0" u="none" strike="noStrike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1000,01</a:t>
                      </a:r>
                      <a:endParaRPr lang="pt-BR" sz="900" b="0" i="0" u="none" strike="noStrike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0287397"/>
                  </a:ext>
                </a:extLst>
              </a:tr>
              <a:tr h="2101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100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4,56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4,56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0,72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3,10</a:t>
                      </a:r>
                      <a:endParaRPr lang="pt-BR" sz="900" b="0" i="0" u="none" strike="noStrike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157,89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679,82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1128,01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27,2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159,24</a:t>
                      </a:r>
                      <a:endParaRPr lang="pt-BR" sz="900" b="0" i="0" u="none" strike="noStrike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628,00</a:t>
                      </a:r>
                      <a:endParaRPr lang="pt-BR" sz="900" b="0" i="0" u="none" strike="noStrike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1104,42</a:t>
                      </a:r>
                      <a:endParaRPr lang="pt-BR" sz="900" b="0" i="0" u="none" strike="noStrike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25,16</a:t>
                      </a:r>
                      <a:endParaRPr lang="pt-BR" sz="900" b="0" i="0" u="none" strike="noStrike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855" marR="8855" marT="885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3591752"/>
                  </a:ext>
                </a:extLst>
              </a:tr>
            </a:tbl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FB80CD36-F43B-48D2-8969-B940DB78604C}"/>
              </a:ext>
            </a:extLst>
          </p:cNvPr>
          <p:cNvSpPr txBox="1"/>
          <p:nvPr/>
        </p:nvSpPr>
        <p:spPr>
          <a:xfrm>
            <a:off x="3875314" y="3352800"/>
            <a:ext cx="531223" cy="14717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AD5A62A-36B5-469F-990F-C1EA8715CBC9}"/>
              </a:ext>
            </a:extLst>
          </p:cNvPr>
          <p:cNvSpPr txBox="1"/>
          <p:nvPr/>
        </p:nvSpPr>
        <p:spPr>
          <a:xfrm>
            <a:off x="6279012" y="3339738"/>
            <a:ext cx="531223" cy="14717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213A4F0-E103-4564-8CF8-703F61DE6ADB}"/>
              </a:ext>
            </a:extLst>
          </p:cNvPr>
          <p:cNvSpPr txBox="1"/>
          <p:nvPr/>
        </p:nvSpPr>
        <p:spPr>
          <a:xfrm>
            <a:off x="4523325" y="3352800"/>
            <a:ext cx="531223" cy="147174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EDAE6F1-268F-49F5-B131-090FB8600BB3}"/>
              </a:ext>
            </a:extLst>
          </p:cNvPr>
          <p:cNvSpPr txBox="1"/>
          <p:nvPr/>
        </p:nvSpPr>
        <p:spPr>
          <a:xfrm>
            <a:off x="6918380" y="3339737"/>
            <a:ext cx="531223" cy="147174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7B78644-B5C8-4986-B69B-90ABBA72FCBF}"/>
              </a:ext>
            </a:extLst>
          </p:cNvPr>
          <p:cNvSpPr txBox="1"/>
          <p:nvPr/>
        </p:nvSpPr>
        <p:spPr>
          <a:xfrm>
            <a:off x="5119148" y="3353390"/>
            <a:ext cx="531223" cy="147174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513A2AE-0160-477E-BD89-3A5C181D0AB3}"/>
              </a:ext>
            </a:extLst>
          </p:cNvPr>
          <p:cNvSpPr txBox="1"/>
          <p:nvPr/>
        </p:nvSpPr>
        <p:spPr>
          <a:xfrm>
            <a:off x="7575166" y="3339736"/>
            <a:ext cx="531223" cy="147174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0080D1D2-1035-4030-8F6A-F1AD7D9D7CDF}"/>
              </a:ext>
            </a:extLst>
          </p:cNvPr>
          <p:cNvSpPr txBox="1"/>
          <p:nvPr/>
        </p:nvSpPr>
        <p:spPr>
          <a:xfrm>
            <a:off x="5693716" y="3352800"/>
            <a:ext cx="531223" cy="147174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E3B77D6-151D-4D6D-A1EE-5A97E1BED4DD}"/>
              </a:ext>
            </a:extLst>
          </p:cNvPr>
          <p:cNvSpPr txBox="1"/>
          <p:nvPr/>
        </p:nvSpPr>
        <p:spPr>
          <a:xfrm>
            <a:off x="8214534" y="3335382"/>
            <a:ext cx="531223" cy="147174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63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 animBg="1"/>
      <p:bldP spid="22" grpId="0" animBg="1"/>
      <p:bldP spid="23" grpId="0" animBg="1"/>
      <p:bldP spid="18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08601"/>
            <a:ext cx="2388870" cy="15188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64" y="1931039"/>
            <a:ext cx="2350008" cy="16230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829" y="2438981"/>
            <a:ext cx="2459279" cy="1267358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36814"/>
              </p:ext>
            </p:extLst>
          </p:nvPr>
        </p:nvGraphicFramePr>
        <p:xfrm>
          <a:off x="4069176" y="3843673"/>
          <a:ext cx="137150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863225" imgH="406224" progId="Equation.3">
                  <p:embed/>
                </p:oleObj>
              </mc:Choice>
              <mc:Fallback>
                <p:oleObj r:id="rId5" imgW="863225" imgH="406224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9176" y="3843673"/>
                        <a:ext cx="1371501" cy="648072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224868"/>
              </p:ext>
            </p:extLst>
          </p:nvPr>
        </p:nvGraphicFramePr>
        <p:xfrm>
          <a:off x="7036106" y="3992834"/>
          <a:ext cx="1124724" cy="306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838200" imgH="228600" progId="Equation.3">
                  <p:embed/>
                </p:oleObj>
              </mc:Choice>
              <mc:Fallback>
                <p:oleObj r:id="rId7" imgW="838200" imgH="22860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6106" y="3992834"/>
                        <a:ext cx="1124724" cy="30674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024157F2-D582-4FF6-8CE9-954C77D46541}"/>
              </a:ext>
            </a:extLst>
          </p:cNvPr>
          <p:cNvSpPr txBox="1"/>
          <p:nvPr/>
        </p:nvSpPr>
        <p:spPr>
          <a:xfrm>
            <a:off x="1142748" y="1223281"/>
            <a:ext cx="102835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Resistor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6130F58-135A-46E7-ACD3-71281BB5218C}"/>
              </a:ext>
            </a:extLst>
          </p:cNvPr>
          <p:cNvSpPr txBox="1"/>
          <p:nvPr/>
        </p:nvSpPr>
        <p:spPr>
          <a:xfrm>
            <a:off x="4069176" y="1254154"/>
            <a:ext cx="9348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Indutor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5E9F4CF-F2BA-4226-9636-1AA42953795E}"/>
              </a:ext>
            </a:extLst>
          </p:cNvPr>
          <p:cNvSpPr txBox="1"/>
          <p:nvPr/>
        </p:nvSpPr>
        <p:spPr>
          <a:xfrm>
            <a:off x="6808254" y="1229882"/>
            <a:ext cx="110626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Capacitor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28DA73C2-200B-42B4-85FF-BEF0A6B7E9F8}"/>
              </a:ext>
            </a:extLst>
          </p:cNvPr>
          <p:cNvCxnSpPr>
            <a:cxnSpLocks/>
          </p:cNvCxnSpPr>
          <p:nvPr/>
        </p:nvCxnSpPr>
        <p:spPr>
          <a:xfrm>
            <a:off x="3203848" y="1254154"/>
            <a:ext cx="0" cy="4599891"/>
          </a:xfrm>
          <a:prstGeom prst="line">
            <a:avLst/>
          </a:prstGeom>
          <a:ln w="28575">
            <a:solidFill>
              <a:srgbClr val="92D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ítulo 1">
            <a:extLst>
              <a:ext uri="{FF2B5EF4-FFF2-40B4-BE49-F238E27FC236}">
                <a16:creationId xmlns:a16="http://schemas.microsoft.com/office/drawing/2014/main" id="{FBA89E17-C9AA-4239-9CBA-A665873583F2}"/>
              </a:ext>
            </a:extLst>
          </p:cNvPr>
          <p:cNvSpPr txBox="1">
            <a:spLocks/>
          </p:cNvSpPr>
          <p:nvPr/>
        </p:nvSpPr>
        <p:spPr>
          <a:xfrm>
            <a:off x="1909016" y="278934"/>
            <a:ext cx="5371237" cy="6100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latin typeface="Arial" pitchFamily="34" charset="0"/>
                <a:cs typeface="Arial" pitchFamily="34" charset="0"/>
              </a:rPr>
              <a:t>Impedância de Resistor, Indutor e Capacitor</a:t>
            </a:r>
          </a:p>
          <a:p>
            <a:r>
              <a:rPr lang="pt-BR" sz="1800" b="1" dirty="0">
                <a:latin typeface="Arial" pitchFamily="34" charset="0"/>
                <a:cs typeface="Arial" pitchFamily="34" charset="0"/>
              </a:rPr>
              <a:t>em Função da Frequência (f)</a:t>
            </a: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FBBBB491-EE82-42E2-8E96-35F46CC76532}"/>
              </a:ext>
            </a:extLst>
          </p:cNvPr>
          <p:cNvSpPr txBox="1"/>
          <p:nvPr/>
        </p:nvSpPr>
        <p:spPr>
          <a:xfrm>
            <a:off x="459498" y="3460665"/>
            <a:ext cx="2160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0000"/>
                </a:solidFill>
              </a:rPr>
              <a:t>R não varia com a frequência  em uma larga faixa de frequência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F737D9D-645F-483D-B148-9F10EE3EF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675" y="4303517"/>
            <a:ext cx="2427389" cy="1520332"/>
          </a:xfrm>
          <a:prstGeom prst="rect">
            <a:avLst/>
          </a:prstGeom>
        </p:spPr>
      </p:pic>
      <p:sp>
        <p:nvSpPr>
          <p:cNvPr id="26" name="TextBox 19">
            <a:extLst>
              <a:ext uri="{FF2B5EF4-FFF2-40B4-BE49-F238E27FC236}">
                <a16:creationId xmlns:a16="http://schemas.microsoft.com/office/drawing/2014/main" id="{CCE9C321-01C2-4A5D-ADF5-3B213ED8DF0D}"/>
              </a:ext>
            </a:extLst>
          </p:cNvPr>
          <p:cNvSpPr txBox="1"/>
          <p:nvPr/>
        </p:nvSpPr>
        <p:spPr>
          <a:xfrm>
            <a:off x="164917" y="5893070"/>
            <a:ext cx="288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pt-BR" sz="1400" dirty="0"/>
              <a:t>Typical resistance x frequency curves </a:t>
            </a:r>
          </a:p>
          <a:p>
            <a:pPr algn="ctr"/>
            <a:r>
              <a:rPr lang="en-US" altLang="pt-BR" sz="1400" dirty="0"/>
              <a:t>for carbon composition resistors</a:t>
            </a:r>
            <a:endParaRPr lang="pt-BR" sz="1400" dirty="0"/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E103F0CD-53FF-4764-B0D9-DFB8AE3D7BFE}"/>
              </a:ext>
            </a:extLst>
          </p:cNvPr>
          <p:cNvSpPr txBox="1"/>
          <p:nvPr/>
        </p:nvSpPr>
        <p:spPr>
          <a:xfrm>
            <a:off x="6604494" y="4504920"/>
            <a:ext cx="2160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0000"/>
                </a:solidFill>
              </a:rPr>
              <a:t>X</a:t>
            </a:r>
            <a:r>
              <a:rPr lang="pt-BR" sz="1400" b="1" baseline="-25000" dirty="0">
                <a:solidFill>
                  <a:srgbClr val="FF0000"/>
                </a:solidFill>
              </a:rPr>
              <a:t>L</a:t>
            </a:r>
            <a:r>
              <a:rPr lang="pt-BR" sz="1400" b="1" dirty="0">
                <a:solidFill>
                  <a:srgbClr val="FF0000"/>
                </a:solidFill>
              </a:rPr>
              <a:t> depende da frequência  </a:t>
            </a:r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F6DCB066-22E3-4792-AD23-99D9C714259D}"/>
              </a:ext>
            </a:extLst>
          </p:cNvPr>
          <p:cNvCxnSpPr>
            <a:cxnSpLocks/>
          </p:cNvCxnSpPr>
          <p:nvPr/>
        </p:nvCxnSpPr>
        <p:spPr>
          <a:xfrm>
            <a:off x="6012160" y="1223281"/>
            <a:ext cx="0" cy="4599891"/>
          </a:xfrm>
          <a:prstGeom prst="line">
            <a:avLst/>
          </a:prstGeom>
          <a:ln w="28575">
            <a:solidFill>
              <a:srgbClr val="92D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9">
            <a:extLst>
              <a:ext uri="{FF2B5EF4-FFF2-40B4-BE49-F238E27FC236}">
                <a16:creationId xmlns:a16="http://schemas.microsoft.com/office/drawing/2014/main" id="{0F1E0EF4-A7E9-490B-9F1D-D19E3411C1A7}"/>
              </a:ext>
            </a:extLst>
          </p:cNvPr>
          <p:cNvSpPr txBox="1"/>
          <p:nvPr/>
        </p:nvSpPr>
        <p:spPr>
          <a:xfrm>
            <a:off x="3566053" y="4658808"/>
            <a:ext cx="2160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pt-BR" dirty="0"/>
              <a:t>XC depende da frequência  </a:t>
            </a:r>
          </a:p>
        </p:txBody>
      </p:sp>
    </p:spTree>
    <p:extLst>
      <p:ext uri="{BB962C8B-B14F-4D97-AF65-F5344CB8AC3E}">
        <p14:creationId xmlns:p14="http://schemas.microsoft.com/office/powerpoint/2010/main" val="92885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234758" y="182090"/>
            <a:ext cx="4689436" cy="6546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latin typeface="+mn-lt"/>
                <a:cs typeface="Arial" pitchFamily="34" charset="0"/>
              </a:rPr>
              <a:t>Defasagem entre Tensão e Corrente em Resistor, Indutor e Capacitor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79B2005-CCEE-4DB4-BE81-D1BF0AA06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40" y="3492717"/>
            <a:ext cx="2195080" cy="128861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D70C6BB-ACD7-49F8-82AD-936D75F7B948}"/>
              </a:ext>
            </a:extLst>
          </p:cNvPr>
          <p:cNvSpPr txBox="1"/>
          <p:nvPr/>
        </p:nvSpPr>
        <p:spPr>
          <a:xfrm>
            <a:off x="395536" y="5252401"/>
            <a:ext cx="2423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pt-BR" sz="1400" dirty="0"/>
              <a:t>The voltage and current of a resistive element are in phase</a:t>
            </a:r>
            <a:endParaRPr lang="pt-BR" sz="1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45A9AB8-683D-4B4C-A198-473ED002C066}"/>
              </a:ext>
            </a:extLst>
          </p:cNvPr>
          <p:cNvSpPr txBox="1"/>
          <p:nvPr/>
        </p:nvSpPr>
        <p:spPr>
          <a:xfrm>
            <a:off x="832434" y="1102686"/>
            <a:ext cx="102835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Resistor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8BDE47-0699-4F57-8F7B-0D3470E0A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40" y="1693103"/>
            <a:ext cx="1617318" cy="153859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4C1B0C1-4460-45C8-8361-38D0976EB9A3}"/>
              </a:ext>
            </a:extLst>
          </p:cNvPr>
          <p:cNvSpPr txBox="1"/>
          <p:nvPr/>
        </p:nvSpPr>
        <p:spPr>
          <a:xfrm>
            <a:off x="4077048" y="1030678"/>
            <a:ext cx="9348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Indutor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A31ED8C-2566-43CE-B185-F622E90C7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678" y="1753610"/>
            <a:ext cx="1738975" cy="150997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FE37158-F9A2-41F8-8F82-A32ED2B92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527" y="3492717"/>
            <a:ext cx="2368726" cy="138116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DCD6E4E-2411-4798-AE88-9A9371AA3A3D}"/>
              </a:ext>
            </a:extLst>
          </p:cNvPr>
          <p:cNvSpPr txBox="1"/>
          <p:nvPr/>
        </p:nvSpPr>
        <p:spPr>
          <a:xfrm>
            <a:off x="3136215" y="5144679"/>
            <a:ext cx="2687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pt-BR" sz="1400" dirty="0"/>
              <a:t>For a pure inductor, the voltage across the coil leads the current through the coil by 90°.</a:t>
            </a:r>
            <a:endParaRPr lang="pt-BR" sz="14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2A25E81-E8C2-4CD8-9CDF-90F8E676D17D}"/>
              </a:ext>
            </a:extLst>
          </p:cNvPr>
          <p:cNvSpPr txBox="1"/>
          <p:nvPr/>
        </p:nvSpPr>
        <p:spPr>
          <a:xfrm>
            <a:off x="7024278" y="1006406"/>
            <a:ext cx="110626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Capacitor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D94AC00-9E94-4495-AB37-6B750403B7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391" y="1696897"/>
            <a:ext cx="2154038" cy="142409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CBD053A-23AA-4E80-9537-79736DE144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9752" y="3382601"/>
            <a:ext cx="2465661" cy="1398726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47377FB-9AD7-48C2-B361-192A9B64E3AC}"/>
              </a:ext>
            </a:extLst>
          </p:cNvPr>
          <p:cNvSpPr txBox="1"/>
          <p:nvPr/>
        </p:nvSpPr>
        <p:spPr>
          <a:xfrm>
            <a:off x="6263291" y="5042932"/>
            <a:ext cx="2687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pt-BR" sz="1400" dirty="0"/>
              <a:t>The current of a purely capacitive element leads the voltage across the element by 90°.</a:t>
            </a:r>
            <a:endParaRPr lang="pt-BR" sz="1400" dirty="0"/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5FE38C5B-704E-41D0-BF9F-EDBA4E8C87DA}"/>
              </a:ext>
            </a:extLst>
          </p:cNvPr>
          <p:cNvCxnSpPr/>
          <p:nvPr/>
        </p:nvCxnSpPr>
        <p:spPr>
          <a:xfrm>
            <a:off x="5940152" y="1307165"/>
            <a:ext cx="0" cy="4852665"/>
          </a:xfrm>
          <a:prstGeom prst="line">
            <a:avLst/>
          </a:prstGeom>
          <a:ln w="28575">
            <a:solidFill>
              <a:srgbClr val="92D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>
            <a:extLst>
              <a:ext uri="{FF2B5EF4-FFF2-40B4-BE49-F238E27FC236}">
                <a16:creationId xmlns:a16="http://schemas.microsoft.com/office/drawing/2014/main" id="{C266B333-13C1-406A-AFC5-FB765532C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354" y="5933106"/>
            <a:ext cx="1585219" cy="64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">
                <a:extLst>
                  <a:ext uri="{FF2B5EF4-FFF2-40B4-BE49-F238E27FC236}">
                    <a16:creationId xmlns:a16="http://schemas.microsoft.com/office/drawing/2014/main" id="{8CABA931-5F3E-4F90-BB0F-CED378F08FF1}"/>
                  </a:ext>
                </a:extLst>
              </p:cNvPr>
              <p:cNvSpPr txBox="1"/>
              <p:nvPr/>
            </p:nvSpPr>
            <p:spPr>
              <a:xfrm>
                <a:off x="6992636" y="5844876"/>
                <a:ext cx="1293302" cy="6950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pt-BR" sz="2400" dirty="0"/>
                  <a:t>=L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dirty="0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pt-BR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pt-BR" sz="2400" b="0" i="1" dirty="0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dirty="0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pt-BR" sz="2400" b="0" i="1" dirty="0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20" name="TextBox 1">
                <a:extLst>
                  <a:ext uri="{FF2B5EF4-FFF2-40B4-BE49-F238E27FC236}">
                    <a16:creationId xmlns:a16="http://schemas.microsoft.com/office/drawing/2014/main" id="{8CABA931-5F3E-4F90-BB0F-CED378F08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636" y="5844876"/>
                <a:ext cx="1293302" cy="6950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08A197EE-1D4D-4FDF-B99E-F0B07E49E1EB}"/>
              </a:ext>
            </a:extLst>
          </p:cNvPr>
          <p:cNvCxnSpPr/>
          <p:nvPr/>
        </p:nvCxnSpPr>
        <p:spPr>
          <a:xfrm>
            <a:off x="3123591" y="1307164"/>
            <a:ext cx="0" cy="4852665"/>
          </a:xfrm>
          <a:prstGeom prst="line">
            <a:avLst/>
          </a:prstGeom>
          <a:ln w="28575">
            <a:solidFill>
              <a:srgbClr val="92D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345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FBA89E17-C9AA-4239-9CBA-A665873583F2}"/>
              </a:ext>
            </a:extLst>
          </p:cNvPr>
          <p:cNvSpPr txBox="1">
            <a:spLocks/>
          </p:cNvSpPr>
          <p:nvPr/>
        </p:nvSpPr>
        <p:spPr>
          <a:xfrm>
            <a:off x="406178" y="192160"/>
            <a:ext cx="1020558" cy="4918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Exemplo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(Resistor)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46A4C7C-0FFB-4E98-AD61-7A90F1110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64" y="2276872"/>
            <a:ext cx="2771430" cy="25372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D92957D-38C7-4FE8-8092-309F6F5F4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928" y="2597718"/>
            <a:ext cx="2344204" cy="31184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0FA1B7C-EAD9-4F2E-8621-9F9E68302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276" y="3060847"/>
            <a:ext cx="2175507" cy="22184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A8E6912-A5B3-4100-92B7-82A6F0C0B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42" y="4012821"/>
            <a:ext cx="2146882" cy="128931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57311B2-6B76-4013-9465-C97E067FD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651" y="1044756"/>
            <a:ext cx="1774756" cy="109491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CC6208F-7DAD-40E9-9CA6-88139EC21219}"/>
              </a:ext>
            </a:extLst>
          </p:cNvPr>
          <p:cNvSpPr txBox="1"/>
          <p:nvPr/>
        </p:nvSpPr>
        <p:spPr>
          <a:xfrm>
            <a:off x="1619671" y="239049"/>
            <a:ext cx="711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Usando a álgebra dos números complexos determine a corrente I</a:t>
            </a:r>
            <a:r>
              <a:rPr lang="pt-BR" sz="1400" baseline="-25000" dirty="0"/>
              <a:t>R</a:t>
            </a:r>
            <a:r>
              <a:rPr lang="pt-BR" sz="1400" dirty="0"/>
              <a:t> no circuito e faça um esboço de </a:t>
            </a:r>
            <a:r>
              <a:rPr lang="pt-BR" sz="1400" dirty="0" err="1"/>
              <a:t>i</a:t>
            </a:r>
            <a:r>
              <a:rPr lang="pt-BR" sz="1400" baseline="-25000" dirty="0" err="1"/>
              <a:t>R</a:t>
            </a:r>
            <a:r>
              <a:rPr lang="pt-BR" sz="1400" dirty="0"/>
              <a:t> e </a:t>
            </a:r>
            <a:r>
              <a:rPr lang="pt-BR" sz="1400" dirty="0" err="1"/>
              <a:t>v</a:t>
            </a:r>
            <a:r>
              <a:rPr lang="pt-BR" sz="1400" baseline="-25000" dirty="0" err="1"/>
              <a:t>R</a:t>
            </a:r>
            <a:r>
              <a:rPr lang="pt-BR" sz="1400" dirty="0"/>
              <a:t>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EC79133-E08E-43B5-BFD9-049DE3B61A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171" y="1007999"/>
            <a:ext cx="1216566" cy="114500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73F01FC-9D52-4BA2-B9CE-9E20FF6014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3446" y="2289884"/>
            <a:ext cx="3096715" cy="24071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BE56EC5-8413-4A03-92F7-C89F30B227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2527" y="2643528"/>
            <a:ext cx="2803367" cy="21882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95FE9D2-7D23-438F-B8D9-56D47FE762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6126" y="2922346"/>
            <a:ext cx="827998" cy="17742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4FE3FC9-0106-45F5-8769-DFE02E564C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6527" y="3204132"/>
            <a:ext cx="2702824" cy="26022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5357350F-3369-4D2F-98D9-4817CAF6FC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6016" y="3997415"/>
            <a:ext cx="2223768" cy="1360284"/>
          </a:xfrm>
          <a:prstGeom prst="rect">
            <a:avLst/>
          </a:prstGeom>
        </p:spPr>
      </p:pic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9994C4E1-D8DB-4CD2-9EEE-81548471C75C}"/>
              </a:ext>
            </a:extLst>
          </p:cNvPr>
          <p:cNvCxnSpPr/>
          <p:nvPr/>
        </p:nvCxnSpPr>
        <p:spPr>
          <a:xfrm>
            <a:off x="4552960" y="980728"/>
            <a:ext cx="0" cy="4852665"/>
          </a:xfrm>
          <a:prstGeom prst="line">
            <a:avLst/>
          </a:prstGeom>
          <a:ln w="28575">
            <a:solidFill>
              <a:srgbClr val="92D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78C15280-D915-43DA-8A37-D1E800A3D107}"/>
              </a:ext>
            </a:extLst>
          </p:cNvPr>
          <p:cNvCxnSpPr/>
          <p:nvPr/>
        </p:nvCxnSpPr>
        <p:spPr>
          <a:xfrm>
            <a:off x="539552" y="2755628"/>
            <a:ext cx="42140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C547826D-722C-4507-A70B-CDC7CF1E90BC}"/>
              </a:ext>
            </a:extLst>
          </p:cNvPr>
          <p:cNvCxnSpPr/>
          <p:nvPr/>
        </p:nvCxnSpPr>
        <p:spPr>
          <a:xfrm>
            <a:off x="539552" y="3122745"/>
            <a:ext cx="42140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6FB5B15A-BC97-4C55-A06A-C266E8E36388}"/>
              </a:ext>
            </a:extLst>
          </p:cNvPr>
          <p:cNvCxnSpPr/>
          <p:nvPr/>
        </p:nvCxnSpPr>
        <p:spPr>
          <a:xfrm>
            <a:off x="4879151" y="2765811"/>
            <a:ext cx="42140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4600DDE1-102C-424A-8C0E-2A70FEEADB47}"/>
              </a:ext>
            </a:extLst>
          </p:cNvPr>
          <p:cNvCxnSpPr/>
          <p:nvPr/>
        </p:nvCxnSpPr>
        <p:spPr>
          <a:xfrm>
            <a:off x="4879151" y="3350963"/>
            <a:ext cx="42140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m 25">
            <a:extLst>
              <a:ext uri="{FF2B5EF4-FFF2-40B4-BE49-F238E27FC236}">
                <a16:creationId xmlns:a16="http://schemas.microsoft.com/office/drawing/2014/main" id="{69CF5DEF-1896-4EC9-B630-1D8D4F346C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2037" y="3672650"/>
            <a:ext cx="1818409" cy="1629484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5B5B9F28-C136-4BCD-A1CD-822A5D8801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7220" y="3933056"/>
            <a:ext cx="1796225" cy="130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8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CC6208F-7DAD-40E9-9CA6-88139EC21219}"/>
              </a:ext>
            </a:extLst>
          </p:cNvPr>
          <p:cNvSpPr txBox="1"/>
          <p:nvPr/>
        </p:nvSpPr>
        <p:spPr>
          <a:xfrm>
            <a:off x="1727683" y="242900"/>
            <a:ext cx="6950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Usando a álgebra dos números complexos determine a corrente I</a:t>
            </a:r>
            <a:r>
              <a:rPr lang="pt-BR" sz="1400" baseline="-25000" dirty="0"/>
              <a:t>L</a:t>
            </a:r>
            <a:r>
              <a:rPr lang="pt-BR" sz="1400" dirty="0"/>
              <a:t> no circuito e faça um esboço de </a:t>
            </a:r>
            <a:r>
              <a:rPr lang="pt-BR" sz="1400" dirty="0" err="1"/>
              <a:t>i</a:t>
            </a:r>
            <a:r>
              <a:rPr lang="pt-BR" sz="1400" baseline="-25000" dirty="0" err="1"/>
              <a:t>L</a:t>
            </a:r>
            <a:r>
              <a:rPr lang="pt-BR" sz="1400" dirty="0"/>
              <a:t> e </a:t>
            </a:r>
            <a:r>
              <a:rPr lang="pt-BR" sz="1400" dirty="0" err="1"/>
              <a:t>v</a:t>
            </a:r>
            <a:r>
              <a:rPr lang="pt-BR" sz="1400" baseline="-25000" dirty="0" err="1"/>
              <a:t>L</a:t>
            </a:r>
            <a:r>
              <a:rPr lang="pt-BR" sz="1400" dirty="0" err="1"/>
              <a:t>.</a:t>
            </a:r>
            <a:endParaRPr lang="pt-BR" sz="1400" dirty="0"/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9994C4E1-D8DB-4CD2-9EEE-81548471C75C}"/>
              </a:ext>
            </a:extLst>
          </p:cNvPr>
          <p:cNvCxnSpPr/>
          <p:nvPr/>
        </p:nvCxnSpPr>
        <p:spPr>
          <a:xfrm>
            <a:off x="4644008" y="1052736"/>
            <a:ext cx="0" cy="4411514"/>
          </a:xfrm>
          <a:prstGeom prst="line">
            <a:avLst/>
          </a:prstGeom>
          <a:ln w="28575">
            <a:solidFill>
              <a:srgbClr val="92D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F9CAF5D2-81C2-49D0-A929-77A3385A1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542" y="1052636"/>
            <a:ext cx="1760443" cy="100903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99EEAAE-8E59-45DF-B6C0-08F1DE6B9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958" y="2179604"/>
            <a:ext cx="2856005" cy="2342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6E0EC92-9C33-48EF-B94B-73BB9CBD8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278" y="2611096"/>
            <a:ext cx="2832938" cy="34894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B5D1137C-B0E2-41AF-ABD6-B3C5AF88F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958" y="3202937"/>
            <a:ext cx="2625938" cy="230657"/>
          </a:xfrm>
          <a:prstGeom prst="rect">
            <a:avLst/>
          </a:prstGeom>
        </p:spPr>
      </p:pic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5567D69E-CD9F-42A7-B77B-EA6BB234709B}"/>
              </a:ext>
            </a:extLst>
          </p:cNvPr>
          <p:cNvCxnSpPr/>
          <p:nvPr/>
        </p:nvCxnSpPr>
        <p:spPr>
          <a:xfrm>
            <a:off x="539552" y="2814210"/>
            <a:ext cx="42140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8688FD67-A2E2-4B3E-8683-6A7ED080D1E5}"/>
              </a:ext>
            </a:extLst>
          </p:cNvPr>
          <p:cNvCxnSpPr/>
          <p:nvPr/>
        </p:nvCxnSpPr>
        <p:spPr>
          <a:xfrm>
            <a:off x="568438" y="3318265"/>
            <a:ext cx="42140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20">
            <a:extLst>
              <a:ext uri="{FF2B5EF4-FFF2-40B4-BE49-F238E27FC236}">
                <a16:creationId xmlns:a16="http://schemas.microsoft.com/office/drawing/2014/main" id="{2261E3A7-4800-4B7A-BF0F-E8D0A07E5F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21" y="4078557"/>
            <a:ext cx="2075911" cy="1129626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608E7D48-0D2C-4FBE-B821-54D227D33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610" y="980728"/>
            <a:ext cx="1190544" cy="1131994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2D9DC5A8-4346-4D0B-945D-8F68CD2E67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6500" y="2251612"/>
            <a:ext cx="2844767" cy="212914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107142E7-1FA6-4B58-A6CF-BF0C638FC2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3082" y="2657517"/>
            <a:ext cx="3104995" cy="206999"/>
          </a:xfrm>
          <a:prstGeom prst="rect">
            <a:avLst/>
          </a:prstGeom>
        </p:spPr>
      </p:pic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3182855F-3187-4B63-A318-A76736941E94}"/>
              </a:ext>
            </a:extLst>
          </p:cNvPr>
          <p:cNvCxnSpPr/>
          <p:nvPr/>
        </p:nvCxnSpPr>
        <p:spPr>
          <a:xfrm>
            <a:off x="5094300" y="2761016"/>
            <a:ext cx="42140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m 29">
            <a:extLst>
              <a:ext uri="{FF2B5EF4-FFF2-40B4-BE49-F238E27FC236}">
                <a16:creationId xmlns:a16="http://schemas.microsoft.com/office/drawing/2014/main" id="{8E15D76D-5349-4A8B-9117-7D8A5B755B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3423" y="2914940"/>
            <a:ext cx="1040914" cy="165600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EC00FF83-191B-45DA-92B5-266AC3E4F6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98356" y="3307998"/>
            <a:ext cx="2886166" cy="212914"/>
          </a:xfrm>
          <a:prstGeom prst="rect">
            <a:avLst/>
          </a:prstGeom>
        </p:spPr>
      </p:pic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DAD9D668-EC87-47C9-9CF7-AA8ACB861377}"/>
              </a:ext>
            </a:extLst>
          </p:cNvPr>
          <p:cNvCxnSpPr/>
          <p:nvPr/>
        </p:nvCxnSpPr>
        <p:spPr>
          <a:xfrm>
            <a:off x="5094300" y="3441043"/>
            <a:ext cx="42140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m 32">
            <a:extLst>
              <a:ext uri="{FF2B5EF4-FFF2-40B4-BE49-F238E27FC236}">
                <a16:creationId xmlns:a16="http://schemas.microsoft.com/office/drawing/2014/main" id="{6043D47B-CB7C-403C-8EC6-911181AE22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00257" y="4001092"/>
            <a:ext cx="1484123" cy="1226402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8C6FAE53-F0AE-45BF-B070-1CAECAD6DC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85587" y="3802406"/>
            <a:ext cx="1715140" cy="1699011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49DA7465-1426-46B5-8257-16A2C2AB7C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31400" y="4026363"/>
            <a:ext cx="1862265" cy="1353929"/>
          </a:xfrm>
          <a:prstGeom prst="rect">
            <a:avLst/>
          </a:prstGeom>
        </p:spPr>
      </p:pic>
      <p:sp>
        <p:nvSpPr>
          <p:cNvPr id="29" name="Título 1">
            <a:extLst>
              <a:ext uri="{FF2B5EF4-FFF2-40B4-BE49-F238E27FC236}">
                <a16:creationId xmlns:a16="http://schemas.microsoft.com/office/drawing/2014/main" id="{80F68B50-F6B0-44C3-866F-BC550699A66A}"/>
              </a:ext>
            </a:extLst>
          </p:cNvPr>
          <p:cNvSpPr txBox="1">
            <a:spLocks/>
          </p:cNvSpPr>
          <p:nvPr/>
        </p:nvSpPr>
        <p:spPr>
          <a:xfrm>
            <a:off x="406178" y="192160"/>
            <a:ext cx="1020558" cy="4918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Exemplo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(Indutor)</a:t>
            </a:r>
          </a:p>
        </p:txBody>
      </p:sp>
    </p:spTree>
    <p:extLst>
      <p:ext uri="{BB962C8B-B14F-4D97-AF65-F5344CB8AC3E}">
        <p14:creationId xmlns:p14="http://schemas.microsoft.com/office/powerpoint/2010/main" val="2444943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CC6208F-7DAD-40E9-9CA6-88139EC21219}"/>
              </a:ext>
            </a:extLst>
          </p:cNvPr>
          <p:cNvSpPr txBox="1"/>
          <p:nvPr/>
        </p:nvSpPr>
        <p:spPr>
          <a:xfrm>
            <a:off x="1732411" y="228839"/>
            <a:ext cx="650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Usando a álgebra dos números complexos determine a corrente I</a:t>
            </a:r>
            <a:r>
              <a:rPr lang="pt-BR" sz="1400" baseline="-25000" dirty="0"/>
              <a:t>C</a:t>
            </a:r>
            <a:r>
              <a:rPr lang="pt-BR" sz="1400" dirty="0"/>
              <a:t> no circuito e faça um esboço de </a:t>
            </a:r>
            <a:r>
              <a:rPr lang="pt-BR" sz="1400" dirty="0" err="1"/>
              <a:t>i</a:t>
            </a:r>
            <a:r>
              <a:rPr lang="pt-BR" sz="1400" baseline="-25000" dirty="0" err="1"/>
              <a:t>C</a:t>
            </a:r>
            <a:r>
              <a:rPr lang="pt-BR" sz="1400" dirty="0"/>
              <a:t> e </a:t>
            </a:r>
            <a:r>
              <a:rPr lang="pt-BR" sz="1400" dirty="0" err="1"/>
              <a:t>v</a:t>
            </a:r>
            <a:r>
              <a:rPr lang="pt-BR" sz="1400" baseline="-25000" dirty="0" err="1"/>
              <a:t>C</a:t>
            </a:r>
            <a:r>
              <a:rPr lang="pt-BR" sz="1400" dirty="0" err="1"/>
              <a:t>.</a:t>
            </a:r>
            <a:endParaRPr lang="pt-BR" sz="1400" dirty="0"/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9994C4E1-D8DB-4CD2-9EEE-81548471C75C}"/>
              </a:ext>
            </a:extLst>
          </p:cNvPr>
          <p:cNvCxnSpPr/>
          <p:nvPr/>
        </p:nvCxnSpPr>
        <p:spPr>
          <a:xfrm>
            <a:off x="4481659" y="1096615"/>
            <a:ext cx="0" cy="4852665"/>
          </a:xfrm>
          <a:prstGeom prst="line">
            <a:avLst/>
          </a:prstGeom>
          <a:ln w="28575">
            <a:solidFill>
              <a:srgbClr val="92D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3182855F-3187-4B63-A318-A76736941E94}"/>
              </a:ext>
            </a:extLst>
          </p:cNvPr>
          <p:cNvCxnSpPr/>
          <p:nvPr/>
        </p:nvCxnSpPr>
        <p:spPr>
          <a:xfrm>
            <a:off x="387845" y="2864170"/>
            <a:ext cx="42140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DAD9D668-EC87-47C9-9CF7-AA8ACB861377}"/>
              </a:ext>
            </a:extLst>
          </p:cNvPr>
          <p:cNvCxnSpPr/>
          <p:nvPr/>
        </p:nvCxnSpPr>
        <p:spPr>
          <a:xfrm>
            <a:off x="387845" y="3338502"/>
            <a:ext cx="42140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6B721B74-7148-406B-92A3-F8B5FE197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331" y="1052736"/>
            <a:ext cx="1593896" cy="102139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5F21B15-C8A9-44FB-8ADB-750A539F6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51" y="2276872"/>
            <a:ext cx="2849498" cy="22119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B982C18-46CD-4BF0-ACAD-817DBC079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01" y="2677871"/>
            <a:ext cx="2886166" cy="37259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6240933-BF58-47C5-836C-486F4EF10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270" y="3230274"/>
            <a:ext cx="2986118" cy="17565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C595B2E-3504-493A-A965-3394E6747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3988746"/>
            <a:ext cx="1938975" cy="116742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FD4F05A-BC07-4C40-83CE-693BA50E14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3936" y="940628"/>
            <a:ext cx="1249095" cy="117753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5FFBA8C-454B-41F8-BE44-A99C42043C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6254" y="2276872"/>
            <a:ext cx="3259358" cy="208183"/>
          </a:xfrm>
          <a:prstGeom prst="rect">
            <a:avLst/>
          </a:prstGeom>
        </p:spPr>
      </p:pic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515F2E65-725F-4754-BD36-D5A8FF0A76EA}"/>
              </a:ext>
            </a:extLst>
          </p:cNvPr>
          <p:cNvCxnSpPr/>
          <p:nvPr/>
        </p:nvCxnSpPr>
        <p:spPr>
          <a:xfrm>
            <a:off x="4775294" y="2864170"/>
            <a:ext cx="42140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F2EB5AA1-963A-42BD-8323-85BE7E5B8C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1551" y="2744257"/>
            <a:ext cx="3532596" cy="23420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05D8310-78A0-477C-A83E-CC3F581288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7926" y="3058713"/>
            <a:ext cx="1073441" cy="195171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9667E1F1-234A-4FEA-BB7C-3045BD4E26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97092" y="3475134"/>
            <a:ext cx="3057681" cy="221195"/>
          </a:xfrm>
          <a:prstGeom prst="rect">
            <a:avLst/>
          </a:prstGeom>
        </p:spPr>
      </p:pic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0879AB33-85DB-47D1-B218-D293C0338A87}"/>
              </a:ext>
            </a:extLst>
          </p:cNvPr>
          <p:cNvCxnSpPr/>
          <p:nvPr/>
        </p:nvCxnSpPr>
        <p:spPr>
          <a:xfrm>
            <a:off x="4775294" y="3586963"/>
            <a:ext cx="42140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m 28">
            <a:extLst>
              <a:ext uri="{FF2B5EF4-FFF2-40B4-BE49-F238E27FC236}">
                <a16:creationId xmlns:a16="http://schemas.microsoft.com/office/drawing/2014/main" id="{7BD6DDB1-CCE0-4309-9B2D-45F183C655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68289" y="4309756"/>
            <a:ext cx="2039560" cy="1230845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B57EEDE8-3CD8-497C-8275-EE7E53EE2B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77274" y="3767378"/>
            <a:ext cx="2053850" cy="1610161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8EBBABFB-79D2-4769-8ABF-208AA5C2AE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48158" y="4023555"/>
            <a:ext cx="1385715" cy="1919183"/>
          </a:xfrm>
          <a:prstGeom prst="rect">
            <a:avLst/>
          </a:prstGeom>
        </p:spPr>
      </p:pic>
      <p:sp>
        <p:nvSpPr>
          <p:cNvPr id="24" name="Título 1">
            <a:extLst>
              <a:ext uri="{FF2B5EF4-FFF2-40B4-BE49-F238E27FC236}">
                <a16:creationId xmlns:a16="http://schemas.microsoft.com/office/drawing/2014/main" id="{C723F37D-3D74-48EC-B38C-70BB222DF4BC}"/>
              </a:ext>
            </a:extLst>
          </p:cNvPr>
          <p:cNvSpPr txBox="1">
            <a:spLocks/>
          </p:cNvSpPr>
          <p:nvPr/>
        </p:nvSpPr>
        <p:spPr>
          <a:xfrm>
            <a:off x="355150" y="192160"/>
            <a:ext cx="1122614" cy="4918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Exemplo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(Capacitor)</a:t>
            </a:r>
          </a:p>
        </p:txBody>
      </p:sp>
    </p:spTree>
    <p:extLst>
      <p:ext uri="{BB962C8B-B14F-4D97-AF65-F5344CB8AC3E}">
        <p14:creationId xmlns:p14="http://schemas.microsoft.com/office/powerpoint/2010/main" val="1719023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1676</TotalTime>
  <Words>5946</Words>
  <Application>Microsoft Office PowerPoint</Application>
  <PresentationFormat>Apresentação na tela (4:3)</PresentationFormat>
  <Paragraphs>477</Paragraphs>
  <Slides>43</Slides>
  <Notes>19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Cambria Math</vt:lpstr>
      <vt:lpstr>Comic Sans MS</vt:lpstr>
      <vt:lpstr>Office Theme</vt:lpstr>
      <vt:lpstr>Microsoft Equation 3.0</vt:lpstr>
      <vt:lpstr>Laboratório 5 Medida de Impedância  Capacitiva, Indutiva e Total em Circuito RLC em Série</vt:lpstr>
      <vt:lpstr>Referência Bibliográfica</vt:lpstr>
      <vt:lpstr>Referência Bibliográfica</vt:lpstr>
      <vt:lpstr>Fundamentos Teóricos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Noções Básicas sobre Osciloscópio Digital</vt:lpstr>
      <vt:lpstr>Apresentação do PowerPoint</vt:lpstr>
      <vt:lpstr>O que é um osciloscópio?</vt:lpstr>
      <vt:lpstr>Tela do osciloscópio</vt:lpstr>
      <vt:lpstr>Principais Controles de  Configuração do Osciloscópio</vt:lpstr>
      <vt:lpstr>Medições Por Estimativa Visual</vt:lpstr>
      <vt:lpstr>Medições Paramétricas Automáticas  no Osciloscópio</vt:lpstr>
      <vt:lpstr>Medição Usando Cursores</vt:lpstr>
      <vt:lpstr>Largura de Banda</vt:lpstr>
      <vt:lpstr>Noções Básicas sobre Gerador de Sinais</vt:lpstr>
      <vt:lpstr>Apresentação do PowerPoint</vt:lpstr>
      <vt:lpstr>Apresentação do PowerPoint</vt:lpstr>
      <vt:lpstr>Apresentação do PowerPoint</vt:lpstr>
      <vt:lpstr>Apresentação do PowerPoint</vt:lpstr>
      <vt:lpstr>Noções Básicas sobre Medidor RLC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Protoboard</dc:title>
  <dc:creator>José Marcos Alves</dc:creator>
  <cp:lastModifiedBy>José Marcos Alves</cp:lastModifiedBy>
  <cp:revision>162</cp:revision>
  <dcterms:created xsi:type="dcterms:W3CDTF">2012-02-27T08:48:28Z</dcterms:created>
  <dcterms:modified xsi:type="dcterms:W3CDTF">2021-01-21T15:04:27Z</dcterms:modified>
</cp:coreProperties>
</file>