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57" r:id="rId3"/>
    <p:sldId id="259" r:id="rId4"/>
    <p:sldId id="260" r:id="rId5"/>
    <p:sldId id="261" r:id="rId6"/>
    <p:sldId id="262" r:id="rId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6" d="100"/>
          <a:sy n="96" d="100"/>
        </p:scale>
        <p:origin x="-1056" y="22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B952AD-6697-49E2-8147-D35CD1DCC371}" type="datetimeFigureOut">
              <a:rPr lang="pt-BR" smtClean="0"/>
              <a:t>01/03/2016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87F50D-066A-418F-BCBC-DB0982CA93B9}" type="slidenum">
              <a:rPr lang="pt-BR" smtClean="0"/>
              <a:t>‹nº›</a:t>
            </a:fld>
            <a:endParaRPr lang="pt-BR"/>
          </a:p>
        </p:txBody>
      </p:sp>
    </p:spTree>
    <p:extLst>
      <p:ext uri="{BB962C8B-B14F-4D97-AF65-F5344CB8AC3E}">
        <p14:creationId xmlns:p14="http://schemas.microsoft.com/office/powerpoint/2010/main" val="393682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728DF02-BB72-467F-A675-17BA1E986B0B}" type="slidenum">
              <a:rPr lang="pt-BR" smtClean="0"/>
              <a:pPr/>
              <a:t>5</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D494AA4-352B-414B-9876-DCF7C6CF7858}" type="datetimeFigureOut">
              <a:rPr lang="pt-BR" smtClean="0"/>
              <a:t>01/03/2016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684927-F0D7-42F7-8BE0-621B59E17C6F}" type="slidenum">
              <a:rPr lang="pt-BR" smtClean="0"/>
              <a:t>‹nº›</a:t>
            </a:fld>
            <a:endParaRPr lang="pt-BR"/>
          </a:p>
        </p:txBody>
      </p:sp>
    </p:spTree>
    <p:extLst>
      <p:ext uri="{BB962C8B-B14F-4D97-AF65-F5344CB8AC3E}">
        <p14:creationId xmlns:p14="http://schemas.microsoft.com/office/powerpoint/2010/main" val="257771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D494AA4-352B-414B-9876-DCF7C6CF7858}" type="datetimeFigureOut">
              <a:rPr lang="pt-BR" smtClean="0"/>
              <a:t>01/03/2016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684927-F0D7-42F7-8BE0-621B59E17C6F}" type="slidenum">
              <a:rPr lang="pt-BR" smtClean="0"/>
              <a:t>‹nº›</a:t>
            </a:fld>
            <a:endParaRPr lang="pt-BR"/>
          </a:p>
        </p:txBody>
      </p:sp>
    </p:spTree>
    <p:extLst>
      <p:ext uri="{BB962C8B-B14F-4D97-AF65-F5344CB8AC3E}">
        <p14:creationId xmlns:p14="http://schemas.microsoft.com/office/powerpoint/2010/main" val="2678065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D494AA4-352B-414B-9876-DCF7C6CF7858}" type="datetimeFigureOut">
              <a:rPr lang="pt-BR" smtClean="0"/>
              <a:t>01/03/2016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684927-F0D7-42F7-8BE0-621B59E17C6F}" type="slidenum">
              <a:rPr lang="pt-BR" smtClean="0"/>
              <a:t>‹nº›</a:t>
            </a:fld>
            <a:endParaRPr lang="pt-BR"/>
          </a:p>
        </p:txBody>
      </p:sp>
    </p:spTree>
    <p:extLst>
      <p:ext uri="{BB962C8B-B14F-4D97-AF65-F5344CB8AC3E}">
        <p14:creationId xmlns:p14="http://schemas.microsoft.com/office/powerpoint/2010/main" val="631389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ítulo, conteúd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600200"/>
            <a:ext cx="4038600" cy="218598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648200" y="3938588"/>
            <a:ext cx="4038600" cy="218757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Data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Espaço Reservado para Rodapé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Espaço Reservado para Número de Slide 7"/>
          <p:cNvSpPr>
            <a:spLocks noGrp="1"/>
          </p:cNvSpPr>
          <p:nvPr>
            <p:ph type="sldNum" sz="quarter" idx="12"/>
          </p:nvPr>
        </p:nvSpPr>
        <p:spPr>
          <a:xfrm>
            <a:off x="6553200" y="6245225"/>
            <a:ext cx="2133600" cy="476250"/>
          </a:xfrm>
        </p:spPr>
        <p:txBody>
          <a:bodyPr/>
          <a:lstStyle>
            <a:lvl1pPr>
              <a:defRPr/>
            </a:lvl1pPr>
          </a:lstStyle>
          <a:p>
            <a:pPr>
              <a:defRPr/>
            </a:pPr>
            <a:fld id="{D0A5C512-14A2-4C21-8654-53F735AAFE5C}" type="slidenum">
              <a:rPr lang="en-US"/>
              <a:pPr>
                <a:defRPr/>
              </a:pPr>
              <a:t>‹nº›</a:t>
            </a:fld>
            <a:endParaRPr lang="en-US"/>
          </a:p>
        </p:txBody>
      </p:sp>
    </p:spTree>
    <p:extLst>
      <p:ext uri="{BB962C8B-B14F-4D97-AF65-F5344CB8AC3E}">
        <p14:creationId xmlns:p14="http://schemas.microsoft.com/office/powerpoint/2010/main" val="3780402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D494AA4-352B-414B-9876-DCF7C6CF7858}" type="datetimeFigureOut">
              <a:rPr lang="pt-BR" smtClean="0"/>
              <a:t>01/03/2016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684927-F0D7-42F7-8BE0-621B59E17C6F}" type="slidenum">
              <a:rPr lang="pt-BR" smtClean="0"/>
              <a:t>‹nº›</a:t>
            </a:fld>
            <a:endParaRPr lang="pt-BR"/>
          </a:p>
        </p:txBody>
      </p:sp>
    </p:spTree>
    <p:extLst>
      <p:ext uri="{BB962C8B-B14F-4D97-AF65-F5344CB8AC3E}">
        <p14:creationId xmlns:p14="http://schemas.microsoft.com/office/powerpoint/2010/main" val="6178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D494AA4-352B-414B-9876-DCF7C6CF7858}" type="datetimeFigureOut">
              <a:rPr lang="pt-BR" smtClean="0"/>
              <a:t>01/03/2016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A684927-F0D7-42F7-8BE0-621B59E17C6F}" type="slidenum">
              <a:rPr lang="pt-BR" smtClean="0"/>
              <a:t>‹nº›</a:t>
            </a:fld>
            <a:endParaRPr lang="pt-BR"/>
          </a:p>
        </p:txBody>
      </p:sp>
    </p:spTree>
    <p:extLst>
      <p:ext uri="{BB962C8B-B14F-4D97-AF65-F5344CB8AC3E}">
        <p14:creationId xmlns:p14="http://schemas.microsoft.com/office/powerpoint/2010/main" val="985341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D494AA4-352B-414B-9876-DCF7C6CF7858}" type="datetimeFigureOut">
              <a:rPr lang="pt-BR" smtClean="0"/>
              <a:t>01/03/2016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A684927-F0D7-42F7-8BE0-621B59E17C6F}" type="slidenum">
              <a:rPr lang="pt-BR" smtClean="0"/>
              <a:t>‹nº›</a:t>
            </a:fld>
            <a:endParaRPr lang="pt-BR"/>
          </a:p>
        </p:txBody>
      </p:sp>
    </p:spTree>
    <p:extLst>
      <p:ext uri="{BB962C8B-B14F-4D97-AF65-F5344CB8AC3E}">
        <p14:creationId xmlns:p14="http://schemas.microsoft.com/office/powerpoint/2010/main" val="5320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D494AA4-352B-414B-9876-DCF7C6CF7858}" type="datetimeFigureOut">
              <a:rPr lang="pt-BR" smtClean="0"/>
              <a:t>01/03/2016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A684927-F0D7-42F7-8BE0-621B59E17C6F}" type="slidenum">
              <a:rPr lang="pt-BR" smtClean="0"/>
              <a:t>‹nº›</a:t>
            </a:fld>
            <a:endParaRPr lang="pt-BR"/>
          </a:p>
        </p:txBody>
      </p:sp>
    </p:spTree>
    <p:extLst>
      <p:ext uri="{BB962C8B-B14F-4D97-AF65-F5344CB8AC3E}">
        <p14:creationId xmlns:p14="http://schemas.microsoft.com/office/powerpoint/2010/main" val="250768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D494AA4-352B-414B-9876-DCF7C6CF7858}" type="datetimeFigureOut">
              <a:rPr lang="pt-BR" smtClean="0"/>
              <a:t>01/03/2016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A684927-F0D7-42F7-8BE0-621B59E17C6F}" type="slidenum">
              <a:rPr lang="pt-BR" smtClean="0"/>
              <a:t>‹nº›</a:t>
            </a:fld>
            <a:endParaRPr lang="pt-BR"/>
          </a:p>
        </p:txBody>
      </p:sp>
    </p:spTree>
    <p:extLst>
      <p:ext uri="{BB962C8B-B14F-4D97-AF65-F5344CB8AC3E}">
        <p14:creationId xmlns:p14="http://schemas.microsoft.com/office/powerpoint/2010/main" val="339573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D494AA4-352B-414B-9876-DCF7C6CF7858}" type="datetimeFigureOut">
              <a:rPr lang="pt-BR" smtClean="0"/>
              <a:t>01/03/2016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A684927-F0D7-42F7-8BE0-621B59E17C6F}" type="slidenum">
              <a:rPr lang="pt-BR" smtClean="0"/>
              <a:t>‹nº›</a:t>
            </a:fld>
            <a:endParaRPr lang="pt-BR"/>
          </a:p>
        </p:txBody>
      </p:sp>
    </p:spTree>
    <p:extLst>
      <p:ext uri="{BB962C8B-B14F-4D97-AF65-F5344CB8AC3E}">
        <p14:creationId xmlns:p14="http://schemas.microsoft.com/office/powerpoint/2010/main" val="4109132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D494AA4-352B-414B-9876-DCF7C6CF7858}" type="datetimeFigureOut">
              <a:rPr lang="pt-BR" smtClean="0"/>
              <a:t>01/03/2016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A684927-F0D7-42F7-8BE0-621B59E17C6F}" type="slidenum">
              <a:rPr lang="pt-BR" smtClean="0"/>
              <a:t>‹nº›</a:t>
            </a:fld>
            <a:endParaRPr lang="pt-BR"/>
          </a:p>
        </p:txBody>
      </p:sp>
    </p:spTree>
    <p:extLst>
      <p:ext uri="{BB962C8B-B14F-4D97-AF65-F5344CB8AC3E}">
        <p14:creationId xmlns:p14="http://schemas.microsoft.com/office/powerpoint/2010/main" val="2464679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D494AA4-352B-414B-9876-DCF7C6CF7858}" type="datetimeFigureOut">
              <a:rPr lang="pt-BR" smtClean="0"/>
              <a:t>01/03/2016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A684927-F0D7-42F7-8BE0-621B59E17C6F}" type="slidenum">
              <a:rPr lang="pt-BR" smtClean="0"/>
              <a:t>‹nº›</a:t>
            </a:fld>
            <a:endParaRPr lang="pt-BR"/>
          </a:p>
        </p:txBody>
      </p:sp>
    </p:spTree>
    <p:extLst>
      <p:ext uri="{BB962C8B-B14F-4D97-AF65-F5344CB8AC3E}">
        <p14:creationId xmlns:p14="http://schemas.microsoft.com/office/powerpoint/2010/main" val="133053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94AA4-352B-414B-9876-DCF7C6CF7858}" type="datetimeFigureOut">
              <a:rPr lang="pt-BR" smtClean="0"/>
              <a:t>01/03/2016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84927-F0D7-42F7-8BE0-621B59E17C6F}" type="slidenum">
              <a:rPr lang="pt-BR" smtClean="0"/>
              <a:t>‹nº›</a:t>
            </a:fld>
            <a:endParaRPr lang="pt-BR"/>
          </a:p>
        </p:txBody>
      </p:sp>
    </p:spTree>
    <p:extLst>
      <p:ext uri="{BB962C8B-B14F-4D97-AF65-F5344CB8AC3E}">
        <p14:creationId xmlns:p14="http://schemas.microsoft.com/office/powerpoint/2010/main" val="1706037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kbender.blogspot.com.br/2012/08/cybernetics-and-art-history-odd-relation.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29C9bTImGq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819" name="Picture 6" descr="terra"/>
          <p:cNvPicPr>
            <a:picLocks noGrp="1" noChangeAspect="1" noChangeArrowheads="1"/>
          </p:cNvPicPr>
          <p:nvPr>
            <p:ph sz="half" idx="1"/>
          </p:nvPr>
        </p:nvPicPr>
        <p:blipFill>
          <a:blip r:embed="rId2" cstate="print"/>
          <a:srcRect/>
          <a:stretch>
            <a:fillRect/>
          </a:stretch>
        </p:blipFill>
        <p:spPr>
          <a:xfrm>
            <a:off x="1524000" y="2786058"/>
            <a:ext cx="1905000" cy="1447800"/>
          </a:xfrm>
          <a:noFill/>
        </p:spPr>
      </p:pic>
      <p:pic>
        <p:nvPicPr>
          <p:cNvPr id="34820" name="Picture 8" descr="blue-angel-museum-space-capsule"/>
          <p:cNvPicPr>
            <a:picLocks noGrp="1" noChangeAspect="1" noChangeArrowheads="1"/>
          </p:cNvPicPr>
          <p:nvPr>
            <p:ph sz="quarter" idx="2"/>
          </p:nvPr>
        </p:nvPicPr>
        <p:blipFill>
          <a:blip r:embed="rId3" cstate="print"/>
          <a:srcRect/>
          <a:stretch>
            <a:fillRect/>
          </a:stretch>
        </p:blipFill>
        <p:spPr>
          <a:xfrm>
            <a:off x="3708400" y="2789233"/>
            <a:ext cx="3816350" cy="2874962"/>
          </a:xfrm>
          <a:noFill/>
        </p:spPr>
      </p:pic>
      <p:pic>
        <p:nvPicPr>
          <p:cNvPr id="34821" name="Picture 11" descr="astronaut"/>
          <p:cNvPicPr>
            <a:picLocks noGrp="1" noChangeAspect="1" noChangeArrowheads="1"/>
          </p:cNvPicPr>
          <p:nvPr>
            <p:ph sz="quarter" idx="3"/>
          </p:nvPr>
        </p:nvPicPr>
        <p:blipFill>
          <a:blip r:embed="rId4" cstate="print"/>
          <a:srcRect/>
          <a:stretch>
            <a:fillRect/>
          </a:stretch>
        </p:blipFill>
        <p:spPr>
          <a:xfrm>
            <a:off x="1547813" y="4300533"/>
            <a:ext cx="1871662" cy="1400175"/>
          </a:xfrm>
          <a:noFill/>
        </p:spPr>
      </p:pic>
      <p:sp>
        <p:nvSpPr>
          <p:cNvPr id="7" name="Retângulo 6"/>
          <p:cNvSpPr/>
          <p:nvPr/>
        </p:nvSpPr>
        <p:spPr>
          <a:xfrm>
            <a:off x="928662" y="1071546"/>
            <a:ext cx="5429288" cy="1107996"/>
          </a:xfrm>
          <a:prstGeom prst="rect">
            <a:avLst/>
          </a:prstGeom>
        </p:spPr>
        <p:txBody>
          <a:bodyPr wrap="square">
            <a:spAutoFit/>
          </a:bodyPr>
          <a:lstStyle/>
          <a:p>
            <a:r>
              <a:rPr lang="pt-BR" sz="1200" i="1" dirty="0" smtClean="0">
                <a:solidFill>
                  <a:srgbClr val="4F81BD">
                    <a:lumMod val="20000"/>
                    <a:lumOff val="80000"/>
                  </a:srgbClr>
                </a:solidFill>
              </a:rPr>
              <a:t>In</a:t>
            </a:r>
            <a:r>
              <a:rPr lang="pt-BR" sz="1200" dirty="0" smtClean="0">
                <a:solidFill>
                  <a:srgbClr val="4F81BD">
                    <a:lumMod val="20000"/>
                    <a:lumOff val="80000"/>
                  </a:srgbClr>
                </a:solidFill>
              </a:rPr>
              <a:t> Martin Heidegger, </a:t>
            </a:r>
            <a:r>
              <a:rPr lang="pt-BR" sz="1200" dirty="0" err="1" smtClean="0">
                <a:solidFill>
                  <a:srgbClr val="4F81BD">
                    <a:lumMod val="20000"/>
                    <a:lumOff val="80000"/>
                  </a:srgbClr>
                </a:solidFill>
              </a:rPr>
              <a:t>Only</a:t>
            </a:r>
            <a:r>
              <a:rPr lang="pt-BR" sz="1200" dirty="0" smtClean="0">
                <a:solidFill>
                  <a:srgbClr val="4F81BD">
                    <a:lumMod val="20000"/>
                    <a:lumOff val="80000"/>
                  </a:srgbClr>
                </a:solidFill>
              </a:rPr>
              <a:t> a </a:t>
            </a:r>
            <a:r>
              <a:rPr lang="pt-BR" sz="1200" dirty="0" err="1" smtClean="0">
                <a:solidFill>
                  <a:srgbClr val="4F81BD">
                    <a:lumMod val="20000"/>
                    <a:lumOff val="80000"/>
                  </a:srgbClr>
                </a:solidFill>
              </a:rPr>
              <a:t>God</a:t>
            </a:r>
            <a:r>
              <a:rPr lang="pt-BR" sz="1200" dirty="0" smtClean="0">
                <a:solidFill>
                  <a:srgbClr val="4F81BD">
                    <a:lumMod val="20000"/>
                    <a:lumOff val="80000"/>
                  </a:srgbClr>
                </a:solidFill>
              </a:rPr>
              <a:t> </a:t>
            </a:r>
            <a:r>
              <a:rPr lang="pt-BR" sz="1200" dirty="0" err="1" smtClean="0">
                <a:solidFill>
                  <a:srgbClr val="4F81BD">
                    <a:lumMod val="20000"/>
                    <a:lumOff val="80000"/>
                  </a:srgbClr>
                </a:solidFill>
              </a:rPr>
              <a:t>can</a:t>
            </a:r>
            <a:r>
              <a:rPr lang="pt-BR" sz="1200" dirty="0" smtClean="0">
                <a:solidFill>
                  <a:srgbClr val="4F81BD">
                    <a:lumMod val="20000"/>
                    <a:lumOff val="80000"/>
                  </a:srgbClr>
                </a:solidFill>
              </a:rPr>
              <a:t> </a:t>
            </a:r>
            <a:r>
              <a:rPr lang="pt-BR" sz="1200" dirty="0" err="1" smtClean="0">
                <a:solidFill>
                  <a:srgbClr val="4F81BD">
                    <a:lumMod val="20000"/>
                    <a:lumOff val="80000"/>
                  </a:srgbClr>
                </a:solidFill>
              </a:rPr>
              <a:t>save</a:t>
            </a:r>
            <a:r>
              <a:rPr lang="pt-BR" sz="1200" dirty="0" smtClean="0">
                <a:solidFill>
                  <a:srgbClr val="4F81BD">
                    <a:lumMod val="20000"/>
                    <a:lumOff val="80000"/>
                  </a:srgbClr>
                </a:solidFill>
              </a:rPr>
              <a:t> us, 1981:</a:t>
            </a:r>
          </a:p>
          <a:p>
            <a:pPr lvl="0"/>
            <a:r>
              <a:rPr lang="pt-BR" sz="2000" dirty="0" err="1" smtClean="0">
                <a:solidFill>
                  <a:srgbClr val="4F81BD">
                    <a:lumMod val="20000"/>
                    <a:lumOff val="80000"/>
                  </a:srgbClr>
                </a:solidFill>
              </a:rPr>
              <a:t>Spiegel</a:t>
            </a:r>
            <a:r>
              <a:rPr lang="pt-BR" sz="2000" dirty="0">
                <a:solidFill>
                  <a:srgbClr val="4F81BD">
                    <a:lumMod val="20000"/>
                    <a:lumOff val="80000"/>
                  </a:srgbClr>
                </a:solidFill>
              </a:rPr>
              <a:t>: </a:t>
            </a:r>
            <a:r>
              <a:rPr lang="pt-BR" sz="2000" dirty="0" err="1">
                <a:solidFill>
                  <a:srgbClr val="4F81BD">
                    <a:lumMod val="20000"/>
                    <a:lumOff val="80000"/>
                  </a:srgbClr>
                </a:solidFill>
              </a:rPr>
              <a:t>what</a:t>
            </a:r>
            <a:r>
              <a:rPr lang="pt-BR" sz="2000" dirty="0">
                <a:solidFill>
                  <a:srgbClr val="4F81BD">
                    <a:lumMod val="20000"/>
                    <a:lumOff val="80000"/>
                  </a:srgbClr>
                </a:solidFill>
              </a:rPr>
              <a:t> </a:t>
            </a:r>
            <a:r>
              <a:rPr lang="pt-BR" sz="2000" dirty="0" err="1">
                <a:solidFill>
                  <a:srgbClr val="4F81BD">
                    <a:lumMod val="20000"/>
                    <a:lumOff val="80000"/>
                  </a:srgbClr>
                </a:solidFill>
              </a:rPr>
              <a:t>takes</a:t>
            </a:r>
            <a:r>
              <a:rPr lang="pt-BR" sz="2000" dirty="0">
                <a:solidFill>
                  <a:srgbClr val="4F81BD">
                    <a:lumMod val="20000"/>
                    <a:lumOff val="80000"/>
                  </a:srgbClr>
                </a:solidFill>
              </a:rPr>
              <a:t> </a:t>
            </a:r>
            <a:r>
              <a:rPr lang="pt-BR" sz="2000" dirty="0" err="1">
                <a:solidFill>
                  <a:srgbClr val="4F81BD">
                    <a:lumMod val="20000"/>
                    <a:lumOff val="80000"/>
                  </a:srgbClr>
                </a:solidFill>
              </a:rPr>
              <a:t>the</a:t>
            </a:r>
            <a:r>
              <a:rPr lang="pt-BR" sz="2000" dirty="0">
                <a:solidFill>
                  <a:srgbClr val="4F81BD">
                    <a:lumMod val="20000"/>
                    <a:lumOff val="80000"/>
                  </a:srgbClr>
                </a:solidFill>
              </a:rPr>
              <a:t> </a:t>
            </a:r>
            <a:r>
              <a:rPr lang="pt-BR" sz="2000" dirty="0" err="1" smtClean="0">
                <a:solidFill>
                  <a:srgbClr val="4F81BD">
                    <a:lumMod val="20000"/>
                    <a:lumOff val="80000"/>
                  </a:srgbClr>
                </a:solidFill>
              </a:rPr>
              <a:t>place</a:t>
            </a:r>
            <a:r>
              <a:rPr lang="pt-BR" sz="2000" dirty="0" smtClean="0">
                <a:solidFill>
                  <a:srgbClr val="4F81BD">
                    <a:lumMod val="20000"/>
                    <a:lumOff val="80000"/>
                  </a:srgbClr>
                </a:solidFill>
              </a:rPr>
              <a:t> </a:t>
            </a:r>
            <a:r>
              <a:rPr lang="pt-BR" sz="2000" dirty="0" err="1" smtClean="0">
                <a:solidFill>
                  <a:srgbClr val="4F81BD">
                    <a:lumMod val="20000"/>
                    <a:lumOff val="80000"/>
                  </a:srgbClr>
                </a:solidFill>
              </a:rPr>
              <a:t>of</a:t>
            </a:r>
            <a:r>
              <a:rPr lang="pt-BR" sz="2000" dirty="0" smtClean="0">
                <a:solidFill>
                  <a:srgbClr val="4F81BD">
                    <a:lumMod val="20000"/>
                    <a:lumOff val="80000"/>
                  </a:srgbClr>
                </a:solidFill>
              </a:rPr>
              <a:t> </a:t>
            </a:r>
            <a:r>
              <a:rPr lang="pt-BR" sz="2000" dirty="0" err="1">
                <a:solidFill>
                  <a:srgbClr val="4F81BD">
                    <a:lumMod val="20000"/>
                    <a:lumOff val="80000"/>
                  </a:srgbClr>
                </a:solidFill>
              </a:rPr>
              <a:t>philosophy</a:t>
            </a:r>
            <a:r>
              <a:rPr lang="pt-BR" sz="2000" dirty="0">
                <a:solidFill>
                  <a:srgbClr val="4F81BD">
                    <a:lumMod val="20000"/>
                    <a:lumOff val="80000"/>
                  </a:srgbClr>
                </a:solidFill>
              </a:rPr>
              <a:t> </a:t>
            </a:r>
            <a:r>
              <a:rPr lang="pt-BR" sz="2000" dirty="0" err="1">
                <a:solidFill>
                  <a:srgbClr val="4F81BD">
                    <a:lumMod val="20000"/>
                    <a:lumOff val="80000"/>
                  </a:srgbClr>
                </a:solidFill>
              </a:rPr>
              <a:t>now</a:t>
            </a:r>
            <a:r>
              <a:rPr lang="pt-BR" sz="2000" dirty="0">
                <a:solidFill>
                  <a:srgbClr val="4F81BD">
                    <a:lumMod val="20000"/>
                    <a:lumOff val="80000"/>
                  </a:srgbClr>
                </a:solidFill>
              </a:rPr>
              <a:t>?</a:t>
            </a:r>
          </a:p>
          <a:p>
            <a:pPr lvl="0"/>
            <a:r>
              <a:rPr lang="pt-BR" sz="2000" dirty="0">
                <a:solidFill>
                  <a:srgbClr val="4F81BD">
                    <a:lumMod val="20000"/>
                    <a:lumOff val="80000"/>
                  </a:srgbClr>
                </a:solidFill>
              </a:rPr>
              <a:t>Heidegger: </a:t>
            </a:r>
            <a:r>
              <a:rPr lang="pt-BR" sz="2000" dirty="0" err="1" smtClean="0">
                <a:solidFill>
                  <a:srgbClr val="4F81BD">
                    <a:lumMod val="20000"/>
                    <a:lumOff val="80000"/>
                  </a:srgbClr>
                </a:solidFill>
              </a:rPr>
              <a:t>Cybernetics</a:t>
            </a:r>
            <a:r>
              <a:rPr lang="pt-BR" sz="2000" dirty="0" smtClean="0">
                <a:solidFill>
                  <a:srgbClr val="4F81BD">
                    <a:lumMod val="20000"/>
                    <a:lumOff val="80000"/>
                  </a:srgbClr>
                </a:solidFill>
              </a:rPr>
              <a:t>.</a:t>
            </a:r>
          </a:p>
          <a:p>
            <a:pPr lvl="0"/>
            <a:endParaRPr lang="pt-BR" sz="1400" dirty="0">
              <a:solidFill>
                <a:srgbClr val="4F81BD">
                  <a:lumMod val="20000"/>
                  <a:lumOff val="80000"/>
                </a:srgbClr>
              </a:solidFill>
            </a:endParaRPr>
          </a:p>
        </p:txBody>
      </p:sp>
    </p:spTree>
    <p:extLst>
      <p:ext uri="{BB962C8B-B14F-4D97-AF65-F5344CB8AC3E}">
        <p14:creationId xmlns:p14="http://schemas.microsoft.com/office/powerpoint/2010/main" val="443656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whole earth.jpg"/>
          <p:cNvPicPr>
            <a:picLocks noChangeAspect="1"/>
          </p:cNvPicPr>
          <p:nvPr/>
        </p:nvPicPr>
        <p:blipFill>
          <a:blip r:embed="rId2" cstate="print"/>
          <a:srcRect/>
          <a:stretch>
            <a:fillRect/>
          </a:stretch>
        </p:blipFill>
        <p:spPr>
          <a:xfrm>
            <a:off x="32" y="-962487"/>
            <a:ext cx="9144000" cy="10106527"/>
          </a:xfrm>
          <a:prstGeom prst="rect">
            <a:avLst/>
          </a:prstGeom>
        </p:spPr>
      </p:pic>
      <p:sp>
        <p:nvSpPr>
          <p:cNvPr id="2" name="Título 1"/>
          <p:cNvSpPr>
            <a:spLocks noGrp="1"/>
          </p:cNvSpPr>
          <p:nvPr>
            <p:ph type="title"/>
          </p:nvPr>
        </p:nvSpPr>
        <p:spPr/>
        <p:txBody>
          <a:bodyPr>
            <a:normAutofit fontScale="90000"/>
          </a:bodyPr>
          <a:lstStyle/>
          <a:p>
            <a:r>
              <a:rPr lang="pt-BR" dirty="0" smtClean="0"/>
              <a:t/>
            </a:r>
            <a:br>
              <a:rPr lang="pt-BR" dirty="0" smtClean="0"/>
            </a:br>
            <a:endParaRPr lang="pt-BR" dirty="0"/>
          </a:p>
        </p:txBody>
      </p:sp>
      <p:sp>
        <p:nvSpPr>
          <p:cNvPr id="3" name="Espaço Reservado para Conteúdo 2"/>
          <p:cNvSpPr>
            <a:spLocks noGrp="1"/>
          </p:cNvSpPr>
          <p:nvPr>
            <p:ph idx="1"/>
          </p:nvPr>
        </p:nvSpPr>
        <p:spPr>
          <a:xfrm>
            <a:off x="571472" y="285728"/>
            <a:ext cx="8229600" cy="2786082"/>
          </a:xfrm>
        </p:spPr>
        <p:txBody>
          <a:bodyPr>
            <a:normAutofit fontScale="77500" lnSpcReduction="20000"/>
          </a:bodyPr>
          <a:lstStyle/>
          <a:p>
            <a:pPr>
              <a:buNone/>
            </a:pPr>
            <a:r>
              <a:rPr lang="en-US" dirty="0" smtClean="0">
                <a:solidFill>
                  <a:schemeClr val="accent1">
                    <a:lumMod val="20000"/>
                    <a:lumOff val="80000"/>
                  </a:schemeClr>
                </a:solidFill>
              </a:rPr>
              <a:t>Some </a:t>
            </a:r>
            <a:r>
              <a:rPr lang="en-US" dirty="0">
                <a:solidFill>
                  <a:schemeClr val="accent1">
                    <a:lumMod val="20000"/>
                    <a:lumOff val="80000"/>
                  </a:schemeClr>
                </a:solidFill>
              </a:rPr>
              <a:t>people think that cybernetics is another </a:t>
            </a:r>
            <a:r>
              <a:rPr lang="en-US" dirty="0" smtClean="0">
                <a:solidFill>
                  <a:schemeClr val="accent1">
                    <a:lumMod val="20000"/>
                    <a:lumOff val="80000"/>
                  </a:schemeClr>
                </a:solidFill>
              </a:rPr>
              <a:t>word </a:t>
            </a:r>
            <a:r>
              <a:rPr lang="en-US" dirty="0">
                <a:solidFill>
                  <a:schemeClr val="accent1">
                    <a:lumMod val="20000"/>
                    <a:lumOff val="80000"/>
                  </a:schemeClr>
                </a:solidFill>
              </a:rPr>
              <a:t>for automation; some that it concerns experiments with rats; some that it is a branch of mathematics; others that it wants to build a computer capable of running the country. My hope is that…people will understand both, how these wonderfully different notions can be simultaneously current, and also why none of them is much to the point.</a:t>
            </a:r>
            <a:endParaRPr lang="pt-BR" dirty="0">
              <a:solidFill>
                <a:schemeClr val="accent1">
                  <a:lumMod val="20000"/>
                  <a:lumOff val="80000"/>
                </a:schemeClr>
              </a:solidFill>
            </a:endParaRPr>
          </a:p>
          <a:p>
            <a:pPr algn="r">
              <a:buNone/>
            </a:pPr>
            <a:r>
              <a:rPr lang="en-US" sz="2200" dirty="0">
                <a:solidFill>
                  <a:schemeClr val="accent1">
                    <a:lumMod val="20000"/>
                    <a:lumOff val="80000"/>
                  </a:schemeClr>
                </a:solidFill>
              </a:rPr>
              <a:t>Stafford Beer, Cybernetics and Management [1959, VI</a:t>
            </a:r>
            <a:r>
              <a:rPr lang="en-US" sz="2200" dirty="0" smtClean="0">
                <a:solidFill>
                  <a:schemeClr val="accent1">
                    <a:lumMod val="20000"/>
                    <a:lumOff val="80000"/>
                  </a:schemeClr>
                </a:solidFill>
              </a:rPr>
              <a:t>]</a:t>
            </a:r>
            <a:endParaRPr lang="pt-BR" sz="2200" dirty="0">
              <a:solidFill>
                <a:schemeClr val="accent1">
                  <a:lumMod val="20000"/>
                  <a:lumOff val="80000"/>
                </a:schemeClr>
              </a:solidFill>
            </a:endParaRPr>
          </a:p>
        </p:txBody>
      </p:sp>
    </p:spTree>
    <p:extLst>
      <p:ext uri="{BB962C8B-B14F-4D97-AF65-F5344CB8AC3E}">
        <p14:creationId xmlns:p14="http://schemas.microsoft.com/office/powerpoint/2010/main" val="3985476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p:cNvSpPr>
            <a:spLocks noGrp="1"/>
          </p:cNvSpPr>
          <p:nvPr>
            <p:ph type="title"/>
          </p:nvPr>
        </p:nvSpPr>
        <p:spPr>
          <a:xfrm>
            <a:off x="612775" y="228600"/>
            <a:ext cx="8153400" cy="990600"/>
          </a:xfrm>
        </p:spPr>
        <p:txBody>
          <a:bodyPr/>
          <a:lstStyle/>
          <a:p>
            <a:endParaRPr lang="pt-BR" dirty="0" smtClean="0"/>
          </a:p>
        </p:txBody>
      </p:sp>
      <p:pic>
        <p:nvPicPr>
          <p:cNvPr id="36867" name="Espaço Reservado para Conteúdo 3" descr="cybermap.jpg">
            <a:hlinkClick r:id="rId2"/>
          </p:cNvPr>
          <p:cNvPicPr>
            <a:picLocks noGrp="1" noChangeAspect="1"/>
          </p:cNvPicPr>
          <p:nvPr>
            <p:ph sz="quarter" idx="1"/>
          </p:nvPr>
        </p:nvPicPr>
        <p:blipFill>
          <a:blip r:embed="rId3" cstate="print"/>
          <a:srcRect/>
          <a:stretch>
            <a:fillRect/>
          </a:stretch>
        </p:blipFill>
        <p:spPr>
          <a:xfrm>
            <a:off x="-87313" y="332656"/>
            <a:ext cx="9231313" cy="6429396"/>
          </a:xfrm>
        </p:spPr>
      </p:pic>
    </p:spTree>
    <p:extLst>
      <p:ext uri="{BB962C8B-B14F-4D97-AF65-F5344CB8AC3E}">
        <p14:creationId xmlns:p14="http://schemas.microsoft.com/office/powerpoint/2010/main" val="2176486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yberdesign"/>
          <p:cNvPicPr>
            <a:picLocks noChangeAspect="1" noChangeArrowheads="1"/>
          </p:cNvPicPr>
          <p:nvPr/>
        </p:nvPicPr>
        <p:blipFill>
          <a:blip r:embed="rId2" cstate="print"/>
          <a:srcRect/>
          <a:stretch>
            <a:fillRect/>
          </a:stretch>
        </p:blipFill>
        <p:spPr bwMode="auto">
          <a:xfrm>
            <a:off x="0" y="97088"/>
            <a:ext cx="9242649" cy="6572272"/>
          </a:xfrm>
          <a:prstGeom prst="rect">
            <a:avLst/>
          </a:prstGeom>
          <a:noFill/>
          <a:ln w="9525">
            <a:noFill/>
            <a:miter lim="800000"/>
            <a:headEnd/>
            <a:tailEnd/>
          </a:ln>
        </p:spPr>
      </p:pic>
    </p:spTree>
    <p:extLst>
      <p:ext uri="{BB962C8B-B14F-4D97-AF65-F5344CB8AC3E}">
        <p14:creationId xmlns:p14="http://schemas.microsoft.com/office/powerpoint/2010/main" val="1360683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X-Explosion"/>
          <p:cNvPicPr>
            <a:picLocks noChangeAspect="1" noChangeArrowheads="1"/>
          </p:cNvPicPr>
          <p:nvPr/>
        </p:nvPicPr>
        <p:blipFill>
          <a:blip r:embed="rId3" cstate="print"/>
          <a:srcRect r="5589"/>
          <a:stretch>
            <a:fillRect/>
          </a:stretch>
        </p:blipFill>
        <p:spPr bwMode="auto">
          <a:xfrm>
            <a:off x="0" y="0"/>
            <a:ext cx="9144000" cy="6848475"/>
          </a:xfrm>
          <a:prstGeom prst="rect">
            <a:avLst/>
          </a:prstGeom>
          <a:noFill/>
        </p:spPr>
      </p:pic>
      <p:sp>
        <p:nvSpPr>
          <p:cNvPr id="2" name="Título 1"/>
          <p:cNvSpPr>
            <a:spLocks noGrp="1"/>
          </p:cNvSpPr>
          <p:nvPr>
            <p:ph type="title"/>
          </p:nvPr>
        </p:nvSpPr>
        <p:spPr>
          <a:xfrm>
            <a:off x="857224" y="-285776"/>
            <a:ext cx="8229600" cy="1571636"/>
          </a:xfrm>
        </p:spPr>
        <p:txBody>
          <a:bodyPr>
            <a:normAutofit fontScale="90000"/>
          </a:bodyPr>
          <a:lstStyle/>
          <a:p>
            <a:pPr algn="r"/>
            <a:r>
              <a:rPr lang="pt-BR" dirty="0"/>
              <a:t/>
            </a:r>
            <a:br>
              <a:rPr lang="pt-BR" dirty="0"/>
            </a:br>
            <a:r>
              <a:rPr lang="pt-BR" dirty="0"/>
              <a:t/>
            </a:r>
            <a:br>
              <a:rPr lang="pt-BR" dirty="0"/>
            </a:br>
            <a:r>
              <a:rPr lang="en-US" dirty="0" smtClean="0">
                <a:solidFill>
                  <a:srgbClr val="FFFF00"/>
                </a:solidFill>
              </a:rPr>
              <a:t>exceeding complex system </a:t>
            </a:r>
            <a:r>
              <a:rPr lang="en-US" sz="2200" dirty="0" smtClean="0">
                <a:solidFill>
                  <a:schemeClr val="accent1">
                    <a:lumMod val="20000"/>
                    <a:lumOff val="80000"/>
                  </a:schemeClr>
                </a:solidFill>
              </a:rPr>
              <a:t>[Stafford Beer]</a:t>
            </a:r>
            <a:r>
              <a:rPr lang="en-US" dirty="0" smtClean="0">
                <a:solidFill>
                  <a:schemeClr val="accent1">
                    <a:lumMod val="20000"/>
                    <a:lumOff val="80000"/>
                  </a:schemeClr>
                </a:solidFill>
              </a:rPr>
              <a:t>  </a:t>
            </a:r>
            <a:r>
              <a:rPr lang="en-US" dirty="0" smtClean="0"/>
              <a:t/>
            </a:r>
            <a:br>
              <a:rPr lang="en-US" dirty="0" smtClean="0"/>
            </a:br>
            <a:r>
              <a:rPr lang="pt-BR" dirty="0" err="1" smtClean="0">
                <a:solidFill>
                  <a:schemeClr val="accent1">
                    <a:lumMod val="20000"/>
                    <a:lumOff val="80000"/>
                  </a:schemeClr>
                </a:solidFill>
              </a:rPr>
              <a:t>from</a:t>
            </a:r>
            <a:r>
              <a:rPr lang="pt-BR" baseline="0" dirty="0" smtClean="0">
                <a:solidFill>
                  <a:schemeClr val="accent1">
                    <a:lumMod val="20000"/>
                    <a:lumOff val="80000"/>
                  </a:schemeClr>
                </a:solidFill>
              </a:rPr>
              <a:t> design to </a:t>
            </a:r>
            <a:r>
              <a:rPr lang="pt-BR" baseline="0" dirty="0" err="1" smtClean="0">
                <a:solidFill>
                  <a:schemeClr val="accent1">
                    <a:lumMod val="20000"/>
                    <a:lumOff val="80000"/>
                  </a:schemeClr>
                </a:solidFill>
              </a:rPr>
              <a:t>managment</a:t>
            </a:r>
            <a:r>
              <a:rPr lang="pt-BR" dirty="0">
                <a:solidFill>
                  <a:schemeClr val="accent1">
                    <a:lumMod val="20000"/>
                    <a:lumOff val="80000"/>
                  </a:schemeClr>
                </a:solidFill>
              </a:rPr>
              <a:t/>
            </a:r>
            <a:br>
              <a:rPr lang="pt-BR" dirty="0">
                <a:solidFill>
                  <a:schemeClr val="accent1">
                    <a:lumMod val="20000"/>
                    <a:lumOff val="80000"/>
                  </a:schemeClr>
                </a:solidFill>
              </a:rPr>
            </a:br>
            <a:endParaRPr lang="pt-BR" dirty="0">
              <a:solidFill>
                <a:schemeClr val="accent1">
                  <a:lumMod val="20000"/>
                  <a:lumOff val="80000"/>
                </a:schemeClr>
              </a:solidFill>
            </a:endParaRPr>
          </a:p>
        </p:txBody>
      </p:sp>
      <p:sp>
        <p:nvSpPr>
          <p:cNvPr id="3" name="Espaço Reservado para Conteúdo 2"/>
          <p:cNvSpPr>
            <a:spLocks noGrp="1"/>
          </p:cNvSpPr>
          <p:nvPr>
            <p:ph idx="1"/>
          </p:nvPr>
        </p:nvSpPr>
        <p:spPr>
          <a:xfrm>
            <a:off x="214282" y="5500702"/>
            <a:ext cx="8229600" cy="4525963"/>
          </a:xfrm>
        </p:spPr>
        <p:txBody>
          <a:bodyPr>
            <a:normAutofit/>
          </a:bodyPr>
          <a:lstStyle/>
          <a:p>
            <a:pPr>
              <a:buNone/>
            </a:pPr>
            <a:r>
              <a:rPr lang="en-US" sz="2000" dirty="0" smtClean="0">
                <a:solidFill>
                  <a:schemeClr val="accent1">
                    <a:lumMod val="20000"/>
                    <a:lumOff val="80000"/>
                  </a:schemeClr>
                </a:solidFill>
              </a:rPr>
              <a:t>From representation to performance:</a:t>
            </a:r>
          </a:p>
          <a:p>
            <a:pPr>
              <a:buNone/>
            </a:pPr>
            <a:r>
              <a:rPr lang="en-US" sz="2000" dirty="0" smtClean="0">
                <a:solidFill>
                  <a:schemeClr val="accent1">
                    <a:lumMod val="20000"/>
                    <a:lumOff val="80000"/>
                  </a:schemeClr>
                </a:solidFill>
              </a:rPr>
              <a:t>action, process, open object</a:t>
            </a:r>
          </a:p>
        </p:txBody>
      </p:sp>
    </p:spTree>
    <p:extLst>
      <p:ext uri="{BB962C8B-B14F-4D97-AF65-F5344CB8AC3E}">
        <p14:creationId xmlns:p14="http://schemas.microsoft.com/office/powerpoint/2010/main" val="3505816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908720"/>
            <a:ext cx="9296355"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939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122</Words>
  <Application>Microsoft Office PowerPoint</Application>
  <PresentationFormat>Apresentação na tela (4:3)</PresentationFormat>
  <Paragraphs>10</Paragraphs>
  <Slides>6</Slides>
  <Notes>1</Notes>
  <HiddenSlides>0</HiddenSlides>
  <MMClips>0</MMClips>
  <ScaleCrop>false</ScaleCrop>
  <HeadingPairs>
    <vt:vector size="4" baseType="variant">
      <vt:variant>
        <vt:lpstr>Tema</vt:lpstr>
      </vt:variant>
      <vt:variant>
        <vt:i4>1</vt:i4>
      </vt:variant>
      <vt:variant>
        <vt:lpstr>Títulos de slides</vt:lpstr>
      </vt:variant>
      <vt:variant>
        <vt:i4>6</vt:i4>
      </vt:variant>
    </vt:vector>
  </HeadingPairs>
  <TitlesOfParts>
    <vt:vector size="7" baseType="lpstr">
      <vt:lpstr>Tema do Office</vt:lpstr>
      <vt:lpstr>Apresentação do PowerPoint</vt:lpstr>
      <vt:lpstr> </vt:lpstr>
      <vt:lpstr>Apresentação do PowerPoint</vt:lpstr>
      <vt:lpstr>Apresentação do PowerPoint</vt:lpstr>
      <vt:lpstr>  exceeding complex system [Stafford Beer]   from design to managment </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Anja Pratschke</dc:creator>
  <cp:lastModifiedBy>Anja Pratschke</cp:lastModifiedBy>
  <cp:revision>3</cp:revision>
  <dcterms:created xsi:type="dcterms:W3CDTF">2015-03-15T18:59:50Z</dcterms:created>
  <dcterms:modified xsi:type="dcterms:W3CDTF">2016-03-01T17:55:14Z</dcterms:modified>
</cp:coreProperties>
</file>