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81" r:id="rId20"/>
    <p:sldId id="280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DFAF27-C129-49FA-BE5C-E62BC46DC43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00F7498-1B2A-4147-BBEF-42CF2C1F41CB}">
      <dgm:prSet/>
      <dgm:spPr/>
      <dgm:t>
        <a:bodyPr/>
        <a:lstStyle/>
        <a:p>
          <a:r>
            <a:rPr lang="pt-BR"/>
            <a:t>Dividir e controlar por intermédio do espaço;</a:t>
          </a:r>
          <a:endParaRPr lang="en-US"/>
        </a:p>
      </dgm:t>
    </dgm:pt>
    <dgm:pt modelId="{08DE8803-9783-4DF9-98FE-810FC64E7FF9}" type="parTrans" cxnId="{F8C98F6C-E1A1-4607-AFA4-9EDCF686AF6D}">
      <dgm:prSet/>
      <dgm:spPr/>
      <dgm:t>
        <a:bodyPr/>
        <a:lstStyle/>
        <a:p>
          <a:endParaRPr lang="en-US"/>
        </a:p>
      </dgm:t>
    </dgm:pt>
    <dgm:pt modelId="{1B18F35C-DB20-4EC6-B6E3-79A8D7EA63EC}" type="sibTrans" cxnId="{F8C98F6C-E1A1-4607-AFA4-9EDCF686AF6D}">
      <dgm:prSet/>
      <dgm:spPr/>
      <dgm:t>
        <a:bodyPr/>
        <a:lstStyle/>
        <a:p>
          <a:endParaRPr lang="en-US"/>
        </a:p>
      </dgm:t>
    </dgm:pt>
    <dgm:pt modelId="{D40BB9EF-20D0-407A-9924-0EB2822B23F9}">
      <dgm:prSet/>
      <dgm:spPr/>
      <dgm:t>
        <a:bodyPr/>
        <a:lstStyle/>
        <a:p>
          <a:r>
            <a:rPr lang="pt-BR"/>
            <a:t>Espaços/escalas/funções de poder;</a:t>
          </a:r>
          <a:endParaRPr lang="en-US"/>
        </a:p>
      </dgm:t>
    </dgm:pt>
    <dgm:pt modelId="{DC509882-F1CE-4E8B-9088-820013A5DF62}" type="parTrans" cxnId="{BDC171B4-FE8B-4A96-AF67-431B254EB58C}">
      <dgm:prSet/>
      <dgm:spPr/>
      <dgm:t>
        <a:bodyPr/>
        <a:lstStyle/>
        <a:p>
          <a:endParaRPr lang="en-US"/>
        </a:p>
      </dgm:t>
    </dgm:pt>
    <dgm:pt modelId="{C2985374-5973-425B-A358-6F5479C52154}" type="sibTrans" cxnId="{BDC171B4-FE8B-4A96-AF67-431B254EB58C}">
      <dgm:prSet/>
      <dgm:spPr/>
      <dgm:t>
        <a:bodyPr/>
        <a:lstStyle/>
        <a:p>
          <a:endParaRPr lang="en-US"/>
        </a:p>
      </dgm:t>
    </dgm:pt>
    <dgm:pt modelId="{D131603B-70B4-4766-BFFE-027AE55CE4D7}">
      <dgm:prSet/>
      <dgm:spPr/>
      <dgm:t>
        <a:bodyPr/>
        <a:lstStyle/>
        <a:p>
          <a:r>
            <a:rPr lang="pt-BR"/>
            <a:t>“Impessoalização” do exercício do poder?</a:t>
          </a:r>
          <a:endParaRPr lang="en-US"/>
        </a:p>
      </dgm:t>
    </dgm:pt>
    <dgm:pt modelId="{F7D7CDC0-9761-4B76-B0BB-E3A00D091DA1}" type="parTrans" cxnId="{80C1F42D-6D94-447E-AE8A-4198F250E34E}">
      <dgm:prSet/>
      <dgm:spPr/>
      <dgm:t>
        <a:bodyPr/>
        <a:lstStyle/>
        <a:p>
          <a:endParaRPr lang="en-US"/>
        </a:p>
      </dgm:t>
    </dgm:pt>
    <dgm:pt modelId="{283F55CF-8D4E-4C42-ACFC-51470EBCBAE6}" type="sibTrans" cxnId="{80C1F42D-6D94-447E-AE8A-4198F250E34E}">
      <dgm:prSet/>
      <dgm:spPr/>
      <dgm:t>
        <a:bodyPr/>
        <a:lstStyle/>
        <a:p>
          <a:endParaRPr lang="en-US"/>
        </a:p>
      </dgm:t>
    </dgm:pt>
    <dgm:pt modelId="{C27622CB-1A0D-410B-BFF0-5B628D893761}">
      <dgm:prSet/>
      <dgm:spPr/>
      <dgm:t>
        <a:bodyPr/>
        <a:lstStyle/>
        <a:p>
          <a:r>
            <a:rPr lang="pt-BR"/>
            <a:t>Materialização das decisões;</a:t>
          </a:r>
          <a:endParaRPr lang="en-US"/>
        </a:p>
      </dgm:t>
    </dgm:pt>
    <dgm:pt modelId="{AB079147-9DE0-4F97-9F95-8788BB032113}" type="parTrans" cxnId="{F7A6914A-68DC-4BA2-B370-13A853C7CB84}">
      <dgm:prSet/>
      <dgm:spPr/>
      <dgm:t>
        <a:bodyPr/>
        <a:lstStyle/>
        <a:p>
          <a:endParaRPr lang="en-US"/>
        </a:p>
      </dgm:t>
    </dgm:pt>
    <dgm:pt modelId="{1D21FEA2-CB42-42AA-922B-93A6B0379510}" type="sibTrans" cxnId="{F7A6914A-68DC-4BA2-B370-13A853C7CB84}">
      <dgm:prSet/>
      <dgm:spPr/>
      <dgm:t>
        <a:bodyPr/>
        <a:lstStyle/>
        <a:p>
          <a:endParaRPr lang="en-US"/>
        </a:p>
      </dgm:t>
    </dgm:pt>
    <dgm:pt modelId="{3E7E97C9-BEBE-415C-BB13-73CB44127278}">
      <dgm:prSet/>
      <dgm:spPr/>
      <dgm:t>
        <a:bodyPr/>
        <a:lstStyle/>
        <a:p>
          <a:r>
            <a:rPr lang="pt-BR"/>
            <a:t>Formalização/normatização do controle;</a:t>
          </a:r>
          <a:endParaRPr lang="en-US"/>
        </a:p>
      </dgm:t>
    </dgm:pt>
    <dgm:pt modelId="{801A9829-5C2A-4828-A942-2A56BA13F072}" type="parTrans" cxnId="{D69479EC-1537-42E9-AB42-CF788082BE95}">
      <dgm:prSet/>
      <dgm:spPr/>
      <dgm:t>
        <a:bodyPr/>
        <a:lstStyle/>
        <a:p>
          <a:endParaRPr lang="en-US"/>
        </a:p>
      </dgm:t>
    </dgm:pt>
    <dgm:pt modelId="{A7840964-7BB0-48E6-ABBD-955C4C98770D}" type="sibTrans" cxnId="{D69479EC-1537-42E9-AB42-CF788082BE95}">
      <dgm:prSet/>
      <dgm:spPr/>
      <dgm:t>
        <a:bodyPr/>
        <a:lstStyle/>
        <a:p>
          <a:endParaRPr lang="en-US"/>
        </a:p>
      </dgm:t>
    </dgm:pt>
    <dgm:pt modelId="{ABEEFC3D-136F-432E-BB6C-99F6759470BD}" type="pres">
      <dgm:prSet presAssocID="{CBDFAF27-C129-49FA-BE5C-E62BC46DC43F}" presName="root" presStyleCnt="0">
        <dgm:presLayoutVars>
          <dgm:dir/>
          <dgm:resizeHandles val="exact"/>
        </dgm:presLayoutVars>
      </dgm:prSet>
      <dgm:spPr/>
    </dgm:pt>
    <dgm:pt modelId="{C83DCDA4-D0E1-4D81-B18C-9A8710E80168}" type="pres">
      <dgm:prSet presAssocID="{200F7498-1B2A-4147-BBEF-42CF2C1F41CB}" presName="compNode" presStyleCnt="0"/>
      <dgm:spPr/>
    </dgm:pt>
    <dgm:pt modelId="{999C1BD3-E970-4588-A718-3342416611F4}" type="pres">
      <dgm:prSet presAssocID="{200F7498-1B2A-4147-BBEF-42CF2C1F41CB}" presName="bgRect" presStyleLbl="bgShp" presStyleIdx="0" presStyleCnt="5"/>
      <dgm:spPr/>
    </dgm:pt>
    <dgm:pt modelId="{27001CA4-23B7-4FA8-AD7E-CDFE226DB2F5}" type="pres">
      <dgm:prSet presAssocID="{200F7498-1B2A-4147-BBEF-42CF2C1F41C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finity"/>
        </a:ext>
      </dgm:extLst>
    </dgm:pt>
    <dgm:pt modelId="{6F40AE42-6A57-4F5B-993E-12FBA06D5248}" type="pres">
      <dgm:prSet presAssocID="{200F7498-1B2A-4147-BBEF-42CF2C1F41CB}" presName="spaceRect" presStyleCnt="0"/>
      <dgm:spPr/>
    </dgm:pt>
    <dgm:pt modelId="{CED23FA9-52EC-4941-B24C-335F8F562586}" type="pres">
      <dgm:prSet presAssocID="{200F7498-1B2A-4147-BBEF-42CF2C1F41CB}" presName="parTx" presStyleLbl="revTx" presStyleIdx="0" presStyleCnt="5">
        <dgm:presLayoutVars>
          <dgm:chMax val="0"/>
          <dgm:chPref val="0"/>
        </dgm:presLayoutVars>
      </dgm:prSet>
      <dgm:spPr/>
    </dgm:pt>
    <dgm:pt modelId="{50C980E7-7817-43A2-83A9-64C594577B26}" type="pres">
      <dgm:prSet presAssocID="{1B18F35C-DB20-4EC6-B6E3-79A8D7EA63EC}" presName="sibTrans" presStyleCnt="0"/>
      <dgm:spPr/>
    </dgm:pt>
    <dgm:pt modelId="{9337D346-93CB-403D-9FB0-699F7AA07237}" type="pres">
      <dgm:prSet presAssocID="{D40BB9EF-20D0-407A-9924-0EB2822B23F9}" presName="compNode" presStyleCnt="0"/>
      <dgm:spPr/>
    </dgm:pt>
    <dgm:pt modelId="{3C4AA1EA-30E9-4AAC-B1B7-EE26EF0EF219}" type="pres">
      <dgm:prSet presAssocID="{D40BB9EF-20D0-407A-9924-0EB2822B23F9}" presName="bgRect" presStyleLbl="bgShp" presStyleIdx="1" presStyleCnt="5"/>
      <dgm:spPr/>
    </dgm:pt>
    <dgm:pt modelId="{2B0A03A7-9253-40B5-A264-01A4266E6339}" type="pres">
      <dgm:prSet presAssocID="{D40BB9EF-20D0-407A-9924-0EB2822B23F9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24E13E6B-BEA0-4EB9-B04F-D7D5AEA67CFA}" type="pres">
      <dgm:prSet presAssocID="{D40BB9EF-20D0-407A-9924-0EB2822B23F9}" presName="spaceRect" presStyleCnt="0"/>
      <dgm:spPr/>
    </dgm:pt>
    <dgm:pt modelId="{DF6D3188-526A-4DA2-85C3-7D79C096CEE9}" type="pres">
      <dgm:prSet presAssocID="{D40BB9EF-20D0-407A-9924-0EB2822B23F9}" presName="parTx" presStyleLbl="revTx" presStyleIdx="1" presStyleCnt="5">
        <dgm:presLayoutVars>
          <dgm:chMax val="0"/>
          <dgm:chPref val="0"/>
        </dgm:presLayoutVars>
      </dgm:prSet>
      <dgm:spPr/>
    </dgm:pt>
    <dgm:pt modelId="{D6C428A3-D1B2-464D-84A7-03EDFF9B7857}" type="pres">
      <dgm:prSet presAssocID="{C2985374-5973-425B-A358-6F5479C52154}" presName="sibTrans" presStyleCnt="0"/>
      <dgm:spPr/>
    </dgm:pt>
    <dgm:pt modelId="{FADB3866-16DF-498D-99E2-CE0E5732F9A6}" type="pres">
      <dgm:prSet presAssocID="{D131603B-70B4-4766-BFFE-027AE55CE4D7}" presName="compNode" presStyleCnt="0"/>
      <dgm:spPr/>
    </dgm:pt>
    <dgm:pt modelId="{B41D7D3D-298E-4BBA-967D-EB378D68B066}" type="pres">
      <dgm:prSet presAssocID="{D131603B-70B4-4766-BFFE-027AE55CE4D7}" presName="bgRect" presStyleLbl="bgShp" presStyleIdx="2" presStyleCnt="5"/>
      <dgm:spPr/>
    </dgm:pt>
    <dgm:pt modelId="{1F47B481-12E5-49F7-ABA8-72FA36BC95C5}" type="pres">
      <dgm:prSet presAssocID="{D131603B-70B4-4766-BFFE-027AE55CE4D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ymnast - Floor Routine"/>
        </a:ext>
      </dgm:extLst>
    </dgm:pt>
    <dgm:pt modelId="{4AE020E5-CF5E-4341-B9F0-C1A0319BB52D}" type="pres">
      <dgm:prSet presAssocID="{D131603B-70B4-4766-BFFE-027AE55CE4D7}" presName="spaceRect" presStyleCnt="0"/>
      <dgm:spPr/>
    </dgm:pt>
    <dgm:pt modelId="{31C3E20C-A701-45A6-9B27-3448331DE1A2}" type="pres">
      <dgm:prSet presAssocID="{D131603B-70B4-4766-BFFE-027AE55CE4D7}" presName="parTx" presStyleLbl="revTx" presStyleIdx="2" presStyleCnt="5">
        <dgm:presLayoutVars>
          <dgm:chMax val="0"/>
          <dgm:chPref val="0"/>
        </dgm:presLayoutVars>
      </dgm:prSet>
      <dgm:spPr/>
    </dgm:pt>
    <dgm:pt modelId="{BA41D497-53E1-4BEA-9A24-9254DABBC5D8}" type="pres">
      <dgm:prSet presAssocID="{283F55CF-8D4E-4C42-ACFC-51470EBCBAE6}" presName="sibTrans" presStyleCnt="0"/>
      <dgm:spPr/>
    </dgm:pt>
    <dgm:pt modelId="{745A36DE-99D7-4E26-B46D-90879482EFF9}" type="pres">
      <dgm:prSet presAssocID="{C27622CB-1A0D-410B-BFF0-5B628D893761}" presName="compNode" presStyleCnt="0"/>
      <dgm:spPr/>
    </dgm:pt>
    <dgm:pt modelId="{820F2EDF-268F-4876-9963-F3F4E547A8CD}" type="pres">
      <dgm:prSet presAssocID="{C27622CB-1A0D-410B-BFF0-5B628D893761}" presName="bgRect" presStyleLbl="bgShp" presStyleIdx="3" presStyleCnt="5"/>
      <dgm:spPr/>
    </dgm:pt>
    <dgm:pt modelId="{366C3AA6-D784-4793-A364-0BCA564AE94F}" type="pres">
      <dgm:prSet presAssocID="{C27622CB-1A0D-410B-BFF0-5B628D89376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223B3570-D713-4CF1-B88D-AFEF4D8646C9}" type="pres">
      <dgm:prSet presAssocID="{C27622CB-1A0D-410B-BFF0-5B628D893761}" presName="spaceRect" presStyleCnt="0"/>
      <dgm:spPr/>
    </dgm:pt>
    <dgm:pt modelId="{DD272BE9-4B0E-4156-A4DA-435295E92B34}" type="pres">
      <dgm:prSet presAssocID="{C27622CB-1A0D-410B-BFF0-5B628D893761}" presName="parTx" presStyleLbl="revTx" presStyleIdx="3" presStyleCnt="5">
        <dgm:presLayoutVars>
          <dgm:chMax val="0"/>
          <dgm:chPref val="0"/>
        </dgm:presLayoutVars>
      </dgm:prSet>
      <dgm:spPr/>
    </dgm:pt>
    <dgm:pt modelId="{E616F225-70A0-4B2B-87D3-E2B44E50A68D}" type="pres">
      <dgm:prSet presAssocID="{1D21FEA2-CB42-42AA-922B-93A6B0379510}" presName="sibTrans" presStyleCnt="0"/>
      <dgm:spPr/>
    </dgm:pt>
    <dgm:pt modelId="{2512005D-32D3-4AD0-B35F-6C2193B37D46}" type="pres">
      <dgm:prSet presAssocID="{3E7E97C9-BEBE-415C-BB13-73CB44127278}" presName="compNode" presStyleCnt="0"/>
      <dgm:spPr/>
    </dgm:pt>
    <dgm:pt modelId="{F23B80CF-E9AE-40CB-A8D8-7EA9A8510B16}" type="pres">
      <dgm:prSet presAssocID="{3E7E97C9-BEBE-415C-BB13-73CB44127278}" presName="bgRect" presStyleLbl="bgShp" presStyleIdx="4" presStyleCnt="5"/>
      <dgm:spPr/>
    </dgm:pt>
    <dgm:pt modelId="{8E63AB9A-1107-40A9-8439-F123352FCBBD}" type="pres">
      <dgm:prSet presAssocID="{3E7E97C9-BEBE-415C-BB13-73CB4412727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me controller"/>
        </a:ext>
      </dgm:extLst>
    </dgm:pt>
    <dgm:pt modelId="{E4616A0F-435B-47C3-B34C-F38114D5AAEE}" type="pres">
      <dgm:prSet presAssocID="{3E7E97C9-BEBE-415C-BB13-73CB44127278}" presName="spaceRect" presStyleCnt="0"/>
      <dgm:spPr/>
    </dgm:pt>
    <dgm:pt modelId="{BF20EABF-1D07-4954-9489-507D81C23ED2}" type="pres">
      <dgm:prSet presAssocID="{3E7E97C9-BEBE-415C-BB13-73CB44127278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DC741428-CC6B-45F4-97BE-E73D38959B3A}" type="presOf" srcId="{C27622CB-1A0D-410B-BFF0-5B628D893761}" destId="{DD272BE9-4B0E-4156-A4DA-435295E92B34}" srcOrd="0" destOrd="0" presId="urn:microsoft.com/office/officeart/2018/2/layout/IconVerticalSolidList"/>
    <dgm:cxn modelId="{80C1F42D-6D94-447E-AE8A-4198F250E34E}" srcId="{CBDFAF27-C129-49FA-BE5C-E62BC46DC43F}" destId="{D131603B-70B4-4766-BFFE-027AE55CE4D7}" srcOrd="2" destOrd="0" parTransId="{F7D7CDC0-9761-4B76-B0BB-E3A00D091DA1}" sibTransId="{283F55CF-8D4E-4C42-ACFC-51470EBCBAE6}"/>
    <dgm:cxn modelId="{206E3D2F-7C93-4665-B14E-AE6A2C2FC6BC}" type="presOf" srcId="{3E7E97C9-BEBE-415C-BB13-73CB44127278}" destId="{BF20EABF-1D07-4954-9489-507D81C23ED2}" srcOrd="0" destOrd="0" presId="urn:microsoft.com/office/officeart/2018/2/layout/IconVerticalSolidList"/>
    <dgm:cxn modelId="{FABE9631-4419-41E1-88FE-52CC6BFDEA65}" type="presOf" srcId="{CBDFAF27-C129-49FA-BE5C-E62BC46DC43F}" destId="{ABEEFC3D-136F-432E-BB6C-99F6759470BD}" srcOrd="0" destOrd="0" presId="urn:microsoft.com/office/officeart/2018/2/layout/IconVerticalSolidList"/>
    <dgm:cxn modelId="{3899EC5C-D711-4F9A-845A-B380764A1C79}" type="presOf" srcId="{D131603B-70B4-4766-BFFE-027AE55CE4D7}" destId="{31C3E20C-A701-45A6-9B27-3448331DE1A2}" srcOrd="0" destOrd="0" presId="urn:microsoft.com/office/officeart/2018/2/layout/IconVerticalSolidList"/>
    <dgm:cxn modelId="{F7A6914A-68DC-4BA2-B370-13A853C7CB84}" srcId="{CBDFAF27-C129-49FA-BE5C-E62BC46DC43F}" destId="{C27622CB-1A0D-410B-BFF0-5B628D893761}" srcOrd="3" destOrd="0" parTransId="{AB079147-9DE0-4F97-9F95-8788BB032113}" sibTransId="{1D21FEA2-CB42-42AA-922B-93A6B0379510}"/>
    <dgm:cxn modelId="{F8C98F6C-E1A1-4607-AFA4-9EDCF686AF6D}" srcId="{CBDFAF27-C129-49FA-BE5C-E62BC46DC43F}" destId="{200F7498-1B2A-4147-BBEF-42CF2C1F41CB}" srcOrd="0" destOrd="0" parTransId="{08DE8803-9783-4DF9-98FE-810FC64E7FF9}" sibTransId="{1B18F35C-DB20-4EC6-B6E3-79A8D7EA63EC}"/>
    <dgm:cxn modelId="{3809FA4D-7381-40E8-A067-E05B7709047B}" type="presOf" srcId="{D40BB9EF-20D0-407A-9924-0EB2822B23F9}" destId="{DF6D3188-526A-4DA2-85C3-7D79C096CEE9}" srcOrd="0" destOrd="0" presId="urn:microsoft.com/office/officeart/2018/2/layout/IconVerticalSolidList"/>
    <dgm:cxn modelId="{BDC171B4-FE8B-4A96-AF67-431B254EB58C}" srcId="{CBDFAF27-C129-49FA-BE5C-E62BC46DC43F}" destId="{D40BB9EF-20D0-407A-9924-0EB2822B23F9}" srcOrd="1" destOrd="0" parTransId="{DC509882-F1CE-4E8B-9088-820013A5DF62}" sibTransId="{C2985374-5973-425B-A358-6F5479C52154}"/>
    <dgm:cxn modelId="{B5A9E3D4-70DF-452B-9FA3-BA82D46CF065}" type="presOf" srcId="{200F7498-1B2A-4147-BBEF-42CF2C1F41CB}" destId="{CED23FA9-52EC-4941-B24C-335F8F562586}" srcOrd="0" destOrd="0" presId="urn:microsoft.com/office/officeart/2018/2/layout/IconVerticalSolidList"/>
    <dgm:cxn modelId="{D69479EC-1537-42E9-AB42-CF788082BE95}" srcId="{CBDFAF27-C129-49FA-BE5C-E62BC46DC43F}" destId="{3E7E97C9-BEBE-415C-BB13-73CB44127278}" srcOrd="4" destOrd="0" parTransId="{801A9829-5C2A-4828-A942-2A56BA13F072}" sibTransId="{A7840964-7BB0-48E6-ABBD-955C4C98770D}"/>
    <dgm:cxn modelId="{30E274D2-9A37-44CC-BE7B-CF4D801254EB}" type="presParOf" srcId="{ABEEFC3D-136F-432E-BB6C-99F6759470BD}" destId="{C83DCDA4-D0E1-4D81-B18C-9A8710E80168}" srcOrd="0" destOrd="0" presId="urn:microsoft.com/office/officeart/2018/2/layout/IconVerticalSolidList"/>
    <dgm:cxn modelId="{9E933B9B-6260-4A9C-8555-A80E8673072F}" type="presParOf" srcId="{C83DCDA4-D0E1-4D81-B18C-9A8710E80168}" destId="{999C1BD3-E970-4588-A718-3342416611F4}" srcOrd="0" destOrd="0" presId="urn:microsoft.com/office/officeart/2018/2/layout/IconVerticalSolidList"/>
    <dgm:cxn modelId="{C7FF6A39-F7BC-4D7C-87D1-27FA0B95706E}" type="presParOf" srcId="{C83DCDA4-D0E1-4D81-B18C-9A8710E80168}" destId="{27001CA4-23B7-4FA8-AD7E-CDFE226DB2F5}" srcOrd="1" destOrd="0" presId="urn:microsoft.com/office/officeart/2018/2/layout/IconVerticalSolidList"/>
    <dgm:cxn modelId="{F42E3B44-27ED-45C5-A65D-52532A23040B}" type="presParOf" srcId="{C83DCDA4-D0E1-4D81-B18C-9A8710E80168}" destId="{6F40AE42-6A57-4F5B-993E-12FBA06D5248}" srcOrd="2" destOrd="0" presId="urn:microsoft.com/office/officeart/2018/2/layout/IconVerticalSolidList"/>
    <dgm:cxn modelId="{5F137150-F2BA-4FA3-B00F-C2DE7D030851}" type="presParOf" srcId="{C83DCDA4-D0E1-4D81-B18C-9A8710E80168}" destId="{CED23FA9-52EC-4941-B24C-335F8F562586}" srcOrd="3" destOrd="0" presId="urn:microsoft.com/office/officeart/2018/2/layout/IconVerticalSolidList"/>
    <dgm:cxn modelId="{016DADF1-6B06-4EBE-85C0-3CD8184CB9B6}" type="presParOf" srcId="{ABEEFC3D-136F-432E-BB6C-99F6759470BD}" destId="{50C980E7-7817-43A2-83A9-64C594577B26}" srcOrd="1" destOrd="0" presId="urn:microsoft.com/office/officeart/2018/2/layout/IconVerticalSolidList"/>
    <dgm:cxn modelId="{08DE971F-C450-4469-AA34-7551B3EC2A80}" type="presParOf" srcId="{ABEEFC3D-136F-432E-BB6C-99F6759470BD}" destId="{9337D346-93CB-403D-9FB0-699F7AA07237}" srcOrd="2" destOrd="0" presId="urn:microsoft.com/office/officeart/2018/2/layout/IconVerticalSolidList"/>
    <dgm:cxn modelId="{746251D2-2073-4D51-AECE-62305F9C5E12}" type="presParOf" srcId="{9337D346-93CB-403D-9FB0-699F7AA07237}" destId="{3C4AA1EA-30E9-4AAC-B1B7-EE26EF0EF219}" srcOrd="0" destOrd="0" presId="urn:microsoft.com/office/officeart/2018/2/layout/IconVerticalSolidList"/>
    <dgm:cxn modelId="{1648C736-8F1A-401D-BB5D-3F611B20E2C8}" type="presParOf" srcId="{9337D346-93CB-403D-9FB0-699F7AA07237}" destId="{2B0A03A7-9253-40B5-A264-01A4266E6339}" srcOrd="1" destOrd="0" presId="urn:microsoft.com/office/officeart/2018/2/layout/IconVerticalSolidList"/>
    <dgm:cxn modelId="{77862784-B3DE-4754-8F76-B2157594BB83}" type="presParOf" srcId="{9337D346-93CB-403D-9FB0-699F7AA07237}" destId="{24E13E6B-BEA0-4EB9-B04F-D7D5AEA67CFA}" srcOrd="2" destOrd="0" presId="urn:microsoft.com/office/officeart/2018/2/layout/IconVerticalSolidList"/>
    <dgm:cxn modelId="{29786203-1B3B-407C-A05C-E7AD0E8E3C4F}" type="presParOf" srcId="{9337D346-93CB-403D-9FB0-699F7AA07237}" destId="{DF6D3188-526A-4DA2-85C3-7D79C096CEE9}" srcOrd="3" destOrd="0" presId="urn:microsoft.com/office/officeart/2018/2/layout/IconVerticalSolidList"/>
    <dgm:cxn modelId="{95A2A17F-462E-4795-8AC1-F15DF87220CD}" type="presParOf" srcId="{ABEEFC3D-136F-432E-BB6C-99F6759470BD}" destId="{D6C428A3-D1B2-464D-84A7-03EDFF9B7857}" srcOrd="3" destOrd="0" presId="urn:microsoft.com/office/officeart/2018/2/layout/IconVerticalSolidList"/>
    <dgm:cxn modelId="{0720F966-6A07-47B8-85FF-B5A2700B749F}" type="presParOf" srcId="{ABEEFC3D-136F-432E-BB6C-99F6759470BD}" destId="{FADB3866-16DF-498D-99E2-CE0E5732F9A6}" srcOrd="4" destOrd="0" presId="urn:microsoft.com/office/officeart/2018/2/layout/IconVerticalSolidList"/>
    <dgm:cxn modelId="{B79A2915-3C56-48D6-AE14-0B8D467AC096}" type="presParOf" srcId="{FADB3866-16DF-498D-99E2-CE0E5732F9A6}" destId="{B41D7D3D-298E-4BBA-967D-EB378D68B066}" srcOrd="0" destOrd="0" presId="urn:microsoft.com/office/officeart/2018/2/layout/IconVerticalSolidList"/>
    <dgm:cxn modelId="{EF4AAFE7-B845-4011-A832-FFD6B201DFD3}" type="presParOf" srcId="{FADB3866-16DF-498D-99E2-CE0E5732F9A6}" destId="{1F47B481-12E5-49F7-ABA8-72FA36BC95C5}" srcOrd="1" destOrd="0" presId="urn:microsoft.com/office/officeart/2018/2/layout/IconVerticalSolidList"/>
    <dgm:cxn modelId="{CE96713C-50FD-44FB-B036-89C59B713493}" type="presParOf" srcId="{FADB3866-16DF-498D-99E2-CE0E5732F9A6}" destId="{4AE020E5-CF5E-4341-B9F0-C1A0319BB52D}" srcOrd="2" destOrd="0" presId="urn:microsoft.com/office/officeart/2018/2/layout/IconVerticalSolidList"/>
    <dgm:cxn modelId="{AF263475-2503-4C2D-9887-993E44BBC722}" type="presParOf" srcId="{FADB3866-16DF-498D-99E2-CE0E5732F9A6}" destId="{31C3E20C-A701-45A6-9B27-3448331DE1A2}" srcOrd="3" destOrd="0" presId="urn:microsoft.com/office/officeart/2018/2/layout/IconVerticalSolidList"/>
    <dgm:cxn modelId="{C0D1C7D8-94A7-427B-88B1-EAEDDC9CA806}" type="presParOf" srcId="{ABEEFC3D-136F-432E-BB6C-99F6759470BD}" destId="{BA41D497-53E1-4BEA-9A24-9254DABBC5D8}" srcOrd="5" destOrd="0" presId="urn:microsoft.com/office/officeart/2018/2/layout/IconVerticalSolidList"/>
    <dgm:cxn modelId="{B6E401E1-25E7-4E44-A682-7A8E04934E94}" type="presParOf" srcId="{ABEEFC3D-136F-432E-BB6C-99F6759470BD}" destId="{745A36DE-99D7-4E26-B46D-90879482EFF9}" srcOrd="6" destOrd="0" presId="urn:microsoft.com/office/officeart/2018/2/layout/IconVerticalSolidList"/>
    <dgm:cxn modelId="{40C2B225-5862-481E-A9BB-1D3674AD2AB7}" type="presParOf" srcId="{745A36DE-99D7-4E26-B46D-90879482EFF9}" destId="{820F2EDF-268F-4876-9963-F3F4E547A8CD}" srcOrd="0" destOrd="0" presId="urn:microsoft.com/office/officeart/2018/2/layout/IconVerticalSolidList"/>
    <dgm:cxn modelId="{2618BE4F-5C75-444D-904C-2A9C5EEA19FE}" type="presParOf" srcId="{745A36DE-99D7-4E26-B46D-90879482EFF9}" destId="{366C3AA6-D784-4793-A364-0BCA564AE94F}" srcOrd="1" destOrd="0" presId="urn:microsoft.com/office/officeart/2018/2/layout/IconVerticalSolidList"/>
    <dgm:cxn modelId="{0D5B3E15-3DC2-42C3-818D-03BA43310EB2}" type="presParOf" srcId="{745A36DE-99D7-4E26-B46D-90879482EFF9}" destId="{223B3570-D713-4CF1-B88D-AFEF4D8646C9}" srcOrd="2" destOrd="0" presId="urn:microsoft.com/office/officeart/2018/2/layout/IconVerticalSolidList"/>
    <dgm:cxn modelId="{BCC909E3-2D4B-4C88-8906-787A1CA0529A}" type="presParOf" srcId="{745A36DE-99D7-4E26-B46D-90879482EFF9}" destId="{DD272BE9-4B0E-4156-A4DA-435295E92B34}" srcOrd="3" destOrd="0" presId="urn:microsoft.com/office/officeart/2018/2/layout/IconVerticalSolidList"/>
    <dgm:cxn modelId="{2A434E83-9090-4FC2-9A4F-354415F66E01}" type="presParOf" srcId="{ABEEFC3D-136F-432E-BB6C-99F6759470BD}" destId="{E616F225-70A0-4B2B-87D3-E2B44E50A68D}" srcOrd="7" destOrd="0" presId="urn:microsoft.com/office/officeart/2018/2/layout/IconVerticalSolidList"/>
    <dgm:cxn modelId="{B98497F1-595A-42BB-BF6E-3FEC00C9D031}" type="presParOf" srcId="{ABEEFC3D-136F-432E-BB6C-99F6759470BD}" destId="{2512005D-32D3-4AD0-B35F-6C2193B37D46}" srcOrd="8" destOrd="0" presId="urn:microsoft.com/office/officeart/2018/2/layout/IconVerticalSolidList"/>
    <dgm:cxn modelId="{A2DBEB2D-3B90-4607-A081-1872AF773C22}" type="presParOf" srcId="{2512005D-32D3-4AD0-B35F-6C2193B37D46}" destId="{F23B80CF-E9AE-40CB-A8D8-7EA9A8510B16}" srcOrd="0" destOrd="0" presId="urn:microsoft.com/office/officeart/2018/2/layout/IconVerticalSolidList"/>
    <dgm:cxn modelId="{D3F2A329-3614-48DF-BF45-0C44B47E7AEE}" type="presParOf" srcId="{2512005D-32D3-4AD0-B35F-6C2193B37D46}" destId="{8E63AB9A-1107-40A9-8439-F123352FCBBD}" srcOrd="1" destOrd="0" presId="urn:microsoft.com/office/officeart/2018/2/layout/IconVerticalSolidList"/>
    <dgm:cxn modelId="{0EE47C24-5E8E-4793-83EB-B708071C38D2}" type="presParOf" srcId="{2512005D-32D3-4AD0-B35F-6C2193B37D46}" destId="{E4616A0F-435B-47C3-B34C-F38114D5AAEE}" srcOrd="2" destOrd="0" presId="urn:microsoft.com/office/officeart/2018/2/layout/IconVerticalSolidList"/>
    <dgm:cxn modelId="{2FC756E9-CCC1-4AC2-AB58-7D15B2415CD6}" type="presParOf" srcId="{2512005D-32D3-4AD0-B35F-6C2193B37D46}" destId="{BF20EABF-1D07-4954-9489-507D81C23ED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E55A27-BA71-49DF-A1EB-332E041B1CB4}" type="doc">
      <dgm:prSet loTypeId="urn:microsoft.com/office/officeart/2005/8/layout/vList2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F6E7221-5B9F-48DA-BDD4-C3578A6EB7B8}">
      <dgm:prSet/>
      <dgm:spPr/>
      <dgm:t>
        <a:bodyPr/>
        <a:lstStyle/>
        <a:p>
          <a:r>
            <a:rPr lang="pt-BR" dirty="0"/>
            <a:t>Plebiscitos, consultas populares, fóruns, planejamento;</a:t>
          </a:r>
          <a:endParaRPr lang="en-US" dirty="0"/>
        </a:p>
      </dgm:t>
    </dgm:pt>
    <dgm:pt modelId="{AEF2511F-EE44-459C-B9C6-5DD226CDFEBC}" type="parTrans" cxnId="{4EE02093-D701-467E-B5D3-9B4C0B07CC8A}">
      <dgm:prSet/>
      <dgm:spPr/>
      <dgm:t>
        <a:bodyPr/>
        <a:lstStyle/>
        <a:p>
          <a:endParaRPr lang="en-US"/>
        </a:p>
      </dgm:t>
    </dgm:pt>
    <dgm:pt modelId="{172F349A-F50C-418E-A86D-EAF85B75B0D1}" type="sibTrans" cxnId="{4EE02093-D701-467E-B5D3-9B4C0B07CC8A}">
      <dgm:prSet/>
      <dgm:spPr/>
      <dgm:t>
        <a:bodyPr/>
        <a:lstStyle/>
        <a:p>
          <a:endParaRPr lang="en-US"/>
        </a:p>
      </dgm:t>
    </dgm:pt>
    <dgm:pt modelId="{1CC89D5C-F72F-4B1F-9315-818856E89FC9}">
      <dgm:prSet/>
      <dgm:spPr/>
      <dgm:t>
        <a:bodyPr/>
        <a:lstStyle/>
        <a:p>
          <a:r>
            <a:rPr lang="pt-BR"/>
            <a:t>Retorno ao modelo grego?</a:t>
          </a:r>
          <a:endParaRPr lang="en-US"/>
        </a:p>
      </dgm:t>
    </dgm:pt>
    <dgm:pt modelId="{3817EF2A-981A-4983-B348-70B17943417F}" type="parTrans" cxnId="{7E0E44A1-82B4-4948-AF99-93CE5B09902C}">
      <dgm:prSet/>
      <dgm:spPr/>
      <dgm:t>
        <a:bodyPr/>
        <a:lstStyle/>
        <a:p>
          <a:endParaRPr lang="en-US"/>
        </a:p>
      </dgm:t>
    </dgm:pt>
    <dgm:pt modelId="{A317903A-C383-4B45-9AE3-061B2E8534F2}" type="sibTrans" cxnId="{7E0E44A1-82B4-4948-AF99-93CE5B09902C}">
      <dgm:prSet/>
      <dgm:spPr/>
      <dgm:t>
        <a:bodyPr/>
        <a:lstStyle/>
        <a:p>
          <a:endParaRPr lang="en-US"/>
        </a:p>
      </dgm:t>
    </dgm:pt>
    <dgm:pt modelId="{F0DA814D-7EBB-442C-933D-7DF5F7ECABBF}">
      <dgm:prSet/>
      <dgm:spPr/>
      <dgm:t>
        <a:bodyPr/>
        <a:lstStyle/>
        <a:p>
          <a:r>
            <a:rPr lang="pt-BR"/>
            <a:t>O retorno do cidadão ao espaço público;</a:t>
          </a:r>
          <a:endParaRPr lang="en-US"/>
        </a:p>
      </dgm:t>
    </dgm:pt>
    <dgm:pt modelId="{B0D85F14-20D1-4140-B539-7CE2009BB1A6}" type="parTrans" cxnId="{92F0F2FF-B789-4A65-B149-CC2B074E1A00}">
      <dgm:prSet/>
      <dgm:spPr/>
      <dgm:t>
        <a:bodyPr/>
        <a:lstStyle/>
        <a:p>
          <a:endParaRPr lang="en-US"/>
        </a:p>
      </dgm:t>
    </dgm:pt>
    <dgm:pt modelId="{0837F093-2F59-44C4-A733-091469F0C7F8}" type="sibTrans" cxnId="{92F0F2FF-B789-4A65-B149-CC2B074E1A00}">
      <dgm:prSet/>
      <dgm:spPr/>
      <dgm:t>
        <a:bodyPr/>
        <a:lstStyle/>
        <a:p>
          <a:endParaRPr lang="en-US"/>
        </a:p>
      </dgm:t>
    </dgm:pt>
    <dgm:pt modelId="{12E4B2BE-2D05-46E5-877F-C6D05CA46F72}">
      <dgm:prSet/>
      <dgm:spPr/>
      <dgm:t>
        <a:bodyPr/>
        <a:lstStyle/>
        <a:p>
          <a:r>
            <a:rPr lang="pt-BR"/>
            <a:t>O país como a polis? Local e/ou nacional;</a:t>
          </a:r>
          <a:endParaRPr lang="en-US"/>
        </a:p>
      </dgm:t>
    </dgm:pt>
    <dgm:pt modelId="{D307CC26-1AA3-4311-86FE-715DDDC55C9C}" type="parTrans" cxnId="{F3F34420-DEFA-4972-9CE8-3851B72EC633}">
      <dgm:prSet/>
      <dgm:spPr/>
      <dgm:t>
        <a:bodyPr/>
        <a:lstStyle/>
        <a:p>
          <a:endParaRPr lang="en-US"/>
        </a:p>
      </dgm:t>
    </dgm:pt>
    <dgm:pt modelId="{8EC76324-E5E7-4C61-A51B-FFF4D6E2512B}" type="sibTrans" cxnId="{F3F34420-DEFA-4972-9CE8-3851B72EC633}">
      <dgm:prSet/>
      <dgm:spPr/>
      <dgm:t>
        <a:bodyPr/>
        <a:lstStyle/>
        <a:p>
          <a:endParaRPr lang="en-US"/>
        </a:p>
      </dgm:t>
    </dgm:pt>
    <dgm:pt modelId="{1091F3C3-8BD2-444B-AFBD-5F07CF654B30}">
      <dgm:prSet/>
      <dgm:spPr/>
      <dgm:t>
        <a:bodyPr/>
        <a:lstStyle/>
        <a:p>
          <a:r>
            <a:rPr lang="pt-BR" dirty="0"/>
            <a:t>Mudanças: a política acompanha a sociedade.</a:t>
          </a:r>
          <a:endParaRPr lang="en-US" dirty="0"/>
        </a:p>
      </dgm:t>
    </dgm:pt>
    <dgm:pt modelId="{FF572E5F-FB2B-42F7-B97B-939E1AC57536}" type="parTrans" cxnId="{F3E25BC9-51F9-4897-8F34-73B0CE732BFF}">
      <dgm:prSet/>
      <dgm:spPr/>
      <dgm:t>
        <a:bodyPr/>
        <a:lstStyle/>
        <a:p>
          <a:endParaRPr lang="en-US"/>
        </a:p>
      </dgm:t>
    </dgm:pt>
    <dgm:pt modelId="{BFBC6452-03C4-4A24-8228-486D9D66514F}" type="sibTrans" cxnId="{F3E25BC9-51F9-4897-8F34-73B0CE732BFF}">
      <dgm:prSet/>
      <dgm:spPr/>
      <dgm:t>
        <a:bodyPr/>
        <a:lstStyle/>
        <a:p>
          <a:endParaRPr lang="en-US"/>
        </a:p>
      </dgm:t>
    </dgm:pt>
    <dgm:pt modelId="{6C3411AF-5D27-47A1-A018-78568338DC23}" type="pres">
      <dgm:prSet presAssocID="{41E55A27-BA71-49DF-A1EB-332E041B1CB4}" presName="linear" presStyleCnt="0">
        <dgm:presLayoutVars>
          <dgm:animLvl val="lvl"/>
          <dgm:resizeHandles val="exact"/>
        </dgm:presLayoutVars>
      </dgm:prSet>
      <dgm:spPr/>
    </dgm:pt>
    <dgm:pt modelId="{CCCA0054-1622-4C13-B6D7-A23A51BB2C1F}" type="pres">
      <dgm:prSet presAssocID="{4F6E7221-5B9F-48DA-BDD4-C3578A6EB7B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E9DB8AB-F063-40B7-948A-FB1B51FC2A72}" type="pres">
      <dgm:prSet presAssocID="{172F349A-F50C-418E-A86D-EAF85B75B0D1}" presName="spacer" presStyleCnt="0"/>
      <dgm:spPr/>
    </dgm:pt>
    <dgm:pt modelId="{22EA0CD2-9AA3-4594-9570-1AD53A004D7E}" type="pres">
      <dgm:prSet presAssocID="{1CC89D5C-F72F-4B1F-9315-818856E89FC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9673846-655B-4A42-BC9E-C892A3DAC77C}" type="pres">
      <dgm:prSet presAssocID="{A317903A-C383-4B45-9AE3-061B2E8534F2}" presName="spacer" presStyleCnt="0"/>
      <dgm:spPr/>
    </dgm:pt>
    <dgm:pt modelId="{D7D1E908-AD02-4E23-95FF-95F342EF3D11}" type="pres">
      <dgm:prSet presAssocID="{F0DA814D-7EBB-442C-933D-7DF5F7ECABB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728790F-475A-4226-A87B-12AA0D8255DB}" type="pres">
      <dgm:prSet presAssocID="{0837F093-2F59-44C4-A733-091469F0C7F8}" presName="spacer" presStyleCnt="0"/>
      <dgm:spPr/>
    </dgm:pt>
    <dgm:pt modelId="{F04A06A9-64D3-48C5-94A0-1AB4D33DE0E2}" type="pres">
      <dgm:prSet presAssocID="{12E4B2BE-2D05-46E5-877F-C6D05CA46F7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AA865FF-1459-41C8-A244-A9CCF97199B8}" type="pres">
      <dgm:prSet presAssocID="{8EC76324-E5E7-4C61-A51B-FFF4D6E2512B}" presName="spacer" presStyleCnt="0"/>
      <dgm:spPr/>
    </dgm:pt>
    <dgm:pt modelId="{5B7A1513-9864-42F5-B87B-4A88DCE33753}" type="pres">
      <dgm:prSet presAssocID="{1091F3C3-8BD2-444B-AFBD-5F07CF654B3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F3F34420-DEFA-4972-9CE8-3851B72EC633}" srcId="{41E55A27-BA71-49DF-A1EB-332E041B1CB4}" destId="{12E4B2BE-2D05-46E5-877F-C6D05CA46F72}" srcOrd="3" destOrd="0" parTransId="{D307CC26-1AA3-4311-86FE-715DDDC55C9C}" sibTransId="{8EC76324-E5E7-4C61-A51B-FFF4D6E2512B}"/>
    <dgm:cxn modelId="{39092021-2B59-44E4-9AC0-02824CDDA342}" type="presOf" srcId="{4F6E7221-5B9F-48DA-BDD4-C3578A6EB7B8}" destId="{CCCA0054-1622-4C13-B6D7-A23A51BB2C1F}" srcOrd="0" destOrd="0" presId="urn:microsoft.com/office/officeart/2005/8/layout/vList2"/>
    <dgm:cxn modelId="{F446CA2D-ACCA-425B-B3D6-128D473A9038}" type="presOf" srcId="{12E4B2BE-2D05-46E5-877F-C6D05CA46F72}" destId="{F04A06A9-64D3-48C5-94A0-1AB4D33DE0E2}" srcOrd="0" destOrd="0" presId="urn:microsoft.com/office/officeart/2005/8/layout/vList2"/>
    <dgm:cxn modelId="{82E45B77-3037-4470-92CA-BCCE899ED37F}" type="presOf" srcId="{1091F3C3-8BD2-444B-AFBD-5F07CF654B30}" destId="{5B7A1513-9864-42F5-B87B-4A88DCE33753}" srcOrd="0" destOrd="0" presId="urn:microsoft.com/office/officeart/2005/8/layout/vList2"/>
    <dgm:cxn modelId="{4EE02093-D701-467E-B5D3-9B4C0B07CC8A}" srcId="{41E55A27-BA71-49DF-A1EB-332E041B1CB4}" destId="{4F6E7221-5B9F-48DA-BDD4-C3578A6EB7B8}" srcOrd="0" destOrd="0" parTransId="{AEF2511F-EE44-459C-B9C6-5DD226CDFEBC}" sibTransId="{172F349A-F50C-418E-A86D-EAF85B75B0D1}"/>
    <dgm:cxn modelId="{7E0E44A1-82B4-4948-AF99-93CE5B09902C}" srcId="{41E55A27-BA71-49DF-A1EB-332E041B1CB4}" destId="{1CC89D5C-F72F-4B1F-9315-818856E89FC9}" srcOrd="1" destOrd="0" parTransId="{3817EF2A-981A-4983-B348-70B17943417F}" sibTransId="{A317903A-C383-4B45-9AE3-061B2E8534F2}"/>
    <dgm:cxn modelId="{CC491FB8-742B-49C7-B808-FCFB158B6435}" type="presOf" srcId="{41E55A27-BA71-49DF-A1EB-332E041B1CB4}" destId="{6C3411AF-5D27-47A1-A018-78568338DC23}" srcOrd="0" destOrd="0" presId="urn:microsoft.com/office/officeart/2005/8/layout/vList2"/>
    <dgm:cxn modelId="{7AD1B8C1-C588-47B0-91C3-FF5EFE8772F3}" type="presOf" srcId="{F0DA814D-7EBB-442C-933D-7DF5F7ECABBF}" destId="{D7D1E908-AD02-4E23-95FF-95F342EF3D11}" srcOrd="0" destOrd="0" presId="urn:microsoft.com/office/officeart/2005/8/layout/vList2"/>
    <dgm:cxn modelId="{F3E25BC9-51F9-4897-8F34-73B0CE732BFF}" srcId="{41E55A27-BA71-49DF-A1EB-332E041B1CB4}" destId="{1091F3C3-8BD2-444B-AFBD-5F07CF654B30}" srcOrd="4" destOrd="0" parTransId="{FF572E5F-FB2B-42F7-B97B-939E1AC57536}" sibTransId="{BFBC6452-03C4-4A24-8228-486D9D66514F}"/>
    <dgm:cxn modelId="{0A8F48FA-D9BD-4414-B589-3201631FBCBA}" type="presOf" srcId="{1CC89D5C-F72F-4B1F-9315-818856E89FC9}" destId="{22EA0CD2-9AA3-4594-9570-1AD53A004D7E}" srcOrd="0" destOrd="0" presId="urn:microsoft.com/office/officeart/2005/8/layout/vList2"/>
    <dgm:cxn modelId="{92F0F2FF-B789-4A65-B149-CC2B074E1A00}" srcId="{41E55A27-BA71-49DF-A1EB-332E041B1CB4}" destId="{F0DA814D-7EBB-442C-933D-7DF5F7ECABBF}" srcOrd="2" destOrd="0" parTransId="{B0D85F14-20D1-4140-B539-7CE2009BB1A6}" sibTransId="{0837F093-2F59-44C4-A733-091469F0C7F8}"/>
    <dgm:cxn modelId="{0B5BC5DC-AB06-4BD8-BF2F-BB709EB4856F}" type="presParOf" srcId="{6C3411AF-5D27-47A1-A018-78568338DC23}" destId="{CCCA0054-1622-4C13-B6D7-A23A51BB2C1F}" srcOrd="0" destOrd="0" presId="urn:microsoft.com/office/officeart/2005/8/layout/vList2"/>
    <dgm:cxn modelId="{CDB4EDB7-E08C-45D0-9C45-2671FF9AE69C}" type="presParOf" srcId="{6C3411AF-5D27-47A1-A018-78568338DC23}" destId="{FE9DB8AB-F063-40B7-948A-FB1B51FC2A72}" srcOrd="1" destOrd="0" presId="urn:microsoft.com/office/officeart/2005/8/layout/vList2"/>
    <dgm:cxn modelId="{BF517F99-F213-4B82-8E10-E906BEDDCE27}" type="presParOf" srcId="{6C3411AF-5D27-47A1-A018-78568338DC23}" destId="{22EA0CD2-9AA3-4594-9570-1AD53A004D7E}" srcOrd="2" destOrd="0" presId="urn:microsoft.com/office/officeart/2005/8/layout/vList2"/>
    <dgm:cxn modelId="{090010C1-D3E9-4DE2-8879-E4F3156F533E}" type="presParOf" srcId="{6C3411AF-5D27-47A1-A018-78568338DC23}" destId="{E9673846-655B-4A42-BC9E-C892A3DAC77C}" srcOrd="3" destOrd="0" presId="urn:microsoft.com/office/officeart/2005/8/layout/vList2"/>
    <dgm:cxn modelId="{CC296DB4-1129-4D3C-B3F8-FAC9CB016FCB}" type="presParOf" srcId="{6C3411AF-5D27-47A1-A018-78568338DC23}" destId="{D7D1E908-AD02-4E23-95FF-95F342EF3D11}" srcOrd="4" destOrd="0" presId="urn:microsoft.com/office/officeart/2005/8/layout/vList2"/>
    <dgm:cxn modelId="{3CE0FA83-16A8-451E-A861-3BF61474001A}" type="presParOf" srcId="{6C3411AF-5D27-47A1-A018-78568338DC23}" destId="{8728790F-475A-4226-A87B-12AA0D8255DB}" srcOrd="5" destOrd="0" presId="urn:microsoft.com/office/officeart/2005/8/layout/vList2"/>
    <dgm:cxn modelId="{1FDBC275-A33D-4A86-9942-343C21822C0B}" type="presParOf" srcId="{6C3411AF-5D27-47A1-A018-78568338DC23}" destId="{F04A06A9-64D3-48C5-94A0-1AB4D33DE0E2}" srcOrd="6" destOrd="0" presId="urn:microsoft.com/office/officeart/2005/8/layout/vList2"/>
    <dgm:cxn modelId="{1D9CD836-EEF0-4AE1-8C45-988FE5AD80C7}" type="presParOf" srcId="{6C3411AF-5D27-47A1-A018-78568338DC23}" destId="{2AA865FF-1459-41C8-A244-A9CCF97199B8}" srcOrd="7" destOrd="0" presId="urn:microsoft.com/office/officeart/2005/8/layout/vList2"/>
    <dgm:cxn modelId="{44974597-5D4C-4F32-8D37-A82F3D97164B}" type="presParOf" srcId="{6C3411AF-5D27-47A1-A018-78568338DC23}" destId="{5B7A1513-9864-42F5-B87B-4A88DCE3375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9C1BD3-E970-4588-A718-3342416611F4}">
      <dsp:nvSpPr>
        <dsp:cNvPr id="0" name=""/>
        <dsp:cNvSpPr/>
      </dsp:nvSpPr>
      <dsp:spPr>
        <a:xfrm>
          <a:off x="0" y="4606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001CA4-23B7-4FA8-AD7E-CDFE226DB2F5}">
      <dsp:nvSpPr>
        <dsp:cNvPr id="0" name=""/>
        <dsp:cNvSpPr/>
      </dsp:nvSpPr>
      <dsp:spPr>
        <a:xfrm>
          <a:off x="296829" y="225389"/>
          <a:ext cx="539690" cy="5396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D23FA9-52EC-4941-B24C-335F8F562586}">
      <dsp:nvSpPr>
        <dsp:cNvPr id="0" name=""/>
        <dsp:cNvSpPr/>
      </dsp:nvSpPr>
      <dsp:spPr>
        <a:xfrm>
          <a:off x="1133349" y="4606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Dividir e controlar por intermédio do espaço;</a:t>
          </a:r>
          <a:endParaRPr lang="en-US" sz="1900" kern="1200"/>
        </a:p>
      </dsp:txBody>
      <dsp:txXfrm>
        <a:off x="1133349" y="4606"/>
        <a:ext cx="5455341" cy="981254"/>
      </dsp:txXfrm>
    </dsp:sp>
    <dsp:sp modelId="{3C4AA1EA-30E9-4AAC-B1B7-EE26EF0EF219}">
      <dsp:nvSpPr>
        <dsp:cNvPr id="0" name=""/>
        <dsp:cNvSpPr/>
      </dsp:nvSpPr>
      <dsp:spPr>
        <a:xfrm>
          <a:off x="0" y="1231175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0A03A7-9253-40B5-A264-01A4266E6339}">
      <dsp:nvSpPr>
        <dsp:cNvPr id="0" name=""/>
        <dsp:cNvSpPr/>
      </dsp:nvSpPr>
      <dsp:spPr>
        <a:xfrm>
          <a:off x="296829" y="1451957"/>
          <a:ext cx="539690" cy="5396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6D3188-526A-4DA2-85C3-7D79C096CEE9}">
      <dsp:nvSpPr>
        <dsp:cNvPr id="0" name=""/>
        <dsp:cNvSpPr/>
      </dsp:nvSpPr>
      <dsp:spPr>
        <a:xfrm>
          <a:off x="1133349" y="1231175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Espaços/escalas/funções de poder;</a:t>
          </a:r>
          <a:endParaRPr lang="en-US" sz="1900" kern="1200"/>
        </a:p>
      </dsp:txBody>
      <dsp:txXfrm>
        <a:off x="1133349" y="1231175"/>
        <a:ext cx="5455341" cy="981254"/>
      </dsp:txXfrm>
    </dsp:sp>
    <dsp:sp modelId="{B41D7D3D-298E-4BBA-967D-EB378D68B066}">
      <dsp:nvSpPr>
        <dsp:cNvPr id="0" name=""/>
        <dsp:cNvSpPr/>
      </dsp:nvSpPr>
      <dsp:spPr>
        <a:xfrm>
          <a:off x="0" y="2457744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47B481-12E5-49F7-ABA8-72FA36BC95C5}">
      <dsp:nvSpPr>
        <dsp:cNvPr id="0" name=""/>
        <dsp:cNvSpPr/>
      </dsp:nvSpPr>
      <dsp:spPr>
        <a:xfrm>
          <a:off x="296829" y="2678526"/>
          <a:ext cx="539690" cy="5396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C3E20C-A701-45A6-9B27-3448331DE1A2}">
      <dsp:nvSpPr>
        <dsp:cNvPr id="0" name=""/>
        <dsp:cNvSpPr/>
      </dsp:nvSpPr>
      <dsp:spPr>
        <a:xfrm>
          <a:off x="1133349" y="2457744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“Impessoalização” do exercício do poder?</a:t>
          </a:r>
          <a:endParaRPr lang="en-US" sz="1900" kern="1200"/>
        </a:p>
      </dsp:txBody>
      <dsp:txXfrm>
        <a:off x="1133349" y="2457744"/>
        <a:ext cx="5455341" cy="981254"/>
      </dsp:txXfrm>
    </dsp:sp>
    <dsp:sp modelId="{820F2EDF-268F-4876-9963-F3F4E547A8CD}">
      <dsp:nvSpPr>
        <dsp:cNvPr id="0" name=""/>
        <dsp:cNvSpPr/>
      </dsp:nvSpPr>
      <dsp:spPr>
        <a:xfrm>
          <a:off x="0" y="3684312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6C3AA6-D784-4793-A364-0BCA564AE94F}">
      <dsp:nvSpPr>
        <dsp:cNvPr id="0" name=""/>
        <dsp:cNvSpPr/>
      </dsp:nvSpPr>
      <dsp:spPr>
        <a:xfrm>
          <a:off x="296829" y="3905095"/>
          <a:ext cx="539690" cy="53969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272BE9-4B0E-4156-A4DA-435295E92B34}">
      <dsp:nvSpPr>
        <dsp:cNvPr id="0" name=""/>
        <dsp:cNvSpPr/>
      </dsp:nvSpPr>
      <dsp:spPr>
        <a:xfrm>
          <a:off x="1133349" y="3684312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Materialização das decisões;</a:t>
          </a:r>
          <a:endParaRPr lang="en-US" sz="1900" kern="1200"/>
        </a:p>
      </dsp:txBody>
      <dsp:txXfrm>
        <a:off x="1133349" y="3684312"/>
        <a:ext cx="5455341" cy="981254"/>
      </dsp:txXfrm>
    </dsp:sp>
    <dsp:sp modelId="{F23B80CF-E9AE-40CB-A8D8-7EA9A8510B16}">
      <dsp:nvSpPr>
        <dsp:cNvPr id="0" name=""/>
        <dsp:cNvSpPr/>
      </dsp:nvSpPr>
      <dsp:spPr>
        <a:xfrm>
          <a:off x="0" y="4910881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63AB9A-1107-40A9-8439-F123352FCBBD}">
      <dsp:nvSpPr>
        <dsp:cNvPr id="0" name=""/>
        <dsp:cNvSpPr/>
      </dsp:nvSpPr>
      <dsp:spPr>
        <a:xfrm>
          <a:off x="296829" y="5131663"/>
          <a:ext cx="539690" cy="53969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20EABF-1D07-4954-9489-507D81C23ED2}">
      <dsp:nvSpPr>
        <dsp:cNvPr id="0" name=""/>
        <dsp:cNvSpPr/>
      </dsp:nvSpPr>
      <dsp:spPr>
        <a:xfrm>
          <a:off x="1133349" y="4910881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Formalização/normatização do controle;</a:t>
          </a:r>
          <a:endParaRPr lang="en-US" sz="1900" kern="1200"/>
        </a:p>
      </dsp:txBody>
      <dsp:txXfrm>
        <a:off x="1133349" y="4910881"/>
        <a:ext cx="5455341" cy="9812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CA0054-1622-4C13-B6D7-A23A51BB2C1F}">
      <dsp:nvSpPr>
        <dsp:cNvPr id="0" name=""/>
        <dsp:cNvSpPr/>
      </dsp:nvSpPr>
      <dsp:spPr>
        <a:xfrm>
          <a:off x="0" y="94471"/>
          <a:ext cx="5966354" cy="8751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Plebiscitos, consultas populares, fóruns, planejamento;</a:t>
          </a:r>
          <a:endParaRPr lang="en-US" sz="2200" kern="1200" dirty="0"/>
        </a:p>
      </dsp:txBody>
      <dsp:txXfrm>
        <a:off x="42722" y="137193"/>
        <a:ext cx="5880910" cy="789716"/>
      </dsp:txXfrm>
    </dsp:sp>
    <dsp:sp modelId="{22EA0CD2-9AA3-4594-9570-1AD53A004D7E}">
      <dsp:nvSpPr>
        <dsp:cNvPr id="0" name=""/>
        <dsp:cNvSpPr/>
      </dsp:nvSpPr>
      <dsp:spPr>
        <a:xfrm>
          <a:off x="0" y="1032991"/>
          <a:ext cx="5966354" cy="875160"/>
        </a:xfrm>
        <a:prstGeom prst="roundRect">
          <a:avLst/>
        </a:prstGeom>
        <a:gradFill rotWithShape="0">
          <a:gsLst>
            <a:gs pos="0">
              <a:schemeClr val="accent2">
                <a:hueOff val="-363841"/>
                <a:satOff val="-20982"/>
                <a:lumOff val="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63841"/>
                <a:satOff val="-20982"/>
                <a:lumOff val="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63841"/>
                <a:satOff val="-20982"/>
                <a:lumOff val="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Retorno ao modelo grego?</a:t>
          </a:r>
          <a:endParaRPr lang="en-US" sz="2200" kern="1200"/>
        </a:p>
      </dsp:txBody>
      <dsp:txXfrm>
        <a:off x="42722" y="1075713"/>
        <a:ext cx="5880910" cy="789716"/>
      </dsp:txXfrm>
    </dsp:sp>
    <dsp:sp modelId="{D7D1E908-AD02-4E23-95FF-95F342EF3D11}">
      <dsp:nvSpPr>
        <dsp:cNvPr id="0" name=""/>
        <dsp:cNvSpPr/>
      </dsp:nvSpPr>
      <dsp:spPr>
        <a:xfrm>
          <a:off x="0" y="1971511"/>
          <a:ext cx="5966354" cy="875160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O retorno do cidadão ao espaço público;</a:t>
          </a:r>
          <a:endParaRPr lang="en-US" sz="2200" kern="1200"/>
        </a:p>
      </dsp:txBody>
      <dsp:txXfrm>
        <a:off x="42722" y="2014233"/>
        <a:ext cx="5880910" cy="789716"/>
      </dsp:txXfrm>
    </dsp:sp>
    <dsp:sp modelId="{F04A06A9-64D3-48C5-94A0-1AB4D33DE0E2}">
      <dsp:nvSpPr>
        <dsp:cNvPr id="0" name=""/>
        <dsp:cNvSpPr/>
      </dsp:nvSpPr>
      <dsp:spPr>
        <a:xfrm>
          <a:off x="0" y="2910032"/>
          <a:ext cx="5966354" cy="875160"/>
        </a:xfrm>
        <a:prstGeom prst="roundRect">
          <a:avLst/>
        </a:prstGeom>
        <a:gradFill rotWithShape="0">
          <a:gsLst>
            <a:gs pos="0">
              <a:schemeClr val="accent2">
                <a:hueOff val="-1091522"/>
                <a:satOff val="-62946"/>
                <a:lumOff val="6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91522"/>
                <a:satOff val="-62946"/>
                <a:lumOff val="6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91522"/>
                <a:satOff val="-62946"/>
                <a:lumOff val="6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O país como a polis? Local e/ou nacional;</a:t>
          </a:r>
          <a:endParaRPr lang="en-US" sz="2200" kern="1200"/>
        </a:p>
      </dsp:txBody>
      <dsp:txXfrm>
        <a:off x="42722" y="2952754"/>
        <a:ext cx="5880910" cy="789716"/>
      </dsp:txXfrm>
    </dsp:sp>
    <dsp:sp modelId="{5B7A1513-9864-42F5-B87B-4A88DCE33753}">
      <dsp:nvSpPr>
        <dsp:cNvPr id="0" name=""/>
        <dsp:cNvSpPr/>
      </dsp:nvSpPr>
      <dsp:spPr>
        <a:xfrm>
          <a:off x="0" y="3848552"/>
          <a:ext cx="5966354" cy="87516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Mudanças: a política acompanha a sociedade.</a:t>
          </a:r>
          <a:endParaRPr lang="en-US" sz="2200" kern="1200" dirty="0"/>
        </a:p>
      </dsp:txBody>
      <dsp:txXfrm>
        <a:off x="42722" y="3891274"/>
        <a:ext cx="5880910" cy="7897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7A3BB8-3F88-4F3D-97C7-8ED61982E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DBAEF14-7151-4D8D-A6F8-DA88F3F9BC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D61C29-DAFC-4752-ADC0-4B4A5EA0E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77D9-0FA4-40A2-8082-A59A55147C17}" type="datetimeFigureOut">
              <a:rPr lang="pt-BR" smtClean="0"/>
              <a:t>20/05/2020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3848F4C-07B2-421D-96CC-2E7DFE260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947F6B9-8AE5-4259-9CFD-8E1580EAC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C3A8-FB11-4CC7-B3D7-0D2AAB7527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5CA735-BEBA-4614-8CD7-FB4F7DBED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A1BB137-1105-4C0F-9165-C1E88E950F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C7954C-74EF-4929-9BC6-1859D661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77D9-0FA4-40A2-8082-A59A55147C17}" type="datetimeFigureOut">
              <a:rPr lang="pt-BR" smtClean="0"/>
              <a:t>20/05/2020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34BBD4-CC66-4CA7-A238-E912DDDE9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3515AA-0398-42A1-AF8E-93F76BC07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C3A8-FB11-4CC7-B3D7-0D2AAB7527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23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981BD11-892A-46DC-B1E0-0F61D2AB60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8D8EC2F-C3D8-4CB5-A0B1-33E53003E7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16D3C7-BE50-4767-BE03-FD99A1F32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77D9-0FA4-40A2-8082-A59A55147C17}" type="datetimeFigureOut">
              <a:rPr lang="pt-BR" smtClean="0"/>
              <a:t>20/05/2020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8D5379-092A-4823-9D1C-F9793884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15682C-A9FC-439E-953D-792F7EA5C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C3A8-FB11-4CC7-B3D7-0D2AAB7527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9332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202686-3DB2-4228-BC17-F3600D43B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16B594-B971-4716-9D2E-F8E5020EF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F07B29-FDC4-441E-A624-7CCF78C77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77D9-0FA4-40A2-8082-A59A55147C17}" type="datetimeFigureOut">
              <a:rPr lang="pt-BR" smtClean="0"/>
              <a:t>20/05/2020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6F9325-881B-4143-9A2D-4ADEF2E23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FFBB2E-D8C3-4FC7-9CED-B26AFA066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C3A8-FB11-4CC7-B3D7-0D2AAB7527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1771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301A8-704B-4BE5-8AE9-9E2D06B7D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DE2E76B-C12F-4B34-B7C9-D6CB533DD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4442CF-33F0-45E7-A33D-ECCC5D0BA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77D9-0FA4-40A2-8082-A59A55147C17}" type="datetimeFigureOut">
              <a:rPr lang="pt-BR" smtClean="0"/>
              <a:t>20/05/2020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C602BA-F7BB-44E2-895C-64FAA15EA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73FD630-B650-4255-8BD2-180AB898E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C3A8-FB11-4CC7-B3D7-0D2AAB7527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574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C6F62E-5525-44D8-B4B7-115B71E4A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B7CBB1-FB08-4EFE-9C0D-25A37AAA13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FE6E2B4-E90B-4E8A-9EF0-8816EA825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F1B3E6-5E2F-46D6-9A97-B98890868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77D9-0FA4-40A2-8082-A59A55147C17}" type="datetimeFigureOut">
              <a:rPr lang="pt-BR" smtClean="0"/>
              <a:t>20/05/2020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090B7E2-1F3E-4338-BF35-314FEBC6C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BD4F0AA-11D7-41EF-BEE0-C433AE91E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C3A8-FB11-4CC7-B3D7-0D2AAB7527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9545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94C3DF-C86E-482D-85B1-9386E61EE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49E322F-1588-4A50-808D-BB6B672D9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56493EF-EEDD-4B63-A131-2AE96D35AF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D4BE549-10F5-4529-88A4-16A24256E3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BD55B1D-FD39-41C6-B629-59AA47CF2E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8102120-531C-4551-B676-33851DB20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77D9-0FA4-40A2-8082-A59A55147C17}" type="datetimeFigureOut">
              <a:rPr lang="pt-BR" smtClean="0"/>
              <a:t>20/05/2020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00CA8D6-21E5-482E-AE9C-4C7959F4F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F08AF2C-A9E4-44CD-9501-84E04EBD2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C3A8-FB11-4CC7-B3D7-0D2AAB7527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16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4C261B-E98D-4734-87E8-4158E1CDF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9A47F25-BBC0-4296-8113-EF62D9C38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77D9-0FA4-40A2-8082-A59A55147C17}" type="datetimeFigureOut">
              <a:rPr lang="pt-BR" smtClean="0"/>
              <a:t>20/05/2020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920994C-BB3D-456D-A309-187E2908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2CF8AAF-4E65-4669-8DF9-486B41EB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C3A8-FB11-4CC7-B3D7-0D2AAB7527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7069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92545DA-F057-4460-A2F6-1F279B738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77D9-0FA4-40A2-8082-A59A55147C17}" type="datetimeFigureOut">
              <a:rPr lang="pt-BR" smtClean="0"/>
              <a:t>20/05/2020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5ED092A-7CC2-43FE-B46A-A02BF634F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F7F422D-446C-44DD-8659-DEFBAA861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C3A8-FB11-4CC7-B3D7-0D2AAB7527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1287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B3ED1F-4C6B-4F2D-850D-21748D7C4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7EB3844-9059-43D1-905C-768B147FB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928BB30-0354-412E-8187-C70287824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C76D22E-7500-461C-9088-D7773A29B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77D9-0FA4-40A2-8082-A59A55147C17}" type="datetimeFigureOut">
              <a:rPr lang="pt-BR" smtClean="0"/>
              <a:t>20/05/2020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709A0DC-0970-4CD5-94E7-54036CC43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6AEA59D-D824-4CA6-A718-746FCD78C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C3A8-FB11-4CC7-B3D7-0D2AAB7527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2196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7B286F-879A-4355-BE7C-9509A3A90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430DB8D-614E-4908-A591-2295DF622F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57B9091-2B66-41D8-B6C6-2F1EA80F4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AC97483-35E8-4095-8532-4BADC1E45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77D9-0FA4-40A2-8082-A59A55147C17}" type="datetimeFigureOut">
              <a:rPr lang="pt-BR" smtClean="0"/>
              <a:t>20/05/2020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48071F3-D074-4A19-95C4-457265BB3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A5BA2D2-A0CF-4D11-862E-4454CC7D3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C3A8-FB11-4CC7-B3D7-0D2AAB7527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6725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FE65E29-068F-4704-B987-03F51BFEB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35066BE-1D6F-46A0-97DD-E2CECC267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7A99EB9-7F99-40A5-83C6-E4C0E9CD3F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377D9-0FA4-40A2-8082-A59A55147C17}" type="datetimeFigureOut">
              <a:rPr lang="pt-BR" smtClean="0"/>
              <a:t>20/05/2020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B560806-B0A8-44D2-AD1B-42DC07198C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6F59358-FB42-496A-B713-2C186F3C9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C3A8-FB11-4CC7-B3D7-0D2AAB7527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280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Multidão de pessoas&#10;&#10;Descrição gerada automaticamente">
            <a:extLst>
              <a:ext uri="{FF2B5EF4-FFF2-40B4-BE49-F238E27FC236}">
                <a16:creationId xmlns:a16="http://schemas.microsoft.com/office/drawing/2014/main" id="{9E3DAD83-1FBB-4069-A506-F65ECEDC98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42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277D001-6915-4D56-9294-1E75841448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4956313" cy="2647620"/>
          </a:xfrm>
        </p:spPr>
        <p:txBody>
          <a:bodyPr anchor="b">
            <a:normAutofit/>
          </a:bodyPr>
          <a:lstStyle/>
          <a:p>
            <a:r>
              <a:rPr lang="pt-BR" sz="4000" dirty="0"/>
              <a:t>Os sentidos da política e seus territórios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B40FCB6-92B8-46B8-B3DD-63846FAE9F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r>
              <a:rPr lang="pt-BR" sz="3000" dirty="0"/>
              <a:t>Aula 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6064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26A0E09-59D3-48B9-AEE0-927A4A490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175" y="856180"/>
            <a:ext cx="4939882" cy="1128068"/>
          </a:xfrm>
        </p:spPr>
        <p:txBody>
          <a:bodyPr anchor="ctr">
            <a:normAutofit/>
          </a:bodyPr>
          <a:lstStyle/>
          <a:p>
            <a:pPr algn="ctr"/>
            <a:r>
              <a:rPr lang="pt-BR" sz="1900" b="1" dirty="0"/>
              <a:t>Idade Média: </a:t>
            </a:r>
            <a:br>
              <a:rPr lang="pt-BR" sz="1900" b="1" dirty="0"/>
            </a:br>
            <a:r>
              <a:rPr lang="pt-BR" sz="1900" b="1" dirty="0"/>
              <a:t>concentração do poder e a dissociação do Social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775286-08E2-46EE-B4D2-7F39E35DA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196" y="2330505"/>
            <a:ext cx="5038635" cy="3979585"/>
          </a:xfrm>
        </p:spPr>
        <p:txBody>
          <a:bodyPr anchor="ctr">
            <a:noAutofit/>
          </a:bodyPr>
          <a:lstStyle/>
          <a:p>
            <a:pPr algn="just"/>
            <a:r>
              <a:rPr lang="pt-BR" sz="2000" dirty="0"/>
              <a:t>A dimensão local do poder: os senhores feudais e a coleta de impostos;</a:t>
            </a:r>
          </a:p>
          <a:p>
            <a:pPr algn="just"/>
            <a:r>
              <a:rPr lang="pt-BR" sz="2000" dirty="0"/>
              <a:t>A dimensão regional do poder:</a:t>
            </a:r>
          </a:p>
          <a:p>
            <a:pPr algn="just"/>
            <a:r>
              <a:rPr lang="pt-BR" sz="2000" dirty="0"/>
              <a:t>Igreja e ordens religiosas;</a:t>
            </a:r>
          </a:p>
          <a:p>
            <a:pPr algn="just"/>
            <a:r>
              <a:rPr lang="pt-BR" sz="2000" dirty="0"/>
              <a:t>A coerção como foco;</a:t>
            </a:r>
          </a:p>
          <a:p>
            <a:pPr algn="just"/>
            <a:r>
              <a:rPr lang="pt-BR" sz="2000" dirty="0"/>
              <a:t>A </a:t>
            </a:r>
            <a:r>
              <a:rPr lang="pt-BR" sz="2000" dirty="0" err="1"/>
              <a:t>apolitização</a:t>
            </a:r>
            <a:r>
              <a:rPr lang="pt-BR" sz="2000" dirty="0"/>
              <a:t> do povo – estabilidade hierárquica;</a:t>
            </a:r>
          </a:p>
          <a:p>
            <a:pPr algn="just"/>
            <a:r>
              <a:rPr lang="pt-BR" sz="2000" dirty="0"/>
              <a:t>O caráter social e privado dos espaços coletivos: mercados, pedintes, artesãos etc.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http://www.churchtimes.co.uk/uploads/images/Early%20Middle%20Ages_jacket%231%23.jpg">
            <a:extLst>
              <a:ext uri="{FF2B5EF4-FFF2-40B4-BE49-F238E27FC236}">
                <a16:creationId xmlns:a16="http://schemas.microsoft.com/office/drawing/2014/main" id="{DC1D106D-4483-4FFE-ABB0-DFC695104E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2512" b="-3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0388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3235CA-4CA1-4FB3-9A76-2C1E2BACD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89" y="3752849"/>
            <a:ext cx="3685736" cy="2619816"/>
          </a:xfrm>
        </p:spPr>
        <p:txBody>
          <a:bodyPr anchor="ctr">
            <a:normAutofit/>
          </a:bodyPr>
          <a:lstStyle/>
          <a:p>
            <a:r>
              <a:rPr lang="pt-BR" sz="3600" dirty="0"/>
              <a:t>Estado absolutista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5847111-4839-4BA5-92CE-B93D880AC0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367"/>
          <a:stretch/>
        </p:blipFill>
        <p:spPr>
          <a:xfrm>
            <a:off x="20" y="10"/>
            <a:ext cx="12191980" cy="410775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87BDBE8-7E83-4ABD-A59E-B0C0F1948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574" y="4146744"/>
            <a:ext cx="7485413" cy="2452687"/>
          </a:xfrm>
        </p:spPr>
        <p:txBody>
          <a:bodyPr anchor="ctr">
            <a:normAutofit fontScale="92500" lnSpcReduction="10000"/>
          </a:bodyPr>
          <a:lstStyle/>
          <a:p>
            <a:r>
              <a:rPr lang="pt-BR" sz="2400" dirty="0"/>
              <a:t>O início da formalização do Estado;</a:t>
            </a:r>
          </a:p>
          <a:p>
            <a:r>
              <a:rPr lang="pt-BR" sz="2400" dirty="0"/>
              <a:t>As primeiras câmaras da política;</a:t>
            </a:r>
          </a:p>
          <a:p>
            <a:r>
              <a:rPr lang="pt-BR" sz="2400" dirty="0"/>
              <a:t>A reconcentração do poder;</a:t>
            </a:r>
          </a:p>
          <a:p>
            <a:r>
              <a:rPr lang="pt-BR" sz="2400" dirty="0"/>
              <a:t>O papel central do Príncipe e de sua corte;</a:t>
            </a:r>
          </a:p>
          <a:p>
            <a:r>
              <a:rPr lang="pt-BR" sz="2400" dirty="0"/>
              <a:t>O desenvolvimento das teorias da partilha e dos contrapesos;</a:t>
            </a:r>
          </a:p>
          <a:p>
            <a:r>
              <a:rPr lang="pt-BR" sz="2400" dirty="0"/>
              <a:t>As primeiras obras públicas.</a:t>
            </a:r>
          </a:p>
          <a:p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2581642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5BDB18F-2EF8-4733-BD63-961FCBF2C3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29"/>
          <a:stretch/>
        </p:blipFill>
        <p:spPr>
          <a:xfrm>
            <a:off x="3615397" y="10"/>
            <a:ext cx="8576605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734C15-0F27-4693-A279-AD73E209F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1288"/>
            <a:ext cx="4220308" cy="1125728"/>
          </a:xfrm>
        </p:spPr>
        <p:txBody>
          <a:bodyPr anchor="b">
            <a:normAutofit/>
          </a:bodyPr>
          <a:lstStyle/>
          <a:p>
            <a:r>
              <a:rPr lang="pt-BR" sz="2800" b="1" dirty="0"/>
              <a:t>A política do Estado-Nação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35E5904-1FB3-44C5-B8A9-E9BB75B88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718054"/>
            <a:ext cx="4712676" cy="3641950"/>
          </a:xfrm>
        </p:spPr>
        <p:txBody>
          <a:bodyPr anchor="t">
            <a:noAutofit/>
          </a:bodyPr>
          <a:lstStyle/>
          <a:p>
            <a:r>
              <a:rPr lang="pt-BR" sz="2200" dirty="0"/>
              <a:t>O poder impessoal e o seu exercício;</a:t>
            </a:r>
          </a:p>
          <a:p>
            <a:r>
              <a:rPr lang="pt-BR" sz="2200" dirty="0"/>
              <a:t>O novo sistema político;</a:t>
            </a:r>
          </a:p>
          <a:p>
            <a:r>
              <a:rPr lang="pt-BR" sz="2200" dirty="0"/>
              <a:t>Os </a:t>
            </a:r>
            <a:r>
              <a:rPr lang="pt-BR" sz="2200" dirty="0" err="1"/>
              <a:t>contra-pesos</a:t>
            </a:r>
            <a:r>
              <a:rPr lang="pt-BR" sz="2200" dirty="0"/>
              <a:t> do poder;</a:t>
            </a:r>
          </a:p>
          <a:p>
            <a:r>
              <a:rPr lang="pt-BR" sz="2200" dirty="0"/>
              <a:t>A formalização do poder;</a:t>
            </a:r>
          </a:p>
          <a:p>
            <a:r>
              <a:rPr lang="pt-BR" sz="2200" dirty="0"/>
              <a:t>O indivíduo e o povo como detentores do poder;</a:t>
            </a:r>
          </a:p>
          <a:p>
            <a:r>
              <a:rPr lang="pt-BR" sz="2200" dirty="0"/>
              <a:t>Os serviços do Estado;</a:t>
            </a:r>
          </a:p>
          <a:p>
            <a:r>
              <a:rPr lang="pt-BR" sz="2200" dirty="0"/>
              <a:t>A dupla estrutura: coerção e coesão;</a:t>
            </a:r>
          </a:p>
          <a:p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1006405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6FAABD0-F587-4E74-BD5B-046E13D9FF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5312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6ABF640-8EB8-4578-A6EC-76EAAD8C7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9" y="721805"/>
            <a:ext cx="3874686" cy="2147520"/>
          </a:xfrm>
        </p:spPr>
        <p:txBody>
          <a:bodyPr>
            <a:normAutofit/>
          </a:bodyPr>
          <a:lstStyle/>
          <a:p>
            <a:r>
              <a:rPr lang="pt-BR">
                <a:solidFill>
                  <a:schemeClr val="bg1"/>
                </a:solidFill>
              </a:rPr>
              <a:t>A política como campo de forças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6FF43D70-2583-4061-86D0-B88F6B2A4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672" y="3080825"/>
            <a:ext cx="4587306" cy="3485514"/>
          </a:xfrm>
        </p:spPr>
        <p:txBody>
          <a:bodyPr anchor="ctr">
            <a:norm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Poder e política;</a:t>
            </a:r>
          </a:p>
          <a:p>
            <a:r>
              <a:rPr lang="pt-BR" sz="2400" dirty="0">
                <a:solidFill>
                  <a:schemeClr val="bg1"/>
                </a:solidFill>
              </a:rPr>
              <a:t>Espaços de poder;</a:t>
            </a:r>
          </a:p>
          <a:p>
            <a:r>
              <a:rPr lang="pt-BR" sz="2400" dirty="0">
                <a:solidFill>
                  <a:schemeClr val="bg1"/>
                </a:solidFill>
              </a:rPr>
              <a:t>Poder tácito, poder oficial;</a:t>
            </a:r>
          </a:p>
          <a:p>
            <a:r>
              <a:rPr lang="pt-BR" sz="2400" dirty="0">
                <a:solidFill>
                  <a:schemeClr val="bg1"/>
                </a:solidFill>
              </a:rPr>
              <a:t>Política em espaços sob disputa;</a:t>
            </a:r>
          </a:p>
          <a:p>
            <a:r>
              <a:rPr lang="pt-BR" sz="2400" dirty="0">
                <a:solidFill>
                  <a:schemeClr val="bg1"/>
                </a:solidFill>
              </a:rPr>
              <a:t>Fim das </a:t>
            </a:r>
            <a:r>
              <a:rPr lang="pt-BR" sz="2400" dirty="0" err="1">
                <a:solidFill>
                  <a:schemeClr val="bg1"/>
                </a:solidFill>
              </a:rPr>
              <a:t>vendettas</a:t>
            </a:r>
            <a:r>
              <a:rPr lang="pt-BR" sz="2400" dirty="0">
                <a:solidFill>
                  <a:schemeClr val="bg1"/>
                </a:solidFill>
              </a:rPr>
              <a:t> e do extermínio da concorrência;</a:t>
            </a:r>
          </a:p>
          <a:p>
            <a:r>
              <a:rPr lang="pt-BR" sz="2400" dirty="0">
                <a:solidFill>
                  <a:schemeClr val="bg1"/>
                </a:solidFill>
              </a:rPr>
              <a:t>A ideia da alternância do poder.</a:t>
            </a:r>
          </a:p>
          <a:p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10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4897358-060F-4695-BD1B-8589364018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20" r="10073" b="1"/>
          <a:stretch/>
        </p:blipFill>
        <p:spPr>
          <a:xfrm>
            <a:off x="3765804" y="10"/>
            <a:ext cx="8426198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CC44CB1-2F6C-4C2C-BF60-718BDBE4B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0" y="1029457"/>
            <a:ext cx="4333987" cy="1125728"/>
          </a:xfrm>
        </p:spPr>
        <p:txBody>
          <a:bodyPr anchor="b">
            <a:normAutofit/>
          </a:bodyPr>
          <a:lstStyle/>
          <a:p>
            <a:r>
              <a:rPr lang="pt-BR" sz="2800" b="1" dirty="0"/>
              <a:t>O sistema político moderno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E3E432-1FC1-4710-BB35-7CD82BE96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718054"/>
            <a:ext cx="4684542" cy="3383104"/>
          </a:xfrm>
        </p:spPr>
        <p:txBody>
          <a:bodyPr anchor="t">
            <a:noAutofit/>
          </a:bodyPr>
          <a:lstStyle/>
          <a:p>
            <a:r>
              <a:rPr lang="pt-BR" sz="2300" dirty="0"/>
              <a:t>Laicização e nova divisão do poder;</a:t>
            </a:r>
          </a:p>
          <a:p>
            <a:r>
              <a:rPr lang="pt-BR" sz="2300" dirty="0"/>
              <a:t>Câmaras de representação; </a:t>
            </a:r>
          </a:p>
          <a:p>
            <a:r>
              <a:rPr lang="pt-BR" sz="2300" dirty="0"/>
              <a:t>Mecanismos de controle:  imprensa, partidos e movimentos sociais;</a:t>
            </a:r>
          </a:p>
          <a:p>
            <a:r>
              <a:rPr lang="pt-BR" sz="2300" dirty="0"/>
              <a:t>O espaço público;</a:t>
            </a:r>
          </a:p>
          <a:p>
            <a:r>
              <a:rPr lang="pt-BR" sz="2300" dirty="0"/>
              <a:t>Especialização ou participação?</a:t>
            </a:r>
          </a:p>
          <a:p>
            <a:r>
              <a:rPr lang="pt-BR" sz="2300" dirty="0"/>
              <a:t>A </a:t>
            </a:r>
            <a:r>
              <a:rPr lang="pt-BR" sz="2300" dirty="0" err="1"/>
              <a:t>re-subordinação</a:t>
            </a:r>
            <a:r>
              <a:rPr lang="pt-BR" sz="2300" dirty="0"/>
              <a:t> da esfera social?</a:t>
            </a:r>
          </a:p>
        </p:txBody>
      </p:sp>
    </p:spTree>
    <p:extLst>
      <p:ext uri="{BB962C8B-B14F-4D97-AF65-F5344CB8AC3E}">
        <p14:creationId xmlns:p14="http://schemas.microsoft.com/office/powerpoint/2010/main" val="719443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35D1DF1-96F1-4B64-8EFA-F4370C218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83" r="8280" b="-1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58E60CF-B0D4-45FD-B88D-C885D0CCB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671" y="721805"/>
            <a:ext cx="4816228" cy="2147520"/>
          </a:xfrm>
        </p:spPr>
        <p:txBody>
          <a:bodyPr>
            <a:norm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Problemas e limites da representação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34E0FB-F939-4A5B-9D38-580966A37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627" y="2869325"/>
            <a:ext cx="4651272" cy="3697013"/>
          </a:xfrm>
        </p:spPr>
        <p:txBody>
          <a:bodyPr anchor="ctr">
            <a:norm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Aristocracia política;</a:t>
            </a:r>
          </a:p>
          <a:p>
            <a:r>
              <a:rPr lang="pt-BR" sz="2400" dirty="0">
                <a:solidFill>
                  <a:schemeClr val="bg1"/>
                </a:solidFill>
              </a:rPr>
              <a:t>Quebra da alternância;</a:t>
            </a:r>
          </a:p>
          <a:p>
            <a:r>
              <a:rPr lang="pt-BR" sz="2400" dirty="0">
                <a:solidFill>
                  <a:schemeClr val="bg1"/>
                </a:solidFill>
              </a:rPr>
              <a:t>Tecnicismo político;</a:t>
            </a:r>
          </a:p>
          <a:p>
            <a:r>
              <a:rPr lang="pt-BR" sz="2400" dirty="0">
                <a:solidFill>
                  <a:schemeClr val="bg1"/>
                </a:solidFill>
              </a:rPr>
              <a:t>Distanciamento da população;</a:t>
            </a:r>
          </a:p>
          <a:p>
            <a:r>
              <a:rPr lang="pt-BR" sz="2400" dirty="0">
                <a:solidFill>
                  <a:schemeClr val="bg1"/>
                </a:solidFill>
              </a:rPr>
              <a:t>Lentidão nas mudanças;</a:t>
            </a:r>
          </a:p>
          <a:p>
            <a:r>
              <a:rPr lang="pt-BR" sz="2400" dirty="0">
                <a:solidFill>
                  <a:schemeClr val="bg1"/>
                </a:solidFill>
              </a:rPr>
              <a:t>Estímulo à anomia?</a:t>
            </a:r>
          </a:p>
          <a:p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886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9C175B-C166-4577-AD20-F5C75AFC6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52849"/>
            <a:ext cx="4871101" cy="2452687"/>
          </a:xfrm>
        </p:spPr>
        <p:txBody>
          <a:bodyPr anchor="ctr">
            <a:normAutofit/>
          </a:bodyPr>
          <a:lstStyle/>
          <a:p>
            <a:pPr algn="ctr"/>
            <a:r>
              <a:rPr lang="pt-BR" sz="3200" b="1" dirty="0"/>
              <a:t>A socialização da política: </a:t>
            </a:r>
            <a:br>
              <a:rPr lang="pt-BR" sz="3200" b="1" dirty="0"/>
            </a:br>
            <a:r>
              <a:rPr lang="pt-BR" sz="3200" b="1" dirty="0"/>
              <a:t>risco ou oportunidade?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B920985-BB32-4C5F-9DAF-1512BCAE10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89" b="36216"/>
          <a:stretch/>
        </p:blipFill>
        <p:spPr>
          <a:xfrm>
            <a:off x="20" y="10"/>
            <a:ext cx="12191980" cy="4070888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1BA4B33-38DD-49BD-A40A-91924A1E3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101" y="4070898"/>
            <a:ext cx="7968018" cy="3105140"/>
          </a:xfrm>
        </p:spPr>
        <p:txBody>
          <a:bodyPr anchor="ctr">
            <a:normAutofit/>
          </a:bodyPr>
          <a:lstStyle/>
          <a:p>
            <a:r>
              <a:rPr lang="pt-BR" sz="2400" dirty="0"/>
              <a:t>A discussão coletiva das necessidades e das identidades;</a:t>
            </a:r>
          </a:p>
          <a:p>
            <a:r>
              <a:rPr lang="pt-BR" sz="2400" dirty="0"/>
              <a:t>A busca de vantagens e condições privilegiadas;</a:t>
            </a:r>
          </a:p>
          <a:p>
            <a:r>
              <a:rPr lang="pt-BR" sz="2400" dirty="0"/>
              <a:t> A regionalização do orçamento e os desafios nacionais;</a:t>
            </a:r>
          </a:p>
          <a:p>
            <a:r>
              <a:rPr lang="pt-BR" sz="2400" dirty="0"/>
              <a:t>O enfraquecimento dos projetos nacionais;</a:t>
            </a:r>
          </a:p>
          <a:p>
            <a:r>
              <a:rPr lang="pt-BR" sz="2400" dirty="0"/>
              <a:t>A base espacial dos partidos;</a:t>
            </a:r>
          </a:p>
          <a:p>
            <a:r>
              <a:rPr lang="pt-BR" sz="2400" dirty="0"/>
              <a:t>A política de classes e associações.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641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3BBF69-30DA-43A3-AEA1-FD173EFAD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27025"/>
            <a:ext cx="5805488" cy="1389233"/>
          </a:xfrm>
        </p:spPr>
        <p:txBody>
          <a:bodyPr anchor="b">
            <a:normAutofit/>
          </a:bodyPr>
          <a:lstStyle/>
          <a:p>
            <a:r>
              <a:rPr lang="pt-BR" sz="3600" b="1" dirty="0"/>
              <a:t>O clamor da democracia direta</a:t>
            </a:r>
          </a:p>
        </p:txBody>
      </p:sp>
      <p:pic>
        <p:nvPicPr>
          <p:cNvPr id="2050" name="Picture 2" descr="For Zapatistas, revolution moves at a snail's pace while global ...">
            <a:extLst>
              <a:ext uri="{FF2B5EF4-FFF2-40B4-BE49-F238E27FC236}">
                <a16:creationId xmlns:a16="http://schemas.microsoft.com/office/drawing/2014/main" id="{1F3B4D9E-019E-4D53-B087-9ED0A25E7F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1" r="29444"/>
          <a:stretch/>
        </p:blipFill>
        <p:spPr bwMode="auto">
          <a:xfrm>
            <a:off x="5966355" y="1"/>
            <a:ext cx="622564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DB516146-3898-497E-9CA7-9F75818861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6874039"/>
              </p:ext>
            </p:extLst>
          </p:nvPr>
        </p:nvGraphicFramePr>
        <p:xfrm>
          <a:off x="0" y="2039816"/>
          <a:ext cx="5966355" cy="4818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44993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0EDB4D-34B1-4BF7-9EEE-B38F219C8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846" y="1209823"/>
            <a:ext cx="6024154" cy="1512030"/>
          </a:xfrm>
        </p:spPr>
        <p:txBody>
          <a:bodyPr>
            <a:normAutofit/>
          </a:bodyPr>
          <a:lstStyle/>
          <a:p>
            <a:r>
              <a:rPr lang="pt-BR" sz="4000" dirty="0"/>
              <a:t>Riscos da democracia direta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62511F7-A8A0-4B90-A8A2-9631A20A6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009"/>
            <a:ext cx="5406407" cy="2855742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064C86-DBEA-4FC9-A099-EC4557755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2326" y="2721851"/>
            <a:ext cx="5889674" cy="3735219"/>
          </a:xfrm>
        </p:spPr>
        <p:txBody>
          <a:bodyPr anchor="t">
            <a:normAutofit/>
          </a:bodyPr>
          <a:lstStyle/>
          <a:p>
            <a:r>
              <a:rPr lang="pt-BR" sz="2200" dirty="0"/>
              <a:t>O Império da maioria;</a:t>
            </a:r>
          </a:p>
          <a:p>
            <a:r>
              <a:rPr lang="pt-BR" sz="2200" dirty="0"/>
              <a:t>Desaparecimento dos contrapesos;</a:t>
            </a:r>
          </a:p>
          <a:p>
            <a:r>
              <a:rPr lang="pt-BR" sz="2200" dirty="0"/>
              <a:t>Problemas operacionais, de custos e autenticação;</a:t>
            </a:r>
          </a:p>
          <a:p>
            <a:r>
              <a:rPr lang="pt-BR" sz="2200" dirty="0"/>
              <a:t>Aparelhamento;</a:t>
            </a:r>
          </a:p>
          <a:p>
            <a:r>
              <a:rPr lang="pt-BR" sz="2200" dirty="0"/>
              <a:t>Política e ócio?</a:t>
            </a:r>
          </a:p>
          <a:p>
            <a:r>
              <a:rPr lang="pt-BR" sz="2200" dirty="0"/>
              <a:t>Risco para cláusulas universais?</a:t>
            </a:r>
          </a:p>
          <a:p>
            <a:r>
              <a:rPr lang="pt-BR" sz="2200" dirty="0"/>
              <a:t>O ódio público;</a:t>
            </a:r>
          </a:p>
          <a:p>
            <a:r>
              <a:rPr lang="pt-BR" sz="2200" dirty="0"/>
              <a:t>O uso da legitimação pública.</a:t>
            </a:r>
          </a:p>
          <a:p>
            <a:endParaRPr lang="pt-BR" sz="1700" dirty="0"/>
          </a:p>
        </p:txBody>
      </p:sp>
    </p:spTree>
    <p:extLst>
      <p:ext uri="{BB962C8B-B14F-4D97-AF65-F5344CB8AC3E}">
        <p14:creationId xmlns:p14="http://schemas.microsoft.com/office/powerpoint/2010/main" val="3763518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446DC671-D658-4145-98E9-2F84B7918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5" r="15970" b="389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15159BE-2DEF-44E2-B8EF-FF061BD2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82" y="1089501"/>
            <a:ext cx="4741133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A </a:t>
            </a:r>
            <a:r>
              <a:rPr lang="en-US" sz="4800" dirty="0" err="1"/>
              <a:t>mediação</a:t>
            </a:r>
            <a:r>
              <a:rPr lang="en-US" sz="4800" dirty="0"/>
              <a:t> digital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DA5EBC3B-4C09-44FC-85F6-D4F7FBDC44D4}"/>
              </a:ext>
            </a:extLst>
          </p:cNvPr>
          <p:cNvSpPr txBox="1">
            <a:spLocks/>
          </p:cNvSpPr>
          <p:nvPr/>
        </p:nvSpPr>
        <p:spPr>
          <a:xfrm>
            <a:off x="99282" y="480897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As novas vozes e novas plataformas;</a:t>
            </a:r>
          </a:p>
          <a:p>
            <a:r>
              <a:rPr lang="pt-BR" dirty="0"/>
              <a:t>Consulta ou debate? </a:t>
            </a:r>
          </a:p>
          <a:p>
            <a:r>
              <a:rPr lang="pt-BR" dirty="0"/>
              <a:t>A política como espelho;</a:t>
            </a:r>
          </a:p>
          <a:p>
            <a:r>
              <a:rPr lang="pt-BR" dirty="0"/>
              <a:t>A banalidade do consenso. </a:t>
            </a:r>
          </a:p>
        </p:txBody>
      </p:sp>
    </p:spTree>
    <p:extLst>
      <p:ext uri="{BB962C8B-B14F-4D97-AF65-F5344CB8AC3E}">
        <p14:creationId xmlns:p14="http://schemas.microsoft.com/office/powerpoint/2010/main" val="3427313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1D29DF-D862-4BE3-B06D-FF5087E08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921661"/>
            <a:ext cx="5188267" cy="2452687"/>
          </a:xfrm>
        </p:spPr>
        <p:txBody>
          <a:bodyPr anchor="ctr">
            <a:normAutofit/>
          </a:bodyPr>
          <a:lstStyle/>
          <a:p>
            <a:r>
              <a:rPr lang="pt-BR" sz="3600" dirty="0"/>
              <a:t>Política = Estado-Nação?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CA0546D-BB3B-490F-B148-6938E929C6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85" b="11920"/>
          <a:stretch/>
        </p:blipFill>
        <p:spPr>
          <a:xfrm>
            <a:off x="20" y="11"/>
            <a:ext cx="12191980" cy="416402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BD8E56-7973-416A-A073-D2DE010E0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614" y="4672589"/>
            <a:ext cx="6096386" cy="2452687"/>
          </a:xfrm>
        </p:spPr>
        <p:txBody>
          <a:bodyPr anchor="ctr">
            <a:normAutofit/>
          </a:bodyPr>
          <a:lstStyle/>
          <a:p>
            <a:r>
              <a:rPr lang="pt-BR" sz="2500" dirty="0"/>
              <a:t>As definições do Estado;</a:t>
            </a:r>
          </a:p>
          <a:p>
            <a:r>
              <a:rPr lang="pt-BR" sz="2500" dirty="0"/>
              <a:t>As escalas da política;</a:t>
            </a:r>
          </a:p>
          <a:p>
            <a:r>
              <a:rPr lang="pt-BR" sz="2500" dirty="0"/>
              <a:t>A mudança do público;</a:t>
            </a:r>
          </a:p>
          <a:p>
            <a:r>
              <a:rPr lang="pt-BR" sz="2500" dirty="0"/>
              <a:t>As variações das fronteiras e limites;</a:t>
            </a:r>
          </a:p>
          <a:p>
            <a:r>
              <a:rPr lang="pt-BR" sz="2500" dirty="0"/>
              <a:t>A juventude dos serviços;</a:t>
            </a:r>
          </a:p>
          <a:p>
            <a:endParaRPr lang="pt-BR" sz="2500" dirty="0"/>
          </a:p>
          <a:p>
            <a:endParaRPr lang="pt-BR" sz="2500" dirty="0"/>
          </a:p>
        </p:txBody>
      </p:sp>
    </p:spTree>
    <p:extLst>
      <p:ext uri="{BB962C8B-B14F-4D97-AF65-F5344CB8AC3E}">
        <p14:creationId xmlns:p14="http://schemas.microsoft.com/office/powerpoint/2010/main" val="2640302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492718"/>
              </p:ext>
            </p:extLst>
          </p:nvPr>
        </p:nvGraphicFramePr>
        <p:xfrm>
          <a:off x="0" y="2"/>
          <a:ext cx="12192000" cy="6857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7811"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COMO A POLÍTICA PODERIA SER</a:t>
                      </a:r>
                      <a:r>
                        <a:rPr lang="pt-BR" sz="1700" baseline="0" dirty="0"/>
                        <a:t> ESTUDADA GEOGRAFICAMENTE</a:t>
                      </a:r>
                      <a:endParaRPr lang="pt-BR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COMO FOI ESTUDADA NA MAIORIA DOS CASOS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709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Diversas escalas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Escala</a:t>
                      </a:r>
                      <a:r>
                        <a:rPr lang="pt-BR" baseline="0" dirty="0"/>
                        <a:t> do </a:t>
                      </a:r>
                      <a:r>
                        <a:rPr lang="pt-BR" baseline="0" dirty="0" err="1"/>
                        <a:t>Estado-Nação</a:t>
                      </a:r>
                      <a:endParaRPr lang="pt-BR" dirty="0"/>
                    </a:p>
                    <a:p>
                      <a:pPr algn="ctr"/>
                      <a:endParaRPr lang="pt-B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0585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Os</a:t>
                      </a:r>
                      <a:r>
                        <a:rPr lang="pt-BR" baseline="0" dirty="0"/>
                        <a:t> sentidos do poder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Instrumento do grande planejamento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487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Projeção das bases subjetivas, confrontação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Mecanismo do controle de paixões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487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“Ordens” variadas: base de controle e de insurgência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Base de controle</a:t>
                      </a:r>
                      <a:r>
                        <a:rPr lang="pt-BR" baseline="0" dirty="0"/>
                        <a:t> social</a:t>
                      </a:r>
                      <a:endParaRPr lang="pt-B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487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O dinamismo</a:t>
                      </a:r>
                      <a:r>
                        <a:rPr lang="pt-BR" baseline="0" dirty="0"/>
                        <a:t> do território: instabilidade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err="1"/>
                        <a:t>Reificação</a:t>
                      </a:r>
                      <a:r>
                        <a:rPr lang="pt-BR" dirty="0"/>
                        <a:t> da soberania</a:t>
                      </a:r>
                      <a:r>
                        <a:rPr lang="pt-BR" baseline="0" dirty="0"/>
                        <a:t> e da estabilidade</a:t>
                      </a:r>
                      <a:endParaRPr lang="pt-B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7128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Múltiplos territórios</a:t>
                      </a:r>
                      <a:r>
                        <a:rPr lang="pt-BR" baseline="0" dirty="0"/>
                        <a:t> e territorialidades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“Território </a:t>
                      </a:r>
                      <a:r>
                        <a:rPr lang="pt-BR" baseline="0" dirty="0"/>
                        <a:t>de um Poder”</a:t>
                      </a:r>
                      <a:endParaRPr lang="pt-B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A63F2-3959-4A24-BC15-B035057B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35" y="214481"/>
            <a:ext cx="5324477" cy="1630363"/>
          </a:xfrm>
        </p:spPr>
        <p:txBody>
          <a:bodyPr anchor="b">
            <a:normAutofit/>
          </a:bodyPr>
          <a:lstStyle/>
          <a:p>
            <a:r>
              <a:rPr lang="pt-BR" sz="3600" b="1" dirty="0"/>
              <a:t>O dever de casa não feito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F8E518-34BB-482E-9AA1-FFE356035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3" y="2286000"/>
            <a:ext cx="5485342" cy="4368017"/>
          </a:xfrm>
        </p:spPr>
        <p:txBody>
          <a:bodyPr anchor="t">
            <a:normAutofit/>
          </a:bodyPr>
          <a:lstStyle/>
          <a:p>
            <a:r>
              <a:rPr lang="pt-BR" sz="2400" dirty="0"/>
              <a:t>A utilidade sem ética;</a:t>
            </a:r>
          </a:p>
          <a:p>
            <a:r>
              <a:rPr lang="pt-BR" sz="2400" dirty="0"/>
              <a:t>A política sem definição;</a:t>
            </a:r>
          </a:p>
          <a:p>
            <a:r>
              <a:rPr lang="pt-BR" sz="2400" dirty="0"/>
              <a:t>O poder não declarado;</a:t>
            </a:r>
          </a:p>
          <a:p>
            <a:r>
              <a:rPr lang="pt-BR" sz="2400" dirty="0"/>
              <a:t>A </a:t>
            </a:r>
            <a:r>
              <a:rPr lang="pt-BR" sz="2400" dirty="0" err="1"/>
              <a:t>monoescalaridade</a:t>
            </a:r>
            <a:r>
              <a:rPr lang="pt-BR" sz="2400" dirty="0"/>
              <a:t>;</a:t>
            </a:r>
          </a:p>
          <a:p>
            <a:r>
              <a:rPr lang="pt-BR" sz="2400" dirty="0"/>
              <a:t>O único agente;</a:t>
            </a:r>
          </a:p>
          <a:p>
            <a:r>
              <a:rPr lang="pt-BR" sz="2400" dirty="0"/>
              <a:t>A ementa imutável.</a:t>
            </a:r>
          </a:p>
          <a:p>
            <a:endParaRPr lang="pt-BR" sz="1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B917817-9216-42FB-8098-BBF015351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26" r="8520" b="-2"/>
          <a:stretch/>
        </p:blipFill>
        <p:spPr>
          <a:xfrm>
            <a:off x="5966355" y="1"/>
            <a:ext cx="622564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0848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DB0CD61-E68B-417F-8BE0-D18B48213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82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47EDA9-21FE-49E2-A53B-3F5D5489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/>
              <a:t>Definições de política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5FF68C-93C0-4836-901E-251870C41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885" y="3601297"/>
            <a:ext cx="6017171" cy="2619839"/>
          </a:xfrm>
        </p:spPr>
        <p:txBody>
          <a:bodyPr anchor="ctr">
            <a:noAutofit/>
          </a:bodyPr>
          <a:lstStyle/>
          <a:p>
            <a:r>
              <a:rPr lang="pt-BR" sz="2200" dirty="0"/>
              <a:t>Controle das emoções;</a:t>
            </a:r>
          </a:p>
          <a:p>
            <a:r>
              <a:rPr lang="pt-BR" sz="2200" dirty="0"/>
              <a:t>Gestão do poder e das relações de dominação;</a:t>
            </a:r>
          </a:p>
          <a:p>
            <a:r>
              <a:rPr lang="pt-BR" sz="2200" dirty="0"/>
              <a:t>Regulamentação da vida social e privada;</a:t>
            </a:r>
          </a:p>
          <a:p>
            <a:r>
              <a:rPr lang="pt-BR" sz="2200" dirty="0"/>
              <a:t>Busca do consenso;</a:t>
            </a:r>
          </a:p>
          <a:p>
            <a:r>
              <a:rPr lang="pt-BR" sz="2200" dirty="0"/>
              <a:t>Meio da transformação da sociedade;</a:t>
            </a:r>
          </a:p>
          <a:p>
            <a:r>
              <a:rPr lang="pt-BR" sz="2200" dirty="0"/>
              <a:t>Sistema para tomada de decisões coletivas.</a:t>
            </a:r>
          </a:p>
        </p:txBody>
      </p:sp>
    </p:spTree>
    <p:extLst>
      <p:ext uri="{BB962C8B-B14F-4D97-AF65-F5344CB8AC3E}">
        <p14:creationId xmlns:p14="http://schemas.microsoft.com/office/powerpoint/2010/main" val="732200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37CC805-4043-4521-A414-8B82B4ED7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48E6271-194E-425B-AAC2-229AF3AF8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13950"/>
            <a:ext cx="5880295" cy="1342754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/>
              <a:t>Estrutura de decisões coletivas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989236-F8BC-4818-9F6C-345E6C020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417573"/>
            <a:ext cx="6017172" cy="2619839"/>
          </a:xfrm>
        </p:spPr>
        <p:txBody>
          <a:bodyPr anchor="ctr">
            <a:noAutofit/>
          </a:bodyPr>
          <a:lstStyle/>
          <a:p>
            <a:r>
              <a:rPr lang="pt-BR" sz="2400" dirty="0"/>
              <a:t>O clã: a política como derivação da esfera privada;</a:t>
            </a:r>
          </a:p>
          <a:p>
            <a:r>
              <a:rPr lang="pt-BR" sz="2400" dirty="0"/>
              <a:t>O distrito: a política como derivação da esfera social;</a:t>
            </a:r>
          </a:p>
          <a:p>
            <a:r>
              <a:rPr lang="pt-BR" sz="2400" dirty="0"/>
              <a:t>A polis: a política como produto da esfera pública.</a:t>
            </a:r>
          </a:p>
        </p:txBody>
      </p:sp>
    </p:spTree>
    <p:extLst>
      <p:ext uri="{BB962C8B-B14F-4D97-AF65-F5344CB8AC3E}">
        <p14:creationId xmlns:p14="http://schemas.microsoft.com/office/powerpoint/2010/main" val="2040668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E734E55-4954-48CE-9760-C5DD8E2E4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92" y="987552"/>
            <a:ext cx="4645550" cy="1088136"/>
          </a:xfrm>
        </p:spPr>
        <p:txBody>
          <a:bodyPr anchor="b">
            <a:normAutofit/>
          </a:bodyPr>
          <a:lstStyle/>
          <a:p>
            <a:pPr algn="ctr"/>
            <a:r>
              <a:rPr lang="pt-BR" sz="3400" b="1" dirty="0"/>
              <a:t>O controle das paixões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2BA3E6-D91A-4DA9-A2FD-29B239445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2" y="2688336"/>
            <a:ext cx="5056260" cy="3786940"/>
          </a:xfrm>
        </p:spPr>
        <p:txBody>
          <a:bodyPr anchor="t">
            <a:noAutofit/>
          </a:bodyPr>
          <a:lstStyle/>
          <a:p>
            <a:r>
              <a:rPr lang="pt-BR" sz="2300" dirty="0"/>
              <a:t>Decisões devem ser racionais;</a:t>
            </a:r>
          </a:p>
          <a:p>
            <a:r>
              <a:rPr lang="pt-BR" sz="2300" dirty="0"/>
              <a:t>Conflitos devem ser regulados pelo respeito mútuo;</a:t>
            </a:r>
          </a:p>
          <a:p>
            <a:r>
              <a:rPr lang="pt-BR" sz="2300" dirty="0"/>
              <a:t>Política deve se distanciar das tradições;</a:t>
            </a:r>
          </a:p>
          <a:p>
            <a:r>
              <a:rPr lang="pt-BR" sz="2300" dirty="0"/>
              <a:t>Política deve apontar para o futuro;</a:t>
            </a:r>
          </a:p>
          <a:p>
            <a:r>
              <a:rPr lang="pt-BR" sz="2300" dirty="0"/>
              <a:t>O poder deve ser dividido;</a:t>
            </a:r>
          </a:p>
          <a:p>
            <a:r>
              <a:rPr lang="pt-BR" sz="2300" dirty="0"/>
              <a:t>Câmaras políticas devem ser diversas em sua composição.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2EFC8CC-EFB2-4FF0-8614-6E27BA9116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36" r="2930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7030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513549D-170F-41DE-A4CE-25370ACE3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4" y="987552"/>
            <a:ext cx="4672258" cy="1088136"/>
          </a:xfrm>
        </p:spPr>
        <p:txBody>
          <a:bodyPr anchor="b">
            <a:normAutofit/>
          </a:bodyPr>
          <a:lstStyle/>
          <a:p>
            <a:pPr algn="ctr"/>
            <a:r>
              <a:rPr lang="pt-BR" sz="3400" b="1" dirty="0"/>
              <a:t>Os sentidos da política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44B107-45C7-487B-A6F1-3DB4553A7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83" y="2688336"/>
            <a:ext cx="4937760" cy="3584448"/>
          </a:xfrm>
        </p:spPr>
        <p:txBody>
          <a:bodyPr anchor="t">
            <a:noAutofit/>
          </a:bodyPr>
          <a:lstStyle/>
          <a:p>
            <a:r>
              <a:rPr lang="pt-BR" sz="2300" dirty="0"/>
              <a:t>Política como palavra;</a:t>
            </a:r>
          </a:p>
          <a:p>
            <a:r>
              <a:rPr lang="pt-BR" sz="2300" dirty="0"/>
              <a:t>Política como opinião;</a:t>
            </a:r>
          </a:p>
          <a:p>
            <a:r>
              <a:rPr lang="pt-BR" sz="2300" dirty="0"/>
              <a:t>Política como debate;</a:t>
            </a:r>
          </a:p>
          <a:p>
            <a:r>
              <a:rPr lang="pt-BR" sz="2300" dirty="0"/>
              <a:t>Política como ação;</a:t>
            </a:r>
          </a:p>
          <a:p>
            <a:r>
              <a:rPr lang="pt-BR" sz="2300" dirty="0"/>
              <a:t>Política como território;</a:t>
            </a:r>
          </a:p>
          <a:p>
            <a:r>
              <a:rPr lang="pt-BR" sz="2300" dirty="0"/>
              <a:t>Política como exercício sistemático de poder.</a:t>
            </a:r>
          </a:p>
        </p:txBody>
      </p:sp>
      <p:pic>
        <p:nvPicPr>
          <p:cNvPr id="1026" name="Picture 2" descr="Francis Fukuyama Postpones the End of History | The New Yorker">
            <a:extLst>
              <a:ext uri="{FF2B5EF4-FFF2-40B4-BE49-F238E27FC236}">
                <a16:creationId xmlns:a16="http://schemas.microsoft.com/office/drawing/2014/main" id="{DD78BFA4-A934-49EF-9040-3E27705E9B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78"/>
          <a:stretch/>
        </p:blipFill>
        <p:spPr bwMode="auto"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noFill/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250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5AF3866-F626-42EF-A66C-0446099C3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pPr algn="ctr"/>
            <a:r>
              <a:rPr lang="pt-BR" b="1" dirty="0"/>
              <a:t>Territorialização da política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3022DDFB-344C-4298-8C64-03A7E68A8C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3622710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66523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5BAED10-8E6A-4DDC-AFF6-391D307E0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0" r="3490" b="-2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DE51CE-70D1-44C2-890F-8C7734224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pt-BR" sz="4100"/>
              <a:t>O modelo da Grécia Antiga: mito e realidade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867A086-F109-454A-A050-B9424A7DF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rmAutofit/>
          </a:bodyPr>
          <a:lstStyle/>
          <a:p>
            <a:r>
              <a:rPr lang="pt-BR" sz="1700"/>
              <a:t>O cidadão grego e o idiota;</a:t>
            </a:r>
          </a:p>
          <a:p>
            <a:endParaRPr lang="pt-BR" sz="1700"/>
          </a:p>
          <a:p>
            <a:r>
              <a:rPr lang="pt-BR" sz="1700"/>
              <a:t>A Democracia de Clístenes;</a:t>
            </a:r>
          </a:p>
          <a:p>
            <a:endParaRPr lang="pt-BR" sz="1700"/>
          </a:p>
          <a:p>
            <a:r>
              <a:rPr lang="pt-BR" sz="1700"/>
              <a:t>A ágora e a polis;</a:t>
            </a:r>
          </a:p>
          <a:p>
            <a:endParaRPr lang="pt-BR" sz="1700"/>
          </a:p>
          <a:p>
            <a:r>
              <a:rPr lang="pt-BR" sz="1700"/>
              <a:t>A separação territorial das esferas;</a:t>
            </a:r>
          </a:p>
          <a:p>
            <a:endParaRPr lang="pt-BR" sz="1700"/>
          </a:p>
          <a:p>
            <a:r>
              <a:rPr lang="pt-BR" sz="1700"/>
              <a:t>O valor da palavra e da vida pública;</a:t>
            </a:r>
          </a:p>
          <a:p>
            <a:endParaRPr lang="pt-BR" sz="1700"/>
          </a:p>
          <a:p>
            <a:r>
              <a:rPr lang="pt-BR" sz="1700"/>
              <a:t>O ordenamento da cidade.</a:t>
            </a:r>
          </a:p>
        </p:txBody>
      </p:sp>
    </p:spTree>
    <p:extLst>
      <p:ext uri="{BB962C8B-B14F-4D97-AF65-F5344CB8AC3E}">
        <p14:creationId xmlns:p14="http://schemas.microsoft.com/office/powerpoint/2010/main" val="3571258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825</Words>
  <Application>Microsoft Office PowerPoint</Application>
  <PresentationFormat>Widescreen</PresentationFormat>
  <Paragraphs>142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do Office</vt:lpstr>
      <vt:lpstr>Os sentidos da política e seus territórios</vt:lpstr>
      <vt:lpstr>Política = Estado-Nação?</vt:lpstr>
      <vt:lpstr>O dever de casa não feito</vt:lpstr>
      <vt:lpstr>Definições de política</vt:lpstr>
      <vt:lpstr>Estrutura de decisões coletivas</vt:lpstr>
      <vt:lpstr>O controle das paixões</vt:lpstr>
      <vt:lpstr>Os sentidos da política</vt:lpstr>
      <vt:lpstr>Territorialização da política</vt:lpstr>
      <vt:lpstr>O modelo da Grécia Antiga: mito e realidade</vt:lpstr>
      <vt:lpstr>Idade Média:  concentração do poder e a dissociação do Social</vt:lpstr>
      <vt:lpstr>Estado absolutista</vt:lpstr>
      <vt:lpstr>A política do Estado-Nação</vt:lpstr>
      <vt:lpstr>A política como campo de forças</vt:lpstr>
      <vt:lpstr>O sistema político moderno</vt:lpstr>
      <vt:lpstr>Problemas e limites da representação</vt:lpstr>
      <vt:lpstr>A socialização da política:  risco ou oportunidade?</vt:lpstr>
      <vt:lpstr>O clamor da democracia direta</vt:lpstr>
      <vt:lpstr>Riscos da democracia direta</vt:lpstr>
      <vt:lpstr>A mediação digital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 sentidos da política e seus territórios</dc:title>
  <dc:creator>Rodrigo Valverde</dc:creator>
  <cp:lastModifiedBy>Rodrigo Valverde</cp:lastModifiedBy>
  <cp:revision>2</cp:revision>
  <dcterms:created xsi:type="dcterms:W3CDTF">2020-05-20T16:49:57Z</dcterms:created>
  <dcterms:modified xsi:type="dcterms:W3CDTF">2020-05-20T16:51:10Z</dcterms:modified>
</cp:coreProperties>
</file>