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70" r:id="rId4"/>
    <p:sldId id="271" r:id="rId5"/>
    <p:sldId id="274" r:id="rId6"/>
    <p:sldId id="275" r:id="rId7"/>
    <p:sldId id="276" r:id="rId8"/>
    <p:sldId id="277" r:id="rId9"/>
    <p:sldId id="278" r:id="rId10"/>
    <p:sldId id="279" r:id="rId11"/>
    <p:sldId id="272" r:id="rId12"/>
    <p:sldId id="273" r:id="rId13"/>
    <p:sldId id="267" r:id="rId14"/>
    <p:sldId id="269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940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69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5974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322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0034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76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18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39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56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7150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1FBA-E9F8-477B-913E-7943B9FF60D7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22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71FBA-E9F8-477B-913E-7943B9FF60D7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B0AC5-EB50-472E-A6F4-FFFF72FCD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673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287463" y="188913"/>
            <a:ext cx="9632950" cy="86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pt-BR" altLang="pt-BR" sz="2000" b="1" dirty="0">
                <a:solidFill>
                  <a:schemeClr val="accent1">
                    <a:lumMod val="75000"/>
                  </a:schemeClr>
                </a:solidFill>
              </a:rPr>
              <a:t>Escola Politécnica da Universidade de São Paulo</a:t>
            </a:r>
            <a:br>
              <a:rPr lang="pt-BR" altLang="pt-BR" sz="2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altLang="pt-BR" sz="2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altLang="pt-BR" sz="2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altLang="pt-BR" sz="2000" b="1" dirty="0">
                <a:solidFill>
                  <a:schemeClr val="accent1">
                    <a:lumMod val="75000"/>
                  </a:schemeClr>
                </a:solidFill>
              </a:rPr>
              <a:t>Departamento de Engenharia de Produção</a:t>
            </a:r>
            <a:endParaRPr lang="pt-BR" altLang="pt-B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10662" name="Rectangle 6"/>
          <p:cNvSpPr>
            <a:spLocks noChangeArrowheads="1"/>
          </p:cNvSpPr>
          <p:nvPr/>
        </p:nvSpPr>
        <p:spPr bwMode="auto">
          <a:xfrm>
            <a:off x="2900846" y="2205038"/>
            <a:ext cx="5612434" cy="18466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pt-BR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PRO </a:t>
            </a:r>
            <a:r>
              <a:rPr lang="pt-BR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3432</a:t>
            </a:r>
            <a:endParaRPr lang="pt-BR" sz="30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pt-BR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Organização do trabalho 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pt-BR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na produção</a:t>
            </a:r>
            <a:endParaRPr lang="en-US" sz="16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50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252963"/>
              </p:ext>
            </p:extLst>
          </p:nvPr>
        </p:nvGraphicFramePr>
        <p:xfrm>
          <a:off x="2032000" y="719666"/>
          <a:ext cx="8128000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3297"/>
                <a:gridCol w="44347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Nivel</a:t>
                      </a:r>
                      <a:r>
                        <a:rPr lang="pt-BR" dirty="0" smtClean="0"/>
                        <a:t> de complexidade da 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Verbo associado à competência requerida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7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PREVER</a:t>
                      </a:r>
                      <a:endParaRPr lang="pt-B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6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REVELAR</a:t>
                      </a:r>
                      <a:endParaRPr lang="pt-B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5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TECER</a:t>
                      </a:r>
                      <a:endParaRPr lang="pt-B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4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MODELAR</a:t>
                      </a:r>
                      <a:endParaRPr lang="pt-B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3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CONECTAR</a:t>
                      </a:r>
                      <a:endParaRPr lang="pt-B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2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ACUMULAR</a:t>
                      </a:r>
                      <a:endParaRPr lang="pt-B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1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PERCEBER</a:t>
                      </a:r>
                      <a:endParaRPr lang="pt-BR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eta para a direita 5"/>
          <p:cNvSpPr/>
          <p:nvPr/>
        </p:nvSpPr>
        <p:spPr>
          <a:xfrm>
            <a:off x="5824149" y="286676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1087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2057400" y="1820864"/>
            <a:ext cx="8077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altLang="pt-BR" sz="24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Como nós</a:t>
            </a:r>
          </a:p>
          <a:p>
            <a:pPr algn="ctr" eaLnBrk="1" hangingPunct="1">
              <a:defRPr/>
            </a:pPr>
            <a:endParaRPr lang="pt-BR" altLang="pt-BR" sz="2400">
              <a:solidFill>
                <a:srgbClr val="29292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algn="ctr" eaLnBrk="1" hangingPunct="1">
              <a:defRPr/>
            </a:pPr>
            <a:endParaRPr lang="pt-BR" altLang="pt-BR" sz="2400">
              <a:solidFill>
                <a:srgbClr val="29292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algn="ctr" eaLnBrk="1" hangingPunct="1">
              <a:defRPr/>
            </a:pPr>
            <a:r>
              <a:rPr lang="pt-BR" altLang="pt-BR" sz="3200">
                <a:solidFill>
                  <a:srgbClr val="2929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Aprendemos?</a:t>
            </a:r>
            <a:endParaRPr lang="pt-BR" altLang="pt-BR" sz="2400">
              <a:solidFill>
                <a:srgbClr val="29292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eaLnBrk="1" hangingPunct="1">
              <a:defRPr/>
            </a:pPr>
            <a:endParaRPr lang="pt-BR" altLang="pt-BR" sz="2400">
              <a:solidFill>
                <a:srgbClr val="292929"/>
              </a:solidFill>
              <a:latin typeface="Verdana" panose="020B0604030504040204" pitchFamily="34" charset="0"/>
            </a:endParaRPr>
          </a:p>
        </p:txBody>
      </p:sp>
      <p:pic>
        <p:nvPicPr>
          <p:cNvPr id="4099" name="Picture 4" descr="calvin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963" y="4149725"/>
            <a:ext cx="21590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61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13" name="Text Box 45"/>
          <p:cNvSpPr txBox="1">
            <a:spLocks noChangeArrowheads="1"/>
          </p:cNvSpPr>
          <p:nvPr/>
        </p:nvSpPr>
        <p:spPr bwMode="auto">
          <a:xfrm>
            <a:off x="1703389" y="692150"/>
            <a:ext cx="53471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altLang="pt-BR" sz="2800">
                <a:solidFill>
                  <a:srgbClr val="29292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Grau de Aprendizagem por Método</a:t>
            </a:r>
          </a:p>
        </p:txBody>
      </p:sp>
      <p:sp>
        <p:nvSpPr>
          <p:cNvPr id="5123" name="Text Box 46"/>
          <p:cNvSpPr txBox="1">
            <a:spLocks noChangeArrowheads="1"/>
          </p:cNvSpPr>
          <p:nvPr/>
        </p:nvSpPr>
        <p:spPr bwMode="auto">
          <a:xfrm>
            <a:off x="1774825" y="2349501"/>
            <a:ext cx="5105400" cy="217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190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762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600">
                <a:latin typeface="Verdana" panose="020B0604030504040204" pitchFamily="34" charset="0"/>
              </a:rPr>
              <a:t>Palestras			  5%</a:t>
            </a:r>
          </a:p>
          <a:p>
            <a:pPr>
              <a:spcBef>
                <a:spcPct val="50000"/>
              </a:spcBef>
            </a:pPr>
            <a:r>
              <a:rPr lang="pt-BR" altLang="pt-BR" sz="1600">
                <a:latin typeface="Verdana" panose="020B0604030504040204" pitchFamily="34" charset="0"/>
              </a:rPr>
              <a:t>Leitura				10%</a:t>
            </a:r>
          </a:p>
          <a:p>
            <a:pPr>
              <a:spcBef>
                <a:spcPct val="50000"/>
              </a:spcBef>
            </a:pPr>
            <a:r>
              <a:rPr lang="pt-BR" altLang="pt-BR" sz="1600">
                <a:latin typeface="Verdana" panose="020B0604030504040204" pitchFamily="34" charset="0"/>
              </a:rPr>
              <a:t>Áudio-Visual			20%</a:t>
            </a:r>
          </a:p>
          <a:p>
            <a:pPr>
              <a:spcBef>
                <a:spcPct val="50000"/>
              </a:spcBef>
            </a:pPr>
            <a:r>
              <a:rPr lang="pt-BR" altLang="pt-BR" sz="1600">
                <a:latin typeface="Verdana" panose="020B0604030504040204" pitchFamily="34" charset="0"/>
              </a:rPr>
              <a:t>Discussão em Grupo		50%</a:t>
            </a:r>
          </a:p>
          <a:p>
            <a:pPr>
              <a:spcBef>
                <a:spcPct val="50000"/>
              </a:spcBef>
            </a:pPr>
            <a:r>
              <a:rPr lang="pt-BR" altLang="pt-BR" sz="1600">
                <a:latin typeface="Verdana" panose="020B0604030504040204" pitchFamily="34" charset="0"/>
              </a:rPr>
              <a:t>Aprender Fazendo		75%</a:t>
            </a:r>
          </a:p>
          <a:p>
            <a:pPr>
              <a:spcBef>
                <a:spcPct val="50000"/>
              </a:spcBef>
            </a:pPr>
            <a:r>
              <a:rPr lang="pt-BR" altLang="pt-BR" sz="1600">
                <a:latin typeface="Verdana" panose="020B0604030504040204" pitchFamily="34" charset="0"/>
              </a:rPr>
              <a:t>Ensinar			90%</a:t>
            </a:r>
          </a:p>
        </p:txBody>
      </p:sp>
      <p:sp>
        <p:nvSpPr>
          <p:cNvPr id="5124" name="Text Box 48"/>
          <p:cNvSpPr txBox="1">
            <a:spLocks noChangeArrowheads="1"/>
          </p:cNvSpPr>
          <p:nvPr/>
        </p:nvSpPr>
        <p:spPr bwMode="auto">
          <a:xfrm>
            <a:off x="1919288" y="6188075"/>
            <a:ext cx="441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000" b="1">
                <a:solidFill>
                  <a:srgbClr val="CCFFCC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000" b="1">
                <a:solidFill>
                  <a:srgbClr val="CCFFCC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000" b="1">
                <a:solidFill>
                  <a:srgbClr val="CCFFCC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000" b="1">
                <a:solidFill>
                  <a:srgbClr val="CCFFCC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000" b="1">
                <a:solidFill>
                  <a:srgbClr val="CCFFCC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FFCC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FFCC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FFCC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FFCC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BR" altLang="pt-BR" sz="1600" b="0">
                <a:solidFill>
                  <a:schemeClr val="tx1"/>
                </a:solidFill>
                <a:latin typeface="Verdana" panose="020B0604030504040204" pitchFamily="34" charset="0"/>
              </a:rPr>
              <a:t>*N.T.L. - Bethel, Maine</a:t>
            </a:r>
          </a:p>
        </p:txBody>
      </p:sp>
      <p:pic>
        <p:nvPicPr>
          <p:cNvPr id="5125" name="Picture 49" descr="teach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2420939"/>
            <a:ext cx="3429000" cy="268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50"/>
          <p:cNvSpPr>
            <a:spLocks noChangeArrowheads="1"/>
          </p:cNvSpPr>
          <p:nvPr/>
        </p:nvSpPr>
        <p:spPr bwMode="auto">
          <a:xfrm>
            <a:off x="6888163" y="2349501"/>
            <a:ext cx="3600450" cy="2951163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 b="1">
                <a:solidFill>
                  <a:srgbClr val="CCFFCC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000" b="1">
                <a:solidFill>
                  <a:srgbClr val="CCFFCC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000" b="1">
                <a:solidFill>
                  <a:srgbClr val="CCFFCC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000" b="1">
                <a:solidFill>
                  <a:srgbClr val="CCFFCC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000" b="1">
                <a:solidFill>
                  <a:srgbClr val="CCFFCC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FFCC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FFCC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FFCC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FFCC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0023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099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 smtClean="0"/>
              <a:t>Cronograma da disciplina</a:t>
            </a:r>
            <a:endParaRPr lang="pt-BR" sz="28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330087"/>
              </p:ext>
            </p:extLst>
          </p:nvPr>
        </p:nvGraphicFramePr>
        <p:xfrm>
          <a:off x="667266" y="1213938"/>
          <a:ext cx="10997512" cy="3241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258"/>
                <a:gridCol w="1598141"/>
                <a:gridCol w="1087394"/>
                <a:gridCol w="1029730"/>
                <a:gridCol w="2619633"/>
                <a:gridCol w="2916194"/>
                <a:gridCol w="906162"/>
              </a:tblGrid>
              <a:tr h="68076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 e 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 a 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 e 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 e 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 a 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 a 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31 e 32</a:t>
                      </a:r>
                      <a:endParaRPr lang="pt-BR" dirty="0"/>
                    </a:p>
                  </a:txBody>
                  <a:tcPr/>
                </a:tc>
              </a:tr>
              <a:tr h="2531648"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r>
                        <a:rPr lang="pt-BR" dirty="0" err="1" smtClean="0"/>
                        <a:t>Apre</a:t>
                      </a:r>
                      <a:endParaRPr lang="pt-BR" dirty="0" smtClean="0"/>
                    </a:p>
                    <a:p>
                      <a:r>
                        <a:rPr lang="pt-BR" dirty="0" smtClean="0"/>
                        <a:t>senta</a:t>
                      </a:r>
                    </a:p>
                    <a:p>
                      <a:r>
                        <a:rPr lang="pt-BR" dirty="0" err="1" smtClean="0"/>
                        <a:t>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Os</a:t>
                      </a:r>
                      <a:r>
                        <a:rPr lang="pt-BR" baseline="0" dirty="0" smtClean="0"/>
                        <a:t> modelos </a:t>
                      </a:r>
                      <a:r>
                        <a:rPr lang="pt-BR" baseline="0" dirty="0" smtClean="0"/>
                        <a:t>básicos</a:t>
                      </a:r>
                      <a:endParaRPr lang="pt-BR" baseline="0" dirty="0" smtClean="0"/>
                    </a:p>
                    <a:p>
                      <a:pPr algn="ctr"/>
                      <a:r>
                        <a:rPr lang="pt-BR" baseline="0" dirty="0" smtClean="0"/>
                        <a:t>de organização do trabalho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Globaliza</a:t>
                      </a:r>
                    </a:p>
                    <a:p>
                      <a:r>
                        <a:rPr lang="pt-BR" dirty="0" err="1" smtClean="0"/>
                        <a:t>ção</a:t>
                      </a:r>
                      <a:r>
                        <a:rPr lang="pt-BR" dirty="0" smtClean="0"/>
                        <a:t> e trabalho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Organização</a:t>
                      </a:r>
                      <a:r>
                        <a:rPr lang="pt-BR" baseline="0" dirty="0" smtClean="0"/>
                        <a:t> do trabalho no Brasil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 trabalho</a:t>
                      </a:r>
                      <a:r>
                        <a:rPr lang="pt-BR" baseline="0" dirty="0" smtClean="0"/>
                        <a:t> no futuro: o t</a:t>
                      </a:r>
                      <a:r>
                        <a:rPr lang="pt-BR" dirty="0" smtClean="0"/>
                        <a:t>rabalho</a:t>
                      </a:r>
                      <a:r>
                        <a:rPr lang="pt-BR" baseline="0" dirty="0" smtClean="0"/>
                        <a:t> na era digital</a:t>
                      </a:r>
                    </a:p>
                    <a:p>
                      <a:endParaRPr lang="pt-BR" baseline="0" dirty="0" smtClean="0"/>
                    </a:p>
                    <a:p>
                      <a:r>
                        <a:rPr lang="pt-BR" baseline="0" dirty="0" smtClean="0"/>
                        <a:t>Livros</a:t>
                      </a:r>
                    </a:p>
                    <a:p>
                      <a:r>
                        <a:rPr lang="pt-BR" baseline="0" dirty="0" smtClean="0"/>
                        <a:t>Relatórios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BR" baseline="0" dirty="0" smtClean="0"/>
                        <a:t>de instituições internacionais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BR" baseline="0" dirty="0" smtClean="0"/>
                        <a:t>de consultorias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Apresentação de </a:t>
                      </a:r>
                      <a:r>
                        <a:rPr lang="pt-BR" u="sng" dirty="0" smtClean="0"/>
                        <a:t>trabalhos em grupo</a:t>
                      </a:r>
                      <a:r>
                        <a:rPr lang="pt-BR" dirty="0" smtClean="0"/>
                        <a:t> sobre:</a:t>
                      </a:r>
                      <a:r>
                        <a:rPr lang="pt-BR" baseline="0" dirty="0" smtClean="0"/>
                        <a:t> </a:t>
                      </a:r>
                    </a:p>
                    <a:p>
                      <a:r>
                        <a:rPr lang="pt-BR" baseline="0" dirty="0" smtClean="0"/>
                        <a:t>“O trabalho hoje e o futuro do trabalho: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BR" baseline="0" dirty="0" smtClean="0"/>
                        <a:t>na indústria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BR" baseline="0" dirty="0" smtClean="0"/>
                        <a:t>nos bancos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BR" baseline="0" dirty="0" smtClean="0"/>
                        <a:t>nas consultorias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BR" baseline="0" dirty="0" smtClean="0"/>
                        <a:t>nas </a:t>
                      </a:r>
                      <a:r>
                        <a:rPr lang="pt-BR" baseline="0" dirty="0" err="1" smtClean="0"/>
                        <a:t>start-ups</a:t>
                      </a:r>
                      <a:endParaRPr lang="pt-BR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BR" baseline="0" dirty="0" smtClean="0"/>
                        <a:t>...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Provas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616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90983"/>
            <a:ext cx="10515600" cy="524561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Leituras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7222" y="873206"/>
            <a:ext cx="10826578" cy="5725301"/>
          </a:xfrm>
        </p:spPr>
        <p:txBody>
          <a:bodyPr>
            <a:normAutofit/>
          </a:bodyPr>
          <a:lstStyle/>
          <a:p>
            <a:r>
              <a:rPr lang="pt-BR" dirty="0" smtClean="0"/>
              <a:t>Livros</a:t>
            </a:r>
          </a:p>
          <a:p>
            <a:pPr lvl="1"/>
            <a:r>
              <a:rPr lang="pt-BR" dirty="0" smtClean="0"/>
              <a:t>“Máquinas preditivas: a simples economia da inteligência artificial” por </a:t>
            </a:r>
            <a:r>
              <a:rPr lang="pt-BR" dirty="0" err="1" smtClean="0"/>
              <a:t>Agrawal</a:t>
            </a:r>
            <a:r>
              <a:rPr lang="pt-BR" dirty="0" smtClean="0"/>
              <a:t>, </a:t>
            </a:r>
            <a:r>
              <a:rPr lang="pt-BR" dirty="0" err="1" smtClean="0"/>
              <a:t>Gans</a:t>
            </a:r>
            <a:r>
              <a:rPr lang="pt-BR" dirty="0" smtClean="0"/>
              <a:t> e </a:t>
            </a:r>
            <a:r>
              <a:rPr lang="pt-BR" dirty="0" err="1" smtClean="0"/>
              <a:t>Goldfarb</a:t>
            </a:r>
            <a:r>
              <a:rPr lang="pt-BR" dirty="0" smtClean="0"/>
              <a:t>, Alta Books, 2019</a:t>
            </a:r>
          </a:p>
          <a:p>
            <a:pPr lvl="1"/>
            <a:r>
              <a:rPr lang="pt-BR" dirty="0" smtClean="0"/>
              <a:t>“O </a:t>
            </a:r>
            <a:r>
              <a:rPr lang="pt-BR" dirty="0" err="1" smtClean="0"/>
              <a:t>fuzzy</a:t>
            </a:r>
            <a:r>
              <a:rPr lang="pt-BR" dirty="0" smtClean="0"/>
              <a:t> e o </a:t>
            </a:r>
            <a:r>
              <a:rPr lang="pt-BR" dirty="0" err="1" smtClean="0"/>
              <a:t>techie</a:t>
            </a:r>
            <a:r>
              <a:rPr lang="pt-BR" dirty="0" smtClean="0"/>
              <a:t>: porque as ciências humanas vão dominar o mundo digital?” por Scott </a:t>
            </a:r>
            <a:r>
              <a:rPr lang="pt-BR" dirty="0" err="1" smtClean="0"/>
              <a:t>Hartley</a:t>
            </a:r>
            <a:r>
              <a:rPr lang="pt-BR" dirty="0" smtClean="0"/>
              <a:t>, BEI, 2018</a:t>
            </a:r>
          </a:p>
          <a:p>
            <a:pPr lvl="1"/>
            <a:r>
              <a:rPr lang="pt-BR" dirty="0" smtClean="0"/>
              <a:t>“Transformação digital: repensando seu negócio na era digital” por David Rogers, Autêntica 2017</a:t>
            </a:r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r>
              <a:rPr lang="pt-BR" dirty="0" smtClean="0"/>
              <a:t>Relatórios</a:t>
            </a:r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r>
              <a:rPr lang="pt-BR" dirty="0" smtClean="0"/>
              <a:t>“</a:t>
            </a:r>
            <a:r>
              <a:rPr lang="pt-BR" dirty="0" err="1" smtClean="0"/>
              <a:t>Readiness</a:t>
            </a:r>
            <a:r>
              <a:rPr lang="pt-BR" dirty="0" smtClean="0"/>
              <a:t> for </a:t>
            </a:r>
            <a:r>
              <a:rPr lang="pt-BR" dirty="0" err="1" smtClean="0"/>
              <a:t>the</a:t>
            </a:r>
            <a:r>
              <a:rPr lang="pt-BR" dirty="0" smtClean="0"/>
              <a:t> future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production</a:t>
            </a:r>
            <a:r>
              <a:rPr lang="pt-BR" dirty="0" smtClean="0"/>
              <a:t>”, World </a:t>
            </a:r>
            <a:r>
              <a:rPr lang="pt-BR" dirty="0" err="1" smtClean="0"/>
              <a:t>Economic</a:t>
            </a:r>
            <a:r>
              <a:rPr lang="pt-BR" dirty="0" smtClean="0"/>
              <a:t> </a:t>
            </a:r>
            <a:r>
              <a:rPr lang="pt-BR" dirty="0" err="1" smtClean="0"/>
              <a:t>Forum</a:t>
            </a:r>
            <a:r>
              <a:rPr lang="pt-BR" dirty="0" smtClean="0"/>
              <a:t>, 2018</a:t>
            </a:r>
          </a:p>
          <a:p>
            <a:pPr marL="457200" lvl="1" indent="0">
              <a:buNone/>
            </a:pPr>
            <a:r>
              <a:rPr lang="pt-BR" dirty="0" smtClean="0"/>
              <a:t>“The </a:t>
            </a:r>
            <a:r>
              <a:rPr lang="pt-BR" dirty="0" err="1" smtClean="0"/>
              <a:t>next</a:t>
            </a:r>
            <a:r>
              <a:rPr lang="pt-BR" dirty="0" smtClean="0"/>
              <a:t> </a:t>
            </a:r>
            <a:r>
              <a:rPr lang="pt-BR" dirty="0" err="1" smtClean="0"/>
              <a:t>production</a:t>
            </a:r>
            <a:r>
              <a:rPr lang="pt-BR" dirty="0" smtClean="0"/>
              <a:t> </a:t>
            </a:r>
            <a:r>
              <a:rPr lang="pt-BR" dirty="0" err="1" smtClean="0"/>
              <a:t>revolution</a:t>
            </a:r>
            <a:r>
              <a:rPr lang="pt-BR" dirty="0" smtClean="0"/>
              <a:t>”, OECD, 2017</a:t>
            </a:r>
          </a:p>
          <a:p>
            <a:pPr marL="457200" lvl="1" indent="0">
              <a:buNone/>
            </a:pPr>
            <a:r>
              <a:rPr lang="pt-BR" dirty="0" smtClean="0"/>
              <a:t>“</a:t>
            </a:r>
            <a:r>
              <a:rPr lang="pt-BR" dirty="0" err="1" smtClean="0"/>
              <a:t>Industry</a:t>
            </a:r>
            <a:r>
              <a:rPr lang="pt-BR" dirty="0" smtClean="0"/>
              <a:t> 4.0 </a:t>
            </a:r>
            <a:r>
              <a:rPr lang="pt-BR" dirty="0" err="1" smtClean="0"/>
              <a:t>Maturity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r>
              <a:rPr lang="pt-BR" dirty="0" smtClean="0"/>
              <a:t>”, ACATECH, Academia de Tecnologia da Alemanha,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1892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75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/>
              <a:t>Objetivo da disciplina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14879"/>
            <a:ext cx="10515600" cy="4351338"/>
          </a:xfrm>
        </p:spPr>
        <p:txBody>
          <a:bodyPr>
            <a:noAutofit/>
          </a:bodyPr>
          <a:lstStyle/>
          <a:p>
            <a:r>
              <a:rPr lang="pt-BR" sz="3600" dirty="0" smtClean="0"/>
              <a:t>O objetivo da disciplina é prover os recursos e criar as </a:t>
            </a:r>
            <a:r>
              <a:rPr lang="pt-BR" sz="3600" b="1" dirty="0" smtClean="0">
                <a:solidFill>
                  <a:srgbClr val="FF0000"/>
                </a:solidFill>
              </a:rPr>
              <a:t>capacidades de previsão</a:t>
            </a:r>
            <a:r>
              <a:rPr lang="pt-BR" sz="3600" dirty="0" smtClean="0"/>
              <a:t> para que cada aluno/aluna possa </a:t>
            </a:r>
            <a:r>
              <a:rPr lang="pt-BR" sz="3600" b="1" dirty="0" smtClean="0">
                <a:solidFill>
                  <a:srgbClr val="FF0000"/>
                </a:solidFill>
              </a:rPr>
              <a:t>entender e antecipar </a:t>
            </a:r>
            <a:r>
              <a:rPr lang="pt-BR" sz="3600" dirty="0" smtClean="0"/>
              <a:t>os desenvolvimentos </a:t>
            </a:r>
            <a:r>
              <a:rPr lang="pt-BR" sz="3600" dirty="0"/>
              <a:t>futuros </a:t>
            </a:r>
            <a:r>
              <a:rPr lang="pt-BR" sz="3600" dirty="0" smtClean="0"/>
              <a:t>que irão influenciar a organização de empresas e do trabalho e, consequentemente, o seu projeto profissional e pessoal.</a:t>
            </a:r>
          </a:p>
          <a:p>
            <a:endParaRPr lang="pt-BR" sz="3600" dirty="0"/>
          </a:p>
          <a:p>
            <a:r>
              <a:rPr lang="pt-BR" sz="3600" dirty="0" smtClean="0"/>
              <a:t>“A única vantagem competitiva sustentável é a capacidade de aprender mais depressa que os outros” (Arie de </a:t>
            </a:r>
            <a:r>
              <a:rPr lang="pt-BR" sz="3600" dirty="0" err="1" smtClean="0"/>
              <a:t>Geus</a:t>
            </a:r>
            <a:r>
              <a:rPr lang="pt-BR" sz="3600" dirty="0" smtClean="0"/>
              <a:t>, CEO da Shell em 1988)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801631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39766"/>
            <a:ext cx="9144000" cy="56639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A evolução dos modos de organizar o trabalho</a:t>
            </a:r>
            <a:endParaRPr lang="pt-BR" sz="3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626076" y="922637"/>
            <a:ext cx="296562" cy="54784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err="1" smtClean="0"/>
              <a:t>Arteanato</a:t>
            </a:r>
            <a:endParaRPr lang="pt-BR" sz="1400" dirty="0" smtClean="0"/>
          </a:p>
          <a:p>
            <a:r>
              <a:rPr lang="pt-BR" sz="1400" dirty="0" smtClean="0"/>
              <a:t>- Mestre</a:t>
            </a:r>
          </a:p>
          <a:p>
            <a:r>
              <a:rPr lang="pt-BR" sz="1400" dirty="0" smtClean="0"/>
              <a:t>-aprendi</a:t>
            </a:r>
          </a:p>
          <a:p>
            <a:r>
              <a:rPr lang="pt-BR" sz="1400" dirty="0" smtClean="0"/>
              <a:t>z</a:t>
            </a:r>
            <a:endParaRPr lang="pt-BR" sz="1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812324" y="2265405"/>
            <a:ext cx="959712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Modelo taylorista</a:t>
            </a:r>
          </a:p>
          <a:p>
            <a:r>
              <a:rPr lang="pt-BR" sz="1400" dirty="0" smtClean="0"/>
              <a:t>- fordista</a:t>
            </a:r>
            <a:endParaRPr lang="pt-BR" sz="1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87394" y="1178011"/>
            <a:ext cx="9102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/>
              <a:t>Revol</a:t>
            </a:r>
            <a:r>
              <a:rPr lang="pt-BR" sz="1400" dirty="0" smtClean="0"/>
              <a:t>. </a:t>
            </a:r>
            <a:r>
              <a:rPr lang="pt-BR" sz="1400" dirty="0" err="1" smtClean="0"/>
              <a:t>Industrial</a:t>
            </a:r>
            <a:r>
              <a:rPr lang="pt-BR" sz="1400" dirty="0" err="1" smtClean="0"/>
              <a:t>Grande</a:t>
            </a:r>
            <a:r>
              <a:rPr lang="pt-BR" sz="1400" dirty="0" smtClean="0"/>
              <a:t> </a:t>
            </a:r>
            <a:r>
              <a:rPr lang="pt-BR" sz="1400" dirty="0" smtClean="0"/>
              <a:t>empresa</a:t>
            </a:r>
          </a:p>
          <a:p>
            <a:r>
              <a:rPr lang="pt-BR" sz="1400" dirty="0" smtClean="0"/>
              <a:t>- escala</a:t>
            </a:r>
            <a:endParaRPr lang="pt-BR" sz="1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66084" y="3101547"/>
            <a:ext cx="1437503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Enriquecimento de cargos</a:t>
            </a:r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997680" y="3842939"/>
            <a:ext cx="881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Escola de Relações Humanas</a:t>
            </a:r>
            <a:endParaRPr lang="pt-BR" sz="1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476375" y="3822355"/>
            <a:ext cx="1252145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Grupos </a:t>
            </a:r>
            <a:r>
              <a:rPr lang="pt-BR" sz="1400" dirty="0" err="1" smtClean="0"/>
              <a:t>semi-autônomos</a:t>
            </a:r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205886" y="1781542"/>
            <a:ext cx="498021" cy="33239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L</a:t>
            </a:r>
          </a:p>
          <a:p>
            <a:r>
              <a:rPr lang="pt-BR" sz="1400" dirty="0" smtClean="0"/>
              <a:t>E</a:t>
            </a:r>
          </a:p>
          <a:p>
            <a:r>
              <a:rPr lang="pt-BR" sz="1400" dirty="0" smtClean="0"/>
              <a:t>A</a:t>
            </a:r>
          </a:p>
          <a:p>
            <a:r>
              <a:rPr lang="pt-BR" sz="1400" dirty="0" smtClean="0"/>
              <a:t>N</a:t>
            </a:r>
          </a:p>
          <a:p>
            <a:endParaRPr lang="pt-BR" sz="1400" dirty="0"/>
          </a:p>
          <a:p>
            <a:r>
              <a:rPr lang="pt-BR" sz="1400" dirty="0" smtClean="0"/>
              <a:t>P</a:t>
            </a:r>
          </a:p>
          <a:p>
            <a:r>
              <a:rPr lang="pt-BR" sz="1400" dirty="0" smtClean="0"/>
              <a:t>R</a:t>
            </a:r>
          </a:p>
          <a:p>
            <a:r>
              <a:rPr lang="pt-BR" sz="1400" dirty="0" smtClean="0"/>
              <a:t>O</a:t>
            </a:r>
          </a:p>
          <a:p>
            <a:r>
              <a:rPr lang="pt-BR" sz="1400" dirty="0" smtClean="0"/>
              <a:t>D</a:t>
            </a:r>
          </a:p>
          <a:p>
            <a:r>
              <a:rPr lang="pt-BR" sz="1400" dirty="0" smtClean="0"/>
              <a:t>U</a:t>
            </a:r>
          </a:p>
          <a:p>
            <a:r>
              <a:rPr lang="pt-BR" sz="1400" dirty="0" smtClean="0"/>
              <a:t>C</a:t>
            </a:r>
          </a:p>
          <a:p>
            <a:r>
              <a:rPr lang="pt-BR" sz="1400" dirty="0" smtClean="0"/>
              <a:t>T</a:t>
            </a:r>
          </a:p>
          <a:p>
            <a:r>
              <a:rPr lang="pt-BR" sz="1400" dirty="0" smtClean="0"/>
              <a:t>I</a:t>
            </a:r>
          </a:p>
          <a:p>
            <a:r>
              <a:rPr lang="pt-BR" sz="1400" dirty="0" smtClean="0"/>
              <a:t>O</a:t>
            </a:r>
          </a:p>
          <a:p>
            <a:r>
              <a:rPr lang="pt-BR" sz="1400" dirty="0"/>
              <a:t>N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0268437" y="1503406"/>
            <a:ext cx="296562" cy="34163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????????????</a:t>
            </a:r>
            <a:endParaRPr lang="pt-BR" b="1" dirty="0"/>
          </a:p>
        </p:txBody>
      </p:sp>
      <p:sp>
        <p:nvSpPr>
          <p:cNvPr id="20" name="Chave direita 19"/>
          <p:cNvSpPr/>
          <p:nvPr/>
        </p:nvSpPr>
        <p:spPr>
          <a:xfrm rot="5400000">
            <a:off x="7976601" y="2876746"/>
            <a:ext cx="392243" cy="450488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have direita 20"/>
          <p:cNvSpPr/>
          <p:nvPr/>
        </p:nvSpPr>
        <p:spPr>
          <a:xfrm rot="5400000">
            <a:off x="2958628" y="3149734"/>
            <a:ext cx="439657" cy="394865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1639330" y="4821852"/>
            <a:ext cx="29216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Mercado produtor: demanda &gt; oferta</a:t>
            </a:r>
            <a:endParaRPr lang="pt-BR" sz="1400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4263089" y="2244811"/>
            <a:ext cx="1007165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Modelo japonês de</a:t>
            </a:r>
          </a:p>
          <a:p>
            <a:r>
              <a:rPr lang="pt-BR" sz="1400" dirty="0" smtClean="0"/>
              <a:t>produção</a:t>
            </a:r>
            <a:endParaRPr lang="pt-BR" sz="1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2660822" y="5519351"/>
            <a:ext cx="1145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EMPREGO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5504715" y="5511110"/>
            <a:ext cx="4920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EMPREGABILIDADE: aprendizagem </a:t>
            </a:r>
            <a:r>
              <a:rPr lang="pt-BR" dirty="0"/>
              <a:t>por toda a </a:t>
            </a:r>
            <a:r>
              <a:rPr lang="pt-BR" dirty="0" smtClean="0"/>
              <a:t>vida</a:t>
            </a:r>
            <a:endParaRPr lang="pt-BR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3089191" y="5997142"/>
            <a:ext cx="1278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GERAÇÃO X</a:t>
            </a:r>
            <a:endParaRPr lang="pt-BR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5523469" y="5993020"/>
            <a:ext cx="1278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GERAÇÃO Y</a:t>
            </a:r>
            <a:endParaRPr lang="pt-BR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9272809" y="5840621"/>
            <a:ext cx="1288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/>
              <a:t>GERAÇÃO Z</a:t>
            </a:r>
          </a:p>
          <a:p>
            <a:pPr algn="ctr"/>
            <a:r>
              <a:rPr lang="pt-BR" b="1" dirty="0" err="1" smtClean="0"/>
              <a:t>millenials</a:t>
            </a:r>
            <a:endParaRPr lang="pt-BR" b="1" dirty="0"/>
          </a:p>
        </p:txBody>
      </p:sp>
      <p:cxnSp>
        <p:nvCxnSpPr>
          <p:cNvPr id="32" name="Conector de seta reta 31"/>
          <p:cNvCxnSpPr>
            <a:stCxn id="3" idx="3"/>
            <a:endCxn id="23" idx="1"/>
          </p:cNvCxnSpPr>
          <p:nvPr/>
        </p:nvCxnSpPr>
        <p:spPr>
          <a:xfrm flipV="1">
            <a:off x="3806200" y="5695776"/>
            <a:ext cx="1698515" cy="824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>
            <a:stCxn id="28" idx="3"/>
            <a:endCxn id="29" idx="1"/>
          </p:cNvCxnSpPr>
          <p:nvPr/>
        </p:nvCxnSpPr>
        <p:spPr>
          <a:xfrm flipV="1">
            <a:off x="4367683" y="6177686"/>
            <a:ext cx="1155786" cy="412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>
            <a:stCxn id="29" idx="3"/>
            <a:endCxn id="30" idx="1"/>
          </p:cNvCxnSpPr>
          <p:nvPr/>
        </p:nvCxnSpPr>
        <p:spPr>
          <a:xfrm flipV="1">
            <a:off x="6801961" y="6163787"/>
            <a:ext cx="2470848" cy="1389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6252519" y="2727431"/>
            <a:ext cx="2327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Globalização/</a:t>
            </a:r>
            <a:r>
              <a:rPr lang="pt-BR" sz="1400" dirty="0" err="1" smtClean="0"/>
              <a:t>desglobalização</a:t>
            </a:r>
            <a:endParaRPr lang="pt-BR" sz="1400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6215446" y="1858334"/>
            <a:ext cx="3288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Digitalização/</a:t>
            </a:r>
            <a:r>
              <a:rPr lang="pt-BR" sz="2400" b="1" dirty="0" err="1" smtClean="0"/>
              <a:t>digitização</a:t>
            </a:r>
            <a:endParaRPr lang="pt-BR" sz="2400" b="1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6236043" y="3452352"/>
            <a:ext cx="33471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Mudanças sociais – envelhecimento</a:t>
            </a:r>
          </a:p>
          <a:p>
            <a:r>
              <a:rPr lang="pt-BR" sz="1400" dirty="0" smtClean="0"/>
              <a:t>g</a:t>
            </a:r>
            <a:r>
              <a:rPr lang="pt-BR" sz="1400" dirty="0"/>
              <a:t>ê</a:t>
            </a:r>
            <a:r>
              <a:rPr lang="pt-BR" sz="1400" dirty="0" smtClean="0"/>
              <a:t>nero</a:t>
            </a:r>
            <a:r>
              <a:rPr lang="pt-BR" sz="1400" dirty="0" smtClean="0"/>
              <a:t>, responsabilidade social corporativa</a:t>
            </a:r>
            <a:endParaRPr lang="pt-BR" sz="1400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5853349" y="4858919"/>
            <a:ext cx="470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Mercado consumidor: demanda &lt; oferta -&gt; </a:t>
            </a:r>
            <a:r>
              <a:rPr lang="pt-BR" sz="1400" dirty="0" smtClean="0"/>
              <a:t>maior </a:t>
            </a:r>
            <a:r>
              <a:rPr lang="pt-BR" sz="1400" b="1" dirty="0" smtClean="0"/>
              <a:t>competição</a:t>
            </a:r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1703397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663481"/>
            <a:ext cx="10515600" cy="755221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Passado x presente x futuro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Alguns exemplos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8624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ext Box 2"/>
          <p:cNvSpPr txBox="1">
            <a:spLocks noChangeArrowheads="1"/>
          </p:cNvSpPr>
          <p:nvPr/>
        </p:nvSpPr>
        <p:spPr bwMode="auto">
          <a:xfrm>
            <a:off x="1703389" y="742950"/>
            <a:ext cx="8733952" cy="372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altLang="pt-BR" sz="2400" dirty="0">
                <a:solidFill>
                  <a:srgbClr val="29292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Visão t</a:t>
            </a:r>
            <a:r>
              <a:rPr lang="pt-BR" altLang="pt-BR" sz="2400" dirty="0" smtClean="0">
                <a:solidFill>
                  <a:srgbClr val="29292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radicional do que as empresas pedem aos colaboradores </a:t>
            </a:r>
            <a:endParaRPr lang="pt-BR" altLang="pt-BR" sz="2400" dirty="0">
              <a:solidFill>
                <a:srgbClr val="29292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t-BR" altLang="pt-BR" sz="3200" dirty="0">
              <a:solidFill>
                <a:srgbClr val="29292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t-BR" altLang="pt-BR" sz="4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Char char="•"/>
              <a:defRPr/>
            </a:pPr>
            <a:r>
              <a:rPr lang="pt-BR" altLang="pt-BR" sz="2800" dirty="0">
                <a:solidFill>
                  <a:srgbClr val="2929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 </a:t>
            </a:r>
            <a:r>
              <a:rPr lang="pt-BR" altLang="pt-BR" sz="2800" dirty="0" err="1">
                <a:solidFill>
                  <a:srgbClr val="2929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onhecimentos</a:t>
            </a:r>
            <a:endParaRPr lang="pt-BR" altLang="pt-BR" sz="2800" dirty="0">
              <a:solidFill>
                <a:srgbClr val="29292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eaLnBrk="1" hangingPunct="1">
              <a:buFontTx/>
              <a:buChar char="•"/>
              <a:defRPr/>
            </a:pPr>
            <a:endParaRPr lang="pt-BR" altLang="pt-BR" sz="2800" dirty="0">
              <a:solidFill>
                <a:srgbClr val="29292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eaLnBrk="1" hangingPunct="1">
              <a:buFontTx/>
              <a:buChar char="•"/>
              <a:defRPr/>
            </a:pPr>
            <a:r>
              <a:rPr lang="pt-BR" altLang="pt-BR" sz="2800" dirty="0">
                <a:solidFill>
                  <a:srgbClr val="2929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H </a:t>
            </a:r>
            <a:r>
              <a:rPr lang="pt-BR" altLang="pt-BR" sz="2800" dirty="0" err="1">
                <a:solidFill>
                  <a:srgbClr val="2929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abilidades</a:t>
            </a:r>
            <a:endParaRPr lang="pt-BR" altLang="pt-BR" sz="2800" dirty="0">
              <a:solidFill>
                <a:srgbClr val="29292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eaLnBrk="1" hangingPunct="1">
              <a:buFontTx/>
              <a:buChar char="•"/>
              <a:defRPr/>
            </a:pPr>
            <a:endParaRPr lang="pt-BR" altLang="pt-BR" sz="2800" dirty="0">
              <a:solidFill>
                <a:srgbClr val="29292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eaLnBrk="1" hangingPunct="1">
              <a:buFontTx/>
              <a:buChar char="•"/>
              <a:defRPr/>
            </a:pPr>
            <a:r>
              <a:rPr lang="pt-BR" altLang="pt-BR" sz="2800" dirty="0">
                <a:solidFill>
                  <a:srgbClr val="2929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 </a:t>
            </a:r>
            <a:r>
              <a:rPr lang="pt-BR" altLang="pt-BR" sz="2800" dirty="0" err="1">
                <a:solidFill>
                  <a:srgbClr val="2929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titudes</a:t>
            </a:r>
            <a:endParaRPr lang="pt-BR" altLang="pt-BR" sz="2800" dirty="0">
              <a:solidFill>
                <a:srgbClr val="29292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4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5" name="Text Box 5"/>
          <p:cNvSpPr txBox="1">
            <a:spLocks noChangeArrowheads="1"/>
          </p:cNvSpPr>
          <p:nvPr/>
        </p:nvSpPr>
        <p:spPr bwMode="auto">
          <a:xfrm>
            <a:off x="2208214" y="3141663"/>
            <a:ext cx="2879725" cy="156966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rgbClr val="003399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altLang="pt-BR" sz="2400" i="1" dirty="0">
                <a:solidFill>
                  <a:srgbClr val="DDDDD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Indivíduos</a:t>
            </a:r>
          </a:p>
          <a:p>
            <a:pPr algn="ctr">
              <a:defRPr/>
            </a:pPr>
            <a:r>
              <a:rPr lang="pt-BR" altLang="pt-BR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pt-BR" altLang="pt-BR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onhecimentos</a:t>
            </a:r>
          </a:p>
          <a:p>
            <a:pPr algn="ctr">
              <a:defRPr/>
            </a:pPr>
            <a:r>
              <a:rPr lang="pt-BR" altLang="pt-BR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pt-BR" altLang="pt-BR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abilidade</a:t>
            </a:r>
          </a:p>
          <a:p>
            <a:pPr algn="ctr">
              <a:defRPr/>
            </a:pPr>
            <a:r>
              <a:rPr lang="pt-BR" altLang="pt-BR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pt-BR" altLang="pt-BR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titudes</a:t>
            </a:r>
          </a:p>
        </p:txBody>
      </p:sp>
      <p:sp>
        <p:nvSpPr>
          <p:cNvPr id="158723" name="AutoShape 3"/>
          <p:cNvSpPr>
            <a:spLocks noChangeArrowheads="1"/>
          </p:cNvSpPr>
          <p:nvPr/>
        </p:nvSpPr>
        <p:spPr bwMode="auto">
          <a:xfrm>
            <a:off x="4572000" y="3016250"/>
            <a:ext cx="3657600" cy="1143000"/>
          </a:xfrm>
          <a:prstGeom prst="leftRightArrow">
            <a:avLst>
              <a:gd name="adj1" fmla="val 50000"/>
              <a:gd name="adj2" fmla="val 64000"/>
            </a:avLst>
          </a:prstGeom>
          <a:gradFill rotWithShape="0">
            <a:gsLst>
              <a:gs pos="0">
                <a:schemeClr val="accent2">
                  <a:gamma/>
                  <a:tint val="0"/>
                  <a:invGamma/>
                </a:schemeClr>
              </a:gs>
              <a:gs pos="100000">
                <a:schemeClr val="accent2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58738" name="Text Box 18"/>
          <p:cNvSpPr txBox="1">
            <a:spLocks noChangeArrowheads="1"/>
          </p:cNvSpPr>
          <p:nvPr/>
        </p:nvSpPr>
        <p:spPr bwMode="auto">
          <a:xfrm>
            <a:off x="4651376" y="2579689"/>
            <a:ext cx="3457575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2000" b="1">
                <a:solidFill>
                  <a:srgbClr val="CCFFCC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000" b="1">
                <a:solidFill>
                  <a:srgbClr val="CCFFCC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000" b="1">
                <a:solidFill>
                  <a:srgbClr val="CCFFCC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000" b="1">
                <a:solidFill>
                  <a:srgbClr val="CCFFCC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000" b="1">
                <a:solidFill>
                  <a:srgbClr val="CCFFCC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FFCC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FFCC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FFCC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CCFFCC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i="1">
                <a:solidFill>
                  <a:schemeClr val="accent2"/>
                </a:solidFill>
              </a:rPr>
              <a:t>saber agir</a:t>
            </a:r>
          </a:p>
          <a:p>
            <a:r>
              <a:rPr lang="pt-BR" altLang="pt-BR" i="1">
                <a:solidFill>
                  <a:schemeClr val="accent2"/>
                </a:solidFill>
              </a:rPr>
              <a:t>saber mobilizar</a:t>
            </a:r>
          </a:p>
          <a:p>
            <a:r>
              <a:rPr lang="pt-BR" altLang="pt-BR" i="1">
                <a:solidFill>
                  <a:schemeClr val="accent2"/>
                </a:solidFill>
              </a:rPr>
              <a:t>saber transferir</a:t>
            </a:r>
          </a:p>
          <a:p>
            <a:r>
              <a:rPr lang="pt-BR" altLang="pt-BR" i="1">
                <a:solidFill>
                  <a:schemeClr val="accent2"/>
                </a:solidFill>
              </a:rPr>
              <a:t>saber aprender</a:t>
            </a:r>
          </a:p>
          <a:p>
            <a:r>
              <a:rPr lang="pt-BR" altLang="pt-BR" i="1">
                <a:solidFill>
                  <a:schemeClr val="accent2"/>
                </a:solidFill>
              </a:rPr>
              <a:t>saber se engajar</a:t>
            </a:r>
          </a:p>
          <a:p>
            <a:r>
              <a:rPr lang="pt-BR" altLang="pt-BR" i="1">
                <a:solidFill>
                  <a:schemeClr val="accent2"/>
                </a:solidFill>
              </a:rPr>
              <a:t>ter visão estratégica</a:t>
            </a:r>
          </a:p>
          <a:p>
            <a:r>
              <a:rPr lang="pt-BR" altLang="pt-BR" i="1">
                <a:solidFill>
                  <a:schemeClr val="accent2"/>
                </a:solidFill>
              </a:rPr>
              <a:t>assumir responsabilidades</a:t>
            </a:r>
            <a:endParaRPr lang="pt-BR" altLang="pt-BR" sz="2800" i="1">
              <a:solidFill>
                <a:schemeClr val="accent2"/>
              </a:solidFill>
            </a:endParaRPr>
          </a:p>
        </p:txBody>
      </p:sp>
      <p:sp>
        <p:nvSpPr>
          <p:cNvPr id="158722" name="Text Box 2"/>
          <p:cNvSpPr txBox="1">
            <a:spLocks noChangeArrowheads="1"/>
          </p:cNvSpPr>
          <p:nvPr/>
        </p:nvSpPr>
        <p:spPr bwMode="auto">
          <a:xfrm>
            <a:off x="1703389" y="742950"/>
            <a:ext cx="2837443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altLang="pt-BR" sz="2400">
                <a:solidFill>
                  <a:srgbClr val="29292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Um novo conceito de</a:t>
            </a:r>
          </a:p>
          <a:p>
            <a:pPr eaLnBrk="1" hangingPunct="1">
              <a:defRPr/>
            </a:pPr>
            <a:endParaRPr lang="pt-BR" altLang="pt-BR" sz="3200">
              <a:solidFill>
                <a:srgbClr val="29292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pt-BR" altLang="pt-BR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Competência</a:t>
            </a:r>
          </a:p>
        </p:txBody>
      </p:sp>
      <p:sp>
        <p:nvSpPr>
          <p:cNvPr id="158726" name="Text Box 6"/>
          <p:cNvSpPr txBox="1">
            <a:spLocks noChangeArrowheads="1"/>
          </p:cNvSpPr>
          <p:nvPr/>
        </p:nvSpPr>
        <p:spPr bwMode="auto">
          <a:xfrm>
            <a:off x="8229601" y="3332163"/>
            <a:ext cx="2187575" cy="457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rgbClr val="003399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altLang="pt-BR" sz="2400" i="1">
                <a:solidFill>
                  <a:srgbClr val="DDDDD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Organização</a:t>
            </a:r>
            <a:endParaRPr lang="pt-BR" altLang="pt-BR" sz="2400">
              <a:solidFill>
                <a:srgbClr val="DDDDDD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8727" name="Text Box 7"/>
          <p:cNvSpPr txBox="1">
            <a:spLocks noChangeArrowheads="1"/>
          </p:cNvSpPr>
          <p:nvPr/>
        </p:nvSpPr>
        <p:spPr bwMode="auto">
          <a:xfrm>
            <a:off x="5233988" y="5791200"/>
            <a:ext cx="2386012" cy="5334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tint val="0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pt-BR" altLang="pt-BR" sz="2600" i="1"/>
              <a:t>Agregar Valor</a:t>
            </a:r>
            <a:endParaRPr lang="pt-BR" altLang="pt-BR" sz="2800"/>
          </a:p>
        </p:txBody>
      </p:sp>
      <p:grpSp>
        <p:nvGrpSpPr>
          <p:cNvPr id="158728" name="Group 8"/>
          <p:cNvGrpSpPr>
            <a:grpSpLocks/>
          </p:cNvGrpSpPr>
          <p:nvPr/>
        </p:nvGrpSpPr>
        <p:grpSpPr bwMode="auto">
          <a:xfrm>
            <a:off x="4008438" y="4437064"/>
            <a:ext cx="5289550" cy="1627187"/>
            <a:chOff x="874" y="2367"/>
            <a:chExt cx="4283" cy="1625"/>
          </a:xfrm>
        </p:grpSpPr>
        <p:grpSp>
          <p:nvGrpSpPr>
            <p:cNvPr id="18442" name="Group 9"/>
            <p:cNvGrpSpPr>
              <a:grpSpLocks/>
            </p:cNvGrpSpPr>
            <p:nvPr/>
          </p:nvGrpSpPr>
          <p:grpSpPr bwMode="auto">
            <a:xfrm>
              <a:off x="874" y="2401"/>
              <a:ext cx="1096" cy="1543"/>
              <a:chOff x="874" y="2401"/>
              <a:chExt cx="1096" cy="1543"/>
            </a:xfrm>
          </p:grpSpPr>
          <p:sp>
            <p:nvSpPr>
              <p:cNvPr id="18447" name="Text Box 10"/>
              <p:cNvSpPr txBox="1">
                <a:spLocks noChangeArrowheads="1"/>
              </p:cNvSpPr>
              <p:nvPr/>
            </p:nvSpPr>
            <p:spPr bwMode="auto">
              <a:xfrm>
                <a:off x="1114" y="3193"/>
                <a:ext cx="856" cy="4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/>
                <a:r>
                  <a:rPr lang="pt-BR" altLang="pt-BR" sz="2400" i="1">
                    <a:solidFill>
                      <a:schemeClr val="accent2"/>
                    </a:solidFill>
                  </a:rPr>
                  <a:t>social</a:t>
                </a:r>
                <a:endParaRPr lang="pt-BR" altLang="pt-BR" sz="24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8448" name="Line 11"/>
              <p:cNvSpPr>
                <a:spLocks noChangeShapeType="1"/>
              </p:cNvSpPr>
              <p:nvPr/>
            </p:nvSpPr>
            <p:spPr bwMode="auto">
              <a:xfrm flipH="1" flipV="1">
                <a:off x="1632" y="3512"/>
                <a:ext cx="288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8449" name="Line 12"/>
              <p:cNvSpPr>
                <a:spLocks noChangeShapeType="1"/>
              </p:cNvSpPr>
              <p:nvPr/>
            </p:nvSpPr>
            <p:spPr bwMode="auto">
              <a:xfrm flipH="1" flipV="1">
                <a:off x="874" y="2401"/>
                <a:ext cx="470" cy="72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8443" name="Group 13"/>
            <p:cNvGrpSpPr>
              <a:grpSpLocks/>
            </p:cNvGrpSpPr>
            <p:nvPr/>
          </p:nvGrpSpPr>
          <p:grpSpPr bwMode="auto">
            <a:xfrm>
              <a:off x="3706" y="2367"/>
              <a:ext cx="1451" cy="1625"/>
              <a:chOff x="3706" y="2367"/>
              <a:chExt cx="1451" cy="1625"/>
            </a:xfrm>
          </p:grpSpPr>
          <p:sp>
            <p:nvSpPr>
              <p:cNvPr id="18444" name="Text Box 14"/>
              <p:cNvSpPr txBox="1">
                <a:spLocks noChangeArrowheads="1"/>
              </p:cNvSpPr>
              <p:nvPr/>
            </p:nvSpPr>
            <p:spPr bwMode="auto">
              <a:xfrm>
                <a:off x="3706" y="3193"/>
                <a:ext cx="1451" cy="4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/>
                <a:r>
                  <a:rPr lang="pt-BR" altLang="pt-BR" sz="2400" i="1">
                    <a:solidFill>
                      <a:schemeClr val="accent2"/>
                    </a:solidFill>
                  </a:rPr>
                  <a:t>econômico</a:t>
                </a:r>
                <a:endParaRPr lang="pt-BR" altLang="pt-BR" sz="24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8445" name="Line 15"/>
              <p:cNvSpPr>
                <a:spLocks noChangeShapeType="1"/>
              </p:cNvSpPr>
              <p:nvPr/>
            </p:nvSpPr>
            <p:spPr bwMode="auto">
              <a:xfrm flipV="1">
                <a:off x="3792" y="3512"/>
                <a:ext cx="336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8446" name="Line 16"/>
              <p:cNvSpPr>
                <a:spLocks noChangeShapeType="1"/>
              </p:cNvSpPr>
              <p:nvPr/>
            </p:nvSpPr>
            <p:spPr bwMode="auto">
              <a:xfrm flipV="1">
                <a:off x="4394" y="2367"/>
                <a:ext cx="502" cy="76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158737" name="AutoShape 17"/>
          <p:cNvSpPr>
            <a:spLocks noChangeArrowheads="1"/>
          </p:cNvSpPr>
          <p:nvPr/>
        </p:nvSpPr>
        <p:spPr bwMode="auto">
          <a:xfrm>
            <a:off x="5715000" y="4997450"/>
            <a:ext cx="1066800" cy="685800"/>
          </a:xfrm>
          <a:prstGeom prst="down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chemeClr val="accent2">
                  <a:gamma/>
                  <a:tint val="0"/>
                  <a:invGamma/>
                </a:schemeClr>
              </a:gs>
              <a:gs pos="100000">
                <a:schemeClr val="accent2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705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5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animBg="1"/>
      <p:bldP spid="158738" grpId="0" autoUpdateAnimBg="0"/>
      <p:bldP spid="158727" grpId="0" animBg="1" autoUpdateAnimBg="0"/>
      <p:bldP spid="1587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1703389" y="642938"/>
            <a:ext cx="8713787" cy="4930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t-BR" altLang="pt-BR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Competência</a:t>
            </a:r>
          </a:p>
          <a:p>
            <a:pPr eaLnBrk="1" hangingPunct="1">
              <a:defRPr/>
            </a:pPr>
            <a:endParaRPr lang="pt-BR" altLang="pt-BR" sz="32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t-BR" altLang="pt-BR" sz="32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30000"/>
              </a:lnSpc>
              <a:defRPr/>
            </a:pPr>
            <a:r>
              <a:rPr lang="pt-BR" altLang="pt-BR" sz="2400" dirty="0">
                <a:solidFill>
                  <a:srgbClr val="292929"/>
                </a:solidFill>
                <a:latin typeface="Verdana" panose="020B0604030504040204" pitchFamily="34" charset="0"/>
              </a:rPr>
              <a:t>“Competência é um </a:t>
            </a:r>
            <a:r>
              <a:rPr lang="pt-BR" altLang="pt-BR" sz="2400" dirty="0">
                <a:solidFill>
                  <a:schemeClr val="accent2"/>
                </a:solidFill>
                <a:latin typeface="Verdana" panose="020B0604030504040204" pitchFamily="34" charset="0"/>
              </a:rPr>
              <a:t>saber agir </a:t>
            </a:r>
            <a:r>
              <a:rPr lang="pt-BR" altLang="pt-BR" sz="2400" dirty="0">
                <a:solidFill>
                  <a:srgbClr val="292929"/>
                </a:solidFill>
                <a:latin typeface="Verdana" panose="020B0604030504040204" pitchFamily="34" charset="0"/>
              </a:rPr>
              <a:t>responsável e reconhecido, que implica em </a:t>
            </a:r>
            <a:r>
              <a:rPr lang="pt-BR" altLang="pt-BR" sz="2400" dirty="0">
                <a:solidFill>
                  <a:schemeClr val="accent2"/>
                </a:solidFill>
                <a:latin typeface="Verdana" panose="020B0604030504040204" pitchFamily="34" charset="0"/>
              </a:rPr>
              <a:t>mobilizar</a:t>
            </a:r>
            <a:r>
              <a:rPr lang="pt-BR" altLang="pt-BR" sz="2400" dirty="0">
                <a:solidFill>
                  <a:srgbClr val="292929"/>
                </a:solidFill>
                <a:latin typeface="Verdana" panose="020B0604030504040204" pitchFamily="34" charset="0"/>
              </a:rPr>
              <a:t>, </a:t>
            </a:r>
            <a:r>
              <a:rPr lang="pt-BR" altLang="pt-BR" sz="2400" dirty="0">
                <a:solidFill>
                  <a:schemeClr val="accent2"/>
                </a:solidFill>
                <a:latin typeface="Verdana" panose="020B0604030504040204" pitchFamily="34" charset="0"/>
              </a:rPr>
              <a:t>integrar</a:t>
            </a:r>
            <a:r>
              <a:rPr lang="pt-BR" altLang="pt-BR" sz="2400" dirty="0">
                <a:solidFill>
                  <a:srgbClr val="292929"/>
                </a:solidFill>
                <a:latin typeface="Verdana" panose="020B0604030504040204" pitchFamily="34" charset="0"/>
              </a:rPr>
              <a:t>, </a:t>
            </a:r>
            <a:r>
              <a:rPr lang="pt-BR" altLang="pt-BR" sz="2400" dirty="0">
                <a:solidFill>
                  <a:schemeClr val="accent2"/>
                </a:solidFill>
                <a:latin typeface="Verdana" panose="020B0604030504040204" pitchFamily="34" charset="0"/>
              </a:rPr>
              <a:t>transferir </a:t>
            </a:r>
            <a:r>
              <a:rPr lang="pt-BR" altLang="pt-BR" sz="2400" dirty="0">
                <a:solidFill>
                  <a:srgbClr val="292929"/>
                </a:solidFill>
                <a:latin typeface="Verdana" panose="020B0604030504040204" pitchFamily="34" charset="0"/>
              </a:rPr>
              <a:t>conhecimentos, recursos, habilidades que </a:t>
            </a:r>
            <a:r>
              <a:rPr lang="pt-BR" altLang="pt-BR" sz="2400" dirty="0">
                <a:solidFill>
                  <a:schemeClr val="accent2"/>
                </a:solidFill>
                <a:latin typeface="Verdana" panose="020B0604030504040204" pitchFamily="34" charset="0"/>
              </a:rPr>
              <a:t>agreguem </a:t>
            </a:r>
            <a:r>
              <a:rPr lang="pt-BR" altLang="pt-BR" sz="2400" dirty="0">
                <a:solidFill>
                  <a:srgbClr val="292929"/>
                </a:solidFill>
                <a:latin typeface="Verdana" panose="020B0604030504040204" pitchFamily="34" charset="0"/>
              </a:rPr>
              <a:t>valor econômico à organização e valor social ao indivíduo</a:t>
            </a:r>
            <a:r>
              <a:rPr lang="pt-BR" altLang="pt-BR" sz="2400" dirty="0" smtClean="0">
                <a:solidFill>
                  <a:srgbClr val="292929"/>
                </a:solidFill>
                <a:latin typeface="Verdana" panose="020B0604030504040204" pitchFamily="34" charset="0"/>
              </a:rPr>
              <a:t>.”</a:t>
            </a:r>
          </a:p>
          <a:p>
            <a:pPr>
              <a:lnSpc>
                <a:spcPct val="130000"/>
              </a:lnSpc>
              <a:defRPr/>
            </a:pPr>
            <a:endParaRPr lang="pt-BR" altLang="pt-BR" sz="2400" dirty="0">
              <a:solidFill>
                <a:srgbClr val="292929"/>
              </a:solidFill>
              <a:latin typeface="Verdana" panose="020B0604030504040204" pitchFamily="34" charset="0"/>
            </a:endParaRPr>
          </a:p>
          <a:p>
            <a:pPr>
              <a:lnSpc>
                <a:spcPct val="130000"/>
              </a:lnSpc>
              <a:defRPr/>
            </a:pPr>
            <a:r>
              <a:rPr lang="pt-BR" altLang="pt-BR" sz="2400" dirty="0" smtClean="0">
                <a:solidFill>
                  <a:srgbClr val="292929"/>
                </a:solidFill>
                <a:latin typeface="Verdana" panose="020B0604030504040204" pitchFamily="34" charset="0"/>
              </a:rPr>
              <a:t>Para a empresa a palavra chave é </a:t>
            </a:r>
            <a:r>
              <a:rPr lang="pt-BR" altLang="pt-BR" sz="2400" b="1" dirty="0" smtClean="0">
                <a:solidFill>
                  <a:srgbClr val="FF0000"/>
                </a:solidFill>
                <a:latin typeface="Verdana" panose="020B0604030504040204" pitchFamily="34" charset="0"/>
              </a:rPr>
              <a:t>ENTREGA</a:t>
            </a:r>
            <a:endParaRPr lang="pt-BR" altLang="pt-BR" sz="2400" b="1" dirty="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24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ext Box 2"/>
          <p:cNvSpPr txBox="1">
            <a:spLocks noChangeArrowheads="1"/>
          </p:cNvSpPr>
          <p:nvPr/>
        </p:nvSpPr>
        <p:spPr bwMode="auto">
          <a:xfrm>
            <a:off x="1774826" y="822326"/>
            <a:ext cx="8640763" cy="4789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t-BR" altLang="pt-BR" sz="3200">
                <a:solidFill>
                  <a:srgbClr val="29292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Competências </a:t>
            </a:r>
            <a:r>
              <a:rPr lang="pt-BR" altLang="pt-BR" sz="3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 Indivíduo</a:t>
            </a:r>
          </a:p>
          <a:p>
            <a:pPr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endParaRPr lang="pt-BR" altLang="pt-BR" sz="22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pt-BR" altLang="pt-BR" sz="2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Competências para o negócio</a:t>
            </a:r>
            <a:r>
              <a:rPr lang="pt-BR" alt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:</a:t>
            </a:r>
            <a:r>
              <a:rPr lang="pt-BR" altLang="pt-BR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compreensão do negócio e de suas estratégias e do ambiente econômico, político, social (ex: conhecimento do negócio, orientação para o cliente)</a:t>
            </a:r>
          </a:p>
          <a:p>
            <a:pPr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endParaRPr lang="pt-BR" altLang="pt-BR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pt-BR" altLang="pt-BR" sz="2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Competências técnico-profissionais</a:t>
            </a:r>
            <a:r>
              <a:rPr lang="pt-BR" alt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:</a:t>
            </a:r>
            <a:r>
              <a:rPr lang="pt-BR" altLang="pt-BR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conhecimentos específicos para determinadas operações e atividades (ex: conhecimento de produto, de finanças) </a:t>
            </a:r>
          </a:p>
          <a:p>
            <a:pPr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endParaRPr lang="pt-BR" altLang="pt-BR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pt-BR" altLang="pt-BR" sz="22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Competências sociais</a:t>
            </a:r>
            <a:r>
              <a:rPr lang="pt-BR" altLang="pt-BR" sz="2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:</a:t>
            </a:r>
            <a:r>
              <a:rPr lang="pt-BR" altLang="pt-BR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competências necessárias para interagir com as pessoas (ex: comunicação, negociação)</a:t>
            </a:r>
          </a:p>
        </p:txBody>
      </p:sp>
    </p:spTree>
    <p:extLst>
      <p:ext uri="{BB962C8B-B14F-4D97-AF65-F5344CB8AC3E}">
        <p14:creationId xmlns:p14="http://schemas.microsoft.com/office/powerpoint/2010/main" val="324119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ext Box 2"/>
          <p:cNvSpPr txBox="1">
            <a:spLocks noChangeArrowheads="1"/>
          </p:cNvSpPr>
          <p:nvPr/>
        </p:nvSpPr>
        <p:spPr bwMode="auto">
          <a:xfrm>
            <a:off x="1774826" y="617539"/>
            <a:ext cx="86407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t-BR" altLang="pt-BR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Auto Diagnóstico de Competências</a:t>
            </a:r>
            <a:endParaRPr lang="pt-BR" altLang="pt-BR" sz="2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1507" name="Group 4"/>
          <p:cNvGrpSpPr>
            <a:grpSpLocks/>
          </p:cNvGrpSpPr>
          <p:nvPr/>
        </p:nvGrpSpPr>
        <p:grpSpPr bwMode="auto">
          <a:xfrm>
            <a:off x="1949837" y="1557338"/>
            <a:ext cx="7361233" cy="3981450"/>
            <a:chOff x="1636" y="1668"/>
            <a:chExt cx="4637" cy="2508"/>
          </a:xfrm>
        </p:grpSpPr>
        <p:grpSp>
          <p:nvGrpSpPr>
            <p:cNvPr id="21508" name="Group 5"/>
            <p:cNvGrpSpPr>
              <a:grpSpLocks/>
            </p:cNvGrpSpPr>
            <p:nvPr/>
          </p:nvGrpSpPr>
          <p:grpSpPr bwMode="auto">
            <a:xfrm>
              <a:off x="1636" y="1668"/>
              <a:ext cx="4637" cy="2191"/>
              <a:chOff x="1636" y="1812"/>
              <a:chExt cx="4637" cy="2191"/>
            </a:xfrm>
          </p:grpSpPr>
          <p:sp>
            <p:nvSpPr>
              <p:cNvPr id="21511" name="Text Box 6"/>
              <p:cNvSpPr txBox="1">
                <a:spLocks noChangeArrowheads="1"/>
              </p:cNvSpPr>
              <p:nvPr/>
            </p:nvSpPr>
            <p:spPr bwMode="auto">
              <a:xfrm>
                <a:off x="1636" y="1812"/>
                <a:ext cx="4637" cy="21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/>
                <a:r>
                  <a:rPr lang="pt-BR" altLang="pt-BR" dirty="0">
                    <a:solidFill>
                      <a:schemeClr val="tx1"/>
                    </a:solidFill>
                  </a:rPr>
                  <a:t>Competências de Negócio</a:t>
                </a:r>
                <a:endParaRPr lang="pt-BR" altLang="pt-BR" b="0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pt-BR" altLang="pt-BR" b="0" dirty="0">
                    <a:solidFill>
                      <a:schemeClr val="tx1"/>
                    </a:solidFill>
                  </a:rPr>
                  <a:t>	- visão </a:t>
                </a:r>
                <a:r>
                  <a:rPr lang="pt-BR" altLang="pt-BR" b="0" dirty="0" smtClean="0">
                    <a:solidFill>
                      <a:schemeClr val="tx1"/>
                    </a:solidFill>
                  </a:rPr>
                  <a:t>de estratégias</a:t>
                </a:r>
                <a:endParaRPr lang="pt-BR" altLang="pt-BR" b="0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pt-BR" altLang="pt-BR" b="0" dirty="0">
                    <a:solidFill>
                      <a:schemeClr val="tx1"/>
                    </a:solidFill>
                  </a:rPr>
                  <a:t>	- </a:t>
                </a:r>
                <a:r>
                  <a:rPr lang="pt-BR" altLang="pt-BR" b="0" dirty="0" smtClean="0">
                    <a:solidFill>
                      <a:schemeClr val="tx1"/>
                    </a:solidFill>
                  </a:rPr>
                  <a:t>capacidade de planejamento</a:t>
                </a:r>
                <a:endParaRPr lang="pt-BR" altLang="pt-BR" b="0" dirty="0">
                  <a:solidFill>
                    <a:schemeClr val="tx1"/>
                  </a:solidFill>
                </a:endParaRPr>
              </a:p>
              <a:p>
                <a:pPr algn="l"/>
                <a:endParaRPr lang="pt-BR" altLang="pt-BR" b="0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pt-BR" altLang="pt-BR" dirty="0">
                    <a:solidFill>
                      <a:schemeClr val="tx1"/>
                    </a:solidFill>
                  </a:rPr>
                  <a:t>Competências Técnicas</a:t>
                </a:r>
                <a:endParaRPr lang="pt-BR" altLang="pt-BR" b="0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pt-BR" altLang="pt-BR" b="0" dirty="0">
                    <a:solidFill>
                      <a:schemeClr val="tx1"/>
                    </a:solidFill>
                  </a:rPr>
                  <a:t>	- conhecimentos </a:t>
                </a:r>
                <a:r>
                  <a:rPr lang="pt-BR" altLang="pt-BR" b="0" dirty="0" smtClean="0">
                    <a:solidFill>
                      <a:schemeClr val="tx1"/>
                    </a:solidFill>
                  </a:rPr>
                  <a:t>específicos (engenharia de produção)</a:t>
                </a:r>
                <a:endParaRPr lang="pt-BR" altLang="pt-BR" b="0" dirty="0">
                  <a:solidFill>
                    <a:schemeClr val="tx1"/>
                  </a:solidFill>
                </a:endParaRPr>
              </a:p>
              <a:p>
                <a:pPr algn="l"/>
                <a:endParaRPr lang="pt-BR" altLang="pt-BR" b="0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pt-BR" altLang="pt-BR" dirty="0">
                    <a:solidFill>
                      <a:schemeClr val="tx1"/>
                    </a:solidFill>
                  </a:rPr>
                  <a:t>Competências Sociais</a:t>
                </a:r>
                <a:endParaRPr lang="pt-BR" altLang="pt-BR" b="0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pt-BR" altLang="pt-BR" b="0" dirty="0">
                    <a:solidFill>
                      <a:schemeClr val="tx1"/>
                    </a:solidFill>
                  </a:rPr>
                  <a:t>	- comunicação</a:t>
                </a:r>
              </a:p>
              <a:p>
                <a:pPr algn="l"/>
                <a:r>
                  <a:rPr lang="pt-BR" altLang="pt-BR" b="0" dirty="0">
                    <a:solidFill>
                      <a:schemeClr val="tx1"/>
                    </a:solidFill>
                  </a:rPr>
                  <a:t>	- negociação</a:t>
                </a:r>
              </a:p>
              <a:p>
                <a:pPr algn="l"/>
                <a:r>
                  <a:rPr lang="pt-BR" altLang="pt-BR" b="0" dirty="0">
                    <a:solidFill>
                      <a:schemeClr val="tx1"/>
                    </a:solidFill>
                  </a:rPr>
                  <a:t>	- trabalho em equipe</a:t>
                </a:r>
              </a:p>
            </p:txBody>
          </p:sp>
          <p:sp>
            <p:nvSpPr>
              <p:cNvPr id="21512" name="Rectangle 7"/>
              <p:cNvSpPr>
                <a:spLocks noChangeArrowheads="1"/>
              </p:cNvSpPr>
              <p:nvPr/>
            </p:nvSpPr>
            <p:spPr bwMode="auto">
              <a:xfrm>
                <a:off x="1728" y="2064"/>
                <a:ext cx="436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pt-BR" altLang="pt-BR"/>
              </a:p>
            </p:txBody>
          </p:sp>
          <p:sp>
            <p:nvSpPr>
              <p:cNvPr id="21513" name="Rectangle 8"/>
              <p:cNvSpPr>
                <a:spLocks noChangeArrowheads="1"/>
              </p:cNvSpPr>
              <p:nvPr/>
            </p:nvSpPr>
            <p:spPr bwMode="auto">
              <a:xfrm>
                <a:off x="1728" y="2256"/>
                <a:ext cx="436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pt-BR" altLang="pt-BR"/>
              </a:p>
            </p:txBody>
          </p:sp>
          <p:sp>
            <p:nvSpPr>
              <p:cNvPr id="21514" name="Rectangle 9"/>
              <p:cNvSpPr>
                <a:spLocks noChangeArrowheads="1"/>
              </p:cNvSpPr>
              <p:nvPr/>
            </p:nvSpPr>
            <p:spPr bwMode="auto">
              <a:xfrm>
                <a:off x="1728" y="2832"/>
                <a:ext cx="436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pt-BR" altLang="pt-BR"/>
              </a:p>
            </p:txBody>
          </p:sp>
          <p:sp>
            <p:nvSpPr>
              <p:cNvPr id="21515" name="Rectangle 10"/>
              <p:cNvSpPr>
                <a:spLocks noChangeArrowheads="1"/>
              </p:cNvSpPr>
              <p:nvPr/>
            </p:nvSpPr>
            <p:spPr bwMode="auto">
              <a:xfrm>
                <a:off x="1728" y="3408"/>
                <a:ext cx="436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pt-BR" altLang="pt-BR"/>
              </a:p>
            </p:txBody>
          </p:sp>
          <p:sp>
            <p:nvSpPr>
              <p:cNvPr id="21516" name="Rectangle 11"/>
              <p:cNvSpPr>
                <a:spLocks noChangeArrowheads="1"/>
              </p:cNvSpPr>
              <p:nvPr/>
            </p:nvSpPr>
            <p:spPr bwMode="auto">
              <a:xfrm>
                <a:off x="1728" y="3600"/>
                <a:ext cx="436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pt-BR" altLang="pt-BR"/>
              </a:p>
            </p:txBody>
          </p:sp>
          <p:sp>
            <p:nvSpPr>
              <p:cNvPr id="21517" name="Rectangle 12"/>
              <p:cNvSpPr>
                <a:spLocks noChangeArrowheads="1"/>
              </p:cNvSpPr>
              <p:nvPr/>
            </p:nvSpPr>
            <p:spPr bwMode="auto">
              <a:xfrm>
                <a:off x="1728" y="3792"/>
                <a:ext cx="436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1pPr>
                <a:lvl2pPr marL="742950" indent="-28575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2pPr>
                <a:lvl3pPr marL="1143000" indent="-22860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3pPr>
                <a:lvl4pPr marL="1600200" indent="-22860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4pPr>
                <a:lvl5pPr marL="2057400" indent="-228600" algn="ctr"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CCFFCC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pt-BR" altLang="pt-BR"/>
              </a:p>
            </p:txBody>
          </p:sp>
        </p:grpSp>
        <p:sp>
          <p:nvSpPr>
            <p:cNvPr id="21509" name="Line 13"/>
            <p:cNvSpPr>
              <a:spLocks noChangeShapeType="1"/>
            </p:cNvSpPr>
            <p:nvPr/>
          </p:nvSpPr>
          <p:spPr bwMode="auto">
            <a:xfrm>
              <a:off x="1680" y="388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510" name="Text Box 14"/>
            <p:cNvSpPr txBox="1">
              <a:spLocks noChangeArrowheads="1"/>
            </p:cNvSpPr>
            <p:nvPr/>
          </p:nvSpPr>
          <p:spPr bwMode="auto">
            <a:xfrm>
              <a:off x="1680" y="3888"/>
              <a:ext cx="6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sz="2000" b="1">
                  <a:solidFill>
                    <a:srgbClr val="CCFFCC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2000" b="1">
                  <a:solidFill>
                    <a:srgbClr val="CCFFCC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2000" b="1">
                  <a:solidFill>
                    <a:srgbClr val="CCFFCC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2000" b="1">
                  <a:solidFill>
                    <a:srgbClr val="CCFFCC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2000" b="1">
                  <a:solidFill>
                    <a:srgbClr val="CCFFCC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FFCC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FFCC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FFCC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CCFFCC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pt-BR" altLang="pt-BR" sz="2400" b="0">
                  <a:solidFill>
                    <a:schemeClr val="tx1"/>
                  </a:solidFill>
                </a:rPr>
                <a:t>100%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462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593</Words>
  <Application>Microsoft Office PowerPoint</Application>
  <PresentationFormat>Widescreen</PresentationFormat>
  <Paragraphs>174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Verdana</vt:lpstr>
      <vt:lpstr>Tema do Office</vt:lpstr>
      <vt:lpstr>Escola Politécnica da Universidade de São Paulo  Departamento de Engenharia de Produção</vt:lpstr>
      <vt:lpstr>Objetivo da disciplina</vt:lpstr>
      <vt:lpstr>A evolução dos modos de organizar o trabalho</vt:lpstr>
      <vt:lpstr>Passado x presente x futuro   Alguns exemplos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Cronograma da disciplina</vt:lpstr>
      <vt:lpstr>Leituras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evolução dos modos de organizar o trabalho</dc:title>
  <dc:creator>Afonso</dc:creator>
  <cp:lastModifiedBy>Mario Sergio Salerno</cp:lastModifiedBy>
  <cp:revision>27</cp:revision>
  <cp:lastPrinted>2019-02-20T21:42:10Z</cp:lastPrinted>
  <dcterms:created xsi:type="dcterms:W3CDTF">2018-02-19T15:57:10Z</dcterms:created>
  <dcterms:modified xsi:type="dcterms:W3CDTF">2020-02-17T20:24:02Z</dcterms:modified>
</cp:coreProperties>
</file>