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3" r:id="rId4"/>
    <p:sldId id="323" r:id="rId5"/>
    <p:sldId id="268" r:id="rId6"/>
    <p:sldId id="264" r:id="rId7"/>
    <p:sldId id="290" r:id="rId8"/>
    <p:sldId id="267" r:id="rId9"/>
    <p:sldId id="273" r:id="rId10"/>
    <p:sldId id="266" r:id="rId11"/>
    <p:sldId id="260" r:id="rId12"/>
    <p:sldId id="261" r:id="rId13"/>
    <p:sldId id="291" r:id="rId14"/>
    <p:sldId id="272" r:id="rId15"/>
    <p:sldId id="262" r:id="rId16"/>
    <p:sldId id="274" r:id="rId17"/>
    <p:sldId id="293" r:id="rId18"/>
    <p:sldId id="294" r:id="rId19"/>
    <p:sldId id="277" r:id="rId20"/>
    <p:sldId id="310" r:id="rId21"/>
    <p:sldId id="325" r:id="rId22"/>
    <p:sldId id="292" r:id="rId23"/>
    <p:sldId id="295" r:id="rId24"/>
    <p:sldId id="327" r:id="rId25"/>
    <p:sldId id="328" r:id="rId26"/>
    <p:sldId id="326" r:id="rId27"/>
    <p:sldId id="311" r:id="rId28"/>
    <p:sldId id="312" r:id="rId29"/>
    <p:sldId id="313" r:id="rId30"/>
    <p:sldId id="282" r:id="rId31"/>
    <p:sldId id="283" r:id="rId32"/>
    <p:sldId id="329" r:id="rId33"/>
    <p:sldId id="330" r:id="rId34"/>
    <p:sldId id="307" r:id="rId35"/>
    <p:sldId id="308" r:id="rId36"/>
    <p:sldId id="309" r:id="rId37"/>
    <p:sldId id="319" r:id="rId38"/>
    <p:sldId id="320" r:id="rId39"/>
    <p:sldId id="321" r:id="rId40"/>
    <p:sldId id="306" r:id="rId41"/>
    <p:sldId id="322"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0000"/>
    <a:srgbClr val="CCECFF"/>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1326" y="-228"/>
      </p:cViewPr>
      <p:guideLst>
        <p:guide orient="horz" pos="2160"/>
        <p:guide pos="2880"/>
      </p:guideLst>
    </p:cSldViewPr>
  </p:slideViewPr>
  <p:notesTextViewPr>
    <p:cViewPr>
      <p:scale>
        <a:sx n="200" d="100"/>
        <a:sy n="2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92100"/>
            <a:ext cx="8229600" cy="57277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p:spPr>
        <p:txBody>
          <a:bodyPr/>
          <a:lstStyle>
            <a:lvl1pPr>
              <a:defRPr/>
            </a:lvl1pPr>
          </a:lstStyle>
          <a:p>
            <a:fld id="{CFEE3A84-67A2-4212-9960-9DBC78DA0063}" type="slidenum">
              <a:rPr lang="pt-BR"/>
              <a:pPr/>
              <a:t>‹nº›</a:t>
            </a:fld>
            <a:endParaRPr lang="pt-B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232C1E-1AEA-4861-9E16-F4AF7A3FD1B6}" type="datetimeFigureOut">
              <a:rPr lang="pt-BR" smtClean="0"/>
              <a:pPr/>
              <a:t>07/11/2015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803895-75D2-4A9C-AFF0-97D0B747C03E}" type="slidenum">
              <a:rPr lang="pt-BR" smtClean="0"/>
              <a:pPr/>
              <a:t>‹nº›</a:t>
            </a:fld>
            <a:endParaRPr lang="pt-B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userDrawn="1"/>
        </p:nvGrpSpPr>
        <p:grpSpPr>
          <a:xfrm>
            <a:off x="0" y="0"/>
            <a:ext cx="9144000" cy="6858000"/>
            <a:chOff x="0" y="0"/>
            <a:chExt cx="9144000" cy="6858000"/>
          </a:xfrm>
        </p:grpSpPr>
        <p:pic>
          <p:nvPicPr>
            <p:cNvPr id="8" name="Picture 2" descr="http://files.carlossax.webnode.com.br/system_preview_detail_200000513-0d46c0e402-public/Fundo%20Azul.jpg"/>
            <p:cNvPicPr>
              <a:picLocks noChangeAspect="1" noChangeArrowheads="1"/>
            </p:cNvPicPr>
            <p:nvPr/>
          </p:nvPicPr>
          <p:blipFill>
            <a:blip r:embed="rId14" cstate="print"/>
            <a:srcRect r="12699"/>
            <a:stretch>
              <a:fillRect/>
            </a:stretch>
          </p:blipFill>
          <p:spPr bwMode="auto">
            <a:xfrm>
              <a:off x="4572000" y="0"/>
              <a:ext cx="4572000" cy="6858000"/>
            </a:xfrm>
            <a:prstGeom prst="rect">
              <a:avLst/>
            </a:prstGeom>
            <a:noFill/>
            <a:ln w="9525">
              <a:noFill/>
              <a:miter lim="800000"/>
              <a:headEnd/>
              <a:tailEnd/>
            </a:ln>
          </p:spPr>
        </p:pic>
        <p:pic>
          <p:nvPicPr>
            <p:cNvPr id="9" name="Picture 2" descr="http://files.carlossax.webnode.com.br/system_preview_detail_200000513-0d46c0e402-public/Fundo%20Azul.jpg"/>
            <p:cNvPicPr>
              <a:picLocks noChangeAspect="1" noChangeArrowheads="1"/>
            </p:cNvPicPr>
            <p:nvPr/>
          </p:nvPicPr>
          <p:blipFill>
            <a:blip r:embed="rId14" cstate="print"/>
            <a:srcRect r="12699"/>
            <a:stretch>
              <a:fillRect/>
            </a:stretch>
          </p:blipFill>
          <p:spPr bwMode="auto">
            <a:xfrm flipH="1" flipV="1">
              <a:off x="0" y="0"/>
              <a:ext cx="4572000" cy="6858000"/>
            </a:xfrm>
            <a:prstGeom prst="rect">
              <a:avLst/>
            </a:prstGeom>
            <a:noFill/>
            <a:ln w="9525">
              <a:noFill/>
              <a:miter lim="800000"/>
              <a:headEnd/>
              <a:tailEnd/>
            </a:ln>
          </p:spPr>
        </p:pic>
        <p:sp>
          <p:nvSpPr>
            <p:cNvPr id="10" name="Retângulo 9"/>
            <p:cNvSpPr/>
            <p:nvPr/>
          </p:nvSpPr>
          <p:spPr>
            <a:xfrm>
              <a:off x="0" y="0"/>
              <a:ext cx="9144000" cy="6858000"/>
            </a:xfrm>
            <a:prstGeom prst="rect">
              <a:avLst/>
            </a:prstGeom>
            <a:solidFill>
              <a:srgbClr val="0000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32C1E-1AEA-4861-9E16-F4AF7A3FD1B6}" type="datetimeFigureOut">
              <a:rPr lang="pt-BR" smtClean="0"/>
              <a:pPr/>
              <a:t>07/11/2015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03895-75D2-4A9C-AFF0-97D0B747C03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Clr>
          <a:srgbClr val="00B0F0"/>
        </a:buClr>
        <a:buSzPct val="60000"/>
        <a:buFont typeface="Wingdings" pitchFamily="2" charset="2"/>
        <a:buChar char="v"/>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00B0F0"/>
        </a:buClr>
        <a:buSzPct val="60000"/>
        <a:buFont typeface="Wingdings" pitchFamily="2" charset="2"/>
        <a:buChar char="v"/>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00B0F0"/>
        </a:buClr>
        <a:buSzPct val="60000"/>
        <a:buFont typeface="Wingdings" pitchFamily="2" charset="2"/>
        <a:buChar char="v"/>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00B0F0"/>
        </a:buClr>
        <a:buSzPct val="60000"/>
        <a:buFont typeface="Wingdings" pitchFamily="2" charset="2"/>
        <a:buChar char="v"/>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00B0F0"/>
        </a:buClr>
        <a:buSzPct val="60000"/>
        <a:buFont typeface="Wingdings" pitchFamily="2" charset="2"/>
        <a:buChar char="v"/>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WordArt 5"/>
          <p:cNvSpPr>
            <a:spLocks noChangeArrowheads="1" noChangeShapeType="1" noTextEdit="1"/>
          </p:cNvSpPr>
          <p:nvPr/>
        </p:nvSpPr>
        <p:spPr bwMode="auto">
          <a:xfrm>
            <a:off x="1979099" y="1916832"/>
            <a:ext cx="5185802" cy="412376"/>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94214" name="Text Box 6"/>
          <p:cNvSpPr txBox="1">
            <a:spLocks noChangeArrowheads="1"/>
          </p:cNvSpPr>
          <p:nvPr/>
        </p:nvSpPr>
        <p:spPr bwMode="auto">
          <a:xfrm>
            <a:off x="2987824" y="4941168"/>
            <a:ext cx="3122458" cy="261610"/>
          </a:xfrm>
          <a:prstGeom prst="rect">
            <a:avLst/>
          </a:prstGeom>
          <a:noFill/>
          <a:ln w="9525">
            <a:noFill/>
            <a:miter lim="800000"/>
            <a:headEnd/>
            <a:tailEnd/>
          </a:ln>
          <a:effectLst/>
        </p:spPr>
        <p:txBody>
          <a:bodyPr wrap="square">
            <a:spAutoFit/>
          </a:bodyPr>
          <a:lstStyle/>
          <a:p>
            <a:pPr algn="ctr">
              <a:spcBef>
                <a:spcPts val="0"/>
              </a:spcBef>
            </a:pPr>
            <a:r>
              <a:rPr lang="pt-BR" sz="1100" b="1" dirty="0" smtClean="0">
                <a:solidFill>
                  <a:schemeClr val="bg1"/>
                </a:solidFill>
                <a:latin typeface="Times New Roman" pitchFamily="18" charset="0"/>
                <a:cs typeface="Times New Roman" pitchFamily="18" charset="0"/>
              </a:rPr>
              <a:t>Faculdade de Medicina de Ribeirão Preto - USP</a:t>
            </a:r>
            <a:endParaRPr lang="pt-BR" sz="1100" b="1" dirty="0">
              <a:solidFill>
                <a:schemeClr val="bg1"/>
              </a:solidFill>
              <a:latin typeface="Times New Roman" pitchFamily="18" charset="0"/>
              <a:cs typeface="Times New Roman" pitchFamily="18" charset="0"/>
            </a:endParaRPr>
          </a:p>
        </p:txBody>
      </p:sp>
      <p:sp>
        <p:nvSpPr>
          <p:cNvPr id="94215" name="WordArt 7"/>
          <p:cNvSpPr>
            <a:spLocks noChangeArrowheads="1" noChangeShapeType="1" noTextEdit="1"/>
          </p:cNvSpPr>
          <p:nvPr/>
        </p:nvSpPr>
        <p:spPr bwMode="auto">
          <a:xfrm>
            <a:off x="6732240" y="6453336"/>
            <a:ext cx="1270252" cy="233448"/>
          </a:xfrm>
          <a:prstGeom prst="rect">
            <a:avLst/>
          </a:prstGeom>
        </p:spPr>
        <p:txBody>
          <a:bodyPr wrap="none" fromWordArt="1">
            <a:prstTxWarp prst="textPlain">
              <a:avLst>
                <a:gd name="adj" fmla="val 50000"/>
              </a:avLst>
            </a:prstTxWarp>
          </a:bodyPr>
          <a:lstStyle/>
          <a:p>
            <a:pPr algn="ctr"/>
            <a:r>
              <a:rPr lang="pt-BR" sz="3600" kern="1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Times New Roman"/>
                <a:cs typeface="Times New Roman"/>
              </a:rPr>
              <a:t>FMRP - USP </a:t>
            </a:r>
          </a:p>
        </p:txBody>
      </p:sp>
      <p:sp>
        <p:nvSpPr>
          <p:cNvPr id="94217" name="WordArt 9"/>
          <p:cNvSpPr>
            <a:spLocks noChangeArrowheads="1" noChangeShapeType="1" noTextEdit="1"/>
          </p:cNvSpPr>
          <p:nvPr/>
        </p:nvSpPr>
        <p:spPr bwMode="auto">
          <a:xfrm>
            <a:off x="5678954" y="5861237"/>
            <a:ext cx="3132138" cy="4302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fromWordArt="1">
            <a:prstTxWarp prst="textPlain">
              <a:avLst>
                <a:gd name="adj" fmla="val 50000"/>
              </a:avLst>
            </a:prstTxWarp>
          </a:bodyPr>
          <a:lstStyle/>
          <a:p>
            <a:pPr algn="ctr"/>
            <a:r>
              <a:rPr lang="pt-BR" sz="3600" kern="1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Times New Roman"/>
                <a:cs typeface="Times New Roman"/>
              </a:rPr>
              <a:t>Edson Garcia Soares</a:t>
            </a:r>
          </a:p>
        </p:txBody>
      </p:sp>
      <p:pic>
        <p:nvPicPr>
          <p:cNvPr id="7" name="Picture 13" descr="BRASAOcolor_gde"/>
          <p:cNvPicPr preferRelativeResize="0">
            <a:picLocks noChangeArrowheads="1"/>
          </p:cNvPicPr>
          <p:nvPr/>
        </p:nvPicPr>
        <p:blipFill>
          <a:blip r:embed="rId2" cstate="print"/>
          <a:srcRect/>
          <a:stretch>
            <a:fillRect/>
          </a:stretch>
        </p:blipFill>
        <p:spPr bwMode="auto">
          <a:xfrm>
            <a:off x="8278813" y="176213"/>
            <a:ext cx="660400" cy="900112"/>
          </a:xfrm>
          <a:prstGeom prst="rect">
            <a:avLst/>
          </a:prstGeom>
          <a:noFill/>
          <a:ln w="9525">
            <a:noFill/>
            <a:miter lim="800000"/>
            <a:headEnd/>
            <a:tailEnd/>
          </a:ln>
        </p:spPr>
      </p:pic>
      <p:pic>
        <p:nvPicPr>
          <p:cNvPr id="8" name="Picture 10" descr="brasao"/>
          <p:cNvPicPr>
            <a:picLocks noChangeAspect="1" noChangeArrowheads="1"/>
          </p:cNvPicPr>
          <p:nvPr/>
        </p:nvPicPr>
        <p:blipFill>
          <a:blip r:embed="rId3" cstate="print"/>
          <a:srcRect l="10246" t="10274" r="6174" b="11035"/>
          <a:stretch>
            <a:fillRect/>
          </a:stretch>
        </p:blipFill>
        <p:spPr bwMode="auto">
          <a:xfrm>
            <a:off x="168275" y="176213"/>
            <a:ext cx="657225" cy="900112"/>
          </a:xfrm>
          <a:prstGeom prst="rect">
            <a:avLst/>
          </a:prstGeom>
          <a:noFill/>
          <a:ln w="9525">
            <a:noFill/>
            <a:miter lim="800000"/>
            <a:headEnd/>
            <a:tailEnd/>
          </a:ln>
        </p:spPr>
      </p:pic>
      <p:sp>
        <p:nvSpPr>
          <p:cNvPr id="9" name="WordArt 8"/>
          <p:cNvSpPr>
            <a:spLocks noChangeArrowheads="1" noChangeShapeType="1" noTextEdit="1"/>
          </p:cNvSpPr>
          <p:nvPr/>
        </p:nvSpPr>
        <p:spPr bwMode="auto">
          <a:xfrm>
            <a:off x="1763713" y="76200"/>
            <a:ext cx="5616575" cy="923925"/>
          </a:xfrm>
          <a:prstGeom prst="rect">
            <a:avLst/>
          </a:prstGeom>
          <a:ln>
            <a:noFill/>
          </a:ln>
        </p:spPr>
        <p:txBody>
          <a:bodyPr wrap="none" fromWordArt="1">
            <a:prstTxWarp prst="textPlain">
              <a:avLst>
                <a:gd name="adj" fmla="val 50000"/>
              </a:avLst>
            </a:prstTxWarp>
          </a:bodyPr>
          <a:lstStyle/>
          <a:p>
            <a:pPr algn="ctr">
              <a:defRPr/>
            </a:pPr>
            <a:r>
              <a:rPr lang="pt-BR" sz="2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Universidade de São Paulo</a:t>
            </a:r>
          </a:p>
          <a:p>
            <a:pPr algn="ctr">
              <a:defRPr/>
            </a:pPr>
            <a:r>
              <a:rPr lang="pt-BR" sz="2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Faculdade de Medicina de Ribeirão Preto</a:t>
            </a:r>
          </a:p>
          <a:p>
            <a:pPr algn="ctr">
              <a:defRPr/>
            </a:pPr>
            <a:r>
              <a:rPr lang="pt-BR" sz="2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Departamento de Patologia e Medicina Legal</a:t>
            </a:r>
          </a:p>
        </p:txBody>
      </p:sp>
      <p:sp>
        <p:nvSpPr>
          <p:cNvPr id="10" name="WordArt 26"/>
          <p:cNvSpPr>
            <a:spLocks noChangeArrowheads="1" noChangeShapeType="1" noTextEdit="1"/>
          </p:cNvSpPr>
          <p:nvPr/>
        </p:nvSpPr>
        <p:spPr bwMode="auto">
          <a:xfrm>
            <a:off x="1619671" y="1039345"/>
            <a:ext cx="5760641" cy="309563"/>
          </a:xfrm>
          <a:prstGeom prst="rect">
            <a:avLst/>
          </a:prstGeom>
        </p:spPr>
        <p:txBody>
          <a:bodyPr wrap="none" fromWordArt="1">
            <a:prstTxWarp prst="textPlain">
              <a:avLst>
                <a:gd name="adj" fmla="val 50000"/>
              </a:avLst>
            </a:prstTxWarp>
          </a:bodyPr>
          <a:lstStyle/>
          <a:p>
            <a:pPr algn="ctr">
              <a:defRPr/>
            </a:pPr>
            <a:r>
              <a:rPr lang="pt-BR" sz="28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 </a:t>
            </a:r>
            <a:r>
              <a:rPr lang="pt-BR" sz="2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Bioética  e Formação Humanística </a:t>
            </a:r>
            <a:r>
              <a:rPr lang="pt-BR" sz="28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II</a:t>
            </a:r>
            <a:endParaRPr lang="pt-BR" sz="2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1026" name="Picture 2" descr="http://rfa.fmrp.usp.br/Imagens/Topo.jpg"/>
          <p:cNvPicPr>
            <a:picLocks noChangeAspect="1" noChangeArrowheads="1"/>
          </p:cNvPicPr>
          <p:nvPr/>
        </p:nvPicPr>
        <p:blipFill>
          <a:blip r:embed="rId4" cstate="print"/>
          <a:srcRect/>
          <a:stretch>
            <a:fillRect/>
          </a:stretch>
        </p:blipFill>
        <p:spPr bwMode="auto">
          <a:xfrm>
            <a:off x="161764" y="2780928"/>
            <a:ext cx="8820472" cy="21061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vertical)">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4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p:stCondLst>
                              <p:cond delay="1500"/>
                            </p:stCondLst>
                            <p:childTnLst>
                              <p:par>
                                <p:cTn id="22" presetID="16" presetClass="entr" presetSubtype="4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94213"/>
                                        </p:tgtEl>
                                        <p:attrNameLst>
                                          <p:attrName>style.visibility</p:attrName>
                                        </p:attrNameLst>
                                      </p:cBhvr>
                                      <p:to>
                                        <p:strVal val="visible"/>
                                      </p:to>
                                    </p:set>
                                    <p:animEffect transition="in" filter="barn(outVertical)">
                                      <p:cBhvr>
                                        <p:cTn id="28" dur="500"/>
                                        <p:tgtEl>
                                          <p:spTgt spid="94213"/>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94217"/>
                                        </p:tgtEl>
                                        <p:attrNameLst>
                                          <p:attrName>style.visibility</p:attrName>
                                        </p:attrNameLst>
                                      </p:cBhvr>
                                      <p:to>
                                        <p:strVal val="visible"/>
                                      </p:to>
                                    </p:set>
                                    <p:animEffect transition="in" filter="barn(outVertical)">
                                      <p:cBhvr>
                                        <p:cTn id="32" dur="500"/>
                                        <p:tgtEl>
                                          <p:spTgt spid="94217"/>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94215"/>
                                        </p:tgtEl>
                                        <p:attrNameLst>
                                          <p:attrName>style.visibility</p:attrName>
                                        </p:attrNameLst>
                                      </p:cBhvr>
                                      <p:to>
                                        <p:strVal val="visible"/>
                                      </p:to>
                                    </p:set>
                                    <p:animEffect transition="in" filter="barn(outVertical)">
                                      <p:cBhvr>
                                        <p:cTn id="35"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4" grpId="0"/>
      <p:bldP spid="94215" grpId="0"/>
      <p:bldP spid="942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566678"/>
            <a:ext cx="8280000" cy="2554545"/>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18/02/1808 - José Corrêa </a:t>
            </a:r>
            <a:r>
              <a:rPr lang="pt-BR" sz="2000" b="1" dirty="0" err="1" smtClean="0">
                <a:solidFill>
                  <a:srgbClr val="00B0F0"/>
                </a:solidFill>
                <a:latin typeface="Times New Roman" pitchFamily="18" charset="0"/>
                <a:cs typeface="Times New Roman" pitchFamily="18" charset="0"/>
              </a:rPr>
              <a:t>Picanço</a:t>
            </a:r>
            <a:r>
              <a:rPr lang="pt-BR" sz="2000" b="1" dirty="0" smtClean="0">
                <a:solidFill>
                  <a:srgbClr val="00B0F0"/>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(1745-1823), cirurgião-mor do reino e fundador da Escola de Cirurgia da Bahia</a:t>
            </a:r>
          </a:p>
          <a:p>
            <a:pPr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000" b="1" dirty="0" smtClean="0">
                <a:solidFill>
                  <a:srgbClr val="00B0F0"/>
                </a:solidFill>
                <a:latin typeface="Times New Roman" pitchFamily="18" charset="0"/>
                <a:cs typeface="Times New Roman" pitchFamily="18" charset="0"/>
              </a:rPr>
              <a:t>13/05/1808 - </a:t>
            </a:r>
            <a:r>
              <a:rPr lang="pt-BR" sz="2000" b="1" dirty="0" smtClean="0">
                <a:solidFill>
                  <a:schemeClr val="bg1"/>
                </a:solidFill>
                <a:latin typeface="Times New Roman" pitchFamily="18" charset="0"/>
                <a:cs typeface="Times New Roman" pitchFamily="18" charset="0"/>
              </a:rPr>
              <a:t>Fundação  da Imprensa Régia no Rio de Janeiro - primeira editora brasileira, filial da editora de Lisboa. Primeira publicação foi a Gazeta do Rio de Janeiro (órgão oficial da corte), além do jornal O Patriota (1813 e 1814). É a atual Imprensa Nacional</a:t>
            </a:r>
          </a:p>
          <a:p>
            <a:pPr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000" b="1" dirty="0" smtClean="0">
                <a:solidFill>
                  <a:srgbClr val="00B0F0"/>
                </a:solidFill>
                <a:latin typeface="Times New Roman" pitchFamily="18" charset="0"/>
                <a:cs typeface="Times New Roman" pitchFamily="18" charset="0"/>
              </a:rPr>
              <a:t>13/06/1808 - </a:t>
            </a:r>
            <a:r>
              <a:rPr lang="pt-BR" sz="2000" b="1" dirty="0" smtClean="0">
                <a:solidFill>
                  <a:schemeClr val="bg1"/>
                </a:solidFill>
                <a:latin typeface="Times New Roman" pitchFamily="18" charset="0"/>
                <a:cs typeface="Times New Roman" pitchFamily="18" charset="0"/>
              </a:rPr>
              <a:t>Fundação do Jardim Botânico </a:t>
            </a:r>
          </a:p>
          <a:p>
            <a:pPr algn="just" fontAlgn="base">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 29/10/1810 -</a:t>
            </a:r>
            <a:r>
              <a:rPr lang="pt-BR" sz="2000" b="1" dirty="0" smtClean="0">
                <a:solidFill>
                  <a:schemeClr val="bg1"/>
                </a:solidFill>
                <a:latin typeface="Times New Roman" pitchFamily="18" charset="0"/>
                <a:cs typeface="Times New Roman" pitchFamily="18" charset="0"/>
              </a:rPr>
              <a:t> Fundação da Biblioteca Nacional </a:t>
            </a:r>
          </a:p>
        </p:txBody>
      </p:sp>
      <p:pic>
        <p:nvPicPr>
          <p:cNvPr id="9218" name="Picture 2" descr="https://upload.wikimedia.org/wikipedia/commons/thumb/d/d8/Jos%C3%A9_Correia_Pican%C3%A7o.jpg/250px-Jos%C3%A9_Correia_Pican%C3%A7o.jpg"/>
          <p:cNvPicPr>
            <a:picLocks noChangeAspect="1" noChangeArrowheads="1"/>
          </p:cNvPicPr>
          <p:nvPr/>
        </p:nvPicPr>
        <p:blipFill>
          <a:blip r:embed="rId2" cstate="print"/>
          <a:srcRect t="13121"/>
          <a:stretch>
            <a:fillRect/>
          </a:stretch>
        </p:blipFill>
        <p:spPr bwMode="auto">
          <a:xfrm>
            <a:off x="5796136" y="3573016"/>
            <a:ext cx="2380381" cy="2671911"/>
          </a:xfrm>
          <a:prstGeom prst="rect">
            <a:avLst/>
          </a:prstGeom>
          <a:noFill/>
        </p:spPr>
      </p:pic>
      <p:sp>
        <p:nvSpPr>
          <p:cNvPr id="9" name="Rectangle 6"/>
          <p:cNvSpPr>
            <a:spLocks noChangeArrowheads="1"/>
          </p:cNvSpPr>
          <p:nvPr/>
        </p:nvSpPr>
        <p:spPr bwMode="auto">
          <a:xfrm>
            <a:off x="5924160" y="6597352"/>
            <a:ext cx="2536272"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http://pt.wikipedia.org/wiki/Correia_Picanço</a:t>
            </a:r>
            <a:endParaRPr lang="pt-BR" sz="1000" dirty="0">
              <a:solidFill>
                <a:srgbClr val="FFFFFF"/>
              </a:solidFill>
              <a:latin typeface="Times New Roman" pitchFamily="18" charset="0"/>
              <a:cs typeface="Times New Roman" pitchFamily="18" charset="0"/>
            </a:endParaRPr>
          </a:p>
        </p:txBody>
      </p:sp>
      <p:sp>
        <p:nvSpPr>
          <p:cNvPr id="11"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57346" name="Picture 2" descr="Ficheiro:Biblioteca nacional rio janeiro.jpg"/>
          <p:cNvPicPr>
            <a:picLocks noChangeAspect="1" noChangeArrowheads="1"/>
          </p:cNvPicPr>
          <p:nvPr/>
        </p:nvPicPr>
        <p:blipFill>
          <a:blip r:embed="rId3" cstate="print"/>
          <a:srcRect/>
          <a:stretch>
            <a:fillRect/>
          </a:stretch>
        </p:blipFill>
        <p:spPr bwMode="auto">
          <a:xfrm>
            <a:off x="323528" y="3212976"/>
            <a:ext cx="4464496" cy="2974471"/>
          </a:xfrm>
          <a:prstGeom prst="rect">
            <a:avLst/>
          </a:prstGeom>
          <a:noFill/>
        </p:spPr>
      </p:pic>
      <p:sp>
        <p:nvSpPr>
          <p:cNvPr id="10" name="Rectangle 6"/>
          <p:cNvSpPr>
            <a:spLocks noChangeArrowheads="1"/>
          </p:cNvSpPr>
          <p:nvPr/>
        </p:nvSpPr>
        <p:spPr bwMode="auto">
          <a:xfrm>
            <a:off x="1154663" y="6495147"/>
            <a:ext cx="3993401"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http://pt.wikipedia.org/wiki/Ficheiro:Biblioteca_nacional_rio_janeiro.jpg</a:t>
            </a:r>
            <a:endParaRPr lang="pt-BR" sz="1000" dirty="0">
              <a:solidFill>
                <a:srgbClr val="FFFFFF"/>
              </a:solidFill>
              <a:latin typeface="Times New Roman" pitchFamily="18" charset="0"/>
              <a:cs typeface="Times New Roman" pitchFamily="18" charset="0"/>
            </a:endParaRPr>
          </a:p>
        </p:txBody>
      </p:sp>
      <p:sp>
        <p:nvSpPr>
          <p:cNvPr id="12" name="Retângulo 11"/>
          <p:cNvSpPr/>
          <p:nvPr/>
        </p:nvSpPr>
        <p:spPr>
          <a:xfrm>
            <a:off x="5940152" y="3090446"/>
            <a:ext cx="2160240" cy="338554"/>
          </a:xfrm>
          <a:prstGeom prst="rect">
            <a:avLst/>
          </a:prstGeom>
        </p:spPr>
        <p:txBody>
          <a:bodyPr wrap="square">
            <a:spAutoFit/>
          </a:bodyPr>
          <a:lstStyle/>
          <a:p>
            <a:r>
              <a:rPr lang="pt-BR" sz="1600" b="1" dirty="0" smtClean="0">
                <a:solidFill>
                  <a:schemeClr val="bg1"/>
                </a:solidFill>
                <a:latin typeface="Times New Roman" pitchFamily="18" charset="0"/>
                <a:cs typeface="Times New Roman" pitchFamily="18" charset="0"/>
              </a:rPr>
              <a:t>José Corrêa </a:t>
            </a:r>
            <a:r>
              <a:rPr lang="pt-BR" sz="1600" b="1" dirty="0" err="1" smtClean="0">
                <a:solidFill>
                  <a:schemeClr val="bg1"/>
                </a:solidFill>
                <a:latin typeface="Times New Roman" pitchFamily="18" charset="0"/>
                <a:cs typeface="Times New Roman" pitchFamily="18" charset="0"/>
              </a:rPr>
              <a:t>Picanço</a:t>
            </a:r>
            <a:r>
              <a:rPr lang="pt-BR" sz="1600" b="1" dirty="0" smtClean="0">
                <a:solidFill>
                  <a:schemeClr val="bg1"/>
                </a:solidFill>
                <a:latin typeface="Times New Roman" pitchFamily="18" charset="0"/>
                <a:cs typeface="Times New Roman" pitchFamily="18" charset="0"/>
              </a:rPr>
              <a:t> </a:t>
            </a:r>
            <a:endParaRPr lang="pt-BR"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inux.an.gov.br/mapa/wp-content/uploads/2011/08/Escola-Anat%C3%B4mica-Cir%C3%BArgica-e-M%C3%A9dica-do-Rio-de-Janeiro.jpg"/>
          <p:cNvPicPr>
            <a:picLocks noChangeAspect="1" noChangeArrowheads="1"/>
          </p:cNvPicPr>
          <p:nvPr/>
        </p:nvPicPr>
        <p:blipFill>
          <a:blip r:embed="rId2" cstate="print"/>
          <a:srcRect t="8571" b="4286"/>
          <a:stretch>
            <a:fillRect/>
          </a:stretch>
        </p:blipFill>
        <p:spPr bwMode="auto">
          <a:xfrm>
            <a:off x="3491880" y="4129335"/>
            <a:ext cx="4536504" cy="2351350"/>
          </a:xfrm>
          <a:prstGeom prst="rect">
            <a:avLst/>
          </a:prstGeom>
          <a:noFill/>
        </p:spPr>
      </p:pic>
      <p:sp>
        <p:nvSpPr>
          <p:cNvPr id="8" name="CaixaDeTexto 7"/>
          <p:cNvSpPr txBox="1"/>
          <p:nvPr/>
        </p:nvSpPr>
        <p:spPr>
          <a:xfrm>
            <a:off x="323528" y="476672"/>
            <a:ext cx="8496944" cy="3585597"/>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000" b="1" dirty="0" smtClean="0">
                <a:solidFill>
                  <a:srgbClr val="00B0F0"/>
                </a:solidFill>
                <a:latin typeface="Times New Roman" pitchFamily="18" charset="0"/>
                <a:cs typeface="Times New Roman" pitchFamily="18" charset="0"/>
              </a:rPr>
              <a:t>18/02/1808 </a:t>
            </a:r>
            <a:r>
              <a:rPr lang="pt-BR" sz="2000" b="1" dirty="0" smtClean="0">
                <a:solidFill>
                  <a:srgbClr val="00B0F0"/>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Instalação da Escola Médica em Salvador no </a:t>
            </a:r>
            <a:r>
              <a:rPr lang="pt-BR" sz="2000" b="1" dirty="0" smtClean="0">
                <a:solidFill>
                  <a:schemeClr val="bg1"/>
                </a:solidFill>
                <a:latin typeface="Times New Roman" pitchFamily="18" charset="0"/>
                <a:cs typeface="Times New Roman" pitchFamily="18" charset="0"/>
              </a:rPr>
              <a:t>Hospital Real </a:t>
            </a:r>
            <a:r>
              <a:rPr lang="pt-BR" sz="2000" b="1" dirty="0" smtClean="0">
                <a:solidFill>
                  <a:schemeClr val="bg1"/>
                </a:solidFill>
                <a:latin typeface="Times New Roman" pitchFamily="18" charset="0"/>
                <a:cs typeface="Times New Roman" pitchFamily="18" charset="0"/>
              </a:rPr>
              <a:t>Militar, oferecendo </a:t>
            </a:r>
            <a:r>
              <a:rPr lang="pt-BR" sz="2000" b="1" dirty="0" smtClean="0">
                <a:solidFill>
                  <a:schemeClr val="bg1"/>
                </a:solidFill>
                <a:latin typeface="Times New Roman" pitchFamily="18" charset="0"/>
                <a:cs typeface="Times New Roman" pitchFamily="18" charset="0"/>
              </a:rPr>
              <a:t>apenas duas disciplinas: Cirurgia especulativa e prática e Anatomia e operações </a:t>
            </a:r>
            <a:r>
              <a:rPr lang="pt-BR" sz="2000" b="1" dirty="0" smtClean="0">
                <a:solidFill>
                  <a:schemeClr val="bg1"/>
                </a:solidFill>
                <a:latin typeface="Times New Roman" pitchFamily="18" charset="0"/>
                <a:cs typeface="Times New Roman" pitchFamily="18" charset="0"/>
              </a:rPr>
              <a:t>cirúrgicas, funcionando até 1815</a:t>
            </a:r>
            <a:r>
              <a:rPr lang="pt-BR" sz="2000" b="1" dirty="0" smtClean="0">
                <a:solidFill>
                  <a:schemeClr val="bg1"/>
                </a:solidFill>
                <a:latin typeface="Times New Roman" pitchFamily="18" charset="0"/>
                <a:cs typeface="Times New Roman" pitchFamily="18" charset="0"/>
              </a:rPr>
              <a:t>, quando foi transferido para a Santa Casa de Misericórdia e transformado em Academia </a:t>
            </a:r>
            <a:r>
              <a:rPr lang="pt-BR" sz="2000" b="1" dirty="0" err="1" smtClean="0">
                <a:solidFill>
                  <a:schemeClr val="bg1"/>
                </a:solidFill>
                <a:latin typeface="Times New Roman" pitchFamily="18" charset="0"/>
                <a:cs typeface="Times New Roman" pitchFamily="18" charset="0"/>
              </a:rPr>
              <a:t>Médico-Cirúrgica</a:t>
            </a:r>
            <a:r>
              <a:rPr lang="pt-BR" sz="2000" b="1" dirty="0" smtClean="0">
                <a:solidFill>
                  <a:schemeClr val="bg1"/>
                </a:solidFill>
                <a:latin typeface="Times New Roman" pitchFamily="18" charset="0"/>
                <a:cs typeface="Times New Roman" pitchFamily="18" charset="0"/>
              </a:rPr>
              <a:t> da Bahia </a:t>
            </a:r>
            <a:r>
              <a:rPr lang="pt-BR" sz="2000" b="1" dirty="0" smtClean="0">
                <a:solidFill>
                  <a:schemeClr val="bg1"/>
                </a:solidFill>
                <a:latin typeface="Times New Roman" pitchFamily="18" charset="0"/>
                <a:cs typeface="Times New Roman" pitchFamily="18" charset="0"/>
              </a:rPr>
              <a:t>(primeira </a:t>
            </a:r>
            <a:r>
              <a:rPr lang="pt-BR" sz="2000" b="1" dirty="0" smtClean="0">
                <a:solidFill>
                  <a:schemeClr val="bg1"/>
                </a:solidFill>
                <a:latin typeface="Times New Roman" pitchFamily="18" charset="0"/>
                <a:cs typeface="Times New Roman" pitchFamily="18" charset="0"/>
              </a:rPr>
              <a:t>reorganização do ensino </a:t>
            </a:r>
            <a:r>
              <a:rPr lang="pt-BR" sz="2000" b="1" dirty="0" smtClean="0">
                <a:solidFill>
                  <a:schemeClr val="bg1"/>
                </a:solidFill>
                <a:latin typeface="Times New Roman" pitchFamily="18" charset="0"/>
                <a:cs typeface="Times New Roman" pitchFamily="18" charset="0"/>
              </a:rPr>
              <a:t>médico)</a:t>
            </a:r>
            <a:endParaRPr lang="pt-BR" sz="2000"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endParaRPr lang="pt-BR" sz="700"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 02/04/1808</a:t>
            </a:r>
            <a:r>
              <a:rPr lang="pt-BR" sz="2000" b="1" dirty="0" smtClean="0">
                <a:solidFill>
                  <a:schemeClr val="bg1"/>
                </a:solidFill>
                <a:latin typeface="Times New Roman" pitchFamily="18" charset="0"/>
                <a:cs typeface="Times New Roman" pitchFamily="18" charset="0"/>
              </a:rPr>
              <a:t> </a:t>
            </a:r>
            <a:r>
              <a:rPr lang="pt-BR" sz="2000" b="1" dirty="0" smtClean="0">
                <a:solidFill>
                  <a:srgbClr val="00CCFF"/>
                </a:solidFill>
                <a:latin typeface="Times New Roman" pitchFamily="18" charset="0"/>
                <a:cs typeface="Times New Roman" pitchFamily="18" charset="0"/>
              </a:rPr>
              <a:t>-</a:t>
            </a:r>
            <a:r>
              <a:rPr lang="pt-BR" sz="2000" b="1" dirty="0" smtClean="0">
                <a:solidFill>
                  <a:schemeClr val="bg1"/>
                </a:solidFill>
                <a:latin typeface="Times New Roman" pitchFamily="18" charset="0"/>
                <a:cs typeface="Times New Roman" pitchFamily="18" charset="0"/>
              </a:rPr>
              <a:t> Fundação da Escola Anatômica, Cirúrgica e Médica do Rio de Janeiro, </a:t>
            </a:r>
            <a:r>
              <a:rPr lang="pt-BR" sz="2000" b="1" dirty="0" smtClean="0">
                <a:solidFill>
                  <a:schemeClr val="bg1"/>
                </a:solidFill>
                <a:latin typeface="Times New Roman" pitchFamily="18" charset="0"/>
                <a:cs typeface="Times New Roman" pitchFamily="18" charset="0"/>
              </a:rPr>
              <a:t>com o </a:t>
            </a:r>
            <a:r>
              <a:rPr lang="pt-BR" sz="2000" b="1" dirty="0" smtClean="0">
                <a:solidFill>
                  <a:schemeClr val="bg1"/>
                </a:solidFill>
                <a:latin typeface="Times New Roman" pitchFamily="18" charset="0"/>
                <a:cs typeface="Times New Roman" pitchFamily="18" charset="0"/>
              </a:rPr>
              <a:t>cirurgião Joaquim da Rocha </a:t>
            </a:r>
            <a:r>
              <a:rPr lang="pt-BR" sz="2000" b="1" dirty="0" err="1" smtClean="0">
                <a:solidFill>
                  <a:schemeClr val="bg1"/>
                </a:solidFill>
                <a:latin typeface="Times New Roman" pitchFamily="18" charset="0"/>
                <a:cs typeface="Times New Roman" pitchFamily="18" charset="0"/>
              </a:rPr>
              <a:t>Mazarém</a:t>
            </a:r>
            <a:r>
              <a:rPr lang="pt-BR" sz="2000" b="1" dirty="0" smtClean="0">
                <a:solidFill>
                  <a:schemeClr val="bg1"/>
                </a:solidFill>
                <a:latin typeface="Times New Roman" pitchFamily="18" charset="0"/>
                <a:cs typeface="Times New Roman" pitchFamily="18" charset="0"/>
              </a:rPr>
              <a:t> (1775-1849) como professor da cadeira de anatomia no Hospital Militar da </a:t>
            </a:r>
            <a:r>
              <a:rPr lang="pt-BR" sz="2000" b="1" dirty="0" smtClean="0">
                <a:solidFill>
                  <a:schemeClr val="bg1"/>
                </a:solidFill>
                <a:latin typeface="Times New Roman" pitchFamily="18" charset="0"/>
                <a:cs typeface="Times New Roman" pitchFamily="18" charset="0"/>
              </a:rPr>
              <a:t>corte</a:t>
            </a:r>
            <a:r>
              <a:rPr lang="pt-BR" sz="2000" b="1" dirty="0" smtClean="0">
                <a:solidFill>
                  <a:schemeClr val="bg1"/>
                </a:solidFill>
                <a:latin typeface="Times New Roman" pitchFamily="18" charset="0"/>
                <a:cs typeface="Times New Roman" pitchFamily="18" charset="0"/>
              </a:rPr>
              <a:t>, o cirurgião José Lemos de </a:t>
            </a:r>
            <a:r>
              <a:rPr lang="pt-BR" sz="2000" b="1" dirty="0" smtClean="0">
                <a:solidFill>
                  <a:schemeClr val="bg1"/>
                </a:solidFill>
                <a:latin typeface="Times New Roman" pitchFamily="18" charset="0"/>
                <a:cs typeface="Times New Roman" pitchFamily="18" charset="0"/>
              </a:rPr>
              <a:t>Magalhães em</a:t>
            </a:r>
            <a:r>
              <a:rPr lang="pt-BR" sz="2000" b="1"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terapêutica cirúrgica e </a:t>
            </a:r>
            <a:r>
              <a:rPr lang="pt-BR" sz="2000" b="1" dirty="0" smtClean="0">
                <a:solidFill>
                  <a:schemeClr val="bg1"/>
                </a:solidFill>
                <a:latin typeface="Times New Roman" pitchFamily="18" charset="0"/>
                <a:cs typeface="Times New Roman" pitchFamily="18" charset="0"/>
              </a:rPr>
              <a:t>particular  </a:t>
            </a:r>
            <a:r>
              <a:rPr lang="pt-BR" sz="2000" b="1" dirty="0" smtClean="0">
                <a:solidFill>
                  <a:schemeClr val="bg1"/>
                </a:solidFill>
                <a:latin typeface="Times New Roman" pitchFamily="18" charset="0"/>
                <a:cs typeface="Times New Roman" pitchFamily="18" charset="0"/>
              </a:rPr>
              <a:t>e medicina clínica, teórica e prática </a:t>
            </a:r>
            <a:r>
              <a:rPr lang="pt-BR" sz="2000" b="1" dirty="0" smtClean="0">
                <a:solidFill>
                  <a:schemeClr val="bg1"/>
                </a:solidFill>
                <a:latin typeface="Times New Roman" pitchFamily="18" charset="0"/>
                <a:cs typeface="Times New Roman" pitchFamily="18" charset="0"/>
              </a:rPr>
              <a:t>e José Maria </a:t>
            </a:r>
            <a:r>
              <a:rPr lang="pt-BR" sz="2000" b="1" dirty="0" err="1" smtClean="0">
                <a:solidFill>
                  <a:schemeClr val="bg1"/>
                </a:solidFill>
                <a:latin typeface="Times New Roman" pitchFamily="18" charset="0"/>
                <a:cs typeface="Times New Roman" pitchFamily="18" charset="0"/>
              </a:rPr>
              <a:t>Bomtempo</a:t>
            </a:r>
            <a:r>
              <a:rPr lang="pt-BR" sz="2000" b="1" dirty="0" smtClean="0">
                <a:solidFill>
                  <a:schemeClr val="bg1"/>
                </a:solidFill>
                <a:latin typeface="Times New Roman" pitchFamily="18" charset="0"/>
                <a:cs typeface="Times New Roman" pitchFamily="18" charset="0"/>
              </a:rPr>
              <a:t> (1774-1843) </a:t>
            </a:r>
            <a:r>
              <a:rPr lang="pt-BR" sz="2000" b="1" dirty="0" smtClean="0">
                <a:solidFill>
                  <a:schemeClr val="bg1"/>
                </a:solidFill>
                <a:latin typeface="Times New Roman" pitchFamily="18" charset="0"/>
                <a:cs typeface="Times New Roman" pitchFamily="18" charset="0"/>
              </a:rPr>
              <a:t>em </a:t>
            </a:r>
            <a:r>
              <a:rPr lang="pt-BR" sz="2000" b="1" dirty="0" smtClean="0">
                <a:solidFill>
                  <a:schemeClr val="bg1"/>
                </a:solidFill>
                <a:latin typeface="Times New Roman" pitchFamily="18" charset="0"/>
                <a:cs typeface="Times New Roman" pitchFamily="18" charset="0"/>
              </a:rPr>
              <a:t>princípios </a:t>
            </a:r>
            <a:r>
              <a:rPr lang="pt-BR" sz="2000" b="1" dirty="0" smtClean="0">
                <a:solidFill>
                  <a:schemeClr val="bg1"/>
                </a:solidFill>
                <a:latin typeface="Times New Roman" pitchFamily="18" charset="0"/>
                <a:cs typeface="Times New Roman" pitchFamily="18" charset="0"/>
              </a:rPr>
              <a:t>elementares de </a:t>
            </a:r>
            <a:r>
              <a:rPr lang="pt-BR" sz="2000" b="1" dirty="0" smtClean="0">
                <a:solidFill>
                  <a:schemeClr val="bg1"/>
                </a:solidFill>
                <a:latin typeface="Times New Roman" pitchFamily="18" charset="0"/>
                <a:cs typeface="Times New Roman" pitchFamily="18" charset="0"/>
              </a:rPr>
              <a:t>farmacêutica</a:t>
            </a:r>
            <a:endParaRPr lang="pt-BR" sz="2000" b="1" dirty="0" smtClean="0">
              <a:solidFill>
                <a:schemeClr val="bg1"/>
              </a:solidFill>
              <a:latin typeface="Times New Roman" pitchFamily="18" charset="0"/>
              <a:cs typeface="Times New Roman" pitchFamily="18" charset="0"/>
            </a:endParaRPr>
          </a:p>
        </p:txBody>
      </p:sp>
      <p:sp>
        <p:nvSpPr>
          <p:cNvPr id="7" name="Rectangle 6"/>
          <p:cNvSpPr>
            <a:spLocks noChangeArrowheads="1"/>
          </p:cNvSpPr>
          <p:nvPr/>
        </p:nvSpPr>
        <p:spPr bwMode="auto">
          <a:xfrm>
            <a:off x="7092280" y="6433591"/>
            <a:ext cx="965329"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linux</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an</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gov.br</a:t>
            </a:r>
            <a:endParaRPr lang="pt-BR" sz="1000" dirty="0">
              <a:solidFill>
                <a:srgbClr val="FFFFFF"/>
              </a:solidFill>
              <a:latin typeface="Times New Roman" pitchFamily="18" charset="0"/>
              <a:cs typeface="Times New Roman" pitchFamily="18" charset="0"/>
            </a:endParaRPr>
          </a:p>
        </p:txBody>
      </p:sp>
      <p:sp>
        <p:nvSpPr>
          <p:cNvPr id="11" name="Rectangle 6"/>
          <p:cNvSpPr>
            <a:spLocks noChangeArrowheads="1"/>
          </p:cNvSpPr>
          <p:nvPr/>
        </p:nvSpPr>
        <p:spPr bwMode="auto">
          <a:xfrm>
            <a:off x="3491880" y="6433591"/>
            <a:ext cx="3707938" cy="307777"/>
          </a:xfrm>
          <a:prstGeom prst="rect">
            <a:avLst/>
          </a:prstGeom>
          <a:noFill/>
          <a:ln w="9525">
            <a:noFill/>
            <a:miter lim="800000"/>
            <a:headEnd/>
            <a:tailEnd/>
          </a:ln>
        </p:spPr>
        <p:txBody>
          <a:bodyPr wrap="none">
            <a:spAutoFit/>
          </a:bodyPr>
          <a:lstStyle/>
          <a:p>
            <a:pPr fontAlgn="base">
              <a:spcBef>
                <a:spcPct val="0"/>
              </a:spcBef>
              <a:spcAft>
                <a:spcPct val="0"/>
              </a:spcAft>
            </a:pPr>
            <a:r>
              <a:rPr lang="pt-BR" sz="1400" b="1" dirty="0" smtClean="0">
                <a:solidFill>
                  <a:srgbClr val="FFFFFF"/>
                </a:solidFill>
                <a:latin typeface="Times New Roman" pitchFamily="18" charset="0"/>
                <a:cs typeface="Times New Roman" pitchFamily="18" charset="0"/>
              </a:rPr>
              <a:t>Hospital </a:t>
            </a:r>
            <a:r>
              <a:rPr lang="pt-BR" sz="1400" b="1" dirty="0" smtClean="0">
                <a:solidFill>
                  <a:srgbClr val="FFFFFF"/>
                </a:solidFill>
                <a:latin typeface="Times New Roman" pitchFamily="18" charset="0"/>
                <a:cs typeface="Times New Roman" pitchFamily="18" charset="0"/>
              </a:rPr>
              <a:t> </a:t>
            </a:r>
            <a:r>
              <a:rPr lang="pt-BR" sz="1400" b="1" dirty="0" smtClean="0">
                <a:solidFill>
                  <a:srgbClr val="FFFFFF"/>
                </a:solidFill>
                <a:latin typeface="Times New Roman" pitchFamily="18" charset="0"/>
                <a:cs typeface="Times New Roman" pitchFamily="18" charset="0"/>
              </a:rPr>
              <a:t>Militar da Corte do Rio de Janeiro</a:t>
            </a:r>
            <a:endParaRPr lang="pt-BR" sz="1400" b="1" dirty="0">
              <a:solidFill>
                <a:srgbClr val="FFFFFF"/>
              </a:solidFill>
              <a:latin typeface="Times New Roman" pitchFamily="18" charset="0"/>
              <a:cs typeface="Times New Roman" pitchFamily="18" charset="0"/>
            </a:endParaRPr>
          </a:p>
        </p:txBody>
      </p:sp>
      <p:sp>
        <p:nvSpPr>
          <p:cNvPr id="9"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childTnLst>
                          </p:cTn>
                        </p:par>
                        <p:par>
                          <p:cTn id="12" fill="hold">
                            <p:stCondLst>
                              <p:cond delay="2500"/>
                            </p:stCondLst>
                            <p:childTnLst>
                              <p:par>
                                <p:cTn id="13" presetID="18" presetClass="entr" presetSubtype="3"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620688"/>
            <a:ext cx="8280000" cy="5201424"/>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CCFF"/>
                </a:solidFill>
                <a:latin typeface="Times New Roman" pitchFamily="18" charset="0"/>
                <a:cs typeface="Times New Roman" pitchFamily="18" charset="0"/>
              </a:rPr>
              <a:t>1813 - </a:t>
            </a:r>
            <a:r>
              <a:rPr lang="pt-BR" b="1" dirty="0" smtClean="0">
                <a:solidFill>
                  <a:schemeClr val="bg1"/>
                </a:solidFill>
                <a:latin typeface="Times New Roman" pitchFamily="18" charset="0"/>
                <a:cs typeface="Times New Roman" pitchFamily="18" charset="0"/>
              </a:rPr>
              <a:t>Reorganização das escolas cirúrgicas </a:t>
            </a:r>
            <a:r>
              <a:rPr lang="pt-BR" b="1"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projeto do Dr. Manoel Luis Álvaro de Carvalho (1751-1825</a:t>
            </a:r>
            <a:r>
              <a:rPr lang="pt-BR" b="1" dirty="0" smtClean="0">
                <a:solidFill>
                  <a:schemeClr val="bg1"/>
                </a:solidFill>
                <a:latin typeface="Times New Roman" pitchFamily="18" charset="0"/>
                <a:cs typeface="Times New Roman" pitchFamily="18" charset="0"/>
              </a:rPr>
              <a:t>) - </a:t>
            </a:r>
            <a:r>
              <a:rPr lang="pt-BR" b="1" dirty="0" smtClean="0">
                <a:solidFill>
                  <a:schemeClr val="bg1"/>
                </a:solidFill>
                <a:latin typeface="Times New Roman" pitchFamily="18" charset="0"/>
                <a:cs typeface="Times New Roman" pitchFamily="18" charset="0"/>
              </a:rPr>
              <a:t>prevendo a  fundação de três academias </a:t>
            </a:r>
            <a:r>
              <a:rPr lang="pt-BR" b="1" dirty="0" err="1" smtClean="0">
                <a:solidFill>
                  <a:schemeClr val="bg1"/>
                </a:solidFill>
                <a:latin typeface="Times New Roman" pitchFamily="18" charset="0"/>
                <a:cs typeface="Times New Roman" pitchFamily="18" charset="0"/>
              </a:rPr>
              <a:t>médico-cirúrgicas</a:t>
            </a:r>
            <a:r>
              <a:rPr lang="pt-BR" b="1" dirty="0" smtClean="0">
                <a:solidFill>
                  <a:schemeClr val="bg1"/>
                </a:solidFill>
                <a:latin typeface="Times New Roman" pitchFamily="18" charset="0"/>
                <a:cs typeface="Times New Roman" pitchFamily="18" charset="0"/>
              </a:rPr>
              <a:t>: uma na Bahia, outra no Rio de Janeiro e uma </a:t>
            </a:r>
            <a:r>
              <a:rPr lang="pt-BR" b="1"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no Maranhão. Esta última não chegou a ser criada</a:t>
            </a:r>
          </a:p>
          <a:p>
            <a:pPr algn="just" fontAlgn="base"/>
            <a:endParaRPr lang="pt-BR" b="1" dirty="0" smtClean="0">
              <a:solidFill>
                <a:schemeClr val="bg1"/>
              </a:solidFill>
              <a:latin typeface="Times New Roman" pitchFamily="18" charset="0"/>
              <a:cs typeface="Times New Roman" pitchFamily="18" charset="0"/>
            </a:endParaRPr>
          </a:p>
          <a:p>
            <a:pPr algn="just" fontAlgn="base"/>
            <a:endParaRPr lang="pt-BR" b="1" dirty="0">
              <a:solidFill>
                <a:schemeClr val="bg1"/>
              </a:solidFill>
              <a:latin typeface="Times New Roman" pitchFamily="18" charset="0"/>
              <a:cs typeface="Times New Roman" pitchFamily="18" charset="0"/>
            </a:endParaRPr>
          </a:p>
          <a:p>
            <a:pPr algn="just" fontAlgn="base"/>
            <a:endParaRPr lang="pt-BR" b="1" dirty="0" smtClean="0">
              <a:solidFill>
                <a:schemeClr val="bg1"/>
              </a:solidFill>
              <a:latin typeface="Times New Roman" pitchFamily="18" charset="0"/>
              <a:cs typeface="Times New Roman" pitchFamily="18" charset="0"/>
            </a:endParaRPr>
          </a:p>
          <a:p>
            <a:pPr algn="just" fontAlgn="base"/>
            <a:endParaRPr lang="pt-BR" b="1" dirty="0">
              <a:solidFill>
                <a:schemeClr val="bg1"/>
              </a:solidFill>
              <a:latin typeface="Times New Roman" pitchFamily="18" charset="0"/>
              <a:cs typeface="Times New Roman" pitchFamily="18" charset="0"/>
            </a:endParaRPr>
          </a:p>
          <a:p>
            <a:pPr algn="just" fontAlgn="base"/>
            <a:endParaRPr lang="pt-BR" b="1" dirty="0" smtClean="0">
              <a:solidFill>
                <a:schemeClr val="bg1"/>
              </a:solidFill>
              <a:latin typeface="Times New Roman" pitchFamily="18" charset="0"/>
              <a:cs typeface="Times New Roman" pitchFamily="18" charset="0"/>
            </a:endParaRPr>
          </a:p>
          <a:p>
            <a:pPr algn="just" fontAlgn="base"/>
            <a:endParaRPr lang="pt-BR" b="1" dirty="0">
              <a:solidFill>
                <a:schemeClr val="bg1"/>
              </a:solidFill>
              <a:latin typeface="Times New Roman" pitchFamily="18" charset="0"/>
              <a:cs typeface="Times New Roman" pitchFamily="18" charset="0"/>
            </a:endParaRPr>
          </a:p>
          <a:p>
            <a:pPr algn="just" fontAlgn="base"/>
            <a:endParaRPr lang="pt-BR" sz="1200" b="1" dirty="0" smtClean="0">
              <a:solidFill>
                <a:schemeClr val="bg1"/>
              </a:solidFill>
              <a:latin typeface="Times New Roman" pitchFamily="18" charset="0"/>
              <a:cs typeface="Times New Roman" pitchFamily="18" charset="0"/>
            </a:endParaRPr>
          </a:p>
          <a:p>
            <a:pPr algn="just" fontAlgn="base"/>
            <a:endParaRPr lang="pt-BR" sz="1200" b="1" dirty="0" smtClean="0">
              <a:solidFill>
                <a:schemeClr val="bg1"/>
              </a:solidFill>
              <a:latin typeface="Times New Roman" pitchFamily="18" charset="0"/>
              <a:cs typeface="Times New Roman" pitchFamily="18" charset="0"/>
            </a:endParaRPr>
          </a:p>
          <a:p>
            <a:pPr algn="just" fontAlgn="base"/>
            <a:endParaRPr lang="pt-BR" sz="2800" b="1" dirty="0" smtClean="0">
              <a:solidFill>
                <a:schemeClr val="bg1"/>
              </a:solidFill>
              <a:latin typeface="Times New Roman" pitchFamily="18" charset="0"/>
              <a:cs typeface="Times New Roman" pitchFamily="18" charset="0"/>
            </a:endParaRPr>
          </a:p>
          <a:p>
            <a:pPr algn="just" fontAlgn="base"/>
            <a:endParaRPr lang="pt-BR" sz="2800" b="1" dirty="0" smtClean="0">
              <a:solidFill>
                <a:schemeClr val="bg1"/>
              </a:solidFill>
              <a:latin typeface="Times New Roman" pitchFamily="18" charset="0"/>
              <a:cs typeface="Times New Roman" pitchFamily="18" charset="0"/>
            </a:endParaRPr>
          </a:p>
          <a:p>
            <a:pPr algn="just" fontAlgn="base"/>
            <a:endParaRPr lang="pt-BR" b="1" dirty="0" smtClean="0">
              <a:solidFill>
                <a:schemeClr val="bg1"/>
              </a:solidFill>
              <a:latin typeface="Times New Roman" pitchFamily="18" charset="0"/>
              <a:cs typeface="Times New Roman" pitchFamily="18" charset="0"/>
            </a:endParaRPr>
          </a:p>
          <a:p>
            <a:pPr algn="just" fontAlgn="base"/>
            <a:r>
              <a:rPr lang="pt-BR" dirty="0" smtClean="0">
                <a:solidFill>
                  <a:schemeClr val="bg1"/>
                </a:solidFill>
                <a:latin typeface="Times New Roman" pitchFamily="18" charset="0"/>
                <a:cs typeface="Times New Roman" pitchFamily="18" charset="0"/>
              </a:rPr>
              <a:t>Faculdade Nacional de Medicina na Praia Vermelha, Rio de Janeiro. Prédio inaugurado em 1918 e demolido no início dos anos 1970 (foto: Fundo Correio da Manhã/Arquivo Nacional, 1969)</a:t>
            </a:r>
          </a:p>
        </p:txBody>
      </p:sp>
      <p:sp>
        <p:nvSpPr>
          <p:cNvPr id="13" name="Rectangle 6"/>
          <p:cNvSpPr>
            <a:spLocks noChangeArrowheads="1"/>
          </p:cNvSpPr>
          <p:nvPr/>
        </p:nvSpPr>
        <p:spPr bwMode="auto">
          <a:xfrm>
            <a:off x="5508104" y="6453336"/>
            <a:ext cx="3146567" cy="307777"/>
          </a:xfrm>
          <a:prstGeom prst="rect">
            <a:avLst/>
          </a:prstGeom>
          <a:noFill/>
          <a:ln w="9525">
            <a:noFill/>
            <a:miter lim="800000"/>
            <a:headEnd/>
            <a:tailEnd/>
          </a:ln>
        </p:spPr>
        <p:txBody>
          <a:bodyPr wrap="none">
            <a:spAutoFit/>
          </a:bodyPr>
          <a:lstStyle/>
          <a:p>
            <a:pPr fontAlgn="base">
              <a:spcBef>
                <a:spcPct val="0"/>
              </a:spcBef>
              <a:spcAft>
                <a:spcPct val="0"/>
              </a:spcAft>
            </a:pPr>
            <a:r>
              <a:rPr lang="pt-BR" sz="1400" dirty="0" smtClean="0">
                <a:solidFill>
                  <a:srgbClr val="FFFFFF"/>
                </a:solidFill>
                <a:latin typeface="Times New Roman" pitchFamily="18" charset="0"/>
                <a:cs typeface="Times New Roman" pitchFamily="18" charset="0"/>
              </a:rPr>
              <a:t>www.historiadobrasil.net/descobrimento/</a:t>
            </a:r>
            <a:endParaRPr lang="pt-BR" sz="1400" dirty="0">
              <a:solidFill>
                <a:srgbClr val="FFFFFF"/>
              </a:solidFill>
              <a:latin typeface="Times New Roman" pitchFamily="18" charset="0"/>
              <a:cs typeface="Times New Roman" pitchFamily="18" charset="0"/>
            </a:endParaRPr>
          </a:p>
        </p:txBody>
      </p:sp>
      <p:pic>
        <p:nvPicPr>
          <p:cNvPr id="18434" name="Picture 2" descr="http://cienciahoje.uol.com.br/banco-de-imagens/lg/web/images/ch/248/119689b.jpg"/>
          <p:cNvPicPr>
            <a:picLocks noChangeAspect="1" noChangeArrowheads="1"/>
          </p:cNvPicPr>
          <p:nvPr/>
        </p:nvPicPr>
        <p:blipFill>
          <a:blip r:embed="rId2" cstate="print"/>
          <a:srcRect/>
          <a:stretch>
            <a:fillRect/>
          </a:stretch>
        </p:blipFill>
        <p:spPr bwMode="auto">
          <a:xfrm>
            <a:off x="2863904" y="2204864"/>
            <a:ext cx="3416192" cy="2448272"/>
          </a:xfrm>
          <a:prstGeom prst="rect">
            <a:avLst/>
          </a:prstGeom>
          <a:noFill/>
        </p:spPr>
      </p:pic>
      <p:sp>
        <p:nvSpPr>
          <p:cNvPr id="6" name="CaixaDeTexto 5"/>
          <p:cNvSpPr txBox="1"/>
          <p:nvPr/>
        </p:nvSpPr>
        <p:spPr>
          <a:xfrm>
            <a:off x="2771800" y="6021288"/>
            <a:ext cx="5940200" cy="461665"/>
          </a:xfrm>
          <a:prstGeom prst="rect">
            <a:avLst/>
          </a:prstGeom>
          <a:noFill/>
        </p:spPr>
        <p:txBody>
          <a:bodyPr wrap="square" rtlCol="0">
            <a:spAutoFit/>
          </a:bodyPr>
          <a:lstStyle/>
          <a:p>
            <a:pPr algn="r" fontAlgn="base"/>
            <a:r>
              <a:rPr lang="pt-BR" sz="1200" dirty="0" smtClean="0">
                <a:solidFill>
                  <a:schemeClr val="bg1"/>
                </a:solidFill>
                <a:latin typeface="Times New Roman" pitchFamily="18" charset="0"/>
                <a:cs typeface="Times New Roman" pitchFamily="18" charset="0"/>
              </a:rPr>
              <a:t>Silvio Cezar de Souza Lima - Programa de Pós-graduação em História das Ciências da Saúde (doutorando),  Casa de Oswaldo Cruz, Fundação Oswaldo Cruz (RJ) </a:t>
            </a:r>
          </a:p>
        </p:txBody>
      </p:sp>
      <p:sp>
        <p:nvSpPr>
          <p:cNvPr id="7"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upload.wikimedia.org/wikipedia/commons/4/40/Independence_of_Brazil_1888.jpg"/>
          <p:cNvPicPr>
            <a:picLocks noChangeAspect="1" noChangeArrowheads="1"/>
          </p:cNvPicPr>
          <p:nvPr/>
        </p:nvPicPr>
        <p:blipFill>
          <a:blip r:embed="rId2" cstate="print"/>
          <a:srcRect/>
          <a:stretch>
            <a:fillRect/>
          </a:stretch>
        </p:blipFill>
        <p:spPr bwMode="auto">
          <a:xfrm>
            <a:off x="861353" y="2060848"/>
            <a:ext cx="7421294" cy="4143638"/>
          </a:xfrm>
          <a:prstGeom prst="rect">
            <a:avLst/>
          </a:prstGeom>
          <a:noFill/>
        </p:spPr>
      </p:pic>
      <p:sp>
        <p:nvSpPr>
          <p:cNvPr id="8" name="CaixaDeTexto 7"/>
          <p:cNvSpPr txBox="1"/>
          <p:nvPr/>
        </p:nvSpPr>
        <p:spPr>
          <a:xfrm>
            <a:off x="396000" y="980728"/>
            <a:ext cx="8352000" cy="646331"/>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07/09/1822 - </a:t>
            </a:r>
            <a:r>
              <a:rPr lang="pt-BR" dirty="0" smtClean="0">
                <a:solidFill>
                  <a:schemeClr val="bg1"/>
                </a:solidFill>
                <a:latin typeface="Times New Roman" pitchFamily="18" charset="0"/>
                <a:cs typeface="Times New Roman" pitchFamily="18" charset="0"/>
              </a:rPr>
              <a:t> P</a:t>
            </a:r>
            <a:r>
              <a:rPr lang="pt-BR" b="1" dirty="0" smtClean="0">
                <a:solidFill>
                  <a:schemeClr val="bg1"/>
                </a:solidFill>
                <a:latin typeface="Times New Roman" pitchFamily="18" charset="0"/>
                <a:cs typeface="Times New Roman" pitchFamily="18" charset="0"/>
              </a:rPr>
              <a:t>roclamação da Independência do Brasil - D. Pedro I - início do  período </a:t>
            </a:r>
            <a:r>
              <a:rPr lang="pt-BR" b="1" dirty="0" smtClean="0">
                <a:solidFill>
                  <a:schemeClr val="bg1"/>
                </a:solidFill>
                <a:latin typeface="Times New Roman" pitchFamily="18" charset="0"/>
                <a:cs typeface="Times New Roman" pitchFamily="18" charset="0"/>
              </a:rPr>
              <a:t>monárquico</a:t>
            </a:r>
            <a:endParaRPr lang="pt-BR" b="1" dirty="0" smtClean="0">
              <a:solidFill>
                <a:srgbClr val="00B0F0"/>
              </a:solidFill>
              <a:latin typeface="Times New Roman" pitchFamily="18" charset="0"/>
              <a:cs typeface="Times New Roman" pitchFamily="18" charset="0"/>
            </a:endParaRPr>
          </a:p>
        </p:txBody>
      </p:sp>
      <p:sp>
        <p:nvSpPr>
          <p:cNvPr id="14" name="Rectangle 6"/>
          <p:cNvSpPr>
            <a:spLocks noChangeArrowheads="1"/>
          </p:cNvSpPr>
          <p:nvPr/>
        </p:nvSpPr>
        <p:spPr bwMode="auto">
          <a:xfrm>
            <a:off x="3707904" y="6237312"/>
            <a:ext cx="4549643"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Independência ou Morte, do pintor paraibano Pedro Américo (óleo sobre tela, 1888)</a:t>
            </a:r>
            <a:endParaRPr lang="pt-BR" sz="1000" dirty="0">
              <a:solidFill>
                <a:srgbClr val="FFFFFF"/>
              </a:solidFill>
              <a:latin typeface="Times New Roman" pitchFamily="18" charset="0"/>
              <a:cs typeface="Times New Roman" pitchFamily="18" charset="0"/>
            </a:endParaRPr>
          </a:p>
        </p:txBody>
      </p:sp>
      <p:sp>
        <p:nvSpPr>
          <p:cNvPr id="7"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620688"/>
            <a:ext cx="8280000" cy="1477328"/>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CCFF"/>
                </a:solidFill>
                <a:latin typeface="Times New Roman" pitchFamily="18" charset="0"/>
                <a:cs typeface="Times New Roman" pitchFamily="18" charset="0"/>
              </a:rPr>
              <a:t>1829 – fundação da Academia </a:t>
            </a:r>
            <a:r>
              <a:rPr lang="pt-BR" b="1" dirty="0" smtClean="0">
                <a:solidFill>
                  <a:srgbClr val="00CCFF"/>
                </a:solidFill>
                <a:latin typeface="Times New Roman" pitchFamily="18" charset="0"/>
                <a:cs typeface="Times New Roman" pitchFamily="18" charset="0"/>
              </a:rPr>
              <a:t>Nacional de Medicina</a:t>
            </a:r>
            <a:r>
              <a:rPr lang="pt-BR" b="1" dirty="0" smtClean="0">
                <a:solidFill>
                  <a:schemeClr val="bg1"/>
                </a:solidFill>
                <a:latin typeface="Times New Roman" pitchFamily="18" charset="0"/>
                <a:cs typeface="Times New Roman" pitchFamily="18" charset="0"/>
              </a:rPr>
              <a:t>  pelo Dr. Joaquim Cândido Soares de Meireles </a:t>
            </a:r>
            <a:r>
              <a:rPr lang="pt-BR" b="1" dirty="0" smtClean="0">
                <a:solidFill>
                  <a:schemeClr val="bg1"/>
                </a:solidFill>
                <a:latin typeface="Times New Roman" pitchFamily="18" charset="0"/>
                <a:cs typeface="Times New Roman" pitchFamily="18" charset="0"/>
              </a:rPr>
              <a:t>com o </a:t>
            </a:r>
            <a:r>
              <a:rPr lang="pt-BR" b="1" dirty="0" smtClean="0">
                <a:solidFill>
                  <a:schemeClr val="bg1"/>
                </a:solidFill>
                <a:latin typeface="Times New Roman" pitchFamily="18" charset="0"/>
                <a:cs typeface="Times New Roman" pitchFamily="18" charset="0"/>
              </a:rPr>
              <a:t>nome de Sociedade de </a:t>
            </a:r>
            <a:r>
              <a:rPr lang="pt-BR" b="1" dirty="0" smtClean="0">
                <a:solidFill>
                  <a:schemeClr val="bg1"/>
                </a:solidFill>
                <a:latin typeface="Times New Roman" pitchFamily="18" charset="0"/>
                <a:cs typeface="Times New Roman" pitchFamily="18" charset="0"/>
              </a:rPr>
              <a:t>Medicina, posteriormente Academia </a:t>
            </a:r>
            <a:r>
              <a:rPr lang="pt-BR" b="1" dirty="0" smtClean="0">
                <a:solidFill>
                  <a:schemeClr val="bg1"/>
                </a:solidFill>
                <a:latin typeface="Times New Roman" pitchFamily="18" charset="0"/>
                <a:cs typeface="Times New Roman" pitchFamily="18" charset="0"/>
              </a:rPr>
              <a:t>Imperial de Medicina. </a:t>
            </a:r>
            <a:r>
              <a:rPr lang="pt-BR" b="1" dirty="0" smtClean="0">
                <a:solidFill>
                  <a:schemeClr val="bg1"/>
                </a:solidFill>
                <a:latin typeface="Times New Roman" pitchFamily="18" charset="0"/>
                <a:cs typeface="Times New Roman" pitchFamily="18" charset="0"/>
              </a:rPr>
              <a:t>Há </a:t>
            </a:r>
            <a:r>
              <a:rPr lang="pt-BR" b="1" dirty="0" smtClean="0">
                <a:solidFill>
                  <a:schemeClr val="bg1"/>
                </a:solidFill>
                <a:latin typeface="Times New Roman" pitchFamily="18" charset="0"/>
                <a:cs typeface="Times New Roman" pitchFamily="18" charset="0"/>
              </a:rPr>
              <a:t>100 membros titulares que ingressam na instituição mediante apresentação de teses científicas. </a:t>
            </a:r>
            <a:r>
              <a:rPr lang="pt-BR" b="1" dirty="0" smtClean="0">
                <a:solidFill>
                  <a:schemeClr val="bg1"/>
                </a:solidFill>
                <a:latin typeface="Times New Roman" pitchFamily="18" charset="0"/>
                <a:cs typeface="Times New Roman" pitchFamily="18" charset="0"/>
              </a:rPr>
              <a:t>Há </a:t>
            </a:r>
            <a:r>
              <a:rPr lang="pt-BR" b="1" dirty="0" smtClean="0">
                <a:solidFill>
                  <a:schemeClr val="bg1"/>
                </a:solidFill>
                <a:latin typeface="Times New Roman" pitchFamily="18" charset="0"/>
                <a:cs typeface="Times New Roman" pitchFamily="18" charset="0"/>
              </a:rPr>
              <a:t>um pequeno </a:t>
            </a:r>
            <a:r>
              <a:rPr lang="pt-BR" b="1" dirty="0" smtClean="0">
                <a:solidFill>
                  <a:schemeClr val="bg1"/>
                </a:solidFill>
                <a:latin typeface="Times New Roman" pitchFamily="18" charset="0"/>
                <a:cs typeface="Times New Roman" pitchFamily="18" charset="0"/>
              </a:rPr>
              <a:t>Museu onde está </a:t>
            </a:r>
            <a:r>
              <a:rPr lang="pt-BR" b="1" dirty="0" smtClean="0">
                <a:solidFill>
                  <a:schemeClr val="bg1"/>
                </a:solidFill>
                <a:latin typeface="Times New Roman" pitchFamily="18" charset="0"/>
                <a:cs typeface="Times New Roman" pitchFamily="18" charset="0"/>
              </a:rPr>
              <a:t>o primeiro estetoscópio chegado ao Brasil</a:t>
            </a:r>
          </a:p>
        </p:txBody>
      </p:sp>
      <p:sp>
        <p:nvSpPr>
          <p:cNvPr id="9" name="Rectangle 6"/>
          <p:cNvSpPr>
            <a:spLocks noChangeArrowheads="1"/>
          </p:cNvSpPr>
          <p:nvPr/>
        </p:nvSpPr>
        <p:spPr bwMode="auto">
          <a:xfrm>
            <a:off x="842442" y="5335116"/>
            <a:ext cx="1059906"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www.anm.org.br</a:t>
            </a:r>
            <a:endParaRPr lang="pt-BR" sz="1000" dirty="0">
              <a:solidFill>
                <a:srgbClr val="FFFFFF"/>
              </a:solidFill>
              <a:latin typeface="Times New Roman" pitchFamily="18" charset="0"/>
              <a:cs typeface="Times New Roman" pitchFamily="18" charset="0"/>
            </a:endParaRPr>
          </a:p>
        </p:txBody>
      </p:sp>
      <p:sp>
        <p:nvSpPr>
          <p:cNvPr id="11" name="Rectangle 6"/>
          <p:cNvSpPr>
            <a:spLocks noChangeArrowheads="1"/>
          </p:cNvSpPr>
          <p:nvPr/>
        </p:nvSpPr>
        <p:spPr bwMode="auto">
          <a:xfrm>
            <a:off x="4716016" y="2564904"/>
            <a:ext cx="3940502"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https://pt.wikipedia.org/wiki/Medicina#História_da_Medicina_no_Brasil</a:t>
            </a:r>
            <a:endParaRPr lang="pt-BR" sz="1000" dirty="0">
              <a:solidFill>
                <a:srgbClr val="FFFFFF"/>
              </a:solidFill>
              <a:latin typeface="Times New Roman" pitchFamily="18" charset="0"/>
              <a:cs typeface="Times New Roman" pitchFamily="18" charset="0"/>
            </a:endParaRPr>
          </a:p>
        </p:txBody>
      </p:sp>
      <p:pic>
        <p:nvPicPr>
          <p:cNvPr id="23554" name="Picture 2" descr="http://www.anm.org.br/img/Arquivos/Figura2.bmp"/>
          <p:cNvPicPr>
            <a:picLocks noChangeAspect="1" noChangeArrowheads="1"/>
          </p:cNvPicPr>
          <p:nvPr/>
        </p:nvPicPr>
        <p:blipFill>
          <a:blip r:embed="rId2" cstate="print"/>
          <a:srcRect/>
          <a:stretch>
            <a:fillRect/>
          </a:stretch>
        </p:blipFill>
        <p:spPr bwMode="auto">
          <a:xfrm>
            <a:off x="395536" y="3806336"/>
            <a:ext cx="1512168" cy="1549329"/>
          </a:xfrm>
          <a:prstGeom prst="rect">
            <a:avLst/>
          </a:prstGeom>
          <a:noFill/>
        </p:spPr>
      </p:pic>
      <p:pic>
        <p:nvPicPr>
          <p:cNvPr id="23560" name="Picture 8" descr="http://2.bp.blogspot.com/_2Q8eorIYzP0/TEMr4qlq_1I/AAAAAAAAAK0/9rCzpYce3XM/s1600/Joaquim+C%C3%A2ndido.gif"/>
          <p:cNvPicPr>
            <a:picLocks noChangeAspect="1" noChangeArrowheads="1"/>
          </p:cNvPicPr>
          <p:nvPr/>
        </p:nvPicPr>
        <p:blipFill>
          <a:blip r:embed="rId3" cstate="print"/>
          <a:srcRect/>
          <a:stretch>
            <a:fillRect/>
          </a:stretch>
        </p:blipFill>
        <p:spPr bwMode="auto">
          <a:xfrm>
            <a:off x="2267745" y="3429000"/>
            <a:ext cx="1805583" cy="2304000"/>
          </a:xfrm>
          <a:prstGeom prst="rect">
            <a:avLst/>
          </a:prstGeom>
          <a:noFill/>
        </p:spPr>
      </p:pic>
      <p:sp>
        <p:nvSpPr>
          <p:cNvPr id="14" name="Rectangle 6"/>
          <p:cNvSpPr>
            <a:spLocks noChangeArrowheads="1"/>
          </p:cNvSpPr>
          <p:nvPr/>
        </p:nvSpPr>
        <p:spPr bwMode="auto">
          <a:xfrm>
            <a:off x="2339752" y="5733256"/>
            <a:ext cx="182453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notaveisdafamilia</a:t>
            </a:r>
            <a:r>
              <a:rPr lang="pt-BR" sz="1000" dirty="0" smtClean="0">
                <a:solidFill>
                  <a:srgbClr val="FFFFFF"/>
                </a:solidFill>
                <a:latin typeface="Times New Roman" pitchFamily="18" charset="0"/>
                <a:cs typeface="Times New Roman" pitchFamily="18" charset="0"/>
              </a:rPr>
              <a:t>.blogspot.com</a:t>
            </a:r>
            <a:endParaRPr lang="pt-BR" sz="1000" dirty="0">
              <a:solidFill>
                <a:srgbClr val="FFFFFF"/>
              </a:solidFill>
              <a:latin typeface="Times New Roman" pitchFamily="18" charset="0"/>
              <a:cs typeface="Times New Roman" pitchFamily="18" charset="0"/>
            </a:endParaRPr>
          </a:p>
        </p:txBody>
      </p:sp>
      <p:sp>
        <p:nvSpPr>
          <p:cNvPr id="15" name="Rectangle 6"/>
          <p:cNvSpPr>
            <a:spLocks noChangeArrowheads="1"/>
          </p:cNvSpPr>
          <p:nvPr/>
        </p:nvSpPr>
        <p:spPr bwMode="auto">
          <a:xfrm>
            <a:off x="1619672" y="2924944"/>
            <a:ext cx="3240360" cy="523220"/>
          </a:xfrm>
          <a:prstGeom prst="rect">
            <a:avLst/>
          </a:prstGeom>
          <a:noFill/>
          <a:ln w="9525">
            <a:noFill/>
            <a:miter lim="800000"/>
            <a:headEnd/>
            <a:tailEnd/>
          </a:ln>
        </p:spPr>
        <p:txBody>
          <a:bodyPr wrap="square">
            <a:spAutoFit/>
          </a:bodyPr>
          <a:lstStyle/>
          <a:p>
            <a:pPr algn="ctr" fontAlgn="base">
              <a:spcBef>
                <a:spcPct val="0"/>
              </a:spcBef>
              <a:spcAft>
                <a:spcPct val="0"/>
              </a:spcAft>
            </a:pPr>
            <a:r>
              <a:rPr lang="pt-BR" sz="1400" b="1" dirty="0" smtClean="0">
                <a:solidFill>
                  <a:schemeClr val="bg1"/>
                </a:solidFill>
                <a:latin typeface="Times New Roman" pitchFamily="18" charset="0"/>
                <a:cs typeface="Times New Roman" pitchFamily="18" charset="0"/>
              </a:rPr>
              <a:t>Joaquim Cândido Soares de Meireles (Sabará, 05/11/ 1797 – R J,13 /07/1868)</a:t>
            </a:r>
            <a:endParaRPr lang="pt-BR" sz="1400" dirty="0">
              <a:solidFill>
                <a:srgbClr val="FFFFFF"/>
              </a:solidFill>
              <a:latin typeface="Times New Roman" pitchFamily="18" charset="0"/>
              <a:cs typeface="Times New Roman" pitchFamily="18" charset="0"/>
            </a:endParaRPr>
          </a:p>
        </p:txBody>
      </p:sp>
      <p:sp>
        <p:nvSpPr>
          <p:cNvPr id="17" name="Rectangle 6"/>
          <p:cNvSpPr>
            <a:spLocks noChangeArrowheads="1"/>
          </p:cNvSpPr>
          <p:nvPr/>
        </p:nvSpPr>
        <p:spPr bwMode="auto">
          <a:xfrm>
            <a:off x="7092280" y="5805264"/>
            <a:ext cx="1617751"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www.guiadasemana.com.br</a:t>
            </a:r>
            <a:endParaRPr lang="pt-BR" sz="1000" dirty="0">
              <a:solidFill>
                <a:srgbClr val="FFFFFF"/>
              </a:solidFill>
              <a:latin typeface="Times New Roman" pitchFamily="18" charset="0"/>
              <a:cs typeface="Times New Roman" pitchFamily="18" charset="0"/>
            </a:endParaRPr>
          </a:p>
        </p:txBody>
      </p:sp>
      <p:pic>
        <p:nvPicPr>
          <p:cNvPr id="23565" name="Picture 13" descr="http://cdn.guiasrbs.com.br/jNnuCyMP9OrNbFWEarJz_SQw6x4=/620x330/smart/www.guiadasemana.com.br/system/pictures/2011/9/24246/cropped/198.jpg"/>
          <p:cNvPicPr>
            <a:picLocks noChangeAspect="1" noChangeArrowheads="1"/>
          </p:cNvPicPr>
          <p:nvPr/>
        </p:nvPicPr>
        <p:blipFill>
          <a:blip r:embed="rId4" cstate="print"/>
          <a:srcRect/>
          <a:stretch>
            <a:fillRect/>
          </a:stretch>
        </p:blipFill>
        <p:spPr bwMode="auto">
          <a:xfrm>
            <a:off x="4355976" y="3429000"/>
            <a:ext cx="4328726" cy="2304000"/>
          </a:xfrm>
          <a:prstGeom prst="rect">
            <a:avLst/>
          </a:prstGeom>
          <a:noFill/>
        </p:spPr>
      </p:pic>
      <p:sp>
        <p:nvSpPr>
          <p:cNvPr id="19" name="Rectangle 6"/>
          <p:cNvSpPr>
            <a:spLocks noChangeArrowheads="1"/>
          </p:cNvSpPr>
          <p:nvPr/>
        </p:nvSpPr>
        <p:spPr bwMode="auto">
          <a:xfrm>
            <a:off x="5267313" y="3121223"/>
            <a:ext cx="3121111" cy="307777"/>
          </a:xfrm>
          <a:prstGeom prst="rect">
            <a:avLst/>
          </a:prstGeom>
          <a:noFill/>
          <a:ln w="9525">
            <a:noFill/>
            <a:miter lim="800000"/>
            <a:headEnd/>
            <a:tailEnd/>
          </a:ln>
        </p:spPr>
        <p:txBody>
          <a:bodyPr wrap="none">
            <a:spAutoFit/>
          </a:bodyPr>
          <a:lstStyle/>
          <a:p>
            <a:pPr fontAlgn="base">
              <a:spcBef>
                <a:spcPct val="0"/>
              </a:spcBef>
              <a:spcAft>
                <a:spcPct val="0"/>
              </a:spcAft>
            </a:pPr>
            <a:r>
              <a:rPr lang="pt-BR" sz="1400" dirty="0" smtClean="0">
                <a:solidFill>
                  <a:srgbClr val="FFFFFF"/>
                </a:solidFill>
                <a:latin typeface="Times New Roman" pitchFamily="18" charset="0"/>
                <a:cs typeface="Times New Roman" pitchFamily="18" charset="0"/>
              </a:rPr>
              <a:t>Museu </a:t>
            </a:r>
            <a:r>
              <a:rPr lang="pt-BR" sz="1400" dirty="0" err="1" smtClean="0">
                <a:solidFill>
                  <a:srgbClr val="FFFFFF"/>
                </a:solidFill>
                <a:latin typeface="Times New Roman" pitchFamily="18" charset="0"/>
                <a:cs typeface="Times New Roman" pitchFamily="18" charset="0"/>
              </a:rPr>
              <a:t>Inaldo</a:t>
            </a:r>
            <a:r>
              <a:rPr lang="pt-BR" sz="1400" dirty="0" smtClean="0">
                <a:solidFill>
                  <a:srgbClr val="FFFFFF"/>
                </a:solidFill>
                <a:latin typeface="Times New Roman" pitchFamily="18" charset="0"/>
                <a:cs typeface="Times New Roman" pitchFamily="18" charset="0"/>
              </a:rPr>
              <a:t> de Lyra Neves-Manta - RJ</a:t>
            </a:r>
            <a:endParaRPr lang="pt-BR" sz="1400" dirty="0">
              <a:solidFill>
                <a:srgbClr val="FFFFFF"/>
              </a:solidFill>
              <a:latin typeface="Times New Roman" pitchFamily="18" charset="0"/>
              <a:cs typeface="Times New Roman" pitchFamily="18" charset="0"/>
            </a:endParaRP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333266" y="6478215"/>
            <a:ext cx="143500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www.prontuarioweb.net</a:t>
            </a:r>
            <a:endParaRPr lang="pt-BR" sz="1000" dirty="0">
              <a:solidFill>
                <a:srgbClr val="FFFFFF"/>
              </a:solidFill>
              <a:latin typeface="Times New Roman" pitchFamily="18" charset="0"/>
              <a:cs typeface="Times New Roman" pitchFamily="18" charset="0"/>
            </a:endParaRPr>
          </a:p>
        </p:txBody>
      </p:sp>
      <p:sp>
        <p:nvSpPr>
          <p:cNvPr id="5" name="CaixaDeTexto 4"/>
          <p:cNvSpPr txBox="1"/>
          <p:nvPr/>
        </p:nvSpPr>
        <p:spPr>
          <a:xfrm>
            <a:off x="432000" y="566678"/>
            <a:ext cx="8280000" cy="2862322"/>
          </a:xfrm>
          <a:prstGeom prst="rect">
            <a:avLst/>
          </a:prstGeom>
          <a:noFill/>
        </p:spPr>
        <p:txBody>
          <a:bodyPr wrap="square" rtlCol="0">
            <a:spAutoFit/>
          </a:bodyPr>
          <a:lstStyle/>
          <a:p>
            <a:pPr algn="just"/>
            <a:r>
              <a:rPr lang="pt-BR" dirty="0" smtClean="0">
                <a:solidFill>
                  <a:schemeClr val="bg1"/>
                </a:solidFill>
                <a:latin typeface="Times New Roman" pitchFamily="18" charset="0"/>
                <a:cs typeface="Times New Roman" pitchFamily="18" charset="0"/>
              </a:rPr>
              <a:t>As </a:t>
            </a:r>
            <a:r>
              <a:rPr lang="pt-BR" b="1" dirty="0" smtClean="0">
                <a:solidFill>
                  <a:schemeClr val="bg1"/>
                </a:solidFill>
                <a:latin typeface="Times New Roman" pitchFamily="18" charset="0"/>
                <a:cs typeface="Times New Roman" pitchFamily="18" charset="0"/>
              </a:rPr>
              <a:t>primeiras doenças </a:t>
            </a:r>
            <a:r>
              <a:rPr lang="pt-BR" dirty="0" smtClean="0">
                <a:solidFill>
                  <a:schemeClr val="bg1"/>
                </a:solidFill>
                <a:latin typeface="Times New Roman" pitchFamily="18" charset="0"/>
                <a:cs typeface="Times New Roman" pitchFamily="18" charset="0"/>
              </a:rPr>
              <a:t>apontadas na colônia foram as </a:t>
            </a:r>
            <a:r>
              <a:rPr lang="pt-BR" b="1" dirty="0" smtClean="0">
                <a:solidFill>
                  <a:schemeClr val="bg1"/>
                </a:solidFill>
                <a:latin typeface="Times New Roman" pitchFamily="18" charset="0"/>
                <a:cs typeface="Times New Roman" pitchFamily="18" charset="0"/>
              </a:rPr>
              <a:t>febres</a:t>
            </a:r>
            <a:r>
              <a:rPr lang="pt-BR" dirty="0" smtClean="0">
                <a:solidFill>
                  <a:schemeClr val="bg1"/>
                </a:solidFill>
                <a:latin typeface="Times New Roman" pitchFamily="18" charset="0"/>
                <a:cs typeface="Times New Roman" pitchFamily="18" charset="0"/>
              </a:rPr>
              <a:t>, como </a:t>
            </a:r>
            <a:r>
              <a:rPr lang="pt-BR" dirty="0" smtClean="0">
                <a:solidFill>
                  <a:schemeClr val="bg1"/>
                </a:solidFill>
                <a:latin typeface="Times New Roman" pitchFamily="18" charset="0"/>
                <a:cs typeface="Times New Roman" pitchFamily="18" charset="0"/>
              </a:rPr>
              <a:t>a </a:t>
            </a:r>
            <a:r>
              <a:rPr lang="pt-BR" b="1" dirty="0" smtClean="0">
                <a:solidFill>
                  <a:schemeClr val="bg1"/>
                </a:solidFill>
                <a:latin typeface="Times New Roman" pitchFamily="18" charset="0"/>
                <a:cs typeface="Times New Roman" pitchFamily="18" charset="0"/>
              </a:rPr>
              <a:t>malaria</a:t>
            </a:r>
            <a:r>
              <a:rPr lang="pt-BR" dirty="0" smtClean="0">
                <a:solidFill>
                  <a:schemeClr val="bg1"/>
                </a:solidFill>
                <a:latin typeface="Times New Roman" pitchFamily="18" charset="0"/>
                <a:cs typeface="Times New Roman" pitchFamily="18" charset="0"/>
              </a:rPr>
              <a:t> e</a:t>
            </a:r>
            <a:r>
              <a:rPr lang="pt-BR" dirty="0" smtClean="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a </a:t>
            </a:r>
            <a:r>
              <a:rPr lang="pt-BR" b="1" dirty="0" smtClean="0">
                <a:solidFill>
                  <a:schemeClr val="bg1"/>
                </a:solidFill>
                <a:latin typeface="Times New Roman" pitchFamily="18" charset="0"/>
                <a:cs typeface="Times New Roman" pitchFamily="18" charset="0"/>
              </a:rPr>
              <a:t>bouba </a:t>
            </a:r>
            <a:r>
              <a:rPr lang="pt-BR" dirty="0" smtClean="0">
                <a:solidFill>
                  <a:schemeClr val="bg1"/>
                </a:solidFill>
                <a:latin typeface="Times New Roman" pitchFamily="18" charset="0"/>
                <a:cs typeface="Times New Roman" pitchFamily="18" charset="0"/>
              </a:rPr>
              <a:t>ou </a:t>
            </a:r>
            <a:r>
              <a:rPr lang="pt-BR" b="1" dirty="0" err="1" smtClean="0">
                <a:solidFill>
                  <a:schemeClr val="bg1"/>
                </a:solidFill>
                <a:latin typeface="Times New Roman" pitchFamily="18" charset="0"/>
                <a:cs typeface="Times New Roman" pitchFamily="18" charset="0"/>
              </a:rPr>
              <a:t>framboesia</a:t>
            </a:r>
            <a:r>
              <a:rPr lang="pt-BR" dirty="0" smtClean="0">
                <a:solidFill>
                  <a:schemeClr val="bg1"/>
                </a:solidFill>
                <a:latin typeface="Times New Roman" pitchFamily="18" charset="0"/>
                <a:cs typeface="Times New Roman" pitchFamily="18" charset="0"/>
              </a:rPr>
              <a:t> (</a:t>
            </a:r>
            <a:r>
              <a:rPr lang="pt-BR" i="1" dirty="0" smtClean="0">
                <a:solidFill>
                  <a:schemeClr val="bg1"/>
                </a:solidFill>
                <a:latin typeface="Times New Roman" pitchFamily="18" charset="0"/>
                <a:cs typeface="Times New Roman" pitchFamily="18" charset="0"/>
              </a:rPr>
              <a:t>treponema </a:t>
            </a:r>
            <a:r>
              <a:rPr lang="pt-BR" i="1" dirty="0" err="1" smtClean="0">
                <a:solidFill>
                  <a:schemeClr val="bg1"/>
                </a:solidFill>
                <a:latin typeface="Times New Roman" pitchFamily="18" charset="0"/>
                <a:cs typeface="Times New Roman" pitchFamily="18" charset="0"/>
              </a:rPr>
              <a:t>pertenue</a:t>
            </a:r>
            <a:r>
              <a:rPr lang="pt-BR" dirty="0" smtClean="0">
                <a:solidFill>
                  <a:schemeClr val="bg1"/>
                </a:solidFill>
                <a:latin typeface="Times New Roman" pitchFamily="18" charset="0"/>
                <a:cs typeface="Times New Roman" pitchFamily="18" charset="0"/>
              </a:rPr>
              <a:t>)</a:t>
            </a:r>
            <a:r>
              <a:rPr lang="pt-BR" dirty="0" smtClean="0">
                <a:solidFill>
                  <a:schemeClr val="bg1"/>
                </a:solidFill>
                <a:latin typeface="Times New Roman" pitchFamily="18" charset="0"/>
                <a:cs typeface="Times New Roman" pitchFamily="18" charset="0"/>
              </a:rPr>
              <a:t>, a </a:t>
            </a:r>
            <a:r>
              <a:rPr lang="pt-BR" b="1" dirty="0" smtClean="0">
                <a:solidFill>
                  <a:schemeClr val="bg1"/>
                </a:solidFill>
                <a:latin typeface="Times New Roman" pitchFamily="18" charset="0"/>
                <a:cs typeface="Times New Roman" pitchFamily="18" charset="0"/>
              </a:rPr>
              <a:t>opilação</a:t>
            </a:r>
            <a:r>
              <a:rPr lang="pt-BR" dirty="0" smtClean="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(obstrução do fígado pela ancilostomíase), </a:t>
            </a:r>
            <a:r>
              <a:rPr lang="pt-BR" b="1" dirty="0" err="1" smtClean="0">
                <a:solidFill>
                  <a:schemeClr val="bg1"/>
                </a:solidFill>
                <a:latin typeface="Times New Roman" pitchFamily="18" charset="0"/>
                <a:cs typeface="Times New Roman" pitchFamily="18" charset="0"/>
              </a:rPr>
              <a:t>puru-puru</a:t>
            </a:r>
            <a:r>
              <a:rPr lang="pt-BR" dirty="0" smtClean="0">
                <a:solidFill>
                  <a:schemeClr val="bg1"/>
                </a:solidFill>
                <a:latin typeface="Times New Roman" pitchFamily="18" charset="0"/>
                <a:cs typeface="Times New Roman" pitchFamily="18" charset="0"/>
              </a:rPr>
              <a:t> (dermatose contagiosa que se caracteriza por manchas </a:t>
            </a:r>
            <a:r>
              <a:rPr lang="pt-BR" dirty="0" smtClean="0">
                <a:solidFill>
                  <a:schemeClr val="bg1"/>
                </a:solidFill>
                <a:latin typeface="Times New Roman" pitchFamily="18" charset="0"/>
                <a:cs typeface="Times New Roman" pitchFamily="18" charset="0"/>
              </a:rPr>
              <a:t>brancas, endêmica em indígenas </a:t>
            </a:r>
            <a:r>
              <a:rPr lang="pt-BR" dirty="0" smtClean="0">
                <a:solidFill>
                  <a:schemeClr val="bg1"/>
                </a:solidFill>
                <a:latin typeface="Times New Roman" pitchFamily="18" charset="0"/>
                <a:cs typeface="Times New Roman" pitchFamily="18" charset="0"/>
              </a:rPr>
              <a:t>da tribo dos </a:t>
            </a:r>
            <a:r>
              <a:rPr lang="pt-BR" dirty="0" err="1" smtClean="0">
                <a:solidFill>
                  <a:schemeClr val="bg1"/>
                </a:solidFill>
                <a:latin typeface="Times New Roman" pitchFamily="18" charset="0"/>
                <a:cs typeface="Times New Roman" pitchFamily="18" charset="0"/>
              </a:rPr>
              <a:t>paumaris</a:t>
            </a:r>
            <a:r>
              <a:rPr lang="pt-BR" dirty="0" smtClean="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o </a:t>
            </a:r>
            <a:r>
              <a:rPr lang="pt-BR" b="1" dirty="0" smtClean="0">
                <a:solidFill>
                  <a:schemeClr val="bg1"/>
                </a:solidFill>
                <a:latin typeface="Times New Roman" pitchFamily="18" charset="0"/>
                <a:cs typeface="Times New Roman" pitchFamily="18" charset="0"/>
              </a:rPr>
              <a:t>maculo</a:t>
            </a:r>
            <a:r>
              <a:rPr lang="pt-BR" dirty="0" smtClean="0">
                <a:solidFill>
                  <a:schemeClr val="bg1"/>
                </a:solidFill>
                <a:latin typeface="Times New Roman" pitchFamily="18" charset="0"/>
                <a:cs typeface="Times New Roman" pitchFamily="18" charset="0"/>
              </a:rPr>
              <a:t> (doença de negros, </a:t>
            </a:r>
            <a:r>
              <a:rPr lang="pt-BR" dirty="0" smtClean="0">
                <a:solidFill>
                  <a:schemeClr val="bg1"/>
                </a:solidFill>
                <a:latin typeface="Times New Roman" pitchFamily="18" charset="0"/>
                <a:cs typeface="Times New Roman" pitchFamily="18" charset="0"/>
              </a:rPr>
              <a:t>caracterizada por </a:t>
            </a:r>
            <a:r>
              <a:rPr lang="pt-BR" dirty="0" smtClean="0">
                <a:solidFill>
                  <a:schemeClr val="bg1"/>
                </a:solidFill>
                <a:latin typeface="Times New Roman" pitchFamily="18" charset="0"/>
                <a:cs typeface="Times New Roman" pitchFamily="18" charset="0"/>
              </a:rPr>
              <a:t>diarreia com relaxamento do </a:t>
            </a:r>
            <a:r>
              <a:rPr lang="pt-BR" dirty="0" smtClean="0">
                <a:solidFill>
                  <a:schemeClr val="bg1"/>
                </a:solidFill>
                <a:latin typeface="Times New Roman" pitchFamily="18" charset="0"/>
                <a:cs typeface="Times New Roman" pitchFamily="18" charset="0"/>
              </a:rPr>
              <a:t>esfíncter), </a:t>
            </a:r>
            <a:r>
              <a:rPr lang="pt-BR" dirty="0" smtClean="0">
                <a:solidFill>
                  <a:schemeClr val="bg1"/>
                </a:solidFill>
                <a:latin typeface="Times New Roman" pitchFamily="18" charset="0"/>
                <a:cs typeface="Times New Roman" pitchFamily="18" charset="0"/>
              </a:rPr>
              <a:t>o </a:t>
            </a:r>
            <a:r>
              <a:rPr lang="pt-BR" b="1" dirty="0" smtClean="0">
                <a:solidFill>
                  <a:schemeClr val="bg1"/>
                </a:solidFill>
                <a:latin typeface="Times New Roman" pitchFamily="18" charset="0"/>
                <a:cs typeface="Times New Roman" pitchFamily="18" charset="0"/>
              </a:rPr>
              <a:t>tétano</a:t>
            </a:r>
            <a:r>
              <a:rPr lang="pt-BR" dirty="0" smtClean="0">
                <a:solidFill>
                  <a:schemeClr val="bg1"/>
                </a:solidFill>
                <a:latin typeface="Times New Roman" pitchFamily="18" charset="0"/>
                <a:cs typeface="Times New Roman" pitchFamily="18" charset="0"/>
              </a:rPr>
              <a:t>, as </a:t>
            </a:r>
            <a:r>
              <a:rPr lang="pt-BR" b="1" dirty="0" smtClean="0">
                <a:solidFill>
                  <a:schemeClr val="bg1"/>
                </a:solidFill>
                <a:latin typeface="Times New Roman" pitchFamily="18" charset="0"/>
                <a:cs typeface="Times New Roman" pitchFamily="18" charset="0"/>
              </a:rPr>
              <a:t>paralisias</a:t>
            </a:r>
            <a:r>
              <a:rPr lang="pt-BR" dirty="0" smtClean="0">
                <a:solidFill>
                  <a:schemeClr val="bg1"/>
                </a:solidFill>
                <a:latin typeface="Times New Roman" pitchFamily="18" charset="0"/>
                <a:cs typeface="Times New Roman" pitchFamily="18" charset="0"/>
              </a:rPr>
              <a:t>, as </a:t>
            </a:r>
            <a:r>
              <a:rPr lang="pt-BR" b="1" dirty="0" smtClean="0">
                <a:solidFill>
                  <a:schemeClr val="bg1"/>
                </a:solidFill>
                <a:latin typeface="Times New Roman" pitchFamily="18" charset="0"/>
                <a:cs typeface="Times New Roman" pitchFamily="18" charset="0"/>
              </a:rPr>
              <a:t>disenterias</a:t>
            </a:r>
            <a:r>
              <a:rPr lang="pt-BR" dirty="0" smtClean="0">
                <a:solidFill>
                  <a:schemeClr val="bg1"/>
                </a:solidFill>
                <a:latin typeface="Times New Roman" pitchFamily="18" charset="0"/>
                <a:cs typeface="Times New Roman" pitchFamily="18" charset="0"/>
              </a:rPr>
              <a:t>, a </a:t>
            </a:r>
            <a:r>
              <a:rPr lang="pt-BR" b="1" dirty="0" smtClean="0">
                <a:solidFill>
                  <a:schemeClr val="bg1"/>
                </a:solidFill>
                <a:latin typeface="Times New Roman" pitchFamily="18" charset="0"/>
                <a:cs typeface="Times New Roman" pitchFamily="18" charset="0"/>
              </a:rPr>
              <a:t>hemeralopia</a:t>
            </a:r>
            <a:r>
              <a:rPr lang="pt-BR" dirty="0" smtClean="0">
                <a:solidFill>
                  <a:schemeClr val="bg1"/>
                </a:solidFill>
                <a:latin typeface="Times New Roman" pitchFamily="18" charset="0"/>
                <a:cs typeface="Times New Roman" pitchFamily="18" charset="0"/>
              </a:rPr>
              <a:t> (cegueira </a:t>
            </a:r>
            <a:r>
              <a:rPr lang="pt-BR" dirty="0" smtClean="0">
                <a:solidFill>
                  <a:schemeClr val="bg1"/>
                </a:solidFill>
                <a:latin typeface="Times New Roman" pitchFamily="18" charset="0"/>
                <a:cs typeface="Times New Roman" pitchFamily="18" charset="0"/>
              </a:rPr>
              <a:t>noturna) e </a:t>
            </a:r>
            <a:r>
              <a:rPr lang="pt-BR" dirty="0" smtClean="0">
                <a:solidFill>
                  <a:schemeClr val="bg1"/>
                </a:solidFill>
                <a:latin typeface="Times New Roman" pitchFamily="18" charset="0"/>
                <a:cs typeface="Times New Roman" pitchFamily="18" charset="0"/>
              </a:rPr>
              <a:t>os </a:t>
            </a:r>
            <a:r>
              <a:rPr lang="pt-BR" b="1" dirty="0" smtClean="0">
                <a:solidFill>
                  <a:schemeClr val="bg1"/>
                </a:solidFill>
                <a:latin typeface="Times New Roman" pitchFamily="18" charset="0"/>
                <a:cs typeface="Times New Roman" pitchFamily="18" charset="0"/>
              </a:rPr>
              <a:t>envenenamentos</a:t>
            </a:r>
            <a:r>
              <a:rPr lang="pt-BR" dirty="0" smtClean="0">
                <a:solidFill>
                  <a:schemeClr val="bg1"/>
                </a:solidFill>
                <a:latin typeface="Times New Roman" pitchFamily="18" charset="0"/>
                <a:cs typeface="Times New Roman" pitchFamily="18" charset="0"/>
              </a:rPr>
              <a:t>. Também ocorreram as grandes epidemias, </a:t>
            </a:r>
            <a:r>
              <a:rPr lang="pt-BR" b="1" dirty="0" smtClean="0">
                <a:solidFill>
                  <a:schemeClr val="bg1"/>
                </a:solidFill>
                <a:latin typeface="Times New Roman" pitchFamily="18" charset="0"/>
                <a:cs typeface="Times New Roman" pitchFamily="18" charset="0"/>
              </a:rPr>
              <a:t>sarampo</a:t>
            </a: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malária</a:t>
            </a:r>
            <a:r>
              <a:rPr lang="pt-BR" dirty="0" smtClean="0">
                <a:solidFill>
                  <a:schemeClr val="bg1"/>
                </a:solidFill>
                <a:latin typeface="Times New Roman" pitchFamily="18" charset="0"/>
                <a:cs typeface="Times New Roman" pitchFamily="18" charset="0"/>
              </a:rPr>
              <a:t> e </a:t>
            </a:r>
            <a:r>
              <a:rPr lang="pt-BR" b="1" dirty="0" smtClean="0">
                <a:solidFill>
                  <a:schemeClr val="bg1"/>
                </a:solidFill>
                <a:latin typeface="Times New Roman" pitchFamily="18" charset="0"/>
                <a:cs typeface="Times New Roman" pitchFamily="18" charset="0"/>
              </a:rPr>
              <a:t>disenteria hemorrágica</a:t>
            </a:r>
            <a:r>
              <a:rPr lang="pt-BR" dirty="0" smtClean="0">
                <a:solidFill>
                  <a:schemeClr val="bg1"/>
                </a:solidFill>
                <a:latin typeface="Times New Roman" pitchFamily="18" charset="0"/>
                <a:cs typeface="Times New Roman" pitchFamily="18" charset="0"/>
              </a:rPr>
              <a:t>.</a:t>
            </a:r>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De </a:t>
            </a:r>
            <a:r>
              <a:rPr lang="pt-BR" dirty="0" smtClean="0">
                <a:solidFill>
                  <a:schemeClr val="bg1"/>
                </a:solidFill>
                <a:latin typeface="Times New Roman" pitchFamily="18" charset="0"/>
                <a:cs typeface="Times New Roman" pitchFamily="18" charset="0"/>
              </a:rPr>
              <a:t>todas as epidemias, a que causou maiores estragos e cuja existência é assinalada várias vezes foi a </a:t>
            </a:r>
            <a:r>
              <a:rPr lang="pt-BR" b="1" dirty="0" smtClean="0">
                <a:solidFill>
                  <a:schemeClr val="bg1"/>
                </a:solidFill>
                <a:latin typeface="Times New Roman" pitchFamily="18" charset="0"/>
                <a:cs typeface="Times New Roman" pitchFamily="18" charset="0"/>
              </a:rPr>
              <a:t>varíola</a:t>
            </a:r>
            <a:r>
              <a:rPr lang="pt-BR" dirty="0" smtClean="0">
                <a:solidFill>
                  <a:schemeClr val="bg1"/>
                </a:solidFill>
                <a:latin typeface="Times New Roman" pitchFamily="18" charset="0"/>
                <a:cs typeface="Times New Roman" pitchFamily="18" charset="0"/>
              </a:rPr>
              <a:t>, que grassou de forma violenta em 1563. Morreram 30.000, no espaço de dois ou três meses</a:t>
            </a:r>
            <a:endParaRPr lang="pt-BR" dirty="0">
              <a:solidFill>
                <a:schemeClr val="bg1"/>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48130" name="Picture 2" descr="http://www.prontuarioweb.net/wp-content/uploads/2013/11/10375_lores.jpg"/>
          <p:cNvPicPr>
            <a:picLocks noChangeAspect="1" noChangeArrowheads="1"/>
          </p:cNvPicPr>
          <p:nvPr/>
        </p:nvPicPr>
        <p:blipFill>
          <a:blip r:embed="rId2" cstate="print"/>
          <a:srcRect/>
          <a:stretch>
            <a:fillRect/>
          </a:stretch>
        </p:blipFill>
        <p:spPr bwMode="auto">
          <a:xfrm>
            <a:off x="2432353" y="3573016"/>
            <a:ext cx="4279294" cy="2812108"/>
          </a:xfrm>
          <a:prstGeom prst="rect">
            <a:avLst/>
          </a:prstGeom>
          <a:noFill/>
        </p:spPr>
      </p:pic>
      <p:sp>
        <p:nvSpPr>
          <p:cNvPr id="7" name="Rectangle 6"/>
          <p:cNvSpPr>
            <a:spLocks noChangeArrowheads="1"/>
          </p:cNvSpPr>
          <p:nvPr/>
        </p:nvSpPr>
        <p:spPr bwMode="auto">
          <a:xfrm>
            <a:off x="2411760" y="6488668"/>
            <a:ext cx="703398" cy="307777"/>
          </a:xfrm>
          <a:prstGeom prst="rect">
            <a:avLst/>
          </a:prstGeom>
          <a:noFill/>
          <a:ln w="9525">
            <a:noFill/>
            <a:miter lim="800000"/>
            <a:headEnd/>
            <a:tailEnd/>
          </a:ln>
        </p:spPr>
        <p:txBody>
          <a:bodyPr wrap="none">
            <a:spAutoFit/>
          </a:bodyPr>
          <a:lstStyle/>
          <a:p>
            <a:pPr fontAlgn="base">
              <a:spcBef>
                <a:spcPct val="0"/>
              </a:spcBef>
              <a:spcAft>
                <a:spcPct val="0"/>
              </a:spcAft>
            </a:pPr>
            <a:r>
              <a:rPr lang="pt-BR" sz="1400" dirty="0" smtClean="0">
                <a:solidFill>
                  <a:srgbClr val="FFFFFF"/>
                </a:solidFill>
                <a:latin typeface="Times New Roman" pitchFamily="18" charset="0"/>
                <a:cs typeface="Times New Roman" pitchFamily="18" charset="0"/>
              </a:rPr>
              <a:t>Varíola</a:t>
            </a:r>
            <a:endParaRPr lang="pt-BR" sz="14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51520" y="908720"/>
            <a:ext cx="4644056" cy="5509200"/>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1888: </a:t>
            </a:r>
            <a:r>
              <a:rPr lang="pt-BR" sz="2400" dirty="0" smtClean="0">
                <a:solidFill>
                  <a:schemeClr val="bg1"/>
                </a:solidFill>
                <a:latin typeface="Times New Roman" pitchFamily="18" charset="0"/>
                <a:cs typeface="Times New Roman" pitchFamily="18" charset="0"/>
              </a:rPr>
              <a:t>É promulgada a Lei Áurea e extinta a escravidão no Brasil</a:t>
            </a:r>
          </a:p>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A Lei Imperial n.º 3.353, mais conhecida como Lei Áurea, sancionada em 13 de maio de 1888, assinada no Paço Imperial pela princesa Isabel (</a:t>
            </a:r>
            <a:r>
              <a:rPr lang="it-IT" sz="2000" b="1" dirty="0" smtClean="0">
                <a:solidFill>
                  <a:schemeClr val="bg1"/>
                </a:solidFill>
                <a:latin typeface="Times New Roman" pitchFamily="18" charset="0"/>
                <a:cs typeface="Times New Roman" pitchFamily="18" charset="0"/>
              </a:rPr>
              <a:t>Isabel Cristina Leopoldina Augusta Micaela Gabriela Rafaela Gonzaga)</a:t>
            </a:r>
            <a:r>
              <a:rPr lang="pt-BR" sz="2000" b="1" dirty="0" smtClean="0">
                <a:solidFill>
                  <a:schemeClr val="bg1"/>
                </a:solidFill>
                <a:latin typeface="Times New Roman" pitchFamily="18" charset="0"/>
                <a:cs typeface="Times New Roman" pitchFamily="18" charset="0"/>
              </a:rPr>
              <a:t> e pelo ministro Rodrigo Augusto da Silva foi o diploma legal que extinguiu a escravidão no Brasil. Precedida pela lei n.º 2.040 (Lei do Ventre Livre), de 28/09/1871, que libertou todas as crianças nascidas de pais escravos, e pela lei n.º 3.270 (Lei </a:t>
            </a:r>
            <a:r>
              <a:rPr lang="pt-BR" sz="2000" b="1" dirty="0" err="1" smtClean="0">
                <a:solidFill>
                  <a:schemeClr val="bg1"/>
                </a:solidFill>
                <a:latin typeface="Times New Roman" pitchFamily="18" charset="0"/>
                <a:cs typeface="Times New Roman" pitchFamily="18" charset="0"/>
              </a:rPr>
              <a:t>Saraiva-Cotegipe</a:t>
            </a:r>
            <a:r>
              <a:rPr lang="pt-BR" sz="2000" b="1" dirty="0" smtClean="0">
                <a:solidFill>
                  <a:schemeClr val="bg1"/>
                </a:solidFill>
                <a:latin typeface="Times New Roman" pitchFamily="18" charset="0"/>
                <a:cs typeface="Times New Roman" pitchFamily="18" charset="0"/>
              </a:rPr>
              <a:t>), de 28/09/1885, que regulava "a extinção gradual do elemento servil"</a:t>
            </a:r>
            <a:endParaRPr lang="pt-BR" sz="2400" dirty="0" smtClean="0">
              <a:solidFill>
                <a:schemeClr val="bg1"/>
              </a:solidFill>
              <a:latin typeface="Times New Roman" pitchFamily="18" charset="0"/>
              <a:cs typeface="Times New Roman" pitchFamily="18" charset="0"/>
            </a:endParaRPr>
          </a:p>
        </p:txBody>
      </p:sp>
      <p:sp>
        <p:nvSpPr>
          <p:cNvPr id="11" name="Rectangle 6"/>
          <p:cNvSpPr>
            <a:spLocks noChangeArrowheads="1"/>
          </p:cNvSpPr>
          <p:nvPr/>
        </p:nvSpPr>
        <p:spPr bwMode="auto">
          <a:xfrm>
            <a:off x="6660232" y="6453336"/>
            <a:ext cx="223009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https://pt.wikipedia.org/wiki/Lei_Áurea</a:t>
            </a:r>
            <a:endParaRPr lang="pt-BR" sz="1000" dirty="0">
              <a:solidFill>
                <a:srgbClr val="FFFFFF"/>
              </a:solidFill>
              <a:latin typeface="Times New Roman" pitchFamily="18" charset="0"/>
              <a:cs typeface="Times New Roman" pitchFamily="18" charset="0"/>
            </a:endParaRPr>
          </a:p>
        </p:txBody>
      </p:sp>
      <p:pic>
        <p:nvPicPr>
          <p:cNvPr id="5122" name="Picture 2" descr="Lei Áurea.jpg"/>
          <p:cNvPicPr>
            <a:picLocks noChangeAspect="1" noChangeArrowheads="1"/>
          </p:cNvPicPr>
          <p:nvPr/>
        </p:nvPicPr>
        <p:blipFill>
          <a:blip r:embed="rId2" cstate="print"/>
          <a:srcRect/>
          <a:stretch>
            <a:fillRect/>
          </a:stretch>
        </p:blipFill>
        <p:spPr bwMode="auto">
          <a:xfrm>
            <a:off x="4932040" y="980728"/>
            <a:ext cx="3960440" cy="5211941"/>
          </a:xfrm>
          <a:prstGeom prst="rect">
            <a:avLst/>
          </a:prstGeom>
          <a:noFill/>
        </p:spPr>
      </p:pic>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5"/>
          <p:cNvSpPr>
            <a:spLocks noChangeArrowheads="1" noChangeShapeType="1" noTextEdit="1"/>
          </p:cNvSpPr>
          <p:nvPr/>
        </p:nvSpPr>
        <p:spPr bwMode="auto">
          <a:xfrm>
            <a:off x="1979099" y="116632"/>
            <a:ext cx="5185802" cy="412376"/>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5" name="CaixaDeTexto 4"/>
          <p:cNvSpPr txBox="1"/>
          <p:nvPr/>
        </p:nvSpPr>
        <p:spPr>
          <a:xfrm>
            <a:off x="179512" y="1916832"/>
            <a:ext cx="8532488" cy="769441"/>
          </a:xfrm>
          <a:prstGeom prst="rect">
            <a:avLst/>
          </a:prstGeom>
          <a:noFill/>
        </p:spPr>
        <p:txBody>
          <a:bodyPr wrap="square" rtlCol="0">
            <a:spAutoFit/>
          </a:bodyPr>
          <a:lstStyle/>
          <a:p>
            <a:pPr algn="just">
              <a:buClr>
                <a:srgbClr val="00B0F0"/>
              </a:buClr>
              <a:buSzPct val="60000"/>
              <a:buFont typeface="Wingdings" pitchFamily="2" charset="2"/>
              <a:buChar char="v"/>
            </a:pPr>
            <a:r>
              <a:rPr lang="pt-BR" sz="2200" b="1" dirty="0" smtClean="0">
                <a:solidFill>
                  <a:srgbClr val="00B0F0"/>
                </a:solidFill>
                <a:latin typeface="Times New Roman" pitchFamily="18" charset="0"/>
                <a:cs typeface="Times New Roman" pitchFamily="18" charset="0"/>
              </a:rPr>
              <a:t> 24/02/1891</a:t>
            </a:r>
            <a:r>
              <a:rPr lang="pt-BR" sz="2200" b="1" dirty="0" smtClean="0">
                <a:solidFill>
                  <a:srgbClr val="00B0F0"/>
                </a:solidFill>
                <a:latin typeface="Times New Roman" pitchFamily="18" charset="0"/>
                <a:cs typeface="Times New Roman" pitchFamily="18" charset="0"/>
              </a:rPr>
              <a:t>:</a:t>
            </a:r>
            <a:r>
              <a:rPr lang="pt-BR" sz="2200" b="1" dirty="0" smtClean="0">
                <a:solidFill>
                  <a:schemeClr val="bg1"/>
                </a:solidFill>
                <a:latin typeface="Times New Roman" pitchFamily="18" charset="0"/>
                <a:cs typeface="Times New Roman" pitchFamily="18" charset="0"/>
              </a:rPr>
              <a:t> </a:t>
            </a:r>
            <a:r>
              <a:rPr lang="pt-BR" sz="2200" b="1" dirty="0" smtClean="0">
                <a:solidFill>
                  <a:schemeClr val="bg1"/>
                </a:solidFill>
                <a:latin typeface="Times New Roman" pitchFamily="18" charset="0"/>
                <a:cs typeface="Times New Roman" pitchFamily="18" charset="0"/>
              </a:rPr>
              <a:t>P</a:t>
            </a:r>
            <a:r>
              <a:rPr lang="pt-BR" sz="2200" b="1" dirty="0" smtClean="0">
                <a:solidFill>
                  <a:schemeClr val="bg1"/>
                </a:solidFill>
                <a:latin typeface="Times New Roman" pitchFamily="18" charset="0"/>
                <a:cs typeface="Times New Roman" pitchFamily="18" charset="0"/>
              </a:rPr>
              <a:t>romulgada </a:t>
            </a:r>
            <a:r>
              <a:rPr lang="pt-BR" sz="2200" b="1" dirty="0" smtClean="0">
                <a:solidFill>
                  <a:schemeClr val="bg1"/>
                </a:solidFill>
                <a:latin typeface="Times New Roman" pitchFamily="18" charset="0"/>
                <a:cs typeface="Times New Roman" pitchFamily="18" charset="0"/>
              </a:rPr>
              <a:t>a primeira Constituição da </a:t>
            </a:r>
            <a:r>
              <a:rPr lang="pt-BR" sz="2200" b="1" dirty="0" smtClean="0">
                <a:solidFill>
                  <a:schemeClr val="bg1"/>
                </a:solidFill>
                <a:latin typeface="Times New Roman" pitchFamily="18" charset="0"/>
                <a:cs typeface="Times New Roman" pitchFamily="18" charset="0"/>
              </a:rPr>
              <a:t>República</a:t>
            </a:r>
          </a:p>
          <a:p>
            <a:pPr algn="just">
              <a:buClr>
                <a:srgbClr val="00B0F0"/>
              </a:buClr>
              <a:buSzPct val="60000"/>
              <a:buFont typeface="Wingdings" pitchFamily="2" charset="2"/>
              <a:buChar char="v"/>
            </a:pPr>
            <a:r>
              <a:rPr lang="pt-BR" sz="2200" b="1" dirty="0" smtClean="0">
                <a:solidFill>
                  <a:schemeClr val="bg1"/>
                </a:solidFill>
                <a:latin typeface="Times New Roman" pitchFamily="18" charset="0"/>
                <a:cs typeface="Times New Roman" pitchFamily="18" charset="0"/>
              </a:rPr>
              <a:t> </a:t>
            </a:r>
            <a:r>
              <a:rPr lang="pt-BR" sz="2200" b="1" dirty="0" smtClean="0">
                <a:solidFill>
                  <a:schemeClr val="bg1"/>
                </a:solidFill>
                <a:latin typeface="Times New Roman" pitchFamily="18" charset="0"/>
                <a:cs typeface="Times New Roman" pitchFamily="18" charset="0"/>
              </a:rPr>
              <a:t>Deodoro da Fonseca </a:t>
            </a:r>
            <a:r>
              <a:rPr lang="pt-BR" sz="2200" b="1" dirty="0" smtClean="0">
                <a:solidFill>
                  <a:schemeClr val="bg1"/>
                </a:solidFill>
                <a:latin typeface="Times New Roman" pitchFamily="18" charset="0"/>
                <a:cs typeface="Times New Roman" pitchFamily="18" charset="0"/>
              </a:rPr>
              <a:t>(1827-1892) </a:t>
            </a:r>
            <a:r>
              <a:rPr lang="pt-BR" sz="2000" b="1" dirty="0" smtClean="0">
                <a:solidFill>
                  <a:schemeClr val="bg1"/>
                </a:solidFill>
                <a:latin typeface="Times New Roman" pitchFamily="18" charset="0"/>
                <a:cs typeface="Times New Roman" pitchFamily="18" charset="0"/>
              </a:rPr>
              <a:t>é </a:t>
            </a:r>
            <a:r>
              <a:rPr lang="pt-BR" sz="2000" b="1" dirty="0" smtClean="0">
                <a:solidFill>
                  <a:schemeClr val="bg1"/>
                </a:solidFill>
                <a:latin typeface="Times New Roman" pitchFamily="18" charset="0"/>
                <a:cs typeface="Times New Roman" pitchFamily="18" charset="0"/>
              </a:rPr>
              <a:t>eleito </a:t>
            </a:r>
            <a:r>
              <a:rPr lang="pt-BR" sz="2000" b="1" dirty="0" smtClean="0">
                <a:solidFill>
                  <a:schemeClr val="bg1"/>
                </a:solidFill>
                <a:latin typeface="Times New Roman" pitchFamily="18" charset="0"/>
                <a:cs typeface="Times New Roman" pitchFamily="18" charset="0"/>
              </a:rPr>
              <a:t>o </a:t>
            </a:r>
            <a:r>
              <a:rPr lang="pt-BR" sz="2000" b="1" dirty="0" smtClean="0">
                <a:solidFill>
                  <a:schemeClr val="bg1"/>
                </a:solidFill>
                <a:latin typeface="Times New Roman" pitchFamily="18" charset="0"/>
                <a:cs typeface="Times New Roman" pitchFamily="18" charset="0"/>
              </a:rPr>
              <a:t>1º </a:t>
            </a:r>
            <a:r>
              <a:rPr lang="pt-BR" sz="2000" b="1" dirty="0" smtClean="0">
                <a:solidFill>
                  <a:schemeClr val="bg1"/>
                </a:solidFill>
                <a:latin typeface="Times New Roman" pitchFamily="18" charset="0"/>
                <a:cs typeface="Times New Roman" pitchFamily="18" charset="0"/>
              </a:rPr>
              <a:t>presidente </a:t>
            </a:r>
            <a:r>
              <a:rPr lang="pt-BR" sz="2000" b="1" dirty="0" smtClean="0">
                <a:solidFill>
                  <a:schemeClr val="bg1"/>
                </a:solidFill>
                <a:latin typeface="Times New Roman" pitchFamily="18" charset="0"/>
                <a:cs typeface="Times New Roman" pitchFamily="18" charset="0"/>
              </a:rPr>
              <a:t>da </a:t>
            </a:r>
            <a:r>
              <a:rPr lang="pt-BR" sz="2000" b="1" dirty="0" smtClean="0">
                <a:solidFill>
                  <a:schemeClr val="bg1"/>
                </a:solidFill>
                <a:latin typeface="Times New Roman" pitchFamily="18" charset="0"/>
                <a:cs typeface="Times New Roman" pitchFamily="18" charset="0"/>
              </a:rPr>
              <a:t>República</a:t>
            </a:r>
            <a:endParaRPr lang="pt-BR" sz="2200" b="1" dirty="0" smtClean="0">
              <a:solidFill>
                <a:schemeClr val="bg1"/>
              </a:solidFill>
              <a:latin typeface="Times New Roman" pitchFamily="18" charset="0"/>
              <a:cs typeface="Times New Roman" pitchFamily="18" charset="0"/>
            </a:endParaRPr>
          </a:p>
        </p:txBody>
      </p:sp>
      <p:sp>
        <p:nvSpPr>
          <p:cNvPr id="11" name="Rectangle 6"/>
          <p:cNvSpPr>
            <a:spLocks noChangeArrowheads="1"/>
          </p:cNvSpPr>
          <p:nvPr/>
        </p:nvSpPr>
        <p:spPr bwMode="auto">
          <a:xfrm>
            <a:off x="3347864" y="6309320"/>
            <a:ext cx="255550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http://www.e-biografias.net/deodoro_fonseca/</a:t>
            </a:r>
            <a:endParaRPr lang="pt-BR" sz="1000" dirty="0">
              <a:solidFill>
                <a:srgbClr val="FFFFFF"/>
              </a:solidFill>
              <a:latin typeface="Times New Roman" pitchFamily="18" charset="0"/>
              <a:cs typeface="Times New Roman" pitchFamily="18" charset="0"/>
            </a:endParaRPr>
          </a:p>
        </p:txBody>
      </p:sp>
      <p:pic>
        <p:nvPicPr>
          <p:cNvPr id="49154" name="Picture 2" descr="https://upload.wikimedia.org/wikipedia/commons/thumb/5/5e/Deodoro_da_Fonseca_%281889%29.jpg/245px-Deodoro_da_Fonseca_%281889%29.jpg"/>
          <p:cNvPicPr>
            <a:picLocks noChangeAspect="1" noChangeArrowheads="1"/>
          </p:cNvPicPr>
          <p:nvPr/>
        </p:nvPicPr>
        <p:blipFill>
          <a:blip r:embed="rId2" cstate="print"/>
          <a:srcRect/>
          <a:stretch>
            <a:fillRect/>
          </a:stretch>
        </p:blipFill>
        <p:spPr bwMode="auto">
          <a:xfrm>
            <a:off x="3491880" y="2996952"/>
            <a:ext cx="2160240" cy="3227134"/>
          </a:xfrm>
          <a:prstGeom prst="ellipse">
            <a:avLst/>
          </a:prstGeom>
          <a:ln w="63500" cap="rnd">
            <a:noFill/>
          </a:ln>
          <a:effectLst/>
        </p:spPr>
      </p:pic>
      <p:sp>
        <p:nvSpPr>
          <p:cNvPr id="6" name="Retângulo 5"/>
          <p:cNvSpPr/>
          <p:nvPr/>
        </p:nvSpPr>
        <p:spPr>
          <a:xfrm>
            <a:off x="197768" y="1124744"/>
            <a:ext cx="8748464" cy="430887"/>
          </a:xfrm>
          <a:prstGeom prst="rect">
            <a:avLst/>
          </a:prstGeom>
        </p:spPr>
        <p:txBody>
          <a:bodyPr wrap="square">
            <a:spAutoFit/>
          </a:bodyPr>
          <a:lstStyle/>
          <a:p>
            <a:r>
              <a:rPr lang="pt-BR" sz="2200" b="1" dirty="0" smtClean="0">
                <a:solidFill>
                  <a:srgbClr val="00B0F0"/>
                </a:solidFill>
                <a:latin typeface="Times New Roman" pitchFamily="18" charset="0"/>
                <a:cs typeface="Times New Roman" pitchFamily="18" charset="0"/>
              </a:rPr>
              <a:t>15/ 11/1889 - </a:t>
            </a:r>
            <a:r>
              <a:rPr lang="pt-BR" sz="2200" b="1" dirty="0" smtClean="0">
                <a:solidFill>
                  <a:schemeClr val="bg1"/>
                </a:solidFill>
                <a:latin typeface="Times New Roman" pitchFamily="18" charset="0"/>
                <a:cs typeface="Times New Roman" pitchFamily="18" charset="0"/>
              </a:rPr>
              <a:t>Proclamação da República </a:t>
            </a:r>
            <a:r>
              <a:rPr lang="pt-BR" sz="2200" b="1" dirty="0" smtClean="0">
                <a:solidFill>
                  <a:schemeClr val="bg1"/>
                </a:solidFill>
                <a:latin typeface="Times New Roman" pitchFamily="18" charset="0"/>
                <a:cs typeface="Times New Roman" pitchFamily="18" charset="0"/>
              </a:rPr>
              <a:t>-Marechal </a:t>
            </a:r>
            <a:r>
              <a:rPr lang="pt-BR" sz="2200" b="1" dirty="0" smtClean="0">
                <a:solidFill>
                  <a:schemeClr val="bg1"/>
                </a:solidFill>
                <a:latin typeface="Times New Roman" pitchFamily="18" charset="0"/>
                <a:cs typeface="Times New Roman" pitchFamily="18" charset="0"/>
              </a:rPr>
              <a:t>Deodoro da Fonseca </a:t>
            </a:r>
            <a:endParaRPr lang="pt-BR" sz="2200"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egaarquivo.files.wordpress.com/2011/02/o-malho.jpg"/>
          <p:cNvPicPr>
            <a:picLocks noChangeAspect="1" noChangeArrowheads="1"/>
          </p:cNvPicPr>
          <p:nvPr/>
        </p:nvPicPr>
        <p:blipFill>
          <a:blip r:embed="rId2" cstate="print"/>
          <a:srcRect/>
          <a:stretch>
            <a:fillRect/>
          </a:stretch>
        </p:blipFill>
        <p:spPr bwMode="auto">
          <a:xfrm>
            <a:off x="539552" y="2564903"/>
            <a:ext cx="2808312" cy="3820833"/>
          </a:xfrm>
          <a:prstGeom prst="rect">
            <a:avLst/>
          </a:prstGeom>
          <a:noFill/>
        </p:spPr>
      </p:pic>
      <p:sp>
        <p:nvSpPr>
          <p:cNvPr id="7" name="CaixaDeTexto 6"/>
          <p:cNvSpPr txBox="1"/>
          <p:nvPr/>
        </p:nvSpPr>
        <p:spPr>
          <a:xfrm>
            <a:off x="3923928" y="612844"/>
            <a:ext cx="4824536" cy="5632311"/>
          </a:xfrm>
          <a:prstGeom prst="rect">
            <a:avLst/>
          </a:prstGeom>
          <a:solidFill>
            <a:srgbClr val="000000">
              <a:alpha val="50196"/>
            </a:srgbClr>
          </a:solidFill>
        </p:spPr>
        <p:txBody>
          <a:bodyPr wrap="square" rtlCol="0">
            <a:spAutoFit/>
          </a:bodyPr>
          <a:lstStyle/>
          <a:p>
            <a:pPr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000" b="1" dirty="0" smtClean="0">
                <a:solidFill>
                  <a:srgbClr val="00CCFF"/>
                </a:solidFill>
                <a:latin typeface="Times New Roman" pitchFamily="18" charset="0"/>
                <a:cs typeface="Times New Roman" pitchFamily="18" charset="0"/>
              </a:rPr>
              <a:t>1903</a:t>
            </a:r>
            <a:r>
              <a:rPr lang="pt-BR" sz="2000" b="1" dirty="0" smtClean="0">
                <a:solidFill>
                  <a:schemeClr val="bg1"/>
                </a:solidFill>
                <a:latin typeface="Times New Roman" pitchFamily="18" charset="0"/>
                <a:cs typeface="Times New Roman" pitchFamily="18" charset="0"/>
              </a:rPr>
              <a:t> - </a:t>
            </a:r>
            <a:r>
              <a:rPr lang="pt-BR" sz="2000" b="1" dirty="0" smtClean="0">
                <a:solidFill>
                  <a:schemeClr val="bg1"/>
                </a:solidFill>
                <a:latin typeface="Times New Roman" pitchFamily="18" charset="0"/>
                <a:cs typeface="Times New Roman" pitchFamily="18" charset="0"/>
              </a:rPr>
              <a:t> Rodrigues </a:t>
            </a:r>
            <a:r>
              <a:rPr lang="pt-BR" sz="2000" b="1" dirty="0" smtClean="0">
                <a:solidFill>
                  <a:schemeClr val="bg1"/>
                </a:solidFill>
                <a:latin typeface="Times New Roman" pitchFamily="18" charset="0"/>
                <a:cs typeface="Times New Roman" pitchFamily="18" charset="0"/>
              </a:rPr>
              <a:t>Alves, </a:t>
            </a:r>
            <a:r>
              <a:rPr lang="pt-BR" sz="2000" b="1" dirty="0" smtClean="0">
                <a:solidFill>
                  <a:schemeClr val="bg1"/>
                </a:solidFill>
                <a:latin typeface="Times New Roman" pitchFamily="18" charset="0"/>
                <a:cs typeface="Times New Roman" pitchFamily="18" charset="0"/>
              </a:rPr>
              <a:t>presidente brasileiro </a:t>
            </a:r>
            <a:r>
              <a:rPr lang="pt-BR" sz="2000" b="1" dirty="0" smtClean="0">
                <a:solidFill>
                  <a:schemeClr val="bg1"/>
                </a:solidFill>
                <a:latin typeface="Times New Roman" pitchFamily="18" charset="0"/>
                <a:cs typeface="Times New Roman" pitchFamily="18" charset="0"/>
              </a:rPr>
              <a:t>de 1902 a 1906, empossou </a:t>
            </a:r>
            <a:r>
              <a:rPr lang="pt-BR" sz="2000" b="1" dirty="0" smtClean="0">
                <a:solidFill>
                  <a:srgbClr val="00B0F0"/>
                </a:solidFill>
                <a:latin typeface="Times New Roman" pitchFamily="18" charset="0"/>
                <a:cs typeface="Times New Roman" pitchFamily="18" charset="0"/>
              </a:rPr>
              <a:t>Oswaldo </a:t>
            </a:r>
            <a:r>
              <a:rPr lang="pt-BR" sz="2000" b="1" dirty="0" smtClean="0">
                <a:solidFill>
                  <a:srgbClr val="00B0F0"/>
                </a:solidFill>
                <a:latin typeface="Times New Roman" pitchFamily="18" charset="0"/>
                <a:cs typeface="Times New Roman" pitchFamily="18" charset="0"/>
              </a:rPr>
              <a:t>Cruz </a:t>
            </a:r>
            <a:r>
              <a:rPr lang="pt-BR" sz="2000" b="1" dirty="0" smtClean="0">
                <a:solidFill>
                  <a:schemeClr val="bg1"/>
                </a:solidFill>
                <a:latin typeface="Times New Roman" pitchFamily="18" charset="0"/>
                <a:cs typeface="Times New Roman" pitchFamily="18" charset="0"/>
              </a:rPr>
              <a:t>(cientista, médico, bacteriologista, epidemiologista e sanitarista </a:t>
            </a:r>
            <a:r>
              <a:rPr lang="pt-BR" sz="2000" b="1" dirty="0" smtClean="0">
                <a:solidFill>
                  <a:schemeClr val="bg1"/>
                </a:solidFill>
                <a:latin typeface="Times New Roman" pitchFamily="18" charset="0"/>
                <a:cs typeface="Times New Roman" pitchFamily="18" charset="0"/>
              </a:rPr>
              <a:t>paulista) como diretor-geral </a:t>
            </a:r>
            <a:r>
              <a:rPr lang="pt-BR" sz="2000" b="1" dirty="0" smtClean="0">
                <a:solidFill>
                  <a:schemeClr val="bg1"/>
                </a:solidFill>
                <a:latin typeface="Times New Roman" pitchFamily="18" charset="0"/>
                <a:cs typeface="Times New Roman" pitchFamily="18" charset="0"/>
              </a:rPr>
              <a:t>de saúde pública (equivalente </a:t>
            </a:r>
            <a:r>
              <a:rPr lang="pt-BR" sz="2000" b="1" dirty="0" smtClean="0">
                <a:solidFill>
                  <a:schemeClr val="bg1"/>
                </a:solidFill>
                <a:latin typeface="Times New Roman" pitchFamily="18" charset="0"/>
                <a:cs typeface="Times New Roman" pitchFamily="18" charset="0"/>
              </a:rPr>
              <a:t>a ministro </a:t>
            </a:r>
            <a:r>
              <a:rPr lang="pt-BR" sz="2000" b="1" dirty="0" smtClean="0">
                <a:solidFill>
                  <a:schemeClr val="bg1"/>
                </a:solidFill>
                <a:latin typeface="Times New Roman" pitchFamily="18" charset="0"/>
                <a:cs typeface="Times New Roman" pitchFamily="18" charset="0"/>
              </a:rPr>
              <a:t>da saúde). Foi pioneiro no estudo das moléstias tropicais e da medicina experimental no Brasil. Fundou em 1900 o </a:t>
            </a:r>
            <a:r>
              <a:rPr lang="pt-BR" sz="2000" b="1" i="1" dirty="0" smtClean="0">
                <a:solidFill>
                  <a:schemeClr val="bg1"/>
                </a:solidFill>
                <a:latin typeface="Times New Roman" pitchFamily="18" charset="0"/>
                <a:cs typeface="Times New Roman" pitchFamily="18" charset="0"/>
              </a:rPr>
              <a:t>Instituto Soroterápico Federal</a:t>
            </a:r>
            <a:r>
              <a:rPr lang="pt-BR" sz="2000" b="1" dirty="0" smtClean="0">
                <a:solidFill>
                  <a:schemeClr val="bg1"/>
                </a:solidFill>
                <a:latin typeface="Times New Roman" pitchFamily="18" charset="0"/>
                <a:cs typeface="Times New Roman" pitchFamily="18" charset="0"/>
              </a:rPr>
              <a:t>, no Rio de Janeiro, </a:t>
            </a:r>
            <a:r>
              <a:rPr lang="pt-BR" sz="2000" b="1" dirty="0" smtClean="0">
                <a:solidFill>
                  <a:schemeClr val="bg1"/>
                </a:solidFill>
                <a:latin typeface="Times New Roman" pitchFamily="18" charset="0"/>
                <a:cs typeface="Times New Roman" pitchFamily="18" charset="0"/>
              </a:rPr>
              <a:t>depois Instituto </a:t>
            </a:r>
            <a:r>
              <a:rPr lang="pt-BR" sz="2000" b="1" dirty="0" smtClean="0">
                <a:solidFill>
                  <a:schemeClr val="bg1"/>
                </a:solidFill>
                <a:latin typeface="Times New Roman" pitchFamily="18" charset="0"/>
                <a:cs typeface="Times New Roman" pitchFamily="18" charset="0"/>
              </a:rPr>
              <a:t>Oswaldo </a:t>
            </a:r>
            <a:r>
              <a:rPr lang="pt-BR" sz="2000" b="1" dirty="0" smtClean="0">
                <a:solidFill>
                  <a:schemeClr val="bg1"/>
                </a:solidFill>
                <a:latin typeface="Times New Roman" pitchFamily="18" charset="0"/>
                <a:cs typeface="Times New Roman" pitchFamily="18" charset="0"/>
              </a:rPr>
              <a:t>Cruz. </a:t>
            </a:r>
            <a:r>
              <a:rPr lang="pt-BR" sz="2000" b="1" dirty="0" smtClean="0">
                <a:solidFill>
                  <a:schemeClr val="bg1"/>
                </a:solidFill>
                <a:latin typeface="Times New Roman" pitchFamily="18" charset="0"/>
                <a:cs typeface="Times New Roman" pitchFamily="18" charset="0"/>
              </a:rPr>
              <a:t>Em 1904</a:t>
            </a:r>
            <a:r>
              <a:rPr lang="pt-BR" sz="2000"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introduziu </a:t>
            </a:r>
            <a:r>
              <a:rPr lang="pt-BR" sz="2000" b="1" dirty="0" smtClean="0">
                <a:solidFill>
                  <a:schemeClr val="bg1"/>
                </a:solidFill>
                <a:latin typeface="Times New Roman" pitchFamily="18" charset="0"/>
                <a:cs typeface="Times New Roman" pitchFamily="18" charset="0"/>
              </a:rPr>
              <a:t>a vacinação obrigatória contra a </a:t>
            </a:r>
            <a:r>
              <a:rPr lang="pt-BR" sz="2000" b="1" dirty="0" smtClean="0">
                <a:solidFill>
                  <a:schemeClr val="bg1"/>
                </a:solidFill>
                <a:latin typeface="Times New Roman" pitchFamily="18" charset="0"/>
                <a:cs typeface="Times New Roman" pitchFamily="18" charset="0"/>
              </a:rPr>
              <a:t>varíola, provocando  </a:t>
            </a:r>
            <a:r>
              <a:rPr lang="pt-BR" sz="2000" dirty="0" smtClean="0">
                <a:solidFill>
                  <a:schemeClr val="bg1"/>
                </a:solidFill>
                <a:latin typeface="Times New Roman" pitchFamily="18" charset="0"/>
                <a:cs typeface="Times New Roman" pitchFamily="18" charset="0"/>
              </a:rPr>
              <a:t>a </a:t>
            </a:r>
            <a:r>
              <a:rPr lang="pt-BR" sz="2000" b="1" dirty="0" smtClean="0">
                <a:solidFill>
                  <a:schemeClr val="bg1"/>
                </a:solidFill>
                <a:latin typeface="Times New Roman" pitchFamily="18" charset="0"/>
                <a:cs typeface="Times New Roman" pitchFamily="18" charset="0"/>
              </a:rPr>
              <a:t>Revolta da Vacina</a:t>
            </a:r>
            <a:r>
              <a:rPr lang="pt-BR" sz="2000" dirty="0" smtClean="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no RJ, sendo </a:t>
            </a:r>
            <a:r>
              <a:rPr lang="pt-BR" sz="2000" b="1"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apontado como «inimigo do povo», nos jornais, nos discursos da Câmara e do Senado, nas caricaturas e nas modinhas de Carnaval</a:t>
            </a:r>
            <a:r>
              <a:rPr lang="pt-BR" sz="2000" b="1" dirty="0" smtClean="0">
                <a:solidFill>
                  <a:schemeClr val="bg1"/>
                </a:solidFill>
                <a:latin typeface="Times New Roman" pitchFamily="18" charset="0"/>
                <a:cs typeface="Times New Roman" pitchFamily="18" charset="0"/>
              </a:rPr>
              <a:t>.</a:t>
            </a:r>
            <a:endParaRPr lang="pt-BR" sz="2000" b="1" dirty="0" smtClean="0">
              <a:solidFill>
                <a:schemeClr val="bg1"/>
              </a:solidFill>
              <a:latin typeface="Times New Roman" pitchFamily="18" charset="0"/>
              <a:cs typeface="Times New Roman" pitchFamily="18" charset="0"/>
            </a:endParaRPr>
          </a:p>
        </p:txBody>
      </p:sp>
      <p:pic>
        <p:nvPicPr>
          <p:cNvPr id="23556" name="Picture 4" descr="http://4.bp.blogspot.com/-GSDGW4DYRgw/T3-NIGQOLbI/AAAAAAAAAz0/IgTUB3lMegM/s1600/Rodrigues%2BAlves.jpg"/>
          <p:cNvPicPr>
            <a:picLocks noChangeAspect="1" noChangeArrowheads="1"/>
          </p:cNvPicPr>
          <p:nvPr/>
        </p:nvPicPr>
        <p:blipFill>
          <a:blip r:embed="rId3" cstate="print"/>
          <a:srcRect l="24351" r="18831"/>
          <a:stretch>
            <a:fillRect/>
          </a:stretch>
        </p:blipFill>
        <p:spPr bwMode="auto">
          <a:xfrm>
            <a:off x="559745" y="1052808"/>
            <a:ext cx="1008112" cy="1296144"/>
          </a:xfrm>
          <a:prstGeom prst="rect">
            <a:avLst/>
          </a:prstGeom>
          <a:noFill/>
        </p:spPr>
      </p:pic>
      <p:pic>
        <p:nvPicPr>
          <p:cNvPr id="23558" name="Picture 6" descr="http://4.bp.blogspot.com/-PxqNZS1B5gQ/T3-kIdV9QsI/AAAAAAAAA3M/VAQ9tDMLjMI/s320/Oswaldo%2BCruz.jpg"/>
          <p:cNvPicPr>
            <a:picLocks noChangeAspect="1" noChangeArrowheads="1"/>
          </p:cNvPicPr>
          <p:nvPr/>
        </p:nvPicPr>
        <p:blipFill>
          <a:blip r:embed="rId4" cstate="print"/>
          <a:srcRect/>
          <a:stretch>
            <a:fillRect/>
          </a:stretch>
        </p:blipFill>
        <p:spPr bwMode="auto">
          <a:xfrm>
            <a:off x="2195736" y="1052736"/>
            <a:ext cx="1048499" cy="1296000"/>
          </a:xfrm>
          <a:prstGeom prst="rect">
            <a:avLst/>
          </a:prstGeom>
          <a:noFill/>
        </p:spPr>
      </p:pic>
      <p:sp>
        <p:nvSpPr>
          <p:cNvPr id="12" name="Retângulo 11"/>
          <p:cNvSpPr/>
          <p:nvPr/>
        </p:nvSpPr>
        <p:spPr>
          <a:xfrm>
            <a:off x="2143921" y="620688"/>
            <a:ext cx="1152128" cy="461665"/>
          </a:xfrm>
          <a:prstGeom prst="rect">
            <a:avLst/>
          </a:prstGeom>
        </p:spPr>
        <p:txBody>
          <a:bodyPr wrap="square">
            <a:spAutoFit/>
          </a:bodyPr>
          <a:lstStyle/>
          <a:p>
            <a:pPr algn="ctr"/>
            <a:r>
              <a:rPr lang="pt-BR" sz="1200" b="1" dirty="0" smtClean="0">
                <a:solidFill>
                  <a:prstClr val="white"/>
                </a:solidFill>
                <a:latin typeface="Times New Roman" pitchFamily="18" charset="0"/>
                <a:cs typeface="Times New Roman" pitchFamily="18" charset="0"/>
              </a:rPr>
              <a:t>Oswaldo Cruz (1872-1917)</a:t>
            </a:r>
            <a:endParaRPr lang="pt-BR" sz="1200" dirty="0"/>
          </a:p>
        </p:txBody>
      </p:sp>
      <p:sp>
        <p:nvSpPr>
          <p:cNvPr id="13" name="Retângulo 12"/>
          <p:cNvSpPr/>
          <p:nvPr/>
        </p:nvSpPr>
        <p:spPr>
          <a:xfrm>
            <a:off x="343721" y="647511"/>
            <a:ext cx="1440160" cy="461665"/>
          </a:xfrm>
          <a:prstGeom prst="rect">
            <a:avLst/>
          </a:prstGeom>
        </p:spPr>
        <p:txBody>
          <a:bodyPr wrap="square">
            <a:spAutoFit/>
          </a:bodyPr>
          <a:lstStyle/>
          <a:p>
            <a:pPr algn="ctr"/>
            <a:r>
              <a:rPr lang="pt-BR" sz="1200" b="1" dirty="0" smtClean="0">
                <a:solidFill>
                  <a:schemeClr val="bg1"/>
                </a:solidFill>
                <a:latin typeface="Times New Roman" pitchFamily="18" charset="0"/>
                <a:cs typeface="Times New Roman" pitchFamily="18" charset="0"/>
              </a:rPr>
              <a:t>Rodrigues  Alves  </a:t>
            </a:r>
            <a:r>
              <a:rPr lang="pt-BR" sz="1200" b="1" dirty="0" smtClean="0">
                <a:solidFill>
                  <a:prstClr val="white"/>
                </a:solidFill>
                <a:latin typeface="Times New Roman" pitchFamily="18" charset="0"/>
                <a:cs typeface="Times New Roman" pitchFamily="18" charset="0"/>
              </a:rPr>
              <a:t>(1848-1919)</a:t>
            </a:r>
            <a:endParaRPr lang="pt-BR" sz="1200" dirty="0"/>
          </a:p>
        </p:txBody>
      </p:sp>
      <p:sp>
        <p:nvSpPr>
          <p:cNvPr id="9"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15" name="Rectangle 6"/>
          <p:cNvSpPr>
            <a:spLocks noChangeArrowheads="1"/>
          </p:cNvSpPr>
          <p:nvPr/>
        </p:nvSpPr>
        <p:spPr bwMode="auto">
          <a:xfrm>
            <a:off x="179512" y="6611779"/>
            <a:ext cx="3406702"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http://megaarquivo.com/2011/02/28/2503-a-revolta-da-vacina/</a:t>
            </a:r>
            <a:endParaRPr lang="pt-BR" sz="1000" dirty="0">
              <a:solidFill>
                <a:srgbClr val="FFFFFF"/>
              </a:solidFill>
              <a:latin typeface="Times New Roman" pitchFamily="18" charset="0"/>
              <a:cs typeface="Times New Roman" pitchFamily="18" charset="0"/>
            </a:endParaRPr>
          </a:p>
        </p:txBody>
      </p:sp>
      <p:sp>
        <p:nvSpPr>
          <p:cNvPr id="16" name="Rectangle 6"/>
          <p:cNvSpPr>
            <a:spLocks noChangeArrowheads="1"/>
          </p:cNvSpPr>
          <p:nvPr/>
        </p:nvSpPr>
        <p:spPr bwMode="auto">
          <a:xfrm>
            <a:off x="0" y="6381328"/>
            <a:ext cx="4322017" cy="246221"/>
          </a:xfrm>
          <a:prstGeom prst="rect">
            <a:avLst/>
          </a:prstGeom>
          <a:noFill/>
          <a:ln w="9525">
            <a:noFill/>
            <a:miter lim="800000"/>
            <a:headEnd/>
            <a:tailEnd/>
          </a:ln>
        </p:spPr>
        <p:txBody>
          <a:bodyPr wrap="none">
            <a:spAutoFit/>
          </a:bodyPr>
          <a:lstStyle/>
          <a:p>
            <a:pPr algn="just" fontAlgn="base">
              <a:buClr>
                <a:srgbClr val="00B0F0"/>
              </a:buClr>
              <a:buSzPct val="60000"/>
            </a:pPr>
            <a:r>
              <a:rPr lang="pt-BR" sz="1000" b="1" dirty="0" smtClean="0">
                <a:solidFill>
                  <a:schemeClr val="bg1"/>
                </a:solidFill>
                <a:latin typeface="Times New Roman" pitchFamily="18" charset="0"/>
                <a:cs typeface="Times New Roman" pitchFamily="18" charset="0"/>
              </a:rPr>
              <a:t>Capa da Revista da Semana (outubro de 1904) sobre a  Revolta da Vacina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aixaDeTexto 4"/>
          <p:cNvSpPr txBox="1">
            <a:spLocks noChangeArrowheads="1"/>
          </p:cNvSpPr>
          <p:nvPr/>
        </p:nvSpPr>
        <p:spPr bwMode="auto">
          <a:xfrm>
            <a:off x="395536" y="548680"/>
            <a:ext cx="1224136" cy="461665"/>
          </a:xfrm>
          <a:prstGeom prst="rect">
            <a:avLst/>
          </a:prstGeom>
          <a:noFill/>
          <a:ln w="9525">
            <a:noFill/>
            <a:miter lim="800000"/>
            <a:headEnd/>
            <a:tailEnd/>
          </a:ln>
        </p:spPr>
        <p:txBody>
          <a:bodyPr wrap="square">
            <a:spAutoFit/>
          </a:bodyPr>
          <a:lstStyle/>
          <a:p>
            <a:pPr algn="ctr"/>
            <a:r>
              <a:rPr lang="pt-BR" sz="1200" b="1" dirty="0" smtClean="0">
                <a:solidFill>
                  <a:schemeClr val="bg1"/>
                </a:solidFill>
                <a:latin typeface="Times New Roman" pitchFamily="18" charset="0"/>
                <a:cs typeface="Times New Roman" pitchFamily="18" charset="0"/>
              </a:rPr>
              <a:t>Carlos Chagas</a:t>
            </a:r>
          </a:p>
          <a:p>
            <a:pPr algn="ctr"/>
            <a:r>
              <a:rPr lang="pt-BR" sz="1200" dirty="0" smtClean="0">
                <a:solidFill>
                  <a:schemeClr val="bg1"/>
                </a:solidFill>
                <a:latin typeface="Times New Roman" pitchFamily="18" charset="0"/>
                <a:cs typeface="Times New Roman" pitchFamily="18" charset="0"/>
              </a:rPr>
              <a:t>(1879-1934)</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1907704" y="836712"/>
            <a:ext cx="6552728" cy="1323439"/>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b="1" dirty="0" smtClean="0">
                <a:solidFill>
                  <a:srgbClr val="00CCFF"/>
                </a:solidFill>
                <a:latin typeface="Times New Roman" pitchFamily="18" charset="0"/>
                <a:cs typeface="Times New Roman" pitchFamily="18" charset="0"/>
              </a:rPr>
              <a:t>Carlos Justiniano Ribeiro Chagas</a:t>
            </a:r>
            <a:r>
              <a:rPr lang="pt-BR" sz="2000" dirty="0" smtClean="0">
                <a:solidFill>
                  <a:schemeClr val="bg1"/>
                </a:solidFill>
                <a:latin typeface="Times New Roman" pitchFamily="18" charset="0"/>
                <a:cs typeface="Times New Roman" pitchFamily="18" charset="0"/>
              </a:rPr>
              <a:t> (Oliveira, MG, 09/07/1879 - RJ, 08/11/1934). Médico sanitarista, cientista e </a:t>
            </a:r>
            <a:r>
              <a:rPr lang="pt-BR" sz="2000" dirty="0" smtClean="0">
                <a:solidFill>
                  <a:schemeClr val="bg1"/>
                </a:solidFill>
                <a:latin typeface="Times New Roman" pitchFamily="18" charset="0"/>
                <a:cs typeface="Times New Roman" pitchFamily="18" charset="0"/>
              </a:rPr>
              <a:t>bacteriologista clínico </a:t>
            </a:r>
            <a:r>
              <a:rPr lang="pt-BR" sz="2000" dirty="0" smtClean="0">
                <a:solidFill>
                  <a:schemeClr val="bg1"/>
                </a:solidFill>
                <a:latin typeface="Times New Roman" pitchFamily="18" charset="0"/>
                <a:cs typeface="Times New Roman" pitchFamily="18" charset="0"/>
              </a:rPr>
              <a:t>e pesquisador </a:t>
            </a:r>
            <a:r>
              <a:rPr lang="pt-BR" sz="2000" dirty="0" smtClean="0">
                <a:solidFill>
                  <a:schemeClr val="bg1"/>
                </a:solidFill>
                <a:latin typeface="Times New Roman" pitchFamily="18" charset="0"/>
                <a:cs typeface="Times New Roman" pitchFamily="18" charset="0"/>
              </a:rPr>
              <a:t>brasileiro. </a:t>
            </a:r>
            <a:r>
              <a:rPr lang="pt-BR" sz="2000" dirty="0" smtClean="0">
                <a:solidFill>
                  <a:schemeClr val="bg1"/>
                </a:solidFill>
                <a:latin typeface="Times New Roman" pitchFamily="18" charset="0"/>
                <a:cs typeface="Times New Roman" pitchFamily="18" charset="0"/>
              </a:rPr>
              <a:t>I</a:t>
            </a:r>
            <a:r>
              <a:rPr lang="pt-BR" sz="2000" dirty="0" smtClean="0">
                <a:solidFill>
                  <a:schemeClr val="bg1"/>
                </a:solidFill>
                <a:latin typeface="Times New Roman" pitchFamily="18" charset="0"/>
                <a:cs typeface="Times New Roman" pitchFamily="18" charset="0"/>
              </a:rPr>
              <a:t>niciou </a:t>
            </a:r>
            <a:r>
              <a:rPr lang="pt-BR" sz="2000" dirty="0" smtClean="0">
                <a:solidFill>
                  <a:schemeClr val="bg1"/>
                </a:solidFill>
                <a:latin typeface="Times New Roman" pitchFamily="18" charset="0"/>
                <a:cs typeface="Times New Roman" pitchFamily="18" charset="0"/>
              </a:rPr>
              <a:t>sua carreira no combate à malária </a:t>
            </a:r>
          </a:p>
        </p:txBody>
      </p:sp>
      <p:pic>
        <p:nvPicPr>
          <p:cNvPr id="32770" name="Picture 2" descr="https://upload.wikimedia.org/wikipedia/commons/thumb/2/22/Carlos_chagas_2.jpg/200px-Carlos_chagas_2.jpg"/>
          <p:cNvPicPr>
            <a:picLocks noChangeAspect="1" noChangeArrowheads="1"/>
          </p:cNvPicPr>
          <p:nvPr/>
        </p:nvPicPr>
        <p:blipFill>
          <a:blip r:embed="rId2" cstate="print"/>
          <a:srcRect/>
          <a:stretch>
            <a:fillRect/>
          </a:stretch>
        </p:blipFill>
        <p:spPr bwMode="auto">
          <a:xfrm>
            <a:off x="179512" y="980728"/>
            <a:ext cx="1721900" cy="1773557"/>
          </a:xfrm>
          <a:prstGeom prst="rect">
            <a:avLst/>
          </a:prstGeom>
          <a:noFill/>
        </p:spPr>
      </p:pic>
      <p:sp>
        <p:nvSpPr>
          <p:cNvPr id="9" name="CaixaDeTexto 8"/>
          <p:cNvSpPr txBox="1"/>
          <p:nvPr/>
        </p:nvSpPr>
        <p:spPr>
          <a:xfrm>
            <a:off x="1907704" y="2132856"/>
            <a:ext cx="6732288" cy="4708981"/>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Descobriu </a:t>
            </a:r>
            <a:r>
              <a:rPr lang="pt-BR" sz="2000" dirty="0" smtClean="0">
                <a:solidFill>
                  <a:schemeClr val="bg1"/>
                </a:solidFill>
                <a:latin typeface="Times New Roman" pitchFamily="18" charset="0"/>
                <a:cs typeface="Times New Roman" pitchFamily="18" charset="0"/>
              </a:rPr>
              <a:t>o protozoário </a:t>
            </a:r>
            <a:r>
              <a:rPr lang="pt-BR" sz="2000" i="1" dirty="0" err="1" smtClean="0">
                <a:solidFill>
                  <a:schemeClr val="bg1"/>
                </a:solidFill>
                <a:latin typeface="Times New Roman" pitchFamily="18" charset="0"/>
                <a:cs typeface="Times New Roman" pitchFamily="18" charset="0"/>
              </a:rPr>
              <a:t>Trypanosoma</a:t>
            </a:r>
            <a:r>
              <a:rPr lang="pt-BR" sz="2000" i="1" dirty="0" smtClean="0">
                <a:solidFill>
                  <a:schemeClr val="bg1"/>
                </a:solidFill>
                <a:latin typeface="Times New Roman" pitchFamily="18" charset="0"/>
                <a:cs typeface="Times New Roman" pitchFamily="18" charset="0"/>
              </a:rPr>
              <a:t> </a:t>
            </a:r>
            <a:r>
              <a:rPr lang="pt-BR" sz="2000" i="1" dirty="0" err="1" smtClean="0">
                <a:solidFill>
                  <a:schemeClr val="bg1"/>
                </a:solidFill>
                <a:latin typeface="Times New Roman" pitchFamily="18" charset="0"/>
                <a:cs typeface="Times New Roman" pitchFamily="18" charset="0"/>
              </a:rPr>
              <a:t>cruzi</a:t>
            </a:r>
            <a:r>
              <a:rPr lang="pt-BR" sz="2000" dirty="0" smtClean="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e </a:t>
            </a:r>
            <a:r>
              <a:rPr lang="pt-BR" sz="2000" dirty="0" smtClean="0">
                <a:solidFill>
                  <a:schemeClr val="bg1"/>
                </a:solidFill>
                <a:latin typeface="Times New Roman" pitchFamily="18" charset="0"/>
                <a:cs typeface="Times New Roman" pitchFamily="18" charset="0"/>
              </a:rPr>
              <a:t>a </a:t>
            </a:r>
            <a:r>
              <a:rPr lang="pt-BR" sz="2000" i="1" dirty="0" smtClean="0">
                <a:solidFill>
                  <a:schemeClr val="bg1"/>
                </a:solidFill>
                <a:latin typeface="Times New Roman" pitchFamily="18" charset="0"/>
                <a:cs typeface="Times New Roman" pitchFamily="18" charset="0"/>
              </a:rPr>
              <a:t>tripanossomíase </a:t>
            </a:r>
            <a:r>
              <a:rPr lang="pt-BR" sz="2000" i="1" dirty="0" smtClean="0">
                <a:solidFill>
                  <a:schemeClr val="bg1"/>
                </a:solidFill>
                <a:latin typeface="Times New Roman" pitchFamily="18" charset="0"/>
                <a:cs typeface="Times New Roman" pitchFamily="18" charset="0"/>
              </a:rPr>
              <a:t>americana</a:t>
            </a:r>
            <a:r>
              <a:rPr lang="pt-BR" sz="2000" dirty="0" smtClean="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a:t>
            </a:r>
            <a:r>
              <a:rPr lang="pt-BR" sz="2000" b="1" dirty="0" smtClean="0">
                <a:solidFill>
                  <a:schemeClr val="bg1"/>
                </a:solidFill>
                <a:latin typeface="Times New Roman" pitchFamily="18" charset="0"/>
                <a:cs typeface="Times New Roman" pitchFamily="18" charset="0"/>
              </a:rPr>
              <a:t>doença </a:t>
            </a:r>
            <a:r>
              <a:rPr lang="pt-BR" sz="2000" b="1" dirty="0" smtClean="0">
                <a:solidFill>
                  <a:schemeClr val="bg1"/>
                </a:solidFill>
                <a:latin typeface="Times New Roman" pitchFamily="18" charset="0"/>
                <a:cs typeface="Times New Roman" pitchFamily="18" charset="0"/>
              </a:rPr>
              <a:t>de </a:t>
            </a:r>
            <a:r>
              <a:rPr lang="pt-BR" sz="2000" b="1" dirty="0" smtClean="0">
                <a:solidFill>
                  <a:schemeClr val="bg1"/>
                </a:solidFill>
                <a:latin typeface="Times New Roman" pitchFamily="18" charset="0"/>
                <a:cs typeface="Times New Roman" pitchFamily="18" charset="0"/>
              </a:rPr>
              <a:t>Chagas)</a:t>
            </a:r>
            <a:r>
              <a:rPr lang="pt-BR" sz="2000" dirty="0" smtClean="0">
                <a:solidFill>
                  <a:schemeClr val="bg1"/>
                </a:solidFill>
                <a:latin typeface="Times New Roman" pitchFamily="18" charset="0"/>
                <a:cs typeface="Times New Roman" pitchFamily="18" charset="0"/>
              </a:rPr>
              <a:t>. Primeiro </a:t>
            </a:r>
            <a:r>
              <a:rPr lang="pt-BR" sz="2000" dirty="0" smtClean="0">
                <a:solidFill>
                  <a:schemeClr val="bg1"/>
                </a:solidFill>
                <a:latin typeface="Times New Roman" pitchFamily="18" charset="0"/>
                <a:cs typeface="Times New Roman" pitchFamily="18" charset="0"/>
              </a:rPr>
              <a:t>e </a:t>
            </a:r>
            <a:r>
              <a:rPr lang="pt-BR" sz="2000" dirty="0" smtClean="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único cientista na história da medicina a descrever completamente uma doença infecciosa: o patógeno, o vetor (</a:t>
            </a:r>
            <a:r>
              <a:rPr lang="pt-BR" sz="2000" i="1" dirty="0" err="1" smtClean="0">
                <a:solidFill>
                  <a:schemeClr val="bg1"/>
                </a:solidFill>
                <a:latin typeface="Times New Roman" pitchFamily="18" charset="0"/>
                <a:cs typeface="Times New Roman" pitchFamily="18" charset="0"/>
              </a:rPr>
              <a:t>Triatominae</a:t>
            </a:r>
            <a:r>
              <a:rPr lang="pt-BR" sz="2000" dirty="0" smtClean="0">
                <a:solidFill>
                  <a:schemeClr val="bg1"/>
                </a:solidFill>
                <a:latin typeface="Times New Roman" pitchFamily="18" charset="0"/>
                <a:cs typeface="Times New Roman" pitchFamily="18" charset="0"/>
              </a:rPr>
              <a:t>), os hospedeiros, as manifestações clínicas e a </a:t>
            </a:r>
            <a:r>
              <a:rPr lang="pt-BR" sz="2000" dirty="0" smtClean="0">
                <a:solidFill>
                  <a:schemeClr val="bg1"/>
                </a:solidFill>
                <a:latin typeface="Times New Roman" pitchFamily="18" charset="0"/>
                <a:cs typeface="Times New Roman" pitchFamily="18" charset="0"/>
              </a:rPr>
              <a:t>epidemiologia. Laureado </a:t>
            </a:r>
            <a:r>
              <a:rPr lang="pt-BR" sz="2000" dirty="0" smtClean="0">
                <a:solidFill>
                  <a:schemeClr val="bg1"/>
                </a:solidFill>
                <a:latin typeface="Times New Roman" pitchFamily="18" charset="0"/>
                <a:cs typeface="Times New Roman" pitchFamily="18" charset="0"/>
              </a:rPr>
              <a:t>com prêmios de instituições do mundo inteiro, </a:t>
            </a:r>
            <a:r>
              <a:rPr lang="pt-BR" sz="2000" dirty="0" smtClean="0">
                <a:solidFill>
                  <a:schemeClr val="bg1"/>
                </a:solidFill>
                <a:latin typeface="Times New Roman" pitchFamily="18" charset="0"/>
                <a:cs typeface="Times New Roman" pitchFamily="18" charset="0"/>
              </a:rPr>
              <a:t>tais como </a:t>
            </a:r>
            <a:r>
              <a:rPr lang="pt-BR" sz="2000" dirty="0" smtClean="0">
                <a:solidFill>
                  <a:schemeClr val="bg1"/>
                </a:solidFill>
                <a:latin typeface="Times New Roman" pitchFamily="18" charset="0"/>
                <a:cs typeface="Times New Roman" pitchFamily="18" charset="0"/>
              </a:rPr>
              <a:t>membro honorário da Academia Brasileira de Medicina e </a:t>
            </a:r>
            <a:r>
              <a:rPr lang="pt-BR" sz="2000" i="1" dirty="0" smtClean="0">
                <a:solidFill>
                  <a:schemeClr val="bg1"/>
                </a:solidFill>
                <a:latin typeface="Times New Roman" pitchFamily="18" charset="0"/>
                <a:cs typeface="Times New Roman" pitchFamily="18" charset="0"/>
              </a:rPr>
              <a:t>doutor </a:t>
            </a:r>
            <a:r>
              <a:rPr lang="pt-BR" sz="2000" i="1" dirty="0" err="1" smtClean="0">
                <a:solidFill>
                  <a:schemeClr val="bg1"/>
                </a:solidFill>
                <a:latin typeface="Times New Roman" pitchFamily="18" charset="0"/>
                <a:cs typeface="Times New Roman" pitchFamily="18" charset="0"/>
              </a:rPr>
              <a:t>honoris</a:t>
            </a:r>
            <a:r>
              <a:rPr lang="pt-BR" sz="2000" i="1" dirty="0" smtClean="0">
                <a:solidFill>
                  <a:schemeClr val="bg1"/>
                </a:solidFill>
                <a:latin typeface="Times New Roman" pitchFamily="18" charset="0"/>
                <a:cs typeface="Times New Roman" pitchFamily="18" charset="0"/>
              </a:rPr>
              <a:t> causa</a:t>
            </a:r>
            <a:r>
              <a:rPr lang="pt-BR" sz="2000" dirty="0" smtClean="0">
                <a:solidFill>
                  <a:schemeClr val="bg1"/>
                </a:solidFill>
                <a:latin typeface="Times New Roman" pitchFamily="18" charset="0"/>
                <a:cs typeface="Times New Roman" pitchFamily="18" charset="0"/>
              </a:rPr>
              <a:t> da Universidade de Harvard e Universidade de Paris. </a:t>
            </a:r>
            <a:r>
              <a:rPr lang="pt-BR" sz="2000" dirty="0" smtClean="0">
                <a:solidFill>
                  <a:schemeClr val="bg1"/>
                </a:solidFill>
                <a:latin typeface="Times New Roman" pitchFamily="18" charset="0"/>
                <a:cs typeface="Times New Roman" pitchFamily="18" charset="0"/>
              </a:rPr>
              <a:t>Trabalhou </a:t>
            </a:r>
            <a:r>
              <a:rPr lang="pt-BR" sz="2000" dirty="0" smtClean="0">
                <a:solidFill>
                  <a:schemeClr val="bg1"/>
                </a:solidFill>
                <a:latin typeface="Times New Roman" pitchFamily="18" charset="0"/>
                <a:cs typeface="Times New Roman" pitchFamily="18" charset="0"/>
              </a:rPr>
              <a:t>no combate à leptospirose e às doenças </a:t>
            </a:r>
            <a:r>
              <a:rPr lang="pt-BR" sz="2000" dirty="0" smtClean="0">
                <a:solidFill>
                  <a:schemeClr val="bg1"/>
                </a:solidFill>
                <a:latin typeface="Times New Roman" pitchFamily="18" charset="0"/>
                <a:cs typeface="Times New Roman" pitchFamily="18" charset="0"/>
              </a:rPr>
              <a:t>venéreas</a:t>
            </a:r>
          </a:p>
          <a:p>
            <a:pPr algn="just" fontAlgn="base">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 Indicado ao Premio Nobel de Medicina em 1921, não recebendo o premio por informações falsas de seus colegas, entre os quais Afrânio Peixoto, médico e escritor,  sobre a validade de suas descobertas, embora não haja dados comprobatórios dessa informação</a:t>
            </a:r>
            <a:endParaRPr lang="pt-BR" sz="2000" dirty="0" smtClean="0">
              <a:solidFill>
                <a:schemeClr val="bg1"/>
              </a:solidFill>
              <a:latin typeface="Times New Roman" pitchFamily="18" charset="0"/>
              <a:cs typeface="Times New Roman" pitchFamily="18" charset="0"/>
            </a:endParaRPr>
          </a:p>
        </p:txBody>
      </p:sp>
      <p:sp>
        <p:nvSpPr>
          <p:cNvPr id="10"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11" name="Picture 2" descr="http://upload.wikimedia.org/wikipedia/pt/a/ac/Afranio-peixoto.jpg"/>
          <p:cNvPicPr>
            <a:picLocks noChangeAspect="1" noChangeArrowheads="1"/>
          </p:cNvPicPr>
          <p:nvPr/>
        </p:nvPicPr>
        <p:blipFill>
          <a:blip r:embed="rId3" cstate="print"/>
          <a:srcRect/>
          <a:stretch>
            <a:fillRect/>
          </a:stretch>
        </p:blipFill>
        <p:spPr bwMode="auto">
          <a:xfrm>
            <a:off x="467544" y="4221088"/>
            <a:ext cx="992940" cy="1296000"/>
          </a:xfrm>
          <a:prstGeom prst="rect">
            <a:avLst/>
          </a:prstGeom>
          <a:noFill/>
          <a:ln w="9525">
            <a:noFill/>
            <a:miter lim="800000"/>
            <a:headEnd/>
            <a:tailEnd/>
          </a:ln>
        </p:spPr>
      </p:pic>
      <p:sp>
        <p:nvSpPr>
          <p:cNvPr id="13" name="CaixaDeTexto 12"/>
          <p:cNvSpPr txBox="1">
            <a:spLocks noChangeArrowheads="1"/>
          </p:cNvSpPr>
          <p:nvPr/>
        </p:nvSpPr>
        <p:spPr bwMode="auto">
          <a:xfrm>
            <a:off x="171926" y="3786174"/>
            <a:ext cx="1581894" cy="461665"/>
          </a:xfrm>
          <a:prstGeom prst="rect">
            <a:avLst/>
          </a:prstGeom>
          <a:noFill/>
          <a:ln w="9525">
            <a:noFill/>
            <a:miter lim="800000"/>
            <a:headEnd/>
            <a:tailEnd/>
          </a:ln>
        </p:spPr>
        <p:txBody>
          <a:bodyPr wrap="square">
            <a:spAutoFit/>
          </a:bodyPr>
          <a:lstStyle/>
          <a:p>
            <a:pPr algn="ctr"/>
            <a:r>
              <a:rPr lang="pt-BR" sz="1200" b="1" dirty="0">
                <a:solidFill>
                  <a:schemeClr val="bg1"/>
                </a:solidFill>
                <a:latin typeface="Times New Roman" pitchFamily="18" charset="0"/>
                <a:cs typeface="Times New Roman" pitchFamily="18" charset="0"/>
              </a:rPr>
              <a:t>Júlio Afrânio Peixoto  </a:t>
            </a:r>
            <a:r>
              <a:rPr lang="pt-BR" sz="1200" dirty="0">
                <a:solidFill>
                  <a:schemeClr val="bg1"/>
                </a:solidFill>
                <a:latin typeface="Times New Roman" pitchFamily="18" charset="0"/>
                <a:cs typeface="Times New Roman" pitchFamily="18" charset="0"/>
              </a:rPr>
              <a:t>(1876-1947)</a:t>
            </a:r>
            <a:endParaRPr lang="pt-BR" sz="1050" dirty="0">
              <a:solidFill>
                <a:schemeClr val="bg1"/>
              </a:solidFill>
              <a:latin typeface="Times New Roman" pitchFamily="18" charset="0"/>
              <a:cs typeface="Times New Roman" pitchFamily="18" charset="0"/>
            </a:endParaRPr>
          </a:p>
        </p:txBody>
      </p:sp>
      <p:sp>
        <p:nvSpPr>
          <p:cNvPr id="14" name="Retângulo 13"/>
          <p:cNvSpPr>
            <a:spLocks noChangeArrowheads="1"/>
          </p:cNvSpPr>
          <p:nvPr/>
        </p:nvSpPr>
        <p:spPr bwMode="auto">
          <a:xfrm>
            <a:off x="0" y="5445224"/>
            <a:ext cx="1835696" cy="984885"/>
          </a:xfrm>
          <a:prstGeom prst="rect">
            <a:avLst/>
          </a:prstGeom>
          <a:noFill/>
          <a:ln w="9525">
            <a:noFill/>
            <a:miter lim="800000"/>
            <a:headEnd/>
            <a:tailEnd/>
          </a:ln>
        </p:spPr>
        <p:txBody>
          <a:bodyPr wrap="square">
            <a:spAutoFit/>
          </a:bodyPr>
          <a:lstStyle/>
          <a:p>
            <a:r>
              <a:rPr lang="pt-BR" sz="1200" b="1" dirty="0">
                <a:solidFill>
                  <a:schemeClr val="bg1"/>
                </a:solidFill>
                <a:latin typeface="Times New Roman" pitchFamily="18" charset="0"/>
                <a:cs typeface="Times New Roman" pitchFamily="18" charset="0"/>
              </a:rPr>
              <a:t>Uma pétala caída</a:t>
            </a:r>
            <a:br>
              <a:rPr lang="pt-BR" sz="1200" b="1" dirty="0">
                <a:solidFill>
                  <a:schemeClr val="bg1"/>
                </a:solidFill>
                <a:latin typeface="Times New Roman" pitchFamily="18" charset="0"/>
                <a:cs typeface="Times New Roman" pitchFamily="18" charset="0"/>
              </a:rPr>
            </a:br>
            <a:r>
              <a:rPr lang="pt-BR" sz="1200" b="1" dirty="0">
                <a:solidFill>
                  <a:schemeClr val="bg1"/>
                </a:solidFill>
                <a:latin typeface="Times New Roman" pitchFamily="18" charset="0"/>
                <a:cs typeface="Times New Roman" pitchFamily="18" charset="0"/>
              </a:rPr>
              <a:t>Que torna a seu ramo:</a:t>
            </a:r>
            <a:br>
              <a:rPr lang="pt-BR" sz="1200" b="1" dirty="0">
                <a:solidFill>
                  <a:schemeClr val="bg1"/>
                </a:solidFill>
                <a:latin typeface="Times New Roman" pitchFamily="18" charset="0"/>
                <a:cs typeface="Times New Roman" pitchFamily="18" charset="0"/>
              </a:rPr>
            </a:br>
            <a:r>
              <a:rPr lang="pt-BR" sz="1200" b="1" dirty="0">
                <a:solidFill>
                  <a:schemeClr val="bg1"/>
                </a:solidFill>
                <a:latin typeface="Times New Roman" pitchFamily="18" charset="0"/>
                <a:cs typeface="Times New Roman" pitchFamily="18" charset="0"/>
              </a:rPr>
              <a:t>Ah! é uma borboleta!</a:t>
            </a:r>
            <a:endParaRPr lang="pt-BR" sz="1200" i="1" dirty="0">
              <a:solidFill>
                <a:schemeClr val="bg1"/>
              </a:solidFill>
              <a:latin typeface="Times New Roman" pitchFamily="18" charset="0"/>
              <a:cs typeface="Times New Roman" pitchFamily="18" charset="0"/>
            </a:endParaRPr>
          </a:p>
          <a:p>
            <a:r>
              <a:rPr lang="pt-BR" sz="1100" i="1" dirty="0">
                <a:solidFill>
                  <a:schemeClr val="bg1"/>
                </a:solidFill>
                <a:latin typeface="Times New Roman" pitchFamily="18" charset="0"/>
                <a:cs typeface="Times New Roman" pitchFamily="18" charset="0"/>
              </a:rPr>
              <a:t>Trovas populares brasileiras</a:t>
            </a:r>
            <a:r>
              <a:rPr lang="pt-BR" sz="1100" i="1" dirty="0" smtClean="0">
                <a:solidFill>
                  <a:schemeClr val="bg1"/>
                </a:solidFill>
                <a:latin typeface="Times New Roman" pitchFamily="18" charset="0"/>
                <a:cs typeface="Times New Roman" pitchFamily="18" charset="0"/>
              </a:rPr>
              <a:t>,</a:t>
            </a:r>
          </a:p>
          <a:p>
            <a:pPr algn="r"/>
            <a:r>
              <a:rPr lang="pt-BR" sz="1100" i="1" dirty="0" smtClean="0">
                <a:solidFill>
                  <a:schemeClr val="bg1"/>
                </a:solidFill>
                <a:latin typeface="Times New Roman" pitchFamily="18" charset="0"/>
                <a:cs typeface="Times New Roman" pitchFamily="18" charset="0"/>
              </a:rPr>
              <a:t> </a:t>
            </a:r>
            <a:r>
              <a:rPr lang="pt-BR" sz="1100" i="1" dirty="0">
                <a:solidFill>
                  <a:schemeClr val="bg1"/>
                </a:solidFill>
                <a:latin typeface="Times New Roman" pitchFamily="18" charset="0"/>
                <a:cs typeface="Times New Roman" pitchFamily="18" charset="0"/>
              </a:rPr>
              <a:t>1919</a:t>
            </a:r>
            <a:endParaRPr lang="pt-BR" sz="1100" dirty="0">
              <a:solidFill>
                <a:schemeClr val="bg1"/>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836712"/>
            <a:ext cx="8280000" cy="1200329"/>
          </a:xfrm>
          <a:prstGeom prst="rect">
            <a:avLst/>
          </a:prstGeom>
          <a:noFill/>
        </p:spPr>
        <p:txBody>
          <a:bodyPr wrap="square" rtlCol="0">
            <a:spAutoFit/>
          </a:bodyPr>
          <a:lstStyle/>
          <a:p>
            <a:pPr marL="179388" indent="-179388" algn="just" fontAlgn="base">
              <a:buClr>
                <a:srgbClr val="00CCFF"/>
              </a:buClr>
              <a:buSzPct val="60000"/>
              <a:buFont typeface="Wingdings" pitchFamily="2" charset="2"/>
              <a:buChar char="v"/>
            </a:pPr>
            <a:r>
              <a:rPr lang="pt-BR" b="1" dirty="0" smtClean="0">
                <a:solidFill>
                  <a:srgbClr val="00CCFF"/>
                </a:solidFill>
                <a:latin typeface="Times New Roman" pitchFamily="18" charset="0"/>
                <a:cs typeface="Times New Roman" pitchFamily="18" charset="0"/>
              </a:rPr>
              <a:t>22/04/1500 -</a:t>
            </a:r>
            <a:r>
              <a:rPr lang="pt-BR" b="1" dirty="0" smtClean="0">
                <a:solidFill>
                  <a:schemeClr val="bg1"/>
                </a:solidFill>
                <a:latin typeface="Times New Roman" pitchFamily="18" charset="0"/>
                <a:cs typeface="Times New Roman" pitchFamily="18" charset="0"/>
              </a:rPr>
              <a:t> Monte Pascoal - Pedro Álvares Cabral - 13 </a:t>
            </a:r>
            <a:r>
              <a:rPr lang="pt-BR" b="1" dirty="0">
                <a:solidFill>
                  <a:schemeClr val="bg1"/>
                </a:solidFill>
                <a:latin typeface="Times New Roman" pitchFamily="18" charset="0"/>
                <a:cs typeface="Times New Roman" pitchFamily="18" charset="0"/>
              </a:rPr>
              <a:t>caravelas portuguesas </a:t>
            </a:r>
            <a:r>
              <a:rPr lang="pt-BR" b="1" dirty="0" smtClean="0">
                <a:solidFill>
                  <a:schemeClr val="bg1"/>
                </a:solidFill>
                <a:latin typeface="Times New Roman" pitchFamily="18" charset="0"/>
                <a:cs typeface="Times New Roman" pitchFamily="18" charset="0"/>
              </a:rPr>
              <a:t> </a:t>
            </a:r>
          </a:p>
          <a:p>
            <a:pPr marL="179388" indent="-179388" algn="just" fontAlgn="base">
              <a:buClr>
                <a:srgbClr val="00CCFF"/>
              </a:buClr>
              <a:buSzPct val="60000"/>
              <a:buFont typeface="Wingdings" pitchFamily="2" charset="2"/>
              <a:buChar char="v"/>
            </a:pPr>
            <a:r>
              <a:rPr lang="pt-BR" b="1" dirty="0" smtClean="0">
                <a:solidFill>
                  <a:srgbClr val="00CCFF"/>
                </a:solidFill>
                <a:latin typeface="Times New Roman" pitchFamily="18" charset="0"/>
                <a:cs typeface="Times New Roman" pitchFamily="18" charset="0"/>
              </a:rPr>
              <a:t>26/04/1500 - </a:t>
            </a:r>
            <a:r>
              <a:rPr lang="pt-BR" b="1" dirty="0">
                <a:solidFill>
                  <a:schemeClr val="bg1"/>
                </a:solidFill>
                <a:latin typeface="Times New Roman" pitchFamily="18" charset="0"/>
                <a:cs typeface="Times New Roman" pitchFamily="18" charset="0"/>
              </a:rPr>
              <a:t>primeira missa no </a:t>
            </a:r>
            <a:r>
              <a:rPr lang="pt-BR" b="1" dirty="0" smtClean="0">
                <a:solidFill>
                  <a:schemeClr val="bg1"/>
                </a:solidFill>
                <a:latin typeface="Times New Roman" pitchFamily="18" charset="0"/>
                <a:cs typeface="Times New Roman" pitchFamily="18" charset="0"/>
              </a:rPr>
              <a:t>Brasil celebrada por Frei Henrique de Coimbra no Ilhéu da Coroa Vermelha (extremidade sul da Baía Cabrália)  </a:t>
            </a:r>
            <a:endParaRPr lang="pt-BR" b="1" dirty="0">
              <a:solidFill>
                <a:schemeClr val="bg1"/>
              </a:solidFill>
              <a:latin typeface="Times New Roman" pitchFamily="18" charset="0"/>
              <a:cs typeface="Times New Roman" pitchFamily="18" charset="0"/>
            </a:endParaRPr>
          </a:p>
          <a:p>
            <a:pPr marL="179388" indent="-179388" algn="just" fontAlgn="base">
              <a:buClr>
                <a:srgbClr val="00CCFF"/>
              </a:buClr>
              <a:buSzPct val="60000"/>
              <a:buFont typeface="Wingdings" pitchFamily="2" charset="2"/>
              <a:buChar char="v"/>
            </a:pPr>
            <a:r>
              <a:rPr lang="pt-BR" b="1" dirty="0" smtClean="0">
                <a:solidFill>
                  <a:srgbClr val="00CCFF"/>
                </a:solidFill>
                <a:latin typeface="Times New Roman" pitchFamily="18" charset="0"/>
                <a:cs typeface="Times New Roman" pitchFamily="18" charset="0"/>
              </a:rPr>
              <a:t>1500 a 1511 - </a:t>
            </a:r>
            <a:r>
              <a:rPr lang="pt-BR" b="1" dirty="0" smtClean="0">
                <a:solidFill>
                  <a:schemeClr val="bg1"/>
                </a:solidFill>
                <a:latin typeface="Times New Roman" pitchFamily="18" charset="0"/>
                <a:cs typeface="Times New Roman" pitchFamily="18" charset="0"/>
              </a:rPr>
              <a:t>Ilha de Vera Cruz - Terra de Santa Cruz – Brasil</a:t>
            </a:r>
            <a:endParaRPr lang="pt-BR" b="1" dirty="0">
              <a:solidFill>
                <a:schemeClr val="bg1"/>
              </a:solidFill>
              <a:latin typeface="Times New Roman" pitchFamily="18" charset="0"/>
              <a:cs typeface="Times New Roman" pitchFamily="18" charset="0"/>
            </a:endParaRPr>
          </a:p>
        </p:txBody>
      </p:sp>
      <p:sp>
        <p:nvSpPr>
          <p:cNvPr id="10"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14338" name="Picture 2" descr="Primeiros contatos entre portugueses e índios"/>
          <p:cNvPicPr>
            <a:picLocks noChangeAspect="1" noChangeArrowheads="1"/>
          </p:cNvPicPr>
          <p:nvPr/>
        </p:nvPicPr>
        <p:blipFill>
          <a:blip r:embed="rId2" cstate="print"/>
          <a:srcRect/>
          <a:stretch>
            <a:fillRect/>
          </a:stretch>
        </p:blipFill>
        <p:spPr bwMode="auto">
          <a:xfrm>
            <a:off x="395536" y="2348880"/>
            <a:ext cx="3997210" cy="2818035"/>
          </a:xfrm>
          <a:prstGeom prst="rect">
            <a:avLst/>
          </a:prstGeom>
          <a:noFill/>
        </p:spPr>
      </p:pic>
      <p:sp>
        <p:nvSpPr>
          <p:cNvPr id="13" name="Rectangle 6"/>
          <p:cNvSpPr>
            <a:spLocks noChangeArrowheads="1"/>
          </p:cNvSpPr>
          <p:nvPr/>
        </p:nvSpPr>
        <p:spPr bwMode="auto">
          <a:xfrm>
            <a:off x="1259632" y="5157192"/>
            <a:ext cx="3146567" cy="307777"/>
          </a:xfrm>
          <a:prstGeom prst="rect">
            <a:avLst/>
          </a:prstGeom>
          <a:noFill/>
          <a:ln w="9525">
            <a:noFill/>
            <a:miter lim="800000"/>
            <a:headEnd/>
            <a:tailEnd/>
          </a:ln>
        </p:spPr>
        <p:txBody>
          <a:bodyPr wrap="none">
            <a:spAutoFit/>
          </a:bodyPr>
          <a:lstStyle/>
          <a:p>
            <a:pPr fontAlgn="base">
              <a:spcBef>
                <a:spcPct val="0"/>
              </a:spcBef>
              <a:spcAft>
                <a:spcPct val="0"/>
              </a:spcAft>
            </a:pPr>
            <a:r>
              <a:rPr lang="pt-BR" sz="1400" dirty="0" smtClean="0">
                <a:solidFill>
                  <a:srgbClr val="FFFFFF"/>
                </a:solidFill>
                <a:latin typeface="Times New Roman" pitchFamily="18" charset="0"/>
                <a:cs typeface="Times New Roman" pitchFamily="18" charset="0"/>
              </a:rPr>
              <a:t>www.historiadobrasil.net/descobrimento/</a:t>
            </a:r>
            <a:endParaRPr lang="pt-BR" sz="1400" dirty="0">
              <a:solidFill>
                <a:srgbClr val="FFFFFF"/>
              </a:solidFill>
              <a:latin typeface="Times New Roman" pitchFamily="18" charset="0"/>
              <a:cs typeface="Times New Roman" pitchFamily="18" charset="0"/>
            </a:endParaRPr>
          </a:p>
        </p:txBody>
      </p:sp>
      <p:sp>
        <p:nvSpPr>
          <p:cNvPr id="6" name="Rectangle 6"/>
          <p:cNvSpPr>
            <a:spLocks noChangeArrowheads="1"/>
          </p:cNvSpPr>
          <p:nvPr/>
        </p:nvSpPr>
        <p:spPr bwMode="auto">
          <a:xfrm>
            <a:off x="6377811" y="6611779"/>
            <a:ext cx="2082621"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profellingtonalexandre</a:t>
            </a:r>
            <a:r>
              <a:rPr lang="pt-BR" sz="1000" dirty="0" smtClean="0">
                <a:solidFill>
                  <a:srgbClr val="FFFFFF"/>
                </a:solidFill>
                <a:latin typeface="Times New Roman" pitchFamily="18" charset="0"/>
                <a:cs typeface="Times New Roman" pitchFamily="18" charset="0"/>
              </a:rPr>
              <a:t>.blogspot.com</a:t>
            </a:r>
            <a:endParaRPr lang="pt-BR" sz="1000" dirty="0">
              <a:solidFill>
                <a:srgbClr val="FFFFFF"/>
              </a:solidFill>
              <a:latin typeface="Times New Roman" pitchFamily="18" charset="0"/>
              <a:cs typeface="Times New Roman" pitchFamily="18" charset="0"/>
            </a:endParaRPr>
          </a:p>
        </p:txBody>
      </p:sp>
      <p:pic>
        <p:nvPicPr>
          <p:cNvPr id="7" name="Picture 2" descr="http://2.bp.blogspot.com/-UAlIDoV2AL8/Tbdu3qooENI/AAAAAAAAAfI/-5jjBGiY5XM/s1600/primeira-missa.jpg"/>
          <p:cNvPicPr>
            <a:picLocks noChangeAspect="1" noChangeArrowheads="1"/>
          </p:cNvPicPr>
          <p:nvPr/>
        </p:nvPicPr>
        <p:blipFill>
          <a:blip r:embed="rId3" cstate="print"/>
          <a:srcRect/>
          <a:stretch>
            <a:fillRect/>
          </a:stretch>
        </p:blipFill>
        <p:spPr bwMode="auto">
          <a:xfrm>
            <a:off x="4572000" y="3429000"/>
            <a:ext cx="4290741" cy="3191460"/>
          </a:xfrm>
          <a:prstGeom prst="rect">
            <a:avLst/>
          </a:prstGeom>
          <a:no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aixaDeTexto 4"/>
          <p:cNvSpPr txBox="1">
            <a:spLocks noChangeArrowheads="1"/>
          </p:cNvSpPr>
          <p:nvPr/>
        </p:nvSpPr>
        <p:spPr bwMode="auto">
          <a:xfrm>
            <a:off x="611560" y="0"/>
            <a:ext cx="1224136" cy="461665"/>
          </a:xfrm>
          <a:prstGeom prst="rect">
            <a:avLst/>
          </a:prstGeom>
          <a:noFill/>
          <a:ln w="9525">
            <a:noFill/>
            <a:miter lim="800000"/>
            <a:headEnd/>
            <a:tailEnd/>
          </a:ln>
        </p:spPr>
        <p:txBody>
          <a:bodyPr wrap="square">
            <a:spAutoFit/>
          </a:bodyPr>
          <a:lstStyle/>
          <a:p>
            <a:pPr algn="ctr"/>
            <a:r>
              <a:rPr lang="pt-BR" sz="1200" b="1" dirty="0" smtClean="0">
                <a:solidFill>
                  <a:schemeClr val="bg1"/>
                </a:solidFill>
                <a:latin typeface="Times New Roman" pitchFamily="18" charset="0"/>
                <a:cs typeface="Times New Roman" pitchFamily="18" charset="0"/>
              </a:rPr>
              <a:t>Adolfo Lutz</a:t>
            </a:r>
          </a:p>
          <a:p>
            <a:pPr algn="ctr"/>
            <a:r>
              <a:rPr lang="pt-BR" sz="1200" dirty="0" smtClean="0">
                <a:solidFill>
                  <a:schemeClr val="bg1"/>
                </a:solidFill>
                <a:latin typeface="Times New Roman" pitchFamily="18" charset="0"/>
                <a:cs typeface="Times New Roman" pitchFamily="18" charset="0"/>
              </a:rPr>
              <a:t>(1855-1940)</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2339752" y="764704"/>
            <a:ext cx="6336704" cy="1631216"/>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b="1" dirty="0" smtClean="0">
                <a:solidFill>
                  <a:srgbClr val="00CCFF"/>
                </a:solidFill>
                <a:latin typeface="Times New Roman" pitchFamily="18" charset="0"/>
                <a:cs typeface="Times New Roman" pitchFamily="18" charset="0"/>
              </a:rPr>
              <a:t>Adolfo Lutz</a:t>
            </a:r>
            <a:r>
              <a:rPr lang="pt-BR" sz="2000" dirty="0" smtClean="0">
                <a:solidFill>
                  <a:schemeClr val="bg1"/>
                </a:solidFill>
                <a:latin typeface="Times New Roman" pitchFamily="18" charset="0"/>
                <a:cs typeface="Times New Roman" pitchFamily="18" charset="0"/>
              </a:rPr>
              <a:t> (RJ, 18/12/1855 - RJ, 06/10/1940) foi um médico e cientista brasileiro, pai da medicina tropical e da zoologia médica no Brasil. Pioneiro na área de epidemiologia e na pesquisa de doenças infecciosas.</a:t>
            </a:r>
          </a:p>
          <a:p>
            <a:pPr algn="just" fontAlgn="base">
              <a:buClr>
                <a:srgbClr val="00B0F0"/>
              </a:buClr>
              <a:buSzPct val="60000"/>
            </a:pPr>
            <a:endParaRPr lang="pt-BR" sz="2000" dirty="0" smtClean="0">
              <a:solidFill>
                <a:schemeClr val="bg1"/>
              </a:solidFill>
              <a:latin typeface="Times New Roman" pitchFamily="18" charset="0"/>
              <a:cs typeface="Times New Roman" pitchFamily="18" charset="0"/>
            </a:endParaRPr>
          </a:p>
        </p:txBody>
      </p:sp>
      <p:sp>
        <p:nvSpPr>
          <p:cNvPr id="9" name="CaixaDeTexto 8"/>
          <p:cNvSpPr txBox="1"/>
          <p:nvPr/>
        </p:nvSpPr>
        <p:spPr>
          <a:xfrm>
            <a:off x="251520" y="1988840"/>
            <a:ext cx="8496944" cy="1477328"/>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dirty="0" smtClean="0">
                <a:solidFill>
                  <a:schemeClr val="bg1"/>
                </a:solidFill>
                <a:latin typeface="Times New Roman" pitchFamily="18" charset="0"/>
                <a:cs typeface="Times New Roman" pitchFamily="18" charset="0"/>
              </a:rPr>
              <a:t>A rede estadual de saúde foi formada em 1892, com a criação do Instituto Bacteriológico e do laboratório de Análises Químicas e </a:t>
            </a:r>
            <a:r>
              <a:rPr lang="pt-BR" dirty="0" err="1" smtClean="0">
                <a:solidFill>
                  <a:schemeClr val="bg1"/>
                </a:solidFill>
                <a:latin typeface="Times New Roman" pitchFamily="18" charset="0"/>
                <a:cs typeface="Times New Roman" pitchFamily="18" charset="0"/>
              </a:rPr>
              <a:t>Bromatológicas</a:t>
            </a:r>
            <a:r>
              <a:rPr lang="pt-BR" dirty="0" smtClean="0">
                <a:solidFill>
                  <a:schemeClr val="bg1"/>
                </a:solidFill>
                <a:latin typeface="Times New Roman" pitchFamily="18" charset="0"/>
                <a:cs typeface="Times New Roman" pitchFamily="18" charset="0"/>
              </a:rPr>
              <a:t> e a incorporação do Instituto Vacinogênico, do Laboratório Farmacêutico e dos Hospitais Públicos. Desde os primeiros anos, o Instituto Bacteriológico pode intervir com grande impacto nas condições de saúde da população paulista, ajudando a controlar a difusão  da  febre  amarela em  quase  todo o </a:t>
            </a:r>
          </a:p>
        </p:txBody>
      </p:sp>
      <p:sp>
        <p:nvSpPr>
          <p:cNvPr id="10"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12" name="Rectangle 6"/>
          <p:cNvSpPr>
            <a:spLocks noChangeArrowheads="1"/>
          </p:cNvSpPr>
          <p:nvPr/>
        </p:nvSpPr>
        <p:spPr bwMode="auto">
          <a:xfrm>
            <a:off x="6743298" y="6457890"/>
            <a:ext cx="2400702" cy="400110"/>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www.ial.sp.gov.br/index.</a:t>
            </a:r>
            <a:r>
              <a:rPr lang="pt-BR" sz="1000" dirty="0" err="1" smtClean="0">
                <a:solidFill>
                  <a:srgbClr val="FFFFFF"/>
                </a:solidFill>
                <a:latin typeface="Times New Roman" pitchFamily="18" charset="0"/>
                <a:cs typeface="Times New Roman" pitchFamily="18" charset="0"/>
              </a:rPr>
              <a:t>php</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option</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com_content&amp;view</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article&amp;id</a:t>
            </a:r>
            <a:r>
              <a:rPr lang="pt-BR" sz="1000" dirty="0" smtClean="0">
                <a:solidFill>
                  <a:srgbClr val="FFFFFF"/>
                </a:solidFill>
                <a:latin typeface="Times New Roman" pitchFamily="18" charset="0"/>
                <a:cs typeface="Times New Roman" pitchFamily="18" charset="0"/>
              </a:rPr>
              <a:t>=2&amp;</a:t>
            </a:r>
            <a:r>
              <a:rPr lang="pt-BR" sz="1000" dirty="0" err="1" smtClean="0">
                <a:solidFill>
                  <a:srgbClr val="FFFFFF"/>
                </a:solidFill>
                <a:latin typeface="Times New Roman" pitchFamily="18" charset="0"/>
                <a:cs typeface="Times New Roman" pitchFamily="18" charset="0"/>
              </a:rPr>
              <a:t>Itemid</a:t>
            </a:r>
            <a:r>
              <a:rPr lang="pt-BR" sz="1000" dirty="0" smtClean="0">
                <a:solidFill>
                  <a:srgbClr val="FFFFFF"/>
                </a:solidFill>
                <a:latin typeface="Times New Roman" pitchFamily="18" charset="0"/>
                <a:cs typeface="Times New Roman" pitchFamily="18" charset="0"/>
              </a:rPr>
              <a:t>=63</a:t>
            </a:r>
            <a:endParaRPr lang="pt-BR" sz="1000" dirty="0">
              <a:solidFill>
                <a:srgbClr val="FFFFFF"/>
              </a:solidFill>
              <a:latin typeface="Times New Roman" pitchFamily="18" charset="0"/>
              <a:cs typeface="Times New Roman" pitchFamily="18" charset="0"/>
            </a:endParaRPr>
          </a:p>
        </p:txBody>
      </p:sp>
      <p:pic>
        <p:nvPicPr>
          <p:cNvPr id="62466" name="Picture 2" descr="http://www.infoescola.com/wp-content/uploads/2010/03/Adolpho-Lutz.jpg"/>
          <p:cNvPicPr>
            <a:picLocks noChangeAspect="1" noChangeArrowheads="1"/>
          </p:cNvPicPr>
          <p:nvPr/>
        </p:nvPicPr>
        <p:blipFill>
          <a:blip r:embed="rId2" cstate="print"/>
          <a:srcRect/>
          <a:stretch>
            <a:fillRect/>
          </a:stretch>
        </p:blipFill>
        <p:spPr bwMode="auto">
          <a:xfrm>
            <a:off x="539552" y="404664"/>
            <a:ext cx="1561376" cy="1701900"/>
          </a:xfrm>
          <a:prstGeom prst="rect">
            <a:avLst/>
          </a:prstGeom>
          <a:noFill/>
        </p:spPr>
      </p:pic>
      <p:pic>
        <p:nvPicPr>
          <p:cNvPr id="62468" name="Picture 4" descr="http://www.ial.sp.gov.br/images/stories/bustolutz.png"/>
          <p:cNvPicPr>
            <a:picLocks noChangeAspect="1" noChangeArrowheads="1"/>
          </p:cNvPicPr>
          <p:nvPr/>
        </p:nvPicPr>
        <p:blipFill>
          <a:blip r:embed="rId3" cstate="print"/>
          <a:srcRect/>
          <a:stretch>
            <a:fillRect/>
          </a:stretch>
        </p:blipFill>
        <p:spPr bwMode="auto">
          <a:xfrm>
            <a:off x="6876256" y="3429000"/>
            <a:ext cx="2004475" cy="2952328"/>
          </a:xfrm>
          <a:prstGeom prst="rect">
            <a:avLst/>
          </a:prstGeom>
          <a:noFill/>
        </p:spPr>
      </p:pic>
      <p:sp>
        <p:nvSpPr>
          <p:cNvPr id="11" name="CaixaDeTexto 10"/>
          <p:cNvSpPr txBox="1"/>
          <p:nvPr/>
        </p:nvSpPr>
        <p:spPr>
          <a:xfrm>
            <a:off x="251520" y="3429000"/>
            <a:ext cx="6480720" cy="3416320"/>
          </a:xfrm>
          <a:prstGeom prst="rect">
            <a:avLst/>
          </a:prstGeom>
          <a:noFill/>
        </p:spPr>
        <p:txBody>
          <a:bodyPr wrap="square" rtlCol="0">
            <a:spAutoFit/>
          </a:bodyPr>
          <a:lstStyle/>
          <a:p>
            <a:pPr algn="just" fontAlgn="base">
              <a:buClr>
                <a:srgbClr val="00B0F0"/>
              </a:buClr>
              <a:buSzPct val="60000"/>
            </a:pPr>
            <a:r>
              <a:rPr lang="pt-BR" dirty="0" smtClean="0">
                <a:solidFill>
                  <a:schemeClr val="bg1"/>
                </a:solidFill>
                <a:latin typeface="Times New Roman" pitchFamily="18" charset="0"/>
                <a:cs typeface="Times New Roman" pitchFamily="18" charset="0"/>
              </a:rPr>
              <a:t>território do Estado, debelando uma epidemia de febre bubônica em Santos e combatendo o cólera e a febre </a:t>
            </a:r>
            <a:r>
              <a:rPr lang="pt-BR" dirty="0" err="1" smtClean="0">
                <a:solidFill>
                  <a:schemeClr val="bg1"/>
                </a:solidFill>
                <a:latin typeface="Times New Roman" pitchFamily="18" charset="0"/>
                <a:cs typeface="Times New Roman" pitchFamily="18" charset="0"/>
              </a:rPr>
              <a:t>tifóide</a:t>
            </a:r>
            <a:r>
              <a:rPr lang="pt-BR" dirty="0" smtClean="0">
                <a:solidFill>
                  <a:schemeClr val="bg1"/>
                </a:solidFill>
                <a:latin typeface="Times New Roman" pitchFamily="18" charset="0"/>
                <a:cs typeface="Times New Roman" pitchFamily="18" charset="0"/>
              </a:rPr>
              <a:t> que grassavam na Capital. Enquanto isso, o Laboratório </a:t>
            </a:r>
            <a:r>
              <a:rPr lang="pt-BR" dirty="0" err="1" smtClean="0">
                <a:solidFill>
                  <a:schemeClr val="bg1"/>
                </a:solidFill>
                <a:latin typeface="Times New Roman" pitchFamily="18" charset="0"/>
                <a:cs typeface="Times New Roman" pitchFamily="18" charset="0"/>
              </a:rPr>
              <a:t>Bromatológico</a:t>
            </a:r>
            <a:r>
              <a:rPr lang="pt-BR" dirty="0" smtClean="0">
                <a:solidFill>
                  <a:schemeClr val="bg1"/>
                </a:solidFill>
                <a:latin typeface="Times New Roman" pitchFamily="18" charset="0"/>
                <a:cs typeface="Times New Roman" pitchFamily="18" charset="0"/>
              </a:rPr>
              <a:t> atuava, junto aos órgãos da polícia estadual, no controle às fraudes e às contaminações de alimentos.</a:t>
            </a:r>
          </a:p>
          <a:p>
            <a:pPr algn="just" fontAlgn="base">
              <a:buClr>
                <a:srgbClr val="00B0F0"/>
              </a:buClr>
              <a:buSzPct val="60000"/>
              <a:buFont typeface="Wingdings" pitchFamily="2" charset="2"/>
              <a:buChar char="v"/>
            </a:pPr>
            <a:r>
              <a:rPr lang="pt-BR" dirty="0" smtClean="0">
                <a:solidFill>
                  <a:schemeClr val="bg1"/>
                </a:solidFill>
                <a:latin typeface="Times New Roman" pitchFamily="18" charset="0"/>
                <a:cs typeface="Times New Roman" pitchFamily="18" charset="0"/>
              </a:rPr>
              <a:t>Em 26 de outubro de 1940, os dois grandes laboratórios públicos foram unidos. Como homenagem póstuma ao grande cientista que dirigira o Instituto bacteriológico nas primeiras décadas de seu funcionamento, o estabelecimento resultante da fusão dos dois laboratórios foi denominado Instituto Adolfo Lutz – IAL</a:t>
            </a:r>
          </a:p>
          <a:p>
            <a:pPr algn="just" fontAlgn="base">
              <a:buClr>
                <a:srgbClr val="00B0F0"/>
              </a:buClr>
              <a:buSzPct val="60000"/>
              <a:buFont typeface="Wingdings" pitchFamily="2" charset="2"/>
              <a:buChar char="v"/>
            </a:pPr>
            <a:r>
              <a:rPr lang="pt-BR" dirty="0" smtClean="0">
                <a:solidFill>
                  <a:schemeClr val="bg1"/>
                </a:solidFill>
                <a:latin typeface="Times New Roman" pitchFamily="18" charset="0"/>
                <a:cs typeface="Times New Roman" pitchFamily="18" charset="0"/>
              </a:rPr>
              <a:t>Hoje existem o Instituto Adolfo Lutz Central e 12 Centros Regionais </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4" descr="17"/>
          <p:cNvPicPr>
            <a:picLocks noChangeAspect="1" noChangeArrowheads="1"/>
          </p:cNvPicPr>
          <p:nvPr/>
        </p:nvPicPr>
        <p:blipFill>
          <a:blip r:embed="rId2" cstate="print"/>
          <a:srcRect/>
          <a:stretch>
            <a:fillRect/>
          </a:stretch>
        </p:blipFill>
        <p:spPr>
          <a:xfrm>
            <a:off x="3214685" y="3717032"/>
            <a:ext cx="5604944" cy="2963689"/>
          </a:xfrm>
          <a:prstGeom prst="rect">
            <a:avLst/>
          </a:prstGeom>
          <a:noFill/>
          <a:ln/>
        </p:spPr>
      </p:pic>
      <p:pic>
        <p:nvPicPr>
          <p:cNvPr id="271364" name="Picture 4" descr="15"/>
          <p:cNvPicPr>
            <a:picLocks noGrp="1" noChangeAspect="1" noChangeArrowheads="1"/>
          </p:cNvPicPr>
          <p:nvPr>
            <p:ph/>
          </p:nvPr>
        </p:nvPicPr>
        <p:blipFill>
          <a:blip r:embed="rId3" cstate="print"/>
          <a:srcRect/>
          <a:stretch>
            <a:fillRect/>
          </a:stretch>
        </p:blipFill>
        <p:spPr>
          <a:xfrm>
            <a:off x="323528" y="260648"/>
            <a:ext cx="4651300" cy="3654673"/>
          </a:xfrm>
          <a:noFill/>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548680"/>
            <a:ext cx="8280000" cy="2308324"/>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400" b="1" dirty="0" smtClean="0">
                <a:solidFill>
                  <a:srgbClr val="00B0F0"/>
                </a:solidFill>
                <a:latin typeface="Times New Roman" pitchFamily="18" charset="0"/>
                <a:cs typeface="Times New Roman" pitchFamily="18" charset="0"/>
              </a:rPr>
              <a:t>1956 - 1961:</a:t>
            </a:r>
            <a:r>
              <a:rPr lang="pt-BR" sz="2400" dirty="0" smtClean="0">
                <a:solidFill>
                  <a:schemeClr val="bg1"/>
                </a:solidFill>
                <a:latin typeface="Times New Roman" pitchFamily="18" charset="0"/>
                <a:cs typeface="Times New Roman" pitchFamily="18" charset="0"/>
              </a:rPr>
              <a:t> Juscelino </a:t>
            </a:r>
            <a:r>
              <a:rPr lang="pt-BR" sz="2400" dirty="0" smtClean="0">
                <a:solidFill>
                  <a:schemeClr val="bg1"/>
                </a:solidFill>
                <a:latin typeface="Times New Roman" pitchFamily="18" charset="0"/>
                <a:cs typeface="Times New Roman" pitchFamily="18" charset="0"/>
              </a:rPr>
              <a:t>Kubitschek de Oliveira </a:t>
            </a:r>
            <a:r>
              <a:rPr lang="pt-BR" sz="2200" dirty="0" smtClean="0">
                <a:solidFill>
                  <a:schemeClr val="bg1"/>
                </a:solidFill>
                <a:latin typeface="Times New Roman" pitchFamily="18" charset="0"/>
                <a:cs typeface="Times New Roman" pitchFamily="18" charset="0"/>
              </a:rPr>
              <a:t>(</a:t>
            </a:r>
            <a:r>
              <a:rPr lang="pt-BR" sz="2200" dirty="0" smtClean="0">
                <a:solidFill>
                  <a:schemeClr val="bg1"/>
                </a:solidFill>
                <a:latin typeface="Times New Roman" pitchFamily="18" charset="0"/>
                <a:cs typeface="Times New Roman" pitchFamily="18" charset="0"/>
              </a:rPr>
              <a:t>Diamantina, 12/09/1902 - Resende, 22/08/1976)</a:t>
            </a:r>
            <a:r>
              <a:rPr lang="pt-BR" sz="2400" dirty="0" smtClean="0">
                <a:solidFill>
                  <a:schemeClr val="bg1"/>
                </a:solidFill>
                <a:latin typeface="Times New Roman" pitchFamily="18" charset="0"/>
                <a:cs typeface="Times New Roman" pitchFamily="18" charset="0"/>
              </a:rPr>
              <a:t>, </a:t>
            </a:r>
            <a:r>
              <a:rPr lang="pt-BR" sz="2400" dirty="0" smtClean="0">
                <a:solidFill>
                  <a:schemeClr val="bg1"/>
                </a:solidFill>
                <a:latin typeface="Times New Roman" pitchFamily="18" charset="0"/>
                <a:cs typeface="Times New Roman" pitchFamily="18" charset="0"/>
              </a:rPr>
              <a:t>presidente </a:t>
            </a:r>
            <a:r>
              <a:rPr lang="pt-BR" sz="2400" dirty="0" smtClean="0">
                <a:solidFill>
                  <a:schemeClr val="bg1"/>
                </a:solidFill>
                <a:latin typeface="Times New Roman" pitchFamily="18" charset="0"/>
                <a:cs typeface="Times New Roman" pitchFamily="18" charset="0"/>
              </a:rPr>
              <a:t>da </a:t>
            </a:r>
            <a:r>
              <a:rPr lang="pt-BR" sz="2400" dirty="0" smtClean="0">
                <a:solidFill>
                  <a:schemeClr val="bg1"/>
                </a:solidFill>
                <a:latin typeface="Times New Roman" pitchFamily="18" charset="0"/>
                <a:cs typeface="Times New Roman" pitchFamily="18" charset="0"/>
              </a:rPr>
              <a:t>República,  </a:t>
            </a:r>
            <a:r>
              <a:rPr lang="pt-BR" sz="2400" dirty="0">
                <a:solidFill>
                  <a:schemeClr val="bg1"/>
                </a:solidFill>
                <a:latin typeface="Times New Roman" pitchFamily="18" charset="0"/>
                <a:cs typeface="Times New Roman" pitchFamily="18" charset="0"/>
              </a:rPr>
              <a:t>médico, oficial da Polícia Militar Mineira e político </a:t>
            </a:r>
            <a:r>
              <a:rPr lang="pt-BR" sz="2400" dirty="0" smtClean="0">
                <a:solidFill>
                  <a:schemeClr val="bg1"/>
                </a:solidFill>
                <a:latin typeface="Times New Roman" pitchFamily="18" charset="0"/>
                <a:cs typeface="Times New Roman" pitchFamily="18" charset="0"/>
              </a:rPr>
              <a:t>brasileiro</a:t>
            </a:r>
            <a:r>
              <a:rPr lang="pt-BR" sz="2400" dirty="0" smtClean="0">
                <a:solidFill>
                  <a:schemeClr val="bg1"/>
                </a:solidFill>
                <a:latin typeface="Times New Roman" pitchFamily="18" charset="0"/>
                <a:cs typeface="Times New Roman" pitchFamily="18" charset="0"/>
              </a:rPr>
              <a:t>. Em 1960 inaugura Brasília, cujo </a:t>
            </a:r>
            <a:r>
              <a:rPr lang="pt-BR" sz="2400" dirty="0" smtClean="0">
                <a:solidFill>
                  <a:schemeClr val="bg1"/>
                </a:solidFill>
                <a:latin typeface="Times New Roman" pitchFamily="18" charset="0"/>
                <a:cs typeface="Times New Roman" pitchFamily="18" charset="0"/>
              </a:rPr>
              <a:t>projeto arquitetônico </a:t>
            </a:r>
            <a:r>
              <a:rPr lang="pt-BR" sz="2400" dirty="0" smtClean="0">
                <a:solidFill>
                  <a:schemeClr val="bg1"/>
                </a:solidFill>
                <a:latin typeface="Times New Roman" pitchFamily="18" charset="0"/>
                <a:cs typeface="Times New Roman" pitchFamily="18" charset="0"/>
              </a:rPr>
              <a:t>foi de </a:t>
            </a:r>
            <a:r>
              <a:rPr lang="pt-BR" sz="2400" dirty="0" smtClean="0">
                <a:solidFill>
                  <a:schemeClr val="bg1"/>
                </a:solidFill>
                <a:latin typeface="Times New Roman" pitchFamily="18" charset="0"/>
                <a:cs typeface="Times New Roman" pitchFamily="18" charset="0"/>
              </a:rPr>
              <a:t>Oscar Niemeyer, que criou as mais importantes edificações da cidade, enquanto que o projeto urbanístico </a:t>
            </a:r>
            <a:r>
              <a:rPr lang="pt-BR" sz="2400" dirty="0" smtClean="0">
                <a:solidFill>
                  <a:schemeClr val="bg1"/>
                </a:solidFill>
                <a:latin typeface="Times New Roman" pitchFamily="18" charset="0"/>
                <a:cs typeface="Times New Roman" pitchFamily="18" charset="0"/>
              </a:rPr>
              <a:t>foi de </a:t>
            </a:r>
            <a:r>
              <a:rPr lang="pt-BR" sz="2400" dirty="0" smtClean="0">
                <a:solidFill>
                  <a:schemeClr val="bg1"/>
                </a:solidFill>
                <a:latin typeface="Times New Roman" pitchFamily="18" charset="0"/>
                <a:cs typeface="Times New Roman" pitchFamily="18" charset="0"/>
              </a:rPr>
              <a:t>Lúcio Costa</a:t>
            </a:r>
            <a:endParaRPr lang="pt-BR" sz="2400" dirty="0" smtClean="0">
              <a:solidFill>
                <a:schemeClr val="bg1"/>
              </a:solidFill>
              <a:latin typeface="Times New Roman" pitchFamily="18" charset="0"/>
              <a:cs typeface="Times New Roman" pitchFamily="18" charset="0"/>
            </a:endParaRPr>
          </a:p>
        </p:txBody>
      </p:sp>
      <p:sp>
        <p:nvSpPr>
          <p:cNvPr id="11" name="Rectangle 6"/>
          <p:cNvSpPr>
            <a:spLocks noChangeArrowheads="1"/>
          </p:cNvSpPr>
          <p:nvPr/>
        </p:nvSpPr>
        <p:spPr bwMode="auto">
          <a:xfrm>
            <a:off x="6588224" y="5805264"/>
            <a:ext cx="2016224" cy="707886"/>
          </a:xfrm>
          <a:prstGeom prst="rect">
            <a:avLst/>
          </a:prstGeom>
          <a:noFill/>
          <a:ln w="9525">
            <a:noFill/>
            <a:miter lim="800000"/>
            <a:headEnd/>
            <a:tailEnd/>
          </a:ln>
        </p:spPr>
        <p:txBody>
          <a:bodyPr wrap="squar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Lúcio Marçal Ferreira Ribeiro Lima Costa (</a:t>
            </a:r>
            <a:r>
              <a:rPr lang="pt-BR" sz="1000" dirty="0" err="1" smtClean="0">
                <a:solidFill>
                  <a:srgbClr val="FFFFFF"/>
                </a:solidFill>
                <a:latin typeface="Times New Roman" pitchFamily="18" charset="0"/>
                <a:cs typeface="Times New Roman" pitchFamily="18" charset="0"/>
              </a:rPr>
              <a:t>Toulon</a:t>
            </a:r>
            <a:r>
              <a:rPr lang="pt-BR" sz="1000" dirty="0" smtClean="0">
                <a:solidFill>
                  <a:srgbClr val="FFFFFF"/>
                </a:solidFill>
                <a:latin typeface="Times New Roman" pitchFamily="18" charset="0"/>
                <a:cs typeface="Times New Roman" pitchFamily="18" charset="0"/>
              </a:rPr>
              <a:t>, França, </a:t>
            </a:r>
            <a:r>
              <a:rPr lang="pt-BR" sz="1000" dirty="0" smtClean="0">
                <a:solidFill>
                  <a:srgbClr val="FFFFFF"/>
                </a:solidFill>
                <a:latin typeface="Times New Roman" pitchFamily="18" charset="0"/>
                <a:cs typeface="Times New Roman" pitchFamily="18" charset="0"/>
              </a:rPr>
              <a:t>27/02/1902  - </a:t>
            </a:r>
            <a:r>
              <a:rPr lang="pt-BR" sz="1000" dirty="0" smtClean="0">
                <a:solidFill>
                  <a:srgbClr val="FFFFFF"/>
                </a:solidFill>
                <a:latin typeface="Times New Roman" pitchFamily="18" charset="0"/>
                <a:cs typeface="Times New Roman" pitchFamily="18" charset="0"/>
              </a:rPr>
              <a:t>Rio de Janeiro, </a:t>
            </a:r>
            <a:r>
              <a:rPr lang="pt-BR" sz="1000" dirty="0" smtClean="0">
                <a:solidFill>
                  <a:srgbClr val="FFFFFF"/>
                </a:solidFill>
                <a:latin typeface="Times New Roman" pitchFamily="18" charset="0"/>
                <a:cs typeface="Times New Roman" pitchFamily="18" charset="0"/>
              </a:rPr>
              <a:t>13/06/1998</a:t>
            </a:r>
            <a:r>
              <a:rPr lang="pt-BR" sz="1000" dirty="0" smtClean="0">
                <a:solidFill>
                  <a:srgbClr val="FFFFFF"/>
                </a:solidFill>
                <a:latin typeface="Times New Roman" pitchFamily="18" charset="0"/>
                <a:cs typeface="Times New Roman" pitchFamily="18" charset="0"/>
              </a:rPr>
              <a:t>) </a:t>
            </a:r>
            <a:endParaRPr lang="pt-BR" sz="1000" dirty="0">
              <a:solidFill>
                <a:srgbClr val="FFFFFF"/>
              </a:solidFill>
              <a:latin typeface="Times New Roman" pitchFamily="18" charset="0"/>
              <a:cs typeface="Times New Roman" pitchFamily="18" charset="0"/>
            </a:endParaRPr>
          </a:p>
        </p:txBody>
      </p:sp>
      <p:pic>
        <p:nvPicPr>
          <p:cNvPr id="1026" name="Picture 2" descr="https://upload.wikimedia.org/wikipedia/commons/thumb/1/1a/Juscelino.jpg/245px-Juscelin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1" y="3212976"/>
            <a:ext cx="1710983" cy="2556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39938" name="Picture 2" descr="https://encrypted-tbn1.gstatic.com/images?q=tbn:ANd9GcS9go2XbwoVEkBOe4t6sYxVoS7WXBfb116MkwcKswGH2hmkuVpL"/>
          <p:cNvPicPr>
            <a:picLocks noChangeAspect="1" noChangeArrowheads="1"/>
          </p:cNvPicPr>
          <p:nvPr/>
        </p:nvPicPr>
        <p:blipFill>
          <a:blip r:embed="rId3" cstate="print"/>
          <a:srcRect/>
          <a:stretch>
            <a:fillRect/>
          </a:stretch>
        </p:blipFill>
        <p:spPr bwMode="auto">
          <a:xfrm>
            <a:off x="2771800" y="3212976"/>
            <a:ext cx="3425565" cy="2556000"/>
          </a:xfrm>
          <a:prstGeom prst="rect">
            <a:avLst/>
          </a:prstGeom>
          <a:noFill/>
        </p:spPr>
      </p:pic>
      <p:sp>
        <p:nvSpPr>
          <p:cNvPr id="9" name="Rectangle 6"/>
          <p:cNvSpPr>
            <a:spLocks noChangeArrowheads="1"/>
          </p:cNvSpPr>
          <p:nvPr/>
        </p:nvSpPr>
        <p:spPr bwMode="auto">
          <a:xfrm>
            <a:off x="4427984" y="6165304"/>
            <a:ext cx="1908212"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err="1" smtClean="0">
                <a:solidFill>
                  <a:srgbClr val="FFFFFF"/>
                </a:solidFill>
                <a:latin typeface="Times New Roman" pitchFamily="18" charset="0"/>
                <a:cs typeface="Times New Roman" pitchFamily="18" charset="0"/>
              </a:rPr>
              <a:t>desmanipulador</a:t>
            </a:r>
            <a:r>
              <a:rPr lang="pt-BR" sz="1000" dirty="0" smtClean="0">
                <a:solidFill>
                  <a:srgbClr val="FFFFFF"/>
                </a:solidFill>
                <a:latin typeface="Times New Roman" pitchFamily="18" charset="0"/>
                <a:cs typeface="Times New Roman" pitchFamily="18" charset="0"/>
              </a:rPr>
              <a:t>.blogspot.com</a:t>
            </a:r>
            <a:endParaRPr lang="pt-BR" sz="1000" dirty="0">
              <a:solidFill>
                <a:srgbClr val="FFFFFF"/>
              </a:solidFill>
              <a:latin typeface="Times New Roman" pitchFamily="18" charset="0"/>
              <a:cs typeface="Times New Roman" pitchFamily="18" charset="0"/>
            </a:endParaRPr>
          </a:p>
        </p:txBody>
      </p:sp>
      <p:sp>
        <p:nvSpPr>
          <p:cNvPr id="10" name="Rectangle 6"/>
          <p:cNvSpPr>
            <a:spLocks noChangeArrowheads="1"/>
          </p:cNvSpPr>
          <p:nvPr/>
        </p:nvSpPr>
        <p:spPr bwMode="auto">
          <a:xfrm>
            <a:off x="7740352" y="6453336"/>
            <a:ext cx="864096" cy="246221"/>
          </a:xfrm>
          <a:prstGeom prst="rect">
            <a:avLst/>
          </a:prstGeom>
          <a:noFill/>
          <a:ln w="9525">
            <a:noFill/>
            <a:miter lim="800000"/>
            <a:headEnd/>
            <a:tailEnd/>
          </a:ln>
        </p:spPr>
        <p:txBody>
          <a:bodyPr wrap="squar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iab</a:t>
            </a:r>
            <a:r>
              <a:rPr lang="pt-BR" sz="1000" dirty="0" smtClean="0">
                <a:solidFill>
                  <a:srgbClr val="FFFFFF"/>
                </a:solidFill>
                <a:latin typeface="Times New Roman" pitchFamily="18" charset="0"/>
                <a:cs typeface="Times New Roman" pitchFamily="18" charset="0"/>
              </a:rPr>
              <a:t>-sc.org.</a:t>
            </a:r>
            <a:r>
              <a:rPr lang="pt-BR" sz="1000" dirty="0" err="1" smtClean="0">
                <a:solidFill>
                  <a:srgbClr val="FFFFFF"/>
                </a:solidFill>
                <a:latin typeface="Times New Roman" pitchFamily="18" charset="0"/>
                <a:cs typeface="Times New Roman" pitchFamily="18" charset="0"/>
              </a:rPr>
              <a:t>br</a:t>
            </a:r>
            <a:endParaRPr lang="pt-BR" sz="1000" dirty="0">
              <a:solidFill>
                <a:srgbClr val="FFFFFF"/>
              </a:solidFill>
              <a:latin typeface="Times New Roman" pitchFamily="18" charset="0"/>
              <a:cs typeface="Times New Roman" pitchFamily="18" charset="0"/>
            </a:endParaRPr>
          </a:p>
        </p:txBody>
      </p:sp>
      <p:sp>
        <p:nvSpPr>
          <p:cNvPr id="39940" name="AutoShape 4" descr="data:image/jpeg;base64,/9j/4AAQSkZJRgABAQAAAQABAAD/2wCEAAkGBxQTEhQUEhQVFRUXFxgXFRcVFxcXFxQUFxcXFxYVFxcYHCggGBolHBcVITEhJSkrLi4uFx8zODMsNygtLisBCgoKDg0OGxAQGywkHyQsLCw0LCwsLCwsLCwsLCwsLCwsLCwsLCwsLCwsLCwsLCwsLCwsLCwsLCwsLCwsLCwsLP/AABEIARUAtgMBIgACEQEDEQH/xAAcAAABBQEBAQAAAAAAAAAAAAAEAAIDBQYHAQj/xAA7EAABAwIEBAMHAwMEAQUAAAABAAIRAyEEEjFBBVFhcQYigRMykaGx0fAHQsEUUuEjYoLxchUWM0OS/8QAGQEAAwEBAQAAAAAAAAAAAAAAAgMEAQAF/8QAJhEAAwACAwACAgICAwAAAAAAAAECAxESITEEQSIyE2FRcUJSkf/aAAwDAQACEQMRAD8AyWJqqnxRlEYisq+pURUNxohNGUTQwybTVjRCnqmXQuiD+lsh62GVy1iZWoIVRrRlMVQhBOC0eMwqpsRhTsqZraJckf4BmI7DhD06BRtFkI2+gEmg+gUWwoWgES1KYWyUJ4TAntC5I7Z6kvQF6AmSLpjmqemFE0KemE5CGwimiGlQUwiAiSBbHtKnplQtU9MItGbCqRSXtIJLOIXI5tXqodqZVcvaSlrwpx+hVJHUCgqTVY4SnKmoukNoBTllk2lTRTKaU2GkVVXDqvr4TotJVpoHEU1s2Y5M87DQkKas30kM5qpmtk9zojpIligaEQwIxGyQKQJgCkaFxmxAL1ewkAmIXRIxEUwoWBEUwnSJbJqYRDQomBTtCNIBs9YERTCiaFNTRaB2F0gklRXqEJHJXp9FFYnAkIZjVG/C6A6grXCqpoKzwphTWiuGWlIIgFDU3pzqiQ0NTJKr0BWcn1KiEquWyjm+iGs9B1HqZ7SbASjcJ4cquu6GjadT6KqNJdkttvwrKaJYFqsD4OAALiSrH/2swNAjfndE8iAWGjFMaVKGQt1T4NSbbL8ibEqR/h2lHu7zabdF3NHfw0YItSAW3reD2uHkcWnqJhV2K8H1Wgljmv6aH5ps0hFxS+jPsCnphe1cI+mYe0tPUQvWBUT4TV6TMU4ULVM1MQDHtU1MqBqnpogdhdJJe0QkhCRW8R4HE2WRx+CyOXcuI8MEGy594l4TyCQ8e10ULJquzF02ohrlO3CFSjCpDwtlM5kRsrKQ1k19CFDlvCnrG0UTkTJXORuB4SakFxgfMong/Ccxl1+Q29VpsPg40t1/hBrQf7FbhsHTp+VgAPMyfXRW2GwTDcuzHpoi6PDGGDed+vdWdHCAWDY7bdVwaWgajTOkW5k3PpCKLANQiKOEhTjCzqiSZvQCxgPuwpmUx+c+afih7NvlbN4UHtc0WuVm9dGa2E06QMn0+Cie0DQTGwXtOs7cQfp907D1DJls9QNkaoFyC43hzazYc0EfMdlieMcEdQM6sJseXQrpRaFBicIx7S1wBB2KdjtyybLhVr+zlbVKFY8c4MaDrXYdOnQquCuh77R5ly5emOaiKSHaiKQTBYbQCSdQCSw1HUMXQlZLjXD5BstxVYqnHYaUrHQ20cpxPDocbKL+jW04hw/oqjEUg0XCrSTRNyaZm6+H6IejhAXSYt6oriWKv5S1e8GZ6n6krzvlWp8PS+NLr0v+HUxENubdlb4cASBqLHvE6qHAYeBpc/VWmVectnpjsO3fnojmtUNClpIRzBKYkC2eU6SIDE9lNe1Dr0TEgHWwetSkRb1uhaNN0w9ttiDoI+6NaCdErjVY0bsr6mHM9OczCjGFIcXSYIuBurCpYjr+aJzWgoeKC5sGaTBm/I/SU1rZAJEcwDoe+4RAH5ySYJFvw8loOwbinD21qZadx8DzXNcbg3UnljhcfMc11umAqDxXwcVWZwPMz5jkqcV6ZH8jHyW16c9aETSULhBhT0grUea+g2iklRCS41HX3IWvTlFJjwpJeihlDjcOsVx2o4OdlAs2L8yuiYttiub+LqwBLRa/mI5Roq4voRUbZja9dz6gbbkfwq/4PT1OwVJgqQac8c4/Oa0/B2j2Y66915WauTPXwTxRe4B9reisX3IB0Vbh6Th6b7q1wcG2/XXdJSKdhVMQjaAUTWKdg5ck6UKomam1CvS6Pmm0YRgHtGxubKd4ChyX/NVIQtMYjT0Q7mXRBfcD89U1/wCdljRyYO0WMc01zeWqcW6pmZBsYS0XdLaJ+JZa6ZSEOkbiU7F1Otv5TJFV6YDj/DgHFzR1hU1I8lsuJsBfExr69Fk8RSyVnN2PmH0I7qzGzz88BFFJe0Uk4mOuprk5D4ypDTGuyiS7Kyq8QcTZQpue8gQNNz2XHOK8SNeoT/c6w5NWj8a4B7qgqPJIkiJsBFvmslhGS9zosPqjyNzIWKU2Fm5AANhJgHVXeAxGhykDYmw7Dme11lXtLnGJ7gcu6ssNxGkx0e2Lju0sqSJM3c0Rz1nXdSTO2WO3Pht+H8Ua45T5esaqwzgEEQRI69/oFhDxegRGZ83IuIb/AOTGwcs+m56S8M8WMpuFOoQ4aagEdSNkVRx/0dGTZ1DC1muAv1T6Y0WV4XxMFwynyu07LRYXEZp7x9/nPwQp7GNfaJ3EmOv0/IUrHdFFUda3L4SY/heU64j5Dr/2Vvh3pPmhNB3/ACE04lo3S/qAVxnZI2pGqVRwN0NVrqB1bb6rOR3HbCnPsq6piPPAFjqfkF7VrgC/qgBVGYG/2CVVDZkO9udOUxO0Ef5XtbE6/lkOK4dB02E77IXFVodA1ifT8EJ0iqG4l5LxvqOs6iPgspxbFD+oZG8g/CR9FqMS8ezLhZzbjrt/C51XqZsY2Dac3ax+6rl60Q5O9mpopJtEpKkhOuShsa63ZTSh8UJBUkrsqMd4lw5qMPrHfY/Vc/8AYkeUXI17rpPiEhlNx5NPyFlhOFUySTFz/uI+iX8l+Io+PPrKnGuAaQyASCSHNNj06LNAPp0nVMrdYZIzF5OrzOgHzPYracb4Zdtyef8AtE9pAXr+CQCA1tRn7qbuosWnZTKtPsrUbXRihXbVlrstQ2vTa9syJMZmgEg8xtZVmLwZY4Rm5byByI27LpeC4RQouzihUaToD52g9PMO6reN8MaXZ266los7vBMHdG6X0Yor/kVHAuOVmxTY0vdt9/uuteFDWZTArZTJ94GRmN4usd+m/A5qPrObFsoBEgbuXTWUsjTLddT7wPw/kIUu9o1vXRRYzjmWq+noQBE7jzCRzuvMFjpdlzRlga8xZYT9ReJsp1Gmk7/UbsAYDTseixmC45XDy4OAnWSQD0kad+iFS32E70fQlGCYLtfz89UZTbbZc+8PcYfVaDmDwB7riA9jtJDhIOpH/wCZjRXXtqgcwhzg1wvI0O++ohOcNdiv5U2acuBnWeo+yie8CVTjipYPOARMSNvX59iE9mObUHld8/gkt/QxHuMcTvbdDVKsbX/gbqV7rIepUbOuth20JQfexu/oDr4suqt2A077z0U9Wv8A6hOwa0c9LgTygquxzcpc7oR67fwiWvAknQwP8/NPx9oRk6YzH4uaTo2IHx2+SxvA71nk7C3SSZC0GPBOZgPvND231y3j4Kh4M2KtQquPUQZfGaagV4o6BSVGyM67mUdd1kpUGJFikpFBjPG2LHs3NBuRp9VmeD4locBIB6x+bq08Y4Ihue5g7nSTEfNZKpQOYun/AI6bTr8lN8n9kW/F8Ogf0jagv2kGDfqNkBj+BwAWvqMPNrrfAn6BWXh+g5rG5rkgG+1lZ4ikDqp9bRb0jCuwbwL1ajhOjo+dlW16biQxrYJMAi3T1Wv4g1rRJj4boXgmC9pVDosNEKMa2ajgGCFOm1thAuefNP4riCGuynQGO8Ip7cjcoIn6gbIKq20EXP8AKY+loFLvZy7jXBPbFznGXNnW5cdDPK17c1kKvCC2RlcY73HPSPmuucSwBzTcT9fT0WVxzCHaEE6wCA6DqOvZLVaQbnszvD+Jf0zhnJa0jMIcJHVp2P10grWYXxMQC+m1tZhMubTJIiLuFMCWP7RvqqrEcKp1QDUZnH+05HgdjafyFXVfC2Ul2H9oObXZXaDe6ZORJCbxNvw6RhMe2rTzOD2jKCNzb9ptOpVLVxlNjy0gTrEgOAm5AADdtiVlfD3EqmEflxDHNpvd5TcNa4aiDseS1Fc0qxAYC+LgtIBaTcy4wAL6LqrfoKnRZ4XFhwgOJA0zWtvc/LuiqdK5eZvAAjQDQD83Vdg6bg/zgW21j1F57q4pkkCZv8ElsdJR8feQG/8Ak23QEE/JGYdpyCNdRPb8Cj4lSBuZ31IgZrX+SKwdItptvYnyk6tIsQfun4lsVleivxtAub5Zltw07Aag9IsqLAgBzyOdunQ9lfeIahHmaYfEtI56OaehWS4Rii59XMCDmmPl6Kyemjz8naZpaLklBRKSdsn0dmLVBX0Rjwg8ULJSY4w3jZ3+mBzeB8AXfws/gcA1zpOn8q48cvj2Y5uPyH+UBw50d/wKXP3Rf8bqTVYKMoQnGOLNpNJJhB1uIZGEmw78llDWOIcar/8A42nytP7v9x5jkPVKb+kU7/yWTXVcWQG+Smdz7zgNwOXVbnw3gAwARsqXwsA5kjXZarCGCAjiV6DT6H41gnqqfGYtrCS7QfLdXOKAVRVojLJ3JXUuzYFTIqC1wVScV4CHyCLajmOx7qvGPdhK+X/6Xm3JjuXY6rbYao17QRv8T8UlLfvox/j/AKObDg9am+xJAEg2DotYkjaRqrEe1YPNTf3OQga3OTbW8LZ47hoN26jkfSPzkq+phsvOdpJMf4WONHck0ZrF8H9uR7XQaFoBAGpkOBt1HyRVLhVJjQAcwHu5gxzfSBbfdWLaoDmgixNyDYG9xyQWOrwTEGbRFjzkfD4xsu30La7I6bcpiw5hstB9AjGPnZV1CoDbt2HRSMqZDLjMmAOZO30QpOno3aS2LFszFx2JaJ/5AR8T8kbg8NFN7XbHNHQi/wBQh6lYOFMAjKSSSOYdY/EBFYzFZKgI0cII5Tee1gvSmFCPPvI7YFj8pyh1hoSdJHPuLoYPw9NpDWtc7aNOsnTqrHFYFrwWGC114PLoeY+iy3EMI2k/K2Q0DaCDrI1ssbqno38ZWyYEBxjQ6JKDDvtAItsUk7ZLo7g+ogcXVsvK1VVGOxUBZrRqMp44fLqPd/0ahMKGhsmZtP3/ACFF4kxYLqZ1hx+Y/wAI3CNa8G22mt+Q2j8OilueVlsXwkqsdhalZ2W3swTmgiXR+0DXlPRS1sI/LOXLpra+xjWI7LR4JoPlEACJywSBexcQALcvmnY3AiCDfWGsAEAnSd/dJO5J7JqxSkKeemzMeHONCk5zHEgA2O3YFanCeIGnQysvV8POc4gDKSQGgbakknTTWLAmJJTsL4eqASXHKZAFxN7X+KQ4pFM5k0aHH+K2tsAXHkLn/CqaPiLE1amVtJobzk26kxCtsBwBtPNAkwXAbuh0W6x81bMwDcoczTLPWDv10QOLYycklRxrhvtcM8G7okH/AHC8j12UHhHik02yf8dFev0yjbX+FheG1G0cRWpHQOzDazjNvWUNrWmMmt7R0pmKBGv5ZB42sN/RVNPHaQf82t8VFXxgdadPnP2lC6O4o8x77Et6Ob9fz1VBWrkOJ07cx/2j31XSW63+BmDCrMVRidevxQ6MYJW4oW2CAxHFal4BnRvSdXfCQjmUJ2UrOGZnQ3/oJkfi9iq/JaJ2PcaYItlY2/e+X6/BXNXCursY8EZmi/UWt+c1kcfxgCp7Kmf9NtnH+532Wwo8bYygHERaw3J7J/8AI2+xM45SJXVG0mEF3mIgbwI1WFxtV5cXEmJg8iU/iXEnOBd+4z6N2Cgx2Jb7Gk0e8Lu7lNlakRdcqJMPUSQlCokh5HcTu+Jpm6zPGHEAq64x4goUgc1RvxXOuP8Aj3D3DTm7Kv67J5ffRV8XqkvE80/AY8tJANgL8i68DqIJt2WfZx8V6sBsRJCu8MBl015rz8r430ehjXKdMvMBxCWVAx0R5SS4Euc4kusdAAG2+RhGYzxJTYGhpaMoHmILiRAafLvJDru7wSsYMzWubJiXSN7xHpZAV8G43uRESNu65ZmjV8dUzpFPj1I5CXuLnOyAAEHMSfMBGpDgMx0HUibTD41lUe80BrnFsaAUSLjpE95PJclw3BnZg8HNlOYTfzbXV94fxNSi457gPLgYJADz5muAvBlwnayNZk/TK+LcnUq9QF4cDBYWkdnZmkdtCpcRUDYIuNv/ABcYjsDHwKy+G4o2oA5kz7s6xFw7SdmzOk9pP/qy6l1BIIyAw0ReI5QCB17glSYpy16G40CYBkHnFiNu/wBwsL4joZMRTfMNqQ09joQemq1tLGZjB6Zo5mCHjWWnpbftU+LsLNCGhtyHNzAEC4JOljAjrPNDUJ9oZOR+MFZWDg0DUEgnT9xAEHS0fFEtdFo+PzH5zVfhaZABtFj29T0AU9V0an87qSkVy+h9WvJOn25KurOzOhR4zECRciBpH19F7w5uYl2n26BakBT70F4bDbDr6IvGUH06YdTbmE35kdFEMSxr2scR5nBvX0WtxzBla0RFvgm66A2csr4YkufkFMamdPTkq12LzXEkNmJO6tvH3FA6t7GmRlZ78aF3JZzDcTawRl0TscfbJslfSCPbEEGpaeaBxnldLTLUBx3iZqWAgKuoYxzSmVrwXJp8LXsvVU4bFApJLHaKzE4t7zL3ucepJUCRC8T2ThfDK+Sox20wexst9wirNlzUrR8A4oQRJu2J6t591PknfY/DeujZYrDy8/P0UVFr6bpiR+a81a4Ute6R+Srj/wBODhLY7H8sp2uyqSqpOpuE5RJN8tvlofgnPwbT7jnNOvmAg9LbK0rcPIjyH4Awe/wSbRb2Pa3qt0NVUUOIweIb5mPYNJIzCddR2le4XFYgavnkBtytobc/+9F/SOd5Rpb4eoULuFgHflZY9nN79RF/UmNGgmSHQXZXHWxPe4g80LW4+aZYxwc4mBLrCdyIkEdD36KxbhrgAKr8QYExTeTdrxbaDb7IlkpAPFLD6VdrhpAMnpJ1nUk2CAxTBBAuNeqhbXygjQA2HNQf1IdM3MeaNWtmM0DUfdCt0zqalA2KcC5oG+pPz+aLq40MaTaBeegQdOkGkknM4ny3meQCy/jarUbkY4xmBJaP5TphsnrIp9K3iniCpUxDarSYYfIOg591o+KfqPWq0fZ025HEQXzcdlhWhTUgnzjTEq6CqNZzjckzc9SpXuUNOxUzxZUKRbYM8qI0AfdRFSihWm61zv07Y6mC3UJI/DG17pJbxBK9FQUikkgYA1bTwZwv9zhrz5Ki4Hw32jhIXRuF4bLpsqMOHX5MRkyfSBoNCqBPkd7h/tP9q0XD8eLCREWnn+QgMbQD2kOEj6HYjkVl28VNN5a7Vp15jqpPkYOL2vC742fktP06lhcXzNuhH5urUZHQCGnY9ua5XT8QCQQQDawNj9lp+G8ZDwCSJ5zOttOeqnTa9K9pmqODA90/H7obJcjlGl0GOJgb20/OSCxXGWtEzH8/9LW0zvCwe8Nkfn5oqfjOKa6mWdidNjNlmuKeLZltKCTN9lS08S9xh74vcC3rOwWcGwf5Ui3fTdUOVsuEiY2ReGweRubU+aCP3DYdCNI3UPDa7QG+yEC+cn919QZlargHDjXeKjh/ptvMRnI0jmE3HE/qvRGS6f5Pwn4HwDKPaVR5yLDZo+65D4/xQq4ypGjPKPRdz8VcSGGwtWqdmw3q46L50qkuJcdSST3N1dxSniiKW6vkwYNUrGr0BOAWJDWxFSMMqIlPFkWgWKtpZBAklTV6kmy8YyEL7ZyJaNSF4oiUluwtEJUmHo5nALwsWh8P8LJi1yux4uVaE5sixzs0vhfh0MzEdlo8LRspqWCyU2sHJWNDCeVWNEEt+lVVYsP4rw2V+cCx1XSa+FWe8QYBpYS4gAbmyRlhVOijFk4Vs55SHNHYatUb7riByQ1Shk6s/a4XEd0/DYkA8wvKpNPTPYlqltF23F13CzjGlz9o6qGth3mz3mNSDp67lGcOqAx9Fc0fDVfFOGlOkNSRdx6Dl3WRF0+jruJXZjm0pIDAYBsefZaHh/hKtXg5SBzNrc10fgfhGlRAtmd/c7X0Gy01DCgbKucKX7Mjv5H/AFRjOA+BWU4NQl566fBa4Ug0ADQIwiAs/wCLONNwmHqVnagQ0c3HQJ0peInqm/Tmv6wccz1G4Zh8tO743dyXNAiMRinVXve8y5zi4nqVDC1vbGxPFDSF4kUoXBHjdV5iHwpGBQYn3oXPw48w7box7bFMwzICkfotldGMBeUk1xSSm+wy04TgvaVANt11jwxwWGh5HZZrwJwYvi13H5BdcqYQMa1o2VkfhP8AbPOzPnf9IpTQzP6Kybh7KXDUFVeKOM+xaWUr1T8G9Stb29ApaRTeMfE1LBtgnNUPusGvc8guN8a47WxLiajjGzRZo9N1beL8K4APqElznanVZljJ6TadvVR/IdcuJVgUtcgrDcTqMblaRHIgFeOxRn3QD0kfKV7h8OXGACSTdrRZzRuCp6VIDKZawElzXe89sftKXxp+j09Po67+lfh2lWw7cQSXOkgtOjHArqFLBAaLkX6K8Y9nXdhnSBVbmGY61RewPNv0Xa0e+K0hVNt9kLKICkyJ0pSh2zAes1cK/VzjvtcR7BhllKxjQvOvwXYfFvFhhcNVqnVrfL1cbNHxXzLXqOe9znGXOJcepN02epOlbr/QPoe6RC9qi68iVw49IXhFk6UwhaceMUTx5ip2wmFtyt0cTNKjrvsmyo6z1u+jNEEr1eNSU4R9Ifp9wgNph5G0D+Vp8fS0RPDcGKdJrRsAosfqAqHfKyFTqSoxFUtbb3jYfdZ7EYCJc67jclal1Dc+ip+K2BToYukcU/UHEzWaz+0T8Vn8LS1MCwuHddC0bovxDihVxNRx93Nl6gC0gfFPw9PJlcQA672vqGz2jQRcKWvyyNlkLjCRO6kIygveIDaTvdAcblpn7qCrXDc1mMBim5oGY21cJ09CoKuKJEyS0mSPda157J2Cwlaq4NpslwscoiWncnqtb34Elr0KwXFjSq06zS4vpvD2uJgOYw6R1Ej1X1VgMW2rTZUbdr2hw7ESvmun4GrNbmqDeQOQ7rtP6WYsuwTaTveouLP+OrfkhvHSW2A7lvpmyTV6oMXXFNjnuMBrS4noBKWlsxs5D+uPHM1SnhWmzfPUjmfdB9Lrlk9kZxziTsRiKtZ9y95PptHogHNT/wChkLSG1AvWaJEpOXBDQvHBPAXhC04TEyobqRiic65hccMcFDUcpqrkOUNv6NEEl6xJKSCPtDJZD16INyEkkMt7JwStSELCfqPizQwlR7dSMo6ZrSkkqsbemJpdo4Rw95a7NYm/vCRy0RWPohtT2YvIbDnXLbSYiEkkuf1KX6W/g7gLcXWAqOIn3rAz25Lu/AvC1DDsAptHwv8AFJJMb1K0JrummWTuHMf7wkctkDwSiKWMqMbZr6YcR1Bj+Uklm21S/oHSTRpwFi/1cx7qPD35NXubTJ5B2q8SScf7DK8/8PnhwsmmmkknDTyIunaleJLThBeFepLjgZgzuAmApH0cpI5JJIJ9CBqpuvGheJIfs0kpNSSSX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9942" name="Picture 6" descr="http://iab-sc.org.br/wp-content/uploads/2015/07/lucio-costa.jpg"/>
          <p:cNvPicPr>
            <a:picLocks noChangeAspect="1" noChangeArrowheads="1"/>
          </p:cNvPicPr>
          <p:nvPr/>
        </p:nvPicPr>
        <p:blipFill>
          <a:blip r:embed="rId4" cstate="print"/>
          <a:srcRect t="13054"/>
          <a:stretch>
            <a:fillRect/>
          </a:stretch>
        </p:blipFill>
        <p:spPr bwMode="auto">
          <a:xfrm>
            <a:off x="6660232" y="3212976"/>
            <a:ext cx="1932852" cy="2556000"/>
          </a:xfrm>
          <a:prstGeom prst="rect">
            <a:avLst/>
          </a:prstGeom>
          <a:noFill/>
        </p:spPr>
      </p:pic>
      <p:sp>
        <p:nvSpPr>
          <p:cNvPr id="13" name="Rectangle 6"/>
          <p:cNvSpPr>
            <a:spLocks noChangeArrowheads="1"/>
          </p:cNvSpPr>
          <p:nvPr/>
        </p:nvSpPr>
        <p:spPr bwMode="auto">
          <a:xfrm>
            <a:off x="1331640" y="6093296"/>
            <a:ext cx="1044116"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err="1" smtClean="0">
                <a:solidFill>
                  <a:srgbClr val="FFFFFF"/>
                </a:solidFill>
                <a:latin typeface="Times New Roman" pitchFamily="18" charset="0"/>
                <a:cs typeface="Times New Roman" pitchFamily="18" charset="0"/>
              </a:rPr>
              <a:t>pt</a:t>
            </a:r>
            <a:r>
              <a:rPr lang="pt-BR" sz="1000" dirty="0" smtClean="0">
                <a:solidFill>
                  <a:srgbClr val="FFFFFF"/>
                </a:solidFill>
                <a:latin typeface="Times New Roman" pitchFamily="18" charset="0"/>
                <a:cs typeface="Times New Roman" pitchFamily="18" charset="0"/>
              </a:rPr>
              <a:t>.wikipedia.org</a:t>
            </a:r>
            <a:endParaRPr lang="pt-BR" sz="1000" dirty="0">
              <a:solidFill>
                <a:srgbClr val="FFFFFF"/>
              </a:solidFill>
              <a:latin typeface="Times New Roman" pitchFamily="18" charset="0"/>
              <a:cs typeface="Times New Roman" pitchFamily="18" charset="0"/>
            </a:endParaRPr>
          </a:p>
        </p:txBody>
      </p:sp>
      <p:sp>
        <p:nvSpPr>
          <p:cNvPr id="14" name="Rectangle 6"/>
          <p:cNvSpPr>
            <a:spLocks noChangeArrowheads="1"/>
          </p:cNvSpPr>
          <p:nvPr/>
        </p:nvSpPr>
        <p:spPr bwMode="auto">
          <a:xfrm>
            <a:off x="2771800" y="5805264"/>
            <a:ext cx="3456384" cy="400110"/>
          </a:xfrm>
          <a:prstGeom prst="rect">
            <a:avLst/>
          </a:prstGeom>
          <a:noFill/>
          <a:ln w="9525">
            <a:noFill/>
            <a:miter lim="800000"/>
            <a:headEnd/>
            <a:tailEnd/>
          </a:ln>
        </p:spPr>
        <p:txBody>
          <a:bodyPr wrap="squar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Oscar Ribeiro de Almeida Niemeyer Soares Filho </a:t>
            </a:r>
            <a:r>
              <a:rPr lang="pt-BR" sz="1000" dirty="0" smtClean="0">
                <a:solidFill>
                  <a:srgbClr val="FFFFFF"/>
                </a:solidFill>
                <a:latin typeface="Times New Roman" pitchFamily="18" charset="0"/>
                <a:cs typeface="Times New Roman" pitchFamily="18" charset="0"/>
              </a:rPr>
              <a:t>(Rio </a:t>
            </a:r>
            <a:r>
              <a:rPr lang="pt-BR" sz="1000" dirty="0" smtClean="0">
                <a:solidFill>
                  <a:srgbClr val="FFFFFF"/>
                </a:solidFill>
                <a:latin typeface="Times New Roman" pitchFamily="18" charset="0"/>
                <a:cs typeface="Times New Roman" pitchFamily="18" charset="0"/>
              </a:rPr>
              <a:t>de </a:t>
            </a:r>
            <a:r>
              <a:rPr lang="pt-BR" sz="1000" dirty="0" smtClean="0">
                <a:solidFill>
                  <a:srgbClr val="FFFFFF"/>
                </a:solidFill>
                <a:latin typeface="Times New Roman" pitchFamily="18" charset="0"/>
                <a:cs typeface="Times New Roman" pitchFamily="18" charset="0"/>
              </a:rPr>
              <a:t>Janeiro 15/12/1907 - Rio </a:t>
            </a:r>
            <a:r>
              <a:rPr lang="pt-BR" sz="1000" dirty="0" smtClean="0">
                <a:solidFill>
                  <a:srgbClr val="FFFFFF"/>
                </a:solidFill>
                <a:latin typeface="Times New Roman" pitchFamily="18" charset="0"/>
                <a:cs typeface="Times New Roman" pitchFamily="18" charset="0"/>
              </a:rPr>
              <a:t>de Janeiro, </a:t>
            </a:r>
            <a:r>
              <a:rPr lang="pt-BR" sz="1000" dirty="0" smtClean="0">
                <a:solidFill>
                  <a:srgbClr val="FFFFFF"/>
                </a:solidFill>
                <a:latin typeface="Times New Roman" pitchFamily="18" charset="0"/>
                <a:cs typeface="Times New Roman" pitchFamily="18" charset="0"/>
              </a:rPr>
              <a:t>05/12/ 2012)</a:t>
            </a:r>
            <a:r>
              <a:rPr lang="pt-BR" sz="1000" dirty="0" smtClean="0">
                <a:solidFill>
                  <a:srgbClr val="FFFFFF"/>
                </a:solidFill>
                <a:latin typeface="Times New Roman" pitchFamily="18" charset="0"/>
                <a:cs typeface="Times New Roman" pitchFamily="18" charset="0"/>
              </a:rPr>
              <a:t> </a:t>
            </a:r>
            <a:endParaRPr lang="pt-BR" sz="1000" dirty="0">
              <a:solidFill>
                <a:srgbClr val="FFFFFF"/>
              </a:solidFill>
              <a:latin typeface="Times New Roman" pitchFamily="18" charset="0"/>
              <a:cs typeface="Times New Roman" pitchFamily="18" charset="0"/>
            </a:endParaRPr>
          </a:p>
        </p:txBody>
      </p:sp>
      <p:sp>
        <p:nvSpPr>
          <p:cNvPr id="15" name="Rectangle 6"/>
          <p:cNvSpPr>
            <a:spLocks noChangeArrowheads="1"/>
          </p:cNvSpPr>
          <p:nvPr/>
        </p:nvSpPr>
        <p:spPr bwMode="auto">
          <a:xfrm>
            <a:off x="395536" y="5805264"/>
            <a:ext cx="1980220"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chemeClr val="bg1"/>
                </a:solidFill>
                <a:latin typeface="Times New Roman" pitchFamily="18" charset="0"/>
                <a:cs typeface="Times New Roman" pitchFamily="18" charset="0"/>
              </a:rPr>
              <a:t>Juscelino Kubitschek de Oliveira</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620688"/>
            <a:ext cx="8280000" cy="1785104"/>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b="1" dirty="0">
                <a:solidFill>
                  <a:srgbClr val="00B0F0"/>
                </a:solidFill>
                <a:latin typeface="Times New Roman" pitchFamily="18" charset="0"/>
                <a:cs typeface="Times New Roman" pitchFamily="18" charset="0"/>
              </a:rPr>
              <a:t>João Belchior Marques </a:t>
            </a:r>
            <a:r>
              <a:rPr lang="pt-BR" sz="2000" b="1" dirty="0" smtClean="0">
                <a:solidFill>
                  <a:srgbClr val="00B0F0"/>
                </a:solidFill>
                <a:latin typeface="Times New Roman" pitchFamily="18" charset="0"/>
                <a:cs typeface="Times New Roman" pitchFamily="18" charset="0"/>
              </a:rPr>
              <a:t>Goulart </a:t>
            </a:r>
            <a:r>
              <a:rPr lang="pt-BR" sz="2000" b="1" dirty="0">
                <a:solidFill>
                  <a:schemeClr val="bg1"/>
                </a:solidFill>
                <a:latin typeface="Times New Roman" pitchFamily="18" charset="0"/>
                <a:cs typeface="Times New Roman" pitchFamily="18" charset="0"/>
              </a:rPr>
              <a:t>(São Borja, RS, 01/3/1918  - Mercedes, Argentina 06/12/1976 </a:t>
            </a:r>
            <a:r>
              <a:rPr lang="pt-BR" sz="2000" b="1" dirty="0" smtClean="0">
                <a:solidFill>
                  <a:schemeClr val="bg1"/>
                </a:solidFill>
                <a:latin typeface="Times New Roman" pitchFamily="18" charset="0"/>
                <a:cs typeface="Times New Roman" pitchFamily="18" charset="0"/>
              </a:rPr>
              <a:t>).  Presidente </a:t>
            </a:r>
            <a:r>
              <a:rPr lang="pt-BR" sz="2000" b="1" dirty="0">
                <a:solidFill>
                  <a:schemeClr val="bg1"/>
                </a:solidFill>
                <a:latin typeface="Times New Roman" pitchFamily="18" charset="0"/>
                <a:cs typeface="Times New Roman" pitchFamily="18" charset="0"/>
              </a:rPr>
              <a:t>do Brasil - </a:t>
            </a:r>
            <a:r>
              <a:rPr lang="pt-BR" sz="2000" b="1" dirty="0" smtClean="0">
                <a:solidFill>
                  <a:schemeClr val="bg1"/>
                </a:solidFill>
                <a:latin typeface="Times New Roman" pitchFamily="18" charset="0"/>
                <a:cs typeface="Times New Roman" pitchFamily="18" charset="0"/>
              </a:rPr>
              <a:t> 08/09/1961 </a:t>
            </a:r>
            <a:r>
              <a:rPr lang="pt-BR" sz="2000" b="1" dirty="0">
                <a:solidFill>
                  <a:schemeClr val="bg1"/>
                </a:solidFill>
                <a:latin typeface="Times New Roman" pitchFamily="18" charset="0"/>
                <a:cs typeface="Times New Roman" pitchFamily="18" charset="0"/>
              </a:rPr>
              <a:t>a </a:t>
            </a:r>
            <a:r>
              <a:rPr lang="pt-BR" sz="2000" b="1" dirty="0" smtClean="0">
                <a:solidFill>
                  <a:schemeClr val="bg1"/>
                </a:solidFill>
                <a:latin typeface="Times New Roman" pitchFamily="18" charset="0"/>
                <a:cs typeface="Times New Roman" pitchFamily="18" charset="0"/>
              </a:rPr>
              <a:t>01/04/1964</a:t>
            </a:r>
            <a:endParaRPr lang="pt-BR" sz="2000" b="1" dirty="0">
              <a:solidFill>
                <a:schemeClr val="bg1"/>
              </a:solidFill>
              <a:latin typeface="Times New Roman" pitchFamily="18" charset="0"/>
              <a:cs typeface="Times New Roman" pitchFamily="18" charset="0"/>
            </a:endParaRPr>
          </a:p>
          <a:p>
            <a:pPr lvl="0" algn="just">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400" b="1" dirty="0">
                <a:solidFill>
                  <a:srgbClr val="00B0F0"/>
                </a:solidFill>
                <a:latin typeface="Times New Roman" pitchFamily="18" charset="0"/>
                <a:cs typeface="Times New Roman" pitchFamily="18" charset="0"/>
              </a:rPr>
              <a:t>1964:</a:t>
            </a:r>
            <a:r>
              <a:rPr lang="pt-BR" sz="2400" dirty="0">
                <a:solidFill>
                  <a:prstClr val="white"/>
                </a:solidFill>
                <a:latin typeface="Times New Roman" pitchFamily="18" charset="0"/>
                <a:cs typeface="Times New Roman" pitchFamily="18" charset="0"/>
              </a:rPr>
              <a:t> Um golpe militar derruba João Goulart da presidência e inicia um período de ditadura militar</a:t>
            </a:r>
          </a:p>
          <a:p>
            <a:pPr algn="just">
              <a:buClr>
                <a:srgbClr val="00B0F0"/>
              </a:buClr>
              <a:buSzPct val="60000"/>
              <a:buFont typeface="Wingdings" pitchFamily="2" charset="2"/>
              <a:buChar char="v"/>
            </a:pPr>
            <a:endParaRPr lang="pt-BR" dirty="0" smtClean="0">
              <a:solidFill>
                <a:schemeClr val="bg1"/>
              </a:solidFill>
              <a:latin typeface="Times New Roman" pitchFamily="18" charset="0"/>
              <a:cs typeface="Times New Roman" pitchFamily="18" charset="0"/>
            </a:endParaRPr>
          </a:p>
        </p:txBody>
      </p:sp>
      <p:sp>
        <p:nvSpPr>
          <p:cNvPr id="11" name="Rectangle 6"/>
          <p:cNvSpPr>
            <a:spLocks noChangeArrowheads="1"/>
          </p:cNvSpPr>
          <p:nvPr/>
        </p:nvSpPr>
        <p:spPr bwMode="auto">
          <a:xfrm>
            <a:off x="6012160" y="6021288"/>
            <a:ext cx="2616726" cy="400110"/>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a:solidFill>
                  <a:srgbClr val="FFFFFF"/>
                </a:solidFill>
                <a:latin typeface="Times New Roman" pitchFamily="18" charset="0"/>
                <a:cs typeface="Times New Roman" pitchFamily="18" charset="0"/>
              </a:rPr>
              <a:t>https://</a:t>
            </a:r>
            <a:r>
              <a:rPr lang="pt-BR" sz="1000" dirty="0" smtClean="0">
                <a:solidFill>
                  <a:srgbClr val="FFFFFF"/>
                </a:solidFill>
                <a:latin typeface="Times New Roman" pitchFamily="18" charset="0"/>
                <a:cs typeface="Times New Roman" pitchFamily="18" charset="0"/>
              </a:rPr>
              <a:t>pt.wikipedia.org/wiki/João_Goulart#Homenagens_e_anistia</a:t>
            </a:r>
            <a:endParaRPr lang="pt-BR" sz="1000" dirty="0">
              <a:solidFill>
                <a:srgbClr val="FFFFFF"/>
              </a:solidFill>
              <a:latin typeface="Times New Roman" pitchFamily="18" charset="0"/>
              <a:cs typeface="Times New Roman" pitchFamily="18" charset="0"/>
            </a:endParaRPr>
          </a:p>
        </p:txBody>
      </p:sp>
      <p:pic>
        <p:nvPicPr>
          <p:cNvPr id="2050" name="Picture 2" descr="https://upload.wikimedia.org/wikipedia/commons/thumb/d/dc/Jango.jpg/245px-Jan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2160" y="2084360"/>
            <a:ext cx="2592288" cy="387256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ixaDeTexto 5"/>
          <p:cNvSpPr txBox="1"/>
          <p:nvPr/>
        </p:nvSpPr>
        <p:spPr>
          <a:xfrm>
            <a:off x="432000" y="2536448"/>
            <a:ext cx="5076104" cy="2677656"/>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04/04/1964</a:t>
            </a:r>
            <a:r>
              <a:rPr lang="pt-BR" sz="2400" b="1" dirty="0" smtClean="0">
                <a:solidFill>
                  <a:schemeClr val="bg1"/>
                </a:solidFill>
                <a:latin typeface="Times New Roman" pitchFamily="18" charset="0"/>
                <a:cs typeface="Times New Roman" pitchFamily="18" charset="0"/>
              </a:rPr>
              <a:t> - </a:t>
            </a:r>
            <a:r>
              <a:rPr lang="pt-BR" sz="2400" b="1" dirty="0">
                <a:solidFill>
                  <a:schemeClr val="bg1"/>
                </a:solidFill>
                <a:latin typeface="Times New Roman" pitchFamily="18" charset="0"/>
                <a:cs typeface="Times New Roman" pitchFamily="18" charset="0"/>
              </a:rPr>
              <a:t>o Senado Federal anunciou a vacância do posto presidencial e a posse provisória de </a:t>
            </a:r>
            <a:r>
              <a:rPr lang="pt-BR" sz="2400" b="1" dirty="0" err="1">
                <a:solidFill>
                  <a:schemeClr val="bg1"/>
                </a:solidFill>
                <a:latin typeface="Times New Roman" pitchFamily="18" charset="0"/>
                <a:cs typeface="Times New Roman" pitchFamily="18" charset="0"/>
              </a:rPr>
              <a:t>Rainieri</a:t>
            </a:r>
            <a:r>
              <a:rPr lang="pt-BR" sz="2400" b="1" dirty="0">
                <a:solidFill>
                  <a:schemeClr val="bg1"/>
                </a:solidFill>
                <a:latin typeface="Times New Roman" pitchFamily="18" charset="0"/>
                <a:cs typeface="Times New Roman" pitchFamily="18" charset="0"/>
              </a:rPr>
              <a:t> Mazzilli como presidente da República. Foram dados os primeiros passos para a ditadura militar no </a:t>
            </a:r>
            <a:r>
              <a:rPr lang="pt-BR" sz="2400" b="1" dirty="0" smtClean="0">
                <a:solidFill>
                  <a:schemeClr val="bg1"/>
                </a:solidFill>
                <a:latin typeface="Times New Roman" pitchFamily="18" charset="0"/>
                <a:cs typeface="Times New Roman" pitchFamily="18" charset="0"/>
              </a:rPr>
              <a:t>Brasil</a:t>
            </a:r>
            <a:endParaRPr lang="pt-BR" sz="2400" dirty="0" smtClean="0">
              <a:solidFill>
                <a:schemeClr val="bg1"/>
              </a:solidFill>
              <a:latin typeface="Times New Roman" pitchFamily="18" charset="0"/>
              <a:cs typeface="Times New Roman" pitchFamily="18" charset="0"/>
            </a:endParaRPr>
          </a:p>
        </p:txBody>
      </p:sp>
      <p:sp>
        <p:nvSpPr>
          <p:cNvPr id="7" name="Rectangle 6"/>
          <p:cNvSpPr>
            <a:spLocks noChangeArrowheads="1"/>
          </p:cNvSpPr>
          <p:nvPr/>
        </p:nvSpPr>
        <p:spPr bwMode="auto">
          <a:xfrm>
            <a:off x="2411760" y="5373216"/>
            <a:ext cx="3048774"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a:solidFill>
                  <a:srgbClr val="FFFFFF"/>
                </a:solidFill>
                <a:latin typeface="Times New Roman" pitchFamily="18" charset="0"/>
                <a:cs typeface="Times New Roman" pitchFamily="18" charset="0"/>
              </a:rPr>
              <a:t>http://www.brasilescola.com/historiab/joao-goulart.htm</a:t>
            </a:r>
          </a:p>
        </p:txBody>
      </p:sp>
      <p:sp>
        <p:nvSpPr>
          <p:cNvPr id="8"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extLst>
      <p:ext uri="{BB962C8B-B14F-4D97-AF65-F5344CB8AC3E}">
        <p14:creationId xmlns="" xmlns:p14="http://schemas.microsoft.com/office/powerpoint/2010/main" val="277492772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1056010"/>
            <a:ext cx="8280000" cy="4745979"/>
          </a:xfrm>
          <a:prstGeom prst="rect">
            <a:avLst/>
          </a:prstGeom>
          <a:noFill/>
        </p:spPr>
        <p:txBody>
          <a:bodyPr wrap="square" rtlCol="0">
            <a:spAutoFit/>
          </a:bodyPr>
          <a:lstStyle/>
          <a:p>
            <a:pPr algn="just">
              <a:lnSpc>
                <a:spcPct val="150000"/>
              </a:lnSpc>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1964 - 1985:</a:t>
            </a:r>
            <a:r>
              <a:rPr lang="pt-BR" sz="2400" dirty="0" smtClean="0">
                <a:solidFill>
                  <a:schemeClr val="bg1"/>
                </a:solidFill>
                <a:latin typeface="Times New Roman" pitchFamily="18" charset="0"/>
                <a:cs typeface="Times New Roman" pitchFamily="18" charset="0"/>
              </a:rPr>
              <a:t> </a:t>
            </a:r>
            <a:r>
              <a:rPr lang="pt-BR" sz="2400" b="1" dirty="0" smtClean="0">
                <a:solidFill>
                  <a:srgbClr val="00B0F0"/>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Ditadura militar no </a:t>
            </a:r>
            <a:r>
              <a:rPr lang="pt-BR" sz="2000" dirty="0" smtClean="0">
                <a:solidFill>
                  <a:schemeClr val="bg1"/>
                </a:solidFill>
                <a:latin typeface="Times New Roman" pitchFamily="18" charset="0"/>
                <a:cs typeface="Times New Roman" pitchFamily="18" charset="0"/>
              </a:rPr>
              <a:t>Brasil. </a:t>
            </a:r>
            <a:r>
              <a:rPr lang="pt-BR" sz="2000" dirty="0">
                <a:solidFill>
                  <a:schemeClr val="bg1"/>
                </a:solidFill>
                <a:latin typeface="Times New Roman" pitchFamily="18" charset="0"/>
                <a:cs typeface="Times New Roman" pitchFamily="18" charset="0"/>
              </a:rPr>
              <a:t>De caráter autoritário e nacionalista, teve início com o golpe </a:t>
            </a:r>
            <a:r>
              <a:rPr lang="pt-BR" sz="2000" dirty="0" smtClean="0">
                <a:solidFill>
                  <a:schemeClr val="bg1"/>
                </a:solidFill>
                <a:latin typeface="Times New Roman" pitchFamily="18" charset="0"/>
                <a:cs typeface="Times New Roman" pitchFamily="18" charset="0"/>
              </a:rPr>
              <a:t>militar que </a:t>
            </a:r>
            <a:r>
              <a:rPr lang="pt-BR" sz="2000" dirty="0">
                <a:solidFill>
                  <a:schemeClr val="bg1"/>
                </a:solidFill>
                <a:latin typeface="Times New Roman" pitchFamily="18" charset="0"/>
                <a:cs typeface="Times New Roman" pitchFamily="18" charset="0"/>
              </a:rPr>
              <a:t>derrubou o governo de João </a:t>
            </a:r>
            <a:r>
              <a:rPr lang="pt-BR" sz="2000" dirty="0" smtClean="0">
                <a:solidFill>
                  <a:schemeClr val="bg1"/>
                </a:solidFill>
                <a:latin typeface="Times New Roman" pitchFamily="18" charset="0"/>
                <a:cs typeface="Times New Roman" pitchFamily="18" charset="0"/>
              </a:rPr>
              <a:t>Goulart. </a:t>
            </a:r>
            <a:r>
              <a:rPr lang="pt-BR" sz="2000" dirty="0">
                <a:solidFill>
                  <a:schemeClr val="bg1"/>
                </a:solidFill>
                <a:latin typeface="Times New Roman" pitchFamily="18" charset="0"/>
                <a:cs typeface="Times New Roman" pitchFamily="18" charset="0"/>
              </a:rPr>
              <a:t>O regime acabou quando José Sarney assumiu a presidência, o que deu início ao período conhecido como Nova </a:t>
            </a:r>
            <a:r>
              <a:rPr lang="pt-BR" sz="2000" dirty="0" smtClean="0">
                <a:solidFill>
                  <a:schemeClr val="bg1"/>
                </a:solidFill>
                <a:latin typeface="Times New Roman" pitchFamily="18" charset="0"/>
                <a:cs typeface="Times New Roman" pitchFamily="18" charset="0"/>
              </a:rPr>
              <a:t>República</a:t>
            </a:r>
            <a:endParaRPr lang="pt-BR" sz="2400" dirty="0" smtClean="0">
              <a:solidFill>
                <a:schemeClr val="bg1"/>
              </a:solidFill>
              <a:latin typeface="Times New Roman" pitchFamily="18" charset="0"/>
              <a:cs typeface="Times New Roman" pitchFamily="18" charset="0"/>
            </a:endParaRPr>
          </a:p>
          <a:p>
            <a:pPr algn="just">
              <a:lnSpc>
                <a:spcPct val="150000"/>
              </a:lnSpc>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Presidentes</a:t>
            </a:r>
            <a:r>
              <a:rPr lang="pt-BR" sz="2000" dirty="0">
                <a:solidFill>
                  <a:schemeClr val="bg1"/>
                </a:solidFill>
                <a:latin typeface="Times New Roman" pitchFamily="18" charset="0"/>
                <a:cs typeface="Times New Roman" pitchFamily="18" charset="0"/>
              </a:rPr>
              <a:t>	</a:t>
            </a:r>
          </a:p>
          <a:p>
            <a:pPr algn="just">
              <a:lnSpc>
                <a:spcPct val="150000"/>
              </a:lnSpc>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1964–1967	Humberto de Alencar Castelo Branco</a:t>
            </a:r>
          </a:p>
          <a:p>
            <a:pPr algn="just">
              <a:lnSpc>
                <a:spcPct val="150000"/>
              </a:lnSpc>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1967–1969	Artur da Costa e Silva</a:t>
            </a:r>
          </a:p>
          <a:p>
            <a:pPr algn="just">
              <a:lnSpc>
                <a:spcPct val="150000"/>
              </a:lnSpc>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1969–1974	Emílio Garrastazu Médici</a:t>
            </a:r>
          </a:p>
          <a:p>
            <a:pPr algn="just">
              <a:lnSpc>
                <a:spcPct val="150000"/>
              </a:lnSpc>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1974–1979	Ernesto Geisel</a:t>
            </a:r>
          </a:p>
          <a:p>
            <a:pPr algn="just">
              <a:lnSpc>
                <a:spcPct val="150000"/>
              </a:lnSpc>
              <a:buClr>
                <a:srgbClr val="00B0F0"/>
              </a:buClr>
              <a:buSzPct val="60000"/>
              <a:buFont typeface="Wingdings" pitchFamily="2" charset="2"/>
              <a:buChar char="v"/>
            </a:pPr>
            <a:r>
              <a:rPr lang="pt-BR" sz="2000" dirty="0">
                <a:solidFill>
                  <a:schemeClr val="bg1"/>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 </a:t>
            </a:r>
            <a:r>
              <a:rPr lang="pt-BR" sz="2000" dirty="0">
                <a:solidFill>
                  <a:schemeClr val="bg1"/>
                </a:solidFill>
                <a:latin typeface="Times New Roman" pitchFamily="18" charset="0"/>
                <a:cs typeface="Times New Roman" pitchFamily="18" charset="0"/>
              </a:rPr>
              <a:t>1979–1985	João </a:t>
            </a:r>
            <a:r>
              <a:rPr lang="pt-BR" sz="2000" dirty="0" smtClean="0">
                <a:solidFill>
                  <a:schemeClr val="bg1"/>
                </a:solidFill>
                <a:latin typeface="Times New Roman" pitchFamily="18" charset="0"/>
                <a:cs typeface="Times New Roman" pitchFamily="18" charset="0"/>
              </a:rPr>
              <a:t>Figueiredo</a:t>
            </a:r>
            <a:endParaRPr lang="pt-BR" sz="2000" dirty="0" smtClean="0">
              <a:solidFill>
                <a:schemeClr val="bg1"/>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extLst>
      <p:ext uri="{BB962C8B-B14F-4D97-AF65-F5344CB8AC3E}">
        <p14:creationId xmlns="" xmlns:p14="http://schemas.microsoft.com/office/powerpoint/2010/main" val="335115673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620688"/>
            <a:ext cx="8280000" cy="6001643"/>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1989</a:t>
            </a:r>
            <a:r>
              <a:rPr lang="pt-BR" sz="2400" b="1" dirty="0">
                <a:solidFill>
                  <a:srgbClr val="00B0F0"/>
                </a:solidFill>
                <a:latin typeface="Times New Roman" pitchFamily="18" charset="0"/>
                <a:cs typeface="Times New Roman" pitchFamily="18" charset="0"/>
              </a:rPr>
              <a:t>:</a:t>
            </a:r>
            <a:r>
              <a:rPr lang="pt-BR" sz="2400" dirty="0">
                <a:solidFill>
                  <a:schemeClr val="bg1"/>
                </a:solidFill>
                <a:latin typeface="Times New Roman" pitchFamily="18" charset="0"/>
                <a:cs typeface="Times New Roman" pitchFamily="18" charset="0"/>
              </a:rPr>
              <a:t> Acontece a primeira eleição direta para presidente da república em 30 anos. O eleito é Fernando Collor de Mello</a:t>
            </a:r>
          </a:p>
          <a:p>
            <a:pPr algn="just">
              <a:buClr>
                <a:srgbClr val="00B0F0"/>
              </a:buClr>
              <a:buSzPct val="60000"/>
              <a:buFont typeface="Wingdings" pitchFamily="2" charset="2"/>
              <a:buChar char="v"/>
            </a:pPr>
            <a:endParaRPr lang="pt-BR" sz="2400" b="1" dirty="0" smtClean="0">
              <a:solidFill>
                <a:srgbClr val="00B0F0"/>
              </a:solidFill>
              <a:latin typeface="Times New Roman" pitchFamily="18" charset="0"/>
              <a:cs typeface="Times New Roman" pitchFamily="18" charset="0"/>
            </a:endParaRPr>
          </a:p>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1990:</a:t>
            </a:r>
            <a:r>
              <a:rPr lang="pt-BR" sz="2400" dirty="0" smtClean="0">
                <a:solidFill>
                  <a:schemeClr val="bg1"/>
                </a:solidFill>
                <a:latin typeface="Times New Roman" pitchFamily="18" charset="0"/>
                <a:cs typeface="Times New Roman" pitchFamily="18" charset="0"/>
              </a:rPr>
              <a:t> Fernando Collor de Mello toma posse como presidente eleito</a:t>
            </a:r>
          </a:p>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1992: </a:t>
            </a:r>
            <a:r>
              <a:rPr lang="pt-BR" sz="2400" dirty="0" smtClean="0">
                <a:solidFill>
                  <a:schemeClr val="bg1"/>
                </a:solidFill>
                <a:latin typeface="Times New Roman" pitchFamily="18" charset="0"/>
                <a:cs typeface="Times New Roman" pitchFamily="18" charset="0"/>
              </a:rPr>
              <a:t>O presidente Fernando Collor de Mello sofre um processo de Impeachment. Itamar Franco assume a presidência da República</a:t>
            </a:r>
          </a:p>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2002:</a:t>
            </a:r>
            <a:r>
              <a:rPr lang="pt-BR" sz="2400" dirty="0" smtClean="0">
                <a:solidFill>
                  <a:schemeClr val="bg1"/>
                </a:solidFill>
                <a:latin typeface="Times New Roman" pitchFamily="18" charset="0"/>
                <a:cs typeface="Times New Roman" pitchFamily="18" charset="0"/>
              </a:rPr>
              <a:t> Depois de três tentativas fracassadas de se tornar presidente do Brasil, em 1889, 1994 e 1998, finalmente </a:t>
            </a:r>
            <a:r>
              <a:rPr lang="pt-BR" sz="2400" dirty="0" err="1" smtClean="0">
                <a:solidFill>
                  <a:schemeClr val="bg1"/>
                </a:solidFill>
                <a:latin typeface="Times New Roman" pitchFamily="18" charset="0"/>
                <a:cs typeface="Times New Roman" pitchFamily="18" charset="0"/>
              </a:rPr>
              <a:t>Luíz</a:t>
            </a:r>
            <a:r>
              <a:rPr lang="pt-BR" sz="2400" dirty="0" smtClean="0">
                <a:solidFill>
                  <a:schemeClr val="bg1"/>
                </a:solidFill>
                <a:latin typeface="Times New Roman" pitchFamily="18" charset="0"/>
                <a:cs typeface="Times New Roman" pitchFamily="18" charset="0"/>
              </a:rPr>
              <a:t> Inácio Lula da Silva vence as eleições para presidente e se torna o primeiro operário a ocupar o governo do país. Lula conseguiu se reeleger em 2006</a:t>
            </a:r>
          </a:p>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2010: </a:t>
            </a:r>
            <a:r>
              <a:rPr lang="pt-BR" sz="2400" dirty="0" smtClean="0">
                <a:solidFill>
                  <a:schemeClr val="bg1"/>
                </a:solidFill>
                <a:latin typeface="Times New Roman" pitchFamily="18" charset="0"/>
                <a:cs typeface="Times New Roman" pitchFamily="18" charset="0"/>
              </a:rPr>
              <a:t>A economista Dilma Rousseff é eleita presidente do Brasil. Ela se torna a primeira mulher a ocupar a presidência do país. Dilma é a 36ª presidente da República</a:t>
            </a:r>
          </a:p>
        </p:txBody>
      </p:sp>
      <p:sp>
        <p:nvSpPr>
          <p:cNvPr id="7" name="Rectangle 6"/>
          <p:cNvSpPr>
            <a:spLocks noChangeArrowheads="1"/>
          </p:cNvSpPr>
          <p:nvPr/>
        </p:nvSpPr>
        <p:spPr bwMode="auto">
          <a:xfrm>
            <a:off x="4788024" y="6453336"/>
            <a:ext cx="3789820"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http://www.grupoescolar.com/pesquisa/fatos-historicos-no-brasil.html</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620688"/>
            <a:ext cx="8280000" cy="2031325"/>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A FMUSP  - Faculdades de Medicina – Universidade de São Paulo </a:t>
            </a:r>
            <a:r>
              <a:rPr lang="pt-BR" b="1" dirty="0" smtClean="0">
                <a:solidFill>
                  <a:schemeClr val="bg1"/>
                </a:solidFill>
                <a:latin typeface="Times New Roman" pitchFamily="18" charset="0"/>
                <a:cs typeface="Times New Roman" pitchFamily="18" charset="0"/>
              </a:rPr>
              <a:t>foi a primeira escola pública de nível superior de São Paulo a permitir explicitamente em seu regulamento o ingresso de mulheres, além de destinar 10% de suas vagas para a matrícula de alunos pobres</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A primeira turma, formada em 1918, já contou com a presença de duas mulheres, Delia Ferraz e Odette Nora (na foto abaixo). Ambas casaram-se com colegas de turma</a:t>
            </a:r>
          </a:p>
        </p:txBody>
      </p:sp>
      <p:sp>
        <p:nvSpPr>
          <p:cNvPr id="9" name="Rectangle 6"/>
          <p:cNvSpPr>
            <a:spLocks noChangeArrowheads="1"/>
          </p:cNvSpPr>
          <p:nvPr/>
        </p:nvSpPr>
        <p:spPr bwMode="auto">
          <a:xfrm>
            <a:off x="5652120" y="6639163"/>
            <a:ext cx="1518364"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sumidoiro</a:t>
            </a:r>
            <a:r>
              <a:rPr lang="pt-BR" sz="1000" dirty="0" smtClean="0">
                <a:solidFill>
                  <a:srgbClr val="FFFFFF"/>
                </a:solidFill>
                <a:latin typeface="Times New Roman" pitchFamily="18" charset="0"/>
                <a:cs typeface="Times New Roman" pitchFamily="18" charset="0"/>
              </a:rPr>
              <a:t>.wordpress.com</a:t>
            </a:r>
            <a:endParaRPr lang="pt-BR" sz="1000" dirty="0">
              <a:solidFill>
                <a:srgbClr val="FFFFFF"/>
              </a:solidFill>
              <a:latin typeface="Times New Roman" pitchFamily="18" charset="0"/>
              <a:cs typeface="Times New Roman" pitchFamily="18" charset="0"/>
            </a:endParaRPr>
          </a:p>
        </p:txBody>
      </p:sp>
      <p:sp>
        <p:nvSpPr>
          <p:cNvPr id="11" name="Rectangle 6"/>
          <p:cNvSpPr>
            <a:spLocks noChangeArrowheads="1"/>
          </p:cNvSpPr>
          <p:nvPr/>
        </p:nvSpPr>
        <p:spPr bwMode="auto">
          <a:xfrm>
            <a:off x="5148064" y="5301208"/>
            <a:ext cx="3744416" cy="738664"/>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400" dirty="0" smtClean="0">
                <a:solidFill>
                  <a:srgbClr val="FFFFFF"/>
                </a:solidFill>
                <a:latin typeface="Times New Roman" pitchFamily="18" charset="0"/>
                <a:cs typeface="Times New Roman" pitchFamily="18" charset="0"/>
              </a:rPr>
              <a:t>https://http://www2.fm.usp.br/fmusp2020/mostrahp.php?origem=fmusp2020&amp;xcod=Voc%EA%20sabia?&amp;dequem=FMUSP%202020&amp;ordem=</a:t>
            </a:r>
            <a:endParaRPr lang="pt-BR" sz="1400" dirty="0">
              <a:solidFill>
                <a:srgbClr val="FFFFFF"/>
              </a:solidFill>
              <a:latin typeface="Times New Roman" pitchFamily="18" charset="0"/>
              <a:cs typeface="Times New Roman" pitchFamily="18" charset="0"/>
            </a:endParaRPr>
          </a:p>
        </p:txBody>
      </p:sp>
      <p:pic>
        <p:nvPicPr>
          <p:cNvPr id="28674" name="Picture 2" descr="http://www2.fm.usp.br/gdc/docs/fmusp2020_25_primeira%20turma.jpg"/>
          <p:cNvPicPr>
            <a:picLocks noChangeAspect="1" noChangeArrowheads="1"/>
          </p:cNvPicPr>
          <p:nvPr/>
        </p:nvPicPr>
        <p:blipFill>
          <a:blip r:embed="rId2" cstate="print"/>
          <a:srcRect/>
          <a:stretch>
            <a:fillRect/>
          </a:stretch>
        </p:blipFill>
        <p:spPr bwMode="auto">
          <a:xfrm>
            <a:off x="4572000" y="2708920"/>
            <a:ext cx="4267200" cy="2524125"/>
          </a:xfrm>
          <a:prstGeom prst="rect">
            <a:avLst/>
          </a:prstGeom>
          <a:noFill/>
        </p:spPr>
      </p:pic>
      <p:pic>
        <p:nvPicPr>
          <p:cNvPr id="28676" name="Picture 4" descr="http://www2.fm.usp.br/gdc/docs/fmusp2020_15_santacasa%201.jpg"/>
          <p:cNvPicPr>
            <a:picLocks noChangeAspect="1" noChangeArrowheads="1"/>
          </p:cNvPicPr>
          <p:nvPr/>
        </p:nvPicPr>
        <p:blipFill>
          <a:blip r:embed="rId3" cstate="print"/>
          <a:srcRect/>
          <a:stretch>
            <a:fillRect/>
          </a:stretch>
        </p:blipFill>
        <p:spPr bwMode="auto">
          <a:xfrm>
            <a:off x="467544" y="2708920"/>
            <a:ext cx="3779912" cy="2590253"/>
          </a:xfrm>
          <a:prstGeom prst="rect">
            <a:avLst/>
          </a:prstGeom>
          <a:noFill/>
        </p:spPr>
      </p:pic>
      <p:sp>
        <p:nvSpPr>
          <p:cNvPr id="12" name="Rectangle 6"/>
          <p:cNvSpPr>
            <a:spLocks noChangeArrowheads="1"/>
          </p:cNvSpPr>
          <p:nvPr/>
        </p:nvSpPr>
        <p:spPr bwMode="auto">
          <a:xfrm>
            <a:off x="395536" y="5301208"/>
            <a:ext cx="3888432" cy="738664"/>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400" dirty="0" smtClean="0">
                <a:solidFill>
                  <a:srgbClr val="FFFFFF"/>
                </a:solidFill>
                <a:latin typeface="Times New Roman" pitchFamily="18" charset="0"/>
                <a:cs typeface="Times New Roman" pitchFamily="18" charset="0"/>
              </a:rPr>
              <a:t>www2.</a:t>
            </a:r>
            <a:r>
              <a:rPr lang="pt-BR" sz="1400" dirty="0" err="1" smtClean="0">
                <a:solidFill>
                  <a:srgbClr val="FFFFFF"/>
                </a:solidFill>
                <a:latin typeface="Times New Roman" pitchFamily="18" charset="0"/>
                <a:cs typeface="Times New Roman" pitchFamily="18" charset="0"/>
              </a:rPr>
              <a:t>fm.usp.br</a:t>
            </a:r>
            <a:endParaRPr lang="pt-BR" sz="1400" dirty="0" smtClean="0">
              <a:solidFill>
                <a:srgbClr val="FFFFFF"/>
              </a:solidFill>
              <a:latin typeface="Times New Roman" pitchFamily="18" charset="0"/>
              <a:cs typeface="Times New Roman" pitchFamily="18" charset="0"/>
            </a:endParaRPr>
          </a:p>
          <a:p>
            <a:pPr fontAlgn="base">
              <a:spcBef>
                <a:spcPct val="0"/>
              </a:spcBef>
              <a:spcAft>
                <a:spcPct val="0"/>
              </a:spcAft>
            </a:pPr>
            <a:r>
              <a:rPr lang="pt-BR" sz="1400" dirty="0" smtClean="0">
                <a:solidFill>
                  <a:srgbClr val="FFFFFF"/>
                </a:solidFill>
                <a:latin typeface="Times New Roman" pitchFamily="18" charset="0"/>
                <a:cs typeface="Times New Roman" pitchFamily="18" charset="0"/>
              </a:rPr>
              <a:t>A escola começou a funcionar em instalações cedidas pela Escola de Comércio Álvares Penteado</a:t>
            </a: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620688"/>
            <a:ext cx="8280000" cy="3416320"/>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rgbClr val="00CCFF"/>
                </a:solidFill>
                <a:latin typeface="Times New Roman" pitchFamily="18" charset="0"/>
                <a:cs typeface="Times New Roman" pitchFamily="18" charset="0"/>
              </a:rPr>
              <a:t>Hospital das Clínicas da Faculdade de Medicina da Universidade de São Paulo (HCFMUSP),</a:t>
            </a:r>
            <a:r>
              <a:rPr lang="pt-BR" b="1" dirty="0" smtClean="0">
                <a:solidFill>
                  <a:schemeClr val="bg1"/>
                </a:solidFill>
                <a:latin typeface="Times New Roman" pitchFamily="18" charset="0"/>
                <a:cs typeface="Times New Roman" pitchFamily="18" charset="0"/>
              </a:rPr>
              <a:t> 19/04/1944 - complexo hospitalar localizado na cidade de São Paulo e uma autarquia do governo do estado de São Paulo, vinculada à Secretaria de Estado da Saúde para fins de coordenação administrativa, associado à Faculdade de Medicina (FM) da Universidade de São Paulo (USP) para fins de ensino, pesquisa e prestação de ações e serviços de saúde destinados à comunidade.</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Na área assistencial, atua por meio de ações de promoção da saúde, prevenção das doenças, atenção médico-hospitalar no nível terciário de complexidade e reabilitação de sequelas após o tratamento das doenças. Na área acadêmica, desenvolve cursos de graduação e pós-graduação senso lato e senso estrito. Na área de pesquisa, atua em todos os ramos das ciências da saúde, por meio de seus 62 Laboratórios de Investigação Médica</a:t>
            </a:r>
            <a:r>
              <a:rPr lang="pt-BR" b="1" dirty="0" smtClean="0">
                <a:solidFill>
                  <a:schemeClr val="bg1"/>
                </a:solidFill>
                <a:latin typeface="Times New Roman" pitchFamily="18" charset="0"/>
                <a:cs typeface="Times New Roman" pitchFamily="18" charset="0"/>
              </a:rPr>
              <a:t>.</a:t>
            </a:r>
            <a:endParaRPr lang="pt-BR" b="1" dirty="0" smtClean="0">
              <a:solidFill>
                <a:schemeClr val="bg1"/>
              </a:solidFill>
              <a:latin typeface="Times New Roman" pitchFamily="18" charset="0"/>
              <a:cs typeface="Times New Roman" pitchFamily="18" charset="0"/>
            </a:endParaRPr>
          </a:p>
        </p:txBody>
      </p:sp>
      <p:sp>
        <p:nvSpPr>
          <p:cNvPr id="9" name="Rectangle 6"/>
          <p:cNvSpPr>
            <a:spLocks noChangeArrowheads="1"/>
          </p:cNvSpPr>
          <p:nvPr/>
        </p:nvSpPr>
        <p:spPr bwMode="auto">
          <a:xfrm>
            <a:off x="1547664" y="6453336"/>
            <a:ext cx="7059946"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https://pt.wikipedia.org/wiki/Hospital_das_Cl%C3%ADnicas_da_Faculdade_de_Medicina_da_Universidade_de_S%C3%A3o_Paulo</a:t>
            </a:r>
            <a:endParaRPr lang="pt-BR" sz="1000" dirty="0">
              <a:solidFill>
                <a:srgbClr val="FFFFFF"/>
              </a:solidFill>
              <a:latin typeface="Times New Roman" pitchFamily="18" charset="0"/>
              <a:cs typeface="Times New Roman" pitchFamily="18" charset="0"/>
            </a:endParaRP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63490" name="Picture 2" descr="https://upload.wikimedia.org/wikipedia/pt/thumb/4/4c/Vista_hc.jpg/300px-Vista_hc.jpg"/>
          <p:cNvPicPr>
            <a:picLocks noChangeAspect="1" noChangeArrowheads="1"/>
          </p:cNvPicPr>
          <p:nvPr/>
        </p:nvPicPr>
        <p:blipFill>
          <a:blip r:embed="rId2" cstate="print"/>
          <a:srcRect/>
          <a:stretch>
            <a:fillRect/>
          </a:stretch>
        </p:blipFill>
        <p:spPr bwMode="auto">
          <a:xfrm>
            <a:off x="2936389" y="4005064"/>
            <a:ext cx="3271221" cy="2366183"/>
          </a:xfrm>
          <a:prstGeom prst="rect">
            <a:avLst/>
          </a:prstGeom>
          <a:noFill/>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620688"/>
            <a:ext cx="8280000" cy="3139321"/>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O </a:t>
            </a:r>
            <a:r>
              <a:rPr lang="pt-BR" b="1" dirty="0" smtClean="0">
                <a:solidFill>
                  <a:srgbClr val="00CCFF"/>
                </a:solidFill>
                <a:latin typeface="Times New Roman" pitchFamily="18" charset="0"/>
                <a:cs typeface="Times New Roman" pitchFamily="18" charset="0"/>
              </a:rPr>
              <a:t>Hospital das Clínicas da UFMG</a:t>
            </a:r>
            <a:r>
              <a:rPr lang="pt-BR" b="1" dirty="0" smtClean="0">
                <a:solidFill>
                  <a:schemeClr val="bg1"/>
                </a:solidFill>
                <a:latin typeface="Times New Roman" pitchFamily="18" charset="0"/>
                <a:cs typeface="Times New Roman" pitchFamily="18" charset="0"/>
              </a:rPr>
              <a:t> (Universidade Federal de Minas Gerais) é um hospital universitário, público geral que realiza atividades de ensino, pesquisa e assistência. Localizado na cidade de Belo Horizonte, capital de Minas Gerais, incorpora o chamado Campus Saúde da UFMG.</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Unidade Especial da UFMG, o HC é campo de ensino para os cursos de Medicina, Enfermagem, Farmácia, Fisioterapia, Odontologia, Terapia Ocupacional, Psicologia, Nutrição e Fonoaudiologia</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Inaugurado no dia 21 de agosto de 1928, o complexo hospitalar surgiu a partir do agrupamento de algumas clínicas ao redor da Faculdade de Medicina da UFMG. Nesse mesmo ano, foi iniciada a construção de um prédio central. Em 1955, o complexo hospitalar passou a se chamar Hospital das Clínicas.</a:t>
            </a:r>
          </a:p>
        </p:txBody>
      </p:sp>
      <p:sp>
        <p:nvSpPr>
          <p:cNvPr id="9" name="Rectangle 6"/>
          <p:cNvSpPr>
            <a:spLocks noChangeArrowheads="1"/>
          </p:cNvSpPr>
          <p:nvPr/>
        </p:nvSpPr>
        <p:spPr bwMode="auto">
          <a:xfrm>
            <a:off x="1835514" y="6611779"/>
            <a:ext cx="5472972"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www.residenciamedica.com.br/hc-ufmg-hospital-de-clinicas-da-universidade-federal-de-minas-gerais/</a:t>
            </a:r>
            <a:endParaRPr lang="pt-BR" sz="1000" dirty="0">
              <a:solidFill>
                <a:srgbClr val="FFFFFF"/>
              </a:solidFill>
              <a:latin typeface="Times New Roman" pitchFamily="18" charset="0"/>
              <a:cs typeface="Times New Roman" pitchFamily="18" charset="0"/>
            </a:endParaRP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64514" name="Picture 2" descr="HC UFMG"/>
          <p:cNvPicPr>
            <a:picLocks noChangeAspect="1" noChangeArrowheads="1"/>
          </p:cNvPicPr>
          <p:nvPr/>
        </p:nvPicPr>
        <p:blipFill>
          <a:blip r:embed="rId2" cstate="print"/>
          <a:srcRect/>
          <a:stretch>
            <a:fillRect/>
          </a:stretch>
        </p:blipFill>
        <p:spPr bwMode="auto">
          <a:xfrm>
            <a:off x="2524125" y="4365104"/>
            <a:ext cx="4095750" cy="2286001"/>
          </a:xfrm>
          <a:prstGeom prst="rect">
            <a:avLst/>
          </a:prstGeom>
          <a:noFill/>
        </p:spPr>
      </p:pic>
      <p:sp>
        <p:nvSpPr>
          <p:cNvPr id="7" name="Rectangle 6"/>
          <p:cNvSpPr>
            <a:spLocks noChangeArrowheads="1"/>
          </p:cNvSpPr>
          <p:nvPr/>
        </p:nvSpPr>
        <p:spPr bwMode="auto">
          <a:xfrm>
            <a:off x="3203848" y="4005064"/>
            <a:ext cx="5705408"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https://pt.wikipedia.org/wiki/Hospital_das_Cl%C3%ADnicas_da_Universidade_Federal_de_Minas_Gerais</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s://upload.wikimedia.org/wikipedia/commons/thumb/d/db/Castelo_fiocruz_panoramico.jpg/1920px-Castelo_fiocruz_panoramico.jpg"/>
          <p:cNvPicPr>
            <a:picLocks noChangeAspect="1" noChangeArrowheads="1"/>
          </p:cNvPicPr>
          <p:nvPr/>
        </p:nvPicPr>
        <p:blipFill>
          <a:blip r:embed="rId2" cstate="print"/>
          <a:srcRect/>
          <a:stretch>
            <a:fillRect/>
          </a:stretch>
        </p:blipFill>
        <p:spPr bwMode="auto">
          <a:xfrm>
            <a:off x="-1" y="-171399"/>
            <a:ext cx="9144000" cy="3600399"/>
          </a:xfrm>
          <a:prstGeom prst="rect">
            <a:avLst/>
          </a:prstGeom>
          <a:noFill/>
        </p:spPr>
      </p:pic>
      <p:sp>
        <p:nvSpPr>
          <p:cNvPr id="8" name="CaixaDeTexto 7"/>
          <p:cNvSpPr txBox="1"/>
          <p:nvPr/>
        </p:nvSpPr>
        <p:spPr>
          <a:xfrm>
            <a:off x="233748" y="3591014"/>
            <a:ext cx="8676504" cy="2862322"/>
          </a:xfrm>
          <a:prstGeom prst="rect">
            <a:avLst/>
          </a:prstGeom>
          <a:solidFill>
            <a:srgbClr val="CCECFF">
              <a:alpha val="60000"/>
            </a:srgbClr>
          </a:solidFill>
        </p:spPr>
        <p:txBody>
          <a:bodyPr wrap="square" rtlCol="0">
            <a:spAutoFit/>
          </a:bodyPr>
          <a:lstStyle/>
          <a:p>
            <a:pPr algn="just" fontAlgn="base">
              <a:buClr>
                <a:srgbClr val="00B0F0"/>
              </a:buClr>
              <a:buSzPct val="60000"/>
              <a:buFont typeface="Wingdings" pitchFamily="2" charset="2"/>
              <a:buChar char="v"/>
            </a:pPr>
            <a:r>
              <a:rPr lang="pt-BR" b="1" dirty="0" smtClean="0">
                <a:latin typeface="Times New Roman" pitchFamily="18" charset="0"/>
                <a:cs typeface="Times New Roman" pitchFamily="18" charset="0"/>
              </a:rPr>
              <a:t>25/05/1900 </a:t>
            </a:r>
            <a:r>
              <a:rPr lang="pt-BR" b="1" dirty="0" smtClean="0">
                <a:latin typeface="Times New Roman" pitchFamily="18" charset="0"/>
                <a:cs typeface="Times New Roman" pitchFamily="18" charset="0"/>
              </a:rPr>
              <a:t>fundação </a:t>
            </a:r>
            <a:r>
              <a:rPr lang="pt-BR" b="1" dirty="0" smtClean="0">
                <a:latin typeface="Times New Roman" pitchFamily="18" charset="0"/>
                <a:cs typeface="Times New Roman" pitchFamily="18" charset="0"/>
              </a:rPr>
              <a:t>do</a:t>
            </a:r>
            <a:r>
              <a:rPr lang="pt-BR" b="1" dirty="0" smtClean="0">
                <a:latin typeface="Times New Roman" pitchFamily="18" charset="0"/>
                <a:cs typeface="Times New Roman" pitchFamily="18" charset="0"/>
              </a:rPr>
              <a:t> Instituto Soroterápico Federal </a:t>
            </a:r>
            <a:r>
              <a:rPr lang="pt-BR" b="1" dirty="0" smtClean="0">
                <a:latin typeface="Times New Roman" pitchFamily="18" charset="0"/>
                <a:cs typeface="Times New Roman" pitchFamily="18" charset="0"/>
              </a:rPr>
              <a:t>para fabricação de</a:t>
            </a:r>
            <a:r>
              <a:rPr lang="pt-BR" b="1" dirty="0" smtClean="0">
                <a:latin typeface="Times New Roman" pitchFamily="18" charset="0"/>
                <a:cs typeface="Times New Roman" pitchFamily="18" charset="0"/>
              </a:rPr>
              <a:t> soros e vacinas contra a </a:t>
            </a:r>
            <a:r>
              <a:rPr lang="pt-BR" b="1" dirty="0" smtClean="0">
                <a:latin typeface="Times New Roman" pitchFamily="18" charset="0"/>
                <a:cs typeface="Times New Roman" pitchFamily="18" charset="0"/>
              </a:rPr>
              <a:t>peste. </a:t>
            </a:r>
            <a:r>
              <a:rPr lang="pt-BR" b="1" dirty="0" smtClean="0">
                <a:latin typeface="Times New Roman" pitchFamily="18" charset="0"/>
                <a:cs typeface="Times New Roman" pitchFamily="18" charset="0"/>
              </a:rPr>
              <a:t>Em 1901, passou para o governo </a:t>
            </a:r>
            <a:r>
              <a:rPr lang="pt-BR" b="1" dirty="0" smtClean="0">
                <a:latin typeface="Times New Roman" pitchFamily="18" charset="0"/>
                <a:cs typeface="Times New Roman" pitchFamily="18" charset="0"/>
              </a:rPr>
              <a:t>federal. Em</a:t>
            </a:r>
            <a:r>
              <a:rPr lang="pt-BR" b="1" dirty="0" smtClean="0">
                <a:latin typeface="Times New Roman" pitchFamily="18" charset="0"/>
                <a:cs typeface="Times New Roman" pitchFamily="18" charset="0"/>
              </a:rPr>
              <a:t> 12/12/1907, passou a denominar-se Instituto de Patologia Experimental de </a:t>
            </a:r>
            <a:r>
              <a:rPr lang="pt-BR" b="1" dirty="0" err="1" smtClean="0">
                <a:latin typeface="Times New Roman" pitchFamily="18" charset="0"/>
                <a:cs typeface="Times New Roman" pitchFamily="18" charset="0"/>
              </a:rPr>
              <a:t>Manguinhos</a:t>
            </a:r>
            <a:r>
              <a:rPr lang="pt-BR" b="1"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e</a:t>
            </a:r>
            <a:r>
              <a:rPr lang="pt-BR" b="1"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em 19/03/1918, </a:t>
            </a:r>
            <a:r>
              <a:rPr lang="pt-BR" b="1" dirty="0" smtClean="0">
                <a:latin typeface="Times New Roman" pitchFamily="18" charset="0"/>
                <a:cs typeface="Times New Roman" pitchFamily="18" charset="0"/>
              </a:rPr>
              <a:t>Instituto </a:t>
            </a:r>
            <a:r>
              <a:rPr lang="pt-BR" b="1" dirty="0" smtClean="0">
                <a:latin typeface="Times New Roman" pitchFamily="18" charset="0"/>
                <a:cs typeface="Times New Roman" pitchFamily="18" charset="0"/>
              </a:rPr>
              <a:t>Oswaldo Cruz. Em maio de 1970, tornou-se Fundação Instituto Oswaldo Cruz, adotando a sigla </a:t>
            </a:r>
            <a:r>
              <a:rPr lang="pt-BR" b="1" dirty="0" smtClean="0">
                <a:latin typeface="Times New Roman" pitchFamily="18" charset="0"/>
                <a:cs typeface="Times New Roman" pitchFamily="18" charset="0"/>
              </a:rPr>
              <a:t>Fiocruz</a:t>
            </a:r>
            <a:endParaRPr lang="pt-BR" b="1" dirty="0" smtClean="0">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b="1" dirty="0" smtClean="0">
                <a:latin typeface="Times New Roman" pitchFamily="18" charset="0"/>
                <a:cs typeface="Times New Roman" pitchFamily="18" charset="0"/>
              </a:rPr>
              <a:t>Ao </a:t>
            </a:r>
            <a:r>
              <a:rPr lang="pt-BR" b="1" dirty="0" smtClean="0">
                <a:latin typeface="Times New Roman" pitchFamily="18" charset="0"/>
                <a:cs typeface="Times New Roman" pitchFamily="18" charset="0"/>
              </a:rPr>
              <a:t>se ocupar de condições de vida das populações do interior, deu origem a debates que resultaram na criação do Departamento Nacional de Saúde Pública, em 1920.</a:t>
            </a:r>
          </a:p>
          <a:p>
            <a:pPr algn="just" fontAlgn="base">
              <a:buClr>
                <a:srgbClr val="00B0F0"/>
              </a:buClr>
              <a:buSzPct val="60000"/>
              <a:buFont typeface="Wingdings" pitchFamily="2" charset="2"/>
              <a:buChar char="v"/>
            </a:pPr>
            <a:r>
              <a:rPr lang="pt-BR" b="1" dirty="0" smtClean="0">
                <a:latin typeface="Times New Roman" pitchFamily="18" charset="0"/>
                <a:cs typeface="Times New Roman" pitchFamily="18" charset="0"/>
              </a:rPr>
              <a:t> Em 1970, o instituto e outros órgãos federais foram congregados na Fundação Oswaldo Cruz</a:t>
            </a:r>
            <a:r>
              <a:rPr lang="pt-BR" b="1"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atualmente considerada uma das mais importantes instituições brasileiras de pesquisa na área da </a:t>
            </a:r>
            <a:r>
              <a:rPr lang="pt-BR" b="1" dirty="0" smtClean="0">
                <a:latin typeface="Times New Roman" pitchFamily="18" charset="0"/>
                <a:cs typeface="Times New Roman" pitchFamily="18" charset="0"/>
              </a:rPr>
              <a:t>saúde</a:t>
            </a:r>
            <a:endParaRPr lang="pt-BR" b="1" dirty="0" smtClean="0">
              <a:latin typeface="Times New Roman" pitchFamily="18" charset="0"/>
              <a:cs typeface="Times New Roman" pitchFamily="18" charset="0"/>
            </a:endParaRP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7" name="Rectangle 6"/>
          <p:cNvSpPr>
            <a:spLocks noChangeArrowheads="1"/>
          </p:cNvSpPr>
          <p:nvPr/>
        </p:nvSpPr>
        <p:spPr bwMode="auto">
          <a:xfrm>
            <a:off x="5220072" y="6611779"/>
            <a:ext cx="3923928"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https://pt.wikipedia.org/wiki/Funda%C3%A7%C3%A3o_Oswaldo_Cruz</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548680"/>
            <a:ext cx="8280000" cy="2923877"/>
          </a:xfrm>
          <a:prstGeom prst="rect">
            <a:avLst/>
          </a:prstGeom>
          <a:noFill/>
        </p:spPr>
        <p:txBody>
          <a:bodyPr wrap="square" rtlCol="0">
            <a:spAutoFit/>
          </a:bodyPr>
          <a:lstStyle/>
          <a:p>
            <a:pPr algn="just" fontAlgn="base"/>
            <a:r>
              <a:rPr lang="pt-BR" sz="2400" b="1" dirty="0" smtClean="0">
                <a:solidFill>
                  <a:schemeClr val="bg1"/>
                </a:solidFill>
                <a:latin typeface="Times New Roman" pitchFamily="18" charset="0"/>
                <a:cs typeface="Times New Roman" pitchFamily="18" charset="0"/>
              </a:rPr>
              <a:t>Até o princípio de século XIX, as práticas de cura na América portuguesa eram realizadas por cirurgiões barbeiros, boticários, sangradores, curandeiros e feiticeiros </a:t>
            </a:r>
            <a:r>
              <a:rPr lang="pt-BR" sz="2400" b="1" dirty="0" smtClean="0">
                <a:solidFill>
                  <a:srgbClr val="00B0F0"/>
                </a:solidFill>
                <a:latin typeface="Times New Roman" pitchFamily="18" charset="0"/>
                <a:cs typeface="Times New Roman" pitchFamily="18" charset="0"/>
              </a:rPr>
              <a:t> </a:t>
            </a:r>
          </a:p>
          <a:p>
            <a:pPr algn="just" fontAlgn="base"/>
            <a:endParaRPr lang="pt-BR" sz="1100" b="1" dirty="0" smtClean="0">
              <a:solidFill>
                <a:srgbClr val="00B0F0"/>
              </a:solidFill>
              <a:latin typeface="Times New Roman" pitchFamily="18" charset="0"/>
              <a:cs typeface="Times New Roman" pitchFamily="18" charset="0"/>
            </a:endParaRPr>
          </a:p>
          <a:p>
            <a:pPr algn="just" fontAlgn="base"/>
            <a:r>
              <a:rPr lang="pt-BR" sz="2400" b="1" dirty="0" smtClean="0">
                <a:solidFill>
                  <a:srgbClr val="00B0F0"/>
                </a:solidFill>
                <a:latin typeface="Times New Roman" pitchFamily="18" charset="0"/>
                <a:cs typeface="Times New Roman" pitchFamily="18" charset="0"/>
              </a:rPr>
              <a:t>Xamã</a:t>
            </a:r>
            <a:r>
              <a:rPr lang="pt-BR" sz="2400" b="1" dirty="0" smtClean="0">
                <a:solidFill>
                  <a:schemeClr val="bg1"/>
                </a:solidFill>
                <a:latin typeface="Times New Roman" pitchFamily="18" charset="0"/>
                <a:cs typeface="Times New Roman" pitchFamily="18" charset="0"/>
              </a:rPr>
              <a:t> é um sacerdote tradicional do xamanismo que possui contato com o mundo dos espíritos, demonstrando particular capacidade de profecia ou cura - mago, feiticeiro, curandeiro, bruxo,  pajé e médico</a:t>
            </a:r>
          </a:p>
        </p:txBody>
      </p:sp>
      <p:sp>
        <p:nvSpPr>
          <p:cNvPr id="15" name="Rectangle 6"/>
          <p:cNvSpPr>
            <a:spLocks noChangeArrowheads="1"/>
          </p:cNvSpPr>
          <p:nvPr/>
        </p:nvSpPr>
        <p:spPr bwMode="auto">
          <a:xfrm>
            <a:off x="6732240" y="3182779"/>
            <a:ext cx="2162772"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http://www.significados.com.br/xama/</a:t>
            </a:r>
            <a:endParaRPr lang="pt-BR" sz="1000" dirty="0">
              <a:solidFill>
                <a:srgbClr val="FFFFFF"/>
              </a:solidFill>
              <a:latin typeface="Times New Roman" pitchFamily="18" charset="0"/>
              <a:cs typeface="Times New Roman" pitchFamily="18" charset="0"/>
            </a:endParaRPr>
          </a:p>
        </p:txBody>
      </p:sp>
      <p:sp>
        <p:nvSpPr>
          <p:cNvPr id="16" name="Rectangle 6"/>
          <p:cNvSpPr>
            <a:spLocks noChangeArrowheads="1"/>
          </p:cNvSpPr>
          <p:nvPr/>
        </p:nvSpPr>
        <p:spPr bwMode="auto">
          <a:xfrm>
            <a:off x="7092280" y="6525344"/>
            <a:ext cx="1874231"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www.ceuazulxamanismo.com.br</a:t>
            </a:r>
            <a:endParaRPr lang="pt-BR" sz="1000" dirty="0">
              <a:solidFill>
                <a:srgbClr val="FFFFFF"/>
              </a:solidFill>
              <a:latin typeface="Times New Roman" pitchFamily="18" charset="0"/>
              <a:cs typeface="Times New Roman" pitchFamily="18" charset="0"/>
            </a:endParaRPr>
          </a:p>
        </p:txBody>
      </p:sp>
      <p:pic>
        <p:nvPicPr>
          <p:cNvPr id="20484" name="Picture 4" descr="http://www.ceuazulxamanismo.com.br/siteimagensHoward-Terpning-Medicine-Man-Of-The-Cheyenne.jpg"/>
          <p:cNvPicPr>
            <a:picLocks noChangeAspect="1" noChangeArrowheads="1"/>
          </p:cNvPicPr>
          <p:nvPr/>
        </p:nvPicPr>
        <p:blipFill>
          <a:blip r:embed="rId2" cstate="print"/>
          <a:srcRect/>
          <a:stretch>
            <a:fillRect/>
          </a:stretch>
        </p:blipFill>
        <p:spPr bwMode="auto">
          <a:xfrm>
            <a:off x="4788024" y="3429000"/>
            <a:ext cx="4128000" cy="3096000"/>
          </a:xfrm>
          <a:prstGeom prst="rect">
            <a:avLst/>
          </a:prstGeom>
          <a:noFill/>
        </p:spPr>
      </p:pic>
      <p:sp>
        <p:nvSpPr>
          <p:cNvPr id="9"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56322" name="Picture 2" descr="http://lounge.obviousmag.org/ricardo_ferreira/assets_c/2015/02/xamas-thumb-800x596-96641.jpg"/>
          <p:cNvPicPr>
            <a:picLocks noChangeAspect="1" noChangeArrowheads="1"/>
          </p:cNvPicPr>
          <p:nvPr/>
        </p:nvPicPr>
        <p:blipFill>
          <a:blip r:embed="rId3" cstate="print"/>
          <a:srcRect/>
          <a:stretch>
            <a:fillRect/>
          </a:stretch>
        </p:blipFill>
        <p:spPr bwMode="auto">
          <a:xfrm>
            <a:off x="251520" y="3429000"/>
            <a:ext cx="4155703" cy="3096000"/>
          </a:xfrm>
          <a:prstGeom prst="rect">
            <a:avLst/>
          </a:prstGeom>
          <a:noFill/>
        </p:spPr>
      </p:pic>
      <p:sp>
        <p:nvSpPr>
          <p:cNvPr id="10" name="Rectangle 6"/>
          <p:cNvSpPr>
            <a:spLocks noChangeArrowheads="1"/>
          </p:cNvSpPr>
          <p:nvPr/>
        </p:nvSpPr>
        <p:spPr bwMode="auto">
          <a:xfrm>
            <a:off x="3059832" y="6525344"/>
            <a:ext cx="1396536"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lounge</a:t>
            </a:r>
            <a:r>
              <a:rPr lang="pt-BR" sz="1000" dirty="0" smtClean="0">
                <a:solidFill>
                  <a:srgbClr val="FFFFFF"/>
                </a:solidFill>
                <a:latin typeface="Times New Roman" pitchFamily="18" charset="0"/>
                <a:cs typeface="Times New Roman" pitchFamily="18" charset="0"/>
              </a:rPr>
              <a:t>.obviousmag.org</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mrp.usp.br/paginas/fotos/1952-a.jpg"/>
          <p:cNvPicPr>
            <a:picLocks noChangeAspect="1" noChangeArrowheads="1"/>
          </p:cNvPicPr>
          <p:nvPr/>
        </p:nvPicPr>
        <p:blipFill>
          <a:blip r:embed="rId2" cstate="print">
            <a:extLst/>
          </a:blip>
          <a:srcRect/>
          <a:stretch>
            <a:fillRect/>
          </a:stretch>
        </p:blipFill>
        <p:spPr bwMode="auto">
          <a:xfrm>
            <a:off x="2147888" y="14288"/>
            <a:ext cx="4848225" cy="3152775"/>
          </a:xfrm>
          <a:prstGeom prst="rect">
            <a:avLst/>
          </a:prstGeom>
          <a:noFill/>
          <a:ln>
            <a:noFill/>
          </a:ln>
          <a:scene3d>
            <a:camera prst="orthographicFront"/>
            <a:lightRig rig="threePt" dir="t"/>
          </a:scene3d>
          <a:sp3d>
            <a:bevelT w="114300" prst="artDeco"/>
          </a:sp3d>
          <a:extLst/>
        </p:spPr>
      </p:pic>
      <p:pic>
        <p:nvPicPr>
          <p:cNvPr id="5123" name="Picture 6" descr="http://www2.fmrp.usp.br/novo_portal/components/com_expose/expose/img/alb_1/img_1212773718_154_lg.jpg"/>
          <p:cNvPicPr>
            <a:picLocks noChangeAspect="1" noChangeArrowheads="1"/>
          </p:cNvPicPr>
          <p:nvPr/>
        </p:nvPicPr>
        <p:blipFill>
          <a:blip r:embed="rId3" cstate="print">
            <a:extLst/>
          </a:blip>
          <a:srcRect/>
          <a:stretch>
            <a:fillRect/>
          </a:stretch>
        </p:blipFill>
        <p:spPr bwMode="auto">
          <a:xfrm>
            <a:off x="0" y="3154363"/>
            <a:ext cx="9144000" cy="3708400"/>
          </a:xfrm>
          <a:prstGeom prst="rect">
            <a:avLst/>
          </a:prstGeom>
          <a:noFill/>
          <a:ln>
            <a:noFill/>
          </a:ln>
          <a:scene3d>
            <a:camera prst="orthographicFront"/>
            <a:lightRig rig="threePt" dir="t"/>
          </a:scene3d>
          <a:sp3d>
            <a:bevelT w="114300" prst="artDeco"/>
          </a:sp3d>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528"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ppt_w</p:attrName>
                                        </p:attrNameLst>
                                      </p:cBhvr>
                                      <p:tavLst>
                                        <p:tav tm="0">
                                          <p:val>
                                            <p:fltVal val="0"/>
                                          </p:val>
                                        </p:tav>
                                        <p:tav tm="100000">
                                          <p:val>
                                            <p:strVal val="#ppt_w"/>
                                          </p:val>
                                        </p:tav>
                                      </p:tavLst>
                                    </p:anim>
                                    <p:anim calcmode="lin" valueType="num">
                                      <p:cBhvr>
                                        <p:cTn id="13" dur="500" fill="hold"/>
                                        <p:tgtEl>
                                          <p:spTgt spid="5123"/>
                                        </p:tgtEl>
                                        <p:attrNameLst>
                                          <p:attrName>ppt_h</p:attrName>
                                        </p:attrNameLst>
                                      </p:cBhvr>
                                      <p:tavLst>
                                        <p:tav tm="0">
                                          <p:val>
                                            <p:fltVal val="0"/>
                                          </p:val>
                                        </p:tav>
                                        <p:tav tm="100000">
                                          <p:val>
                                            <p:strVal val="#ppt_h"/>
                                          </p:val>
                                        </p:tav>
                                      </p:tavLst>
                                    </p:anim>
                                    <p:animEffect transition="in" filter="fade">
                                      <p:cBhvr>
                                        <p:cTn id="14" dur="500"/>
                                        <p:tgtEl>
                                          <p:spTgt spid="5123"/>
                                        </p:tgtEl>
                                      </p:cBhvr>
                                    </p:animEffect>
                                    <p:anim calcmode="lin" valueType="num">
                                      <p:cBhvr>
                                        <p:cTn id="15" dur="500" fill="hold"/>
                                        <p:tgtEl>
                                          <p:spTgt spid="5123"/>
                                        </p:tgtEl>
                                        <p:attrNameLst>
                                          <p:attrName>ppt_x</p:attrName>
                                        </p:attrNameLst>
                                      </p:cBhvr>
                                      <p:tavLst>
                                        <p:tav tm="0">
                                          <p:val>
                                            <p:fltVal val="0.5"/>
                                          </p:val>
                                        </p:tav>
                                        <p:tav tm="100000">
                                          <p:val>
                                            <p:strVal val="#ppt_x"/>
                                          </p:val>
                                        </p:tav>
                                      </p:tavLst>
                                    </p:anim>
                                    <p:anim calcmode="lin" valueType="num">
                                      <p:cBhvr>
                                        <p:cTn id="16" dur="500" fill="hold"/>
                                        <p:tgtEl>
                                          <p:spTgt spid="51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mrp.usp.br/paginas/fotos/1952-f.jpg"/>
          <p:cNvPicPr>
            <a:picLocks noChangeAspect="1" noChangeArrowheads="1"/>
          </p:cNvPicPr>
          <p:nvPr/>
        </p:nvPicPr>
        <p:blipFill>
          <a:blip r:embed="rId2" cstate="print">
            <a:extLst/>
          </a:blip>
          <a:srcRect/>
          <a:stretch>
            <a:fillRect/>
          </a:stretch>
        </p:blipFill>
        <p:spPr bwMode="auto">
          <a:xfrm>
            <a:off x="1" y="0"/>
            <a:ext cx="4572000" cy="3429000"/>
          </a:xfrm>
          <a:prstGeom prst="rect">
            <a:avLst/>
          </a:prstGeom>
          <a:noFill/>
          <a:ln>
            <a:noFill/>
          </a:ln>
          <a:scene3d>
            <a:camera prst="orthographicFront"/>
            <a:lightRig rig="threePt" dir="t"/>
          </a:scene3d>
          <a:sp3d>
            <a:bevelT w="114300" prst="artDeco"/>
          </a:sp3d>
          <a:extLst/>
        </p:spPr>
      </p:pic>
      <p:pic>
        <p:nvPicPr>
          <p:cNvPr id="6147" name="Picture 3"/>
          <p:cNvPicPr>
            <a:picLocks noChangeAspect="1" noChangeArrowheads="1"/>
          </p:cNvPicPr>
          <p:nvPr/>
        </p:nvPicPr>
        <p:blipFill>
          <a:blip r:embed="rId3" cstate="print">
            <a:extLst/>
          </a:blip>
          <a:srcRect l="36758" t="34869" r="29308" b="34460"/>
          <a:stretch>
            <a:fillRect/>
          </a:stretch>
        </p:blipFill>
        <p:spPr bwMode="auto">
          <a:xfrm>
            <a:off x="4565650" y="3429000"/>
            <a:ext cx="4589463" cy="3429000"/>
          </a:xfrm>
          <a:prstGeom prst="rect">
            <a:avLst/>
          </a:prstGeom>
          <a:noFill/>
          <a:ln>
            <a:noFill/>
          </a:ln>
          <a:scene3d>
            <a:camera prst="orthographicFront"/>
            <a:lightRig rig="threePt" dir="t"/>
          </a:scene3d>
          <a:sp3d>
            <a:bevelT w="114300" prst="artDeco"/>
          </a:sp3d>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fmrp.usp.br/anestesia/images/ue_antiga.JPG"/>
          <p:cNvPicPr>
            <a:picLocks noChangeAspect="1" noChangeArrowheads="1"/>
          </p:cNvPicPr>
          <p:nvPr/>
        </p:nvPicPr>
        <p:blipFill>
          <a:blip r:embed="rId2" cstate="print"/>
          <a:srcRect/>
          <a:stretch>
            <a:fillRect/>
          </a:stretch>
        </p:blipFill>
        <p:spPr bwMode="auto">
          <a:xfrm>
            <a:off x="0" y="-7938"/>
            <a:ext cx="5664200" cy="3416301"/>
          </a:xfrm>
          <a:prstGeom prst="rect">
            <a:avLst/>
          </a:prstGeom>
          <a:noFill/>
          <a:ln w="9525">
            <a:noFill/>
            <a:miter lim="800000"/>
            <a:headEnd/>
            <a:tailEnd/>
          </a:ln>
        </p:spPr>
      </p:pic>
      <p:pic>
        <p:nvPicPr>
          <p:cNvPr id="39939" name="Picture 4" descr="http://www.fmrp.usp.br/anestesia/images/ue.JPG"/>
          <p:cNvPicPr>
            <a:picLocks noChangeAspect="1" noChangeArrowheads="1"/>
          </p:cNvPicPr>
          <p:nvPr/>
        </p:nvPicPr>
        <p:blipFill>
          <a:blip r:embed="rId3" cstate="print"/>
          <a:srcRect/>
          <a:stretch>
            <a:fillRect/>
          </a:stretch>
        </p:blipFill>
        <p:spPr bwMode="auto">
          <a:xfrm>
            <a:off x="3260725" y="2979738"/>
            <a:ext cx="5883275" cy="38782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rge.fmrp.usp.br/pg/sites/default/files/client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620688"/>
            <a:ext cx="8280000" cy="3077766"/>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2015:</a:t>
            </a:r>
            <a:r>
              <a:rPr lang="pt-BR" sz="2400" dirty="0" smtClean="0">
                <a:solidFill>
                  <a:schemeClr val="bg1"/>
                </a:solidFill>
                <a:latin typeface="Times New Roman" pitchFamily="18" charset="0"/>
                <a:cs typeface="Times New Roman" pitchFamily="18" charset="0"/>
              </a:rPr>
              <a:t> As mulheres já são maioria entre os estudantes de medicina no Brasil e em vários países do mundo. Desde 2009, o número de mulheres médicas que ingressam no mercado de trabalho brasileiro é superior ao dos médicos do sexo masculino. De acordo com o Censo da Educação Superior, na graduação elas já representam 55,1% do total de matriculados em Medicina e 58,8% entre concluintes do curso.</a:t>
            </a:r>
          </a:p>
          <a:p>
            <a:pPr algn="r">
              <a:buClr>
                <a:srgbClr val="00B0F0"/>
              </a:buClr>
              <a:buSzPct val="60000"/>
            </a:pPr>
            <a:r>
              <a:rPr lang="pt-BR" sz="1600" dirty="0" smtClean="0">
                <a:solidFill>
                  <a:schemeClr val="bg1"/>
                </a:solidFill>
                <a:latin typeface="Times New Roman" pitchFamily="18" charset="0"/>
                <a:cs typeface="Times New Roman" pitchFamily="18" charset="0"/>
              </a:rPr>
              <a:t> Por Érica </a:t>
            </a:r>
            <a:r>
              <a:rPr lang="pt-BR" sz="1600" dirty="0" err="1" smtClean="0">
                <a:solidFill>
                  <a:schemeClr val="bg1"/>
                </a:solidFill>
                <a:latin typeface="Times New Roman" pitchFamily="18" charset="0"/>
                <a:cs typeface="Times New Roman" pitchFamily="18" charset="0"/>
              </a:rPr>
              <a:t>Ermel</a:t>
            </a:r>
            <a:endParaRPr lang="pt-BR" sz="1600" dirty="0" smtClean="0">
              <a:solidFill>
                <a:schemeClr val="bg1"/>
              </a:solidFill>
              <a:latin typeface="Times New Roman" pitchFamily="18" charset="0"/>
              <a:cs typeface="Times New Roman" pitchFamily="18" charset="0"/>
            </a:endParaRPr>
          </a:p>
          <a:p>
            <a:pPr algn="r">
              <a:buClr>
                <a:srgbClr val="00B0F0"/>
              </a:buClr>
              <a:buSzPct val="60000"/>
            </a:pPr>
            <a:r>
              <a:rPr lang="pt-BR" sz="1000" dirty="0" smtClean="0">
                <a:solidFill>
                  <a:schemeClr val="bg1"/>
                </a:solidFill>
                <a:latin typeface="Times New Roman" pitchFamily="18" charset="0"/>
                <a:cs typeface="Times New Roman" pitchFamily="18" charset="0"/>
              </a:rPr>
              <a:t>http://www.academiamedica.com.br/a-medicina-em-cima-do-salto/</a:t>
            </a:r>
            <a:endParaRPr lang="pt-BR" sz="1000" b="1" dirty="0" smtClean="0">
              <a:solidFill>
                <a:srgbClr val="00B0F0"/>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61442" name="Picture 2" descr="Academia Médica | O que a Faculdade de Medicina não conta"/>
          <p:cNvPicPr>
            <a:picLocks noChangeAspect="1" noChangeArrowheads="1"/>
          </p:cNvPicPr>
          <p:nvPr/>
        </p:nvPicPr>
        <p:blipFill>
          <a:blip r:embed="rId2" cstate="print"/>
          <a:srcRect/>
          <a:stretch>
            <a:fillRect/>
          </a:stretch>
        </p:blipFill>
        <p:spPr bwMode="auto">
          <a:xfrm>
            <a:off x="4932040" y="2924944"/>
            <a:ext cx="2016223" cy="298700"/>
          </a:xfrm>
          <a:prstGeom prst="rect">
            <a:avLst/>
          </a:prstGeom>
          <a:noFill/>
        </p:spPr>
      </p:pic>
      <p:sp>
        <p:nvSpPr>
          <p:cNvPr id="8" name="CaixaDeTexto 7"/>
          <p:cNvSpPr txBox="1"/>
          <p:nvPr/>
        </p:nvSpPr>
        <p:spPr>
          <a:xfrm>
            <a:off x="432000" y="3645024"/>
            <a:ext cx="8280000" cy="3200876"/>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dirty="0" smtClean="0">
                <a:solidFill>
                  <a:schemeClr val="bg1"/>
                </a:solidFill>
                <a:latin typeface="Times New Roman" pitchFamily="18" charset="0"/>
                <a:cs typeface="Times New Roman" pitchFamily="18" charset="0"/>
              </a:rPr>
              <a:t> “Entre as 53 especialidades reconhecidas no Brasil, em 13 existe predomínio de mulheres. Elas são maioria em cinco das seis especialidades consideradas básicas, como pediatria (70%), medicina de família e comunidade (54,2%), clínica médica (54,2%) e ginecologia e obstetrícia (51,5%)”, relata o professor. “A presença feminina é bem menor na área de cirurgia. Por exemplo, na cirurgia cardiovascular há 90% de homens, na neurocirurgia são 91,8%, na ortopedia 95% e na urologia 98,8%.”</a:t>
            </a:r>
            <a:r>
              <a:rPr lang="pt-BR" sz="1600" dirty="0" smtClean="0">
                <a:solidFill>
                  <a:schemeClr val="bg1"/>
                </a:solidFill>
                <a:latin typeface="Times New Roman" pitchFamily="18" charset="0"/>
                <a:cs typeface="Times New Roman" pitchFamily="18" charset="0"/>
              </a:rPr>
              <a:t> </a:t>
            </a:r>
          </a:p>
          <a:p>
            <a:pPr algn="r">
              <a:buClr>
                <a:srgbClr val="00B0F0"/>
              </a:buClr>
              <a:buSzPct val="60000"/>
            </a:pPr>
            <a:r>
              <a:rPr lang="pt-BR" sz="1000" dirty="0" smtClean="0">
                <a:solidFill>
                  <a:schemeClr val="bg1"/>
                </a:solidFill>
                <a:latin typeface="Times New Roman" pitchFamily="18" charset="0"/>
                <a:cs typeface="Times New Roman" pitchFamily="18" charset="0"/>
              </a:rPr>
              <a:t>Júlio Bernardes / Agência USP de Notícias           http://www5.usp.br/31644/presenca-feminina-na-medicina-aumenta-no-brasil-revela-pesquisa-da-fmusp//</a:t>
            </a:r>
            <a:endParaRPr lang="pt-BR" sz="1000" b="1" dirty="0" smtClean="0">
              <a:solidFill>
                <a:srgbClr val="00B0F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332656"/>
            <a:ext cx="8280000" cy="2554545"/>
          </a:xfrm>
          <a:prstGeom prst="rect">
            <a:avLst/>
          </a:prstGeom>
          <a:noFill/>
        </p:spPr>
        <p:txBody>
          <a:bodyPr wrap="square" rtlCol="0">
            <a:spAutoFit/>
          </a:bodyPr>
          <a:lstStyle/>
          <a:p>
            <a:pPr algn="just">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 Doenças Coronárias e Cancerígenas:</a:t>
            </a:r>
          </a:p>
          <a:p>
            <a:pPr indent="179388" algn="just">
              <a:buClr>
                <a:srgbClr val="00B0F0"/>
              </a:buClr>
              <a:buSzPct val="60000"/>
            </a:pPr>
            <a:r>
              <a:rPr lang="pt-BR" sz="2000" dirty="0" smtClean="0">
                <a:solidFill>
                  <a:schemeClr val="bg1"/>
                </a:solidFill>
                <a:latin typeface="Times New Roman" pitchFamily="18" charset="0"/>
                <a:cs typeface="Times New Roman" pitchFamily="18" charset="0"/>
              </a:rPr>
              <a:t>Consideradas como as doenças que mais matam, são também as que mais estão recebendo investimentos para aperfeiçoamento de aparelhos para diagnósticos. A cada dia, novos equipamentos chegam às clínicas com um grau de precisão maior e mais capacidade de definição de imagens</a:t>
            </a:r>
          </a:p>
          <a:p>
            <a:pPr indent="179388" algn="just">
              <a:buClr>
                <a:srgbClr val="00B0F0"/>
              </a:buClr>
              <a:buSzPct val="60000"/>
            </a:pPr>
            <a:r>
              <a:rPr lang="pt-BR" sz="2000" dirty="0" smtClean="0">
                <a:solidFill>
                  <a:schemeClr val="bg1"/>
                </a:solidFill>
                <a:latin typeface="Times New Roman" pitchFamily="18" charset="0"/>
                <a:cs typeface="Times New Roman" pitchFamily="18" charset="0"/>
              </a:rPr>
              <a:t>Segundo dados estatísticos, os problemas cardíacos no Brasil matam cerca de 300 mil pessoas por ano. Comparando-se com outras doenças como o câncer e as mortes por acidentes, é ainda a doença mais fatal</a:t>
            </a:r>
          </a:p>
        </p:txBody>
      </p:sp>
      <p:sp>
        <p:nvSpPr>
          <p:cNvPr id="7" name="Rectangle 6"/>
          <p:cNvSpPr>
            <a:spLocks noChangeArrowheads="1"/>
          </p:cNvSpPr>
          <p:nvPr/>
        </p:nvSpPr>
        <p:spPr bwMode="auto">
          <a:xfrm>
            <a:off x="2771800" y="6639163"/>
            <a:ext cx="1688283"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produto.mercadolivre.com.</a:t>
            </a:r>
            <a:r>
              <a:rPr lang="pt-BR" sz="1000" dirty="0" err="1" smtClean="0">
                <a:solidFill>
                  <a:srgbClr val="FFFFFF"/>
                </a:solidFill>
                <a:latin typeface="Times New Roman" pitchFamily="18" charset="0"/>
                <a:cs typeface="Times New Roman" pitchFamily="18" charset="0"/>
              </a:rPr>
              <a:t>br</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8" name="Rectangle 6"/>
          <p:cNvSpPr>
            <a:spLocks noChangeArrowheads="1"/>
          </p:cNvSpPr>
          <p:nvPr/>
        </p:nvSpPr>
        <p:spPr bwMode="auto">
          <a:xfrm>
            <a:off x="2987824" y="2852936"/>
            <a:ext cx="5832648"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http://www.boasaude.com.br/artigos-de-saude/3682/-1/os-avancos-da-medicina-e-os-seus-beneficios.html</a:t>
            </a:r>
            <a:endParaRPr lang="pt-BR" sz="1000" dirty="0">
              <a:solidFill>
                <a:srgbClr val="FFFFFF"/>
              </a:solidFill>
              <a:latin typeface="Times New Roman" pitchFamily="18" charset="0"/>
              <a:cs typeface="Times New Roman" pitchFamily="18" charset="0"/>
            </a:endParaRPr>
          </a:p>
        </p:txBody>
      </p:sp>
      <p:pic>
        <p:nvPicPr>
          <p:cNvPr id="62466" name="Picture 2" descr="http://mlb-s1-p.mlstatic.com/aparelho-portatil-eletrocardiograma-usb-software-touchscreen-15499-MLB20102785931_052014-O.jpg"/>
          <p:cNvPicPr>
            <a:picLocks noChangeAspect="1" noChangeArrowheads="1"/>
          </p:cNvPicPr>
          <p:nvPr/>
        </p:nvPicPr>
        <p:blipFill>
          <a:blip r:embed="rId2" cstate="print"/>
          <a:srcRect/>
          <a:stretch>
            <a:fillRect/>
          </a:stretch>
        </p:blipFill>
        <p:spPr bwMode="auto">
          <a:xfrm>
            <a:off x="397278" y="3334872"/>
            <a:ext cx="4030706" cy="3318694"/>
          </a:xfrm>
          <a:prstGeom prst="rect">
            <a:avLst/>
          </a:prstGeom>
          <a:noFill/>
        </p:spPr>
      </p:pic>
      <p:pic>
        <p:nvPicPr>
          <p:cNvPr id="62474" name="Picture 10" descr="http://www.moreiranet.com/arquivos/noticias/29042014083001f01.jpg"/>
          <p:cNvPicPr>
            <a:picLocks noChangeAspect="1" noChangeArrowheads="1"/>
          </p:cNvPicPr>
          <p:nvPr/>
        </p:nvPicPr>
        <p:blipFill>
          <a:blip r:embed="rId3" cstate="print"/>
          <a:srcRect l="7669" r="4852"/>
          <a:stretch>
            <a:fillRect/>
          </a:stretch>
        </p:blipFill>
        <p:spPr bwMode="auto">
          <a:xfrm>
            <a:off x="4572000" y="3342637"/>
            <a:ext cx="4392488" cy="3342689"/>
          </a:xfrm>
          <a:prstGeom prst="rect">
            <a:avLst/>
          </a:prstGeom>
          <a:noFill/>
        </p:spPr>
      </p:pic>
      <p:sp>
        <p:nvSpPr>
          <p:cNvPr id="14" name="Rectangle 6"/>
          <p:cNvSpPr>
            <a:spLocks noChangeArrowheads="1"/>
          </p:cNvSpPr>
          <p:nvPr/>
        </p:nvSpPr>
        <p:spPr bwMode="auto">
          <a:xfrm>
            <a:off x="7596336" y="6611779"/>
            <a:ext cx="130676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www.moreiranet.com</a:t>
            </a:r>
            <a:endParaRPr lang="pt-BR" sz="1000" dirty="0">
              <a:solidFill>
                <a:srgbClr val="FFFFFF"/>
              </a:solidFill>
              <a:latin typeface="Times New Roman" pitchFamily="18" charset="0"/>
              <a:cs typeface="Times New Roman" pitchFamily="18" charset="0"/>
            </a:endParaRPr>
          </a:p>
        </p:txBody>
      </p:sp>
      <p:sp>
        <p:nvSpPr>
          <p:cNvPr id="15" name="Rectangle 6"/>
          <p:cNvSpPr>
            <a:spLocks noChangeArrowheads="1"/>
          </p:cNvSpPr>
          <p:nvPr/>
        </p:nvSpPr>
        <p:spPr bwMode="auto">
          <a:xfrm>
            <a:off x="6228184" y="3429000"/>
            <a:ext cx="2592288" cy="553998"/>
          </a:xfrm>
          <a:prstGeom prst="rect">
            <a:avLst/>
          </a:prstGeom>
          <a:noFill/>
          <a:ln w="9525">
            <a:noFill/>
            <a:miter lim="800000"/>
            <a:headEnd/>
            <a:tailEnd/>
          </a:ln>
        </p:spPr>
        <p:txBody>
          <a:bodyPr wrap="square">
            <a:spAutoFit/>
          </a:bodyPr>
          <a:lstStyle/>
          <a:p>
            <a:pPr algn="just" fontAlgn="base">
              <a:spcBef>
                <a:spcPct val="0"/>
              </a:spcBef>
              <a:spcAft>
                <a:spcPct val="0"/>
              </a:spcAft>
            </a:pPr>
            <a:r>
              <a:rPr lang="pt-BR" sz="1000" dirty="0" smtClean="0">
                <a:latin typeface="Times New Roman" pitchFamily="18" charset="0"/>
                <a:cs typeface="Times New Roman" pitchFamily="18" charset="0"/>
              </a:rPr>
              <a:t>FOTO DE MÉDICA CUBANA DE CAMPO MOURÃO </a:t>
            </a:r>
            <a:r>
              <a:rPr lang="pt-BR" sz="1000" b="1" dirty="0" smtClean="0">
                <a:latin typeface="Times New Roman" pitchFamily="18" charset="0"/>
                <a:cs typeface="Times New Roman" pitchFamily="18" charset="0"/>
              </a:rPr>
              <a:t>'USANDO</a:t>
            </a:r>
            <a:r>
              <a:rPr lang="pt-BR" sz="1000" dirty="0" smtClean="0">
                <a:latin typeface="Times New Roman" pitchFamily="18" charset="0"/>
                <a:cs typeface="Times New Roman" pitchFamily="18" charset="0"/>
              </a:rPr>
              <a:t>' ESTETOSCÓPIO CAUSA POLÊMICA NAS REDES SOCIAIS</a:t>
            </a:r>
            <a:endParaRPr lang="pt-BR" sz="10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332656"/>
            <a:ext cx="8280000" cy="1938992"/>
          </a:xfrm>
          <a:prstGeom prst="rect">
            <a:avLst/>
          </a:prstGeom>
          <a:noFill/>
        </p:spPr>
        <p:txBody>
          <a:bodyPr wrap="square" rtlCol="0">
            <a:spAutoFit/>
          </a:bodyPr>
          <a:lstStyle/>
          <a:p>
            <a:pPr lvl="0" algn="just">
              <a:buClr>
                <a:srgbClr val="00B0F0"/>
              </a:buClr>
              <a:buSzPct val="60000"/>
              <a:buFont typeface="Wingdings" pitchFamily="2" charset="2"/>
              <a:buChar char="v"/>
            </a:pPr>
            <a:r>
              <a:rPr lang="pt-BR" sz="2000" dirty="0" smtClean="0">
                <a:solidFill>
                  <a:prstClr val="white"/>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Genoma: Apesar da medicina preventiva ser ainda um dos maiores expoentes para salvar vidas, uma das mais importantes revoluções deste século na área médica, é sem dúvida, o projeto genoma. Trata-se do mapeamento de todos os genes do corpo humano (DNA) e será de suma importância para as futuras gerações, pois vai possibilitar a prevenção de doenças hereditárias ou pelo menos amenizar seus sintomas</a:t>
            </a:r>
            <a:endParaRPr lang="pt-BR" sz="2400" dirty="0" smtClean="0">
              <a:solidFill>
                <a:srgbClr val="00B0F0"/>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8" name="Rectangle 6"/>
          <p:cNvSpPr>
            <a:spLocks noChangeArrowheads="1"/>
          </p:cNvSpPr>
          <p:nvPr/>
        </p:nvSpPr>
        <p:spPr bwMode="auto">
          <a:xfrm>
            <a:off x="2987824" y="2348880"/>
            <a:ext cx="5616624" cy="246221"/>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http://www.boasaude.com.br/artigos-de-saude/3682/-1/os-avancos-da-medicina-e-os-seus-beneficios.html</a:t>
            </a:r>
            <a:endParaRPr lang="pt-BR" sz="1000" dirty="0">
              <a:solidFill>
                <a:srgbClr val="FFFFFF"/>
              </a:solidFill>
              <a:latin typeface="Times New Roman" pitchFamily="18" charset="0"/>
              <a:cs typeface="Times New Roman" pitchFamily="18" charset="0"/>
            </a:endParaRPr>
          </a:p>
        </p:txBody>
      </p:sp>
      <p:sp>
        <p:nvSpPr>
          <p:cNvPr id="10" name="Rectangle 6"/>
          <p:cNvSpPr>
            <a:spLocks noChangeArrowheads="1"/>
          </p:cNvSpPr>
          <p:nvPr/>
        </p:nvSpPr>
        <p:spPr bwMode="auto">
          <a:xfrm>
            <a:off x="7236296" y="6237312"/>
            <a:ext cx="1412566"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www1.folha.uol.com.</a:t>
            </a:r>
            <a:r>
              <a:rPr lang="pt-BR" sz="1000" dirty="0" err="1" smtClean="0">
                <a:solidFill>
                  <a:srgbClr val="FFFFFF"/>
                </a:solidFill>
                <a:latin typeface="Times New Roman" pitchFamily="18" charset="0"/>
                <a:cs typeface="Times New Roman" pitchFamily="18" charset="0"/>
              </a:rPr>
              <a:t>br</a:t>
            </a:r>
            <a:endParaRPr lang="pt-BR" sz="1000" dirty="0">
              <a:solidFill>
                <a:srgbClr val="FFFFFF"/>
              </a:solidFill>
              <a:latin typeface="Times New Roman" pitchFamily="18" charset="0"/>
              <a:cs typeface="Times New Roman" pitchFamily="18" charset="0"/>
            </a:endParaRPr>
          </a:p>
        </p:txBody>
      </p:sp>
      <p:pic>
        <p:nvPicPr>
          <p:cNvPr id="62470" name="Picture 6" descr="http://afilosofia.no.sapo.pt/capagenoma.gif"/>
          <p:cNvPicPr>
            <a:picLocks noChangeAspect="1" noChangeArrowheads="1"/>
          </p:cNvPicPr>
          <p:nvPr/>
        </p:nvPicPr>
        <p:blipFill>
          <a:blip r:embed="rId2" cstate="print"/>
          <a:srcRect/>
          <a:stretch>
            <a:fillRect/>
          </a:stretch>
        </p:blipFill>
        <p:spPr bwMode="auto">
          <a:xfrm>
            <a:off x="539552" y="2966755"/>
            <a:ext cx="4060324" cy="3312368"/>
          </a:xfrm>
          <a:prstGeom prst="rect">
            <a:avLst/>
          </a:prstGeom>
          <a:noFill/>
        </p:spPr>
      </p:pic>
      <p:pic>
        <p:nvPicPr>
          <p:cNvPr id="62472" name="Picture 8" descr="http://www1.folha.uol.com.br/folha/galeria/images/30genoma.jpg"/>
          <p:cNvPicPr>
            <a:picLocks noChangeAspect="1" noChangeArrowheads="1"/>
          </p:cNvPicPr>
          <p:nvPr/>
        </p:nvPicPr>
        <p:blipFill>
          <a:blip r:embed="rId3" cstate="print"/>
          <a:srcRect l="1866" t="1766" r="2970" b="2861"/>
          <a:stretch>
            <a:fillRect/>
          </a:stretch>
        </p:blipFill>
        <p:spPr bwMode="auto">
          <a:xfrm>
            <a:off x="5436096" y="2852936"/>
            <a:ext cx="3128000" cy="3312000"/>
          </a:xfrm>
          <a:prstGeom prst="rect">
            <a:avLst/>
          </a:prstGeom>
          <a:noFill/>
        </p:spPr>
      </p:pic>
      <p:sp>
        <p:nvSpPr>
          <p:cNvPr id="11" name="Rectangle 6"/>
          <p:cNvSpPr>
            <a:spLocks noChangeArrowheads="1"/>
          </p:cNvSpPr>
          <p:nvPr/>
        </p:nvSpPr>
        <p:spPr bwMode="auto">
          <a:xfrm>
            <a:off x="2915816" y="6279123"/>
            <a:ext cx="176041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ideiaquilvicenda</a:t>
            </a:r>
            <a:r>
              <a:rPr lang="pt-BR" sz="1000" dirty="0" smtClean="0">
                <a:solidFill>
                  <a:srgbClr val="FFFFFF"/>
                </a:solidFill>
                <a:latin typeface="Times New Roman" pitchFamily="18" charset="0"/>
                <a:cs typeface="Times New Roman" pitchFamily="18" charset="0"/>
              </a:rPr>
              <a:t>.blogspot.com</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476672"/>
            <a:ext cx="8280000" cy="5078313"/>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dirty="0" smtClean="0">
                <a:solidFill>
                  <a:srgbClr val="00CCFF"/>
                </a:solidFill>
                <a:latin typeface="Times New Roman" pitchFamily="18" charset="0"/>
                <a:cs typeface="Times New Roman" pitchFamily="18" charset="0"/>
              </a:rPr>
              <a:t>HIV/AIDS</a:t>
            </a:r>
            <a:r>
              <a:rPr lang="pt-BR" sz="2000" dirty="0" smtClean="0">
                <a:solidFill>
                  <a:schemeClr val="bg1"/>
                </a:solidFill>
                <a:latin typeface="Times New Roman" pitchFamily="18" charset="0"/>
                <a:cs typeface="Times New Roman" pitchFamily="18" charset="0"/>
              </a:rPr>
              <a:t> no Brasil - O primeiro caso de AIDS identificado  foi em 1982. As taxas de infecção subiram exponencialmente ao longo da década de 1980. A experiência brasileira é frequentemente citada como um modelo para outros países em desenvolvimento que enfrentam a epidemia da AIDS, incluindo a controversa política internacional do governo brasileiro, tais como o fornecimento universal de medicamentos antirretrovirais (</a:t>
            </a:r>
            <a:r>
              <a:rPr lang="pt-BR" sz="2000" dirty="0" err="1" smtClean="0">
                <a:solidFill>
                  <a:schemeClr val="bg1"/>
                </a:solidFill>
                <a:latin typeface="Times New Roman" pitchFamily="18" charset="0"/>
                <a:cs typeface="Times New Roman" pitchFamily="18" charset="0"/>
              </a:rPr>
              <a:t>ARVs</a:t>
            </a:r>
            <a:r>
              <a:rPr lang="pt-BR" sz="2000" dirty="0" smtClean="0">
                <a:solidFill>
                  <a:schemeClr val="bg1"/>
                </a:solidFill>
                <a:latin typeface="Times New Roman" pitchFamily="18" charset="0"/>
                <a:cs typeface="Times New Roman" pitchFamily="18" charset="0"/>
              </a:rPr>
              <a:t>), políticas sociais para grupos de risco e a colaboração com organizações </a:t>
            </a:r>
            <a:r>
              <a:rPr lang="pt-BR" sz="2000" dirty="0" err="1" smtClean="0">
                <a:solidFill>
                  <a:schemeClr val="bg1"/>
                </a:solidFill>
                <a:latin typeface="Times New Roman" pitchFamily="18" charset="0"/>
                <a:cs typeface="Times New Roman" pitchFamily="18" charset="0"/>
              </a:rPr>
              <a:t>não-governamentais</a:t>
            </a:r>
            <a:r>
              <a:rPr lang="pt-BR" sz="2000" dirty="0" smtClean="0">
                <a:solidFill>
                  <a:schemeClr val="bg1"/>
                </a:solidFill>
                <a:latin typeface="Times New Roman" pitchFamily="18" charset="0"/>
                <a:cs typeface="Times New Roman" pitchFamily="18" charset="0"/>
              </a:rPr>
              <a:t>.</a:t>
            </a:r>
          </a:p>
          <a:p>
            <a:pPr algn="just">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No Brasil, estima-se que existam 530 mil pessoas vivendo com o HIV. De 1980 (o início da epidemia) até junho de 2009, foram registrados 217.091 óbitos em decorrência da doença. Cerca de 30 mil a 35 mil novos casos da doença são registrados todos os anos no país. A região Sudeste tem o maior percentual (59%) do total de notificações por ser a mais populosa do país, com 323.069 registros da doença. O Sul concentra 19% dos casos; o Nordeste, 12%; o Centro-Oeste, 6%; e a região Norte, 3,9%. Dos 5.564 municípios brasileiros, 87,5% (4.867) registram pelo menos um caso da doença</a:t>
            </a:r>
          </a:p>
        </p:txBody>
      </p:sp>
      <p:sp>
        <p:nvSpPr>
          <p:cNvPr id="7" name="Rectangle 6"/>
          <p:cNvSpPr>
            <a:spLocks noChangeArrowheads="1"/>
          </p:cNvSpPr>
          <p:nvPr/>
        </p:nvSpPr>
        <p:spPr bwMode="auto">
          <a:xfrm>
            <a:off x="5940152" y="6381328"/>
            <a:ext cx="2805576"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https://pt.wikipedia.org/wiki/HIV/AIDS_no_Brasil</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66562" name="Picture 2" descr="https://upload.wikimedia.org/wikipedia/pt/thumb/f/f1/Logo_top_transparent.gif/220px-Logo_top_transparent.gif"/>
          <p:cNvPicPr>
            <a:picLocks noChangeAspect="1" noChangeArrowheads="1"/>
          </p:cNvPicPr>
          <p:nvPr/>
        </p:nvPicPr>
        <p:blipFill>
          <a:blip r:embed="rId2" cstate="print"/>
          <a:srcRect/>
          <a:stretch>
            <a:fillRect/>
          </a:stretch>
        </p:blipFill>
        <p:spPr bwMode="auto">
          <a:xfrm>
            <a:off x="683568" y="5733256"/>
            <a:ext cx="2680909" cy="792088"/>
          </a:xfrm>
          <a:prstGeom prst="rect">
            <a:avLst/>
          </a:prstGeom>
          <a:noFill/>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476672"/>
            <a:ext cx="8280000" cy="2000548"/>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dirty="0" smtClean="0">
                <a:solidFill>
                  <a:srgbClr val="00CCFF"/>
                </a:solidFill>
                <a:latin typeface="Times New Roman" pitchFamily="18" charset="0"/>
                <a:cs typeface="Times New Roman" pitchFamily="18" charset="0"/>
              </a:rPr>
              <a:t>CANCER:</a:t>
            </a:r>
            <a:r>
              <a:rPr lang="pt-BR" sz="2000" dirty="0" smtClean="0">
                <a:solidFill>
                  <a:schemeClr val="bg1"/>
                </a:solidFill>
                <a:latin typeface="Times New Roman" pitchFamily="18" charset="0"/>
                <a:cs typeface="Times New Roman" pitchFamily="18" charset="0"/>
              </a:rPr>
              <a:t> Desde 1995, o Instituto Nacional de Câncer (INCA) estima e publica anualmente a incidência de câncer para o Brasil levando em conta os tipos específicos e desagregando os dados por estados e capitais. Para viabilizar estas estimativas, os dados gerados pelos Registros de Câncer de Base Populacional (RBPC) brasileiros são essenciais e os coordenadores destes registros têm colaborado muito com os profissionais do INCA</a:t>
            </a:r>
          </a:p>
        </p:txBody>
      </p:sp>
      <p:sp>
        <p:nvSpPr>
          <p:cNvPr id="7" name="Rectangle 6"/>
          <p:cNvSpPr>
            <a:spLocks noChangeArrowheads="1"/>
          </p:cNvSpPr>
          <p:nvPr/>
        </p:nvSpPr>
        <p:spPr bwMode="auto">
          <a:xfrm>
            <a:off x="1331640" y="2420888"/>
            <a:ext cx="3773790"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http://bvsms.saude.gov.br/bvs/publicacoes/situacao_cancer_brasil.pdf</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72706" name="Picture 2" descr="http://www.conteudoconcursos.com.br/noticias/29-10-2014.141925_inca.jpg"/>
          <p:cNvPicPr>
            <a:picLocks noChangeAspect="1" noChangeArrowheads="1"/>
          </p:cNvPicPr>
          <p:nvPr/>
        </p:nvPicPr>
        <p:blipFill>
          <a:blip r:embed="rId2" cstate="print"/>
          <a:srcRect/>
          <a:stretch>
            <a:fillRect/>
          </a:stretch>
        </p:blipFill>
        <p:spPr bwMode="auto">
          <a:xfrm>
            <a:off x="7884368" y="188640"/>
            <a:ext cx="720080" cy="404092"/>
          </a:xfrm>
          <a:prstGeom prst="rect">
            <a:avLst/>
          </a:prstGeom>
          <a:noFill/>
        </p:spPr>
      </p:pic>
      <p:pic>
        <p:nvPicPr>
          <p:cNvPr id="72708" name="Picture 4" descr="http://www.senado.gov.br/noticias/jornal/cidadania/Transplante/image/transplante2.jpg"/>
          <p:cNvPicPr>
            <a:picLocks noChangeAspect="1" noChangeArrowheads="1"/>
          </p:cNvPicPr>
          <p:nvPr/>
        </p:nvPicPr>
        <p:blipFill>
          <a:blip r:embed="rId3" cstate="print"/>
          <a:srcRect/>
          <a:stretch>
            <a:fillRect/>
          </a:stretch>
        </p:blipFill>
        <p:spPr bwMode="auto">
          <a:xfrm>
            <a:off x="6588224" y="2400725"/>
            <a:ext cx="2016224" cy="2056549"/>
          </a:xfrm>
          <a:prstGeom prst="rect">
            <a:avLst/>
          </a:prstGeom>
          <a:noFill/>
        </p:spPr>
      </p:pic>
      <p:sp>
        <p:nvSpPr>
          <p:cNvPr id="8" name="Rectangle 6"/>
          <p:cNvSpPr>
            <a:spLocks noChangeArrowheads="1"/>
          </p:cNvSpPr>
          <p:nvPr/>
        </p:nvSpPr>
        <p:spPr bwMode="auto">
          <a:xfrm>
            <a:off x="6516216" y="6525344"/>
            <a:ext cx="2153154"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www.guiamedicodeuberlandia.com.br</a:t>
            </a:r>
            <a:endParaRPr lang="pt-BR" sz="1000" dirty="0">
              <a:solidFill>
                <a:srgbClr val="FFFFFF"/>
              </a:solidFill>
              <a:latin typeface="Times New Roman" pitchFamily="18" charset="0"/>
              <a:cs typeface="Times New Roman" pitchFamily="18" charset="0"/>
            </a:endParaRPr>
          </a:p>
        </p:txBody>
      </p:sp>
      <p:grpSp>
        <p:nvGrpSpPr>
          <p:cNvPr id="25" name="Grupo 24"/>
          <p:cNvGrpSpPr/>
          <p:nvPr/>
        </p:nvGrpSpPr>
        <p:grpSpPr>
          <a:xfrm>
            <a:off x="6444208" y="4653136"/>
            <a:ext cx="2232248" cy="1872208"/>
            <a:chOff x="575600" y="3429000"/>
            <a:chExt cx="2412224" cy="2088232"/>
          </a:xfrm>
        </p:grpSpPr>
        <p:pic>
          <p:nvPicPr>
            <p:cNvPr id="72712" name="Picture 8"/>
            <p:cNvPicPr>
              <a:picLocks noChangeAspect="1" noChangeArrowheads="1"/>
            </p:cNvPicPr>
            <p:nvPr/>
          </p:nvPicPr>
          <p:blipFill>
            <a:blip r:embed="rId4" cstate="print"/>
            <a:srcRect r="9610" b="4680"/>
            <a:stretch>
              <a:fillRect/>
            </a:stretch>
          </p:blipFill>
          <p:spPr bwMode="auto">
            <a:xfrm>
              <a:off x="611560" y="3429000"/>
              <a:ext cx="2376264" cy="2088232"/>
            </a:xfrm>
            <a:prstGeom prst="rect">
              <a:avLst/>
            </a:prstGeom>
            <a:noFill/>
            <a:ln w="9525">
              <a:noFill/>
              <a:miter lim="800000"/>
              <a:headEnd/>
              <a:tailEnd/>
            </a:ln>
          </p:spPr>
        </p:pic>
        <p:sp>
          <p:nvSpPr>
            <p:cNvPr id="11" name="Rectangle 6"/>
            <p:cNvSpPr>
              <a:spLocks noChangeArrowheads="1"/>
            </p:cNvSpPr>
            <p:nvPr/>
          </p:nvSpPr>
          <p:spPr bwMode="auto">
            <a:xfrm>
              <a:off x="1591531" y="3429000"/>
              <a:ext cx="532197" cy="1384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pt-BR" sz="900" dirty="0" smtClean="0">
                  <a:latin typeface="Times New Roman" pitchFamily="18" charset="0"/>
                  <a:cs typeface="Times New Roman" pitchFamily="18" charset="0"/>
                </a:rPr>
                <a:t>pancreático</a:t>
              </a:r>
              <a:endParaRPr lang="pt-BR" sz="900" dirty="0">
                <a:latin typeface="Times New Roman" pitchFamily="18" charset="0"/>
                <a:cs typeface="Times New Roman" pitchFamily="18" charset="0"/>
              </a:endParaRPr>
            </a:p>
          </p:txBody>
        </p:sp>
        <p:sp>
          <p:nvSpPr>
            <p:cNvPr id="12" name="Rectangle 6"/>
            <p:cNvSpPr>
              <a:spLocks noChangeArrowheads="1"/>
            </p:cNvSpPr>
            <p:nvPr/>
          </p:nvSpPr>
          <p:spPr bwMode="auto">
            <a:xfrm>
              <a:off x="2171924" y="3560316"/>
              <a:ext cx="634789" cy="1384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pt-BR" sz="900" dirty="0" smtClean="0">
                  <a:latin typeface="Times New Roman" pitchFamily="18" charset="0"/>
                  <a:cs typeface="Times New Roman" pitchFamily="18" charset="0"/>
                </a:rPr>
                <a:t>todos os tipos</a:t>
              </a:r>
              <a:endParaRPr lang="pt-BR" sz="900" dirty="0">
                <a:latin typeface="Times New Roman" pitchFamily="18" charset="0"/>
                <a:cs typeface="Times New Roman" pitchFamily="18" charset="0"/>
              </a:endParaRPr>
            </a:p>
          </p:txBody>
        </p:sp>
        <p:sp>
          <p:nvSpPr>
            <p:cNvPr id="13" name="Rectangle 6"/>
            <p:cNvSpPr>
              <a:spLocks noChangeArrowheads="1"/>
            </p:cNvSpPr>
            <p:nvPr/>
          </p:nvSpPr>
          <p:spPr bwMode="auto">
            <a:xfrm>
              <a:off x="2465816" y="3938573"/>
              <a:ext cx="450000" cy="1384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mama</a:t>
              </a:r>
              <a:endParaRPr lang="pt-BR" sz="900" dirty="0">
                <a:latin typeface="Times New Roman" pitchFamily="18" charset="0"/>
                <a:cs typeface="Times New Roman" pitchFamily="18" charset="0"/>
              </a:endParaRPr>
            </a:p>
          </p:txBody>
        </p:sp>
        <p:sp>
          <p:nvSpPr>
            <p:cNvPr id="14" name="Rectangle 6"/>
            <p:cNvSpPr>
              <a:spLocks noChangeArrowheads="1"/>
            </p:cNvSpPr>
            <p:nvPr/>
          </p:nvSpPr>
          <p:spPr bwMode="auto">
            <a:xfrm>
              <a:off x="2573706" y="4259016"/>
              <a:ext cx="396000" cy="2769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ósseo e </a:t>
              </a:r>
            </a:p>
            <a:p>
              <a:pPr algn="ctr" fontAlgn="base">
                <a:spcBef>
                  <a:spcPct val="0"/>
                </a:spcBef>
                <a:spcAft>
                  <a:spcPct val="0"/>
                </a:spcAft>
              </a:pPr>
              <a:r>
                <a:rPr lang="pt-BR" sz="900" dirty="0" smtClean="0">
                  <a:latin typeface="Times New Roman" pitchFamily="18" charset="0"/>
                  <a:cs typeface="Times New Roman" pitchFamily="18" charset="0"/>
                </a:rPr>
                <a:t>infantil</a:t>
              </a:r>
              <a:endParaRPr lang="pt-BR" sz="900" dirty="0">
                <a:latin typeface="Times New Roman" pitchFamily="18" charset="0"/>
                <a:cs typeface="Times New Roman" pitchFamily="18" charset="0"/>
              </a:endParaRPr>
            </a:p>
          </p:txBody>
        </p:sp>
        <p:sp>
          <p:nvSpPr>
            <p:cNvPr id="15" name="Rectangle 6"/>
            <p:cNvSpPr>
              <a:spLocks noChangeArrowheads="1"/>
            </p:cNvSpPr>
            <p:nvPr/>
          </p:nvSpPr>
          <p:spPr bwMode="auto">
            <a:xfrm>
              <a:off x="2474803" y="4683103"/>
              <a:ext cx="432000" cy="2769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ósseo e </a:t>
              </a:r>
            </a:p>
            <a:p>
              <a:pPr algn="ctr" fontAlgn="base">
                <a:spcBef>
                  <a:spcPct val="0"/>
                </a:spcBef>
                <a:spcAft>
                  <a:spcPct val="0"/>
                </a:spcAft>
              </a:pPr>
              <a:r>
                <a:rPr lang="pt-BR" sz="900" dirty="0" smtClean="0">
                  <a:latin typeface="Times New Roman" pitchFamily="18" charset="0"/>
                  <a:cs typeface="Times New Roman" pitchFamily="18" charset="0"/>
                </a:rPr>
                <a:t>bexiga</a:t>
              </a:r>
              <a:endParaRPr lang="pt-BR" sz="900" dirty="0">
                <a:latin typeface="Times New Roman" pitchFamily="18" charset="0"/>
                <a:cs typeface="Times New Roman" pitchFamily="18" charset="0"/>
              </a:endParaRPr>
            </a:p>
          </p:txBody>
        </p:sp>
        <p:sp>
          <p:nvSpPr>
            <p:cNvPr id="16" name="Rectangle 6"/>
            <p:cNvSpPr>
              <a:spLocks noChangeArrowheads="1"/>
            </p:cNvSpPr>
            <p:nvPr/>
          </p:nvSpPr>
          <p:spPr bwMode="auto">
            <a:xfrm>
              <a:off x="2150911" y="5067253"/>
              <a:ext cx="525658" cy="308960"/>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rim e </a:t>
              </a:r>
            </a:p>
            <a:p>
              <a:pPr algn="ctr" fontAlgn="base">
                <a:spcBef>
                  <a:spcPct val="0"/>
                </a:spcBef>
                <a:spcAft>
                  <a:spcPct val="0"/>
                </a:spcAft>
              </a:pPr>
              <a:r>
                <a:rPr lang="pt-BR" sz="900" dirty="0" smtClean="0">
                  <a:latin typeface="Times New Roman" pitchFamily="18" charset="0"/>
                  <a:cs typeface="Times New Roman" pitchFamily="18" charset="0"/>
                </a:rPr>
                <a:t>leucemia</a:t>
              </a:r>
              <a:endParaRPr lang="pt-BR" sz="900" dirty="0">
                <a:latin typeface="Times New Roman" pitchFamily="18" charset="0"/>
                <a:cs typeface="Times New Roman" pitchFamily="18" charset="0"/>
              </a:endParaRPr>
            </a:p>
          </p:txBody>
        </p:sp>
        <p:sp>
          <p:nvSpPr>
            <p:cNvPr id="17" name="Rectangle 6"/>
            <p:cNvSpPr>
              <a:spLocks noChangeArrowheads="1"/>
            </p:cNvSpPr>
            <p:nvPr/>
          </p:nvSpPr>
          <p:spPr bwMode="auto">
            <a:xfrm>
              <a:off x="1547664" y="5306725"/>
              <a:ext cx="432047" cy="1384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fígado</a:t>
              </a:r>
              <a:endParaRPr lang="pt-BR" sz="900" dirty="0">
                <a:latin typeface="Times New Roman" pitchFamily="18" charset="0"/>
                <a:cs typeface="Times New Roman" pitchFamily="18" charset="0"/>
              </a:endParaRPr>
            </a:p>
          </p:txBody>
        </p:sp>
        <p:sp>
          <p:nvSpPr>
            <p:cNvPr id="18" name="Rectangle 6"/>
            <p:cNvSpPr>
              <a:spLocks noChangeArrowheads="1"/>
            </p:cNvSpPr>
            <p:nvPr/>
          </p:nvSpPr>
          <p:spPr bwMode="auto">
            <a:xfrm>
              <a:off x="779986" y="5141589"/>
              <a:ext cx="596317" cy="1384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pt-BR" sz="900" dirty="0" smtClean="0">
                  <a:latin typeface="Times New Roman" pitchFamily="18" charset="0"/>
                  <a:cs typeface="Times New Roman" pitchFamily="18" charset="0"/>
                </a:rPr>
                <a:t>ginecológico</a:t>
              </a:r>
              <a:endParaRPr lang="pt-BR" sz="900" dirty="0">
                <a:latin typeface="Times New Roman" pitchFamily="18" charset="0"/>
                <a:cs typeface="Times New Roman" pitchFamily="18" charset="0"/>
              </a:endParaRPr>
            </a:p>
          </p:txBody>
        </p:sp>
        <p:sp>
          <p:nvSpPr>
            <p:cNvPr id="19" name="Rectangle 6"/>
            <p:cNvSpPr>
              <a:spLocks noChangeArrowheads="1"/>
            </p:cNvSpPr>
            <p:nvPr/>
          </p:nvSpPr>
          <p:spPr bwMode="auto">
            <a:xfrm>
              <a:off x="611414" y="4765604"/>
              <a:ext cx="450000" cy="1384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próstata</a:t>
              </a:r>
              <a:endParaRPr lang="pt-BR" sz="900" dirty="0">
                <a:latin typeface="Times New Roman" pitchFamily="18" charset="0"/>
                <a:cs typeface="Times New Roman" pitchFamily="18" charset="0"/>
              </a:endParaRPr>
            </a:p>
          </p:txBody>
        </p:sp>
        <p:sp>
          <p:nvSpPr>
            <p:cNvPr id="20" name="Rectangle 6"/>
            <p:cNvSpPr>
              <a:spLocks noChangeArrowheads="1"/>
            </p:cNvSpPr>
            <p:nvPr/>
          </p:nvSpPr>
          <p:spPr bwMode="auto">
            <a:xfrm>
              <a:off x="575600" y="4316831"/>
              <a:ext cx="396000" cy="1384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cólon</a:t>
              </a:r>
              <a:endParaRPr lang="pt-BR" sz="900" dirty="0">
                <a:latin typeface="Times New Roman" pitchFamily="18" charset="0"/>
                <a:cs typeface="Times New Roman" pitchFamily="18" charset="0"/>
              </a:endParaRPr>
            </a:p>
          </p:txBody>
        </p:sp>
        <p:sp>
          <p:nvSpPr>
            <p:cNvPr id="21" name="Rectangle 6"/>
            <p:cNvSpPr>
              <a:spLocks noChangeArrowheads="1"/>
            </p:cNvSpPr>
            <p:nvPr/>
          </p:nvSpPr>
          <p:spPr bwMode="auto">
            <a:xfrm>
              <a:off x="638743" y="3898403"/>
              <a:ext cx="468000" cy="1384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cérebro</a:t>
              </a:r>
              <a:endParaRPr lang="pt-BR" sz="900" dirty="0">
                <a:latin typeface="Times New Roman" pitchFamily="18" charset="0"/>
                <a:cs typeface="Times New Roman" pitchFamily="18" charset="0"/>
              </a:endParaRPr>
            </a:p>
          </p:txBody>
        </p:sp>
        <p:sp>
          <p:nvSpPr>
            <p:cNvPr id="22" name="Rectangle 6"/>
            <p:cNvSpPr>
              <a:spLocks noChangeArrowheads="1"/>
            </p:cNvSpPr>
            <p:nvPr/>
          </p:nvSpPr>
          <p:spPr bwMode="auto">
            <a:xfrm>
              <a:off x="899592" y="3438524"/>
              <a:ext cx="576064" cy="276999"/>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pt-BR" sz="900" dirty="0" smtClean="0">
                  <a:latin typeface="Times New Roman" pitchFamily="18" charset="0"/>
                  <a:cs typeface="Times New Roman" pitchFamily="18" charset="0"/>
                </a:rPr>
                <a:t>Melanoma</a:t>
              </a:r>
            </a:p>
            <a:p>
              <a:pPr algn="ctr" fontAlgn="base">
                <a:spcBef>
                  <a:spcPct val="0"/>
                </a:spcBef>
                <a:spcAft>
                  <a:spcPct val="0"/>
                </a:spcAft>
              </a:pPr>
              <a:r>
                <a:rPr lang="pt-BR" sz="900" dirty="0" smtClean="0">
                  <a:latin typeface="Times New Roman" pitchFamily="18" charset="0"/>
                  <a:cs typeface="Times New Roman" pitchFamily="18" charset="0"/>
                </a:rPr>
                <a:t>pele</a:t>
              </a:r>
              <a:endParaRPr lang="pt-BR" sz="900" dirty="0">
                <a:latin typeface="Times New Roman" pitchFamily="18" charset="0"/>
                <a:cs typeface="Times New Roman" pitchFamily="18" charset="0"/>
              </a:endParaRPr>
            </a:p>
          </p:txBody>
        </p:sp>
      </p:grpSp>
      <p:sp>
        <p:nvSpPr>
          <p:cNvPr id="26" name="Rectangle 6"/>
          <p:cNvSpPr>
            <a:spLocks noChangeArrowheads="1"/>
          </p:cNvSpPr>
          <p:nvPr/>
        </p:nvSpPr>
        <p:spPr bwMode="auto">
          <a:xfrm>
            <a:off x="7380312" y="4437112"/>
            <a:ext cx="1217000"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www.senado.gov.br</a:t>
            </a:r>
            <a:endParaRPr lang="pt-BR" sz="1000" dirty="0">
              <a:solidFill>
                <a:srgbClr val="FFFFFF"/>
              </a:solidFill>
              <a:latin typeface="Times New Roman" pitchFamily="18" charset="0"/>
              <a:cs typeface="Times New Roman" pitchFamily="18" charset="0"/>
            </a:endParaRPr>
          </a:p>
        </p:txBody>
      </p:sp>
      <p:sp>
        <p:nvSpPr>
          <p:cNvPr id="27" name="CaixaDeTexto 26"/>
          <p:cNvSpPr txBox="1"/>
          <p:nvPr/>
        </p:nvSpPr>
        <p:spPr>
          <a:xfrm>
            <a:off x="323528" y="2996952"/>
            <a:ext cx="6048672" cy="3847207"/>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Cerca de 10% dos casos de câncer são hereditários. A grande maioria dos diagnósticos, dessa forma, tem relação direta com fatores ambientais e hábitos de vida, como tabagismo, consumo excessivo de álcool, sedentarismo, alimentação inadequada e exposição exagerada ao sol ou a alguns micro-organismos.</a:t>
            </a:r>
          </a:p>
          <a:p>
            <a:pPr algn="just">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Ao longo dos anos, as pesquisas na área </a:t>
            </a:r>
            <a:r>
              <a:rPr lang="pt-BR" sz="2000" dirty="0" err="1" smtClean="0">
                <a:solidFill>
                  <a:schemeClr val="bg1"/>
                </a:solidFill>
                <a:latin typeface="Times New Roman" pitchFamily="18" charset="0"/>
                <a:cs typeface="Times New Roman" pitchFamily="18" charset="0"/>
              </a:rPr>
              <a:t>oncológica</a:t>
            </a:r>
            <a:r>
              <a:rPr lang="pt-BR" sz="2000" dirty="0" smtClean="0">
                <a:solidFill>
                  <a:schemeClr val="bg1"/>
                </a:solidFill>
                <a:latin typeface="Times New Roman" pitchFamily="18" charset="0"/>
                <a:cs typeface="Times New Roman" pitchFamily="18" charset="0"/>
              </a:rPr>
              <a:t> apresentaram avanços consideráveis. O desenvolvimento de novos medicamentos, tecnologias e o melhor entendimento dos tumores aumentaram as chances de sucesso no tratamento, com as mais altas taxas associadas à detecção precoce</a:t>
            </a:r>
          </a:p>
        </p:txBody>
      </p:sp>
      <p:sp>
        <p:nvSpPr>
          <p:cNvPr id="28" name="Rectangle 6"/>
          <p:cNvSpPr>
            <a:spLocks noChangeArrowheads="1"/>
          </p:cNvSpPr>
          <p:nvPr/>
        </p:nvSpPr>
        <p:spPr bwMode="auto">
          <a:xfrm>
            <a:off x="3491880" y="6540059"/>
            <a:ext cx="2776722"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http://www.accamargo.org.br/tudo-sobre-o-cancer</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descr="Imagem do ano 1934"/>
          <p:cNvPicPr>
            <a:picLocks noChangeAspect="1" noChangeArrowheads="1"/>
          </p:cNvPicPr>
          <p:nvPr/>
        </p:nvPicPr>
        <p:blipFill>
          <a:blip r:embed="rId2" cstate="print"/>
          <a:srcRect/>
          <a:stretch>
            <a:fillRect/>
          </a:stretch>
        </p:blipFill>
        <p:spPr bwMode="auto">
          <a:xfrm>
            <a:off x="5796136" y="548680"/>
            <a:ext cx="933450" cy="1200150"/>
          </a:xfrm>
          <a:prstGeom prst="rect">
            <a:avLst/>
          </a:prstGeom>
          <a:noFill/>
        </p:spPr>
      </p:pic>
      <p:sp>
        <p:nvSpPr>
          <p:cNvPr id="5" name="CaixaDeTexto 4"/>
          <p:cNvSpPr txBox="1"/>
          <p:nvPr/>
        </p:nvSpPr>
        <p:spPr>
          <a:xfrm>
            <a:off x="432000" y="476672"/>
            <a:ext cx="5076104" cy="3539430"/>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dirty="0" smtClean="0">
                <a:solidFill>
                  <a:srgbClr val="00CCFF"/>
                </a:solidFill>
                <a:latin typeface="Times New Roman" pitchFamily="18" charset="0"/>
                <a:cs typeface="Times New Roman" pitchFamily="18" charset="0"/>
              </a:rPr>
              <a:t>CANCER:</a:t>
            </a:r>
            <a:r>
              <a:rPr lang="pt-BR" sz="2000" dirty="0" smtClean="0">
                <a:solidFill>
                  <a:schemeClr val="bg1"/>
                </a:solidFill>
                <a:latin typeface="Times New Roman" pitchFamily="18" charset="0"/>
                <a:cs typeface="Times New Roman" pitchFamily="18" charset="0"/>
              </a:rPr>
              <a:t> O A.C. Camargo Câncer Center foi fundado no pós Segunda Guerra Mundial em 23 de abril de 1953, época na qual era incomum falar abertamente sobre câncer, uma doença que não era associada com cura. Primeiro a assinar como Câncer Center fora dos Estados Unidos e Europa, o </a:t>
            </a:r>
            <a:r>
              <a:rPr lang="pt-BR" sz="2000" dirty="0" err="1" smtClean="0">
                <a:solidFill>
                  <a:schemeClr val="bg1"/>
                </a:solidFill>
                <a:latin typeface="Times New Roman" pitchFamily="18" charset="0"/>
                <a:cs typeface="Times New Roman" pitchFamily="18" charset="0"/>
              </a:rPr>
              <a:t>A.C.</a:t>
            </a:r>
            <a:r>
              <a:rPr lang="pt-BR" sz="2000" dirty="0" smtClean="0">
                <a:solidFill>
                  <a:schemeClr val="bg1"/>
                </a:solidFill>
                <a:latin typeface="Times New Roman" pitchFamily="18" charset="0"/>
                <a:cs typeface="Times New Roman" pitchFamily="18" charset="0"/>
              </a:rPr>
              <a:t>Camargo está entre os maiores centros </a:t>
            </a:r>
            <a:r>
              <a:rPr lang="pt-BR" sz="2000" dirty="0" err="1" smtClean="0">
                <a:solidFill>
                  <a:schemeClr val="bg1"/>
                </a:solidFill>
                <a:latin typeface="Times New Roman" pitchFamily="18" charset="0"/>
                <a:cs typeface="Times New Roman" pitchFamily="18" charset="0"/>
              </a:rPr>
              <a:t>oncológicos</a:t>
            </a:r>
            <a:r>
              <a:rPr lang="pt-BR" sz="2000" dirty="0" smtClean="0">
                <a:solidFill>
                  <a:schemeClr val="bg1"/>
                </a:solidFill>
                <a:latin typeface="Times New Roman" pitchFamily="18" charset="0"/>
                <a:cs typeface="Times New Roman" pitchFamily="18" charset="0"/>
              </a:rPr>
              <a:t> integrados do mundo. Trata mais de 800 tipos de câncer identificados pela Medicina, divididos em mais de 40 especialidades.</a:t>
            </a: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26" name="Rectangle 6"/>
          <p:cNvSpPr>
            <a:spLocks noChangeArrowheads="1"/>
          </p:cNvSpPr>
          <p:nvPr/>
        </p:nvSpPr>
        <p:spPr bwMode="auto">
          <a:xfrm>
            <a:off x="7740352" y="3789040"/>
            <a:ext cx="109837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www.al.sp.gov.br</a:t>
            </a:r>
            <a:endParaRPr lang="pt-BR" sz="1000" dirty="0">
              <a:solidFill>
                <a:srgbClr val="FFFFFF"/>
              </a:solidFill>
              <a:latin typeface="Times New Roman" pitchFamily="18" charset="0"/>
              <a:cs typeface="Times New Roman" pitchFamily="18" charset="0"/>
            </a:endParaRPr>
          </a:p>
        </p:txBody>
      </p:sp>
      <p:sp>
        <p:nvSpPr>
          <p:cNvPr id="27" name="CaixaDeTexto 26"/>
          <p:cNvSpPr txBox="1"/>
          <p:nvPr/>
        </p:nvSpPr>
        <p:spPr>
          <a:xfrm>
            <a:off x="432000" y="3889499"/>
            <a:ext cx="8280000" cy="2923877"/>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a:t>
            </a:r>
            <a:r>
              <a:rPr lang="pt-BR" sz="2000" dirty="0" smtClean="0">
                <a:solidFill>
                  <a:schemeClr val="bg1"/>
                </a:solidFill>
                <a:latin typeface="Times New Roman" pitchFamily="18" charset="0"/>
                <a:cs typeface="Times New Roman" pitchFamily="18" charset="0"/>
              </a:rPr>
              <a:t>Em 2014, foram realizados mais de 3,5 milhões de atendimentos</a:t>
            </a:r>
          </a:p>
          <a:p>
            <a:pPr algn="just">
              <a:buClr>
                <a:srgbClr val="00B0F0"/>
              </a:buClr>
              <a:buSzPct val="60000"/>
              <a:buFont typeface="Wingdings" pitchFamily="2" charset="2"/>
              <a:buChar char="v"/>
            </a:pPr>
            <a:r>
              <a:rPr lang="pt-BR" sz="2000" dirty="0" smtClean="0">
                <a:solidFill>
                  <a:schemeClr val="bg1"/>
                </a:solidFill>
                <a:latin typeface="Times New Roman" pitchFamily="18" charset="0"/>
                <a:cs typeface="Times New Roman" pitchFamily="18" charset="0"/>
              </a:rPr>
              <a:t> O espírito formador de especialistas e conhecimento científico acompanha o </a:t>
            </a:r>
            <a:r>
              <a:rPr lang="pt-BR" sz="2000" dirty="0" err="1" smtClean="0">
                <a:solidFill>
                  <a:schemeClr val="bg1"/>
                </a:solidFill>
                <a:latin typeface="Times New Roman" pitchFamily="18" charset="0"/>
                <a:cs typeface="Times New Roman" pitchFamily="18" charset="0"/>
              </a:rPr>
              <a:t>A.C.</a:t>
            </a:r>
            <a:r>
              <a:rPr lang="pt-BR" sz="2000" dirty="0" smtClean="0">
                <a:solidFill>
                  <a:schemeClr val="bg1"/>
                </a:solidFill>
                <a:latin typeface="Times New Roman" pitchFamily="18" charset="0"/>
                <a:cs typeface="Times New Roman" pitchFamily="18" charset="0"/>
              </a:rPr>
              <a:t>Camargo desde o início de sua historia, já que em 1953 também nasceu o primeiro Programa de Residência Médica em oncologia do país, com mais de 1.160 especialistas formados desde sua fundação, sendo 68 somente em 2014.</a:t>
            </a:r>
            <a:br>
              <a:rPr lang="pt-BR" sz="2000" dirty="0" smtClean="0">
                <a:solidFill>
                  <a:schemeClr val="bg1"/>
                </a:solidFill>
                <a:latin typeface="Times New Roman" pitchFamily="18" charset="0"/>
                <a:cs typeface="Times New Roman" pitchFamily="18" charset="0"/>
              </a:rPr>
            </a:br>
            <a:r>
              <a:rPr lang="pt-BR" sz="2000" dirty="0" smtClean="0">
                <a:solidFill>
                  <a:schemeClr val="bg1"/>
                </a:solidFill>
                <a:latin typeface="Times New Roman" pitchFamily="18" charset="0"/>
                <a:cs typeface="Times New Roman" pitchFamily="18" charset="0"/>
              </a:rPr>
              <a:t>Ainda no âmbito do ensino, sua Pós-Graduação, iniciada em 1997, foi a primeira do Brasil na área de Oncologia a ser mantida por uma instituição privada não associada a uma Universidade e soma 525 mestres e doutores formados desde sua criação.</a:t>
            </a:r>
          </a:p>
        </p:txBody>
      </p:sp>
      <p:sp>
        <p:nvSpPr>
          <p:cNvPr id="28" name="Rectangle 6"/>
          <p:cNvSpPr>
            <a:spLocks noChangeArrowheads="1"/>
          </p:cNvSpPr>
          <p:nvPr/>
        </p:nvSpPr>
        <p:spPr bwMode="auto">
          <a:xfrm>
            <a:off x="5652120" y="6611779"/>
            <a:ext cx="2970685" cy="246221"/>
          </a:xfrm>
          <a:prstGeom prst="rect">
            <a:avLst/>
          </a:prstGeom>
          <a:noFill/>
          <a:ln w="9525">
            <a:noFill/>
            <a:miter lim="800000"/>
            <a:headEnd/>
            <a:tailEnd/>
          </a:ln>
        </p:spPr>
        <p:txBody>
          <a:bodyPr wrap="non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http://www.accamargo.org.br/por-que-o-a-c-camargo/</a:t>
            </a:r>
            <a:endParaRPr lang="pt-BR" sz="1000" dirty="0">
              <a:solidFill>
                <a:srgbClr val="FFFFFF"/>
              </a:solidFill>
              <a:latin typeface="Times New Roman" pitchFamily="18" charset="0"/>
              <a:cs typeface="Times New Roman" pitchFamily="18" charset="0"/>
            </a:endParaRPr>
          </a:p>
        </p:txBody>
      </p:sp>
      <p:grpSp>
        <p:nvGrpSpPr>
          <p:cNvPr id="29" name="Grupo 28"/>
          <p:cNvGrpSpPr/>
          <p:nvPr/>
        </p:nvGrpSpPr>
        <p:grpSpPr>
          <a:xfrm>
            <a:off x="5796137" y="1637030"/>
            <a:ext cx="3024336" cy="2152010"/>
            <a:chOff x="5580112" y="700926"/>
            <a:chExt cx="3240361" cy="2854160"/>
          </a:xfrm>
        </p:grpSpPr>
        <p:pic>
          <p:nvPicPr>
            <p:cNvPr id="73732" name="Picture 4" descr="http://www3.al.sp.gov.br/repositorio/noticia/N-08-2012/fg116761.jpg"/>
            <p:cNvPicPr>
              <a:picLocks noChangeAspect="1" noChangeArrowheads="1"/>
            </p:cNvPicPr>
            <p:nvPr/>
          </p:nvPicPr>
          <p:blipFill>
            <a:blip r:embed="rId3" cstate="print"/>
            <a:srcRect/>
            <a:stretch>
              <a:fillRect/>
            </a:stretch>
          </p:blipFill>
          <p:spPr bwMode="auto">
            <a:xfrm>
              <a:off x="5580112" y="1354341"/>
              <a:ext cx="3240360" cy="2200745"/>
            </a:xfrm>
            <a:prstGeom prst="rect">
              <a:avLst/>
            </a:prstGeom>
            <a:noFill/>
          </p:spPr>
        </p:pic>
        <p:pic>
          <p:nvPicPr>
            <p:cNvPr id="73734" name="Picture 6" descr="http://www.clceventos.com.br/promocao-eventos/wp-content/uploads/2010/12/logo-A.C.Camargo2.jpg"/>
            <p:cNvPicPr>
              <a:picLocks noChangeAspect="1" noChangeArrowheads="1"/>
            </p:cNvPicPr>
            <p:nvPr/>
          </p:nvPicPr>
          <p:blipFill>
            <a:blip r:embed="rId4" cstate="print"/>
            <a:srcRect/>
            <a:stretch>
              <a:fillRect/>
            </a:stretch>
          </p:blipFill>
          <p:spPr bwMode="auto">
            <a:xfrm>
              <a:off x="5580113" y="700926"/>
              <a:ext cx="3240360" cy="938969"/>
            </a:xfrm>
            <a:prstGeom prst="rect">
              <a:avLst/>
            </a:prstGeom>
            <a:noFill/>
          </p:spPr>
        </p:pic>
      </p:grpSp>
      <p:sp>
        <p:nvSpPr>
          <p:cNvPr id="30" name="Rectangle 6"/>
          <p:cNvSpPr>
            <a:spLocks noChangeArrowheads="1"/>
          </p:cNvSpPr>
          <p:nvPr/>
        </p:nvSpPr>
        <p:spPr bwMode="auto">
          <a:xfrm>
            <a:off x="6804248" y="548680"/>
            <a:ext cx="1944216" cy="1015663"/>
          </a:xfrm>
          <a:prstGeom prst="rect">
            <a:avLst/>
          </a:prstGeom>
          <a:noFill/>
          <a:ln w="9525">
            <a:noFill/>
            <a:miter lim="800000"/>
            <a:headEnd/>
            <a:tailEnd/>
          </a:ln>
        </p:spPr>
        <p:txBody>
          <a:bodyPr wrap="square">
            <a:spAutoFit/>
          </a:bodyPr>
          <a:lstStyle/>
          <a:p>
            <a:pPr algn="just" fontAlgn="base">
              <a:spcBef>
                <a:spcPct val="0"/>
              </a:spcBef>
              <a:spcAft>
                <a:spcPct val="0"/>
              </a:spcAft>
            </a:pPr>
            <a:r>
              <a:rPr lang="pt-BR" sz="1000" dirty="0" smtClean="0">
                <a:solidFill>
                  <a:srgbClr val="FFFFFF"/>
                </a:solidFill>
                <a:latin typeface="Times New Roman" pitchFamily="18" charset="0"/>
                <a:cs typeface="Times New Roman" pitchFamily="18" charset="0"/>
              </a:rPr>
              <a:t>1934 - O professor doutor Antônio Cândido de Camargo, da Faculdade de Medicina da USP, cria a Associação Paulista de Combate ao Câncer (APCC), o embrião do Hospital do Câncer</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51520" y="476672"/>
            <a:ext cx="8280000" cy="5216813"/>
          </a:xfrm>
          <a:prstGeom prst="rect">
            <a:avLst/>
          </a:prstGeom>
          <a:noFill/>
        </p:spPr>
        <p:txBody>
          <a:bodyPr wrap="square" rtlCol="0">
            <a:spAutoFit/>
          </a:bodyPr>
          <a:lstStyle/>
          <a:p>
            <a:pPr algn="just" fontAlgn="base">
              <a:buClr>
                <a:srgbClr val="00B0F0"/>
              </a:buClr>
              <a:buSzPct val="60000"/>
            </a:pPr>
            <a:r>
              <a:rPr lang="pt-BR" b="1" dirty="0" smtClean="0">
                <a:solidFill>
                  <a:schemeClr val="bg1"/>
                </a:solidFill>
                <a:latin typeface="Times New Roman" pitchFamily="18" charset="0"/>
                <a:cs typeface="Times New Roman" pitchFamily="18" charset="0"/>
              </a:rPr>
              <a:t>Médicos no Brasil no século XVI </a:t>
            </a:r>
          </a:p>
          <a:p>
            <a:pPr algn="just" fontAlgn="base">
              <a:buClr>
                <a:srgbClr val="00B0F0"/>
              </a:buClr>
              <a:buSzPct val="60000"/>
              <a:buFont typeface="Wingdings" pitchFamily="2" charset="2"/>
              <a:buChar char="v"/>
            </a:pPr>
            <a:endParaRPr lang="pt-BR" sz="900"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O espanhol </a:t>
            </a:r>
            <a:r>
              <a:rPr lang="pt-BR" b="1" dirty="0" smtClean="0">
                <a:solidFill>
                  <a:srgbClr val="00B0F0"/>
                </a:solidFill>
                <a:latin typeface="Times New Roman" pitchFamily="18" charset="0"/>
                <a:cs typeface="Times New Roman" pitchFamily="18" charset="0"/>
              </a:rPr>
              <a:t>Mestre João</a:t>
            </a:r>
            <a:r>
              <a:rPr lang="pt-BR" b="1" dirty="0" smtClean="0">
                <a:solidFill>
                  <a:schemeClr val="bg1"/>
                </a:solidFill>
                <a:latin typeface="Times New Roman" pitchFamily="18" charset="0"/>
                <a:cs typeface="Times New Roman" pitchFamily="18" charset="0"/>
              </a:rPr>
              <a:t> (João </a:t>
            </a:r>
            <a:r>
              <a:rPr lang="pt-BR" b="1" dirty="0" err="1" smtClean="0">
                <a:solidFill>
                  <a:schemeClr val="bg1"/>
                </a:solidFill>
                <a:latin typeface="Times New Roman" pitchFamily="18" charset="0"/>
                <a:cs typeface="Times New Roman" pitchFamily="18" charset="0"/>
              </a:rPr>
              <a:t>Faras</a:t>
            </a:r>
            <a:r>
              <a:rPr lang="pt-BR" b="1" dirty="0" smtClean="0">
                <a:solidFill>
                  <a:schemeClr val="bg1"/>
                </a:solidFill>
                <a:latin typeface="Times New Roman" pitchFamily="18" charset="0"/>
                <a:cs typeface="Times New Roman" pitchFamily="18" charset="0"/>
              </a:rPr>
              <a:t> ou João </a:t>
            </a:r>
            <a:r>
              <a:rPr lang="pt-BR" b="1" dirty="0" err="1" smtClean="0">
                <a:solidFill>
                  <a:schemeClr val="bg1"/>
                </a:solidFill>
                <a:latin typeface="Times New Roman" pitchFamily="18" charset="0"/>
                <a:cs typeface="Times New Roman" pitchFamily="18" charset="0"/>
              </a:rPr>
              <a:t>Emeneslau</a:t>
            </a:r>
            <a:r>
              <a:rPr lang="pt-BR" b="1" dirty="0" smtClean="0">
                <a:solidFill>
                  <a:schemeClr val="bg1"/>
                </a:solidFill>
                <a:latin typeface="Times New Roman" pitchFamily="18" charset="0"/>
                <a:cs typeface="Times New Roman" pitchFamily="18" charset="0"/>
              </a:rPr>
              <a:t>), cirurgião </a:t>
            </a:r>
            <a:r>
              <a:rPr lang="pt-BR" b="1" dirty="0" err="1" smtClean="0">
                <a:solidFill>
                  <a:schemeClr val="bg1"/>
                </a:solidFill>
                <a:latin typeface="Times New Roman" pitchFamily="18" charset="0"/>
                <a:cs typeface="Times New Roman" pitchFamily="18" charset="0"/>
              </a:rPr>
              <a:t>del-rei</a:t>
            </a:r>
            <a:r>
              <a:rPr lang="pt-BR" b="1" dirty="0" smtClean="0">
                <a:solidFill>
                  <a:schemeClr val="bg1"/>
                </a:solidFill>
                <a:latin typeface="Times New Roman" pitchFamily="18" charset="0"/>
                <a:cs typeface="Times New Roman" pitchFamily="18" charset="0"/>
              </a:rPr>
              <a:t> e </a:t>
            </a:r>
            <a:r>
              <a:rPr lang="pt-BR" b="1" dirty="0" err="1" smtClean="0">
                <a:solidFill>
                  <a:schemeClr val="bg1"/>
                </a:solidFill>
                <a:latin typeface="Times New Roman" pitchFamily="18" charset="0"/>
                <a:cs typeface="Times New Roman" pitchFamily="18" charset="0"/>
              </a:rPr>
              <a:t>cosmógrafo</a:t>
            </a:r>
            <a:r>
              <a:rPr lang="pt-BR" b="1" dirty="0" smtClean="0">
                <a:solidFill>
                  <a:schemeClr val="bg1"/>
                </a:solidFill>
                <a:latin typeface="Times New Roman" pitchFamily="18" charset="0"/>
                <a:cs typeface="Times New Roman" pitchFamily="18" charset="0"/>
              </a:rPr>
              <a:t> (astrônomo) foi o primeiro médico a pisar terras brasileiras, mas como observador dos astros na frota de Cabral</a:t>
            </a:r>
          </a:p>
          <a:p>
            <a:pPr algn="just" fontAlgn="base">
              <a:buClr>
                <a:srgbClr val="00B0F0"/>
              </a:buClr>
              <a:buSzPct val="60000"/>
              <a:buFont typeface="Wingdings" pitchFamily="2" charset="2"/>
              <a:buChar char="v"/>
            </a:pPr>
            <a:endParaRPr lang="pt-BR" sz="800"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b="1" dirty="0" smtClean="0">
                <a:solidFill>
                  <a:srgbClr val="00B0F0"/>
                </a:solidFill>
                <a:latin typeface="Times New Roman" pitchFamily="18" charset="0"/>
                <a:cs typeface="Times New Roman" pitchFamily="18" charset="0"/>
              </a:rPr>
              <a:t> Jorge Valadares -</a:t>
            </a:r>
            <a:r>
              <a:rPr lang="pt-BR" b="1" dirty="0" smtClean="0">
                <a:solidFill>
                  <a:schemeClr val="bg1"/>
                </a:solidFill>
                <a:latin typeface="Times New Roman" pitchFamily="18" charset="0"/>
                <a:cs typeface="Times New Roman" pitchFamily="18" charset="0"/>
              </a:rPr>
              <a:t> primeiro licenciado (Coimbra),  médico-mor da Coroa </a:t>
            </a:r>
            <a:r>
              <a:rPr lang="pt-BR" b="1" dirty="0" smtClean="0">
                <a:solidFill>
                  <a:schemeClr val="bg1"/>
                </a:solidFill>
                <a:latin typeface="Times New Roman" pitchFamily="18" charset="0"/>
                <a:cs typeface="Times New Roman" pitchFamily="18" charset="0"/>
              </a:rPr>
              <a:t>em </a:t>
            </a:r>
            <a:r>
              <a:rPr lang="pt-BR" b="1" dirty="0" smtClean="0">
                <a:solidFill>
                  <a:schemeClr val="bg1"/>
                </a:solidFill>
                <a:latin typeface="Times New Roman" pitchFamily="18" charset="0"/>
                <a:cs typeface="Times New Roman" pitchFamily="18" charset="0"/>
              </a:rPr>
              <a:t>Salvador  no período de 1543 a 1553,  com  Tomé de Sousa </a:t>
            </a:r>
            <a:endParaRPr lang="pt-BR"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endParaRPr lang="pt-BR"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b="1" dirty="0" smtClean="0">
                <a:solidFill>
                  <a:srgbClr val="00B0F0"/>
                </a:solidFill>
                <a:latin typeface="Times New Roman" pitchFamily="18" charset="0"/>
                <a:cs typeface="Times New Roman" pitchFamily="18" charset="0"/>
              </a:rPr>
              <a:t> Afonso Mendes </a:t>
            </a:r>
            <a:r>
              <a:rPr lang="pt-BR" b="1" dirty="0" smtClean="0">
                <a:solidFill>
                  <a:schemeClr val="bg1"/>
                </a:solidFill>
                <a:latin typeface="Times New Roman" pitchFamily="18" charset="0"/>
                <a:cs typeface="Times New Roman" pitchFamily="18" charset="0"/>
              </a:rPr>
              <a:t>novo cirurgião-mor, acompanhou Mem de Sá no período de  1557 a 1572</a:t>
            </a:r>
          </a:p>
          <a:p>
            <a:pPr algn="just" fontAlgn="base">
              <a:buClr>
                <a:srgbClr val="00B0F0"/>
              </a:buClr>
              <a:buSzPct val="60000"/>
            </a:pPr>
            <a:endParaRPr lang="pt-BR" b="1" dirty="0" smtClean="0">
              <a:solidFill>
                <a:schemeClr val="bg1"/>
              </a:solidFill>
              <a:latin typeface="Times New Roman" pitchFamily="18" charset="0"/>
              <a:cs typeface="Times New Roman" pitchFamily="18" charset="0"/>
            </a:endParaRPr>
          </a:p>
          <a:p>
            <a:pPr algn="just" fontAlgn="base">
              <a:buClr>
                <a:srgbClr val="00B0F0"/>
              </a:buClr>
              <a:buSzPct val="60000"/>
            </a:pPr>
            <a:r>
              <a:rPr lang="pt-BR" b="1" dirty="0" smtClean="0">
                <a:solidFill>
                  <a:schemeClr val="bg1"/>
                </a:solidFill>
                <a:latin typeface="Times New Roman" pitchFamily="18" charset="0"/>
                <a:cs typeface="Times New Roman" pitchFamily="18" charset="0"/>
              </a:rPr>
              <a:t>Hospitais no Brasil no século  XVI </a:t>
            </a:r>
          </a:p>
          <a:p>
            <a:pPr algn="just" fontAlgn="base">
              <a:buClr>
                <a:srgbClr val="00B0F0"/>
              </a:buClr>
              <a:buSzPct val="60000"/>
              <a:buFont typeface="Wingdings" pitchFamily="2" charset="2"/>
              <a:buChar char="v"/>
            </a:pPr>
            <a:endParaRPr lang="pt-BR" sz="1000" b="1" dirty="0" smtClean="0">
              <a:solidFill>
                <a:schemeClr val="bg1"/>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1539 -</a:t>
            </a:r>
            <a:r>
              <a:rPr lang="pt-BR" b="1" dirty="0" smtClean="0">
                <a:solidFill>
                  <a:schemeClr val="bg1"/>
                </a:solidFill>
                <a:latin typeface="Times New Roman" pitchFamily="18" charset="0"/>
                <a:cs typeface="Times New Roman" pitchFamily="18" charset="0"/>
              </a:rPr>
              <a:t> Santa Casa de Olinda, </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1543 -</a:t>
            </a:r>
            <a:r>
              <a:rPr lang="pt-BR" b="1" dirty="0" smtClean="0">
                <a:solidFill>
                  <a:schemeClr val="bg1"/>
                </a:solidFill>
                <a:latin typeface="Times New Roman" pitchFamily="18" charset="0"/>
                <a:cs typeface="Times New Roman" pitchFamily="18" charset="0"/>
              </a:rPr>
              <a:t> Santa Casa de Santos</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1545 -</a:t>
            </a:r>
            <a:r>
              <a:rPr lang="pt-BR" b="1" dirty="0" smtClean="0">
                <a:solidFill>
                  <a:schemeClr val="bg1"/>
                </a:solidFill>
                <a:latin typeface="Times New Roman" pitchFamily="18" charset="0"/>
                <a:cs typeface="Times New Roman" pitchFamily="18" charset="0"/>
              </a:rPr>
              <a:t> Santa Casa do Rio de Janeiro</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1549 -</a:t>
            </a:r>
            <a:r>
              <a:rPr lang="pt-BR" b="1" dirty="0" smtClean="0">
                <a:solidFill>
                  <a:schemeClr val="bg1"/>
                </a:solidFill>
                <a:latin typeface="Times New Roman" pitchFamily="18" charset="0"/>
                <a:cs typeface="Times New Roman" pitchFamily="18" charset="0"/>
              </a:rPr>
              <a:t> Santa Casa da Bahia</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1551 -</a:t>
            </a:r>
            <a:r>
              <a:rPr lang="pt-BR" b="1" dirty="0" smtClean="0">
                <a:solidFill>
                  <a:schemeClr val="bg1"/>
                </a:solidFill>
                <a:latin typeface="Times New Roman" pitchFamily="18" charset="0"/>
                <a:cs typeface="Times New Roman" pitchFamily="18" charset="0"/>
              </a:rPr>
              <a:t> Santa Casa de Vitória </a:t>
            </a:r>
          </a:p>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1599 -</a:t>
            </a:r>
            <a:r>
              <a:rPr lang="pt-BR" b="1" dirty="0" smtClean="0">
                <a:solidFill>
                  <a:schemeClr val="bg1"/>
                </a:solidFill>
                <a:latin typeface="Times New Roman" pitchFamily="18" charset="0"/>
                <a:cs typeface="Times New Roman" pitchFamily="18" charset="0"/>
              </a:rPr>
              <a:t> Santa Casa de São Paulo</a:t>
            </a:r>
          </a:p>
        </p:txBody>
      </p:sp>
      <p:sp>
        <p:nvSpPr>
          <p:cNvPr id="7" name="Rectangle 6"/>
          <p:cNvSpPr>
            <a:spLocks noChangeArrowheads="1"/>
          </p:cNvSpPr>
          <p:nvPr/>
        </p:nvSpPr>
        <p:spPr bwMode="auto">
          <a:xfrm>
            <a:off x="4283968" y="6453336"/>
            <a:ext cx="4248279"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https://pt.wikipedia.org/wiki/Santa_Casa_de_Misericórdia_do_Rio_de_Janeiro</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75778" name="Picture 2" descr="https://upload.wikimedia.org/wikipedia/commons/1/1f/Sta_casa_misericordia_rio_janeiro.JPG"/>
          <p:cNvPicPr>
            <a:picLocks noChangeAspect="1" noChangeArrowheads="1"/>
          </p:cNvPicPr>
          <p:nvPr/>
        </p:nvPicPr>
        <p:blipFill>
          <a:blip r:embed="rId2" cstate="print"/>
          <a:srcRect/>
          <a:stretch>
            <a:fillRect/>
          </a:stretch>
        </p:blipFill>
        <p:spPr bwMode="auto">
          <a:xfrm>
            <a:off x="4211960" y="3140968"/>
            <a:ext cx="4320480" cy="3228224"/>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620688"/>
            <a:ext cx="8280000" cy="2185214"/>
          </a:xfrm>
          <a:prstGeom prst="rect">
            <a:avLst/>
          </a:prstGeom>
          <a:noFill/>
        </p:spPr>
        <p:txBody>
          <a:bodyPr wrap="square" rtlCol="0">
            <a:spAutoFit/>
          </a:bodyPr>
          <a:lstStyle/>
          <a:p>
            <a:pPr algn="just">
              <a:buClr>
                <a:srgbClr val="00B0F0"/>
              </a:buClr>
              <a:buSzPct val="60000"/>
              <a:buFont typeface="Wingdings" pitchFamily="2" charset="2"/>
              <a:buChar char="v"/>
            </a:pPr>
            <a:r>
              <a:rPr lang="pt-BR" sz="2400" b="1" dirty="0" smtClean="0">
                <a:solidFill>
                  <a:srgbClr val="00B0F0"/>
                </a:solidFill>
                <a:latin typeface="Times New Roman" pitchFamily="18" charset="0"/>
                <a:cs typeface="Times New Roman" pitchFamily="18" charset="0"/>
              </a:rPr>
              <a:t> 2015:</a:t>
            </a:r>
            <a:r>
              <a:rPr lang="pt-BR" sz="2400" dirty="0" smtClean="0">
                <a:solidFill>
                  <a:schemeClr val="bg1"/>
                </a:solidFill>
                <a:latin typeface="Times New Roman" pitchFamily="18" charset="0"/>
                <a:cs typeface="Times New Roman" pitchFamily="18" charset="0"/>
              </a:rPr>
              <a:t> Primeira vacina contra a dengue pode chegar ao mercado em 2015. Após 20 anos de pesquisas, imunizante tem eficácia de 60% contra os quatro sorotipos do vírus e reduz em 95,5% os riscos de a doença progredir para a forma mais grave e letal</a:t>
            </a:r>
          </a:p>
          <a:p>
            <a:pPr algn="r">
              <a:buClr>
                <a:srgbClr val="00B0F0"/>
              </a:buClr>
              <a:buSzPct val="60000"/>
            </a:pPr>
            <a:r>
              <a:rPr lang="pt-BR" sz="1600" dirty="0" smtClean="0">
                <a:solidFill>
                  <a:schemeClr val="bg1"/>
                </a:solidFill>
                <a:latin typeface="Times New Roman" pitchFamily="18" charset="0"/>
                <a:cs typeface="Times New Roman" pitchFamily="18" charset="0"/>
              </a:rPr>
              <a:t>POR ROBERTA JANSEN*03/11/2014 17:45 / ATUALIZADO 03/11/2014 17:53</a:t>
            </a:r>
          </a:p>
          <a:p>
            <a:pPr algn="r">
              <a:buClr>
                <a:srgbClr val="00B0F0"/>
              </a:buClr>
              <a:buSzPct val="60000"/>
            </a:pPr>
            <a:r>
              <a:rPr lang="pt-BR" sz="2400" dirty="0" smtClean="0">
                <a:solidFill>
                  <a:schemeClr val="bg1"/>
                </a:solidFill>
                <a:latin typeface="Times New Roman" pitchFamily="18" charset="0"/>
                <a:cs typeface="Times New Roman" pitchFamily="18" charset="0"/>
              </a:rPr>
              <a:t> </a:t>
            </a:r>
            <a:r>
              <a:rPr lang="pt-BR" sz="1000" dirty="0" smtClean="0">
                <a:solidFill>
                  <a:schemeClr val="bg1"/>
                </a:solidFill>
                <a:latin typeface="Times New Roman" pitchFamily="18" charset="0"/>
                <a:cs typeface="Times New Roman" pitchFamily="18" charset="0"/>
              </a:rPr>
              <a:t>http://oglobo.globo.com/sociedade/saude/primeira-vacina-contra-dengue-pode-chegar-ao-mercado-em-2015-14449325#ixzz3kh7IjeK8</a:t>
            </a:r>
            <a:r>
              <a:rPr lang="pt-BR" sz="2400" dirty="0" smtClean="0">
                <a:solidFill>
                  <a:schemeClr val="bg1"/>
                </a:solidFill>
                <a:latin typeface="Times New Roman" pitchFamily="18" charset="0"/>
                <a:cs typeface="Times New Roman" pitchFamily="18" charset="0"/>
              </a:rPr>
              <a:t> </a:t>
            </a:r>
            <a:endParaRPr lang="pt-BR" sz="2400" b="1" dirty="0" smtClean="0">
              <a:solidFill>
                <a:srgbClr val="00B0F0"/>
              </a:solidFill>
              <a:latin typeface="Times New Roman" pitchFamily="18" charset="0"/>
              <a:cs typeface="Times New Roman" pitchFamily="18" charset="0"/>
            </a:endParaRPr>
          </a:p>
        </p:txBody>
      </p:sp>
      <p:sp>
        <p:nvSpPr>
          <p:cNvPr id="7" name="Rectangle 6"/>
          <p:cNvSpPr>
            <a:spLocks noChangeArrowheads="1"/>
          </p:cNvSpPr>
          <p:nvPr/>
        </p:nvSpPr>
        <p:spPr bwMode="auto">
          <a:xfrm>
            <a:off x="2267744" y="6237312"/>
            <a:ext cx="6316153"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http://oglobo.globo.com/sociedade/saude/primeira-vacina-contra-dengue-pode-chegar-ao-mercado-em-2015-14449325</a:t>
            </a:r>
            <a:endParaRPr lang="pt-BR" sz="1000" dirty="0">
              <a:solidFill>
                <a:srgbClr val="FFFFFF"/>
              </a:solidFill>
              <a:latin typeface="Times New Roman" pitchFamily="18" charset="0"/>
              <a:cs typeface="Times New Roman" pitchFamily="18" charset="0"/>
            </a:endParaRP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1026" name="Picture 2" descr="O mosquito Aedes aegypti Foto: Arquivo"/>
          <p:cNvPicPr>
            <a:picLocks noChangeAspect="1" noChangeArrowheads="1"/>
          </p:cNvPicPr>
          <p:nvPr/>
        </p:nvPicPr>
        <p:blipFill>
          <a:blip r:embed="rId2" cstate="print"/>
          <a:srcRect/>
          <a:stretch>
            <a:fillRect/>
          </a:stretch>
        </p:blipFill>
        <p:spPr bwMode="auto">
          <a:xfrm>
            <a:off x="469563" y="2770656"/>
            <a:ext cx="8062877" cy="3505599"/>
          </a:xfrm>
          <a:prstGeom prst="rect">
            <a:avLst/>
          </a:prstGeom>
          <a:noFill/>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blog.maisestudo.com.br/wp-content/uploads/2015/02/magic-realism-paintings-rob-gonsalves-11__880.jpg"/>
          <p:cNvPicPr>
            <a:picLocks noChangeAspect="1" noChangeArrowheads="1"/>
          </p:cNvPicPr>
          <p:nvPr/>
        </p:nvPicPr>
        <p:blipFill>
          <a:blip r:embed="rId2" cstate="print"/>
          <a:srcRect/>
          <a:stretch>
            <a:fillRect/>
          </a:stretch>
        </p:blipFill>
        <p:spPr bwMode="auto">
          <a:xfrm>
            <a:off x="875590" y="656692"/>
            <a:ext cx="7392819" cy="5544616"/>
          </a:xfrm>
          <a:prstGeom prst="rect">
            <a:avLst/>
          </a:prstGeom>
          <a:noFill/>
        </p:spPr>
      </p:pic>
      <p:sp>
        <p:nvSpPr>
          <p:cNvPr id="5" name="WordArt 24"/>
          <p:cNvSpPr>
            <a:spLocks noChangeArrowheads="1" noChangeShapeType="1" noTextEdit="1"/>
          </p:cNvSpPr>
          <p:nvPr/>
        </p:nvSpPr>
        <p:spPr bwMode="auto">
          <a:xfrm>
            <a:off x="3636962" y="188640"/>
            <a:ext cx="1870075" cy="50482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i="0" u="none" strike="noStrike" kern="1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Obrigado</a:t>
            </a:r>
          </a:p>
        </p:txBody>
      </p:sp>
      <p:sp>
        <p:nvSpPr>
          <p:cNvPr id="6" name="WordArt 24"/>
          <p:cNvSpPr>
            <a:spLocks noChangeArrowheads="1" noChangeShapeType="1" noTextEdit="1"/>
          </p:cNvSpPr>
          <p:nvPr/>
        </p:nvSpPr>
        <p:spPr bwMode="auto">
          <a:xfrm>
            <a:off x="3128962" y="6309320"/>
            <a:ext cx="2886075" cy="432817"/>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i="0" u="none" strike="noStrike" kern="1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egsoares@fmrp.usp.br</a:t>
            </a:r>
          </a:p>
        </p:txBody>
      </p:sp>
      <p:sp>
        <p:nvSpPr>
          <p:cNvPr id="8" name="WordArt 24"/>
          <p:cNvSpPr>
            <a:spLocks noChangeArrowheads="1" noChangeShapeType="1" noTextEdit="1"/>
          </p:cNvSpPr>
          <p:nvPr/>
        </p:nvSpPr>
        <p:spPr bwMode="auto">
          <a:xfrm>
            <a:off x="6822466" y="6219094"/>
            <a:ext cx="1440160" cy="288801"/>
          </a:xfrm>
          <a:prstGeom prst="rect">
            <a:avLst/>
          </a:prstGeom>
        </p:spPr>
        <p:txBody>
          <a:bodyPr wrap="none" fromWordArt="1">
            <a:prstTxWarp prst="textPlain">
              <a:avLst>
                <a:gd name="adj" fmla="val 50000"/>
              </a:avLst>
            </a:prstTxWarp>
          </a:bodyPr>
          <a:lstStyle/>
          <a:p>
            <a:pPr lvl="0" algn="ctr"/>
            <a:r>
              <a:rPr lang="pt-BR" sz="24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Rob Gonçalves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2483768" y="6611779"/>
            <a:ext cx="3448380"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http://www.suapesquisa.com/quemfoi/padre_jose_anchieta.htm</a:t>
            </a:r>
            <a:endParaRPr lang="pt-BR" sz="1000" dirty="0">
              <a:solidFill>
                <a:srgbClr val="FFFFFF"/>
              </a:solidFill>
              <a:latin typeface="Times New Roman" pitchFamily="18" charset="0"/>
              <a:cs typeface="Times New Roman" pitchFamily="18" charset="0"/>
            </a:endParaRPr>
          </a:p>
        </p:txBody>
      </p:sp>
      <p:sp>
        <p:nvSpPr>
          <p:cNvPr id="5" name="CaixaDeTexto 4"/>
          <p:cNvSpPr txBox="1"/>
          <p:nvPr/>
        </p:nvSpPr>
        <p:spPr>
          <a:xfrm>
            <a:off x="432000" y="671691"/>
            <a:ext cx="8280000" cy="646331"/>
          </a:xfrm>
          <a:prstGeom prst="rect">
            <a:avLst/>
          </a:prstGeom>
          <a:noFill/>
        </p:spPr>
        <p:txBody>
          <a:bodyPr wrap="square" rtlCol="0">
            <a:spAutoFit/>
          </a:bodyPr>
          <a:lstStyle/>
          <a:p>
            <a:pPr algn="just"/>
            <a:r>
              <a:rPr lang="pt-BR" b="1" dirty="0" smtClean="0">
                <a:solidFill>
                  <a:srgbClr val="00B0F0"/>
                </a:solidFill>
                <a:latin typeface="Times New Roman" pitchFamily="18" charset="0"/>
                <a:cs typeface="Times New Roman" pitchFamily="18" charset="0"/>
              </a:rPr>
              <a:t>Padre José de Anchieta </a:t>
            </a:r>
            <a:r>
              <a:rPr lang="pt-BR" dirty="0" smtClean="0">
                <a:solidFill>
                  <a:schemeClr val="bg1"/>
                </a:solidFill>
                <a:latin typeface="Times New Roman" pitchFamily="18" charset="0"/>
                <a:cs typeface="Times New Roman" pitchFamily="18" charset="0"/>
              </a:rPr>
              <a:t>- 19/03/1534 - </a:t>
            </a:r>
            <a:r>
              <a:rPr lang="pt-BR" dirty="0" err="1" smtClean="0">
                <a:solidFill>
                  <a:schemeClr val="bg1"/>
                </a:solidFill>
                <a:latin typeface="Times New Roman" pitchFamily="18" charset="0"/>
                <a:cs typeface="Times New Roman" pitchFamily="18" charset="0"/>
              </a:rPr>
              <a:t>San</a:t>
            </a:r>
            <a:r>
              <a:rPr lang="pt-BR" dirty="0" smtClean="0">
                <a:solidFill>
                  <a:schemeClr val="bg1"/>
                </a:solidFill>
                <a:latin typeface="Times New Roman" pitchFamily="18" charset="0"/>
                <a:cs typeface="Times New Roman" pitchFamily="18" charset="0"/>
              </a:rPr>
              <a:t> </a:t>
            </a:r>
            <a:r>
              <a:rPr lang="pt-BR" dirty="0" err="1" smtClean="0">
                <a:solidFill>
                  <a:schemeClr val="bg1"/>
                </a:solidFill>
                <a:latin typeface="Times New Roman" pitchFamily="18" charset="0"/>
                <a:cs typeface="Times New Roman" pitchFamily="18" charset="0"/>
              </a:rPr>
              <a:t>Cristobal</a:t>
            </a:r>
            <a:r>
              <a:rPr lang="pt-BR" dirty="0" smtClean="0">
                <a:solidFill>
                  <a:schemeClr val="bg1"/>
                </a:solidFill>
                <a:latin typeface="Times New Roman" pitchFamily="18" charset="0"/>
                <a:cs typeface="Times New Roman" pitchFamily="18" charset="0"/>
              </a:rPr>
              <a:t> de La Laguna (Espanha) -  09/06/1597 - </a:t>
            </a:r>
            <a:r>
              <a:rPr lang="pt-BR" dirty="0" err="1" smtClean="0">
                <a:solidFill>
                  <a:schemeClr val="bg1"/>
                </a:solidFill>
                <a:latin typeface="Times New Roman" pitchFamily="18" charset="0"/>
                <a:cs typeface="Times New Roman" pitchFamily="18" charset="0"/>
              </a:rPr>
              <a:t>Iriritiba</a:t>
            </a:r>
            <a:r>
              <a:rPr lang="pt-BR" dirty="0" smtClean="0">
                <a:solidFill>
                  <a:schemeClr val="bg1"/>
                </a:solidFill>
                <a:latin typeface="Times New Roman" pitchFamily="18" charset="0"/>
                <a:cs typeface="Times New Roman" pitchFamily="18" charset="0"/>
              </a:rPr>
              <a:t> (atual Anchieta no estado do Espírito Santo)</a:t>
            </a:r>
          </a:p>
        </p:txBody>
      </p:sp>
      <p:pic>
        <p:nvPicPr>
          <p:cNvPr id="25602" name="Picture 2" descr="http://www.imagick.org.br/zbolemail/Bo08x08/imageJIU.JPG"/>
          <p:cNvPicPr>
            <a:picLocks noChangeAspect="1" noChangeArrowheads="1"/>
          </p:cNvPicPr>
          <p:nvPr/>
        </p:nvPicPr>
        <p:blipFill>
          <a:blip r:embed="rId2" cstate="print"/>
          <a:srcRect/>
          <a:stretch>
            <a:fillRect/>
          </a:stretch>
        </p:blipFill>
        <p:spPr bwMode="auto">
          <a:xfrm>
            <a:off x="5364088" y="1390650"/>
            <a:ext cx="3086100" cy="2038350"/>
          </a:xfrm>
          <a:prstGeom prst="rect">
            <a:avLst/>
          </a:prstGeom>
          <a:noFill/>
        </p:spPr>
      </p:pic>
      <p:sp>
        <p:nvSpPr>
          <p:cNvPr id="6" name="Rectangle 6"/>
          <p:cNvSpPr>
            <a:spLocks noChangeArrowheads="1"/>
          </p:cNvSpPr>
          <p:nvPr/>
        </p:nvSpPr>
        <p:spPr bwMode="auto">
          <a:xfrm>
            <a:off x="7236296" y="3429000"/>
            <a:ext cx="1252266"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www.imagick.org.br</a:t>
            </a:r>
            <a:endParaRPr lang="pt-BR" sz="1000" dirty="0">
              <a:solidFill>
                <a:srgbClr val="FFFFFF"/>
              </a:solidFill>
              <a:latin typeface="Times New Roman" pitchFamily="18" charset="0"/>
              <a:cs typeface="Times New Roman" pitchFamily="18" charset="0"/>
            </a:endParaRPr>
          </a:p>
        </p:txBody>
      </p:sp>
      <p:sp>
        <p:nvSpPr>
          <p:cNvPr id="7" name="CaixaDeTexto 6"/>
          <p:cNvSpPr txBox="1"/>
          <p:nvPr/>
        </p:nvSpPr>
        <p:spPr>
          <a:xfrm>
            <a:off x="395536" y="1556792"/>
            <a:ext cx="4860080" cy="2554545"/>
          </a:xfrm>
          <a:prstGeom prst="rect">
            <a:avLst/>
          </a:prstGeom>
          <a:noFill/>
        </p:spPr>
        <p:txBody>
          <a:bodyPr wrap="square" rtlCol="0">
            <a:spAutoFit/>
          </a:bodyPr>
          <a:lstStyle/>
          <a:p>
            <a:pPr marL="179388" indent="-179388"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Catequizou índios brasileiros no século XVI, na região da atual cidade de São Paulo</a:t>
            </a:r>
          </a:p>
          <a:p>
            <a:pPr marL="179388" indent="-179388"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Foi um dos fundadores do Colégio de São Paulo e da cidade de São Paulo</a:t>
            </a:r>
          </a:p>
          <a:p>
            <a:pPr marL="179388" indent="-179388"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Defendeu os índios brasileiros das tentativas de escravização por </a:t>
            </a:r>
            <a:r>
              <a:rPr lang="pt-BR" sz="1600" b="1" dirty="0" smtClean="0">
                <a:solidFill>
                  <a:schemeClr val="bg1"/>
                </a:solidFill>
                <a:latin typeface="Times New Roman" pitchFamily="18" charset="0"/>
                <a:cs typeface="Times New Roman" pitchFamily="18" charset="0"/>
              </a:rPr>
              <a:t> </a:t>
            </a:r>
            <a:r>
              <a:rPr lang="pt-BR" sz="1600" b="1" dirty="0" smtClean="0">
                <a:solidFill>
                  <a:schemeClr val="bg1"/>
                </a:solidFill>
                <a:latin typeface="Times New Roman" pitchFamily="18" charset="0"/>
                <a:cs typeface="Times New Roman" pitchFamily="18" charset="0"/>
              </a:rPr>
              <a:t>colonizadores </a:t>
            </a:r>
            <a:r>
              <a:rPr lang="pt-BR" sz="1600" b="1" dirty="0" smtClean="0">
                <a:solidFill>
                  <a:schemeClr val="bg1"/>
                </a:solidFill>
                <a:latin typeface="Times New Roman" pitchFamily="18" charset="0"/>
                <a:cs typeface="Times New Roman" pitchFamily="18" charset="0"/>
              </a:rPr>
              <a:t>portugueses</a:t>
            </a:r>
            <a:endParaRPr lang="pt-BR" sz="1600" b="1" dirty="0" smtClean="0">
              <a:solidFill>
                <a:schemeClr val="bg1"/>
              </a:solidFill>
              <a:latin typeface="Times New Roman" pitchFamily="18" charset="0"/>
              <a:cs typeface="Times New Roman" pitchFamily="18" charset="0"/>
            </a:endParaRPr>
          </a:p>
          <a:p>
            <a:pPr marL="179388" indent="-179388"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Dirigiu o Colégio dos Jesuítas, no Rio de Janeiro, entre os anos de 1570 e 1573</a:t>
            </a:r>
          </a:p>
          <a:p>
            <a:pPr marL="179388" indent="-179388"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Foi nomeado, em 1577, Provincial da Companhia de Jesus no Brasil</a:t>
            </a:r>
          </a:p>
        </p:txBody>
      </p:sp>
      <p:pic>
        <p:nvPicPr>
          <p:cNvPr id="25604" name="Picture 4" descr="http://www.pnsg.com.br/wp-content/uploads/2014/03/Anchieta.jpg"/>
          <p:cNvPicPr>
            <a:picLocks noChangeAspect="1" noChangeArrowheads="1"/>
          </p:cNvPicPr>
          <p:nvPr/>
        </p:nvPicPr>
        <p:blipFill>
          <a:blip r:embed="rId3" cstate="print"/>
          <a:srcRect t="6873"/>
          <a:stretch>
            <a:fillRect/>
          </a:stretch>
        </p:blipFill>
        <p:spPr bwMode="auto">
          <a:xfrm>
            <a:off x="6012160" y="3645024"/>
            <a:ext cx="2219325" cy="2927226"/>
          </a:xfrm>
          <a:prstGeom prst="rect">
            <a:avLst/>
          </a:prstGeom>
          <a:noFill/>
        </p:spPr>
      </p:pic>
      <p:sp>
        <p:nvSpPr>
          <p:cNvPr id="9" name="Rectangle 6"/>
          <p:cNvSpPr>
            <a:spLocks noChangeArrowheads="1"/>
          </p:cNvSpPr>
          <p:nvPr/>
        </p:nvSpPr>
        <p:spPr bwMode="auto">
          <a:xfrm>
            <a:off x="7020272" y="6611779"/>
            <a:ext cx="113043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www.pnsg.com.br</a:t>
            </a:r>
            <a:endParaRPr lang="pt-BR" sz="1000" dirty="0">
              <a:solidFill>
                <a:srgbClr val="FFFFFF"/>
              </a:solidFill>
              <a:latin typeface="Times New Roman" pitchFamily="18" charset="0"/>
              <a:cs typeface="Times New Roman" pitchFamily="18" charset="0"/>
            </a:endParaRPr>
          </a:p>
        </p:txBody>
      </p:sp>
      <p:sp>
        <p:nvSpPr>
          <p:cNvPr id="11" name="Retângulo 10"/>
          <p:cNvSpPr/>
          <p:nvPr/>
        </p:nvSpPr>
        <p:spPr>
          <a:xfrm>
            <a:off x="395536" y="4365104"/>
            <a:ext cx="5328592" cy="1723549"/>
          </a:xfrm>
          <a:prstGeom prst="rect">
            <a:avLst/>
          </a:prstGeom>
        </p:spPr>
        <p:txBody>
          <a:bodyPr wrap="square">
            <a:spAutoFit/>
          </a:bodyPr>
          <a:lstStyle/>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Principais obras:</a:t>
            </a:r>
          </a:p>
          <a:p>
            <a:pPr algn="just">
              <a:buClr>
                <a:srgbClr val="00B0F0"/>
              </a:buClr>
              <a:buSzPct val="60000"/>
              <a:buFont typeface="Wingdings" pitchFamily="2" charset="2"/>
              <a:buChar char="v"/>
            </a:pPr>
            <a:endParaRPr lang="pt-BR" sz="1000" b="1" dirty="0" smtClean="0">
              <a:solidFill>
                <a:schemeClr val="bg1"/>
              </a:solidFill>
              <a:latin typeface="Times New Roman" pitchFamily="18" charset="0"/>
              <a:cs typeface="Times New Roman" pitchFamily="18" charset="0"/>
            </a:endParaRPr>
          </a:p>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Poema à Virgem</a:t>
            </a:r>
          </a:p>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Os feitos de Mem de Sá</a:t>
            </a:r>
          </a:p>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Arte e Gramática da língua mais usada na costa do Brasil</a:t>
            </a:r>
          </a:p>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A Cartilha dos Nativos (Gramática tupi-guarani)</a:t>
            </a:r>
          </a:p>
          <a:p>
            <a:pPr algn="just">
              <a:buClr>
                <a:srgbClr val="00B0F0"/>
              </a:buClr>
              <a:buSzPct val="60000"/>
              <a:buFont typeface="Wingdings" pitchFamily="2" charset="2"/>
              <a:buChar char="v"/>
            </a:pPr>
            <a:r>
              <a:rPr lang="pt-BR" sz="1600" b="1" dirty="0" smtClean="0">
                <a:solidFill>
                  <a:schemeClr val="bg1"/>
                </a:solidFill>
                <a:latin typeface="Times New Roman" pitchFamily="18" charset="0"/>
                <a:cs typeface="Times New Roman" pitchFamily="18" charset="0"/>
              </a:rPr>
              <a:t> Carta da Companhia</a:t>
            </a:r>
          </a:p>
        </p:txBody>
      </p:sp>
      <p:sp>
        <p:nvSpPr>
          <p:cNvPr id="12"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395536" y="1124744"/>
            <a:ext cx="3888432" cy="3970318"/>
          </a:xfrm>
          <a:prstGeom prst="rect">
            <a:avLst/>
          </a:prstGeom>
          <a:noFill/>
        </p:spPr>
        <p:txBody>
          <a:bodyPr wrap="square" rtlCol="0">
            <a:spAutoFit/>
          </a:bodyPr>
          <a:lstStyle/>
          <a:p>
            <a:pPr algn="just" fontAlgn="base">
              <a:buClr>
                <a:srgbClr val="00B0F0"/>
              </a:buClr>
              <a:buSzPct val="60000"/>
              <a:buFont typeface="Wingdings" pitchFamily="2" charset="2"/>
              <a:buChar char="v"/>
            </a:pPr>
            <a:r>
              <a:rPr lang="pt-BR" b="1" dirty="0" smtClean="0">
                <a:solidFill>
                  <a:schemeClr val="bg1"/>
                </a:solidFill>
                <a:latin typeface="Times New Roman" pitchFamily="18" charset="0"/>
                <a:cs typeface="Times New Roman" pitchFamily="18" charset="0"/>
              </a:rPr>
              <a:t> </a:t>
            </a:r>
            <a:r>
              <a:rPr lang="pt-BR" b="1" dirty="0" smtClean="0">
                <a:solidFill>
                  <a:srgbClr val="00B0F0"/>
                </a:solidFill>
                <a:latin typeface="Times New Roman" pitchFamily="18" charset="0"/>
                <a:cs typeface="Times New Roman" pitchFamily="18" charset="0"/>
              </a:rPr>
              <a:t>Luís Gomes Ferreira</a:t>
            </a:r>
            <a:r>
              <a:rPr lang="pt-BR" b="1" dirty="0" smtClean="0">
                <a:solidFill>
                  <a:schemeClr val="bg1"/>
                </a:solidFill>
                <a:latin typeface="Times New Roman" pitchFamily="18" charset="0"/>
                <a:cs typeface="Times New Roman" pitchFamily="18" charset="0"/>
              </a:rPr>
              <a:t>, português natural da Vila de São Pedro de </a:t>
            </a:r>
            <a:r>
              <a:rPr lang="pt-BR" b="1" dirty="0" smtClean="0">
                <a:solidFill>
                  <a:schemeClr val="bg1"/>
                </a:solidFill>
                <a:latin typeface="Times New Roman" pitchFamily="18" charset="0"/>
                <a:cs typeface="Times New Roman" pitchFamily="18" charset="0"/>
              </a:rPr>
              <a:t>Rates; </a:t>
            </a:r>
            <a:r>
              <a:rPr lang="pt-BR" b="1" dirty="0" smtClean="0">
                <a:solidFill>
                  <a:schemeClr val="bg1"/>
                </a:solidFill>
                <a:latin typeface="Times New Roman" pitchFamily="18" charset="0"/>
                <a:cs typeface="Times New Roman" pitchFamily="18" charset="0"/>
              </a:rPr>
              <a:t>se formou cirurgião no Hospital Real de </a:t>
            </a:r>
            <a:r>
              <a:rPr lang="pt-BR" b="1" dirty="0" err="1" smtClean="0">
                <a:solidFill>
                  <a:schemeClr val="bg1"/>
                </a:solidFill>
                <a:latin typeface="Times New Roman" pitchFamily="18" charset="0"/>
                <a:cs typeface="Times New Roman" pitchFamily="18" charset="0"/>
              </a:rPr>
              <a:t>Todos-os-Santos</a:t>
            </a:r>
            <a:r>
              <a:rPr lang="pt-BR" b="1" dirty="0" smtClean="0">
                <a:solidFill>
                  <a:schemeClr val="bg1"/>
                </a:solidFill>
                <a:latin typeface="Times New Roman" pitchFamily="18" charset="0"/>
                <a:cs typeface="Times New Roman" pitchFamily="18" charset="0"/>
              </a:rPr>
              <a:t> em </a:t>
            </a:r>
            <a:r>
              <a:rPr lang="pt-BR" b="1" dirty="0" smtClean="0">
                <a:solidFill>
                  <a:schemeClr val="bg1"/>
                </a:solidFill>
                <a:latin typeface="Times New Roman" pitchFamily="18" charset="0"/>
                <a:cs typeface="Times New Roman" pitchFamily="18" charset="0"/>
              </a:rPr>
              <a:t>Lisboa; </a:t>
            </a:r>
            <a:r>
              <a:rPr lang="pt-BR" b="1" dirty="0" smtClean="0">
                <a:solidFill>
                  <a:schemeClr val="bg1"/>
                </a:solidFill>
                <a:latin typeface="Times New Roman" pitchFamily="18" charset="0"/>
                <a:cs typeface="Times New Roman" pitchFamily="18" charset="0"/>
              </a:rPr>
              <a:t>escreveu o livro </a:t>
            </a:r>
            <a:r>
              <a:rPr lang="pt-BR" b="1" i="1" dirty="0" smtClean="0">
                <a:solidFill>
                  <a:schemeClr val="bg1"/>
                </a:solidFill>
                <a:latin typeface="Times New Roman" pitchFamily="18" charset="0"/>
                <a:cs typeface="Times New Roman" pitchFamily="18" charset="0"/>
              </a:rPr>
              <a:t>Erário </a:t>
            </a:r>
            <a:r>
              <a:rPr lang="pt-BR" b="1" i="1" dirty="0" smtClean="0">
                <a:solidFill>
                  <a:schemeClr val="bg1"/>
                </a:solidFill>
                <a:latin typeface="Times New Roman" pitchFamily="18" charset="0"/>
                <a:cs typeface="Times New Roman" pitchFamily="18" charset="0"/>
              </a:rPr>
              <a:t>Mineral</a:t>
            </a:r>
            <a:r>
              <a:rPr lang="pt-BR" b="1" dirty="0" smtClean="0">
                <a:solidFill>
                  <a:schemeClr val="bg1"/>
                </a:solidFill>
                <a:latin typeface="Times New Roman" pitchFamily="18" charset="0"/>
                <a:cs typeface="Times New Roman" pitchFamily="18" charset="0"/>
              </a:rPr>
              <a:t> (cujo </a:t>
            </a:r>
            <a:r>
              <a:rPr lang="pt-BR" b="1" dirty="0" smtClean="0">
                <a:solidFill>
                  <a:schemeClr val="bg1"/>
                </a:solidFill>
                <a:latin typeface="Times New Roman" pitchFamily="18" charset="0"/>
                <a:cs typeface="Times New Roman" pitchFamily="18" charset="0"/>
              </a:rPr>
              <a:t>título significa Tesouro Público </a:t>
            </a:r>
            <a:r>
              <a:rPr lang="pt-BR" b="1" dirty="0" smtClean="0">
                <a:solidFill>
                  <a:schemeClr val="bg1"/>
                </a:solidFill>
                <a:latin typeface="Times New Roman" pitchFamily="18" charset="0"/>
                <a:cs typeface="Times New Roman" pitchFamily="18" charset="0"/>
              </a:rPr>
              <a:t>Mineral) em </a:t>
            </a:r>
            <a:r>
              <a:rPr lang="pt-BR" b="1" dirty="0" smtClean="0">
                <a:solidFill>
                  <a:schemeClr val="bg1"/>
                </a:solidFill>
                <a:latin typeface="Times New Roman" pitchFamily="18" charset="0"/>
                <a:cs typeface="Times New Roman" pitchFamily="18" charset="0"/>
              </a:rPr>
              <a:t>1733. Foi amplamente utilizado na colônia entre os séculos XVIII e XIX. A obra de divulgação popular, </a:t>
            </a:r>
            <a:r>
              <a:rPr lang="pt-BR" b="1"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representa os primeiros passos da Medicina no Brasil, </a:t>
            </a:r>
            <a:r>
              <a:rPr lang="pt-BR" b="1" dirty="0" smtClean="0">
                <a:solidFill>
                  <a:schemeClr val="bg1"/>
                </a:solidFill>
                <a:latin typeface="Times New Roman" pitchFamily="18" charset="0"/>
                <a:cs typeface="Times New Roman" pitchFamily="18" charset="0"/>
              </a:rPr>
              <a:t>dividida </a:t>
            </a:r>
            <a:r>
              <a:rPr lang="pt-BR" b="1" dirty="0" smtClean="0">
                <a:solidFill>
                  <a:schemeClr val="bg1"/>
                </a:solidFill>
                <a:latin typeface="Times New Roman" pitchFamily="18" charset="0"/>
                <a:cs typeface="Times New Roman" pitchFamily="18" charset="0"/>
              </a:rPr>
              <a:t>em doze tratados </a:t>
            </a:r>
            <a:r>
              <a:rPr lang="pt-BR" b="1" dirty="0" smtClean="0">
                <a:solidFill>
                  <a:schemeClr val="bg1"/>
                </a:solidFill>
                <a:latin typeface="Times New Roman" pitchFamily="18" charset="0"/>
                <a:cs typeface="Times New Roman" pitchFamily="18" charset="0"/>
              </a:rPr>
              <a:t>com </a:t>
            </a:r>
            <a:r>
              <a:rPr lang="pt-BR" b="1" dirty="0" smtClean="0">
                <a:solidFill>
                  <a:schemeClr val="bg1"/>
                </a:solidFill>
                <a:latin typeface="Times New Roman" pitchFamily="18" charset="0"/>
                <a:cs typeface="Times New Roman" pitchFamily="18" charset="0"/>
              </a:rPr>
              <a:t>linguagem acessível ao homem comum</a:t>
            </a:r>
          </a:p>
        </p:txBody>
      </p:sp>
      <p:sp>
        <p:nvSpPr>
          <p:cNvPr id="9" name="Rectangle 6"/>
          <p:cNvSpPr>
            <a:spLocks noChangeArrowheads="1"/>
          </p:cNvSpPr>
          <p:nvPr/>
        </p:nvSpPr>
        <p:spPr bwMode="auto">
          <a:xfrm>
            <a:off x="5148064" y="6381328"/>
            <a:ext cx="357501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http://tertuliabibliofila.blogspot.com.br/2014_09_01_archive.html</a:t>
            </a:r>
            <a:endParaRPr lang="pt-BR" sz="1000" dirty="0">
              <a:solidFill>
                <a:srgbClr val="FFFFFF"/>
              </a:solidFill>
              <a:latin typeface="Times New Roman" pitchFamily="18" charset="0"/>
              <a:cs typeface="Times New Roman" pitchFamily="18" charset="0"/>
            </a:endParaRPr>
          </a:p>
        </p:txBody>
      </p:sp>
      <p:sp>
        <p:nvSpPr>
          <p:cNvPr id="11" name="Rectangle 6"/>
          <p:cNvSpPr>
            <a:spLocks noChangeArrowheads="1"/>
          </p:cNvSpPr>
          <p:nvPr/>
        </p:nvSpPr>
        <p:spPr bwMode="auto">
          <a:xfrm>
            <a:off x="323528" y="5137160"/>
            <a:ext cx="3960440" cy="400110"/>
          </a:xfrm>
          <a:prstGeom prst="rect">
            <a:avLst/>
          </a:prstGeom>
          <a:noFill/>
          <a:ln w="9525">
            <a:noFill/>
            <a:miter lim="800000"/>
            <a:headEnd/>
            <a:tailEnd/>
          </a:ln>
        </p:spPr>
        <p:txBody>
          <a:bodyPr wrap="square">
            <a:spAutoFit/>
          </a:bodyPr>
          <a:lstStyle/>
          <a:p>
            <a:pPr algn="r" fontAlgn="base">
              <a:spcBef>
                <a:spcPct val="0"/>
              </a:spcBef>
              <a:spcAft>
                <a:spcPct val="0"/>
              </a:spcAft>
            </a:pPr>
            <a:r>
              <a:rPr lang="pt-BR" sz="1000" dirty="0" smtClean="0">
                <a:solidFill>
                  <a:srgbClr val="FFFFFF"/>
                </a:solidFill>
                <a:latin typeface="Times New Roman" pitchFamily="18" charset="0"/>
                <a:cs typeface="Times New Roman" pitchFamily="18" charset="0"/>
              </a:rPr>
              <a:t>site.medicina.</a:t>
            </a:r>
            <a:r>
              <a:rPr lang="pt-BR" sz="1000" dirty="0" err="1" smtClean="0">
                <a:solidFill>
                  <a:srgbClr val="FFFFFF"/>
                </a:solidFill>
                <a:latin typeface="Times New Roman" pitchFamily="18" charset="0"/>
                <a:cs typeface="Times New Roman" pitchFamily="18" charset="0"/>
              </a:rPr>
              <a:t>ufmg</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br</a:t>
            </a:r>
            <a:r>
              <a:rPr lang="pt-BR" sz="1000" dirty="0" smtClean="0">
                <a:solidFill>
                  <a:srgbClr val="FFFFFF"/>
                </a:solidFill>
                <a:latin typeface="Times New Roman" pitchFamily="18" charset="0"/>
                <a:cs typeface="Times New Roman" pitchFamily="18" charset="0"/>
              </a:rPr>
              <a:t>/inicial/</a:t>
            </a:r>
            <a:r>
              <a:rPr lang="pt-BR" sz="1000" dirty="0" err="1" smtClean="0">
                <a:solidFill>
                  <a:srgbClr val="FFFFFF"/>
                </a:solidFill>
                <a:latin typeface="Times New Roman" pitchFamily="18" charset="0"/>
                <a:cs typeface="Times New Roman" pitchFamily="18" charset="0"/>
              </a:rPr>
              <a:t>wp-content</a:t>
            </a:r>
            <a:r>
              <a:rPr lang="pt-BR" sz="1000" dirty="0" smtClean="0">
                <a:solidFill>
                  <a:srgbClr val="FFFFFF"/>
                </a:solidFill>
                <a:latin typeface="Times New Roman" pitchFamily="18" charset="0"/>
                <a:cs typeface="Times New Roman" pitchFamily="18" charset="0"/>
              </a:rPr>
              <a:t>/</a:t>
            </a:r>
            <a:r>
              <a:rPr lang="pt-BR" sz="1000" dirty="0" err="1" smtClean="0">
                <a:solidFill>
                  <a:srgbClr val="FFFFFF"/>
                </a:solidFill>
                <a:latin typeface="Times New Roman" pitchFamily="18" charset="0"/>
                <a:cs typeface="Times New Roman" pitchFamily="18" charset="0"/>
              </a:rPr>
              <a:t>uploads</a:t>
            </a:r>
            <a:r>
              <a:rPr lang="pt-BR" sz="1000" dirty="0" smtClean="0">
                <a:solidFill>
                  <a:srgbClr val="FFFFFF"/>
                </a:solidFill>
                <a:latin typeface="Times New Roman" pitchFamily="18" charset="0"/>
                <a:cs typeface="Times New Roman" pitchFamily="18" charset="0"/>
              </a:rPr>
              <a:t>/sites/7/2015/04/Texto-final-Erário-Mineral.pdf</a:t>
            </a:r>
            <a:endParaRPr lang="pt-BR" sz="1000" dirty="0">
              <a:solidFill>
                <a:srgbClr val="FFFFFF"/>
              </a:solidFill>
              <a:latin typeface="Times New Roman" pitchFamily="18" charset="0"/>
              <a:cs typeface="Times New Roman" pitchFamily="18" charset="0"/>
            </a:endParaRPr>
          </a:p>
        </p:txBody>
      </p:sp>
      <p:sp>
        <p:nvSpPr>
          <p:cNvPr id="7"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54274" name="Picture 2" descr="http://3.bp.blogspot.com/-W6IT32bYmPE/VCbis-lbZNI/AAAAAAAAKKo/bIJW8jXXytY/s1600/lote%2B133.JPG"/>
          <p:cNvPicPr>
            <a:picLocks noChangeAspect="1" noChangeArrowheads="1"/>
          </p:cNvPicPr>
          <p:nvPr/>
        </p:nvPicPr>
        <p:blipFill>
          <a:blip r:embed="rId2" cstate="print"/>
          <a:srcRect/>
          <a:stretch>
            <a:fillRect/>
          </a:stretch>
        </p:blipFill>
        <p:spPr bwMode="auto">
          <a:xfrm>
            <a:off x="4355976" y="538979"/>
            <a:ext cx="4248472" cy="5855413"/>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377764" y="566678"/>
            <a:ext cx="8388472" cy="2554545"/>
          </a:xfrm>
          <a:prstGeom prst="rect">
            <a:avLst/>
          </a:prstGeom>
          <a:noFill/>
        </p:spPr>
        <p:txBody>
          <a:bodyPr wrap="square" rtlCol="0">
            <a:spAutoFit/>
          </a:bodyPr>
          <a:lstStyle/>
          <a:p>
            <a:pPr algn="just" fontAlgn="base">
              <a:buClr>
                <a:srgbClr val="00B0F0"/>
              </a:buClr>
              <a:buSzPct val="60000"/>
            </a:pPr>
            <a:r>
              <a:rPr lang="pt-BR" sz="2000" b="1" dirty="0" smtClean="0">
                <a:solidFill>
                  <a:srgbClr val="00CCFF"/>
                </a:solidFill>
                <a:latin typeface="Times New Roman" pitchFamily="18" charset="0"/>
                <a:cs typeface="Times New Roman" pitchFamily="18" charset="0"/>
              </a:rPr>
              <a:t>Ação dos jesuítas no Período </a:t>
            </a:r>
            <a:r>
              <a:rPr lang="pt-BR" sz="2000" b="1" dirty="0" smtClean="0">
                <a:solidFill>
                  <a:srgbClr val="00CCFF"/>
                </a:solidFill>
                <a:latin typeface="Times New Roman" pitchFamily="18" charset="0"/>
                <a:cs typeface="Times New Roman" pitchFamily="18" charset="0"/>
              </a:rPr>
              <a:t>Colonial (1500 a 1815) </a:t>
            </a:r>
            <a:endParaRPr lang="pt-BR" sz="2000" b="1" dirty="0" smtClean="0">
              <a:solidFill>
                <a:srgbClr val="00CCFF"/>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sz="2000" b="1" dirty="0" smtClean="0">
                <a:solidFill>
                  <a:srgbClr val="00CCFF"/>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tarefa missionária, educacional e terapêutica no Reino e domínios </a:t>
            </a:r>
            <a:r>
              <a:rPr lang="pt-BR" sz="2000" b="1" dirty="0" smtClean="0">
                <a:solidFill>
                  <a:schemeClr val="bg1"/>
                </a:solidFill>
                <a:latin typeface="Times New Roman" pitchFamily="18" charset="0"/>
                <a:cs typeface="Times New Roman" pitchFamily="18" charset="0"/>
              </a:rPr>
              <a:t>ultramarinos </a:t>
            </a:r>
            <a:r>
              <a:rPr lang="pt-BR" sz="2000" b="1" dirty="0" smtClean="0">
                <a:solidFill>
                  <a:schemeClr val="bg1"/>
                </a:solidFill>
                <a:latin typeface="Times New Roman" pitchFamily="18" charset="0"/>
                <a:cs typeface="Times New Roman" pitchFamily="18" charset="0"/>
              </a:rPr>
              <a:t>- tratamento de doenças e epidemias, fundação de hospitais, estudo de plantas curativas da região e  estabelecimento de boticas e enfermarias em seus colégios na Europa, África, Oriente e Brasil</a:t>
            </a:r>
            <a:endParaRPr lang="pt-BR" sz="2000" b="1" dirty="0" smtClean="0">
              <a:solidFill>
                <a:srgbClr val="00CCFF"/>
              </a:solidFill>
              <a:latin typeface="Times New Roman" pitchFamily="18" charset="0"/>
              <a:cs typeface="Times New Roman" pitchFamily="18" charset="0"/>
            </a:endParaRPr>
          </a:p>
          <a:p>
            <a:pPr algn="just" fontAlgn="base">
              <a:buClr>
                <a:srgbClr val="00B0F0"/>
              </a:buClr>
              <a:buSzPct val="60000"/>
              <a:buFont typeface="Wingdings" pitchFamily="2" charset="2"/>
              <a:buChar char="v"/>
            </a:pPr>
            <a:r>
              <a:rPr lang="pt-BR" sz="2000" b="1" dirty="0" smtClean="0">
                <a:solidFill>
                  <a:srgbClr val="00CCFF"/>
                </a:solidFill>
                <a:latin typeface="Times New Roman" pitchFamily="18" charset="0"/>
                <a:cs typeface="Times New Roman" pitchFamily="18" charset="0"/>
              </a:rPr>
              <a:t>1553 -</a:t>
            </a:r>
            <a:r>
              <a:rPr lang="pt-BR" sz="2000" b="1" dirty="0" smtClean="0">
                <a:solidFill>
                  <a:schemeClr val="bg1"/>
                </a:solidFill>
                <a:latin typeface="Times New Roman" pitchFamily="18" charset="0"/>
                <a:cs typeface="Times New Roman" pitchFamily="18" charset="0"/>
              </a:rPr>
              <a:t> Fundação do Colégio da Bahia</a:t>
            </a:r>
            <a:r>
              <a:rPr lang="pt-BR" sz="2000" b="1"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onde funcionava uma</a:t>
            </a:r>
            <a:r>
              <a:rPr lang="pt-BR" sz="1100" b="1"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botica</a:t>
            </a:r>
            <a:r>
              <a:rPr lang="pt-BR" sz="1100" b="1" dirty="0" smtClean="0">
                <a:solidFill>
                  <a:schemeClr val="bg1"/>
                </a:solidFill>
                <a:latin typeface="Times New Roman" pitchFamily="18" charset="0"/>
                <a:cs typeface="Times New Roman" pitchFamily="18" charset="0"/>
              </a:rPr>
              <a:t> </a:t>
            </a:r>
            <a:r>
              <a:rPr lang="pt-BR" sz="2000" b="1" dirty="0" smtClean="0">
                <a:solidFill>
                  <a:schemeClr val="bg1"/>
                </a:solidFill>
                <a:latin typeface="Times New Roman" pitchFamily="18" charset="0"/>
                <a:cs typeface="Times New Roman" pitchFamily="18" charset="0"/>
              </a:rPr>
              <a:t>que disponibilizava medicamentos gratuitos para os necessitados</a:t>
            </a:r>
          </a:p>
          <a:p>
            <a:pPr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 </a:t>
            </a:r>
            <a:r>
              <a:rPr lang="pt-BR" sz="2000" b="1" dirty="0" smtClean="0">
                <a:solidFill>
                  <a:srgbClr val="00B0F0"/>
                </a:solidFill>
                <a:latin typeface="Times New Roman" pitchFamily="18" charset="0"/>
                <a:cs typeface="Times New Roman" pitchFamily="18" charset="0"/>
              </a:rPr>
              <a:t>04/10/1799</a:t>
            </a:r>
            <a:r>
              <a:rPr lang="pt-BR" sz="2000" b="1" dirty="0" smtClean="0">
                <a:solidFill>
                  <a:schemeClr val="bg1"/>
                </a:solidFill>
                <a:latin typeface="Times New Roman" pitchFamily="18" charset="0"/>
                <a:cs typeface="Times New Roman" pitchFamily="18" charset="0"/>
              </a:rPr>
              <a:t> – Fundação do Hospital Real Militar da </a:t>
            </a:r>
            <a:r>
              <a:rPr lang="pt-BR" sz="2000" b="1" dirty="0" smtClean="0">
                <a:solidFill>
                  <a:schemeClr val="bg1"/>
                </a:solidFill>
                <a:latin typeface="Times New Roman" pitchFamily="18" charset="0"/>
                <a:cs typeface="Times New Roman" pitchFamily="18" charset="0"/>
              </a:rPr>
              <a:t>Bahia</a:t>
            </a:r>
            <a:endParaRPr lang="pt-BR" sz="2000" b="1" dirty="0" smtClean="0">
              <a:solidFill>
                <a:schemeClr val="bg1"/>
              </a:solidFill>
              <a:latin typeface="Times New Roman" pitchFamily="18" charset="0"/>
              <a:cs typeface="Times New Roman" pitchFamily="18" charset="0"/>
            </a:endParaRPr>
          </a:p>
        </p:txBody>
      </p:sp>
      <p:sp>
        <p:nvSpPr>
          <p:cNvPr id="9" name="Rectangle 6"/>
          <p:cNvSpPr>
            <a:spLocks noChangeArrowheads="1"/>
          </p:cNvSpPr>
          <p:nvPr/>
        </p:nvSpPr>
        <p:spPr bwMode="auto">
          <a:xfrm>
            <a:off x="5220072" y="5387643"/>
            <a:ext cx="3613490"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http://ahistoriapresente.blogspot.com.br/2010_12_01_archive.html</a:t>
            </a:r>
            <a:endParaRPr lang="pt-BR" sz="1000" dirty="0">
              <a:solidFill>
                <a:srgbClr val="FFFFFF"/>
              </a:solidFill>
              <a:latin typeface="Times New Roman" pitchFamily="18" charset="0"/>
              <a:cs typeface="Times New Roman" pitchFamily="18" charset="0"/>
            </a:endParaRPr>
          </a:p>
        </p:txBody>
      </p:sp>
      <p:pic>
        <p:nvPicPr>
          <p:cNvPr id="1032" name="Picture 8" descr="http://aescolademedicinadabahia.files.wordpress.com/2010/10/fameb2.jpg"/>
          <p:cNvPicPr>
            <a:picLocks noChangeAspect="1" noChangeArrowheads="1"/>
          </p:cNvPicPr>
          <p:nvPr/>
        </p:nvPicPr>
        <p:blipFill>
          <a:blip r:embed="rId2" cstate="print"/>
          <a:srcRect l="1538" t="1260" r="2329" b="461"/>
          <a:stretch>
            <a:fillRect/>
          </a:stretch>
        </p:blipFill>
        <p:spPr bwMode="auto">
          <a:xfrm>
            <a:off x="5724128" y="3573016"/>
            <a:ext cx="3024336" cy="1887186"/>
          </a:xfrm>
          <a:prstGeom prst="rect">
            <a:avLst/>
          </a:prstGeom>
          <a:noFill/>
        </p:spPr>
      </p:pic>
      <p:sp>
        <p:nvSpPr>
          <p:cNvPr id="14" name="Rectangle 6"/>
          <p:cNvSpPr>
            <a:spLocks noChangeArrowheads="1"/>
          </p:cNvSpPr>
          <p:nvPr/>
        </p:nvSpPr>
        <p:spPr bwMode="auto">
          <a:xfrm>
            <a:off x="251520" y="4293096"/>
            <a:ext cx="8640960" cy="2123658"/>
          </a:xfrm>
          <a:prstGeom prst="rect">
            <a:avLst/>
          </a:prstGeom>
          <a:noFill/>
          <a:ln w="9525">
            <a:noFill/>
            <a:miter lim="800000"/>
            <a:headEnd/>
            <a:tailEnd/>
          </a:ln>
        </p:spPr>
        <p:txBody>
          <a:bodyPr wrap="square">
            <a:spAutoFit/>
          </a:bodyPr>
          <a:lstStyle/>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1808–1815 </a:t>
            </a:r>
            <a:r>
              <a:rPr lang="pt-BR" sz="1600" b="1" dirty="0" smtClean="0">
                <a:solidFill>
                  <a:srgbClr val="FFFFFF"/>
                </a:solidFill>
                <a:latin typeface="Times New Roman" pitchFamily="18" charset="0"/>
                <a:cs typeface="Times New Roman" pitchFamily="18" charset="0"/>
              </a:rPr>
              <a:t>- Escola de Cirurgia da Bahia  </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1815–1832</a:t>
            </a:r>
            <a:r>
              <a:rPr lang="pt-BR" sz="1600" b="1" dirty="0" smtClean="0">
                <a:solidFill>
                  <a:srgbClr val="FFFFFF"/>
                </a:solidFill>
                <a:latin typeface="Times New Roman" pitchFamily="18" charset="0"/>
                <a:cs typeface="Times New Roman" pitchFamily="18" charset="0"/>
              </a:rPr>
              <a:t> - Academia </a:t>
            </a:r>
            <a:r>
              <a:rPr lang="pt-BR" sz="1600" b="1" dirty="0" err="1" smtClean="0">
                <a:solidFill>
                  <a:srgbClr val="FFFFFF"/>
                </a:solidFill>
                <a:latin typeface="Times New Roman" pitchFamily="18" charset="0"/>
                <a:cs typeface="Times New Roman" pitchFamily="18" charset="0"/>
              </a:rPr>
              <a:t>Médico-Cirúrgica</a:t>
            </a:r>
            <a:r>
              <a:rPr lang="pt-BR" sz="1600" b="1" dirty="0" smtClean="0">
                <a:solidFill>
                  <a:srgbClr val="FFFFFF"/>
                </a:solidFill>
                <a:latin typeface="Times New Roman" pitchFamily="18" charset="0"/>
                <a:cs typeface="Times New Roman" pitchFamily="18" charset="0"/>
              </a:rPr>
              <a:t> da Bahia </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1832–1891</a:t>
            </a:r>
            <a:r>
              <a:rPr lang="pt-BR" sz="1600" b="1" dirty="0" smtClean="0">
                <a:solidFill>
                  <a:srgbClr val="FFFFFF"/>
                </a:solidFill>
                <a:latin typeface="Times New Roman" pitchFamily="18" charset="0"/>
                <a:cs typeface="Times New Roman" pitchFamily="18" charset="0"/>
              </a:rPr>
              <a:t> - Faculdade de Medicina da Bahia</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1891–1901</a:t>
            </a:r>
            <a:r>
              <a:rPr lang="pt-BR" sz="1600" b="1" dirty="0" smtClean="0">
                <a:solidFill>
                  <a:srgbClr val="FFFFFF"/>
                </a:solidFill>
                <a:latin typeface="Times New Roman" pitchFamily="18" charset="0"/>
                <a:cs typeface="Times New Roman" pitchFamily="18" charset="0"/>
              </a:rPr>
              <a:t> - Faculdade de Medicina e Farmácia da Bahia </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1901–1946</a:t>
            </a:r>
            <a:r>
              <a:rPr lang="pt-BR" sz="1600" b="1" dirty="0" smtClean="0">
                <a:solidFill>
                  <a:srgbClr val="FFFFFF"/>
                </a:solidFill>
                <a:latin typeface="Times New Roman" pitchFamily="18" charset="0"/>
                <a:cs typeface="Times New Roman" pitchFamily="18" charset="0"/>
              </a:rPr>
              <a:t> - Faculdade de Medicina da Bahia</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1946–1965</a:t>
            </a:r>
            <a:r>
              <a:rPr lang="pt-BR" sz="1600" b="1" dirty="0" smtClean="0">
                <a:solidFill>
                  <a:srgbClr val="FFFFFF"/>
                </a:solidFill>
                <a:latin typeface="Times New Roman" pitchFamily="18" charset="0"/>
                <a:cs typeface="Times New Roman" pitchFamily="18" charset="0"/>
              </a:rPr>
              <a:t> - Faculdade de Medicina da Universidade da Bahia</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1965–2008 </a:t>
            </a:r>
            <a:r>
              <a:rPr lang="pt-BR" sz="1600" b="1" dirty="0" smtClean="0">
                <a:solidFill>
                  <a:srgbClr val="FFFFFF"/>
                </a:solidFill>
                <a:latin typeface="Times New Roman" pitchFamily="18" charset="0"/>
                <a:cs typeface="Times New Roman" pitchFamily="18" charset="0"/>
              </a:rPr>
              <a:t>- Faculdade de Medicina da Universidade Federal da Bahia </a:t>
            </a:r>
          </a:p>
          <a:p>
            <a:pPr algn="just" fontAlgn="base">
              <a:spcBef>
                <a:spcPct val="0"/>
              </a:spcBef>
              <a:spcAft>
                <a:spcPct val="0"/>
              </a:spcAft>
            </a:pPr>
            <a:r>
              <a:rPr lang="pt-BR" sz="1600" b="1" dirty="0" smtClean="0">
                <a:solidFill>
                  <a:srgbClr val="00CCFF"/>
                </a:solidFill>
                <a:latin typeface="Times New Roman" pitchFamily="18" charset="0"/>
                <a:cs typeface="Times New Roman" pitchFamily="18" charset="0"/>
              </a:rPr>
              <a:t>2008–presente</a:t>
            </a:r>
            <a:r>
              <a:rPr lang="pt-BR" sz="1600" b="1" dirty="0" smtClean="0">
                <a:solidFill>
                  <a:srgbClr val="FFFFFF"/>
                </a:solidFill>
                <a:latin typeface="Times New Roman" pitchFamily="18" charset="0"/>
                <a:cs typeface="Times New Roman" pitchFamily="18" charset="0"/>
              </a:rPr>
              <a:t>  - Faculdade de Medicina da Bahia da Universidade Federal da Bahia</a:t>
            </a:r>
            <a:endParaRPr lang="pt-BR" sz="1600" b="1" dirty="0">
              <a:solidFill>
                <a:srgbClr val="FFFFFF"/>
              </a:solidFill>
              <a:latin typeface="Times New Roman" pitchFamily="18" charset="0"/>
              <a:cs typeface="Times New Roman" pitchFamily="18" charset="0"/>
            </a:endParaRPr>
          </a:p>
        </p:txBody>
      </p:sp>
      <p:sp>
        <p:nvSpPr>
          <p:cNvPr id="11"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32000" y="548680"/>
            <a:ext cx="8280000" cy="2062103"/>
          </a:xfrm>
          <a:prstGeom prst="rect">
            <a:avLst/>
          </a:prstGeom>
          <a:noFill/>
        </p:spPr>
        <p:txBody>
          <a:bodyPr wrap="square" rtlCol="0">
            <a:spAutoFit/>
          </a:bodyPr>
          <a:lstStyle/>
          <a:p>
            <a:pPr algn="just" fontAlgn="base">
              <a:buClr>
                <a:srgbClr val="00B0F0"/>
              </a:buClr>
              <a:buSzPct val="60000"/>
            </a:pPr>
            <a:r>
              <a:rPr lang="pt-BR" sz="2000" b="1" dirty="0" smtClean="0">
                <a:solidFill>
                  <a:srgbClr val="00CCFF"/>
                </a:solidFill>
                <a:latin typeface="Times New Roman" pitchFamily="18" charset="0"/>
                <a:cs typeface="Times New Roman" pitchFamily="18" charset="0"/>
              </a:rPr>
              <a:t> Primeiros hospitais do Brasil Colônia:</a:t>
            </a:r>
          </a:p>
          <a:p>
            <a:pPr algn="just" fontAlgn="base">
              <a:buClr>
                <a:srgbClr val="00B0F0"/>
              </a:buClr>
              <a:buSzPct val="60000"/>
            </a:pPr>
            <a:endParaRPr lang="pt-BR" sz="800" b="1" dirty="0" smtClean="0">
              <a:solidFill>
                <a:schemeClr val="bg1"/>
              </a:solidFill>
              <a:latin typeface="Times New Roman" pitchFamily="18" charset="0"/>
              <a:cs typeface="Times New Roman" pitchFamily="18" charset="0"/>
            </a:endParaRPr>
          </a:p>
          <a:p>
            <a:pPr marL="268288" indent="-268288"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1648 - Venerável Ordem Terceira da Penitência -  Rio de Janeiro</a:t>
            </a:r>
          </a:p>
          <a:p>
            <a:pPr marL="268288" indent="-268288"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1684 - Hospital de N. Senhora do Paraíso e São João de Deus -  Recife</a:t>
            </a:r>
          </a:p>
          <a:p>
            <a:pPr marL="268288" indent="-268288"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1728 - São João de Deus - Cachoeira (Bahia)</a:t>
            </a:r>
          </a:p>
          <a:p>
            <a:pPr marL="268288" indent="-268288" algn="just" fontAlgn="base">
              <a:buClr>
                <a:srgbClr val="00B0F0"/>
              </a:buClr>
              <a:buSzPct val="60000"/>
              <a:buFont typeface="Wingdings" pitchFamily="2" charset="2"/>
              <a:buChar char="v"/>
            </a:pPr>
            <a:r>
              <a:rPr lang="pt-BR" sz="2000" b="1" dirty="0" smtClean="0">
                <a:solidFill>
                  <a:schemeClr val="bg1"/>
                </a:solidFill>
                <a:latin typeface="Times New Roman" pitchFamily="18" charset="0"/>
                <a:cs typeface="Times New Roman" pitchFamily="18" charset="0"/>
              </a:rPr>
              <a:t>1733 - Ordem Terceira de Nossa Senhora do Carmo - Rio de Janeiro</a:t>
            </a:r>
          </a:p>
          <a:p>
            <a:pPr marL="268288" indent="-268288" algn="just" fontAlgn="base">
              <a:buClr>
                <a:srgbClr val="00B0F0"/>
              </a:buClr>
              <a:buSzPct val="60000"/>
              <a:buFont typeface="Wingdings" pitchFamily="2" charset="2"/>
              <a:buChar char="v"/>
            </a:pPr>
            <a:endParaRPr lang="pt-BR" sz="2000" b="1" dirty="0" smtClean="0">
              <a:solidFill>
                <a:schemeClr val="bg1"/>
              </a:solidFill>
              <a:latin typeface="Times New Roman" pitchFamily="18" charset="0"/>
              <a:cs typeface="Times New Roman" pitchFamily="18" charset="0"/>
            </a:endParaRPr>
          </a:p>
        </p:txBody>
      </p:sp>
      <p:sp>
        <p:nvSpPr>
          <p:cNvPr id="9" name="Rectangle 6"/>
          <p:cNvSpPr>
            <a:spLocks noChangeArrowheads="1"/>
          </p:cNvSpPr>
          <p:nvPr/>
        </p:nvSpPr>
        <p:spPr bwMode="auto">
          <a:xfrm>
            <a:off x="323528" y="6381328"/>
            <a:ext cx="8496944" cy="261610"/>
          </a:xfrm>
          <a:prstGeom prst="rect">
            <a:avLst/>
          </a:prstGeom>
          <a:noFill/>
          <a:ln w="9525">
            <a:noFill/>
            <a:miter lim="800000"/>
            <a:headEnd/>
            <a:tailEnd/>
          </a:ln>
        </p:spPr>
        <p:txBody>
          <a:bodyPr wrap="square">
            <a:spAutoFit/>
          </a:bodyPr>
          <a:lstStyle/>
          <a:p>
            <a:pPr fontAlgn="base">
              <a:spcBef>
                <a:spcPct val="0"/>
              </a:spcBef>
              <a:spcAft>
                <a:spcPct val="0"/>
              </a:spcAft>
            </a:pPr>
            <a:r>
              <a:rPr lang="pt-BR" sz="1100" dirty="0" smtClean="0">
                <a:solidFill>
                  <a:srgbClr val="FFFFFF"/>
                </a:solidFill>
                <a:latin typeface="Times New Roman" pitchFamily="18" charset="0"/>
                <a:cs typeface="Times New Roman" pitchFamily="18" charset="0"/>
              </a:rPr>
              <a:t>http://extra.globo.com/noticias/rio/fechado-ha-dois-anos-hospital-na-tijuca-sera-reaberto-atendera-exclusivamente-pacientes-do-sus-4737864.html</a:t>
            </a:r>
            <a:endParaRPr lang="pt-BR" sz="1100" dirty="0">
              <a:solidFill>
                <a:srgbClr val="FFFFFF"/>
              </a:solidFill>
              <a:latin typeface="Times New Roman" pitchFamily="18" charset="0"/>
              <a:cs typeface="Times New Roman" pitchFamily="18" charset="0"/>
            </a:endParaRPr>
          </a:p>
        </p:txBody>
      </p:sp>
      <p:pic>
        <p:nvPicPr>
          <p:cNvPr id="24578" name="Picture 2" descr="Hospital Venerável Ordem Terceira da Penitência, na Rua Conde de Bonfim"/>
          <p:cNvPicPr>
            <a:picLocks noChangeAspect="1" noChangeArrowheads="1"/>
          </p:cNvPicPr>
          <p:nvPr/>
        </p:nvPicPr>
        <p:blipFill>
          <a:blip r:embed="rId2" cstate="print"/>
          <a:srcRect/>
          <a:stretch>
            <a:fillRect/>
          </a:stretch>
        </p:blipFill>
        <p:spPr bwMode="auto">
          <a:xfrm>
            <a:off x="539552" y="2924944"/>
            <a:ext cx="3840425" cy="2160240"/>
          </a:xfrm>
          <a:prstGeom prst="rect">
            <a:avLst/>
          </a:prstGeom>
          <a:noFill/>
        </p:spPr>
      </p:pic>
      <p:sp>
        <p:nvSpPr>
          <p:cNvPr id="7" name="Rectangle 6"/>
          <p:cNvSpPr>
            <a:spLocks noChangeArrowheads="1"/>
          </p:cNvSpPr>
          <p:nvPr/>
        </p:nvSpPr>
        <p:spPr bwMode="auto">
          <a:xfrm>
            <a:off x="251520" y="5085184"/>
            <a:ext cx="4320480" cy="523220"/>
          </a:xfrm>
          <a:prstGeom prst="rect">
            <a:avLst/>
          </a:prstGeom>
          <a:noFill/>
          <a:ln w="9525">
            <a:noFill/>
            <a:miter lim="800000"/>
            <a:headEnd/>
            <a:tailEnd/>
          </a:ln>
        </p:spPr>
        <p:txBody>
          <a:bodyPr wrap="square">
            <a:spAutoFit/>
          </a:bodyPr>
          <a:lstStyle/>
          <a:p>
            <a:pPr algn="just" fontAlgn="base">
              <a:spcBef>
                <a:spcPct val="0"/>
              </a:spcBef>
              <a:spcAft>
                <a:spcPct val="0"/>
              </a:spcAft>
            </a:pPr>
            <a:r>
              <a:rPr lang="pt-BR" sz="1400" dirty="0" smtClean="0">
                <a:solidFill>
                  <a:srgbClr val="FFFFFF"/>
                </a:solidFill>
                <a:latin typeface="Times New Roman" pitchFamily="18" charset="0"/>
                <a:cs typeface="Times New Roman" pitchFamily="18" charset="0"/>
              </a:rPr>
              <a:t>2012 - Antigo Hospital Venerável Ordem Terceira da Penitência (</a:t>
            </a:r>
            <a:r>
              <a:rPr lang="pt-BR" sz="1400" dirty="0" err="1" smtClean="0">
                <a:solidFill>
                  <a:srgbClr val="FFFFFF"/>
                </a:solidFill>
                <a:latin typeface="Times New Roman" pitchFamily="18" charset="0"/>
                <a:cs typeface="Times New Roman" pitchFamily="18" charset="0"/>
              </a:rPr>
              <a:t>VOT</a:t>
            </a:r>
            <a:r>
              <a:rPr lang="pt-BR" sz="1400" dirty="0" smtClean="0">
                <a:solidFill>
                  <a:srgbClr val="FFFFFF"/>
                </a:solidFill>
                <a:latin typeface="Times New Roman" pitchFamily="18" charset="0"/>
                <a:cs typeface="Times New Roman" pitchFamily="18" charset="0"/>
              </a:rPr>
              <a:t>) - rebatizado de Hospital São Francisco </a:t>
            </a:r>
            <a:endParaRPr lang="pt-BR" sz="1400" dirty="0">
              <a:solidFill>
                <a:srgbClr val="FFFFFF"/>
              </a:solidFill>
              <a:latin typeface="Times New Roman" pitchFamily="18" charset="0"/>
              <a:cs typeface="Times New Roman" pitchFamily="18" charset="0"/>
            </a:endParaRPr>
          </a:p>
        </p:txBody>
      </p:sp>
      <p:pic>
        <p:nvPicPr>
          <p:cNvPr id="6146" name="Picture 2" descr="http://www.plenus.med.br/site/img/foto_vot.jpg"/>
          <p:cNvPicPr>
            <a:picLocks noChangeAspect="1" noChangeArrowheads="1"/>
          </p:cNvPicPr>
          <p:nvPr/>
        </p:nvPicPr>
        <p:blipFill>
          <a:blip r:embed="rId3" cstate="print"/>
          <a:srcRect l="3210" t="4725" r="2091" b="5501"/>
          <a:stretch>
            <a:fillRect/>
          </a:stretch>
        </p:blipFill>
        <p:spPr bwMode="auto">
          <a:xfrm>
            <a:off x="5076056" y="2924944"/>
            <a:ext cx="3353745" cy="2160040"/>
          </a:xfrm>
          <a:prstGeom prst="rect">
            <a:avLst/>
          </a:prstGeom>
          <a:noFill/>
        </p:spPr>
      </p:pic>
      <p:sp>
        <p:nvSpPr>
          <p:cNvPr id="12" name="Rectangle 6"/>
          <p:cNvSpPr>
            <a:spLocks noChangeArrowheads="1"/>
          </p:cNvSpPr>
          <p:nvPr/>
        </p:nvSpPr>
        <p:spPr bwMode="auto">
          <a:xfrm>
            <a:off x="4716016" y="5085184"/>
            <a:ext cx="4283968" cy="954107"/>
          </a:xfrm>
          <a:prstGeom prst="rect">
            <a:avLst/>
          </a:prstGeom>
          <a:noFill/>
          <a:ln w="9525">
            <a:noFill/>
            <a:miter lim="800000"/>
            <a:headEnd/>
            <a:tailEnd/>
          </a:ln>
        </p:spPr>
        <p:txBody>
          <a:bodyPr wrap="square">
            <a:spAutoFit/>
          </a:bodyPr>
          <a:lstStyle/>
          <a:p>
            <a:pPr algn="just" fontAlgn="base">
              <a:spcBef>
                <a:spcPct val="0"/>
              </a:spcBef>
              <a:spcAft>
                <a:spcPct val="0"/>
              </a:spcAft>
            </a:pPr>
            <a:r>
              <a:rPr lang="pt-BR" sz="1400" dirty="0" smtClean="0">
                <a:solidFill>
                  <a:srgbClr val="FFFFFF"/>
                </a:solidFill>
                <a:latin typeface="Times New Roman" pitchFamily="18" charset="0"/>
                <a:cs typeface="Times New Roman" pitchFamily="18" charset="0"/>
              </a:rPr>
              <a:t> 2015 - </a:t>
            </a:r>
            <a:r>
              <a:rPr lang="pt-BR" sz="1400" b="1" dirty="0" err="1" smtClean="0">
                <a:solidFill>
                  <a:srgbClr val="FFFFFF"/>
                </a:solidFill>
                <a:latin typeface="Times New Roman" pitchFamily="18" charset="0"/>
                <a:cs typeface="Times New Roman" pitchFamily="18" charset="0"/>
              </a:rPr>
              <a:t>Plenus</a:t>
            </a:r>
            <a:r>
              <a:rPr lang="pt-BR" sz="1400" dirty="0" smtClean="0">
                <a:solidFill>
                  <a:srgbClr val="FFFFFF"/>
                </a:solidFill>
                <a:latin typeface="Times New Roman" pitchFamily="18" charset="0"/>
                <a:cs typeface="Times New Roman" pitchFamily="18" charset="0"/>
              </a:rPr>
              <a:t> - Serviço em Radiologia e Diagnóstico por Imagem (Radiologia Convencional e Digital, </a:t>
            </a:r>
            <a:r>
              <a:rPr lang="pt-BR" sz="1400" dirty="0" err="1" smtClean="0">
                <a:solidFill>
                  <a:srgbClr val="FFFFFF"/>
                </a:solidFill>
                <a:latin typeface="Times New Roman" pitchFamily="18" charset="0"/>
                <a:cs typeface="Times New Roman" pitchFamily="18" charset="0"/>
              </a:rPr>
              <a:t>Ultra-sonografia</a:t>
            </a:r>
            <a:r>
              <a:rPr lang="pt-BR" sz="1400" dirty="0" smtClean="0">
                <a:solidFill>
                  <a:srgbClr val="FFFFFF"/>
                </a:solidFill>
                <a:latin typeface="Times New Roman" pitchFamily="18" charset="0"/>
                <a:cs typeface="Times New Roman" pitchFamily="18" charset="0"/>
              </a:rPr>
              <a:t>, Tomografia Computadorizada e Ressonância Magnética ) – Antigo Hospital Venerável</a:t>
            </a:r>
            <a:endParaRPr lang="pt-BR" sz="1400" dirty="0">
              <a:solidFill>
                <a:srgbClr val="FFFFFF"/>
              </a:solidFill>
              <a:latin typeface="Times New Roman" pitchFamily="18" charset="0"/>
              <a:cs typeface="Times New Roman" pitchFamily="18" charset="0"/>
            </a:endParaRPr>
          </a:p>
        </p:txBody>
      </p:sp>
      <p:sp>
        <p:nvSpPr>
          <p:cNvPr id="13"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32000" y="548680"/>
            <a:ext cx="8460480" cy="1554272"/>
          </a:xfrm>
          <a:prstGeom prst="rect">
            <a:avLst/>
          </a:prstGeom>
          <a:noFill/>
        </p:spPr>
        <p:txBody>
          <a:bodyPr wrap="square" rtlCol="0">
            <a:spAutoFit/>
          </a:bodyPr>
          <a:lstStyle/>
          <a:p>
            <a:pPr algn="just">
              <a:spcBef>
                <a:spcPts val="600"/>
              </a:spcBef>
              <a:buClr>
                <a:srgbClr val="00B0F0"/>
              </a:buClr>
              <a:buSzPct val="60000"/>
            </a:pPr>
            <a:r>
              <a:rPr lang="pt-BR" sz="2000" b="1" dirty="0" smtClean="0">
                <a:solidFill>
                  <a:srgbClr val="00B0F0"/>
                </a:solidFill>
                <a:latin typeface="Times New Roman" pitchFamily="18" charset="0"/>
                <a:cs typeface="Times New Roman" pitchFamily="18" charset="0"/>
              </a:rPr>
              <a:t>A família real portuguesa no Brasil:</a:t>
            </a:r>
          </a:p>
          <a:p>
            <a:pPr algn="just">
              <a:spcBef>
                <a:spcPts val="600"/>
              </a:spcBef>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24/01/1808</a:t>
            </a:r>
            <a:r>
              <a:rPr lang="pt-BR" sz="2000" b="1" dirty="0" smtClean="0">
                <a:solidFill>
                  <a:srgbClr val="00B0F0"/>
                </a:solidFill>
                <a:latin typeface="Times New Roman" pitchFamily="18" charset="0"/>
                <a:cs typeface="Times New Roman" pitchFamily="18" charset="0"/>
              </a:rPr>
              <a:t>:</a:t>
            </a:r>
            <a:r>
              <a:rPr lang="pt-BR" sz="2000" dirty="0" smtClean="0">
                <a:solidFill>
                  <a:schemeClr val="bg1"/>
                </a:solidFill>
                <a:latin typeface="Times New Roman" pitchFamily="18" charset="0"/>
                <a:cs typeface="Times New Roman" pitchFamily="18" charset="0"/>
              </a:rPr>
              <a:t> Chegada de Dom João VI e família real em Salvador, na Bahia</a:t>
            </a:r>
          </a:p>
          <a:p>
            <a:pPr algn="just">
              <a:spcBef>
                <a:spcPts val="600"/>
              </a:spcBef>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28/01/1808:</a:t>
            </a:r>
            <a:r>
              <a:rPr lang="pt-BR" sz="2000" dirty="0" smtClean="0">
                <a:solidFill>
                  <a:schemeClr val="bg1"/>
                </a:solidFill>
                <a:latin typeface="Times New Roman" pitchFamily="18" charset="0"/>
                <a:cs typeface="Times New Roman" pitchFamily="18" charset="0"/>
              </a:rPr>
              <a:t> D. João VI assina o decreto da abertura dos portos</a:t>
            </a:r>
          </a:p>
          <a:p>
            <a:pPr algn="just">
              <a:spcBef>
                <a:spcPts val="600"/>
              </a:spcBef>
              <a:buClr>
                <a:srgbClr val="00B0F0"/>
              </a:buClr>
              <a:buSzPct val="60000"/>
              <a:buFont typeface="Wingdings" pitchFamily="2" charset="2"/>
              <a:buChar char="v"/>
            </a:pPr>
            <a:r>
              <a:rPr lang="pt-BR" sz="2000" b="1" dirty="0" smtClean="0">
                <a:solidFill>
                  <a:srgbClr val="00B0F0"/>
                </a:solidFill>
                <a:latin typeface="Times New Roman" pitchFamily="18" charset="0"/>
                <a:cs typeface="Times New Roman" pitchFamily="18" charset="0"/>
              </a:rPr>
              <a:t> 12/10/1808: </a:t>
            </a:r>
            <a:r>
              <a:rPr lang="pt-BR" sz="2000" dirty="0" smtClean="0">
                <a:solidFill>
                  <a:schemeClr val="bg1"/>
                </a:solidFill>
                <a:latin typeface="Times New Roman" pitchFamily="18" charset="0"/>
                <a:cs typeface="Times New Roman" pitchFamily="18" charset="0"/>
              </a:rPr>
              <a:t>Dom João VI cria o Banco do Brasil no Rio de Janeiro</a:t>
            </a:r>
          </a:p>
        </p:txBody>
      </p:sp>
      <p:sp>
        <p:nvSpPr>
          <p:cNvPr id="6" name="WordArt 5"/>
          <p:cNvSpPr>
            <a:spLocks noChangeArrowheads="1" noChangeShapeType="1" noTextEdit="1"/>
          </p:cNvSpPr>
          <p:nvPr/>
        </p:nvSpPr>
        <p:spPr bwMode="auto">
          <a:xfrm>
            <a:off x="3222000" y="116632"/>
            <a:ext cx="2700000" cy="252000"/>
          </a:xfrm>
          <a:prstGeom prst="rect">
            <a:avLst/>
          </a:prstGeom>
        </p:spPr>
        <p:txBody>
          <a:bodyPr wrap="none" fromWordArt="1">
            <a:prstTxWarp prst="textPlain">
              <a:avLst>
                <a:gd name="adj" fmla="val 50000"/>
              </a:avLst>
            </a:prstTxWarp>
          </a:bodyPr>
          <a:lstStyle/>
          <a:p>
            <a:pPr algn="ctr"/>
            <a:r>
              <a:rPr lang="pt-BR"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Medicina no Brasil</a:t>
            </a:r>
            <a:endPar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pic>
        <p:nvPicPr>
          <p:cNvPr id="44034" name="Picture 2" descr="http://www.rankbrasil.com.br/Midia/Recordes/Materias/000249.jpg"/>
          <p:cNvPicPr>
            <a:picLocks noChangeAspect="1" noChangeArrowheads="1"/>
          </p:cNvPicPr>
          <p:nvPr/>
        </p:nvPicPr>
        <p:blipFill>
          <a:blip r:embed="rId2" cstate="print"/>
          <a:srcRect/>
          <a:stretch>
            <a:fillRect/>
          </a:stretch>
        </p:blipFill>
        <p:spPr bwMode="auto">
          <a:xfrm>
            <a:off x="5220072" y="2924944"/>
            <a:ext cx="3579826" cy="2948092"/>
          </a:xfrm>
          <a:prstGeom prst="rect">
            <a:avLst/>
          </a:prstGeom>
          <a:noFill/>
        </p:spPr>
      </p:pic>
      <p:sp>
        <p:nvSpPr>
          <p:cNvPr id="7" name="Rectangle 6"/>
          <p:cNvSpPr>
            <a:spLocks noChangeArrowheads="1"/>
          </p:cNvSpPr>
          <p:nvPr/>
        </p:nvSpPr>
        <p:spPr bwMode="auto">
          <a:xfrm>
            <a:off x="7452320" y="5877272"/>
            <a:ext cx="1402948"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smtClean="0">
                <a:solidFill>
                  <a:srgbClr val="FFFFFF"/>
                </a:solidFill>
                <a:latin typeface="Times New Roman" pitchFamily="18" charset="0"/>
                <a:cs typeface="Times New Roman" pitchFamily="18" charset="0"/>
              </a:rPr>
              <a:t>www.rankbrasil.com.br</a:t>
            </a:r>
            <a:endParaRPr lang="pt-BR" sz="1000" dirty="0">
              <a:solidFill>
                <a:srgbClr val="FFFFFF"/>
              </a:solidFill>
              <a:latin typeface="Times New Roman" pitchFamily="18" charset="0"/>
              <a:cs typeface="Times New Roman" pitchFamily="18" charset="0"/>
            </a:endParaRPr>
          </a:p>
        </p:txBody>
      </p:sp>
      <p:pic>
        <p:nvPicPr>
          <p:cNvPr id="8" name="Picture 2" descr="https://andersonyankee.files.wordpress.com/2012/01/familia-real.jpg"/>
          <p:cNvPicPr>
            <a:picLocks noChangeAspect="1" noChangeArrowheads="1"/>
          </p:cNvPicPr>
          <p:nvPr/>
        </p:nvPicPr>
        <p:blipFill>
          <a:blip r:embed="rId3" cstate="print"/>
          <a:srcRect/>
          <a:stretch>
            <a:fillRect/>
          </a:stretch>
        </p:blipFill>
        <p:spPr bwMode="auto">
          <a:xfrm>
            <a:off x="323528" y="2924944"/>
            <a:ext cx="4830517" cy="2949700"/>
          </a:xfrm>
          <a:prstGeom prst="rect">
            <a:avLst/>
          </a:prstGeom>
          <a:noFill/>
        </p:spPr>
      </p:pic>
      <p:sp>
        <p:nvSpPr>
          <p:cNvPr id="9" name="Rectangle 6"/>
          <p:cNvSpPr>
            <a:spLocks noChangeArrowheads="1"/>
          </p:cNvSpPr>
          <p:nvPr/>
        </p:nvSpPr>
        <p:spPr bwMode="auto">
          <a:xfrm>
            <a:off x="3347864" y="5949280"/>
            <a:ext cx="1829347" cy="246221"/>
          </a:xfrm>
          <a:prstGeom prst="rect">
            <a:avLst/>
          </a:prstGeom>
          <a:noFill/>
          <a:ln w="9525">
            <a:noFill/>
            <a:miter lim="800000"/>
            <a:headEnd/>
            <a:tailEnd/>
          </a:ln>
        </p:spPr>
        <p:txBody>
          <a:bodyPr wrap="none">
            <a:spAutoFit/>
          </a:bodyPr>
          <a:lstStyle/>
          <a:p>
            <a:pPr fontAlgn="base">
              <a:spcBef>
                <a:spcPct val="0"/>
              </a:spcBef>
              <a:spcAft>
                <a:spcPct val="0"/>
              </a:spcAft>
            </a:pPr>
            <a:r>
              <a:rPr lang="pt-BR" sz="1000" dirty="0" err="1" smtClean="0">
                <a:solidFill>
                  <a:srgbClr val="FFFFFF"/>
                </a:solidFill>
                <a:latin typeface="Times New Roman" pitchFamily="18" charset="0"/>
                <a:cs typeface="Times New Roman" pitchFamily="18" charset="0"/>
              </a:rPr>
              <a:t>andersonyankee</a:t>
            </a:r>
            <a:r>
              <a:rPr lang="pt-BR" sz="1000" dirty="0" smtClean="0">
                <a:solidFill>
                  <a:srgbClr val="FFFFFF"/>
                </a:solidFill>
                <a:latin typeface="Times New Roman" pitchFamily="18" charset="0"/>
                <a:cs typeface="Times New Roman" pitchFamily="18" charset="0"/>
              </a:rPr>
              <a:t>.wordpress.com</a:t>
            </a:r>
            <a:endParaRPr lang="pt-BR" sz="1000" dirty="0">
              <a:solidFill>
                <a:srgbClr val="FFFF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2555</TotalTime>
  <Words>2127</Words>
  <Application>Microsoft Office PowerPoint</Application>
  <PresentationFormat>Apresentação na tela (4:3)</PresentationFormat>
  <Paragraphs>285</Paragraphs>
  <Slides>41</Slides>
  <Notes>0</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EGS</dc:creator>
  <cp:lastModifiedBy>EGS</cp:lastModifiedBy>
  <cp:revision>231</cp:revision>
  <dcterms:created xsi:type="dcterms:W3CDTF">2015-08-27T18:03:44Z</dcterms:created>
  <dcterms:modified xsi:type="dcterms:W3CDTF">2015-11-07T14:33:01Z</dcterms:modified>
</cp:coreProperties>
</file>