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78"/>
  </p:notesMasterIdLst>
  <p:sldIdLst>
    <p:sldId id="407" r:id="rId2"/>
    <p:sldId id="440" r:id="rId3"/>
    <p:sldId id="554" r:id="rId4"/>
    <p:sldId id="556" r:id="rId5"/>
    <p:sldId id="537" r:id="rId6"/>
    <p:sldId id="441" r:id="rId7"/>
    <p:sldId id="442" r:id="rId8"/>
    <p:sldId id="450" r:id="rId9"/>
    <p:sldId id="451" r:id="rId10"/>
    <p:sldId id="452" r:id="rId11"/>
    <p:sldId id="538" r:id="rId12"/>
    <p:sldId id="454" r:id="rId13"/>
    <p:sldId id="469" r:id="rId14"/>
    <p:sldId id="551" r:id="rId15"/>
    <p:sldId id="539" r:id="rId16"/>
    <p:sldId id="456" r:id="rId17"/>
    <p:sldId id="457" r:id="rId18"/>
    <p:sldId id="458" r:id="rId19"/>
    <p:sldId id="459" r:id="rId20"/>
    <p:sldId id="460" r:id="rId21"/>
    <p:sldId id="461" r:id="rId22"/>
    <p:sldId id="462" r:id="rId23"/>
    <p:sldId id="552" r:id="rId24"/>
    <p:sldId id="540" r:id="rId25"/>
    <p:sldId id="463" r:id="rId26"/>
    <p:sldId id="549" r:id="rId27"/>
    <p:sldId id="467" r:id="rId28"/>
    <p:sldId id="428" r:id="rId29"/>
    <p:sldId id="408" r:id="rId30"/>
    <p:sldId id="410" r:id="rId31"/>
    <p:sldId id="409" r:id="rId32"/>
    <p:sldId id="425" r:id="rId33"/>
    <p:sldId id="541" r:id="rId34"/>
    <p:sldId id="474" r:id="rId35"/>
    <p:sldId id="475" r:id="rId36"/>
    <p:sldId id="476" r:id="rId37"/>
    <p:sldId id="477" r:id="rId38"/>
    <p:sldId id="478" r:id="rId39"/>
    <p:sldId id="480" r:id="rId40"/>
    <p:sldId id="558" r:id="rId41"/>
    <p:sldId id="543" r:id="rId42"/>
    <p:sldId id="550" r:id="rId43"/>
    <p:sldId id="390" r:id="rId44"/>
    <p:sldId id="470" r:id="rId45"/>
    <p:sldId id="392" r:id="rId46"/>
    <p:sldId id="289" r:id="rId47"/>
    <p:sldId id="413" r:id="rId48"/>
    <p:sldId id="293" r:id="rId49"/>
    <p:sldId id="394" r:id="rId50"/>
    <p:sldId id="481" r:id="rId51"/>
    <p:sldId id="482" r:id="rId52"/>
    <p:sldId id="484" r:id="rId53"/>
    <p:sldId id="485" r:id="rId54"/>
    <p:sldId id="494" r:id="rId55"/>
    <p:sldId id="495" r:id="rId56"/>
    <p:sldId id="497" r:id="rId57"/>
    <p:sldId id="500" r:id="rId58"/>
    <p:sldId id="546" r:id="rId59"/>
    <p:sldId id="547" r:id="rId60"/>
    <p:sldId id="548" r:id="rId61"/>
    <p:sldId id="501" r:id="rId62"/>
    <p:sldId id="502" r:id="rId63"/>
    <p:sldId id="503" r:id="rId64"/>
    <p:sldId id="505" r:id="rId65"/>
    <p:sldId id="510" r:id="rId66"/>
    <p:sldId id="511" r:id="rId67"/>
    <p:sldId id="512" r:id="rId68"/>
    <p:sldId id="514" r:id="rId69"/>
    <p:sldId id="515" r:id="rId70"/>
    <p:sldId id="518" r:id="rId71"/>
    <p:sldId id="396" r:id="rId72"/>
    <p:sldId id="397" r:id="rId73"/>
    <p:sldId id="403" r:id="rId74"/>
    <p:sldId id="399" r:id="rId75"/>
    <p:sldId id="400" r:id="rId76"/>
    <p:sldId id="401" r:id="rId7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94660"/>
  </p:normalViewPr>
  <p:slideViewPr>
    <p:cSldViewPr>
      <p:cViewPr varScale="1">
        <p:scale>
          <a:sx n="69" d="100"/>
          <a:sy n="69" d="100"/>
        </p:scale>
        <p:origin x="16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76D1C-AD48-4C95-B622-E37CCCD6AC4C}" type="datetimeFigureOut">
              <a:rPr lang="pt-BR" smtClean="0"/>
              <a:t>02/04/2023</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A1814-E9F3-4BD3-9C61-2B4423A62E81}" type="slidenum">
              <a:rPr lang="pt-BR" smtClean="0"/>
              <a:t>‹nº›</a:t>
            </a:fld>
            <a:endParaRPr lang="pt-BR" dirty="0"/>
          </a:p>
        </p:txBody>
      </p:sp>
    </p:spTree>
    <p:extLst>
      <p:ext uri="{BB962C8B-B14F-4D97-AF65-F5344CB8AC3E}">
        <p14:creationId xmlns:p14="http://schemas.microsoft.com/office/powerpoint/2010/main" val="264989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77A1814-E9F3-4BD3-9C61-2B4423A62E81}" type="slidenum">
              <a:rPr lang="pt-BR" smtClean="0"/>
              <a:t>47</a:t>
            </a:fld>
            <a:endParaRPr lang="pt-BR" dirty="0"/>
          </a:p>
        </p:txBody>
      </p:sp>
    </p:spTree>
    <p:extLst>
      <p:ext uri="{BB962C8B-B14F-4D97-AF65-F5344CB8AC3E}">
        <p14:creationId xmlns:p14="http://schemas.microsoft.com/office/powerpoint/2010/main" val="374949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414711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smtClean="0"/>
              <a:t>Clique no ícone para adicionar uma imagem</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56906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103260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08E49189-3BFD-4E10-9BFA-5BF7A6C53FB2}" type="slidenum">
              <a:rPr lang="pt-BR" smtClean="0"/>
              <a:t>‹nº›</a:t>
            </a:fld>
            <a:endParaRPr lang="pt-BR"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598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41504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185026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89895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347643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25713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21880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395099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137997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37587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185542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346437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73028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9DA86557-2288-410C-8DB1-CFFA8255254F}" type="datetimeFigureOut">
              <a:rPr lang="pt-BR" smtClean="0"/>
              <a:t>02/04/2023</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08E49189-3BFD-4E10-9BFA-5BF7A6C53FB2}" type="slidenum">
              <a:rPr lang="pt-BR" smtClean="0"/>
              <a:t>‹nº›</a:t>
            </a:fld>
            <a:endParaRPr lang="pt-BR" dirty="0"/>
          </a:p>
        </p:txBody>
      </p:sp>
    </p:spTree>
    <p:extLst>
      <p:ext uri="{BB962C8B-B14F-4D97-AF65-F5344CB8AC3E}">
        <p14:creationId xmlns:p14="http://schemas.microsoft.com/office/powerpoint/2010/main" val="356842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DA86557-2288-410C-8DB1-CFFA8255254F}" type="datetimeFigureOut">
              <a:rPr lang="pt-BR" smtClean="0"/>
              <a:t>02/04/2023</a:t>
            </a:fld>
            <a:endParaRPr lang="pt-BR"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t-BR"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E49189-3BFD-4E10-9BFA-5BF7A6C53FB2}" type="slidenum">
              <a:rPr lang="pt-BR" smtClean="0"/>
              <a:t>‹nº›</a:t>
            </a:fld>
            <a:endParaRPr lang="pt-BR" dirty="0"/>
          </a:p>
        </p:txBody>
      </p:sp>
    </p:spTree>
    <p:extLst>
      <p:ext uri="{BB962C8B-B14F-4D97-AF65-F5344CB8AC3E}">
        <p14:creationId xmlns:p14="http://schemas.microsoft.com/office/powerpoint/2010/main" val="117946306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5400" b="1" dirty="0" smtClean="0">
                <a:solidFill>
                  <a:srgbClr val="FFFF00"/>
                </a:solidFill>
                <a:latin typeface="Chiller" panose="04020404031007020602" pitchFamily="82" charset="0"/>
              </a:rPr>
              <a:t>Dramaturgia  </a:t>
            </a:r>
            <a:r>
              <a:rPr lang="pt-BR" sz="5400" b="1" dirty="0">
                <a:solidFill>
                  <a:srgbClr val="FFFF00"/>
                </a:solidFill>
                <a:latin typeface="Chiller" panose="04020404031007020602" pitchFamily="82" charset="0"/>
              </a:rPr>
              <a:t>2023-1</a:t>
            </a:r>
            <a:endParaRPr lang="pt-BR" sz="5400" dirty="0"/>
          </a:p>
        </p:txBody>
      </p:sp>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731963"/>
            <a:ext cx="8280920" cy="5009405"/>
          </a:xfrm>
        </p:spPr>
      </p:pic>
    </p:spTree>
    <p:extLst>
      <p:ext uri="{BB962C8B-B14F-4D97-AF65-F5344CB8AC3E}">
        <p14:creationId xmlns:p14="http://schemas.microsoft.com/office/powerpoint/2010/main" val="114139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ítulo 1"/>
          <p:cNvSpPr>
            <a:spLocks noGrp="1"/>
          </p:cNvSpPr>
          <p:nvPr>
            <p:ph type="title"/>
          </p:nvPr>
        </p:nvSpPr>
        <p:spPr/>
        <p:txBody>
          <a:bodyPr/>
          <a:lstStyle/>
          <a:p>
            <a:endParaRPr lang="pt-BR" altLang="pt-BR" dirty="0" smtClean="0"/>
          </a:p>
        </p:txBody>
      </p:sp>
      <p:pic>
        <p:nvPicPr>
          <p:cNvPr id="86019"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417638"/>
            <a:ext cx="7632700" cy="4675187"/>
          </a:xfrm>
        </p:spPr>
      </p:pic>
    </p:spTree>
    <p:extLst>
      <p:ext uri="{BB962C8B-B14F-4D97-AF65-F5344CB8AC3E}">
        <p14:creationId xmlns:p14="http://schemas.microsoft.com/office/powerpoint/2010/main" val="2615662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pPr marL="2877600" lvl="8" indent="0">
              <a:buNone/>
            </a:pPr>
            <a:r>
              <a:rPr lang="pt-BR" sz="4000" b="1" dirty="0" smtClean="0"/>
              <a:t>    </a:t>
            </a:r>
            <a:r>
              <a:rPr lang="pt-BR" sz="4800" b="1" dirty="0" smtClean="0">
                <a:solidFill>
                  <a:srgbClr val="FFFF00"/>
                </a:solidFill>
              </a:rPr>
              <a:t>II</a:t>
            </a:r>
            <a:endParaRPr lang="pt-BR" sz="4800" b="1" dirty="0">
              <a:solidFill>
                <a:srgbClr val="FFFF00"/>
              </a:solidFill>
            </a:endParaRPr>
          </a:p>
        </p:txBody>
      </p:sp>
    </p:spTree>
    <p:extLst>
      <p:ext uri="{BB962C8B-B14F-4D97-AF65-F5344CB8AC3E}">
        <p14:creationId xmlns:p14="http://schemas.microsoft.com/office/powerpoint/2010/main" val="1588998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ítulo 1"/>
          <p:cNvSpPr>
            <a:spLocks noGrp="1"/>
          </p:cNvSpPr>
          <p:nvPr>
            <p:ph type="title"/>
          </p:nvPr>
        </p:nvSpPr>
        <p:spPr/>
        <p:txBody>
          <a:bodyPr/>
          <a:lstStyle/>
          <a:p>
            <a:endParaRPr lang="pt-BR" altLang="pt-BR" dirty="0" smtClean="0"/>
          </a:p>
        </p:txBody>
      </p:sp>
      <p:pic>
        <p:nvPicPr>
          <p:cNvPr id="125955"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11760" y="397885"/>
            <a:ext cx="3743325" cy="6376988"/>
          </a:xfrm>
        </p:spPr>
      </p:pic>
      <p:sp>
        <p:nvSpPr>
          <p:cNvPr id="3" name="CaixaDeTexto 2"/>
          <p:cNvSpPr txBox="1"/>
          <p:nvPr/>
        </p:nvSpPr>
        <p:spPr>
          <a:xfrm>
            <a:off x="2555776" y="631629"/>
            <a:ext cx="45719" cy="4401205"/>
          </a:xfrm>
          <a:prstGeom prst="rect">
            <a:avLst/>
          </a:prstGeom>
          <a:noFill/>
        </p:spPr>
        <p:txBody>
          <a:bodyPr wrap="square" rtlCol="0">
            <a:spAutoFit/>
          </a:bodyPr>
          <a:lstStyle/>
          <a:p>
            <a:r>
              <a:rPr lang="pt-BR" sz="4000" b="1" dirty="0" smtClean="0">
                <a:solidFill>
                  <a:schemeClr val="bg2"/>
                </a:solidFill>
              </a:rPr>
              <a:t>PROGAMA</a:t>
            </a:r>
            <a:endParaRPr lang="pt-BR" sz="4000" b="1" dirty="0">
              <a:solidFill>
                <a:schemeClr val="bg2"/>
              </a:solidFill>
            </a:endParaRPr>
          </a:p>
        </p:txBody>
      </p:sp>
    </p:spTree>
    <p:extLst>
      <p:ext uri="{BB962C8B-B14F-4D97-AF65-F5344CB8AC3E}">
        <p14:creationId xmlns:p14="http://schemas.microsoft.com/office/powerpoint/2010/main" val="3275058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Programa Performativo</a:t>
            </a:r>
            <a:endParaRPr lang="pt-BR" dirty="0"/>
          </a:p>
        </p:txBody>
      </p:sp>
      <p:sp>
        <p:nvSpPr>
          <p:cNvPr id="3" name="Espaço Reservado para Conteúdo 2"/>
          <p:cNvSpPr>
            <a:spLocks noGrp="1"/>
          </p:cNvSpPr>
          <p:nvPr>
            <p:ph idx="1"/>
          </p:nvPr>
        </p:nvSpPr>
        <p:spPr/>
        <p:txBody>
          <a:bodyPr>
            <a:normAutofit/>
          </a:bodyPr>
          <a:lstStyle/>
          <a:p>
            <a:pPr algn="just">
              <a:spcBef>
                <a:spcPts val="0"/>
              </a:spcBef>
              <a:spcAft>
                <a:spcPts val="0"/>
              </a:spcAft>
            </a:pPr>
            <a:r>
              <a:rPr lang="pt-BR" sz="2800" dirty="0" smtClean="0"/>
              <a:t>Procedimento </a:t>
            </a:r>
            <a:r>
              <a:rPr lang="pt-BR" sz="2800" dirty="0"/>
              <a:t>composicional </a:t>
            </a:r>
            <a:r>
              <a:rPr lang="pt-BR" sz="2800" dirty="0" smtClean="0"/>
              <a:t>específico</a:t>
            </a:r>
            <a:r>
              <a:rPr lang="pt-BR" sz="2800" dirty="0"/>
              <a:t>.</a:t>
            </a:r>
            <a:r>
              <a:rPr lang="pt-BR" sz="2800" dirty="0" smtClean="0"/>
              <a:t> </a:t>
            </a:r>
          </a:p>
          <a:p>
            <a:pPr algn="just">
              <a:spcBef>
                <a:spcPts val="0"/>
              </a:spcBef>
              <a:spcAft>
                <a:spcPts val="0"/>
              </a:spcAft>
            </a:pPr>
            <a:endParaRPr lang="pt-BR" sz="2800" dirty="0" smtClean="0"/>
          </a:p>
          <a:p>
            <a:pPr algn="just">
              <a:spcBef>
                <a:spcPts val="0"/>
              </a:spcBef>
              <a:spcAft>
                <a:spcPts val="0"/>
              </a:spcAft>
            </a:pPr>
            <a:r>
              <a:rPr lang="pt-BR" sz="2800" dirty="0" smtClean="0"/>
              <a:t>Motor </a:t>
            </a:r>
            <a:r>
              <a:rPr lang="pt-BR" sz="2800" dirty="0"/>
              <a:t>de experimentação psicofísica e </a:t>
            </a:r>
            <a:r>
              <a:rPr lang="pt-BR" sz="2800" dirty="0" smtClean="0"/>
              <a:t>política.</a:t>
            </a:r>
          </a:p>
          <a:p>
            <a:pPr algn="just">
              <a:spcBef>
                <a:spcPts val="0"/>
              </a:spcBef>
              <a:spcAft>
                <a:spcPts val="0"/>
              </a:spcAft>
            </a:pPr>
            <a:endParaRPr lang="pt-BR" sz="2800" dirty="0"/>
          </a:p>
          <a:p>
            <a:pPr algn="just">
              <a:spcBef>
                <a:spcPts val="0"/>
              </a:spcBef>
              <a:spcAft>
                <a:spcPts val="0"/>
              </a:spcAft>
            </a:pPr>
            <a:r>
              <a:rPr lang="pt-BR" sz="2800" dirty="0" smtClean="0"/>
              <a:t>Em </a:t>
            </a:r>
            <a:r>
              <a:rPr lang="pt-BR" sz="2800" dirty="0"/>
              <a:t>geral, performers não pretendem comunicar um conteúdo determinado a ser decodificado pelo público, mas promover uma experiência através da qual os conteúdos serão </a:t>
            </a:r>
            <a:r>
              <a:rPr lang="pt-BR" sz="2800" dirty="0" smtClean="0"/>
              <a:t>elaborados.                													  </a:t>
            </a:r>
            <a:r>
              <a:rPr lang="pt-BR" dirty="0" smtClean="0"/>
              <a:t>(E. Fabião) </a:t>
            </a:r>
            <a:endParaRPr lang="pt-BR" dirty="0"/>
          </a:p>
        </p:txBody>
      </p:sp>
    </p:spTree>
    <p:extLst>
      <p:ext uri="{BB962C8B-B14F-4D97-AF65-F5344CB8AC3E}">
        <p14:creationId xmlns:p14="http://schemas.microsoft.com/office/powerpoint/2010/main" val="1410678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Arte performática</a:t>
            </a:r>
            <a:endParaRPr lang="pt-BR" dirty="0"/>
          </a:p>
        </p:txBody>
      </p:sp>
      <p:sp>
        <p:nvSpPr>
          <p:cNvPr id="3" name="Espaço Reservado para Conteúdo 2"/>
          <p:cNvSpPr>
            <a:spLocks noGrp="1"/>
          </p:cNvSpPr>
          <p:nvPr>
            <p:ph idx="1"/>
          </p:nvPr>
        </p:nvSpPr>
        <p:spPr/>
        <p:txBody>
          <a:bodyPr>
            <a:normAutofit/>
          </a:bodyPr>
          <a:lstStyle/>
          <a:p>
            <a:pPr algn="just"/>
            <a:r>
              <a:rPr lang="pt-BR" b="1" dirty="0" smtClean="0">
                <a:solidFill>
                  <a:srgbClr val="FFC000"/>
                </a:solidFill>
              </a:rPr>
              <a:t>HUDINILSON JR </a:t>
            </a:r>
          </a:p>
          <a:p>
            <a:pPr algn="just"/>
            <a:r>
              <a:rPr lang="pt-BR" dirty="0" smtClean="0">
                <a:solidFill>
                  <a:srgbClr val="FFC000"/>
                </a:solidFill>
              </a:rPr>
              <a:t>Copiadora xerox. </a:t>
            </a:r>
            <a:r>
              <a:rPr lang="pt-BR" dirty="0" smtClean="0">
                <a:solidFill>
                  <a:srgbClr val="FFC000"/>
                </a:solidFill>
                <a:effectLst/>
              </a:rPr>
              <a:t>Folhas </a:t>
            </a:r>
            <a:r>
              <a:rPr lang="pt-BR" dirty="0">
                <a:solidFill>
                  <a:srgbClr val="FFC000"/>
                </a:solidFill>
                <a:effectLst/>
              </a:rPr>
              <a:t>de papel, registro do contato do seu corpo com a superfície vítrea da máquina.</a:t>
            </a:r>
          </a:p>
          <a:p>
            <a:pPr algn="just"/>
            <a:r>
              <a:rPr lang="pt-BR" dirty="0">
                <a:solidFill>
                  <a:srgbClr val="FFC000"/>
                </a:solidFill>
                <a:effectLst/>
              </a:rPr>
              <a:t>Subia na copiadora, nu, tirava cópias do corpo em xerox.</a:t>
            </a:r>
          </a:p>
          <a:p>
            <a:pPr algn="just"/>
            <a:r>
              <a:rPr lang="pt-BR" dirty="0">
                <a:solidFill>
                  <a:srgbClr val="FFC000"/>
                </a:solidFill>
                <a:effectLst/>
              </a:rPr>
              <a:t>“Narciso” contemporâneo.</a:t>
            </a:r>
          </a:p>
          <a:p>
            <a:pPr algn="just"/>
            <a:r>
              <a:rPr lang="pt-BR" dirty="0">
                <a:solidFill>
                  <a:srgbClr val="FFC000"/>
                </a:solidFill>
                <a:effectLst/>
              </a:rPr>
              <a:t>Colagens de jornais, revistas, estátuas e colunas greco-romanas.</a:t>
            </a:r>
          </a:p>
          <a:p>
            <a:pPr algn="just"/>
            <a:r>
              <a:rPr lang="pt-BR" dirty="0">
                <a:solidFill>
                  <a:srgbClr val="FFC000"/>
                </a:solidFill>
                <a:effectLst/>
              </a:rPr>
              <a:t>(Des)construir Narciso – raio X de um fêmur fraturado, agressão sofrida numa manifestação gay no centro de S. Paulo.</a:t>
            </a:r>
          </a:p>
          <a:p>
            <a:pPr algn="just"/>
            <a:r>
              <a:rPr lang="pt-BR" dirty="0">
                <a:solidFill>
                  <a:srgbClr val="FFC000"/>
                </a:solidFill>
                <a:effectLst/>
              </a:rPr>
              <a:t>Relação de Hudinilson Jr com a cidade </a:t>
            </a:r>
            <a:r>
              <a:rPr lang="pt-BR" dirty="0" smtClean="0">
                <a:solidFill>
                  <a:srgbClr val="FFC000"/>
                </a:solidFill>
                <a:effectLst/>
              </a:rPr>
              <a:t>– Coletivo de arte urbana 3nós3.</a:t>
            </a:r>
            <a:endParaRPr lang="pt-BR" dirty="0">
              <a:solidFill>
                <a:srgbClr val="FFC000"/>
              </a:solidFill>
              <a:effectLst/>
            </a:endParaRPr>
          </a:p>
          <a:p>
            <a:endParaRPr lang="pt-BR" dirty="0">
              <a:effectLst/>
            </a:endParaRPr>
          </a:p>
          <a:p>
            <a:endParaRPr lang="pt-BR" dirty="0"/>
          </a:p>
        </p:txBody>
      </p:sp>
    </p:spTree>
    <p:extLst>
      <p:ext uri="{BB962C8B-B14F-4D97-AF65-F5344CB8AC3E}">
        <p14:creationId xmlns:p14="http://schemas.microsoft.com/office/powerpoint/2010/main" val="2075432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endParaRPr lang="pt-BR" dirty="0" smtClean="0"/>
          </a:p>
          <a:p>
            <a:pPr marL="2877600" lvl="8" indent="0">
              <a:buNone/>
            </a:pPr>
            <a:r>
              <a:rPr lang="pt-BR" dirty="0" smtClean="0"/>
              <a:t>         </a:t>
            </a:r>
            <a:r>
              <a:rPr lang="pt-BR" sz="4800" b="1" dirty="0" smtClean="0">
                <a:solidFill>
                  <a:srgbClr val="FFFF00"/>
                </a:solidFill>
              </a:rPr>
              <a:t>III</a:t>
            </a:r>
            <a:endParaRPr lang="pt-BR" sz="4800" b="1" dirty="0">
              <a:solidFill>
                <a:srgbClr val="FFFF00"/>
              </a:solidFill>
            </a:endParaRPr>
          </a:p>
          <a:p>
            <a:endParaRPr lang="pt-BR" dirty="0"/>
          </a:p>
        </p:txBody>
      </p:sp>
    </p:spTree>
    <p:extLst>
      <p:ext uri="{BB962C8B-B14F-4D97-AF65-F5344CB8AC3E}">
        <p14:creationId xmlns:p14="http://schemas.microsoft.com/office/powerpoint/2010/main" val="28234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ctrTitle"/>
          </p:nvPr>
        </p:nvSpPr>
        <p:spPr/>
        <p:txBody>
          <a:bodyPr/>
          <a:lstStyle/>
          <a:p>
            <a:r>
              <a:rPr lang="pt-BR" altLang="pt-BR" dirty="0" smtClean="0"/>
              <a:t>Panorama visto da ponte:</a:t>
            </a:r>
          </a:p>
        </p:txBody>
      </p:sp>
      <p:sp>
        <p:nvSpPr>
          <p:cNvPr id="132099" name="Rectangle 5"/>
          <p:cNvSpPr>
            <a:spLocks noGrp="1" noChangeArrowheads="1"/>
          </p:cNvSpPr>
          <p:nvPr>
            <p:ph type="subTitle" idx="1"/>
          </p:nvPr>
        </p:nvSpPr>
        <p:spPr/>
        <p:txBody>
          <a:bodyPr>
            <a:noAutofit/>
          </a:bodyPr>
          <a:lstStyle/>
          <a:p>
            <a:r>
              <a:rPr lang="pt-BR" altLang="pt-BR" sz="2800" b="1" dirty="0" smtClean="0">
                <a:solidFill>
                  <a:srgbClr val="FFFF00"/>
                </a:solidFill>
              </a:rPr>
              <a:t>Espectador-Cena</a:t>
            </a:r>
          </a:p>
          <a:p>
            <a:r>
              <a:rPr lang="pt-BR" altLang="pt-BR" sz="2800" b="1" dirty="0" smtClean="0">
                <a:solidFill>
                  <a:srgbClr val="FFFF00"/>
                </a:solidFill>
              </a:rPr>
              <a:t>A dramaturgia e a cidade</a:t>
            </a:r>
            <a:endParaRPr lang="pt-BR" altLang="pt-BR" sz="2800" b="1" dirty="0" smtClean="0">
              <a:solidFill>
                <a:srgbClr val="FFFF00"/>
              </a:solidFill>
            </a:endParaRPr>
          </a:p>
        </p:txBody>
      </p:sp>
    </p:spTree>
    <p:extLst>
      <p:ext uri="{BB962C8B-B14F-4D97-AF65-F5344CB8AC3E}">
        <p14:creationId xmlns:p14="http://schemas.microsoft.com/office/powerpoint/2010/main" val="20845794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pt-BR" altLang="pt-BR" sz="3200" dirty="0" smtClean="0"/>
              <a:t>                       Eduardo Srur</a:t>
            </a:r>
          </a:p>
        </p:txBody>
      </p:sp>
      <p:sp>
        <p:nvSpPr>
          <p:cNvPr id="133123" name="Espaço Reservado para Conteúdo 1"/>
          <p:cNvSpPr>
            <a:spLocks noGrp="1"/>
          </p:cNvSpPr>
          <p:nvPr>
            <p:ph idx="1"/>
          </p:nvPr>
        </p:nvSpPr>
        <p:spPr/>
        <p:txBody>
          <a:bodyPr/>
          <a:lstStyle/>
          <a:p>
            <a:endParaRPr lang="pt-BR" altLang="pt-BR" dirty="0" smtClean="0"/>
          </a:p>
        </p:txBody>
      </p:sp>
      <p:pic>
        <p:nvPicPr>
          <p:cNvPr id="133124" name="Picture 4" descr="G:\29914-eduardo-sru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341438"/>
            <a:ext cx="7429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4895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ítulo 1"/>
          <p:cNvSpPr>
            <a:spLocks noGrp="1"/>
          </p:cNvSpPr>
          <p:nvPr>
            <p:ph type="title"/>
          </p:nvPr>
        </p:nvSpPr>
        <p:spPr/>
        <p:txBody>
          <a:bodyPr/>
          <a:lstStyle/>
          <a:p>
            <a:endParaRPr lang="pt-BR" altLang="pt-BR" dirty="0" smtClean="0"/>
          </a:p>
        </p:txBody>
      </p:sp>
      <p:sp>
        <p:nvSpPr>
          <p:cNvPr id="134147" name="Espaço Reservado para Conteúdo 2"/>
          <p:cNvSpPr>
            <a:spLocks noGrp="1"/>
          </p:cNvSpPr>
          <p:nvPr>
            <p:ph idx="1"/>
          </p:nvPr>
        </p:nvSpPr>
        <p:spPr/>
        <p:txBody>
          <a:bodyPr/>
          <a:lstStyle/>
          <a:p>
            <a:endParaRPr lang="pt-BR" altLang="pt-BR" dirty="0" smtClean="0"/>
          </a:p>
        </p:txBody>
      </p:sp>
      <p:pic>
        <p:nvPicPr>
          <p:cNvPr id="134148" name="Picture 2" descr="G:\eduardo-srur-as-margens-rio-pinheiros14_6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71294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167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ítulo 1"/>
          <p:cNvSpPr>
            <a:spLocks noGrp="1"/>
          </p:cNvSpPr>
          <p:nvPr>
            <p:ph type="title"/>
          </p:nvPr>
        </p:nvSpPr>
        <p:spPr/>
        <p:txBody>
          <a:bodyPr/>
          <a:lstStyle/>
          <a:p>
            <a:endParaRPr lang="pt-BR" altLang="pt-BR" dirty="0" smtClean="0"/>
          </a:p>
        </p:txBody>
      </p:sp>
      <p:sp>
        <p:nvSpPr>
          <p:cNvPr id="135171" name="Espaço Reservado para Conteúdo 2"/>
          <p:cNvSpPr>
            <a:spLocks noGrp="1"/>
          </p:cNvSpPr>
          <p:nvPr>
            <p:ph idx="1"/>
          </p:nvPr>
        </p:nvSpPr>
        <p:spPr/>
        <p:txBody>
          <a:bodyPr/>
          <a:lstStyle/>
          <a:p>
            <a:endParaRPr lang="pt-BR" altLang="pt-BR" dirty="0" smtClean="0"/>
          </a:p>
        </p:txBody>
      </p:sp>
      <p:pic>
        <p:nvPicPr>
          <p:cNvPr id="135172" name="Picture 2" descr="G:\size_810_16_9_20151019-14270-fpc9k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624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ítulo 1"/>
          <p:cNvSpPr>
            <a:spLocks noGrp="1"/>
          </p:cNvSpPr>
          <p:nvPr>
            <p:ph type="title"/>
          </p:nvPr>
        </p:nvSpPr>
        <p:spPr/>
        <p:txBody>
          <a:bodyPr/>
          <a:lstStyle/>
          <a:p>
            <a:r>
              <a:rPr lang="pt-BR" altLang="pt-BR" b="1" dirty="0" smtClean="0"/>
              <a:t>ABERTURA</a:t>
            </a:r>
          </a:p>
        </p:txBody>
      </p:sp>
      <p:sp>
        <p:nvSpPr>
          <p:cNvPr id="73731" name="Espaço Reservado para Conteúdo 2"/>
          <p:cNvSpPr>
            <a:spLocks noGrp="1"/>
          </p:cNvSpPr>
          <p:nvPr>
            <p:ph idx="1"/>
          </p:nvPr>
        </p:nvSpPr>
        <p:spPr/>
        <p:txBody>
          <a:bodyPr>
            <a:normAutofit/>
          </a:bodyPr>
          <a:lstStyle/>
          <a:p>
            <a:pPr marL="136525" indent="0">
              <a:buFont typeface="Arial" panose="020B0604020202020204" pitchFamily="34" charset="0"/>
              <a:buNone/>
            </a:pPr>
            <a:endParaRPr lang="pt-BR" altLang="pt-BR" dirty="0" smtClean="0"/>
          </a:p>
          <a:p>
            <a:pPr marL="136525" indent="0">
              <a:buFont typeface="Arial" panose="020B0604020202020204" pitchFamily="34" charset="0"/>
              <a:buNone/>
            </a:pPr>
            <a:endParaRPr lang="pt-BR" altLang="pt-BR" dirty="0" smtClean="0"/>
          </a:p>
          <a:p>
            <a:pPr marL="136525" indent="0">
              <a:buFont typeface="Arial" panose="020B0604020202020204" pitchFamily="34" charset="0"/>
              <a:buNone/>
            </a:pPr>
            <a:endParaRPr lang="pt-BR" altLang="pt-BR" dirty="0" smtClean="0"/>
          </a:p>
          <a:p>
            <a:pPr marL="136525" indent="0">
              <a:buFont typeface="Arial" panose="020B0604020202020204" pitchFamily="34" charset="0"/>
              <a:buNone/>
            </a:pPr>
            <a:r>
              <a:rPr lang="pt-BR" altLang="pt-BR" dirty="0"/>
              <a:t> </a:t>
            </a:r>
            <a:r>
              <a:rPr lang="pt-BR" altLang="pt-BR" dirty="0" smtClean="0"/>
              <a:t>  </a:t>
            </a:r>
            <a:r>
              <a:rPr lang="pt-BR" altLang="pt-BR" sz="4400" b="1" dirty="0" smtClean="0"/>
              <a:t>Dramaturgia(s)</a:t>
            </a:r>
          </a:p>
          <a:p>
            <a:pPr marL="136525" indent="0">
              <a:buFont typeface="Arial" panose="020B0604020202020204" pitchFamily="34" charset="0"/>
              <a:buNone/>
            </a:pPr>
            <a:r>
              <a:rPr lang="pt-BR" altLang="pt-BR" sz="4400" b="1" dirty="0" smtClean="0"/>
              <a:t> Poéticas do Olhar</a:t>
            </a:r>
            <a:endParaRPr lang="pt-BR" altLang="pt-BR" sz="4400" b="1" dirty="0"/>
          </a:p>
          <a:p>
            <a:pPr marL="136525" indent="0">
              <a:buFont typeface="Arial" panose="020B0604020202020204" pitchFamily="34" charset="0"/>
              <a:buNone/>
            </a:pPr>
            <a:endParaRPr lang="pt-BR" altLang="pt-BR" sz="4400" b="1" dirty="0" smtClean="0"/>
          </a:p>
        </p:txBody>
      </p:sp>
    </p:spTree>
    <p:extLst>
      <p:ext uri="{BB962C8B-B14F-4D97-AF65-F5344CB8AC3E}">
        <p14:creationId xmlns:p14="http://schemas.microsoft.com/office/powerpoint/2010/main" val="230855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ítulo 1"/>
          <p:cNvSpPr>
            <a:spLocks noGrp="1"/>
          </p:cNvSpPr>
          <p:nvPr>
            <p:ph type="title"/>
          </p:nvPr>
        </p:nvSpPr>
        <p:spPr/>
        <p:txBody>
          <a:bodyPr/>
          <a:lstStyle/>
          <a:p>
            <a:endParaRPr lang="pt-BR" altLang="pt-BR" dirty="0" smtClean="0"/>
          </a:p>
        </p:txBody>
      </p:sp>
      <p:sp>
        <p:nvSpPr>
          <p:cNvPr id="136195" name="Espaço Reservado para Conteúdo 2"/>
          <p:cNvSpPr>
            <a:spLocks noGrp="1"/>
          </p:cNvSpPr>
          <p:nvPr>
            <p:ph idx="1"/>
          </p:nvPr>
        </p:nvSpPr>
        <p:spPr/>
        <p:txBody>
          <a:bodyPr/>
          <a:lstStyle/>
          <a:p>
            <a:endParaRPr lang="pt-BR" altLang="pt-BR" dirty="0" smtClean="0"/>
          </a:p>
        </p:txBody>
      </p:sp>
      <p:pic>
        <p:nvPicPr>
          <p:cNvPr id="136196" name="Picture 2" descr="G:\srur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7150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323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ítulo 1"/>
          <p:cNvSpPr>
            <a:spLocks noGrp="1"/>
          </p:cNvSpPr>
          <p:nvPr>
            <p:ph type="title"/>
          </p:nvPr>
        </p:nvSpPr>
        <p:spPr/>
        <p:txBody>
          <a:bodyPr/>
          <a:lstStyle/>
          <a:p>
            <a:endParaRPr lang="pt-BR" altLang="pt-BR" dirty="0" smtClean="0"/>
          </a:p>
        </p:txBody>
      </p:sp>
      <p:pic>
        <p:nvPicPr>
          <p:cNvPr id="137219"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0"/>
            <a:ext cx="3960813" cy="6742113"/>
          </a:xfrm>
        </p:spPr>
      </p:pic>
      <p:sp>
        <p:nvSpPr>
          <p:cNvPr id="2" name="CaixaDeTexto 1"/>
          <p:cNvSpPr txBox="1"/>
          <p:nvPr/>
        </p:nvSpPr>
        <p:spPr>
          <a:xfrm>
            <a:off x="3275856" y="404664"/>
            <a:ext cx="2805576" cy="769441"/>
          </a:xfrm>
          <a:prstGeom prst="rect">
            <a:avLst/>
          </a:prstGeom>
          <a:noFill/>
        </p:spPr>
        <p:txBody>
          <a:bodyPr wrap="none" rtlCol="0">
            <a:spAutoFit/>
          </a:bodyPr>
          <a:lstStyle/>
          <a:p>
            <a:r>
              <a:rPr lang="pt-BR" sz="4400" b="1" dirty="0" smtClean="0">
                <a:solidFill>
                  <a:srgbClr val="FF0000"/>
                </a:solidFill>
              </a:rPr>
              <a:t>Uma Ação</a:t>
            </a:r>
            <a:endParaRPr lang="pt-BR" sz="4400" b="1" dirty="0">
              <a:solidFill>
                <a:srgbClr val="FF0000"/>
              </a:solidFill>
            </a:endParaRPr>
          </a:p>
        </p:txBody>
      </p:sp>
    </p:spTree>
    <p:extLst>
      <p:ext uri="{BB962C8B-B14F-4D97-AF65-F5344CB8AC3E}">
        <p14:creationId xmlns:p14="http://schemas.microsoft.com/office/powerpoint/2010/main" val="2759006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15817" y="0"/>
            <a:ext cx="3384376" cy="6857999"/>
          </a:xfrm>
        </p:spPr>
      </p:pic>
      <p:sp>
        <p:nvSpPr>
          <p:cNvPr id="5" name="CaixaDeTexto 4"/>
          <p:cNvSpPr txBox="1"/>
          <p:nvPr/>
        </p:nvSpPr>
        <p:spPr>
          <a:xfrm>
            <a:off x="3563888" y="908720"/>
            <a:ext cx="2696572" cy="1107996"/>
          </a:xfrm>
          <a:prstGeom prst="rect">
            <a:avLst/>
          </a:prstGeom>
          <a:noFill/>
        </p:spPr>
        <p:txBody>
          <a:bodyPr wrap="none" rtlCol="0">
            <a:spAutoFit/>
          </a:bodyPr>
          <a:lstStyle/>
          <a:p>
            <a:r>
              <a:rPr lang="pt-BR" sz="6600" b="1" dirty="0" smtClean="0">
                <a:solidFill>
                  <a:srgbClr val="FFFF00"/>
                </a:solidFill>
              </a:rPr>
              <a:t>Espera</a:t>
            </a:r>
            <a:endParaRPr lang="pt-BR" sz="6600" b="1" dirty="0">
              <a:solidFill>
                <a:srgbClr val="FFFF00"/>
              </a:solidFill>
            </a:endParaRPr>
          </a:p>
        </p:txBody>
      </p:sp>
    </p:spTree>
    <p:extLst>
      <p:ext uri="{BB962C8B-B14F-4D97-AF65-F5344CB8AC3E}">
        <p14:creationId xmlns:p14="http://schemas.microsoft.com/office/powerpoint/2010/main" val="3294022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pPr algn="just"/>
            <a:r>
              <a:rPr lang="pt-BR" sz="3200" b="1" dirty="0" smtClean="0">
                <a:solidFill>
                  <a:srgbClr val="FFFF00"/>
                </a:solidFill>
              </a:rPr>
              <a:t>Esperando Godot</a:t>
            </a:r>
            <a:r>
              <a:rPr lang="pt-BR" sz="3200" dirty="0" smtClean="0"/>
              <a:t>, Samuel Beckett, dois mendigos esperam a vinda de Godot.</a:t>
            </a:r>
          </a:p>
          <a:p>
            <a:pPr algn="just"/>
            <a:r>
              <a:rPr lang="pt-BR" sz="3200" b="1" dirty="0" smtClean="0">
                <a:solidFill>
                  <a:srgbClr val="FFFF00"/>
                </a:solidFill>
              </a:rPr>
              <a:t>Fragmento Fatzer</a:t>
            </a:r>
            <a:r>
              <a:rPr lang="pt-BR" sz="3200" b="1" dirty="0" smtClean="0"/>
              <a:t>, </a:t>
            </a:r>
            <a:r>
              <a:rPr lang="pt-BR" sz="3200" dirty="0" smtClean="0"/>
              <a:t>ou </a:t>
            </a:r>
            <a:r>
              <a:rPr lang="pt-BR" sz="3200" b="1" dirty="0" smtClean="0">
                <a:solidFill>
                  <a:srgbClr val="FFFF00"/>
                </a:solidFill>
              </a:rPr>
              <a:t>O delírio do egoísta Johann Fatzer</a:t>
            </a:r>
            <a:r>
              <a:rPr lang="pt-BR" sz="3200" dirty="0" smtClean="0"/>
              <a:t>, </a:t>
            </a:r>
            <a:r>
              <a:rPr lang="pt-BR" sz="3200" dirty="0"/>
              <a:t>Bertolt Brecht</a:t>
            </a:r>
            <a:r>
              <a:rPr lang="pt-BR" sz="3200" b="1" dirty="0"/>
              <a:t> </a:t>
            </a:r>
            <a:r>
              <a:rPr lang="pt-BR" sz="3200" dirty="0" smtClean="0"/>
              <a:t>quatro desertores que fugiram da guerra, esperam uma revolução, não agem. Árvore sem folha na paisagem.</a:t>
            </a:r>
            <a:endParaRPr lang="pt-BR" sz="3200" dirty="0"/>
          </a:p>
        </p:txBody>
      </p:sp>
    </p:spTree>
    <p:extLst>
      <p:ext uri="{BB962C8B-B14F-4D97-AF65-F5344CB8AC3E}">
        <p14:creationId xmlns:p14="http://schemas.microsoft.com/office/powerpoint/2010/main" val="868336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pPr marL="2877600" lvl="8" indent="0">
              <a:buNone/>
            </a:pPr>
            <a:r>
              <a:rPr lang="pt-BR" dirty="0" smtClean="0"/>
              <a:t>           </a:t>
            </a:r>
            <a:r>
              <a:rPr lang="pt-BR" sz="4000" b="1" dirty="0" smtClean="0">
                <a:solidFill>
                  <a:srgbClr val="FFFF00"/>
                </a:solidFill>
              </a:rPr>
              <a:t>IV</a:t>
            </a:r>
            <a:endParaRPr lang="pt-BR" sz="4000" b="1" dirty="0">
              <a:solidFill>
                <a:srgbClr val="FFFF00"/>
              </a:solidFill>
            </a:endParaRPr>
          </a:p>
        </p:txBody>
      </p:sp>
    </p:spTree>
    <p:extLst>
      <p:ext uri="{BB962C8B-B14F-4D97-AF65-F5344CB8AC3E}">
        <p14:creationId xmlns:p14="http://schemas.microsoft.com/office/powerpoint/2010/main" val="1712948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651454" y="1772816"/>
            <a:ext cx="7765322" cy="4058751"/>
          </a:xfrm>
        </p:spPr>
        <p:txBody>
          <a:bodyPr>
            <a:normAutofit lnSpcReduction="10000"/>
          </a:bodyPr>
          <a:lstStyle/>
          <a:p>
            <a:endParaRPr lang="pt-BR" dirty="0" smtClean="0"/>
          </a:p>
          <a:p>
            <a:endParaRPr lang="pt-BR" dirty="0"/>
          </a:p>
          <a:p>
            <a:endParaRPr lang="pt-BR" dirty="0" smtClean="0"/>
          </a:p>
          <a:p>
            <a:endParaRPr lang="pt-BR" dirty="0"/>
          </a:p>
          <a:p>
            <a:endParaRPr lang="pt-BR" dirty="0" smtClean="0"/>
          </a:p>
          <a:p>
            <a:endParaRPr lang="pt-BR" dirty="0"/>
          </a:p>
          <a:p>
            <a:pPr marL="2560400" lvl="7" indent="0">
              <a:buNone/>
            </a:pPr>
            <a:r>
              <a:rPr lang="pt-BR" sz="4000" b="1" dirty="0" smtClean="0">
                <a:latin typeface="Broadway" panose="04040905080B02020502" pitchFamily="82" charset="0"/>
              </a:rPr>
              <a:t> </a:t>
            </a:r>
            <a:r>
              <a:rPr lang="pt-BR" sz="4000" b="1" dirty="0" smtClean="0">
                <a:latin typeface="Book Antiqua" panose="02040602050305030304" pitchFamily="18" charset="0"/>
              </a:rPr>
              <a:t>Imagem</a:t>
            </a:r>
          </a:p>
          <a:p>
            <a:pPr marL="2560400" lvl="7" indent="0">
              <a:buNone/>
            </a:pPr>
            <a:r>
              <a:rPr lang="pt-BR" sz="4000" b="1" dirty="0" smtClean="0">
                <a:latin typeface="Book Antiqua" panose="02040602050305030304" pitchFamily="18" charset="0"/>
              </a:rPr>
              <a:t> Visualidade</a:t>
            </a:r>
            <a:endParaRPr lang="pt-BR" sz="4000" b="1" dirty="0">
              <a:latin typeface="Broadway" panose="04040905080B02020502" pitchFamily="82" charset="0"/>
            </a:endParaRPr>
          </a:p>
        </p:txBody>
      </p:sp>
    </p:spTree>
    <p:extLst>
      <p:ext uri="{BB962C8B-B14F-4D97-AF65-F5344CB8AC3E}">
        <p14:creationId xmlns:p14="http://schemas.microsoft.com/office/powerpoint/2010/main" val="496839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Vazio</a:t>
            </a:r>
            <a:endParaRPr lang="pt-BR" sz="2800"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8744" y="1986814"/>
            <a:ext cx="7298575" cy="3549535"/>
          </a:xfrm>
        </p:spPr>
      </p:pic>
    </p:spTree>
    <p:extLst>
      <p:ext uri="{BB962C8B-B14F-4D97-AF65-F5344CB8AC3E}">
        <p14:creationId xmlns:p14="http://schemas.microsoft.com/office/powerpoint/2010/main" val="1429030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ítulo 1"/>
          <p:cNvSpPr>
            <a:spLocks noGrp="1"/>
          </p:cNvSpPr>
          <p:nvPr>
            <p:ph type="title"/>
          </p:nvPr>
        </p:nvSpPr>
        <p:spPr/>
        <p:txBody>
          <a:bodyPr/>
          <a:lstStyle/>
          <a:p>
            <a:r>
              <a:rPr lang="pt-BR" altLang="pt-BR" sz="2800" dirty="0" smtClean="0"/>
              <a:t>Leonilson</a:t>
            </a:r>
          </a:p>
        </p:txBody>
      </p:sp>
      <p:pic>
        <p:nvPicPr>
          <p:cNvPr id="59395" name="Picture 2" descr="G:\3118499493_01ef98086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00213"/>
            <a:ext cx="6264275" cy="4752975"/>
          </a:xfrm>
        </p:spPr>
      </p:pic>
    </p:spTree>
    <p:extLst>
      <p:ext uri="{BB962C8B-B14F-4D97-AF65-F5344CB8AC3E}">
        <p14:creationId xmlns:p14="http://schemas.microsoft.com/office/powerpoint/2010/main" val="203855541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7170" name="Picture 2" descr="Quadros de Edward Hopper (1882-1967) | VE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555776" y="6245369"/>
            <a:ext cx="4341766" cy="400110"/>
          </a:xfrm>
          <a:prstGeom prst="rect">
            <a:avLst/>
          </a:prstGeom>
          <a:noFill/>
        </p:spPr>
        <p:txBody>
          <a:bodyPr wrap="none" rtlCol="0">
            <a:spAutoFit/>
          </a:bodyPr>
          <a:lstStyle/>
          <a:p>
            <a:r>
              <a:rPr lang="pt-BR" sz="2000" b="1" dirty="0" smtClean="0">
                <a:solidFill>
                  <a:srgbClr val="002060"/>
                </a:solidFill>
                <a:latin typeface="Calibri Light" panose="020F0302020204030204" pitchFamily="34" charset="0"/>
                <a:cs typeface="Calibri Light" panose="020F0302020204030204" pitchFamily="34" charset="0"/>
              </a:rPr>
              <a:t>                       Edward Hopper(1882-1967</a:t>
            </a:r>
            <a:r>
              <a:rPr lang="pt-BR" sz="2000" b="1" dirty="0" smtClean="0">
                <a:solidFill>
                  <a:srgbClr val="002060"/>
                </a:solidFill>
                <a:latin typeface="Calibri Light" panose="020F0302020204030204" pitchFamily="34" charset="0"/>
                <a:cs typeface="Calibri Light" panose="020F0302020204030204" pitchFamily="34" charset="0"/>
              </a:rPr>
              <a:t>)</a:t>
            </a:r>
            <a:endParaRPr lang="pt-BR" sz="2000" dirty="0"/>
          </a:p>
        </p:txBody>
      </p:sp>
      <p:sp>
        <p:nvSpPr>
          <p:cNvPr id="3" name="CaixaDeTexto 2"/>
          <p:cNvSpPr txBox="1"/>
          <p:nvPr/>
        </p:nvSpPr>
        <p:spPr>
          <a:xfrm>
            <a:off x="818788" y="6245369"/>
            <a:ext cx="1650132" cy="646331"/>
          </a:xfrm>
          <a:prstGeom prst="rect">
            <a:avLst/>
          </a:prstGeom>
          <a:noFill/>
        </p:spPr>
        <p:txBody>
          <a:bodyPr wrap="none" rtlCol="0">
            <a:spAutoFit/>
          </a:bodyPr>
          <a:lstStyle/>
          <a:p>
            <a:r>
              <a:rPr lang="pt-BR" sz="3600" dirty="0" smtClean="0"/>
              <a:t>VAZIO</a:t>
            </a:r>
            <a:endParaRPr lang="pt-BR" sz="3600" dirty="0"/>
          </a:p>
        </p:txBody>
      </p:sp>
    </p:spTree>
    <p:extLst>
      <p:ext uri="{BB962C8B-B14F-4D97-AF65-F5344CB8AC3E}">
        <p14:creationId xmlns:p14="http://schemas.microsoft.com/office/powerpoint/2010/main" val="324192942"/>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smtClean="0">
                <a:latin typeface="Calibri Light" panose="020F0302020204030204" pitchFamily="34" charset="0"/>
                <a:cs typeface="Calibri Light" panose="020F0302020204030204" pitchFamily="34" charset="0"/>
              </a:rPr>
              <a:t>Edward hopper)</a:t>
            </a:r>
            <a:endParaRPr lang="pt-BR" sz="2400" dirty="0">
              <a:latin typeface="Calibri Light" panose="020F0302020204030204" pitchFamily="34" charset="0"/>
              <a:cs typeface="Calibri Light" panose="020F0302020204030204" pitchFamily="34" charset="0"/>
            </a:endParaRP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46" y="1412777"/>
            <a:ext cx="7919102" cy="5184576"/>
          </a:xfrm>
        </p:spPr>
      </p:pic>
    </p:spTree>
    <p:extLst>
      <p:ext uri="{BB962C8B-B14F-4D97-AF65-F5344CB8AC3E}">
        <p14:creationId xmlns:p14="http://schemas.microsoft.com/office/powerpoint/2010/main" val="192298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p:cNvSpPr>
            <a:spLocks noGrp="1"/>
          </p:cNvSpPr>
          <p:nvPr>
            <p:ph type="title"/>
          </p:nvPr>
        </p:nvSpPr>
        <p:spPr/>
        <p:txBody>
          <a:bodyPr/>
          <a:lstStyle/>
          <a:p>
            <a:r>
              <a:rPr lang="pt-BR" altLang="pt-BR" sz="3200" dirty="0" smtClean="0"/>
              <a:t>Donna Haraway</a:t>
            </a:r>
          </a:p>
        </p:txBody>
      </p:sp>
      <p:sp>
        <p:nvSpPr>
          <p:cNvPr id="32771" name="Espaço Reservado para Conteúdo 2"/>
          <p:cNvSpPr>
            <a:spLocks noGrp="1"/>
          </p:cNvSpPr>
          <p:nvPr>
            <p:ph idx="1"/>
          </p:nvPr>
        </p:nvSpPr>
        <p:spPr/>
        <p:txBody>
          <a:bodyPr rtlCol="0">
            <a:normAutofit fontScale="92500"/>
          </a:bodyPr>
          <a:lstStyle/>
          <a:p>
            <a:pPr marL="136525" indent="0" algn="just" fontAlgn="auto">
              <a:spcAft>
                <a:spcPts val="0"/>
              </a:spcAft>
              <a:buFont typeface="Arial" panose="020B0604020202020204" pitchFamily="34" charset="0"/>
              <a:buNone/>
              <a:defRPr/>
            </a:pPr>
            <a:r>
              <a:rPr lang="pt-BR" altLang="pt-BR" dirty="0"/>
              <a:t> </a:t>
            </a:r>
            <a:r>
              <a:rPr lang="pt-BR" altLang="pt-BR" dirty="0" smtClean="0"/>
              <a:t>           </a:t>
            </a:r>
            <a:r>
              <a:rPr lang="pt-BR" altLang="pt-BR" sz="2800" b="1" dirty="0" smtClean="0">
                <a:solidFill>
                  <a:srgbClr val="FF0000"/>
                </a:solidFill>
              </a:rPr>
              <a:t>Três </a:t>
            </a:r>
            <a:r>
              <a:rPr lang="pt-BR" altLang="pt-BR" sz="2800" b="1" dirty="0">
                <a:solidFill>
                  <a:srgbClr val="FF0000"/>
                </a:solidFill>
              </a:rPr>
              <a:t>quebras de fronteiras cruciais:</a:t>
            </a:r>
          </a:p>
          <a:p>
            <a:pPr marL="0" indent="0" algn="just" fontAlgn="auto">
              <a:spcAft>
                <a:spcPts val="0"/>
              </a:spcAft>
              <a:buFont typeface="Arial" panose="020B0604020202020204" pitchFamily="34" charset="0"/>
              <a:buNone/>
              <a:defRPr/>
            </a:pPr>
            <a:r>
              <a:rPr lang="pt-BR" altLang="pt-BR" sz="2700" dirty="0"/>
              <a:t> </a:t>
            </a:r>
            <a:r>
              <a:rPr lang="pt-BR" altLang="pt-BR" sz="2700" dirty="0" smtClean="0"/>
              <a:t>   Cultura </a:t>
            </a:r>
            <a:r>
              <a:rPr lang="pt-BR" altLang="pt-BR" sz="2700" dirty="0"/>
              <a:t>cientifica dos EUA, final do século XX.</a:t>
            </a:r>
            <a:r>
              <a:rPr lang="pt-BR" altLang="pt-BR" sz="2700" b="1" dirty="0"/>
              <a:t> </a:t>
            </a:r>
            <a:endParaRPr lang="pt-BR" altLang="pt-BR" sz="2700" b="1" dirty="0" smtClean="0"/>
          </a:p>
          <a:p>
            <a:pPr marL="0" indent="0" algn="just" fontAlgn="auto">
              <a:spcAft>
                <a:spcPts val="0"/>
              </a:spcAft>
              <a:buFont typeface="Arial" panose="020B0604020202020204" pitchFamily="34" charset="0"/>
              <a:buNone/>
              <a:defRPr/>
            </a:pPr>
            <a:endParaRPr lang="pt-BR" altLang="pt-BR" sz="2700" b="1" dirty="0" smtClean="0"/>
          </a:p>
          <a:p>
            <a:pPr marL="0" indent="0" algn="just" fontAlgn="auto">
              <a:spcAft>
                <a:spcPts val="0"/>
              </a:spcAft>
              <a:buFont typeface="Arial" panose="020B0604020202020204" pitchFamily="34" charset="0"/>
              <a:buNone/>
              <a:defRPr/>
            </a:pPr>
            <a:r>
              <a:rPr lang="pt-BR" altLang="pt-BR" sz="2800" b="1" dirty="0" smtClean="0">
                <a:solidFill>
                  <a:srgbClr val="FFFF00"/>
                </a:solidFill>
              </a:rPr>
              <a:t>1.</a:t>
            </a:r>
            <a:r>
              <a:rPr lang="pt-BR" altLang="pt-BR" sz="2800" b="1" dirty="0" smtClean="0"/>
              <a:t> A </a:t>
            </a:r>
            <a:r>
              <a:rPr lang="pt-BR" altLang="pt-BR" sz="2800" b="1" dirty="0"/>
              <a:t>fronteira entre o humano e o animal está completamente rompida.</a:t>
            </a:r>
            <a:r>
              <a:rPr lang="pt-BR" altLang="pt-BR" sz="2800" dirty="0"/>
              <a:t> </a:t>
            </a:r>
            <a:r>
              <a:rPr lang="pt-BR" altLang="pt-BR" sz="2800" dirty="0" smtClean="0"/>
              <a:t> </a:t>
            </a:r>
            <a:r>
              <a:rPr lang="pt-BR" altLang="pt-BR" sz="2800" b="1" dirty="0" smtClean="0">
                <a:solidFill>
                  <a:srgbClr val="FFFF00"/>
                </a:solidFill>
              </a:rPr>
              <a:t>2. </a:t>
            </a:r>
            <a:r>
              <a:rPr lang="pt-BR" altLang="pt-BR" sz="2800" b="1" dirty="0"/>
              <a:t>Animal-humano (organismo) de um lado e máquina de outro</a:t>
            </a:r>
            <a:r>
              <a:rPr lang="pt-BR" altLang="pt-BR" sz="2800" dirty="0"/>
              <a:t>. </a:t>
            </a:r>
            <a:r>
              <a:rPr lang="pt-BR" altLang="pt-BR" sz="2800" dirty="0" smtClean="0"/>
              <a:t>Nossas </a:t>
            </a:r>
            <a:r>
              <a:rPr lang="pt-BR" altLang="pt-BR" sz="2800" dirty="0"/>
              <a:t>máquinas são perturbadoramente vivas e nós mesmos assustadoramente </a:t>
            </a:r>
            <a:r>
              <a:rPr lang="pt-BR" altLang="pt-BR" sz="2800" dirty="0" smtClean="0"/>
              <a:t>inertes. </a:t>
            </a:r>
            <a:r>
              <a:rPr lang="pt-BR" altLang="pt-BR" sz="2800" dirty="0" smtClean="0">
                <a:solidFill>
                  <a:srgbClr val="FFFF00"/>
                </a:solidFill>
              </a:rPr>
              <a:t>3. </a:t>
            </a:r>
            <a:r>
              <a:rPr lang="pt-BR" altLang="pt-BR" sz="2800" b="1" dirty="0"/>
              <a:t>Fronteira entre o físico e o não físico é muito imprecisa para nós</a:t>
            </a:r>
            <a:r>
              <a:rPr lang="pt-BR" altLang="pt-BR" sz="2800" dirty="0"/>
              <a:t>.</a:t>
            </a:r>
          </a:p>
          <a:p>
            <a:pPr marL="0" indent="0" algn="just" fontAlgn="auto">
              <a:spcAft>
                <a:spcPts val="0"/>
              </a:spcAft>
              <a:buFont typeface="Arial" panose="020B0604020202020204" pitchFamily="34" charset="0"/>
              <a:buNone/>
              <a:defRPr/>
            </a:pPr>
            <a:endParaRPr lang="pt-BR" altLang="pt-BR" dirty="0"/>
          </a:p>
        </p:txBody>
      </p:sp>
    </p:spTree>
    <p:extLst>
      <p:ext uri="{BB962C8B-B14F-4D97-AF65-F5344CB8AC3E}">
        <p14:creationId xmlns:p14="http://schemas.microsoft.com/office/powerpoint/2010/main" val="2234590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68760"/>
            <a:ext cx="6696744" cy="4866927"/>
          </a:xfrm>
        </p:spPr>
      </p:pic>
    </p:spTree>
    <p:extLst>
      <p:ext uri="{BB962C8B-B14F-4D97-AF65-F5344CB8AC3E}">
        <p14:creationId xmlns:p14="http://schemas.microsoft.com/office/powerpoint/2010/main" val="2101832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88640"/>
            <a:ext cx="5760640" cy="6552728"/>
          </a:xfrm>
        </p:spPr>
      </p:pic>
    </p:spTree>
    <p:extLst>
      <p:ext uri="{BB962C8B-B14F-4D97-AF65-F5344CB8AC3E}">
        <p14:creationId xmlns:p14="http://schemas.microsoft.com/office/powerpoint/2010/main" val="32894186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3074" name="Picture 2" descr="O quadro Nighthawks de Edward Hopper e suas releituras - BLCKDMND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5536" y="1124744"/>
            <a:ext cx="828092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95363"/>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endParaRPr lang="pt-BR" dirty="0" smtClean="0"/>
          </a:p>
          <a:p>
            <a:pPr marL="2877600" lvl="8" indent="0">
              <a:buNone/>
            </a:pPr>
            <a:r>
              <a:rPr lang="pt-BR" dirty="0" smtClean="0"/>
              <a:t>          </a:t>
            </a:r>
            <a:r>
              <a:rPr lang="pt-BR" sz="4000" b="1" dirty="0" smtClean="0">
                <a:solidFill>
                  <a:srgbClr val="FFFF00"/>
                </a:solidFill>
              </a:rPr>
              <a:t>V</a:t>
            </a:r>
            <a:endParaRPr lang="pt-BR" sz="4000" b="1" dirty="0">
              <a:solidFill>
                <a:srgbClr val="FFFF00"/>
              </a:solidFill>
            </a:endParaRPr>
          </a:p>
        </p:txBody>
      </p:sp>
    </p:spTree>
    <p:extLst>
      <p:ext uri="{BB962C8B-B14F-4D97-AF65-F5344CB8AC3E}">
        <p14:creationId xmlns:p14="http://schemas.microsoft.com/office/powerpoint/2010/main" val="2636420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p:txBody>
          <a:bodyPr/>
          <a:lstStyle/>
          <a:p>
            <a:endParaRPr lang="pt-BR" altLang="pt-BR" dirty="0"/>
          </a:p>
        </p:txBody>
      </p:sp>
      <p:sp>
        <p:nvSpPr>
          <p:cNvPr id="3075" name="Espaço Reservado para Conteúdo 2"/>
          <p:cNvSpPr>
            <a:spLocks noGrp="1"/>
          </p:cNvSpPr>
          <p:nvPr>
            <p:ph idx="1"/>
          </p:nvPr>
        </p:nvSpPr>
        <p:spPr/>
        <p:txBody>
          <a:bodyPr/>
          <a:lstStyle/>
          <a:p>
            <a:endParaRPr lang="pt-BR" altLang="pt-BR" dirty="0"/>
          </a:p>
        </p:txBody>
      </p:sp>
      <p:pic>
        <p:nvPicPr>
          <p:cNvPr id="3076" name="Picture 2" descr="G:\hermes_logios_altemps_33-610x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832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CaixaDeTexto 3"/>
          <p:cNvSpPr txBox="1">
            <a:spLocks noChangeArrowheads="1"/>
          </p:cNvSpPr>
          <p:nvPr/>
        </p:nvSpPr>
        <p:spPr bwMode="auto">
          <a:xfrm>
            <a:off x="2123728" y="5353050"/>
            <a:ext cx="2664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00000"/>
              </a:lnSpc>
              <a:spcBef>
                <a:spcPct val="0"/>
              </a:spcBef>
              <a:buFontTx/>
              <a:buNone/>
            </a:pPr>
            <a:r>
              <a:rPr lang="pt-BR" altLang="pt-BR" b="1" dirty="0">
                <a:solidFill>
                  <a:srgbClr val="FF0000"/>
                </a:solidFill>
                <a:latin typeface="Arial" charset="0"/>
              </a:rPr>
              <a:t>Hermes/Exu</a:t>
            </a:r>
          </a:p>
        </p:txBody>
      </p:sp>
      <p:sp>
        <p:nvSpPr>
          <p:cNvPr id="2" name="CaixaDeTexto 1"/>
          <p:cNvSpPr txBox="1"/>
          <p:nvPr/>
        </p:nvSpPr>
        <p:spPr>
          <a:xfrm>
            <a:off x="2519772" y="2564904"/>
            <a:ext cx="1872207" cy="523220"/>
          </a:xfrm>
          <a:prstGeom prst="rect">
            <a:avLst/>
          </a:prstGeom>
          <a:noFill/>
        </p:spPr>
        <p:txBody>
          <a:bodyPr wrap="square" rtlCol="0">
            <a:spAutoFit/>
          </a:bodyPr>
          <a:lstStyle/>
          <a:p>
            <a:r>
              <a:rPr lang="pt-BR" sz="2800" b="1" dirty="0" smtClean="0">
                <a:solidFill>
                  <a:srgbClr val="FFFF00"/>
                </a:solidFill>
                <a:latin typeface="Comic Sans MS" panose="030F0702030302020204" pitchFamily="66" charset="0"/>
              </a:rPr>
              <a:t>Invocação</a:t>
            </a:r>
            <a:endParaRPr lang="pt-BR" sz="2800"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169701489"/>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smtClean="0">
                <a:solidFill>
                  <a:srgbClr val="FFC000"/>
                </a:solidFill>
              </a:rPr>
              <a:t>Musculatura da imaginação </a:t>
            </a:r>
            <a:br>
              <a:rPr lang="pt-BR" sz="2400" b="1" dirty="0" smtClean="0">
                <a:solidFill>
                  <a:srgbClr val="FFC000"/>
                </a:solidFill>
              </a:rPr>
            </a:br>
            <a:r>
              <a:rPr lang="pt-BR" sz="2400" b="1" dirty="0" smtClean="0">
                <a:solidFill>
                  <a:srgbClr val="FFC000"/>
                </a:solidFill>
              </a:rPr>
              <a:t>Atletismo afetivo  </a:t>
            </a:r>
            <a:br>
              <a:rPr lang="pt-BR" sz="2400" b="1" dirty="0" smtClean="0">
                <a:solidFill>
                  <a:srgbClr val="FFC000"/>
                </a:solidFill>
              </a:rPr>
            </a:br>
            <a:r>
              <a:rPr lang="pt-BR" sz="2400" b="1" dirty="0" smtClean="0">
                <a:solidFill>
                  <a:srgbClr val="FFC000"/>
                </a:solidFill>
              </a:rPr>
              <a:t>Musculatura afetiva</a:t>
            </a:r>
            <a:endParaRPr lang="pt-BR" sz="2400" b="1" dirty="0">
              <a:solidFill>
                <a:srgbClr val="FFC000"/>
              </a:solidFill>
            </a:endParaRPr>
          </a:p>
        </p:txBody>
      </p:sp>
      <p:sp>
        <p:nvSpPr>
          <p:cNvPr id="3" name="Espaço Reservado para Conteúdo 2"/>
          <p:cNvSpPr>
            <a:spLocks noGrp="1"/>
          </p:cNvSpPr>
          <p:nvPr>
            <p:ph idx="1"/>
          </p:nvPr>
        </p:nvSpPr>
        <p:spPr/>
        <p:txBody>
          <a:bodyPr>
            <a:normAutofit fontScale="92500" lnSpcReduction="10000"/>
          </a:bodyPr>
          <a:lstStyle/>
          <a:p>
            <a:r>
              <a:rPr lang="pt-BR" sz="2800" b="1" dirty="0" smtClean="0"/>
              <a:t>Manhã</a:t>
            </a:r>
            <a:r>
              <a:rPr lang="pt-BR" sz="2800" dirty="0" smtClean="0"/>
              <a:t> – nasceu; </a:t>
            </a:r>
            <a:r>
              <a:rPr lang="pt-BR" sz="2800" b="1" dirty="0" smtClean="0"/>
              <a:t>Tarde</a:t>
            </a:r>
            <a:r>
              <a:rPr lang="pt-BR" sz="2800" dirty="0" smtClean="0"/>
              <a:t> – invenção da lira, casco de tartaruga; </a:t>
            </a:r>
            <a:r>
              <a:rPr lang="pt-BR" sz="2800" b="1" dirty="0" smtClean="0"/>
              <a:t>Ao cair da noite </a:t>
            </a:r>
            <a:r>
              <a:rPr lang="pt-BR" sz="2800" dirty="0" smtClean="0"/>
              <a:t>– roubou vacas do irmão Apolo; </a:t>
            </a:r>
            <a:r>
              <a:rPr lang="pt-BR" sz="2800" b="1" dirty="0" smtClean="0"/>
              <a:t>Noite</a:t>
            </a:r>
            <a:r>
              <a:rPr lang="pt-BR" sz="2800" dirty="0" smtClean="0"/>
              <a:t> – volta ao berço como uma “criança inocente”. </a:t>
            </a:r>
          </a:p>
          <a:p>
            <a:r>
              <a:rPr lang="pt-BR" sz="2800" dirty="0">
                <a:solidFill>
                  <a:srgbClr val="FFFF00"/>
                </a:solidFill>
              </a:rPr>
              <a:t>Trickster – irreverente, brincalhão, astucioso.</a:t>
            </a:r>
          </a:p>
          <a:p>
            <a:r>
              <a:rPr lang="pt-BR" sz="2800" dirty="0" smtClean="0"/>
              <a:t>Disfarce, colocando pegadas dos pés ao contrário. </a:t>
            </a:r>
          </a:p>
          <a:p>
            <a:r>
              <a:rPr lang="pt-BR" sz="2800" dirty="0" smtClean="0"/>
              <a:t>Hermes: mundo mental , intelecto (Olimpo); reino onde ego decide e age (terra); inconsciente coletivo (subterrâneo).</a:t>
            </a:r>
          </a:p>
          <a:p>
            <a:endParaRPr lang="pt-BR" dirty="0"/>
          </a:p>
        </p:txBody>
      </p:sp>
    </p:spTree>
    <p:extLst>
      <p:ext uri="{BB962C8B-B14F-4D97-AF65-F5344CB8AC3E}">
        <p14:creationId xmlns:p14="http://schemas.microsoft.com/office/powerpoint/2010/main" val="1028562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p:txBody>
          <a:bodyPr/>
          <a:lstStyle/>
          <a:p>
            <a:r>
              <a:rPr lang="pt-BR" altLang="pt-BR" dirty="0" smtClean="0"/>
              <a:t>HERMES</a:t>
            </a:r>
            <a:endParaRPr lang="pt-BR" altLang="pt-BR" dirty="0"/>
          </a:p>
        </p:txBody>
      </p:sp>
      <p:sp>
        <p:nvSpPr>
          <p:cNvPr id="4099" name="Espaço Reservado para Conteúdo 2"/>
          <p:cNvSpPr>
            <a:spLocks noGrp="1"/>
          </p:cNvSpPr>
          <p:nvPr>
            <p:ph idx="1"/>
          </p:nvPr>
        </p:nvSpPr>
        <p:spPr/>
        <p:txBody>
          <a:bodyPr>
            <a:normAutofit fontScale="92500" lnSpcReduction="10000"/>
          </a:bodyPr>
          <a:lstStyle/>
          <a:p>
            <a:r>
              <a:rPr lang="pt-BR" altLang="pt-BR" sz="2400" dirty="0"/>
              <a:t>Mensageiro dos </a:t>
            </a:r>
            <a:r>
              <a:rPr lang="pt-BR" altLang="pt-BR" sz="2400" dirty="0" smtClean="0"/>
              <a:t>deuses. É </a:t>
            </a:r>
            <a:r>
              <a:rPr lang="pt-BR" altLang="pt-BR" sz="2400" dirty="0"/>
              <a:t>a própria mensagem  </a:t>
            </a:r>
          </a:p>
          <a:p>
            <a:r>
              <a:rPr lang="pt-BR" altLang="pt-BR" sz="2400" dirty="0"/>
              <a:t>Diálogo</a:t>
            </a:r>
          </a:p>
          <a:p>
            <a:r>
              <a:rPr lang="pt-BR" altLang="pt-BR" sz="2400" dirty="0"/>
              <a:t>Caminhos dos homens</a:t>
            </a:r>
          </a:p>
          <a:p>
            <a:r>
              <a:rPr lang="pt-BR" altLang="pt-BR" sz="2400" dirty="0" smtClean="0"/>
              <a:t>Trajetos. Percursos.</a:t>
            </a:r>
          </a:p>
          <a:p>
            <a:r>
              <a:rPr lang="pt-BR" altLang="pt-BR" sz="2400" dirty="0" smtClean="0"/>
              <a:t>Encruzilhadas – Hermes (Estela) – Exu (Ogó de forma fálica)</a:t>
            </a:r>
            <a:endParaRPr lang="pt-BR" altLang="pt-BR" sz="2400" dirty="0"/>
          </a:p>
          <a:p>
            <a:r>
              <a:rPr lang="pt-BR" altLang="pt-BR" sz="2400" dirty="0"/>
              <a:t>Comércio</a:t>
            </a:r>
          </a:p>
          <a:p>
            <a:r>
              <a:rPr lang="pt-BR" altLang="pt-BR" sz="2400" dirty="0"/>
              <a:t>Trocas</a:t>
            </a:r>
          </a:p>
          <a:p>
            <a:r>
              <a:rPr lang="pt-BR" altLang="pt-BR" sz="2400" dirty="0" smtClean="0"/>
              <a:t>Estradas. Cidade. [Pólis]</a:t>
            </a:r>
            <a:endParaRPr lang="pt-BR" altLang="pt-BR" sz="2400" dirty="0"/>
          </a:p>
          <a:p>
            <a:endParaRPr lang="pt-BR" altLang="pt-BR" dirty="0"/>
          </a:p>
        </p:txBody>
      </p:sp>
    </p:spTree>
    <p:extLst>
      <p:ext uri="{BB962C8B-B14F-4D97-AF65-F5344CB8AC3E}">
        <p14:creationId xmlns:p14="http://schemas.microsoft.com/office/powerpoint/2010/main" val="849413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algn="just"/>
            <a:r>
              <a:rPr lang="pt-BR" sz="2800" dirty="0" smtClean="0">
                <a:solidFill>
                  <a:srgbClr val="FFC000"/>
                </a:solidFill>
              </a:rPr>
              <a:t>Exu</a:t>
            </a:r>
            <a:r>
              <a:rPr lang="pt-BR" sz="2800" dirty="0" smtClean="0">
                <a:solidFill>
                  <a:schemeClr val="bg1">
                    <a:lumMod val="10000"/>
                    <a:lumOff val="90000"/>
                  </a:schemeClr>
                </a:solidFill>
              </a:rPr>
              <a:t>: Mensageiro </a:t>
            </a:r>
            <a:r>
              <a:rPr lang="pt-BR" sz="2800" dirty="0">
                <a:solidFill>
                  <a:schemeClr val="bg1">
                    <a:lumMod val="10000"/>
                    <a:lumOff val="90000"/>
                  </a:schemeClr>
                </a:solidFill>
              </a:rPr>
              <a:t>entre </a:t>
            </a:r>
            <a:r>
              <a:rPr lang="pt-BR" sz="2800" dirty="0" smtClean="0">
                <a:solidFill>
                  <a:schemeClr val="bg1">
                    <a:lumMod val="10000"/>
                    <a:lumOff val="90000"/>
                  </a:schemeClr>
                </a:solidFill>
              </a:rPr>
              <a:t>o </a:t>
            </a:r>
            <a:r>
              <a:rPr lang="pt-BR" sz="2800" u="sng" dirty="0" smtClean="0">
                <a:solidFill>
                  <a:schemeClr val="bg1">
                    <a:lumMod val="10000"/>
                    <a:lumOff val="90000"/>
                  </a:schemeClr>
                </a:solidFill>
              </a:rPr>
              <a:t>Orun</a:t>
            </a:r>
            <a:r>
              <a:rPr lang="pt-BR" sz="2800" dirty="0" smtClean="0">
                <a:solidFill>
                  <a:schemeClr val="bg1">
                    <a:lumMod val="10000"/>
                    <a:lumOff val="90000"/>
                  </a:schemeClr>
                </a:solidFill>
              </a:rPr>
              <a:t> (o </a:t>
            </a:r>
            <a:r>
              <a:rPr lang="pt-BR" sz="2800" dirty="0">
                <a:solidFill>
                  <a:schemeClr val="bg1">
                    <a:lumMod val="10000"/>
                    <a:lumOff val="90000"/>
                  </a:schemeClr>
                </a:solidFill>
              </a:rPr>
              <a:t>mundo espiritual) e o </a:t>
            </a:r>
            <a:r>
              <a:rPr lang="pt-BR" sz="2800" u="sng" dirty="0" smtClean="0">
                <a:solidFill>
                  <a:schemeClr val="bg1">
                    <a:lumMod val="10000"/>
                    <a:lumOff val="90000"/>
                  </a:schemeClr>
                </a:solidFill>
              </a:rPr>
              <a:t>Aiye</a:t>
            </a:r>
            <a:r>
              <a:rPr lang="pt-BR" sz="2800" dirty="0">
                <a:solidFill>
                  <a:schemeClr val="bg1">
                    <a:lumMod val="10000"/>
                    <a:lumOff val="90000"/>
                  </a:schemeClr>
                </a:solidFill>
              </a:rPr>
              <a:t> (o mundo material</a:t>
            </a:r>
            <a:r>
              <a:rPr lang="pt-BR" sz="2800" dirty="0" smtClean="0">
                <a:solidFill>
                  <a:schemeClr val="bg1">
                    <a:lumMod val="10000"/>
                    <a:lumOff val="90000"/>
                  </a:schemeClr>
                </a:solidFill>
              </a:rPr>
              <a:t>). Oferendas.</a:t>
            </a:r>
          </a:p>
          <a:p>
            <a:pPr algn="just"/>
            <a:r>
              <a:rPr lang="pt-BR" sz="2800" dirty="0">
                <a:solidFill>
                  <a:schemeClr val="bg1">
                    <a:lumMod val="10000"/>
                    <a:lumOff val="90000"/>
                  </a:schemeClr>
                </a:solidFill>
              </a:rPr>
              <a:t>A palavra Èșù, em </a:t>
            </a:r>
            <a:r>
              <a:rPr lang="pt-BR" sz="2800" u="sng" dirty="0" smtClean="0">
                <a:solidFill>
                  <a:schemeClr val="bg1">
                    <a:lumMod val="10000"/>
                    <a:lumOff val="90000"/>
                  </a:schemeClr>
                </a:solidFill>
              </a:rPr>
              <a:t>iorubá</a:t>
            </a:r>
            <a:r>
              <a:rPr lang="pt-BR" sz="2800" dirty="0" smtClean="0">
                <a:solidFill>
                  <a:schemeClr val="bg1">
                    <a:lumMod val="10000"/>
                    <a:lumOff val="90000"/>
                  </a:schemeClr>
                </a:solidFill>
              </a:rPr>
              <a:t>, </a:t>
            </a:r>
            <a:r>
              <a:rPr lang="pt-BR" sz="2800" dirty="0">
                <a:solidFill>
                  <a:schemeClr val="bg1">
                    <a:lumMod val="10000"/>
                    <a:lumOff val="90000"/>
                  </a:schemeClr>
                </a:solidFill>
              </a:rPr>
              <a:t>significa 'esfera‘.  </a:t>
            </a:r>
            <a:endParaRPr lang="pt-BR" sz="2800" dirty="0" smtClean="0">
              <a:solidFill>
                <a:schemeClr val="bg1">
                  <a:lumMod val="10000"/>
                  <a:lumOff val="90000"/>
                </a:schemeClr>
              </a:solidFill>
            </a:endParaRPr>
          </a:p>
          <a:p>
            <a:pPr algn="just"/>
            <a:r>
              <a:rPr lang="pt-BR" sz="2800" dirty="0" smtClean="0">
                <a:solidFill>
                  <a:schemeClr val="bg1">
                    <a:lumMod val="10000"/>
                    <a:lumOff val="90000"/>
                  </a:schemeClr>
                </a:solidFill>
              </a:rPr>
              <a:t>Exu </a:t>
            </a:r>
            <a:r>
              <a:rPr lang="pt-BR" sz="2800" dirty="0">
                <a:solidFill>
                  <a:schemeClr val="bg1">
                    <a:lumMod val="10000"/>
                    <a:lumOff val="90000"/>
                  </a:schemeClr>
                </a:solidFill>
              </a:rPr>
              <a:t>é o orixá do </a:t>
            </a:r>
            <a:r>
              <a:rPr lang="pt-BR" sz="2800" u="sng" dirty="0">
                <a:solidFill>
                  <a:schemeClr val="bg1">
                    <a:lumMod val="10000"/>
                    <a:lumOff val="90000"/>
                  </a:schemeClr>
                </a:solidFill>
              </a:rPr>
              <a:t>movimento.</a:t>
            </a:r>
          </a:p>
          <a:p>
            <a:pPr algn="just"/>
            <a:r>
              <a:rPr lang="pt-BR" sz="2800" dirty="0" smtClean="0">
                <a:solidFill>
                  <a:schemeClr val="bg1">
                    <a:lumMod val="10000"/>
                    <a:lumOff val="90000"/>
                  </a:schemeClr>
                </a:solidFill>
              </a:rPr>
              <a:t>Exu: provocador</a:t>
            </a:r>
            <a:r>
              <a:rPr lang="pt-BR" sz="2800" dirty="0">
                <a:solidFill>
                  <a:schemeClr val="bg1">
                    <a:lumMod val="10000"/>
                    <a:lumOff val="90000"/>
                  </a:schemeClr>
                </a:solidFill>
              </a:rPr>
              <a:t>, indecente, astucioso e sensual.</a:t>
            </a:r>
          </a:p>
          <a:p>
            <a:endParaRPr lang="pt-BR" dirty="0"/>
          </a:p>
        </p:txBody>
      </p:sp>
    </p:spTree>
    <p:extLst>
      <p:ext uri="{BB962C8B-B14F-4D97-AF65-F5344CB8AC3E}">
        <p14:creationId xmlns:p14="http://schemas.microsoft.com/office/powerpoint/2010/main" val="1138579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lnSpcReduction="10000"/>
          </a:bodyPr>
          <a:lstStyle/>
          <a:p>
            <a:pPr algn="just">
              <a:lnSpc>
                <a:spcPct val="120000"/>
              </a:lnSpc>
              <a:spcBef>
                <a:spcPts val="0"/>
              </a:spcBef>
              <a:spcAft>
                <a:spcPts val="0"/>
              </a:spcAft>
            </a:pPr>
            <a:r>
              <a:rPr lang="pt-BR" sz="3000" b="1" dirty="0" smtClean="0"/>
              <a:t>Hermes</a:t>
            </a:r>
            <a:r>
              <a:rPr lang="pt-BR" sz="3000" dirty="0" smtClean="0"/>
              <a:t>: Deus </a:t>
            </a:r>
            <a:r>
              <a:rPr lang="pt-BR" sz="3000" dirty="0"/>
              <a:t>dos </a:t>
            </a:r>
            <a:r>
              <a:rPr lang="pt-BR" sz="3000" dirty="0" smtClean="0"/>
              <a:t>viajantes.</a:t>
            </a:r>
            <a:endParaRPr lang="pt-BR" sz="3000" dirty="0"/>
          </a:p>
          <a:p>
            <a:pPr algn="just">
              <a:lnSpc>
                <a:spcPct val="120000"/>
              </a:lnSpc>
              <a:spcBef>
                <a:spcPts val="0"/>
              </a:spcBef>
              <a:spcAft>
                <a:spcPts val="0"/>
              </a:spcAft>
            </a:pPr>
            <a:r>
              <a:rPr lang="pt-BR" sz="3000" dirty="0"/>
              <a:t>Protetor da magia e da adivinhação</a:t>
            </a:r>
          </a:p>
          <a:p>
            <a:pPr algn="just">
              <a:lnSpc>
                <a:spcPct val="120000"/>
              </a:lnSpc>
              <a:spcBef>
                <a:spcPts val="0"/>
              </a:spcBef>
              <a:spcAft>
                <a:spcPts val="0"/>
              </a:spcAft>
            </a:pPr>
            <a:r>
              <a:rPr lang="pt-BR" sz="3000" dirty="0"/>
              <a:t>Golpes de </a:t>
            </a:r>
            <a:r>
              <a:rPr lang="pt-BR" sz="3000" dirty="0" smtClean="0"/>
              <a:t>sorte.</a:t>
            </a:r>
            <a:endParaRPr lang="pt-BR" sz="3000" dirty="0"/>
          </a:p>
          <a:p>
            <a:pPr algn="just">
              <a:lnSpc>
                <a:spcPct val="120000"/>
              </a:lnSpc>
              <a:spcBef>
                <a:spcPts val="0"/>
              </a:spcBef>
              <a:spcAft>
                <a:spcPts val="0"/>
              </a:spcAft>
            </a:pPr>
            <a:r>
              <a:rPr lang="pt-BR" sz="3000" dirty="0"/>
              <a:t>Súbitas mudanças de </a:t>
            </a:r>
            <a:r>
              <a:rPr lang="pt-BR" sz="3000" dirty="0" smtClean="0"/>
              <a:t>vida. Peripécias.</a:t>
            </a:r>
            <a:endParaRPr lang="pt-BR" sz="3000" dirty="0"/>
          </a:p>
          <a:p>
            <a:pPr algn="just">
              <a:lnSpc>
                <a:spcPct val="120000"/>
              </a:lnSpc>
              <a:spcBef>
                <a:spcPts val="0"/>
              </a:spcBef>
              <a:spcAft>
                <a:spcPts val="0"/>
              </a:spcAft>
            </a:pPr>
            <a:r>
              <a:rPr lang="pt-BR" sz="3000" dirty="0"/>
              <a:t>Patrono dos ladrões e dos </a:t>
            </a:r>
            <a:r>
              <a:rPr lang="pt-BR" sz="3000" dirty="0" smtClean="0"/>
              <a:t>trapaceiros</a:t>
            </a:r>
          </a:p>
          <a:p>
            <a:pPr algn="just"/>
            <a:r>
              <a:rPr lang="pt-BR" sz="3600" dirty="0" smtClean="0"/>
              <a:t>Exu: </a:t>
            </a:r>
            <a:r>
              <a:rPr lang="pt-BR" sz="2600" dirty="0"/>
              <a:t>O</a:t>
            </a:r>
            <a:r>
              <a:rPr lang="pt-BR" sz="2600" dirty="0" smtClean="0"/>
              <a:t>rixá </a:t>
            </a:r>
            <a:r>
              <a:rPr lang="pt-BR" sz="2600" dirty="0"/>
              <a:t>da </a:t>
            </a:r>
            <a:r>
              <a:rPr lang="pt-BR" sz="2600" dirty="0" smtClean="0"/>
              <a:t>comunicação</a:t>
            </a:r>
            <a:r>
              <a:rPr lang="pt-BR" sz="2600" dirty="0"/>
              <a:t>.</a:t>
            </a:r>
            <a:r>
              <a:rPr lang="pt-BR" sz="2600" dirty="0" smtClean="0"/>
              <a:t> </a:t>
            </a:r>
            <a:r>
              <a:rPr lang="pt-BR" sz="2600" dirty="0"/>
              <a:t>O</a:t>
            </a:r>
            <a:r>
              <a:rPr lang="pt-BR" sz="2600" dirty="0" smtClean="0"/>
              <a:t> </a:t>
            </a:r>
            <a:r>
              <a:rPr lang="pt-BR" sz="2600" dirty="0"/>
              <a:t>guardião das aldeias, cidades, casas e do </a:t>
            </a:r>
            <a:r>
              <a:rPr lang="pt-BR" sz="2600" dirty="0" smtClean="0"/>
              <a:t>axé, das </a:t>
            </a:r>
            <a:r>
              <a:rPr lang="pt-BR" sz="2600" dirty="0"/>
              <a:t>coisas que são feitas e do comportamento humano. </a:t>
            </a:r>
          </a:p>
        </p:txBody>
      </p:sp>
    </p:spTree>
    <p:extLst>
      <p:ext uri="{BB962C8B-B14F-4D97-AF65-F5344CB8AC3E}">
        <p14:creationId xmlns:p14="http://schemas.microsoft.com/office/powerpoint/2010/main" val="3652202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endParaRPr lang="pt-BR" dirty="0" smtClean="0"/>
          </a:p>
          <a:p>
            <a:endParaRPr lang="pt-BR" dirty="0"/>
          </a:p>
        </p:txBody>
      </p:sp>
      <p:pic>
        <p:nvPicPr>
          <p:cNvPr id="4" name="Picture 2" descr="https://s2.glbimg.com/BUoXEKL7hPnmdkv5892zXUz3SNc=/0x0:3000x2000/1008x0/smart/filters:strip_icc()/i.s3.glbimg.com/v1/AUTH_59edd422c0c84a879bd37670ae4f538a/internal_photos/bs/2022/7/K/nWdwECRNalsKsg9kxBAA/dsc-9840.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01625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899593" y="1484784"/>
            <a:ext cx="1800200" cy="1200329"/>
          </a:xfrm>
          <a:prstGeom prst="rect">
            <a:avLst/>
          </a:prstGeom>
          <a:noFill/>
        </p:spPr>
        <p:txBody>
          <a:bodyPr wrap="square" rtlCol="0">
            <a:spAutoFit/>
          </a:bodyPr>
          <a:lstStyle/>
          <a:p>
            <a:r>
              <a:rPr lang="pt-BR" sz="3600" b="1" u="sng" dirty="0" smtClean="0">
                <a:solidFill>
                  <a:srgbClr val="FFFF00"/>
                </a:solidFill>
              </a:rPr>
              <a:t>Salve! Laroiê!</a:t>
            </a:r>
            <a:endParaRPr lang="pt-BR" u="sng" dirty="0"/>
          </a:p>
        </p:txBody>
      </p:sp>
    </p:spTree>
    <p:extLst>
      <p:ext uri="{BB962C8B-B14F-4D97-AF65-F5344CB8AC3E}">
        <p14:creationId xmlns:p14="http://schemas.microsoft.com/office/powerpoint/2010/main" val="23946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
          <p:cNvSpPr>
            <a:spLocks noGrp="1" noChangeArrowheads="1"/>
          </p:cNvSpPr>
          <p:nvPr>
            <p:ph type="title"/>
          </p:nvPr>
        </p:nvSpPr>
        <p:spPr>
          <a:xfrm>
            <a:off x="628650" y="309563"/>
            <a:ext cx="7886700" cy="1325562"/>
          </a:xfrm>
        </p:spPr>
        <p:txBody>
          <a:bodyPr>
            <a:normAutofit/>
          </a:bodyPr>
          <a:lstStyle/>
          <a:p>
            <a:r>
              <a:rPr lang="pt-BR" altLang="pt-BR" sz="2800" dirty="0" smtClean="0"/>
              <a:t>Pierre Lévy  </a:t>
            </a:r>
          </a:p>
        </p:txBody>
      </p:sp>
      <p:sp>
        <p:nvSpPr>
          <p:cNvPr id="138243" name="Rectangle 11"/>
          <p:cNvSpPr>
            <a:spLocks noGrp="1" noChangeArrowheads="1"/>
          </p:cNvSpPr>
          <p:nvPr>
            <p:ph idx="1"/>
          </p:nvPr>
        </p:nvSpPr>
        <p:spPr/>
        <p:txBody>
          <a:bodyPr/>
          <a:lstStyle/>
          <a:p>
            <a:pPr algn="just">
              <a:buFontTx/>
              <a:buNone/>
            </a:pPr>
            <a:endParaRPr lang="pt-BR" altLang="pt-BR" sz="3200" dirty="0" smtClean="0">
              <a:latin typeface="Colonna MT" panose="04020805060202030203" pitchFamily="82" charset="0"/>
            </a:endParaRPr>
          </a:p>
          <a:p>
            <a:pPr algn="just">
              <a:buFontTx/>
              <a:buNone/>
            </a:pPr>
            <a:r>
              <a:rPr lang="pt-BR" altLang="pt-BR" sz="3200" b="1" dirty="0" smtClean="0">
                <a:latin typeface="Arial Narrow" panose="020B0606020202030204" pitchFamily="34" charset="0"/>
                <a:cs typeface="Calibri" panose="020F0502020204030204" pitchFamily="34" charset="0"/>
              </a:rPr>
              <a:t>   A extensão hipertextual e seu desenho estão </a:t>
            </a:r>
            <a:r>
              <a:rPr lang="pt-BR" altLang="pt-BR" sz="3200" b="1" dirty="0" smtClean="0">
                <a:solidFill>
                  <a:srgbClr val="FFC000"/>
                </a:solidFill>
                <a:latin typeface="Arial Narrow" panose="020B0606020202030204" pitchFamily="34" charset="0"/>
                <a:cs typeface="Calibri" panose="020F0502020204030204" pitchFamily="34" charset="0"/>
              </a:rPr>
              <a:t>permanentemente em jogo para os atores envolvidos</a:t>
            </a:r>
            <a:r>
              <a:rPr lang="pt-BR" altLang="pt-BR" sz="3200" b="1" dirty="0" smtClean="0">
                <a:latin typeface="Arial Narrow" panose="020B0606020202030204" pitchFamily="34" charset="0"/>
                <a:cs typeface="Calibri" panose="020F0502020204030204" pitchFamily="34" charset="0"/>
              </a:rPr>
              <a:t>, sejam eles humanos, palavras, imagens, traços de imagens ou contexto, objetos técnicos, componentes  destes objetos etc</a:t>
            </a:r>
            <a:r>
              <a:rPr lang="pt-BR" altLang="pt-BR" sz="3200" b="1" dirty="0" smtClean="0">
                <a:latin typeface="Colonna MT" panose="04020805060202030203" pitchFamily="82" charset="0"/>
              </a:rPr>
              <a:t>.</a:t>
            </a:r>
          </a:p>
        </p:txBody>
      </p:sp>
    </p:spTree>
    <p:extLst>
      <p:ext uri="{BB962C8B-B14F-4D97-AF65-F5344CB8AC3E}">
        <p14:creationId xmlns:p14="http://schemas.microsoft.com/office/powerpoint/2010/main" val="2652578851"/>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smtClean="0"/>
          </a:p>
          <a:p>
            <a:endParaRPr lang="pt-BR" dirty="0"/>
          </a:p>
          <a:p>
            <a:endParaRPr lang="pt-BR" dirty="0" smtClean="0"/>
          </a:p>
          <a:p>
            <a:endParaRPr lang="pt-BR" dirty="0"/>
          </a:p>
          <a:p>
            <a:endParaRPr lang="pt-BR" dirty="0" smtClean="0"/>
          </a:p>
          <a:p>
            <a:pPr marL="2877600" lvl="8" indent="0">
              <a:buNone/>
            </a:pPr>
            <a:r>
              <a:rPr lang="pt-BR" sz="2800" b="1" dirty="0" smtClean="0"/>
              <a:t>      </a:t>
            </a:r>
            <a:r>
              <a:rPr lang="pt-BR" sz="3200" b="1" dirty="0" smtClean="0">
                <a:solidFill>
                  <a:srgbClr val="FFFF00"/>
                </a:solidFill>
              </a:rPr>
              <a:t>VI</a:t>
            </a:r>
            <a:endParaRPr lang="pt-BR" sz="3200" b="1" dirty="0">
              <a:solidFill>
                <a:srgbClr val="FFFF00"/>
              </a:solidFill>
            </a:endParaRPr>
          </a:p>
        </p:txBody>
      </p:sp>
    </p:spTree>
    <p:extLst>
      <p:ext uri="{BB962C8B-B14F-4D97-AF65-F5344CB8AC3E}">
        <p14:creationId xmlns:p14="http://schemas.microsoft.com/office/powerpoint/2010/main" val="1169645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p:txBody>
          <a:bodyPr/>
          <a:lstStyle/>
          <a:p>
            <a:pPr eaLnBrk="1" hangingPunct="1"/>
            <a:r>
              <a:rPr lang="pt-BR" altLang="pt-BR" dirty="0" smtClean="0"/>
              <a:t>DRAMATURGIA </a:t>
            </a:r>
          </a:p>
        </p:txBody>
      </p:sp>
      <p:sp>
        <p:nvSpPr>
          <p:cNvPr id="50179" name="Espaço Reservado para Conteúdo 2"/>
          <p:cNvSpPr>
            <a:spLocks noGrp="1"/>
          </p:cNvSpPr>
          <p:nvPr>
            <p:ph idx="1"/>
          </p:nvPr>
        </p:nvSpPr>
        <p:spPr/>
        <p:txBody>
          <a:bodyPr>
            <a:normAutofit fontScale="85000" lnSpcReduction="20000"/>
          </a:bodyPr>
          <a:lstStyle/>
          <a:p>
            <a:pPr algn="just" eaLnBrk="1" hangingPunct="1">
              <a:buFont typeface="Arial" charset="0"/>
              <a:buNone/>
            </a:pPr>
            <a:r>
              <a:rPr lang="pt-BR" altLang="pt-BR" sz="4800" dirty="0" smtClean="0">
                <a:solidFill>
                  <a:srgbClr val="FF0000"/>
                </a:solidFill>
              </a:rPr>
              <a:t> Teatro tentado a expulsar o drama de sua esfera, a ação se desintegra ou atenua ao ponto de se parecer se anular, quando o teatro se faz </a:t>
            </a:r>
            <a:r>
              <a:rPr lang="pt-BR" altLang="pt-BR" sz="4800" u="sng" dirty="0" smtClean="0">
                <a:solidFill>
                  <a:srgbClr val="FF0000"/>
                </a:solidFill>
              </a:rPr>
              <a:t>dança</a:t>
            </a:r>
            <a:r>
              <a:rPr lang="pt-BR" altLang="pt-BR" sz="4800" dirty="0" smtClean="0">
                <a:solidFill>
                  <a:srgbClr val="FF0000"/>
                </a:solidFill>
              </a:rPr>
              <a:t>, </a:t>
            </a:r>
            <a:r>
              <a:rPr lang="pt-BR" altLang="pt-BR" sz="4800" u="sng" dirty="0" smtClean="0">
                <a:solidFill>
                  <a:srgbClr val="FF0000"/>
                </a:solidFill>
              </a:rPr>
              <a:t>instalação</a:t>
            </a:r>
            <a:r>
              <a:rPr lang="pt-BR" altLang="pt-BR" sz="4800" dirty="0" smtClean="0">
                <a:solidFill>
                  <a:srgbClr val="FF0000"/>
                </a:solidFill>
              </a:rPr>
              <a:t>, </a:t>
            </a:r>
            <a:r>
              <a:rPr lang="pt-BR" altLang="pt-BR" sz="4800" u="sng" dirty="0" smtClean="0">
                <a:solidFill>
                  <a:srgbClr val="FF0000"/>
                </a:solidFill>
              </a:rPr>
              <a:t>performance</a:t>
            </a:r>
            <a:r>
              <a:rPr lang="pt-BR" altLang="pt-BR" sz="4800" dirty="0" smtClean="0">
                <a:solidFill>
                  <a:srgbClr val="FF0000"/>
                </a:solidFill>
              </a:rPr>
              <a:t>. </a:t>
            </a:r>
          </a:p>
          <a:p>
            <a:pPr algn="just" eaLnBrk="1" hangingPunct="1">
              <a:buFont typeface="Arial" charset="0"/>
              <a:buNone/>
            </a:pPr>
            <a:r>
              <a:rPr lang="pt-BR" altLang="pt-BR" sz="4800" dirty="0">
                <a:solidFill>
                  <a:srgbClr val="FF0000"/>
                </a:solidFill>
              </a:rPr>
              <a:t> </a:t>
            </a:r>
            <a:r>
              <a:rPr lang="pt-BR" altLang="pt-BR" sz="4800" dirty="0" smtClean="0">
                <a:solidFill>
                  <a:srgbClr val="FF0000"/>
                </a:solidFill>
              </a:rPr>
              <a:t>     </a:t>
            </a:r>
            <a:r>
              <a:rPr lang="pt-BR" altLang="pt-BR" sz="2800" dirty="0" smtClean="0">
                <a:solidFill>
                  <a:srgbClr val="FF0000"/>
                </a:solidFill>
              </a:rPr>
              <a:t>Joseph Danan</a:t>
            </a:r>
            <a:r>
              <a:rPr lang="pt-BR" altLang="pt-BR" sz="2800" dirty="0" smtClean="0"/>
              <a:t> </a:t>
            </a:r>
          </a:p>
          <a:p>
            <a:pPr eaLnBrk="1" hangingPunct="1"/>
            <a:endParaRPr lang="pt-BR" altLang="pt-BR" dirty="0" smtClean="0"/>
          </a:p>
        </p:txBody>
      </p:sp>
    </p:spTree>
    <p:extLst>
      <p:ext uri="{BB962C8B-B14F-4D97-AF65-F5344CB8AC3E}">
        <p14:creationId xmlns:p14="http://schemas.microsoft.com/office/powerpoint/2010/main" val="35380585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lnSpcReduction="10000"/>
          </a:bodyPr>
          <a:lstStyle/>
          <a:p>
            <a:pPr marL="36900" indent="0" algn="just">
              <a:buNone/>
            </a:pPr>
            <a:r>
              <a:rPr lang="pt-BR" sz="2400" b="1" dirty="0" smtClean="0"/>
              <a:t>Não </a:t>
            </a:r>
            <a:r>
              <a:rPr lang="pt-BR" sz="2400" b="1" dirty="0"/>
              <a:t>é a razão o que nos leva à ação, mas a emoção. Cada vez que escutamos alguém dizer que ele ou ela é racional e não emocional, podemos escutar o eco da emoção que está sob essa afirmação, em termos de um desejo de ser ou de obter. Cada vez que afirmamos que temos uma dificuldade no fazer, existe de fato uma dificuldade no querer, que fica oculta pela argumentação sobre o fazer. Falamos como se fosse óbvio que certas coisas devessem ocorrer em nossa convivência com os outros, mas não as queremos, por isso não </a:t>
            </a:r>
            <a:r>
              <a:rPr lang="pt-BR" sz="2400" b="1" dirty="0" smtClean="0"/>
              <a:t>ocorrem.</a:t>
            </a:r>
          </a:p>
          <a:p>
            <a:pPr marL="36900" indent="0" algn="just">
              <a:buNone/>
            </a:pPr>
            <a:r>
              <a:rPr lang="pt-BR" sz="2400" b="1" dirty="0" smtClean="0"/>
              <a:t> [Humberto Maturana]</a:t>
            </a:r>
            <a:endParaRPr lang="pt-BR" sz="2400" b="1" dirty="0"/>
          </a:p>
        </p:txBody>
      </p:sp>
    </p:spTree>
    <p:extLst>
      <p:ext uri="{BB962C8B-B14F-4D97-AF65-F5344CB8AC3E}">
        <p14:creationId xmlns:p14="http://schemas.microsoft.com/office/powerpoint/2010/main" val="1941352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2B6A5-2E7C-47A2-A44D-3779D4BD2A50}"/>
              </a:ext>
            </a:extLst>
          </p:cNvPr>
          <p:cNvSpPr>
            <a:spLocks noGrp="1"/>
          </p:cNvSpPr>
          <p:nvPr>
            <p:ph type="title"/>
          </p:nvPr>
        </p:nvSpPr>
        <p:spPr/>
        <p:txBody>
          <a:bodyPr/>
          <a:lstStyle/>
          <a:p>
            <a:r>
              <a:rPr lang="pt-BR" b="1" dirty="0" smtClean="0">
                <a:solidFill>
                  <a:srgbClr val="00B0F0"/>
                </a:solidFill>
                <a:latin typeface="Eras Demi ITC" panose="020B0805030504020804" pitchFamily="34" charset="0"/>
              </a:rPr>
              <a:t>Processo</a:t>
            </a:r>
            <a:endParaRPr lang="pt-BR" b="1" dirty="0">
              <a:solidFill>
                <a:srgbClr val="00B0F0"/>
              </a:solidFill>
              <a:latin typeface="Eras Demi ITC" panose="020B0805030504020804" pitchFamily="34" charset="0"/>
            </a:endParaRPr>
          </a:p>
        </p:txBody>
      </p:sp>
      <p:sp>
        <p:nvSpPr>
          <p:cNvPr id="3" name="Espaço Reservado para Conteúdo 2">
            <a:extLst>
              <a:ext uri="{FF2B5EF4-FFF2-40B4-BE49-F238E27FC236}">
                <a16:creationId xmlns:a16="http://schemas.microsoft.com/office/drawing/2014/main" id="{5B325486-5485-4FFD-A4C9-89083D4EA3B7}"/>
              </a:ext>
            </a:extLst>
          </p:cNvPr>
          <p:cNvSpPr>
            <a:spLocks noGrp="1"/>
          </p:cNvSpPr>
          <p:nvPr>
            <p:ph idx="1"/>
          </p:nvPr>
        </p:nvSpPr>
        <p:spPr/>
        <p:txBody>
          <a:bodyPr>
            <a:normAutofit/>
          </a:bodyPr>
          <a:lstStyle/>
          <a:p>
            <a:r>
              <a:rPr lang="pt-BR" sz="3600" dirty="0">
                <a:latin typeface="Comic Sans MS" panose="030F0702030302020204" pitchFamily="66" charset="0"/>
              </a:rPr>
              <a:t>Estudo </a:t>
            </a:r>
            <a:r>
              <a:rPr lang="pt-BR" sz="3600" dirty="0" smtClean="0">
                <a:latin typeface="Comic Sans MS" panose="030F0702030302020204" pitchFamily="66" charset="0"/>
              </a:rPr>
              <a:t>de formas  </a:t>
            </a:r>
            <a:r>
              <a:rPr lang="pt-BR" sz="3600" dirty="0" smtClean="0">
                <a:solidFill>
                  <a:srgbClr val="FFFF00"/>
                </a:solidFill>
                <a:latin typeface="Comic Sans MS" panose="030F0702030302020204" pitchFamily="66" charset="0"/>
              </a:rPr>
              <a:t>dramatúrgicas </a:t>
            </a:r>
            <a:r>
              <a:rPr lang="pt-BR" sz="3600" dirty="0" smtClean="0">
                <a:latin typeface="Comic Sans MS" panose="030F0702030302020204" pitchFamily="66" charset="0"/>
              </a:rPr>
              <a:t>conjugando operações anteriores à nominada </a:t>
            </a:r>
            <a:r>
              <a:rPr lang="pt-BR" sz="3600" dirty="0">
                <a:latin typeface="Comic Sans MS" panose="030F0702030302020204" pitchFamily="66" charset="0"/>
              </a:rPr>
              <a:t>crise do </a:t>
            </a:r>
            <a:r>
              <a:rPr lang="pt-BR" sz="3600" dirty="0" smtClean="0">
                <a:latin typeface="Comic Sans MS" panose="030F0702030302020204" pitchFamily="66" charset="0"/>
              </a:rPr>
              <a:t>drama e a dramaturgia   contemporânea. </a:t>
            </a:r>
          </a:p>
          <a:p>
            <a:r>
              <a:rPr lang="pt-BR" sz="3600" dirty="0" smtClean="0">
                <a:latin typeface="Comic Sans MS" panose="030F0702030302020204" pitchFamily="66" charset="0"/>
              </a:rPr>
              <a:t>Colocação em diálogo.</a:t>
            </a:r>
            <a:endParaRPr lang="pt-BR" sz="3600" dirty="0">
              <a:latin typeface="Comic Sans MS" panose="030F0702030302020204" pitchFamily="66" charset="0"/>
            </a:endParaRPr>
          </a:p>
        </p:txBody>
      </p:sp>
    </p:spTree>
    <p:extLst>
      <p:ext uri="{BB962C8B-B14F-4D97-AF65-F5344CB8AC3E}">
        <p14:creationId xmlns:p14="http://schemas.microsoft.com/office/powerpoint/2010/main" val="12565962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endParaRPr lang="pt-BR" sz="4000" dirty="0" smtClean="0"/>
          </a:p>
          <a:p>
            <a:endParaRPr lang="pt-BR" sz="4000" dirty="0"/>
          </a:p>
          <a:p>
            <a:r>
              <a:rPr lang="pt-BR" sz="4000" dirty="0" smtClean="0"/>
              <a:t>Práticas teóricas</a:t>
            </a:r>
          </a:p>
          <a:p>
            <a:r>
              <a:rPr lang="pt-BR" sz="4000" dirty="0" smtClean="0"/>
              <a:t>Teorias práticas</a:t>
            </a:r>
            <a:endParaRPr lang="pt-BR" sz="4000" dirty="0"/>
          </a:p>
        </p:txBody>
      </p:sp>
    </p:spTree>
    <p:extLst>
      <p:ext uri="{BB962C8B-B14F-4D97-AF65-F5344CB8AC3E}">
        <p14:creationId xmlns:p14="http://schemas.microsoft.com/office/powerpoint/2010/main" val="4075411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EF7B7-38A0-402C-81B4-A9D5EF868CF6}"/>
              </a:ext>
            </a:extLst>
          </p:cNvPr>
          <p:cNvSpPr>
            <a:spLocks noGrp="1"/>
          </p:cNvSpPr>
          <p:nvPr>
            <p:ph type="title"/>
          </p:nvPr>
        </p:nvSpPr>
        <p:spPr/>
        <p:txBody>
          <a:bodyPr/>
          <a:lstStyle/>
          <a:p>
            <a:r>
              <a:rPr lang="pt-BR" dirty="0"/>
              <a:t>                   </a:t>
            </a:r>
          </a:p>
        </p:txBody>
      </p:sp>
      <p:sp>
        <p:nvSpPr>
          <p:cNvPr id="3" name="Espaço Reservado para Conteúdo 2">
            <a:extLst>
              <a:ext uri="{FF2B5EF4-FFF2-40B4-BE49-F238E27FC236}">
                <a16:creationId xmlns:a16="http://schemas.microsoft.com/office/drawing/2014/main" id="{E7A951D2-4BDB-440F-812F-62866EEC9453}"/>
              </a:ext>
            </a:extLst>
          </p:cNvPr>
          <p:cNvSpPr>
            <a:spLocks noGrp="1"/>
          </p:cNvSpPr>
          <p:nvPr>
            <p:ph idx="1"/>
          </p:nvPr>
        </p:nvSpPr>
        <p:spPr/>
        <p:txBody>
          <a:bodyPr>
            <a:normAutofit/>
          </a:bodyPr>
          <a:lstStyle/>
          <a:p>
            <a:pPr marL="36900" indent="0" algn="just">
              <a:buNone/>
            </a:pPr>
            <a:r>
              <a:rPr lang="pt-BR" sz="2800" dirty="0" smtClean="0"/>
              <a:t>Parte 1: Trabalhar </a:t>
            </a:r>
            <a:r>
              <a:rPr lang="pt-BR" sz="2800" dirty="0"/>
              <a:t>a dramaturgia, numa acepção </a:t>
            </a:r>
            <a:r>
              <a:rPr lang="pt-BR" sz="2800" dirty="0" smtClean="0"/>
              <a:t>expandida, </a:t>
            </a:r>
            <a:r>
              <a:rPr lang="pt-BR" sz="2800" dirty="0"/>
              <a:t>articulando o(s) conceito(s) ação aos constitutivos da </a:t>
            </a:r>
            <a:r>
              <a:rPr lang="pt-BR" sz="2800" dirty="0" smtClean="0"/>
              <a:t>cena. Explorar </a:t>
            </a:r>
            <a:r>
              <a:rPr lang="pt-BR" sz="2800" dirty="0"/>
              <a:t>territórios </a:t>
            </a:r>
            <a:r>
              <a:rPr lang="pt-BR" sz="2800" dirty="0" smtClean="0"/>
              <a:t>dramatúrgicos, </a:t>
            </a:r>
            <a:r>
              <a:rPr lang="pt-BR" sz="2800" dirty="0"/>
              <a:t>analisando </a:t>
            </a:r>
            <a:r>
              <a:rPr lang="pt-BR" sz="2800" dirty="0" smtClean="0"/>
              <a:t> </a:t>
            </a:r>
            <a:r>
              <a:rPr lang="pt-BR" sz="2800" dirty="0"/>
              <a:t>elementos </a:t>
            </a:r>
            <a:r>
              <a:rPr lang="pt-BR" sz="2800" dirty="0" smtClean="0"/>
              <a:t>que </a:t>
            </a:r>
            <a:r>
              <a:rPr lang="pt-BR" sz="2800" dirty="0"/>
              <a:t>os configuram, buscando-se as especificidades, as bordas e as possíveis zonas </a:t>
            </a:r>
            <a:r>
              <a:rPr lang="pt-BR" sz="2800" dirty="0" smtClean="0"/>
              <a:t>de intersecção.</a:t>
            </a:r>
          </a:p>
          <a:p>
            <a:pPr marL="36900" indent="0" algn="just">
              <a:buNone/>
            </a:pPr>
            <a:r>
              <a:rPr lang="pt-BR" sz="2800" dirty="0" smtClean="0"/>
              <a:t>Parte 2: Prática de dramaturgia por meio de experiências individuais e em duplas e grupo.</a:t>
            </a:r>
          </a:p>
          <a:p>
            <a:endParaRPr lang="pt-BR" sz="2800" dirty="0"/>
          </a:p>
        </p:txBody>
      </p:sp>
    </p:spTree>
    <p:extLst>
      <p:ext uri="{BB962C8B-B14F-4D97-AF65-F5344CB8AC3E}">
        <p14:creationId xmlns:p14="http://schemas.microsoft.com/office/powerpoint/2010/main" val="2169604239"/>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Espaço Reservado para Conteúdo 2"/>
          <p:cNvSpPr>
            <a:spLocks noGrp="1"/>
          </p:cNvSpPr>
          <p:nvPr>
            <p:ph idx="1"/>
          </p:nvPr>
        </p:nvSpPr>
        <p:spPr/>
        <p:txBody>
          <a:bodyPr>
            <a:normAutofit fontScale="92500"/>
          </a:bodyPr>
          <a:lstStyle/>
          <a:p>
            <a:r>
              <a:rPr lang="pt-BR" sz="5200" dirty="0" smtClean="0"/>
              <a:t>Aulas exposição-seminário</a:t>
            </a:r>
          </a:p>
          <a:p>
            <a:r>
              <a:rPr lang="pt-BR" sz="5200" dirty="0" smtClean="0"/>
              <a:t>Práticas dramatúrgicas</a:t>
            </a:r>
          </a:p>
          <a:p>
            <a:r>
              <a:rPr lang="pt-BR" sz="5200" dirty="0" smtClean="0"/>
              <a:t>Convidados</a:t>
            </a:r>
          </a:p>
          <a:p>
            <a:r>
              <a:rPr lang="pt-BR" sz="5200" dirty="0" smtClean="0"/>
              <a:t>Leitura </a:t>
            </a:r>
            <a:r>
              <a:rPr lang="pt-BR" sz="5200" dirty="0"/>
              <a:t>[</a:t>
            </a:r>
            <a:r>
              <a:rPr lang="pt-BR" sz="5200" dirty="0" smtClean="0"/>
              <a:t>Conjunta]</a:t>
            </a:r>
          </a:p>
          <a:p>
            <a:endParaRPr lang="pt-BR" sz="5400" dirty="0"/>
          </a:p>
        </p:txBody>
      </p:sp>
    </p:spTree>
    <p:extLst>
      <p:ext uri="{BB962C8B-B14F-4D97-AF65-F5344CB8AC3E}">
        <p14:creationId xmlns:p14="http://schemas.microsoft.com/office/powerpoint/2010/main" val="1987691547"/>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Ações Possíveis</a:t>
            </a:r>
            <a:endParaRPr lang="pt-BR" dirty="0"/>
          </a:p>
        </p:txBody>
      </p:sp>
      <p:sp>
        <p:nvSpPr>
          <p:cNvPr id="3" name="Espaço Reservado para Conteúdo 2"/>
          <p:cNvSpPr>
            <a:spLocks noGrp="1"/>
          </p:cNvSpPr>
          <p:nvPr>
            <p:ph idx="1"/>
          </p:nvPr>
        </p:nvSpPr>
        <p:spPr/>
        <p:txBody>
          <a:bodyPr>
            <a:normAutofit/>
          </a:bodyPr>
          <a:lstStyle/>
          <a:p>
            <a:r>
              <a:rPr lang="pt-BR" sz="3600" dirty="0" smtClean="0"/>
              <a:t>I Ato  – Antígona</a:t>
            </a:r>
          </a:p>
          <a:p>
            <a:r>
              <a:rPr lang="pt-BR" sz="3600" dirty="0" smtClean="0"/>
              <a:t>II  Ato – A Tempestade </a:t>
            </a:r>
            <a:endParaRPr lang="pt-BR" sz="2400" dirty="0" smtClean="0"/>
          </a:p>
          <a:p>
            <a:r>
              <a:rPr lang="pt-BR" sz="3600" dirty="0" smtClean="0"/>
              <a:t>III  Ato – Fedra</a:t>
            </a:r>
          </a:p>
          <a:p>
            <a:r>
              <a:rPr lang="pt-BR" sz="3600" dirty="0" smtClean="0"/>
              <a:t>IV Ato  – A Gaivota </a:t>
            </a:r>
          </a:p>
          <a:p>
            <a:r>
              <a:rPr lang="pt-BR" sz="3600" dirty="0" smtClean="0"/>
              <a:t>V  Ato -  Peça contemporânea</a:t>
            </a:r>
            <a:endParaRPr lang="pt-BR" sz="3600" dirty="0"/>
          </a:p>
          <a:p>
            <a:endParaRPr lang="pt-BR" dirty="0" smtClean="0"/>
          </a:p>
          <a:p>
            <a:endParaRPr lang="pt-BR" dirty="0" smtClean="0"/>
          </a:p>
        </p:txBody>
      </p:sp>
    </p:spTree>
    <p:extLst>
      <p:ext uri="{BB962C8B-B14F-4D97-AF65-F5344CB8AC3E}">
        <p14:creationId xmlns:p14="http://schemas.microsoft.com/office/powerpoint/2010/main" val="3824397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Espaço Reservado para Conteúdo 2"/>
          <p:cNvSpPr>
            <a:spLocks noGrp="1"/>
          </p:cNvSpPr>
          <p:nvPr>
            <p:ph idx="1"/>
          </p:nvPr>
        </p:nvSpPr>
        <p:spPr/>
        <p:txBody>
          <a:bodyPr>
            <a:normAutofit/>
          </a:bodyPr>
          <a:lstStyle/>
          <a:p>
            <a:r>
              <a:rPr lang="pt-BR" dirty="0" smtClean="0"/>
              <a:t>Dramaturgia do ator</a:t>
            </a:r>
          </a:p>
          <a:p>
            <a:r>
              <a:rPr lang="pt-BR" dirty="0" smtClean="0"/>
              <a:t>Dramaturgia expandida</a:t>
            </a:r>
          </a:p>
          <a:p>
            <a:r>
              <a:rPr lang="pt-BR" dirty="0" smtClean="0"/>
              <a:t>Dramaturgia textual</a:t>
            </a:r>
          </a:p>
          <a:p>
            <a:r>
              <a:rPr lang="pt-BR" dirty="0" smtClean="0"/>
              <a:t>Dramaturgia da imagem</a:t>
            </a:r>
          </a:p>
          <a:p>
            <a:r>
              <a:rPr lang="pt-BR" dirty="0" smtClean="0"/>
              <a:t>Dramaturgia do corpo</a:t>
            </a:r>
          </a:p>
          <a:p>
            <a:r>
              <a:rPr lang="pt-BR" dirty="0" smtClean="0"/>
              <a:t>Dramaturgia do espaço</a:t>
            </a:r>
          </a:p>
          <a:p>
            <a:r>
              <a:rPr lang="pt-BR" dirty="0" smtClean="0"/>
              <a:t>Dramaturgia e o ciberespaço. </a:t>
            </a:r>
          </a:p>
          <a:p>
            <a:r>
              <a:rPr lang="pt-BR" dirty="0" smtClean="0"/>
              <a:t>Dramaturgia em tela.</a:t>
            </a:r>
          </a:p>
          <a:p>
            <a:endParaRPr lang="pt-BR" dirty="0"/>
          </a:p>
        </p:txBody>
      </p:sp>
    </p:spTree>
    <p:extLst>
      <p:ext uri="{BB962C8B-B14F-4D97-AF65-F5344CB8AC3E}">
        <p14:creationId xmlns:p14="http://schemas.microsoft.com/office/powerpoint/2010/main" val="2324755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BAAB0-5F1A-4F7D-9628-D60E95F23652}"/>
              </a:ext>
            </a:extLst>
          </p:cNvPr>
          <p:cNvSpPr>
            <a:spLocks noGrp="1"/>
          </p:cNvSpPr>
          <p:nvPr>
            <p:ph type="title"/>
          </p:nvPr>
        </p:nvSpPr>
        <p:spPr/>
        <p:txBody>
          <a:bodyPr/>
          <a:lstStyle/>
          <a:p>
            <a:r>
              <a:rPr lang="pt-BR" dirty="0"/>
              <a:t> </a:t>
            </a:r>
            <a:r>
              <a:rPr lang="pt-BR" dirty="0" smtClean="0"/>
              <a:t>Avaliação</a:t>
            </a:r>
            <a:endParaRPr lang="pt-BR" dirty="0"/>
          </a:p>
        </p:txBody>
      </p:sp>
      <p:sp>
        <p:nvSpPr>
          <p:cNvPr id="3" name="Espaço Reservado para Conteúdo 2">
            <a:extLst>
              <a:ext uri="{FF2B5EF4-FFF2-40B4-BE49-F238E27FC236}">
                <a16:creationId xmlns:a16="http://schemas.microsoft.com/office/drawing/2014/main" id="{33ECC356-B69E-4C10-8DF0-438665C3FE0F}"/>
              </a:ext>
            </a:extLst>
          </p:cNvPr>
          <p:cNvSpPr>
            <a:spLocks noGrp="1"/>
          </p:cNvSpPr>
          <p:nvPr>
            <p:ph idx="1"/>
          </p:nvPr>
        </p:nvSpPr>
        <p:spPr/>
        <p:txBody>
          <a:bodyPr>
            <a:normAutofit/>
          </a:bodyPr>
          <a:lstStyle/>
          <a:p>
            <a:pPr marL="0" indent="0">
              <a:lnSpc>
                <a:spcPct val="150000"/>
              </a:lnSpc>
              <a:spcBef>
                <a:spcPts val="0"/>
              </a:spcBef>
              <a:buNone/>
            </a:pPr>
            <a:r>
              <a:rPr lang="pt-BR" sz="3200" dirty="0"/>
              <a:t>Frequência. </a:t>
            </a:r>
          </a:p>
          <a:p>
            <a:pPr marL="0" indent="0">
              <a:lnSpc>
                <a:spcPct val="150000"/>
              </a:lnSpc>
              <a:spcBef>
                <a:spcPts val="0"/>
              </a:spcBef>
              <a:buNone/>
            </a:pPr>
            <a:r>
              <a:rPr lang="pt-BR" sz="3200" dirty="0"/>
              <a:t>Presença.</a:t>
            </a:r>
            <a:br>
              <a:rPr lang="pt-BR" sz="3200" dirty="0"/>
            </a:br>
            <a:r>
              <a:rPr lang="pt-BR" sz="3200" dirty="0"/>
              <a:t>Participação nas aulas. </a:t>
            </a:r>
            <a:endParaRPr lang="pt-BR" sz="3200" dirty="0" smtClean="0"/>
          </a:p>
          <a:p>
            <a:pPr marL="0" indent="0">
              <a:lnSpc>
                <a:spcPct val="150000"/>
              </a:lnSpc>
              <a:spcBef>
                <a:spcPts val="0"/>
              </a:spcBef>
              <a:buNone/>
            </a:pPr>
            <a:r>
              <a:rPr lang="pt-BR" sz="3200" dirty="0" smtClean="0"/>
              <a:t>Exercícios.</a:t>
            </a:r>
            <a:endParaRPr lang="pt-BR" dirty="0"/>
          </a:p>
        </p:txBody>
      </p:sp>
    </p:spTree>
    <p:extLst>
      <p:ext uri="{BB962C8B-B14F-4D97-AF65-F5344CB8AC3E}">
        <p14:creationId xmlns:p14="http://schemas.microsoft.com/office/powerpoint/2010/main" val="2283111911"/>
      </p:ext>
    </p:extLst>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marL="2877600" lvl="8" indent="0">
              <a:buNone/>
            </a:pPr>
            <a:endParaRPr lang="pt-BR" dirty="0"/>
          </a:p>
          <a:p>
            <a:pPr marL="2877600" lvl="8" indent="0">
              <a:buNone/>
            </a:pPr>
            <a:endParaRPr lang="pt-BR" dirty="0" smtClean="0"/>
          </a:p>
          <a:p>
            <a:pPr marL="2877600" lvl="8" indent="0">
              <a:buNone/>
            </a:pPr>
            <a:endParaRPr lang="pt-BR" dirty="0"/>
          </a:p>
          <a:p>
            <a:pPr marL="2877600" lvl="8" indent="0">
              <a:buNone/>
            </a:pPr>
            <a:endParaRPr lang="pt-BR" dirty="0"/>
          </a:p>
          <a:p>
            <a:pPr marL="2877600" lvl="8" indent="0">
              <a:buNone/>
            </a:pPr>
            <a:r>
              <a:rPr lang="pt-BR" sz="4800" dirty="0" smtClean="0"/>
              <a:t>  </a:t>
            </a:r>
            <a:r>
              <a:rPr lang="pt-BR" sz="4800" dirty="0" smtClean="0">
                <a:solidFill>
                  <a:srgbClr val="FFFF00"/>
                </a:solidFill>
              </a:rPr>
              <a:t> I</a:t>
            </a:r>
            <a:endParaRPr lang="pt-BR" sz="4800" dirty="0">
              <a:solidFill>
                <a:srgbClr val="FFFF00"/>
              </a:solidFill>
            </a:endParaRPr>
          </a:p>
        </p:txBody>
      </p:sp>
    </p:spTree>
    <p:extLst>
      <p:ext uri="{BB962C8B-B14F-4D97-AF65-F5344CB8AC3E}">
        <p14:creationId xmlns:p14="http://schemas.microsoft.com/office/powerpoint/2010/main" val="933909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85000" lnSpcReduction="20000"/>
          </a:bodyPr>
          <a:lstStyle/>
          <a:p>
            <a:pPr lvl="1"/>
            <a:endParaRPr lang="pt-BR" dirty="0" smtClean="0"/>
          </a:p>
          <a:p>
            <a:pPr lvl="1"/>
            <a:endParaRPr lang="pt-BR" dirty="0"/>
          </a:p>
          <a:p>
            <a:pPr lvl="1"/>
            <a:endParaRPr lang="pt-BR" dirty="0" smtClean="0"/>
          </a:p>
          <a:p>
            <a:pPr lvl="1"/>
            <a:endParaRPr lang="pt-BR" dirty="0"/>
          </a:p>
          <a:p>
            <a:pPr lvl="1"/>
            <a:endParaRPr lang="pt-BR" dirty="0" smtClean="0"/>
          </a:p>
          <a:p>
            <a:pPr lvl="1"/>
            <a:endParaRPr lang="pt-BR" dirty="0"/>
          </a:p>
          <a:p>
            <a:pPr lvl="1"/>
            <a:endParaRPr lang="pt-BR" dirty="0" smtClean="0"/>
          </a:p>
          <a:p>
            <a:pPr marL="1225296" lvl="8" indent="0">
              <a:buNone/>
            </a:pPr>
            <a:r>
              <a:rPr lang="pt-BR" dirty="0" smtClean="0"/>
              <a:t>    </a:t>
            </a:r>
            <a:endParaRPr lang="pt-BR" sz="4800" dirty="0" smtClean="0"/>
          </a:p>
          <a:p>
            <a:pPr marL="1225296" lvl="8" indent="0">
              <a:buNone/>
            </a:pPr>
            <a:r>
              <a:rPr lang="pt-BR" sz="4800" dirty="0"/>
              <a:t>	</a:t>
            </a:r>
            <a:r>
              <a:rPr lang="pt-BR" sz="4800" dirty="0" smtClean="0"/>
              <a:t>A poética do olhar </a:t>
            </a:r>
          </a:p>
          <a:p>
            <a:pPr marL="1225296" lvl="8" indent="0">
              <a:buNone/>
            </a:pPr>
            <a:r>
              <a:rPr lang="pt-BR" sz="4800" dirty="0"/>
              <a:t> </a:t>
            </a:r>
            <a:r>
              <a:rPr lang="pt-BR" sz="4800" dirty="0" smtClean="0"/>
              <a:t>          </a:t>
            </a:r>
            <a:r>
              <a:rPr lang="pt-BR" sz="3800" dirty="0" smtClean="0"/>
              <a:t>Parte 1</a:t>
            </a:r>
            <a:endParaRPr lang="pt-BR" sz="3800" dirty="0"/>
          </a:p>
        </p:txBody>
      </p:sp>
    </p:spTree>
    <p:extLst>
      <p:ext uri="{BB962C8B-B14F-4D97-AF65-F5344CB8AC3E}">
        <p14:creationId xmlns:p14="http://schemas.microsoft.com/office/powerpoint/2010/main" val="882149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096" y="188640"/>
            <a:ext cx="7836352" cy="6669360"/>
          </a:xfrm>
        </p:spPr>
      </p:pic>
      <p:sp>
        <p:nvSpPr>
          <p:cNvPr id="6" name="CaixaDeTexto 5"/>
          <p:cNvSpPr txBox="1"/>
          <p:nvPr/>
        </p:nvSpPr>
        <p:spPr>
          <a:xfrm>
            <a:off x="6948264" y="5301208"/>
            <a:ext cx="1309974" cy="461665"/>
          </a:xfrm>
          <a:prstGeom prst="rect">
            <a:avLst/>
          </a:prstGeom>
          <a:noFill/>
        </p:spPr>
        <p:txBody>
          <a:bodyPr wrap="none" rtlCol="0">
            <a:spAutoFit/>
          </a:bodyPr>
          <a:lstStyle/>
          <a:p>
            <a:r>
              <a:rPr lang="pt-BR" sz="2400" b="1" dirty="0" smtClean="0">
                <a:solidFill>
                  <a:srgbClr val="FFFF00"/>
                </a:solidFill>
              </a:rPr>
              <a:t>Leminski</a:t>
            </a:r>
            <a:endParaRPr lang="pt-BR" b="1" dirty="0">
              <a:solidFill>
                <a:srgbClr val="FFFF00"/>
              </a:solidFill>
            </a:endParaRPr>
          </a:p>
        </p:txBody>
      </p:sp>
      <p:sp>
        <p:nvSpPr>
          <p:cNvPr id="3" name="CaixaDeTexto 2"/>
          <p:cNvSpPr txBox="1"/>
          <p:nvPr/>
        </p:nvSpPr>
        <p:spPr>
          <a:xfrm>
            <a:off x="2051720" y="1340768"/>
            <a:ext cx="2811988" cy="584775"/>
          </a:xfrm>
          <a:prstGeom prst="rect">
            <a:avLst/>
          </a:prstGeom>
          <a:noFill/>
        </p:spPr>
        <p:txBody>
          <a:bodyPr wrap="none" rtlCol="0">
            <a:spAutoFit/>
          </a:bodyPr>
          <a:lstStyle/>
          <a:p>
            <a:r>
              <a:rPr lang="pt-BR" sz="3200" dirty="0" smtClean="0"/>
              <a:t>O herói trágico</a:t>
            </a:r>
            <a:endParaRPr lang="pt-BR" sz="3200" dirty="0"/>
          </a:p>
        </p:txBody>
      </p:sp>
    </p:spTree>
    <p:extLst>
      <p:ext uri="{BB962C8B-B14F-4D97-AF65-F5344CB8AC3E}">
        <p14:creationId xmlns:p14="http://schemas.microsoft.com/office/powerpoint/2010/main" val="2015262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Comic Sans MS" panose="030F0702030302020204" pitchFamily="66" charset="0"/>
              </a:rPr>
              <a:t/>
            </a:r>
            <a:br>
              <a:rPr lang="pt-BR" dirty="0" smtClean="0">
                <a:latin typeface="Comic Sans MS" panose="030F0702030302020204" pitchFamily="66" charset="0"/>
              </a:rPr>
            </a:br>
            <a:r>
              <a:rPr lang="pt-BR" dirty="0">
                <a:latin typeface="Comic Sans MS" panose="030F0702030302020204" pitchFamily="66" charset="0"/>
              </a:rPr>
              <a:t> </a:t>
            </a:r>
            <a:r>
              <a:rPr lang="pt-BR" dirty="0" smtClean="0">
                <a:latin typeface="Comic Sans MS" panose="030F0702030302020204" pitchFamily="66" charset="0"/>
              </a:rPr>
              <a:t>  A POÉTICA DO </a:t>
            </a:r>
            <a:r>
              <a:rPr lang="pt-BR" b="1" dirty="0" smtClean="0">
                <a:solidFill>
                  <a:srgbClr val="0070C0"/>
                </a:solidFill>
                <a:latin typeface="Comic Sans MS" panose="030F0702030302020204" pitchFamily="66" charset="0"/>
              </a:rPr>
              <a:t>OLHAR</a:t>
            </a:r>
            <a:r>
              <a:rPr lang="pt-BR" dirty="0" smtClean="0"/>
              <a:t/>
            </a:r>
            <a:br>
              <a:rPr lang="pt-BR" dirty="0" smtClean="0"/>
            </a:br>
            <a:r>
              <a:rPr lang="pt-BR" dirty="0"/>
              <a:t>	</a:t>
            </a:r>
            <a:r>
              <a:rPr lang="pt-BR" dirty="0" smtClean="0"/>
              <a:t>    </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sz="2400" dirty="0"/>
              <a:t>Na altura do século VI e V a. C.  a faculdade da </a:t>
            </a:r>
            <a:r>
              <a:rPr lang="pt-BR" sz="2400" u="sng" dirty="0"/>
              <a:t>visão</a:t>
            </a:r>
            <a:r>
              <a:rPr lang="pt-BR" sz="2400" dirty="0"/>
              <a:t> e o atributo do </a:t>
            </a:r>
            <a:r>
              <a:rPr lang="pt-BR" sz="2400" u="sng" dirty="0"/>
              <a:t>conhecimento</a:t>
            </a:r>
            <a:r>
              <a:rPr lang="pt-BR" sz="2400" dirty="0"/>
              <a:t> tinham se  juntado na palavra grega </a:t>
            </a:r>
            <a:r>
              <a:rPr lang="pt-BR" sz="2400" dirty="0">
                <a:solidFill>
                  <a:srgbClr val="FFC000"/>
                </a:solidFill>
              </a:rPr>
              <a:t>theorein</a:t>
            </a:r>
            <a:r>
              <a:rPr lang="pt-BR" sz="2400" dirty="0"/>
              <a:t>, significando tanto “ver” quanto “saber”. A partir dai o conhecimento era um registro da </a:t>
            </a:r>
            <a:r>
              <a:rPr lang="pt-BR" sz="2400" dirty="0" smtClean="0"/>
              <a:t>visão. </a:t>
            </a:r>
            <a:r>
              <a:rPr lang="pt-BR" sz="2400" dirty="0"/>
              <a:t>A ignorância, consequentemente,  torna-se uma falta de conhecimento decorrente de os objetos não seres visíveis, e, assim, </a:t>
            </a:r>
            <a:r>
              <a:rPr lang="pt-BR" sz="2400" u="sng" dirty="0"/>
              <a:t>treva</a:t>
            </a:r>
            <a:r>
              <a:rPr lang="pt-BR" sz="2400" dirty="0"/>
              <a:t> identifica-se com a i</a:t>
            </a:r>
            <a:r>
              <a:rPr lang="pt-BR" sz="2400" u="sng" dirty="0"/>
              <a:t>gnorância</a:t>
            </a:r>
            <a:r>
              <a:rPr lang="pt-BR" sz="2400" dirty="0"/>
              <a:t>. Por sua vez, a escuridão se torna uma fonte de medo, como se o conhecimento dos objetos visíveis fosse a única defesa contra o terror e a </a:t>
            </a:r>
            <a:r>
              <a:rPr lang="pt-BR" sz="2400" dirty="0" smtClean="0"/>
              <a:t>angústia.  (James Hamilton Patersen)</a:t>
            </a:r>
            <a:endParaRPr lang="pt-BR" sz="2400" dirty="0"/>
          </a:p>
          <a:p>
            <a:endParaRPr lang="pt-BR" dirty="0"/>
          </a:p>
        </p:txBody>
      </p:sp>
    </p:spTree>
    <p:extLst>
      <p:ext uri="{BB962C8B-B14F-4D97-AF65-F5344CB8AC3E}">
        <p14:creationId xmlns:p14="http://schemas.microsoft.com/office/powerpoint/2010/main" val="1387694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FF00"/>
                </a:solidFill>
                <a:latin typeface="Freestyle Script" panose="030804020302050B0404" pitchFamily="66" charset="0"/>
              </a:rPr>
              <a:t>Expansão da mirada</a:t>
            </a:r>
            <a:endParaRPr lang="pt-BR" b="1" dirty="0">
              <a:solidFill>
                <a:srgbClr val="FFFF00"/>
              </a:solidFill>
              <a:latin typeface="Freestyle Script" panose="030804020302050B0404" pitchFamily="66" charset="0"/>
            </a:endParaRPr>
          </a:p>
        </p:txBody>
      </p:sp>
      <p:sp>
        <p:nvSpPr>
          <p:cNvPr id="3" name="Espaço Reservado para Conteúdo 2"/>
          <p:cNvSpPr>
            <a:spLocks noGrp="1"/>
          </p:cNvSpPr>
          <p:nvPr>
            <p:ph idx="1"/>
          </p:nvPr>
        </p:nvSpPr>
        <p:spPr/>
        <p:txBody>
          <a:bodyPr>
            <a:normAutofit fontScale="62500" lnSpcReduction="20000"/>
          </a:bodyPr>
          <a:lstStyle/>
          <a:p>
            <a:pPr algn="just">
              <a:lnSpc>
                <a:spcPct val="120000"/>
              </a:lnSpc>
              <a:spcBef>
                <a:spcPts val="0"/>
              </a:spcBef>
              <a:spcAft>
                <a:spcPts val="0"/>
              </a:spcAft>
            </a:pPr>
            <a:r>
              <a:rPr lang="pt-BR" sz="3200" b="1" dirty="0">
                <a:solidFill>
                  <a:srgbClr val="FFC000"/>
                </a:solidFill>
              </a:rPr>
              <a:t>Háptico significa “relativo ao tátil”, e é proveniente do </a:t>
            </a:r>
            <a:r>
              <a:rPr lang="pt-BR" sz="3200" b="1" dirty="0" smtClean="0">
                <a:solidFill>
                  <a:srgbClr val="FFC000"/>
                </a:solidFill>
              </a:rPr>
              <a:t>grego. Haptikós - Próprio </a:t>
            </a:r>
            <a:r>
              <a:rPr lang="pt-BR" sz="3200" b="1" dirty="0">
                <a:solidFill>
                  <a:srgbClr val="FFC000"/>
                </a:solidFill>
              </a:rPr>
              <a:t>para tocar, sensível ao tato. É o correlato tátil da óptica (para o visual) e da acústica (para o auditivo</a:t>
            </a:r>
            <a:r>
              <a:rPr lang="pt-BR" sz="3200" b="1" dirty="0" smtClean="0">
                <a:solidFill>
                  <a:srgbClr val="FFC000"/>
                </a:solidFill>
              </a:rPr>
              <a:t>).</a:t>
            </a:r>
          </a:p>
          <a:p>
            <a:pPr algn="just">
              <a:lnSpc>
                <a:spcPct val="120000"/>
              </a:lnSpc>
              <a:spcBef>
                <a:spcPts val="0"/>
              </a:spcBef>
              <a:spcAft>
                <a:spcPts val="0"/>
              </a:spcAft>
            </a:pPr>
            <a:r>
              <a:rPr lang="pt-BR" sz="3200" b="1" dirty="0" smtClean="0">
                <a:solidFill>
                  <a:srgbClr val="FFC000"/>
                </a:solidFill>
              </a:rPr>
              <a:t>  </a:t>
            </a:r>
          </a:p>
          <a:p>
            <a:pPr algn="just">
              <a:lnSpc>
                <a:spcPct val="120000"/>
              </a:lnSpc>
              <a:spcBef>
                <a:spcPts val="0"/>
              </a:spcBef>
              <a:spcAft>
                <a:spcPts val="0"/>
              </a:spcAft>
            </a:pPr>
            <a:r>
              <a:rPr lang="pt-BR" sz="3200" b="1" dirty="0" smtClean="0">
                <a:solidFill>
                  <a:srgbClr val="FFC000"/>
                </a:solidFill>
              </a:rPr>
              <a:t>O </a:t>
            </a:r>
            <a:r>
              <a:rPr lang="pt-BR" sz="3200" b="1" dirty="0">
                <a:solidFill>
                  <a:srgbClr val="FFC000"/>
                </a:solidFill>
              </a:rPr>
              <a:t>sistema háptico vai além do tato e é um dos mais complexos meios de comunicação entre o mundo interno e externo do homem. </a:t>
            </a:r>
            <a:r>
              <a:rPr lang="pt-BR" sz="3200" b="1" dirty="0" smtClean="0">
                <a:solidFill>
                  <a:srgbClr val="FFC000"/>
                </a:solidFill>
              </a:rPr>
              <a:t>O </a:t>
            </a:r>
            <a:r>
              <a:rPr lang="pt-BR" sz="3200" b="1" dirty="0">
                <a:solidFill>
                  <a:srgbClr val="FFC000"/>
                </a:solidFill>
              </a:rPr>
              <a:t>sistema háptico está relacionado com a percepção de textura, movimento e forças através da coordenação de esforços de receptores do tato, visão, audição e propriocepção. A função háptica depende da exploração ativa do ambiente, seja este estável ou em movimento</a:t>
            </a:r>
            <a:r>
              <a:rPr lang="pt-BR" sz="3200" b="1" dirty="0" smtClean="0">
                <a:solidFill>
                  <a:srgbClr val="FFC000"/>
                </a:solidFill>
              </a:rPr>
              <a:t>.  </a:t>
            </a:r>
            <a:r>
              <a:rPr lang="pt-BR" sz="3200" b="1" dirty="0">
                <a:solidFill>
                  <a:srgbClr val="FFC000"/>
                </a:solidFill>
              </a:rPr>
              <a:t>(KASTRUP, </a:t>
            </a:r>
            <a:r>
              <a:rPr lang="pt-BR" sz="3200" b="1" dirty="0" smtClean="0">
                <a:solidFill>
                  <a:srgbClr val="FFC000"/>
                </a:solidFill>
              </a:rPr>
              <a:t>2007):</a:t>
            </a:r>
            <a:endParaRPr lang="pt-BR" sz="3200" b="1" dirty="0">
              <a:solidFill>
                <a:srgbClr val="FFC000"/>
              </a:solidFill>
            </a:endParaRPr>
          </a:p>
          <a:p>
            <a:r>
              <a:rPr lang="pt-BR" dirty="0" smtClean="0"/>
              <a:t> </a:t>
            </a:r>
            <a:endParaRPr lang="pt-BR" dirty="0"/>
          </a:p>
        </p:txBody>
      </p:sp>
    </p:spTree>
    <p:extLst>
      <p:ext uri="{BB962C8B-B14F-4D97-AF65-F5344CB8AC3E}">
        <p14:creationId xmlns:p14="http://schemas.microsoft.com/office/powerpoint/2010/main" val="3861745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t>
            </a:r>
            <a:r>
              <a:rPr lang="pt-BR" sz="6600" dirty="0" smtClean="0">
                <a:solidFill>
                  <a:srgbClr val="FFFF00"/>
                </a:solidFill>
              </a:rPr>
              <a:t> </a:t>
            </a:r>
            <a:r>
              <a:rPr lang="pt-BR" dirty="0" smtClean="0">
                <a:solidFill>
                  <a:srgbClr val="FFFF00"/>
                </a:solidFill>
              </a:rPr>
              <a:t>[</a:t>
            </a:r>
            <a:r>
              <a:rPr lang="pt-BR" dirty="0" smtClean="0">
                <a:solidFill>
                  <a:schemeClr val="bg1">
                    <a:lumMod val="10000"/>
                    <a:lumOff val="90000"/>
                  </a:schemeClr>
                </a:solidFill>
              </a:rPr>
              <a:t>A MIRADA</a:t>
            </a:r>
            <a:r>
              <a:rPr lang="pt-BR" dirty="0" smtClean="0">
                <a:solidFill>
                  <a:srgbClr val="FFFF00"/>
                </a:solidFill>
              </a:rPr>
              <a:t>]</a:t>
            </a:r>
            <a:endParaRPr lang="pt-BR" dirty="0">
              <a:solidFill>
                <a:srgbClr val="FFFF00"/>
              </a:solidFill>
            </a:endParaRPr>
          </a:p>
        </p:txBody>
      </p:sp>
      <p:sp>
        <p:nvSpPr>
          <p:cNvPr id="3" name="Espaço Reservado para Conteúdo 2"/>
          <p:cNvSpPr>
            <a:spLocks noGrp="1"/>
          </p:cNvSpPr>
          <p:nvPr>
            <p:ph idx="1"/>
          </p:nvPr>
        </p:nvSpPr>
        <p:spPr/>
        <p:txBody>
          <a:bodyPr/>
          <a:lstStyle/>
          <a:p>
            <a:r>
              <a:rPr lang="pt-BR" sz="4000" dirty="0"/>
              <a:t>Você só conhece o que vê. O que pode ser ouvido, sentido, cheirado, mas não pode ser visto, aterroriza porque não tem forma. </a:t>
            </a:r>
          </a:p>
          <a:p>
            <a:endParaRPr lang="pt-BR" dirty="0" smtClean="0"/>
          </a:p>
          <a:p>
            <a:r>
              <a:rPr lang="pt-BR" dirty="0"/>
              <a:t>ALVAREZ, A.  Noite. A vida noturna, a linguagem da noite, o sono e os sonhos. São Paulo, Cia das Letras 1996.</a:t>
            </a:r>
          </a:p>
          <a:p>
            <a:endParaRPr lang="pt-BR" dirty="0"/>
          </a:p>
        </p:txBody>
      </p:sp>
    </p:spTree>
    <p:extLst>
      <p:ext uri="{BB962C8B-B14F-4D97-AF65-F5344CB8AC3E}">
        <p14:creationId xmlns:p14="http://schemas.microsoft.com/office/powerpoint/2010/main" val="1309885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92500" lnSpcReduction="10000"/>
          </a:bodyPr>
          <a:lstStyle/>
          <a:p>
            <a:pPr algn="just"/>
            <a:r>
              <a:rPr lang="pt-BR" sz="2800" dirty="0" smtClean="0"/>
              <a:t>“</a:t>
            </a:r>
            <a:r>
              <a:rPr lang="pt-BR" sz="3200" dirty="0" smtClean="0"/>
              <a:t>Os </a:t>
            </a:r>
            <a:r>
              <a:rPr lang="pt-BR" sz="3200" dirty="0"/>
              <a:t>gregos nunca falavam em ´ter´um sonho, mas sim em ´ver´um sonho”, escreve Liam Hudson,  “e se dizia que os sonhos não só ´visitavam´ o sonhador como também ´se postavam´ à sua frente”. </a:t>
            </a:r>
            <a:endParaRPr lang="pt-BR" sz="3200" dirty="0" smtClean="0"/>
          </a:p>
          <a:p>
            <a:endParaRPr lang="pt-BR" sz="2800" dirty="0"/>
          </a:p>
          <a:p>
            <a:endParaRPr lang="pt-BR" sz="2800" dirty="0" smtClean="0"/>
          </a:p>
          <a:p>
            <a:r>
              <a:rPr lang="pt-BR" sz="2200" dirty="0"/>
              <a:t>ALVAREZ, A.  Noite. A vida noturna, a linguagem da noite, o sono e os sonhos. São Paulo, Cia das Letras 1996</a:t>
            </a:r>
            <a:r>
              <a:rPr lang="pt-BR" sz="2200" dirty="0" smtClean="0"/>
              <a:t>.</a:t>
            </a:r>
          </a:p>
          <a:p>
            <a:endParaRPr lang="pt-BR" sz="2200" dirty="0" smtClean="0"/>
          </a:p>
          <a:p>
            <a:endParaRPr lang="pt-BR" sz="2200" dirty="0"/>
          </a:p>
          <a:p>
            <a:endParaRPr lang="pt-BR" sz="3600" dirty="0"/>
          </a:p>
          <a:p>
            <a:endParaRPr lang="pt-BR" dirty="0"/>
          </a:p>
        </p:txBody>
      </p:sp>
    </p:spTree>
    <p:extLst>
      <p:ext uri="{BB962C8B-B14F-4D97-AF65-F5344CB8AC3E}">
        <p14:creationId xmlns:p14="http://schemas.microsoft.com/office/powerpoint/2010/main" val="3961855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Jean-Pierre Vernant</a:t>
            </a:r>
            <a:endParaRPr lang="pt-BR" dirty="0"/>
          </a:p>
        </p:txBody>
      </p:sp>
      <p:sp>
        <p:nvSpPr>
          <p:cNvPr id="3" name="Espaço Reservado para Conteúdo 2"/>
          <p:cNvSpPr>
            <a:spLocks noGrp="1"/>
          </p:cNvSpPr>
          <p:nvPr>
            <p:ph idx="1"/>
          </p:nvPr>
        </p:nvSpPr>
        <p:spPr/>
        <p:txBody>
          <a:bodyPr>
            <a:normAutofit/>
          </a:bodyPr>
          <a:lstStyle/>
          <a:p>
            <a:r>
              <a:rPr lang="pt-BR" sz="3200" dirty="0" smtClean="0">
                <a:solidFill>
                  <a:srgbClr val="FFFF00"/>
                </a:solidFill>
              </a:rPr>
              <a:t>Estar </a:t>
            </a:r>
            <a:r>
              <a:rPr lang="pt-BR" sz="3200" dirty="0">
                <a:solidFill>
                  <a:srgbClr val="FFFF00"/>
                </a:solidFill>
              </a:rPr>
              <a:t>no mundo humano é estar vivo à luz do sol, ver os outros e por eles ser visto, viver em reciprocidade, lembrar de si e dos outros.</a:t>
            </a:r>
          </a:p>
          <a:p>
            <a:endParaRPr lang="pt-BR" dirty="0"/>
          </a:p>
        </p:txBody>
      </p:sp>
    </p:spTree>
    <p:extLst>
      <p:ext uri="{BB962C8B-B14F-4D97-AF65-F5344CB8AC3E}">
        <p14:creationId xmlns:p14="http://schemas.microsoft.com/office/powerpoint/2010/main" val="891725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p:txBody>
          <a:bodyPr/>
          <a:lstStyle/>
          <a:p>
            <a:pPr eaLnBrk="1" hangingPunct="1">
              <a:defRPr/>
            </a:pPr>
            <a:r>
              <a:rPr lang="pt-BR" altLang="pt-BR" dirty="0" smtClean="0"/>
              <a:t>DRAMATURGIA</a:t>
            </a:r>
          </a:p>
        </p:txBody>
      </p:sp>
      <p:sp>
        <p:nvSpPr>
          <p:cNvPr id="4099" name="Espaço Reservado para Conteúdo 2"/>
          <p:cNvSpPr>
            <a:spLocks noGrp="1"/>
          </p:cNvSpPr>
          <p:nvPr>
            <p:ph idx="1"/>
          </p:nvPr>
        </p:nvSpPr>
        <p:spPr/>
        <p:txBody>
          <a:bodyPr>
            <a:normAutofit fontScale="92500" lnSpcReduction="10000"/>
          </a:bodyPr>
          <a:lstStyle/>
          <a:p>
            <a:pPr eaLnBrk="1" hangingPunct="1"/>
            <a:r>
              <a:rPr lang="pt-BR" altLang="pt-BR" sz="6000" dirty="0" smtClean="0"/>
              <a:t>AUTOR</a:t>
            </a:r>
          </a:p>
          <a:p>
            <a:pPr eaLnBrk="1" hangingPunct="1"/>
            <a:r>
              <a:rPr lang="pt-BR" altLang="pt-BR" sz="6000" dirty="0" smtClean="0"/>
              <a:t>DRAMATURGO</a:t>
            </a:r>
          </a:p>
          <a:p>
            <a:pPr eaLnBrk="1" hangingPunct="1"/>
            <a:r>
              <a:rPr lang="pt-BR" altLang="pt-BR" sz="6000" dirty="0" smtClean="0"/>
              <a:t>DRAMATURGISTA</a:t>
            </a:r>
          </a:p>
          <a:p>
            <a:pPr eaLnBrk="1" hangingPunct="1"/>
            <a:r>
              <a:rPr lang="pt-BR" altLang="pt-BR" sz="6000" dirty="0" smtClean="0"/>
              <a:t>DRAMATURGISMO</a:t>
            </a:r>
          </a:p>
        </p:txBody>
      </p:sp>
    </p:spTree>
    <p:extLst>
      <p:ext uri="{BB962C8B-B14F-4D97-AF65-F5344CB8AC3E}">
        <p14:creationId xmlns:p14="http://schemas.microsoft.com/office/powerpoint/2010/main" val="822143632"/>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6933" y="260648"/>
            <a:ext cx="7290054" cy="1499616"/>
          </a:xfrm>
        </p:spPr>
        <p:txBody>
          <a:bodyPr/>
          <a:lstStyle/>
          <a:p>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476672"/>
            <a:ext cx="3600400" cy="6192688"/>
          </a:xfrm>
        </p:spPr>
      </p:pic>
      <p:sp>
        <p:nvSpPr>
          <p:cNvPr id="3" name="CaixaDeTexto 2"/>
          <p:cNvSpPr txBox="1"/>
          <p:nvPr/>
        </p:nvSpPr>
        <p:spPr>
          <a:xfrm>
            <a:off x="5148064" y="5229200"/>
            <a:ext cx="3737562" cy="1754326"/>
          </a:xfrm>
          <a:prstGeom prst="rect">
            <a:avLst/>
          </a:prstGeom>
          <a:noFill/>
        </p:spPr>
        <p:txBody>
          <a:bodyPr wrap="none" rtlCol="0">
            <a:spAutoFit/>
          </a:bodyPr>
          <a:lstStyle/>
          <a:p>
            <a:r>
              <a:rPr lang="pt-BR" sz="5400" b="1" dirty="0" smtClean="0">
                <a:solidFill>
                  <a:srgbClr val="FF0000"/>
                </a:solidFill>
              </a:rPr>
              <a:t>ESCREVER</a:t>
            </a:r>
          </a:p>
          <a:p>
            <a:r>
              <a:rPr lang="pt-BR" sz="5400" b="1" dirty="0" smtClean="0">
                <a:solidFill>
                  <a:srgbClr val="FF0000"/>
                </a:solidFill>
              </a:rPr>
              <a:t>Arquiteturas</a:t>
            </a:r>
            <a:endParaRPr lang="pt-BR" sz="5400" b="1" dirty="0">
              <a:solidFill>
                <a:srgbClr val="FF0000"/>
              </a:solidFill>
            </a:endParaRPr>
          </a:p>
        </p:txBody>
      </p:sp>
    </p:spTree>
    <p:extLst>
      <p:ext uri="{BB962C8B-B14F-4D97-AF65-F5344CB8AC3E}">
        <p14:creationId xmlns:p14="http://schemas.microsoft.com/office/powerpoint/2010/main" val="165356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POÉTICAS DO OLHAR</a:t>
            </a:r>
            <a:endParaRPr lang="pt-BR" b="1"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839" y="1731963"/>
            <a:ext cx="6098384" cy="4059237"/>
          </a:xfrm>
        </p:spPr>
      </p:pic>
    </p:spTree>
    <p:extLst>
      <p:ext uri="{BB962C8B-B14F-4D97-AF65-F5344CB8AC3E}">
        <p14:creationId xmlns:p14="http://schemas.microsoft.com/office/powerpoint/2010/main" val="9166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ítulo 1"/>
          <p:cNvSpPr>
            <a:spLocks noGrp="1"/>
          </p:cNvSpPr>
          <p:nvPr>
            <p:ph type="title"/>
          </p:nvPr>
        </p:nvSpPr>
        <p:spPr/>
        <p:txBody>
          <a:bodyPr/>
          <a:lstStyle/>
          <a:p>
            <a:endParaRPr lang="pt-BR" altLang="pt-BR" dirty="0" smtClean="0"/>
          </a:p>
        </p:txBody>
      </p:sp>
      <p:pic>
        <p:nvPicPr>
          <p:cNvPr id="74755"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365125"/>
            <a:ext cx="8424862" cy="6376988"/>
          </a:xfrm>
        </p:spPr>
      </p:pic>
      <p:sp>
        <p:nvSpPr>
          <p:cNvPr id="2" name="CaixaDeTexto 1"/>
          <p:cNvSpPr txBox="1"/>
          <p:nvPr/>
        </p:nvSpPr>
        <p:spPr>
          <a:xfrm>
            <a:off x="2267744" y="1196752"/>
            <a:ext cx="3930884" cy="1015663"/>
          </a:xfrm>
          <a:prstGeom prst="rect">
            <a:avLst/>
          </a:prstGeom>
          <a:noFill/>
        </p:spPr>
        <p:txBody>
          <a:bodyPr wrap="none" rtlCol="0">
            <a:spAutoFit/>
          </a:bodyPr>
          <a:lstStyle/>
          <a:p>
            <a:r>
              <a:rPr lang="pt-BR" sz="6000" b="1" dirty="0" smtClean="0"/>
              <a:t>Um Objeto</a:t>
            </a:r>
            <a:endParaRPr lang="pt-BR" sz="6000" b="1" dirty="0"/>
          </a:p>
        </p:txBody>
      </p:sp>
    </p:spTree>
    <p:extLst>
      <p:ext uri="{BB962C8B-B14F-4D97-AF65-F5344CB8AC3E}">
        <p14:creationId xmlns:p14="http://schemas.microsoft.com/office/powerpoint/2010/main" val="32197962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8744" y="1986814"/>
            <a:ext cx="7298575" cy="3549535"/>
          </a:xfrm>
        </p:spPr>
      </p:pic>
    </p:spTree>
    <p:extLst>
      <p:ext uri="{BB962C8B-B14F-4D97-AF65-F5344CB8AC3E}">
        <p14:creationId xmlns:p14="http://schemas.microsoft.com/office/powerpoint/2010/main" val="1416365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normAutofit fontScale="90000"/>
          </a:bodyPr>
          <a:lstStyle/>
          <a:p>
            <a:pPr eaLnBrk="1" fontAlgn="auto" hangingPunct="1">
              <a:spcAft>
                <a:spcPts val="0"/>
              </a:spcAft>
              <a:defRPr/>
            </a:pPr>
            <a:r>
              <a:rPr lang="pt-BR" altLang="pt-BR" dirty="0" smtClean="0">
                <a:solidFill>
                  <a:schemeClr val="accent1">
                    <a:tint val="88000"/>
                    <a:satMod val="150000"/>
                  </a:schemeClr>
                </a:solidFill>
              </a:rPr>
              <a:t>      </a:t>
            </a:r>
            <a:r>
              <a:rPr lang="pt-BR" altLang="pt-BR" b="1" dirty="0" smtClean="0">
                <a:solidFill>
                  <a:schemeClr val="accent1">
                    <a:tint val="88000"/>
                    <a:satMod val="150000"/>
                  </a:schemeClr>
                </a:solidFill>
              </a:rPr>
              <a:t>ESCRE</a:t>
            </a:r>
            <a:r>
              <a:rPr lang="pt-BR" altLang="pt-BR" b="1" dirty="0" smtClean="0">
                <a:solidFill>
                  <a:srgbClr val="FF0000"/>
                </a:solidFill>
              </a:rPr>
              <a:t>VER</a:t>
            </a:r>
            <a:r>
              <a:rPr lang="pt-BR" altLang="pt-BR" b="1" dirty="0" smtClean="0">
                <a:solidFill>
                  <a:schemeClr val="accent1">
                    <a:tint val="88000"/>
                    <a:satMod val="150000"/>
                  </a:schemeClr>
                </a:solidFill>
              </a:rPr>
              <a:t>. Anton TCHEKOV</a:t>
            </a:r>
          </a:p>
        </p:txBody>
      </p:sp>
      <p:sp>
        <p:nvSpPr>
          <p:cNvPr id="19459" name="Espaço Reservado para Conteúdo 2"/>
          <p:cNvSpPr>
            <a:spLocks noGrp="1"/>
          </p:cNvSpPr>
          <p:nvPr>
            <p:ph idx="1"/>
          </p:nvPr>
        </p:nvSpPr>
        <p:spPr/>
        <p:txBody>
          <a:bodyPr>
            <a:normAutofit fontScale="85000" lnSpcReduction="20000"/>
          </a:bodyPr>
          <a:lstStyle/>
          <a:p>
            <a:pPr marL="0" indent="0" eaLnBrk="1" fontAlgn="auto" hangingPunct="1">
              <a:spcAft>
                <a:spcPts val="0"/>
              </a:spcAft>
              <a:buFont typeface="Arial" charset="0"/>
              <a:buNone/>
              <a:defRPr/>
            </a:pPr>
            <a:r>
              <a:rPr lang="pt-BR" altLang="pt-BR" dirty="0" smtClean="0"/>
              <a:t>  </a:t>
            </a:r>
            <a:r>
              <a:rPr lang="pt-BR" altLang="pt-BR" sz="5400" dirty="0" smtClean="0"/>
              <a:t>A ARTE DE ESCREVER CONSISTE BEM MENOS EM ESCREVER BEM, E MUITO MAIS EM RISCAR O QUE ESTÁ MAL ESCRITO. É  PRECISO</a:t>
            </a:r>
            <a:r>
              <a:rPr lang="pt-BR" altLang="pt-BR" sz="5400" dirty="0" smtClean="0">
                <a:solidFill>
                  <a:srgbClr val="FFC000"/>
                </a:solidFill>
              </a:rPr>
              <a:t> BORDAR O PAPEL</a:t>
            </a:r>
            <a:r>
              <a:rPr lang="pt-BR" altLang="pt-BR" sz="5400" dirty="0" smtClean="0"/>
              <a:t>.</a:t>
            </a:r>
          </a:p>
          <a:p>
            <a:pPr marL="265176" indent="-265176" eaLnBrk="1" fontAlgn="auto" hangingPunct="1">
              <a:spcAft>
                <a:spcPts val="0"/>
              </a:spcAft>
              <a:buFont typeface="Wingdings 2"/>
              <a:buChar char=""/>
              <a:defRPr/>
            </a:pPr>
            <a:endParaRPr lang="pt-BR" altLang="pt-BR" dirty="0" smtClean="0"/>
          </a:p>
        </p:txBody>
      </p:sp>
    </p:spTree>
    <p:extLst>
      <p:ext uri="{BB962C8B-B14F-4D97-AF65-F5344CB8AC3E}">
        <p14:creationId xmlns:p14="http://schemas.microsoft.com/office/powerpoint/2010/main" val="1094333704"/>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t>
            </a:r>
            <a:r>
              <a:rPr lang="pt-BR" dirty="0" smtClean="0"/>
              <a:t>    A </a:t>
            </a:r>
            <a:r>
              <a:rPr lang="pt-BR" dirty="0"/>
              <a:t>Gaivota</a:t>
            </a:r>
          </a:p>
        </p:txBody>
      </p:sp>
      <p:sp>
        <p:nvSpPr>
          <p:cNvPr id="3" name="Espaço Reservado para Conteúdo 2"/>
          <p:cNvSpPr>
            <a:spLocks noGrp="1"/>
          </p:cNvSpPr>
          <p:nvPr>
            <p:ph idx="1"/>
          </p:nvPr>
        </p:nvSpPr>
        <p:spPr/>
        <p:txBody>
          <a:bodyPr>
            <a:normAutofit lnSpcReduction="10000"/>
          </a:bodyPr>
          <a:lstStyle/>
          <a:p>
            <a:r>
              <a:rPr lang="pt-BR" sz="4400" b="1" dirty="0">
                <a:solidFill>
                  <a:srgbClr val="FF0000"/>
                </a:solidFill>
              </a:rPr>
              <a:t>Trepliov</a:t>
            </a:r>
            <a:r>
              <a:rPr lang="pt-BR" sz="4400" b="1" dirty="0"/>
              <a:t> – (Lê) “um cartaz na cerca apregoava... Um rosto pálido, emoldurado por cabelos escuros...” Apregoava, emoldurado... Isto é medíocre [</a:t>
            </a:r>
            <a:r>
              <a:rPr lang="pt-BR" sz="4400" b="1" i="1" dirty="0"/>
              <a:t>risca</a:t>
            </a:r>
            <a:r>
              <a:rPr lang="pt-BR" sz="4400" b="1" dirty="0"/>
              <a:t>].</a:t>
            </a:r>
          </a:p>
        </p:txBody>
      </p:sp>
    </p:spTree>
    <p:extLst>
      <p:ext uri="{BB962C8B-B14F-4D97-AF65-F5344CB8AC3E}">
        <p14:creationId xmlns:p14="http://schemas.microsoft.com/office/powerpoint/2010/main" val="496655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r>
              <a:rPr lang="pt-BR" sz="3600" b="1" dirty="0">
                <a:solidFill>
                  <a:srgbClr val="FF0000"/>
                </a:solidFill>
              </a:rPr>
              <a:t>Trepliov</a:t>
            </a:r>
            <a:r>
              <a:rPr lang="pt-BR" sz="3600" dirty="0"/>
              <a:t> -  “Cada vez mais me convenço que a questão não consiste em formas novas e formas velhas, mas sim em que a pessoa escreva sem pensar em formas, sejam quais forem, que ela escreva porque  </a:t>
            </a:r>
            <a:r>
              <a:rPr lang="pt-BR" sz="3600" dirty="0">
                <a:solidFill>
                  <a:srgbClr val="FFC000"/>
                </a:solidFill>
              </a:rPr>
              <a:t>flui livremente de sua alma”</a:t>
            </a:r>
          </a:p>
        </p:txBody>
      </p:sp>
    </p:spTree>
    <p:extLst>
      <p:ext uri="{BB962C8B-B14F-4D97-AF65-F5344CB8AC3E}">
        <p14:creationId xmlns:p14="http://schemas.microsoft.com/office/powerpoint/2010/main" val="3975901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PEÇAS </a:t>
            </a:r>
            <a:endParaRPr lang="pt-BR" dirty="0"/>
          </a:p>
        </p:txBody>
      </p:sp>
      <p:sp>
        <p:nvSpPr>
          <p:cNvPr id="3" name="Espaço Reservado para Conteúdo 2"/>
          <p:cNvSpPr>
            <a:spLocks noGrp="1"/>
          </p:cNvSpPr>
          <p:nvPr>
            <p:ph idx="1"/>
          </p:nvPr>
        </p:nvSpPr>
        <p:spPr>
          <a:xfrm>
            <a:off x="768095" y="1772816"/>
            <a:ext cx="7290055" cy="4023360"/>
          </a:xfrm>
        </p:spPr>
        <p:txBody>
          <a:bodyPr>
            <a:noAutofit/>
          </a:bodyPr>
          <a:lstStyle/>
          <a:p>
            <a:pPr algn="just"/>
            <a:r>
              <a:rPr lang="pt-BR" sz="2400" dirty="0"/>
              <a:t>Mais comumente, come-se, bebe-se, namora-se, diz-se bobagens. Por isso é o que se deve ser no palco. É preciso escrever uma peça onde as pessoas vão, vem, jantam, falam da chuva e do bom tempo, jogam, não por vontade do autor, mas por ser assim que ocorre na vida real. Então, naturalismo à Zola?  - Não, nem naturalismo, nem realismo. Não é preciso ajustar nada a um quadro, é preciso deixar a vida tal como ela é, as pessoas como são, verdadeiras e não artificiais.</a:t>
            </a:r>
          </a:p>
        </p:txBody>
      </p:sp>
    </p:spTree>
    <p:extLst>
      <p:ext uri="{BB962C8B-B14F-4D97-AF65-F5344CB8AC3E}">
        <p14:creationId xmlns:p14="http://schemas.microsoft.com/office/powerpoint/2010/main" val="1523430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165D9-AB27-492B-9B55-B454A695E3EF}"/>
              </a:ext>
            </a:extLst>
          </p:cNvPr>
          <p:cNvSpPr>
            <a:spLocks noGrp="1"/>
          </p:cNvSpPr>
          <p:nvPr>
            <p:ph type="title"/>
          </p:nvPr>
        </p:nvSpPr>
        <p:spPr/>
        <p:txBody>
          <a:bodyPr/>
          <a:lstStyle/>
          <a:p>
            <a:r>
              <a:rPr lang="pt-BR" dirty="0" smtClean="0"/>
              <a:t> Perspectiva clássica</a:t>
            </a:r>
            <a:endParaRPr lang="pt-BR" dirty="0"/>
          </a:p>
        </p:txBody>
      </p:sp>
      <p:sp>
        <p:nvSpPr>
          <p:cNvPr id="3" name="Espaço Reservado para Conteúdo 2">
            <a:extLst>
              <a:ext uri="{FF2B5EF4-FFF2-40B4-BE49-F238E27FC236}">
                <a16:creationId xmlns:a16="http://schemas.microsoft.com/office/drawing/2014/main" id="{0B8317D9-915D-4FB7-A00C-EBAFF8E3D13D}"/>
              </a:ext>
            </a:extLst>
          </p:cNvPr>
          <p:cNvSpPr>
            <a:spLocks noGrp="1"/>
          </p:cNvSpPr>
          <p:nvPr>
            <p:ph idx="1"/>
          </p:nvPr>
        </p:nvSpPr>
        <p:spPr/>
        <p:txBody>
          <a:bodyPr/>
          <a:lstStyle/>
          <a:p>
            <a:endParaRPr lang="pt-BR" dirty="0"/>
          </a:p>
          <a:p>
            <a:endParaRPr lang="pt-BR" dirty="0"/>
          </a:p>
          <a:p>
            <a:endParaRPr lang="pt-BR" dirty="0"/>
          </a:p>
          <a:p>
            <a:r>
              <a:rPr lang="pt-BR" sz="6600" dirty="0"/>
              <a:t>Texto</a:t>
            </a:r>
          </a:p>
          <a:p>
            <a:r>
              <a:rPr lang="pt-BR" sz="6600" dirty="0"/>
              <a:t>Peça</a:t>
            </a:r>
          </a:p>
        </p:txBody>
      </p:sp>
    </p:spTree>
    <p:extLst>
      <p:ext uri="{BB962C8B-B14F-4D97-AF65-F5344CB8AC3E}">
        <p14:creationId xmlns:p14="http://schemas.microsoft.com/office/powerpoint/2010/main" val="3019684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p:nvPr>
        </p:nvSpPr>
        <p:spPr/>
        <p:txBody>
          <a:bodyPr/>
          <a:lstStyle/>
          <a:p>
            <a:pPr eaLnBrk="1" hangingPunct="1"/>
            <a:r>
              <a:rPr lang="pt-BR" altLang="pt-BR" dirty="0"/>
              <a:t>Trama  &amp; Urdidura</a:t>
            </a:r>
          </a:p>
        </p:txBody>
      </p:sp>
      <p:sp>
        <p:nvSpPr>
          <p:cNvPr id="61443" name="Espaço Reservado para Conteúdo 2"/>
          <p:cNvSpPr>
            <a:spLocks noGrp="1"/>
          </p:cNvSpPr>
          <p:nvPr>
            <p:ph idx="1"/>
          </p:nvPr>
        </p:nvSpPr>
        <p:spPr/>
        <p:txBody>
          <a:bodyPr>
            <a:normAutofit fontScale="92500" lnSpcReduction="20000"/>
          </a:bodyPr>
          <a:lstStyle/>
          <a:p>
            <a:r>
              <a:rPr lang="pt-BR" altLang="pt-BR" sz="5400" b="1" dirty="0"/>
              <a:t>Urdidura</a:t>
            </a:r>
            <a:r>
              <a:rPr lang="pt-BR" altLang="pt-BR" sz="5400" dirty="0"/>
              <a:t> – conjunto de fios dispostos longitudinalmente no tear pelo qual passa o fio da trama.</a:t>
            </a:r>
            <a:r>
              <a:rPr lang="pt-BR" altLang="pt-BR" sz="5400" b="1" dirty="0"/>
              <a:t> </a:t>
            </a:r>
          </a:p>
          <a:p>
            <a:r>
              <a:rPr lang="pt-BR" altLang="pt-BR" sz="5400" b="1" dirty="0"/>
              <a:t>Trama</a:t>
            </a:r>
          </a:p>
          <a:p>
            <a:pPr eaLnBrk="1" hangingPunct="1"/>
            <a:endParaRPr lang="pt-BR" altLang="pt-BR" sz="5400" dirty="0"/>
          </a:p>
          <a:p>
            <a:pPr eaLnBrk="1" hangingPunct="1"/>
            <a:endParaRPr lang="pt-BR" altLang="pt-BR" dirty="0"/>
          </a:p>
        </p:txBody>
      </p:sp>
    </p:spTree>
    <p:extLst>
      <p:ext uri="{BB962C8B-B14F-4D97-AF65-F5344CB8AC3E}">
        <p14:creationId xmlns:p14="http://schemas.microsoft.com/office/powerpoint/2010/main" val="13146878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p:cNvSpPr>
            <a:spLocks noGrp="1"/>
          </p:cNvSpPr>
          <p:nvPr>
            <p:ph type="title"/>
          </p:nvPr>
        </p:nvSpPr>
        <p:spPr/>
        <p:txBody>
          <a:bodyPr/>
          <a:lstStyle/>
          <a:p>
            <a:r>
              <a:rPr lang="pt-BR" altLang="pt-BR" dirty="0"/>
              <a:t>           </a:t>
            </a:r>
            <a:r>
              <a:rPr lang="pt-BR" altLang="pt-BR" sz="2800" dirty="0"/>
              <a:t>TRAMA. URDIDURA</a:t>
            </a:r>
          </a:p>
        </p:txBody>
      </p:sp>
      <p:sp>
        <p:nvSpPr>
          <p:cNvPr id="62467" name="Espaço Reservado para Conteúdo 2"/>
          <p:cNvSpPr>
            <a:spLocks noGrp="1"/>
          </p:cNvSpPr>
          <p:nvPr>
            <p:ph idx="1"/>
          </p:nvPr>
        </p:nvSpPr>
        <p:spPr/>
        <p:txBody>
          <a:bodyPr>
            <a:normAutofit fontScale="55000" lnSpcReduction="20000"/>
          </a:bodyPr>
          <a:lstStyle/>
          <a:p>
            <a:pPr eaLnBrk="1" hangingPunct="1"/>
            <a:r>
              <a:rPr lang="pt-BR" altLang="pt-BR" sz="6600" dirty="0"/>
              <a:t>TEIA</a:t>
            </a:r>
          </a:p>
          <a:p>
            <a:pPr eaLnBrk="1" hangingPunct="1"/>
            <a:r>
              <a:rPr lang="pt-BR" altLang="pt-BR" sz="6600" dirty="0"/>
              <a:t>TECER</a:t>
            </a:r>
          </a:p>
          <a:p>
            <a:pPr eaLnBrk="1" hangingPunct="1"/>
            <a:r>
              <a:rPr lang="pt-BR" altLang="pt-BR" sz="6600" dirty="0"/>
              <a:t>BORDAR</a:t>
            </a:r>
          </a:p>
          <a:p>
            <a:pPr eaLnBrk="1" hangingPunct="1"/>
            <a:r>
              <a:rPr lang="pt-BR" altLang="pt-BR" sz="6600" dirty="0"/>
              <a:t>TELA</a:t>
            </a:r>
          </a:p>
          <a:p>
            <a:pPr eaLnBrk="1" hangingPunct="1"/>
            <a:r>
              <a:rPr lang="pt-BR" altLang="pt-BR" sz="6600" dirty="0"/>
              <a:t>TESSITURA</a:t>
            </a:r>
          </a:p>
          <a:p>
            <a:pPr eaLnBrk="1" hangingPunct="1"/>
            <a:r>
              <a:rPr lang="pt-BR" altLang="pt-BR" sz="6600" dirty="0"/>
              <a:t>TEXTUALIDADES</a:t>
            </a:r>
          </a:p>
        </p:txBody>
      </p:sp>
    </p:spTree>
    <p:extLst>
      <p:ext uri="{BB962C8B-B14F-4D97-AF65-F5344CB8AC3E}">
        <p14:creationId xmlns:p14="http://schemas.microsoft.com/office/powerpoint/2010/main" val="1440082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a:t>  </a:t>
            </a:r>
            <a:r>
              <a:rPr lang="pt-BR" dirty="0" smtClean="0"/>
              <a:t> </a:t>
            </a:r>
            <a:r>
              <a:rPr lang="pt-BR" dirty="0"/>
              <a:t>Dramaturgia</a:t>
            </a:r>
          </a:p>
        </p:txBody>
      </p:sp>
      <p:sp>
        <p:nvSpPr>
          <p:cNvPr id="3" name="Espaço Reservado para Conteúdo 2"/>
          <p:cNvSpPr>
            <a:spLocks noGrp="1"/>
          </p:cNvSpPr>
          <p:nvPr>
            <p:ph idx="1"/>
          </p:nvPr>
        </p:nvSpPr>
        <p:spPr/>
        <p:txBody>
          <a:bodyPr>
            <a:normAutofit/>
          </a:bodyPr>
          <a:lstStyle/>
          <a:p>
            <a:pPr>
              <a:defRPr/>
            </a:pPr>
            <a:r>
              <a:rPr lang="pt-BR" sz="6600" dirty="0"/>
              <a:t>Música</a:t>
            </a:r>
          </a:p>
          <a:p>
            <a:pPr>
              <a:defRPr/>
            </a:pPr>
            <a:r>
              <a:rPr lang="pt-BR" sz="6600" dirty="0"/>
              <a:t>Movimento</a:t>
            </a:r>
          </a:p>
          <a:p>
            <a:pPr>
              <a:defRPr/>
            </a:pPr>
            <a:r>
              <a:rPr lang="pt-BR" sz="6600" dirty="0"/>
              <a:t>Ritmo</a:t>
            </a:r>
          </a:p>
        </p:txBody>
      </p:sp>
    </p:spTree>
    <p:extLst>
      <p:ext uri="{BB962C8B-B14F-4D97-AF65-F5344CB8AC3E}">
        <p14:creationId xmlns:p14="http://schemas.microsoft.com/office/powerpoint/2010/main" val="42378020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pt-BR" dirty="0"/>
          </a:p>
        </p:txBody>
      </p:sp>
      <p:sp>
        <p:nvSpPr>
          <p:cNvPr id="16387" name="Espaço Reservado para Conteúdo 2"/>
          <p:cNvSpPr>
            <a:spLocks noGrp="1"/>
          </p:cNvSpPr>
          <p:nvPr>
            <p:ph idx="1"/>
          </p:nvPr>
        </p:nvSpPr>
        <p:spPr/>
        <p:txBody>
          <a:bodyPr/>
          <a:lstStyle/>
          <a:p>
            <a:endParaRPr lang="pt-BR" altLang="pt-BR" dirty="0"/>
          </a:p>
        </p:txBody>
      </p:sp>
      <p:pic>
        <p:nvPicPr>
          <p:cNvPr id="16388" name="Picture 2" descr="C:\Users\User\Pictures\2015-08-11 CUBA LA HABANA 2015\CUBA LA HABANA 2015 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4013"/>
            <a:ext cx="6096000"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4812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1"/>
          <p:cNvSpPr>
            <a:spLocks noGrp="1"/>
          </p:cNvSpPr>
          <p:nvPr>
            <p:ph type="title"/>
          </p:nvPr>
        </p:nvSpPr>
        <p:spPr/>
        <p:txBody>
          <a:bodyPr/>
          <a:lstStyle/>
          <a:p>
            <a:endParaRPr lang="pt-BR" altLang="pt-BR" dirty="0" smtClean="0"/>
          </a:p>
        </p:txBody>
      </p:sp>
      <p:pic>
        <p:nvPicPr>
          <p:cNvPr id="75779"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74638"/>
            <a:ext cx="8964613" cy="6394450"/>
          </a:xfrm>
        </p:spPr>
      </p:pic>
    </p:spTree>
    <p:extLst>
      <p:ext uri="{BB962C8B-B14F-4D97-AF65-F5344CB8AC3E}">
        <p14:creationId xmlns:p14="http://schemas.microsoft.com/office/powerpoint/2010/main" val="4260112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Pina Bausch </a:t>
            </a:r>
          </a:p>
        </p:txBody>
      </p:sp>
      <p:sp>
        <p:nvSpPr>
          <p:cNvPr id="3" name="Espaço Reservado para Conteúdo 2"/>
          <p:cNvSpPr>
            <a:spLocks noGrp="1"/>
          </p:cNvSpPr>
          <p:nvPr>
            <p:ph idx="1"/>
          </p:nvPr>
        </p:nvSpPr>
        <p:spPr/>
        <p:txBody>
          <a:bodyPr>
            <a:normAutofit/>
          </a:bodyPr>
          <a:lstStyle/>
          <a:p>
            <a:pPr marL="0" indent="0">
              <a:buNone/>
            </a:pPr>
            <a:r>
              <a:rPr lang="pt-BR" sz="7200" dirty="0"/>
              <a:t>                                  “o que te move?”</a:t>
            </a:r>
          </a:p>
          <a:p>
            <a:endParaRPr lang="pt-BR" dirty="0"/>
          </a:p>
        </p:txBody>
      </p:sp>
    </p:spTree>
    <p:extLst>
      <p:ext uri="{BB962C8B-B14F-4D97-AF65-F5344CB8AC3E}">
        <p14:creationId xmlns:p14="http://schemas.microsoft.com/office/powerpoint/2010/main" val="18201454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2CB8-1B29-468B-ABAD-79D8C8AE2052}"/>
              </a:ext>
            </a:extLst>
          </p:cNvPr>
          <p:cNvSpPr>
            <a:spLocks noGrp="1"/>
          </p:cNvSpPr>
          <p:nvPr>
            <p:ph type="title"/>
          </p:nvPr>
        </p:nvSpPr>
        <p:spPr/>
        <p:txBody>
          <a:bodyPr/>
          <a:lstStyle/>
          <a:p>
            <a:r>
              <a:rPr lang="pt-BR" dirty="0" smtClean="0"/>
              <a:t>Bibliografia </a:t>
            </a:r>
            <a:r>
              <a:rPr lang="pt-BR" dirty="0"/>
              <a:t>Básica</a:t>
            </a:r>
          </a:p>
        </p:txBody>
      </p:sp>
      <p:sp>
        <p:nvSpPr>
          <p:cNvPr id="3" name="Espaço Reservado para Conteúdo 2">
            <a:extLst>
              <a:ext uri="{FF2B5EF4-FFF2-40B4-BE49-F238E27FC236}">
                <a16:creationId xmlns:a16="http://schemas.microsoft.com/office/drawing/2014/main" id="{944E1A7C-873D-4536-94B9-AF186B6D6FA5}"/>
              </a:ext>
            </a:extLst>
          </p:cNvPr>
          <p:cNvSpPr>
            <a:spLocks noGrp="1"/>
          </p:cNvSpPr>
          <p:nvPr>
            <p:ph idx="1"/>
          </p:nvPr>
        </p:nvSpPr>
        <p:spPr/>
        <p:txBody>
          <a:bodyPr>
            <a:noAutofit/>
          </a:bodyPr>
          <a:lstStyle/>
          <a:p>
            <a:pPr marL="0" indent="0">
              <a:buNone/>
            </a:pPr>
            <a:endParaRPr lang="pt-BR" dirty="0" smtClean="0">
              <a:solidFill>
                <a:srgbClr val="FFFF00"/>
              </a:solidFill>
            </a:endParaRPr>
          </a:p>
          <a:p>
            <a:pPr marL="0" indent="0">
              <a:buNone/>
            </a:pPr>
            <a:r>
              <a:rPr lang="pt-BR" dirty="0" smtClean="0">
                <a:solidFill>
                  <a:srgbClr val="FFFF00"/>
                </a:solidFill>
              </a:rPr>
              <a:t>ARISTÓTELES</a:t>
            </a:r>
            <a:r>
              <a:rPr lang="pt-BR" dirty="0">
                <a:solidFill>
                  <a:srgbClr val="FFFF00"/>
                </a:solidFill>
              </a:rPr>
              <a:t>. </a:t>
            </a:r>
            <a:r>
              <a:rPr lang="pt-BR" i="1" dirty="0">
                <a:solidFill>
                  <a:srgbClr val="FFFF00"/>
                </a:solidFill>
              </a:rPr>
              <a:t>A Poética. </a:t>
            </a:r>
            <a:r>
              <a:rPr lang="pt-BR" dirty="0">
                <a:solidFill>
                  <a:srgbClr val="FFFF00"/>
                </a:solidFill>
              </a:rPr>
              <a:t>Trad. Eudoro de Souza. São Paulo: Abril Cultural, 1973.</a:t>
            </a:r>
            <a:r>
              <a:rPr lang="pt-BR" dirty="0"/>
              <a:t/>
            </a:r>
            <a:br>
              <a:rPr lang="pt-BR" dirty="0"/>
            </a:br>
            <a:r>
              <a:rPr lang="pt-BR" dirty="0"/>
              <a:t>ARTAUD, A. </a:t>
            </a:r>
            <a:r>
              <a:rPr lang="pt-BR" i="1" dirty="0"/>
              <a:t>O Teatro e seu Duplo</a:t>
            </a:r>
            <a:r>
              <a:rPr lang="pt-BR" dirty="0"/>
              <a:t>. S. Paulo: Martins Fontes, 2000.</a:t>
            </a:r>
            <a:br>
              <a:rPr lang="pt-BR" dirty="0"/>
            </a:br>
            <a:r>
              <a:rPr lang="pt-BR" dirty="0">
                <a:solidFill>
                  <a:srgbClr val="FFFF00"/>
                </a:solidFill>
              </a:rPr>
              <a:t>BALL, David. </a:t>
            </a:r>
            <a:r>
              <a:rPr lang="pt-BR" i="1" dirty="0">
                <a:solidFill>
                  <a:srgbClr val="FFFF00"/>
                </a:solidFill>
              </a:rPr>
              <a:t>Para Trás e Para Frente</a:t>
            </a:r>
            <a:r>
              <a:rPr lang="pt-BR" dirty="0">
                <a:solidFill>
                  <a:srgbClr val="FFFF00"/>
                </a:solidFill>
              </a:rPr>
              <a:t>. S. Paulo: Perspectiva, 1999.</a:t>
            </a:r>
            <a:r>
              <a:rPr lang="pt-BR" dirty="0"/>
              <a:t/>
            </a:r>
            <a:br>
              <a:rPr lang="pt-BR" dirty="0"/>
            </a:br>
            <a:r>
              <a:rPr lang="pt-BR" dirty="0"/>
              <a:t>BENJAMIN, Walter. </a:t>
            </a:r>
            <a:r>
              <a:rPr lang="pt-BR" i="1" dirty="0"/>
              <a:t>O Narrador</a:t>
            </a:r>
            <a:r>
              <a:rPr lang="pt-BR" dirty="0"/>
              <a:t>. In: Magia e Técnica, Arte e Política. São Paulo: Brasiliense, 1986.</a:t>
            </a:r>
            <a:br>
              <a:rPr lang="pt-BR" dirty="0"/>
            </a:br>
            <a:r>
              <a:rPr lang="pt-BR" dirty="0"/>
              <a:t>CANDIDO, A. et alli.  </a:t>
            </a:r>
            <a:r>
              <a:rPr lang="pt-BR" i="1" dirty="0"/>
              <a:t>A Personagem de Ficção</a:t>
            </a:r>
            <a:r>
              <a:rPr lang="pt-BR" dirty="0"/>
              <a:t>. São Paulo: Perspectiva, 2004.</a:t>
            </a:r>
            <a:br>
              <a:rPr lang="pt-BR" dirty="0"/>
            </a:br>
            <a:r>
              <a:rPr lang="pt-BR" dirty="0">
                <a:solidFill>
                  <a:srgbClr val="00B0F0"/>
                </a:solidFill>
              </a:rPr>
              <a:t>LEHMANN, Hans-Thies. </a:t>
            </a:r>
            <a:r>
              <a:rPr lang="pt-BR" i="1" dirty="0">
                <a:solidFill>
                  <a:srgbClr val="00B0F0"/>
                </a:solidFill>
              </a:rPr>
              <a:t>Teatro pós-dramático</a:t>
            </a:r>
            <a:r>
              <a:rPr lang="pt-BR" dirty="0">
                <a:solidFill>
                  <a:srgbClr val="00B0F0"/>
                </a:solidFill>
              </a:rPr>
              <a:t>. São Paulo: Cosac &amp; Naify, 2008</a:t>
            </a:r>
            <a:r>
              <a:rPr lang="pt-BR" dirty="0"/>
              <a:t>.</a:t>
            </a:r>
            <a:r>
              <a:rPr lang="pt-BR" sz="1400" dirty="0"/>
              <a:t/>
            </a:r>
            <a:br>
              <a:rPr lang="pt-BR" sz="1400" dirty="0"/>
            </a:br>
            <a:endParaRPr lang="pt-BR" sz="1400" dirty="0"/>
          </a:p>
        </p:txBody>
      </p:sp>
    </p:spTree>
    <p:extLst>
      <p:ext uri="{BB962C8B-B14F-4D97-AF65-F5344CB8AC3E}">
        <p14:creationId xmlns:p14="http://schemas.microsoft.com/office/powerpoint/2010/main" val="2400599034"/>
      </p:ext>
    </p:extLst>
  </p:cSld>
  <p:clrMapOvr>
    <a:masterClrMapping/>
  </p:clrMapOvr>
  <p:transition>
    <p:wheel spokes="3"/>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78113-0725-48C1-8ECF-F517DB774485}"/>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6120D814-9F62-4BC8-81F9-4B6965CBE243}"/>
              </a:ext>
            </a:extLst>
          </p:cNvPr>
          <p:cNvSpPr>
            <a:spLocks noGrp="1"/>
          </p:cNvSpPr>
          <p:nvPr>
            <p:ph idx="1"/>
          </p:nvPr>
        </p:nvSpPr>
        <p:spPr/>
        <p:txBody>
          <a:bodyPr>
            <a:normAutofit/>
          </a:bodyPr>
          <a:lstStyle/>
          <a:p>
            <a:pPr marL="0" indent="0">
              <a:buNone/>
            </a:pPr>
            <a:endParaRPr lang="pt-BR" sz="2400" dirty="0" smtClean="0"/>
          </a:p>
          <a:p>
            <a:pPr marL="0" indent="0">
              <a:buNone/>
            </a:pPr>
            <a:r>
              <a:rPr lang="pt-BR" sz="2400" dirty="0" smtClean="0"/>
              <a:t>NEVES</a:t>
            </a:r>
            <a:r>
              <a:rPr lang="pt-BR" sz="2400" dirty="0"/>
              <a:t>, João das.  </a:t>
            </a:r>
            <a:r>
              <a:rPr lang="pt-BR" sz="2400" i="1" dirty="0"/>
              <a:t>A Análise do Texto Teatral</a:t>
            </a:r>
            <a:r>
              <a:rPr lang="pt-BR" sz="2400" dirty="0"/>
              <a:t>. Rio de Janeiro: Minc/Inacen, 1987.</a:t>
            </a:r>
            <a:br>
              <a:rPr lang="pt-BR" sz="2400" dirty="0"/>
            </a:br>
            <a:r>
              <a:rPr lang="pt-BR" sz="2400" dirty="0"/>
              <a:t>NIETZSCHE, F.  W. </a:t>
            </a:r>
            <a:r>
              <a:rPr lang="pt-BR" sz="2400" i="1" dirty="0"/>
              <a:t>O Nascimento da Tragédia</a:t>
            </a:r>
            <a:r>
              <a:rPr lang="pt-BR" sz="2400" dirty="0"/>
              <a:t>. São Paulo: Cia das Letras, 1996</a:t>
            </a:r>
            <a:r>
              <a:rPr lang="pt-BR" sz="2400" dirty="0" smtClean="0"/>
              <a:t>.</a:t>
            </a:r>
            <a:r>
              <a:rPr lang="pt-BR" sz="2400" dirty="0"/>
              <a:t/>
            </a:r>
            <a:br>
              <a:rPr lang="pt-BR" sz="2400" dirty="0"/>
            </a:br>
            <a:r>
              <a:rPr lang="pt-BR" sz="2400" dirty="0" smtClean="0">
                <a:solidFill>
                  <a:srgbClr val="FFFF00"/>
                </a:solidFill>
              </a:rPr>
              <a:t>PALLOTTINNI</a:t>
            </a:r>
            <a:r>
              <a:rPr lang="pt-BR" sz="2400" dirty="0">
                <a:solidFill>
                  <a:srgbClr val="FFFF00"/>
                </a:solidFill>
              </a:rPr>
              <a:t>, Renata. </a:t>
            </a:r>
            <a:r>
              <a:rPr lang="pt-BR" sz="2400" i="1" dirty="0">
                <a:solidFill>
                  <a:srgbClr val="FFFF00"/>
                </a:solidFill>
              </a:rPr>
              <a:t>Introdução à Dramaturgia</a:t>
            </a:r>
            <a:r>
              <a:rPr lang="pt-BR" sz="2400" dirty="0">
                <a:solidFill>
                  <a:srgbClr val="FFFF00"/>
                </a:solidFill>
              </a:rPr>
              <a:t>. S. Paulo: Ática, 1988.</a:t>
            </a:r>
            <a:r>
              <a:rPr lang="pt-BR" sz="2400" dirty="0"/>
              <a:t/>
            </a:r>
            <a:br>
              <a:rPr lang="pt-BR" sz="2400" dirty="0"/>
            </a:br>
            <a:r>
              <a:rPr lang="pt-BR" sz="2400" dirty="0" smtClean="0"/>
              <a:t>PALLOTTINNI</a:t>
            </a:r>
            <a:r>
              <a:rPr lang="pt-BR" sz="2400" dirty="0"/>
              <a:t>, Renata. </a:t>
            </a:r>
            <a:r>
              <a:rPr lang="pt-BR" sz="2400" i="1" dirty="0"/>
              <a:t>Dramaturgia: Construção do Personagem. </a:t>
            </a:r>
            <a:r>
              <a:rPr lang="pt-BR" sz="2400" dirty="0"/>
              <a:t>S. Paulo; Ática,1989.</a:t>
            </a:r>
          </a:p>
        </p:txBody>
      </p:sp>
    </p:spTree>
    <p:extLst>
      <p:ext uri="{BB962C8B-B14F-4D97-AF65-F5344CB8AC3E}">
        <p14:creationId xmlns:p14="http://schemas.microsoft.com/office/powerpoint/2010/main" val="3841116016"/>
      </p:ext>
    </p:extLst>
  </p:cSld>
  <p:clrMapOvr>
    <a:masterClrMapping/>
  </p:clrMapOvr>
  <p:transition>
    <p:wheel spokes="2"/>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92500" lnSpcReduction="10000"/>
          </a:bodyPr>
          <a:lstStyle/>
          <a:p>
            <a:pPr>
              <a:lnSpc>
                <a:spcPct val="100000"/>
              </a:lnSpc>
              <a:spcBef>
                <a:spcPts val="0"/>
              </a:spcBef>
              <a:spcAft>
                <a:spcPts val="0"/>
              </a:spcAft>
            </a:pPr>
            <a:r>
              <a:rPr lang="pt-BR" sz="2400" dirty="0"/>
              <a:t>PALLOTTINI, Renata</a:t>
            </a:r>
            <a:r>
              <a:rPr lang="pt-BR" sz="2400" i="1" dirty="0"/>
              <a:t>. Dramaturgia de Televisão</a:t>
            </a:r>
            <a:r>
              <a:rPr lang="pt-BR" sz="2400" dirty="0"/>
              <a:t>. São Paulo: Editora Moderna, 1998.</a:t>
            </a:r>
            <a:br>
              <a:rPr lang="pt-BR" sz="2400" dirty="0"/>
            </a:br>
            <a:r>
              <a:rPr lang="pt-BR" sz="2400" dirty="0"/>
              <a:t>PAVIS, Patrice. </a:t>
            </a:r>
            <a:r>
              <a:rPr lang="pt-BR" sz="2400" i="1" dirty="0"/>
              <a:t>A Análise dos Espetáculos</a:t>
            </a:r>
            <a:r>
              <a:rPr lang="pt-BR" sz="2400" dirty="0"/>
              <a:t>. São Paulo: Perspectiva, 2003</a:t>
            </a:r>
            <a:br>
              <a:rPr lang="pt-BR" sz="2400" dirty="0"/>
            </a:br>
            <a:r>
              <a:rPr lang="pt-BR" sz="2400" dirty="0"/>
              <a:t>ROSENFELD, Anatol. </a:t>
            </a:r>
            <a:r>
              <a:rPr lang="pt-BR" sz="2400" i="1" dirty="0"/>
              <a:t>O Teatro Épico</a:t>
            </a:r>
            <a:r>
              <a:rPr lang="pt-BR" sz="2400" dirty="0"/>
              <a:t>. São Paulo: Perspectiva, 1997.</a:t>
            </a:r>
            <a:br>
              <a:rPr lang="pt-BR" sz="2400" dirty="0"/>
            </a:br>
            <a:r>
              <a:rPr lang="pt-BR" sz="2400" dirty="0"/>
              <a:t>RYNGAERT, Jean-Pierre. </a:t>
            </a:r>
            <a:r>
              <a:rPr lang="pt-BR" sz="2400" i="1" dirty="0"/>
              <a:t>Introdução à Análise do Teatro</a:t>
            </a:r>
            <a:r>
              <a:rPr lang="pt-BR" sz="2400" dirty="0"/>
              <a:t>. S. Paulo: Martins Fontes, 1995</a:t>
            </a:r>
            <a:r>
              <a:rPr lang="pt-BR" sz="2400" dirty="0" smtClean="0"/>
              <a:t>.</a:t>
            </a:r>
          </a:p>
          <a:p>
            <a:pPr>
              <a:lnSpc>
                <a:spcPct val="100000"/>
              </a:lnSpc>
              <a:spcBef>
                <a:spcPts val="0"/>
              </a:spcBef>
              <a:spcAft>
                <a:spcPts val="0"/>
              </a:spcAft>
            </a:pPr>
            <a:r>
              <a:rPr lang="pt-BR" sz="2400" dirty="0" smtClean="0">
                <a:solidFill>
                  <a:srgbClr val="00B0F0"/>
                </a:solidFill>
              </a:rPr>
              <a:t>SARRAZAC, </a:t>
            </a:r>
            <a:r>
              <a:rPr lang="pt-BR" sz="2400" dirty="0">
                <a:solidFill>
                  <a:srgbClr val="00B0F0"/>
                </a:solidFill>
              </a:rPr>
              <a:t>J</a:t>
            </a:r>
            <a:r>
              <a:rPr lang="pt-BR" sz="2400" dirty="0" smtClean="0">
                <a:solidFill>
                  <a:srgbClr val="00B0F0"/>
                </a:solidFill>
              </a:rPr>
              <a:t>ean-Pierre- </a:t>
            </a:r>
            <a:r>
              <a:rPr lang="pt-BR" sz="2400" i="1" dirty="0" smtClean="0">
                <a:solidFill>
                  <a:srgbClr val="00B0F0"/>
                </a:solidFill>
              </a:rPr>
              <a:t>Poética do Drama Moderno</a:t>
            </a:r>
            <a:r>
              <a:rPr lang="pt-BR" sz="2400" dirty="0" smtClean="0">
                <a:solidFill>
                  <a:srgbClr val="00B0F0"/>
                </a:solidFill>
              </a:rPr>
              <a:t>. São Paulo: Perspectiva, 2017. </a:t>
            </a:r>
          </a:p>
          <a:p>
            <a:pPr>
              <a:lnSpc>
                <a:spcPct val="100000"/>
              </a:lnSpc>
              <a:spcBef>
                <a:spcPts val="0"/>
              </a:spcBef>
              <a:spcAft>
                <a:spcPts val="0"/>
              </a:spcAft>
            </a:pPr>
            <a:r>
              <a:rPr lang="pt-BR" sz="2400" dirty="0" smtClean="0"/>
              <a:t>STAIGER</a:t>
            </a:r>
            <a:r>
              <a:rPr lang="pt-BR" sz="2400" dirty="0"/>
              <a:t>, Emil. </a:t>
            </a:r>
            <a:r>
              <a:rPr lang="pt-BR" sz="2400" i="1" dirty="0"/>
              <a:t>Conceitos Fundamentais da Poética</a:t>
            </a:r>
            <a:r>
              <a:rPr lang="pt-BR" sz="2400" dirty="0"/>
              <a:t>. Rio de Janeiro: Tempo Brasileiro, 1993.</a:t>
            </a:r>
          </a:p>
          <a:p>
            <a:endParaRPr lang="pt-BR" sz="2400" dirty="0"/>
          </a:p>
        </p:txBody>
      </p:sp>
    </p:spTree>
    <p:extLst>
      <p:ext uri="{BB962C8B-B14F-4D97-AF65-F5344CB8AC3E}">
        <p14:creationId xmlns:p14="http://schemas.microsoft.com/office/powerpoint/2010/main" val="26940337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60A2A-2BDB-48CB-89A0-9F5458D00040}"/>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2BC5D8E0-82EC-43AC-9A24-0E691C9EFBCE}"/>
              </a:ext>
            </a:extLst>
          </p:cNvPr>
          <p:cNvSpPr>
            <a:spLocks noGrp="1"/>
          </p:cNvSpPr>
          <p:nvPr>
            <p:ph idx="1"/>
          </p:nvPr>
        </p:nvSpPr>
        <p:spPr/>
        <p:txBody>
          <a:bodyPr>
            <a:normAutofit fontScale="32500" lnSpcReduction="20000"/>
          </a:bodyPr>
          <a:lstStyle/>
          <a:p>
            <a:pPr marL="0" indent="0">
              <a:lnSpc>
                <a:spcPct val="120000"/>
              </a:lnSpc>
              <a:spcBef>
                <a:spcPts val="0"/>
              </a:spcBef>
              <a:spcAft>
                <a:spcPts val="0"/>
              </a:spcAft>
              <a:buNone/>
            </a:pPr>
            <a:r>
              <a:rPr lang="pt-BR" dirty="0"/>
              <a:t/>
            </a:r>
            <a:br>
              <a:rPr lang="pt-BR" dirty="0"/>
            </a:br>
            <a:endParaRPr lang="pt-BR" dirty="0" smtClean="0"/>
          </a:p>
          <a:p>
            <a:pPr marL="0" indent="0">
              <a:lnSpc>
                <a:spcPct val="120000"/>
              </a:lnSpc>
              <a:spcBef>
                <a:spcPts val="0"/>
              </a:spcBef>
              <a:spcAft>
                <a:spcPts val="0"/>
              </a:spcAft>
              <a:buNone/>
            </a:pPr>
            <a:endParaRPr lang="pt-BR" sz="7400" dirty="0">
              <a:solidFill>
                <a:srgbClr val="00B0F0"/>
              </a:solidFill>
            </a:endParaRPr>
          </a:p>
          <a:p>
            <a:pPr marL="0" indent="0">
              <a:lnSpc>
                <a:spcPct val="120000"/>
              </a:lnSpc>
              <a:spcBef>
                <a:spcPts val="0"/>
              </a:spcBef>
              <a:spcAft>
                <a:spcPts val="0"/>
              </a:spcAft>
              <a:buNone/>
            </a:pPr>
            <a:r>
              <a:rPr lang="pt-BR" sz="7400" dirty="0" smtClean="0">
                <a:solidFill>
                  <a:srgbClr val="00B0F0"/>
                </a:solidFill>
              </a:rPr>
              <a:t>SZONDI</a:t>
            </a:r>
            <a:r>
              <a:rPr lang="pt-BR" sz="7400" dirty="0">
                <a:solidFill>
                  <a:srgbClr val="00B0F0"/>
                </a:solidFill>
              </a:rPr>
              <a:t>, Peter. </a:t>
            </a:r>
            <a:r>
              <a:rPr lang="pt-BR" sz="7400" i="1" dirty="0">
                <a:solidFill>
                  <a:srgbClr val="00B0F0"/>
                </a:solidFill>
              </a:rPr>
              <a:t>Teoria do drama moderno (1880-1950). </a:t>
            </a:r>
            <a:r>
              <a:rPr lang="pt-BR" sz="7400" dirty="0">
                <a:solidFill>
                  <a:srgbClr val="00B0F0"/>
                </a:solidFill>
              </a:rPr>
              <a:t>Trad. Luís Sérgio Repa. São Paulo: Cosac &amp; Naify Edições, 2001.</a:t>
            </a:r>
            <a:r>
              <a:rPr lang="pt-BR" sz="7400" dirty="0"/>
              <a:t/>
            </a:r>
            <a:br>
              <a:rPr lang="pt-BR" sz="7400" dirty="0"/>
            </a:br>
            <a:r>
              <a:rPr lang="pt-BR" sz="7400" dirty="0" smtClean="0"/>
              <a:t>WILLIAMS</a:t>
            </a:r>
            <a:r>
              <a:rPr lang="pt-BR" sz="7400" dirty="0"/>
              <a:t>, Raymond. Drama em Cena. Trad. Jacó Guinsburg. S. Paulo: Cosac e Naify, 2010.</a:t>
            </a:r>
          </a:p>
          <a:p>
            <a:pPr marL="0" indent="0">
              <a:lnSpc>
                <a:spcPct val="120000"/>
              </a:lnSpc>
              <a:spcBef>
                <a:spcPts val="0"/>
              </a:spcBef>
              <a:spcAft>
                <a:spcPts val="0"/>
              </a:spcAft>
              <a:buNone/>
            </a:pPr>
            <a:r>
              <a:rPr lang="pt-BR" sz="7400" dirty="0" smtClean="0"/>
              <a:t>WILLIAMS</a:t>
            </a:r>
            <a:r>
              <a:rPr lang="pt-BR" sz="7400" dirty="0"/>
              <a:t>, Raymond. </a:t>
            </a:r>
            <a:r>
              <a:rPr lang="pt-BR" sz="7400" i="1" dirty="0"/>
              <a:t>Tragédia moderna</a:t>
            </a:r>
            <a:r>
              <a:rPr lang="pt-BR" sz="7400" dirty="0"/>
              <a:t>. Trad. Betina Bischof. São Paulo: Cosac Naify, 2011</a:t>
            </a:r>
            <a:r>
              <a:rPr lang="pt-BR" sz="7400" dirty="0" smtClean="0"/>
              <a:t>.</a:t>
            </a:r>
          </a:p>
        </p:txBody>
      </p:sp>
    </p:spTree>
    <p:extLst>
      <p:ext uri="{BB962C8B-B14F-4D97-AF65-F5344CB8AC3E}">
        <p14:creationId xmlns:p14="http://schemas.microsoft.com/office/powerpoint/2010/main" val="11407369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ARTIGOS</a:t>
            </a:r>
          </a:p>
        </p:txBody>
      </p:sp>
      <p:sp>
        <p:nvSpPr>
          <p:cNvPr id="3" name="Espaço Reservado para Conteúdo 2"/>
          <p:cNvSpPr>
            <a:spLocks noGrp="1"/>
          </p:cNvSpPr>
          <p:nvPr>
            <p:ph idx="1"/>
          </p:nvPr>
        </p:nvSpPr>
        <p:spPr/>
        <p:txBody>
          <a:bodyPr>
            <a:normAutofit fontScale="25000" lnSpcReduction="20000"/>
          </a:bodyPr>
          <a:lstStyle/>
          <a:p>
            <a:pPr>
              <a:lnSpc>
                <a:spcPct val="120000"/>
              </a:lnSpc>
              <a:spcBef>
                <a:spcPts val="0"/>
              </a:spcBef>
              <a:spcAft>
                <a:spcPts val="1800"/>
              </a:spcAft>
            </a:pPr>
            <a:r>
              <a:rPr lang="pt-BR" sz="7200" dirty="0" smtClean="0"/>
              <a:t>- </a:t>
            </a:r>
            <a:r>
              <a:rPr lang="pt-BR" sz="7200" u="sng" dirty="0" smtClean="0">
                <a:solidFill>
                  <a:schemeClr val="tx1"/>
                </a:solidFill>
              </a:rPr>
              <a:t>A </a:t>
            </a:r>
            <a:r>
              <a:rPr lang="pt-BR" sz="7200" u="sng" dirty="0">
                <a:solidFill>
                  <a:schemeClr val="tx1"/>
                </a:solidFill>
              </a:rPr>
              <a:t>irrupção do romance no teatro – Jean-Pierre </a:t>
            </a:r>
            <a:r>
              <a:rPr lang="pt-BR" sz="7200" u="sng" dirty="0" smtClean="0">
                <a:solidFill>
                  <a:schemeClr val="tx1"/>
                </a:solidFill>
              </a:rPr>
              <a:t>Sarrazac. </a:t>
            </a:r>
          </a:p>
          <a:p>
            <a:pPr>
              <a:lnSpc>
                <a:spcPct val="120000"/>
              </a:lnSpc>
              <a:spcBef>
                <a:spcPts val="0"/>
              </a:spcBef>
              <a:spcAft>
                <a:spcPts val="1800"/>
              </a:spcAft>
            </a:pPr>
            <a:r>
              <a:rPr lang="pt-BR" sz="7200" dirty="0" smtClean="0"/>
              <a:t>- Coralidade. Martin Megevand. Revista Urdimento.</a:t>
            </a:r>
            <a:endParaRPr lang="pt-BR" sz="7200" dirty="0"/>
          </a:p>
          <a:p>
            <a:pPr>
              <a:lnSpc>
                <a:spcPct val="120000"/>
              </a:lnSpc>
              <a:spcBef>
                <a:spcPts val="0"/>
              </a:spcBef>
              <a:spcAft>
                <a:spcPts val="1800"/>
              </a:spcAft>
            </a:pPr>
            <a:r>
              <a:rPr lang="pt-BR" sz="7200" dirty="0" smtClean="0"/>
              <a:t>- </a:t>
            </a:r>
            <a:r>
              <a:rPr lang="pt-BR" sz="7200" u="sng" dirty="0" smtClean="0"/>
              <a:t>Dramaturgia </a:t>
            </a:r>
            <a:r>
              <a:rPr lang="pt-BR" sz="7200" u="sng" dirty="0"/>
              <a:t>de Grupo – Rosyane Trotta – Revista </a:t>
            </a:r>
            <a:r>
              <a:rPr lang="pt-BR" sz="7200" u="sng" dirty="0" smtClean="0"/>
              <a:t>Moringa</a:t>
            </a:r>
          </a:p>
          <a:p>
            <a:pPr>
              <a:lnSpc>
                <a:spcPct val="120000"/>
              </a:lnSpc>
              <a:spcBef>
                <a:spcPts val="0"/>
              </a:spcBef>
              <a:spcAft>
                <a:spcPts val="1800"/>
              </a:spcAft>
            </a:pPr>
            <a:r>
              <a:rPr lang="pt-BR" sz="7200" dirty="0" smtClean="0"/>
              <a:t>- </a:t>
            </a:r>
            <a:r>
              <a:rPr lang="pt-BR" sz="7200" dirty="0" smtClean="0">
                <a:solidFill>
                  <a:schemeClr val="tx1"/>
                </a:solidFill>
              </a:rPr>
              <a:t>Jogos didascálicos contemporâneos:  modos de abrir espaços poéticos de coralidade... Stephan Baumgarten. Revista Urdimento.</a:t>
            </a:r>
          </a:p>
          <a:p>
            <a:pPr>
              <a:lnSpc>
                <a:spcPct val="120000"/>
              </a:lnSpc>
              <a:spcBef>
                <a:spcPts val="0"/>
              </a:spcBef>
              <a:spcAft>
                <a:spcPts val="1800"/>
              </a:spcAft>
            </a:pPr>
            <a:r>
              <a:rPr lang="pt-BR" sz="7200" u="sng" dirty="0" smtClean="0">
                <a:solidFill>
                  <a:srgbClr val="00B0F0"/>
                </a:solidFill>
              </a:rPr>
              <a:t>-</a:t>
            </a:r>
            <a:r>
              <a:rPr lang="pt-BR" sz="7200" u="sng" dirty="0" smtClean="0">
                <a:solidFill>
                  <a:schemeClr val="tx1"/>
                </a:solidFill>
              </a:rPr>
              <a:t>Biosfera</a:t>
            </a:r>
            <a:r>
              <a:rPr lang="pt-BR" sz="7200" u="sng" dirty="0">
                <a:solidFill>
                  <a:schemeClr val="tx1"/>
                </a:solidFill>
              </a:rPr>
              <a:t>, antropoceno e animismo ameríndio. Cadernos SELVAGEM publicação digital da Dantes Editora Biosfera, </a:t>
            </a:r>
            <a:r>
              <a:rPr lang="pt-BR" sz="7200" u="sng" dirty="0" smtClean="0">
                <a:solidFill>
                  <a:schemeClr val="tx1"/>
                </a:solidFill>
              </a:rPr>
              <a:t>2021. Luiz Eduardo Luna</a:t>
            </a:r>
          </a:p>
          <a:p>
            <a:pPr>
              <a:lnSpc>
                <a:spcPct val="120000"/>
              </a:lnSpc>
              <a:spcBef>
                <a:spcPts val="0"/>
              </a:spcBef>
              <a:spcAft>
                <a:spcPts val="1800"/>
              </a:spcAft>
            </a:pPr>
            <a:r>
              <a:rPr lang="pt-BR" sz="7200" dirty="0" smtClean="0"/>
              <a:t>- </a:t>
            </a:r>
            <a:r>
              <a:rPr lang="pt-BR" sz="7200" u="sng" dirty="0" smtClean="0"/>
              <a:t>Mutações </a:t>
            </a:r>
            <a:r>
              <a:rPr lang="pt-BR" sz="7200" u="sng" dirty="0"/>
              <a:t>da Dramaturgia – Joseph Danan – Revista </a:t>
            </a:r>
            <a:r>
              <a:rPr lang="pt-BR" sz="7200" u="sng" dirty="0" smtClean="0"/>
              <a:t>Moringa.</a:t>
            </a:r>
            <a:endParaRPr lang="pt-BR" sz="7200" u="sng" dirty="0"/>
          </a:p>
          <a:p>
            <a:endParaRPr lang="pt-BR" dirty="0"/>
          </a:p>
        </p:txBody>
      </p:sp>
    </p:spTree>
    <p:extLst>
      <p:ext uri="{BB962C8B-B14F-4D97-AF65-F5344CB8AC3E}">
        <p14:creationId xmlns:p14="http://schemas.microsoft.com/office/powerpoint/2010/main" val="2602656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386B7-2D04-4B41-8A67-DC0488262F28}"/>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CEDA42E1-575B-46E3-B2FB-D29BC6ACEA0C}"/>
              </a:ext>
            </a:extLst>
          </p:cNvPr>
          <p:cNvSpPr>
            <a:spLocks noGrp="1"/>
          </p:cNvSpPr>
          <p:nvPr>
            <p:ph idx="1"/>
          </p:nvPr>
        </p:nvSpPr>
        <p:spPr/>
        <p:txBody>
          <a:bodyPr>
            <a:normAutofit/>
          </a:bodyPr>
          <a:lstStyle/>
          <a:p>
            <a:r>
              <a:rPr lang="pt-BR" dirty="0"/>
              <a:t> </a:t>
            </a:r>
            <a:r>
              <a:rPr lang="pt-BR" dirty="0" smtClean="0"/>
              <a:t>- O </a:t>
            </a:r>
            <a:r>
              <a:rPr lang="pt-BR" dirty="0"/>
              <a:t>teatro e a filosofia do trágico na estética de Hegel.  Marco Aurélio Werle</a:t>
            </a:r>
          </a:p>
          <a:p>
            <a:r>
              <a:rPr lang="pt-BR" dirty="0" smtClean="0"/>
              <a:t>- Um </a:t>
            </a:r>
            <a:r>
              <a:rPr lang="pt-BR" dirty="0"/>
              <a:t>amuleto feito de memória: o significado dos exercícios de dramaturgia – Eugênio </a:t>
            </a:r>
            <a:r>
              <a:rPr lang="pt-BR" dirty="0" smtClean="0"/>
              <a:t>Barba</a:t>
            </a:r>
          </a:p>
          <a:p>
            <a:r>
              <a:rPr lang="pt-BR" dirty="0" smtClean="0"/>
              <a:t>Programa Performativo. O corpo em experiência. Revista do Lume, n. 4, 2013.  Eleonora Fabião.</a:t>
            </a:r>
          </a:p>
          <a:p>
            <a:endParaRPr lang="pt-BR" dirty="0"/>
          </a:p>
          <a:p>
            <a:endParaRPr lang="pt-BR" dirty="0"/>
          </a:p>
        </p:txBody>
      </p:sp>
    </p:spTree>
    <p:extLst>
      <p:ext uri="{BB962C8B-B14F-4D97-AF65-F5344CB8AC3E}">
        <p14:creationId xmlns:p14="http://schemas.microsoft.com/office/powerpoint/2010/main" val="3260511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ítulo 1"/>
          <p:cNvSpPr>
            <a:spLocks noGrp="1"/>
          </p:cNvSpPr>
          <p:nvPr>
            <p:ph type="title"/>
          </p:nvPr>
        </p:nvSpPr>
        <p:spPr/>
        <p:txBody>
          <a:bodyPr/>
          <a:lstStyle/>
          <a:p>
            <a:r>
              <a:rPr lang="pt-BR" altLang="pt-BR" dirty="0" smtClean="0"/>
              <a:t>Rupturas. Interrupções do fluxo</a:t>
            </a:r>
          </a:p>
        </p:txBody>
      </p:sp>
      <p:pic>
        <p:nvPicPr>
          <p:cNvPr id="83971"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0544" y="1866106"/>
            <a:ext cx="5514975" cy="3790950"/>
          </a:xfrm>
        </p:spPr>
      </p:pic>
    </p:spTree>
    <p:extLst>
      <p:ext uri="{BB962C8B-B14F-4D97-AF65-F5344CB8AC3E}">
        <p14:creationId xmlns:p14="http://schemas.microsoft.com/office/powerpoint/2010/main" val="1350415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ítulo 1"/>
          <p:cNvSpPr>
            <a:spLocks noGrp="1"/>
          </p:cNvSpPr>
          <p:nvPr>
            <p:ph type="title"/>
          </p:nvPr>
        </p:nvSpPr>
        <p:spPr/>
        <p:txBody>
          <a:bodyPr/>
          <a:lstStyle/>
          <a:p>
            <a:endParaRPr lang="pt-BR" altLang="pt-BR" dirty="0" smtClean="0"/>
          </a:p>
        </p:txBody>
      </p:sp>
      <p:pic>
        <p:nvPicPr>
          <p:cNvPr id="84995"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970" y="1731963"/>
            <a:ext cx="6206122" cy="4059237"/>
          </a:xfrm>
        </p:spPr>
      </p:pic>
    </p:spTree>
    <p:extLst>
      <p:ext uri="{BB962C8B-B14F-4D97-AF65-F5344CB8AC3E}">
        <p14:creationId xmlns:p14="http://schemas.microsoft.com/office/powerpoint/2010/main" val="4004789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1408</TotalTime>
  <Words>1738</Words>
  <Application>Microsoft Office PowerPoint</Application>
  <PresentationFormat>Apresentação na tela (4:3)</PresentationFormat>
  <Paragraphs>247</Paragraphs>
  <Slides>76</Slides>
  <Notes>1</Notes>
  <HiddenSlides>0</HiddenSlides>
  <MMClips>0</MMClips>
  <ScaleCrop>false</ScaleCrop>
  <HeadingPairs>
    <vt:vector size="6" baseType="variant">
      <vt:variant>
        <vt:lpstr>Fontes usadas</vt:lpstr>
      </vt:variant>
      <vt:variant>
        <vt:i4>14</vt:i4>
      </vt:variant>
      <vt:variant>
        <vt:lpstr>Tema</vt:lpstr>
      </vt:variant>
      <vt:variant>
        <vt:i4>1</vt:i4>
      </vt:variant>
      <vt:variant>
        <vt:lpstr>Títulos de slides</vt:lpstr>
      </vt:variant>
      <vt:variant>
        <vt:i4>76</vt:i4>
      </vt:variant>
    </vt:vector>
  </HeadingPairs>
  <TitlesOfParts>
    <vt:vector size="91" baseType="lpstr">
      <vt:lpstr>Arial</vt:lpstr>
      <vt:lpstr>Arial Narrow</vt:lpstr>
      <vt:lpstr>Book Antiqua</vt:lpstr>
      <vt:lpstr>Broadway</vt:lpstr>
      <vt:lpstr>Calibri</vt:lpstr>
      <vt:lpstr>Calibri Light</vt:lpstr>
      <vt:lpstr>Calisto MT</vt:lpstr>
      <vt:lpstr>Chiller</vt:lpstr>
      <vt:lpstr>Colonna MT</vt:lpstr>
      <vt:lpstr>Comic Sans MS</vt:lpstr>
      <vt:lpstr>Eras Demi ITC</vt:lpstr>
      <vt:lpstr>Freestyle Script</vt:lpstr>
      <vt:lpstr>Trebuchet MS</vt:lpstr>
      <vt:lpstr>Wingdings 2</vt:lpstr>
      <vt:lpstr>Ardósia</vt:lpstr>
      <vt:lpstr>Dramaturgia  2023-1</vt:lpstr>
      <vt:lpstr>ABERTURA</vt:lpstr>
      <vt:lpstr>Donna Haraway</vt:lpstr>
      <vt:lpstr>Pierre Lévy  </vt:lpstr>
      <vt:lpstr>Apresentação do PowerPoint</vt:lpstr>
      <vt:lpstr>Apresentação do PowerPoint</vt:lpstr>
      <vt:lpstr>Apresentação do PowerPoint</vt:lpstr>
      <vt:lpstr>Rupturas. Interrupções do fluxo</vt:lpstr>
      <vt:lpstr>Apresentação do PowerPoint</vt:lpstr>
      <vt:lpstr>Apresentação do PowerPoint</vt:lpstr>
      <vt:lpstr>Apresentação do PowerPoint</vt:lpstr>
      <vt:lpstr>Apresentação do PowerPoint</vt:lpstr>
      <vt:lpstr>Programa Performativo</vt:lpstr>
      <vt:lpstr>Arte performática</vt:lpstr>
      <vt:lpstr>Apresentação do PowerPoint</vt:lpstr>
      <vt:lpstr>Panorama visto da ponte:</vt:lpstr>
      <vt:lpstr>                       Eduardo Srur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Vazio</vt:lpstr>
      <vt:lpstr>Leonilson</vt:lpstr>
      <vt:lpstr>Apresentação do PowerPoint</vt:lpstr>
      <vt:lpstr>Edward hopper)</vt:lpstr>
      <vt:lpstr>Apresentação do PowerPoint</vt:lpstr>
      <vt:lpstr>Apresentação do PowerPoint</vt:lpstr>
      <vt:lpstr>Apresentação do PowerPoint</vt:lpstr>
      <vt:lpstr>Apresentação do PowerPoint</vt:lpstr>
      <vt:lpstr>Apresentação do PowerPoint</vt:lpstr>
      <vt:lpstr>Musculatura da imaginação  Atletismo afetivo   Musculatura afetiva</vt:lpstr>
      <vt:lpstr>HERMES</vt:lpstr>
      <vt:lpstr>Apresentação do PowerPoint</vt:lpstr>
      <vt:lpstr>Apresentação do PowerPoint</vt:lpstr>
      <vt:lpstr>Apresentação do PowerPoint</vt:lpstr>
      <vt:lpstr>Apresentação do PowerPoint</vt:lpstr>
      <vt:lpstr>DRAMATURGIA </vt:lpstr>
      <vt:lpstr>Apresentação do PowerPoint</vt:lpstr>
      <vt:lpstr>Processo</vt:lpstr>
      <vt:lpstr>Apresentação do PowerPoint</vt:lpstr>
      <vt:lpstr>                   </vt:lpstr>
      <vt:lpstr>                 </vt:lpstr>
      <vt:lpstr>Ações Possíveis</vt:lpstr>
      <vt:lpstr>          </vt:lpstr>
      <vt:lpstr> Avaliação</vt:lpstr>
      <vt:lpstr>Apresentação do PowerPoint</vt:lpstr>
      <vt:lpstr>Apresentação do PowerPoint</vt:lpstr>
      <vt:lpstr>    A POÉTICA DO OLHAR      </vt:lpstr>
      <vt:lpstr>Expansão da mirada</vt:lpstr>
      <vt:lpstr>  [A MIRADA]</vt:lpstr>
      <vt:lpstr>Apresentação do PowerPoint</vt:lpstr>
      <vt:lpstr>          Jean-Pierre Vernant</vt:lpstr>
      <vt:lpstr>DRAMATURGIA</vt:lpstr>
      <vt:lpstr>Apresentação do PowerPoint</vt:lpstr>
      <vt:lpstr>POÉTICAS DO OLHAR</vt:lpstr>
      <vt:lpstr>       </vt:lpstr>
      <vt:lpstr>      ESCREVER. Anton TCHEKOV</vt:lpstr>
      <vt:lpstr>                     A Gaivota</vt:lpstr>
      <vt:lpstr>Apresentação do PowerPoint</vt:lpstr>
      <vt:lpstr>PEÇAS </vt:lpstr>
      <vt:lpstr> Perspectiva clássica</vt:lpstr>
      <vt:lpstr>Trama  &amp; Urdidura</vt:lpstr>
      <vt:lpstr>           TRAMA. URDIDURA</vt:lpstr>
      <vt:lpstr>   Dramaturgia</vt:lpstr>
      <vt:lpstr>Apresentação do PowerPoint</vt:lpstr>
      <vt:lpstr>                     Pina Bausch </vt:lpstr>
      <vt:lpstr>Bibliografia Básica</vt:lpstr>
      <vt:lpstr>Apresentação do PowerPoint</vt:lpstr>
      <vt:lpstr>Apresentação do PowerPoint</vt:lpstr>
      <vt:lpstr>Apresentação do PowerPoint</vt:lpstr>
      <vt:lpstr>ARTIGOS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Pós-graduação</cp:lastModifiedBy>
  <cp:revision>184</cp:revision>
  <dcterms:created xsi:type="dcterms:W3CDTF">2018-03-06T22:28:10Z</dcterms:created>
  <dcterms:modified xsi:type="dcterms:W3CDTF">2023-04-03T00:04:25Z</dcterms:modified>
</cp:coreProperties>
</file>