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62" r:id="rId4"/>
    <p:sldId id="263" r:id="rId5"/>
    <p:sldId id="264" r:id="rId6"/>
    <p:sldId id="267" r:id="rId7"/>
    <p:sldId id="265" r:id="rId8"/>
    <p:sldId id="266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1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56332-A639-3648-841F-261DFF9DE838}" type="datetimeFigureOut">
              <a:rPr lang="en-US" smtClean="0"/>
              <a:t>31/10/16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A0522-67F7-B548-83C8-EA3574AA756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11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Ordem (</a:t>
            </a:r>
            <a:r>
              <a:rPr lang="pt-BR" dirty="0" err="1" smtClean="0"/>
              <a:t>b</a:t>
            </a:r>
            <a:r>
              <a:rPr lang="pt-BR" dirty="0" smtClean="0"/>
              <a:t>) com 1º, alongamento voc</a:t>
            </a:r>
            <a:r>
              <a:rPr lang="pt-BR" dirty="0" smtClean="0"/>
              <a:t>álica e 2º, desvozeamento final é uma SIMPLIFICAÇÃO, porque ordem (</a:t>
            </a:r>
            <a:r>
              <a:rPr lang="pt-BR" dirty="0" err="1" smtClean="0"/>
              <a:t>b</a:t>
            </a:r>
            <a:r>
              <a:rPr lang="pt-BR" dirty="0" smtClean="0"/>
              <a:t>) é mais geral (abrangente) do que a ordem (a).</a:t>
            </a:r>
          </a:p>
          <a:p>
            <a:r>
              <a:rPr lang="pt-BR" dirty="0" smtClean="0"/>
              <a:t>Em (a), temos uma O. de Sangramento.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A0522-67F7-B548-83C8-EA3574AA756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302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A0522-67F7-B548-83C8-EA3574AA7568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140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noProof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“… </a:t>
            </a:r>
            <a:r>
              <a:rPr lang="pt-BR" sz="1200" b="0" i="0" kern="1200" noProof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Repare, porém, que em ambos os casos, o resultado das mudanças é regularidade paradigmática. O que nos confrontam aqui parecem ser exemplos do fenômeno denominado tradicionalmente “nivelamento”. Se o rearranjo de regras está, de fato, envolvido nos processos de desenvolvimento do tipo descrito em (6.5) e (6.6), esse reorganização é motivado aparentemente pela tendência de simplificar as manifestações superficiais dos morfemas, de modo que muitos alomorfes são substituídos por uma única representação fonética de um morfema</a:t>
            </a:r>
            <a:r>
              <a:rPr lang="pt-BR" sz="1200" b="0" i="0" kern="1200" noProof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”</a:t>
            </a:r>
            <a:r>
              <a:rPr lang="pt-BR" sz="1200" b="0" i="0" kern="1200" noProof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.</a:t>
            </a:r>
            <a:r>
              <a:rPr lang="en-US" dirty="0" smtClean="0">
                <a:effectLst/>
              </a:rPr>
              <a:t>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A0522-67F7-B548-83C8-EA3574AA7568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97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Ordena</a:t>
            </a:r>
            <a:r>
              <a:rPr lang="pt-BR" dirty="0" smtClean="0"/>
              <a:t>ção de regras transformacionais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1145383"/>
          </a:xfrm>
        </p:spPr>
        <p:txBody>
          <a:bodyPr>
            <a:normAutofit/>
          </a:bodyPr>
          <a:lstStyle/>
          <a:p>
            <a:r>
              <a:rPr lang="pt-BR" dirty="0" smtClean="0"/>
              <a:t>Modelo de mudan</a:t>
            </a:r>
            <a:r>
              <a:rPr lang="pt-BR" dirty="0" smtClean="0"/>
              <a:t>ça fônica gerativista</a:t>
            </a:r>
          </a:p>
          <a:p>
            <a:r>
              <a:rPr lang="pt-BR" dirty="0" smtClean="0"/>
              <a:t>Curso de Linguística Histórica (FLL0443)</a:t>
            </a:r>
          </a:p>
          <a:p>
            <a:r>
              <a:rPr lang="pt-BR" dirty="0" smtClean="0"/>
              <a:t>Prof. Thomas Finbow (DL/FFLCH)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5749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755" y="483288"/>
            <a:ext cx="8796170" cy="751425"/>
          </a:xfrm>
        </p:spPr>
        <p:txBody>
          <a:bodyPr/>
          <a:lstStyle/>
          <a:p>
            <a:r>
              <a:rPr lang="pt-BR" sz="3600" dirty="0" smtClean="0"/>
              <a:t>Finland</a:t>
            </a:r>
            <a:r>
              <a:rPr lang="pt-BR" sz="3600" dirty="0" smtClean="0"/>
              <a:t>ês comum &gt; dialeto sarveliano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55" y="1600201"/>
            <a:ext cx="8796170" cy="4786282"/>
          </a:xfrm>
        </p:spPr>
        <p:txBody>
          <a:bodyPr>
            <a:normAutofit/>
          </a:bodyPr>
          <a:lstStyle/>
          <a:p>
            <a:r>
              <a:rPr lang="en-US" dirty="0" smtClean="0"/>
              <a:t>Forma ancestral (</a:t>
            </a:r>
            <a:r>
              <a:rPr lang="en-US" dirty="0" err="1" smtClean="0"/>
              <a:t>subjacente</a:t>
            </a:r>
            <a:r>
              <a:rPr lang="en-US" dirty="0" smtClean="0"/>
              <a:t>):</a:t>
            </a:r>
            <a:r>
              <a:rPr lang="en-US" dirty="0"/>
              <a:t>	*</a:t>
            </a:r>
            <a:r>
              <a:rPr lang="en-US" i="1" dirty="0" err="1"/>
              <a:t>vee</a:t>
            </a:r>
            <a:r>
              <a:rPr lang="en-US" i="1" dirty="0"/>
              <a:t>	*</a:t>
            </a:r>
            <a:r>
              <a:rPr lang="en-US" i="1" dirty="0" err="1"/>
              <a:t>teɣe</a:t>
            </a:r>
            <a:endParaRPr lang="en-US" dirty="0"/>
          </a:p>
          <a:p>
            <a:r>
              <a:rPr lang="en-US" dirty="0" smtClean="0"/>
              <a:t>R (b)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erda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fric</a:t>
            </a:r>
            <a:r>
              <a:rPr lang="en-US" dirty="0" smtClean="0"/>
              <a:t>. </a:t>
            </a:r>
            <a:r>
              <a:rPr lang="en-US" dirty="0" err="1" smtClean="0"/>
              <a:t>intervoc</a:t>
            </a:r>
            <a:r>
              <a:rPr lang="en-US" dirty="0" smtClean="0"/>
              <a:t>.</a:t>
            </a:r>
            <a:r>
              <a:rPr lang="en-US" dirty="0"/>
              <a:t>	</a:t>
            </a:r>
            <a:r>
              <a:rPr lang="en-US" dirty="0" smtClean="0"/>
              <a:t>.</a:t>
            </a:r>
            <a:r>
              <a:rPr lang="en-US" dirty="0"/>
              <a:t>..	</a:t>
            </a:r>
            <a:r>
              <a:rPr lang="en-US" i="1" dirty="0"/>
              <a:t>tee</a:t>
            </a:r>
            <a:endParaRPr lang="en-US" dirty="0"/>
          </a:p>
          <a:p>
            <a:r>
              <a:rPr lang="en-US" dirty="0" smtClean="0"/>
              <a:t>R (a)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ditongação</a:t>
            </a:r>
            <a:r>
              <a:rPr lang="en-US" dirty="0" smtClean="0"/>
              <a:t> de V. gem.:</a:t>
            </a:r>
            <a:r>
              <a:rPr lang="en-US" dirty="0"/>
              <a:t>	</a:t>
            </a:r>
            <a:r>
              <a:rPr lang="en-US" i="1" dirty="0" smtClean="0"/>
              <a:t>vie</a:t>
            </a:r>
            <a:r>
              <a:rPr lang="en-US" i="1" dirty="0"/>
              <a:t>	</a:t>
            </a:r>
            <a:r>
              <a:rPr lang="en-US" i="1" dirty="0" smtClean="0"/>
              <a:t>tie</a:t>
            </a:r>
          </a:p>
          <a:p>
            <a:r>
              <a:rPr lang="en-US" dirty="0" smtClean="0"/>
              <a:t>Forma superficial:			</a:t>
            </a:r>
            <a:r>
              <a:rPr lang="en-US" i="1" dirty="0" smtClean="0"/>
              <a:t>vie	tie</a:t>
            </a:r>
            <a:endParaRPr lang="en-US" dirty="0" smtClean="0"/>
          </a:p>
          <a:p>
            <a:endParaRPr lang="en-US" i="1" dirty="0" smtClean="0"/>
          </a:p>
          <a:p>
            <a:r>
              <a:rPr lang="en-US" dirty="0" err="1" smtClean="0"/>
              <a:t>Ordem</a:t>
            </a:r>
            <a:r>
              <a:rPr lang="en-US" dirty="0" smtClean="0"/>
              <a:t>: </a:t>
            </a:r>
            <a:r>
              <a:rPr lang="en-US" dirty="0" err="1" smtClean="0"/>
              <a:t>Regra</a:t>
            </a:r>
            <a:r>
              <a:rPr lang="en-US" dirty="0" smtClean="0"/>
              <a:t> (b) , </a:t>
            </a:r>
            <a:r>
              <a:rPr lang="en-US" dirty="0" err="1" smtClean="0"/>
              <a:t>Regra</a:t>
            </a:r>
            <a:r>
              <a:rPr lang="en-US" dirty="0" smtClean="0"/>
              <a:t> (a) = </a:t>
            </a:r>
            <a:r>
              <a:rPr lang="en-US" dirty="0" err="1" smtClean="0"/>
              <a:t>Ordem</a:t>
            </a:r>
            <a:r>
              <a:rPr lang="en-US" dirty="0" smtClean="0"/>
              <a:t> </a:t>
            </a:r>
            <a:r>
              <a:rPr lang="en-US" dirty="0" err="1" smtClean="0"/>
              <a:t>Aliment</a:t>
            </a:r>
            <a:r>
              <a:rPr lang="en-US" dirty="0" err="1" smtClean="0"/>
              <a:t>ícia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Baseado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Kiparsky</a:t>
            </a:r>
            <a:r>
              <a:rPr lang="en-US" dirty="0"/>
              <a:t> (1968) </a:t>
            </a:r>
            <a:r>
              <a:rPr lang="en-US" i="1" dirty="0" err="1"/>
              <a:t>apud</a:t>
            </a:r>
            <a:r>
              <a:rPr lang="en-US" dirty="0"/>
              <a:t> Jeffers &amp; </a:t>
            </a:r>
            <a:r>
              <a:rPr lang="en-US" dirty="0" err="1"/>
              <a:t>Lehiste</a:t>
            </a:r>
            <a:r>
              <a:rPr lang="en-US" dirty="0"/>
              <a:t> (1979 [5. 1992]).</a:t>
            </a:r>
          </a:p>
          <a:p>
            <a:endParaRPr lang="en-US" i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1361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80" y="310817"/>
            <a:ext cx="8814843" cy="566857"/>
          </a:xfrm>
        </p:spPr>
        <p:txBody>
          <a:bodyPr/>
          <a:lstStyle/>
          <a:p>
            <a:r>
              <a:rPr lang="pt-BR" sz="3600" dirty="0" smtClean="0"/>
              <a:t>Outro contraexemplo: ingl</a:t>
            </a:r>
            <a:r>
              <a:rPr lang="pt-BR" sz="3600" dirty="0" smtClean="0"/>
              <a:t>ês antigo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080" y="1176457"/>
            <a:ext cx="8814843" cy="5452788"/>
          </a:xfrm>
        </p:spPr>
        <p:txBody>
          <a:bodyPr>
            <a:normAutofit fontScale="85000" lnSpcReduction="10000"/>
          </a:bodyPr>
          <a:lstStyle/>
          <a:p>
            <a:r>
              <a:rPr lang="pt-BR" i="1" u="sng" dirty="0" smtClean="0"/>
              <a:t> ingl. ant. 1:	</a:t>
            </a:r>
            <a:r>
              <a:rPr lang="pt-BR" i="1" dirty="0" smtClean="0"/>
              <a:t>	/ __ #		/ V __ V </a:t>
            </a:r>
            <a:r>
              <a:rPr lang="pt-BR" i="1" baseline="30000" dirty="0" smtClean="0"/>
              <a:t>ant.</a:t>
            </a:r>
            <a:r>
              <a:rPr lang="pt-BR" i="1" dirty="0" smtClean="0"/>
              <a:t>	/ V __ V </a:t>
            </a:r>
            <a:r>
              <a:rPr lang="pt-BR" i="1" baseline="30000" dirty="0" smtClean="0"/>
              <a:t>post.</a:t>
            </a:r>
            <a:endParaRPr lang="pt-BR" i="1" dirty="0" smtClean="0"/>
          </a:p>
          <a:p>
            <a:r>
              <a:rPr lang="pt-BR" i="1" dirty="0" smtClean="0"/>
              <a:t> 			</a:t>
            </a:r>
            <a:r>
              <a:rPr lang="pt-BR" dirty="0" smtClean="0"/>
              <a:t>[</a:t>
            </a:r>
            <a:r>
              <a:rPr lang="pt-BR" dirty="0" err="1" smtClean="0"/>
              <a:t>dæɣ</a:t>
            </a:r>
            <a:r>
              <a:rPr lang="pt-BR" dirty="0" smtClean="0"/>
              <a:t>]</a:t>
            </a:r>
            <a:r>
              <a:rPr lang="pt-BR" i="1" dirty="0" smtClean="0"/>
              <a:t>	</a:t>
            </a:r>
            <a:r>
              <a:rPr lang="pt-BR" dirty="0" smtClean="0"/>
              <a:t>	[</a:t>
            </a:r>
            <a:r>
              <a:rPr lang="pt-BR" dirty="0" err="1" smtClean="0"/>
              <a:t>dæɣes</a:t>
            </a:r>
            <a:r>
              <a:rPr lang="pt-BR" dirty="0" smtClean="0"/>
              <a:t>]	[</a:t>
            </a:r>
            <a:r>
              <a:rPr lang="pt-BR" dirty="0" err="1" smtClean="0"/>
              <a:t>dæɣas</a:t>
            </a:r>
            <a:r>
              <a:rPr lang="pt-BR" dirty="0" smtClean="0"/>
              <a:t>]</a:t>
            </a:r>
          </a:p>
          <a:p>
            <a:r>
              <a:rPr lang="pt-BR" i="1" dirty="0" err="1" smtClean="0"/>
              <a:t>D.voz</a:t>
            </a:r>
            <a:r>
              <a:rPr lang="pt-BR" i="1" dirty="0" smtClean="0"/>
              <a:t>. / __#:	</a:t>
            </a:r>
            <a:r>
              <a:rPr lang="pt-BR" dirty="0" smtClean="0"/>
              <a:t>[</a:t>
            </a:r>
            <a:r>
              <a:rPr lang="pt-BR" dirty="0" err="1" smtClean="0"/>
              <a:t>dæx</a:t>
            </a:r>
            <a:r>
              <a:rPr lang="pt-BR" dirty="0" smtClean="0"/>
              <a:t>]		...		...</a:t>
            </a:r>
          </a:p>
          <a:p>
            <a:r>
              <a:rPr lang="pt-BR" i="1" dirty="0" smtClean="0"/>
              <a:t>Voc. </a:t>
            </a:r>
            <a:r>
              <a:rPr lang="pt-BR" i="1" baseline="30000" dirty="0" err="1" smtClean="0"/>
              <a:t>ção</a:t>
            </a:r>
            <a:r>
              <a:rPr lang="pt-BR" i="1" baseline="30000" dirty="0" smtClean="0"/>
              <a:t> </a:t>
            </a:r>
            <a:r>
              <a:rPr lang="pt-BR" i="1" dirty="0" smtClean="0"/>
              <a:t>/V__:</a:t>
            </a:r>
            <a:r>
              <a:rPr lang="pt-BR" dirty="0" smtClean="0"/>
              <a:t>	...		[</a:t>
            </a:r>
            <a:r>
              <a:rPr lang="pt-BR" dirty="0" err="1" smtClean="0"/>
              <a:t>dæjes</a:t>
            </a:r>
            <a:r>
              <a:rPr lang="pt-BR" dirty="0" smtClean="0"/>
              <a:t>]	...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 </a:t>
            </a:r>
            <a:r>
              <a:rPr lang="pt-BR" i="1" u="sng" dirty="0" smtClean="0"/>
              <a:t>Ingl. ant. 2:	</a:t>
            </a:r>
            <a:r>
              <a:rPr lang="pt-BR" i="1" dirty="0" smtClean="0"/>
              <a:t>	</a:t>
            </a:r>
            <a:r>
              <a:rPr lang="pt-BR" i="1" dirty="0"/>
              <a:t>/ __ #		/ V __ V </a:t>
            </a:r>
            <a:r>
              <a:rPr lang="pt-BR" i="1" baseline="30000" dirty="0"/>
              <a:t>ant.</a:t>
            </a:r>
            <a:r>
              <a:rPr lang="pt-BR" i="1" dirty="0"/>
              <a:t>	/ V __ V </a:t>
            </a:r>
            <a:r>
              <a:rPr lang="pt-BR" i="1" baseline="30000" dirty="0"/>
              <a:t>post</a:t>
            </a:r>
            <a:r>
              <a:rPr lang="pt-BR" i="1" baseline="30000" dirty="0" smtClean="0"/>
              <a:t>.</a:t>
            </a:r>
            <a:endParaRPr lang="pt-BR" u="sng" dirty="0" smtClean="0"/>
          </a:p>
          <a:p>
            <a:pPr marL="0" indent="0"/>
            <a:r>
              <a:rPr lang="pt-BR" i="1" dirty="0" smtClean="0"/>
              <a:t>			</a:t>
            </a:r>
            <a:r>
              <a:rPr lang="pt-BR" dirty="0" smtClean="0"/>
              <a:t>		[</a:t>
            </a:r>
            <a:r>
              <a:rPr lang="pt-BR" dirty="0" err="1" smtClean="0"/>
              <a:t>dæɣ</a:t>
            </a:r>
            <a:r>
              <a:rPr lang="pt-BR" dirty="0" smtClean="0"/>
              <a:t>]		[</a:t>
            </a:r>
            <a:r>
              <a:rPr lang="pt-BR" dirty="0" err="1" smtClean="0"/>
              <a:t>dæɣes</a:t>
            </a:r>
            <a:r>
              <a:rPr lang="pt-BR" dirty="0" smtClean="0"/>
              <a:t>]	[</a:t>
            </a:r>
            <a:r>
              <a:rPr lang="pt-BR" dirty="0" err="1" smtClean="0"/>
              <a:t>dæɣas</a:t>
            </a:r>
            <a:r>
              <a:rPr lang="pt-BR" dirty="0" smtClean="0"/>
              <a:t>]</a:t>
            </a:r>
          </a:p>
          <a:p>
            <a:r>
              <a:rPr lang="pt-BR" i="1" dirty="0" err="1" smtClean="0"/>
              <a:t>Voc.</a:t>
            </a:r>
            <a:r>
              <a:rPr lang="pt-BR" i="1" baseline="30000" dirty="0" err="1" smtClean="0"/>
              <a:t>ção</a:t>
            </a:r>
            <a:r>
              <a:rPr lang="pt-BR" i="1" dirty="0" smtClean="0"/>
              <a:t>:</a:t>
            </a:r>
            <a:r>
              <a:rPr lang="pt-BR" dirty="0" smtClean="0"/>
              <a:t>		[</a:t>
            </a:r>
            <a:r>
              <a:rPr lang="pt-BR" dirty="0" err="1" smtClean="0"/>
              <a:t>dæj</a:t>
            </a:r>
            <a:r>
              <a:rPr lang="pt-BR" dirty="0" smtClean="0"/>
              <a:t>]		[</a:t>
            </a:r>
            <a:r>
              <a:rPr lang="pt-BR" dirty="0" err="1" smtClean="0"/>
              <a:t>dæjes</a:t>
            </a:r>
            <a:r>
              <a:rPr lang="pt-BR" dirty="0" smtClean="0"/>
              <a:t>]	...</a:t>
            </a:r>
          </a:p>
          <a:p>
            <a:r>
              <a:rPr lang="pt-BR" i="1" dirty="0" err="1" smtClean="0"/>
              <a:t>D</a:t>
            </a:r>
            <a:r>
              <a:rPr lang="pt-BR" i="1" dirty="0" smtClean="0"/>
              <a:t>/voz. final:</a:t>
            </a:r>
            <a:r>
              <a:rPr lang="pt-BR" dirty="0" smtClean="0"/>
              <a:t>	...		...		...</a:t>
            </a:r>
          </a:p>
          <a:p>
            <a:r>
              <a:rPr lang="pt-BR" dirty="0" smtClean="0"/>
              <a:t>Observe: 1º Vocaliza</a:t>
            </a:r>
            <a:r>
              <a:rPr lang="pt-BR" dirty="0" smtClean="0"/>
              <a:t>ção, 2º desvozeamento </a:t>
            </a:r>
            <a:r>
              <a:rPr lang="mr-IN" dirty="0" smtClean="0"/>
              <a:t>=</a:t>
            </a:r>
            <a:r>
              <a:rPr lang="pt-BR" dirty="0" smtClean="0"/>
              <a:t> O. de </a:t>
            </a:r>
            <a:r>
              <a:rPr lang="pt-BR" dirty="0" err="1" smtClean="0"/>
              <a:t>Santramento</a:t>
            </a:r>
            <a:r>
              <a:rPr lang="pt-BR" dirty="0" smtClean="0"/>
              <a:t>. Se vocalização de [</a:t>
            </a:r>
            <a:r>
              <a:rPr lang="pt-BR" dirty="0" err="1" smtClean="0"/>
              <a:t>ɣ</a:t>
            </a:r>
            <a:r>
              <a:rPr lang="pt-BR" dirty="0" smtClean="0"/>
              <a:t>] &gt; [</a:t>
            </a:r>
            <a:r>
              <a:rPr lang="pt-BR" dirty="0" err="1" smtClean="0"/>
              <a:t>j</a:t>
            </a:r>
            <a:r>
              <a:rPr lang="pt-BR" dirty="0" smtClean="0"/>
              <a:t>] ocorrer, [</a:t>
            </a:r>
            <a:r>
              <a:rPr lang="pt-BR" dirty="0" err="1" smtClean="0"/>
              <a:t>ɣ</a:t>
            </a:r>
            <a:r>
              <a:rPr lang="pt-BR" dirty="0" smtClean="0"/>
              <a:t>] &gt; [</a:t>
            </a:r>
            <a:r>
              <a:rPr lang="pt-BR" dirty="0" err="1" smtClean="0"/>
              <a:t>x</a:t>
            </a:r>
            <a:r>
              <a:rPr lang="pt-BR" dirty="0" smtClean="0"/>
              <a:t>] não poderá ocorrer.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399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4" y="429500"/>
            <a:ext cx="8833519" cy="585531"/>
          </a:xfrm>
        </p:spPr>
        <p:txBody>
          <a:bodyPr/>
          <a:lstStyle/>
          <a:p>
            <a:r>
              <a:rPr lang="pt-BR" sz="3600" dirty="0" smtClean="0"/>
              <a:t>Contraexemplo 2 </a:t>
            </a:r>
            <a:r>
              <a:rPr lang="mr-IN" sz="3600" dirty="0" smtClean="0"/>
              <a:t>–</a:t>
            </a:r>
            <a:r>
              <a:rPr lang="pt-BR" sz="3600" dirty="0" smtClean="0"/>
              <a:t> ingl</a:t>
            </a:r>
            <a:r>
              <a:rPr lang="pt-BR" sz="3600" dirty="0" smtClean="0"/>
              <a:t>ês antigo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04" y="1600200"/>
            <a:ext cx="8833519" cy="5066391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/>
                <a:cs typeface="Arial"/>
              </a:rPr>
              <a:t>Sequência histórica: 	</a:t>
            </a:r>
          </a:p>
          <a:p>
            <a:pPr marL="0" indent="0"/>
            <a:r>
              <a:rPr lang="pt-BR" dirty="0" smtClean="0">
                <a:latin typeface="Arial"/>
                <a:cs typeface="Arial"/>
              </a:rPr>
              <a:t>			  	 	</a:t>
            </a:r>
            <a:r>
              <a:rPr lang="pt-BR" u="sng" dirty="0" smtClean="0">
                <a:latin typeface="Arial"/>
                <a:cs typeface="Arial"/>
              </a:rPr>
              <a:t>Infinitivo	       3ª sg. pres. ind.</a:t>
            </a:r>
          </a:p>
          <a:p>
            <a:r>
              <a:rPr lang="pt-BR" dirty="0" smtClean="0">
                <a:latin typeface="Arial"/>
                <a:cs typeface="Arial"/>
              </a:rPr>
              <a:t>Forma subjacente: 	</a:t>
            </a:r>
            <a:r>
              <a:rPr lang="pt-BR" i="1" dirty="0" err="1" smtClean="0">
                <a:latin typeface="Arial"/>
                <a:cs typeface="Arial"/>
              </a:rPr>
              <a:t>tælian</a:t>
            </a:r>
            <a:r>
              <a:rPr lang="pt-BR" dirty="0" smtClean="0">
                <a:latin typeface="Arial"/>
                <a:cs typeface="Arial"/>
              </a:rPr>
              <a:t> [</a:t>
            </a:r>
            <a:r>
              <a:rPr lang="pt-BR" dirty="0" err="1" smtClean="0">
                <a:latin typeface="Arial"/>
                <a:cs typeface="Arial"/>
              </a:rPr>
              <a:t>tæljan</a:t>
            </a:r>
            <a:r>
              <a:rPr lang="pt-BR" dirty="0" smtClean="0">
                <a:latin typeface="Arial"/>
                <a:cs typeface="Arial"/>
              </a:rPr>
              <a:t>]	</a:t>
            </a:r>
            <a:r>
              <a:rPr lang="pt-BR" i="1" dirty="0" err="1" smtClean="0">
                <a:latin typeface="Arial"/>
                <a:cs typeface="Arial"/>
              </a:rPr>
              <a:t>tæliþ</a:t>
            </a:r>
            <a:r>
              <a:rPr lang="pt-BR" dirty="0" smtClean="0">
                <a:latin typeface="Arial"/>
                <a:cs typeface="Arial"/>
              </a:rPr>
              <a:t> [</a:t>
            </a:r>
            <a:r>
              <a:rPr lang="pt-BR" dirty="0" err="1" smtClean="0">
                <a:latin typeface="Arial"/>
                <a:cs typeface="Arial"/>
              </a:rPr>
              <a:t>tæ.liθ</a:t>
            </a:r>
            <a:r>
              <a:rPr lang="pt-BR" dirty="0" smtClean="0">
                <a:latin typeface="Arial"/>
                <a:cs typeface="Arial"/>
              </a:rPr>
              <a:t>]</a:t>
            </a:r>
          </a:p>
          <a:p>
            <a:r>
              <a:rPr lang="pt-BR" dirty="0" smtClean="0">
                <a:latin typeface="Arial"/>
                <a:cs typeface="Arial"/>
              </a:rPr>
              <a:t>Geminação consonantal	: </a:t>
            </a:r>
            <a:r>
              <a:rPr lang="pt-BR" i="1" dirty="0" err="1" smtClean="0">
                <a:latin typeface="Arial"/>
                <a:cs typeface="Arial"/>
              </a:rPr>
              <a:t>tællian</a:t>
            </a:r>
            <a:r>
              <a:rPr lang="pt-BR" dirty="0" smtClean="0">
                <a:latin typeface="Arial"/>
                <a:cs typeface="Arial"/>
              </a:rPr>
              <a:t> [</a:t>
            </a:r>
            <a:r>
              <a:rPr lang="pt-BR" dirty="0" err="1" smtClean="0">
                <a:latin typeface="Arial"/>
                <a:cs typeface="Arial"/>
              </a:rPr>
              <a:t>tæl.ljan</a:t>
            </a:r>
            <a:r>
              <a:rPr lang="pt-BR" dirty="0" smtClean="0">
                <a:latin typeface="Arial"/>
                <a:cs typeface="Arial"/>
              </a:rPr>
              <a:t>]	...</a:t>
            </a:r>
          </a:p>
          <a:p>
            <a:r>
              <a:rPr lang="pt-BR" dirty="0" smtClean="0">
                <a:latin typeface="Arial"/>
                <a:cs typeface="Arial"/>
              </a:rPr>
              <a:t>Quebra vocálica:		</a:t>
            </a:r>
            <a:r>
              <a:rPr lang="pt-BR" i="1" dirty="0" err="1" smtClean="0">
                <a:latin typeface="Arial"/>
                <a:cs typeface="Arial"/>
              </a:rPr>
              <a:t>teallian</a:t>
            </a:r>
            <a:r>
              <a:rPr lang="pt-BR" dirty="0" smtClean="0">
                <a:latin typeface="Arial"/>
                <a:cs typeface="Arial"/>
              </a:rPr>
              <a:t> [</a:t>
            </a:r>
            <a:r>
              <a:rPr lang="pt-BR" dirty="0" err="1" smtClean="0">
                <a:latin typeface="Arial"/>
                <a:cs typeface="Arial"/>
              </a:rPr>
              <a:t>tæa.lljan</a:t>
            </a:r>
            <a:r>
              <a:rPr lang="pt-BR" dirty="0" smtClean="0">
                <a:latin typeface="Arial"/>
                <a:cs typeface="Arial"/>
              </a:rPr>
              <a:t>]	...</a:t>
            </a:r>
          </a:p>
          <a:p>
            <a:r>
              <a:rPr lang="pt-BR" dirty="0" smtClean="0">
                <a:latin typeface="Arial"/>
                <a:cs typeface="Arial"/>
              </a:rPr>
              <a:t>Metafonia:			</a:t>
            </a:r>
            <a:r>
              <a:rPr lang="pt-BR" i="1" dirty="0" err="1" smtClean="0">
                <a:latin typeface="Arial"/>
                <a:cs typeface="Arial"/>
              </a:rPr>
              <a:t>tiellian</a:t>
            </a:r>
            <a:r>
              <a:rPr lang="pt-BR" dirty="0" smtClean="0">
                <a:latin typeface="Arial"/>
                <a:cs typeface="Arial"/>
              </a:rPr>
              <a:t> [</a:t>
            </a:r>
            <a:r>
              <a:rPr lang="pt-BR" dirty="0" err="1" smtClean="0">
                <a:latin typeface="Arial"/>
                <a:cs typeface="Arial"/>
              </a:rPr>
              <a:t>tiel.ljan</a:t>
            </a:r>
            <a:r>
              <a:rPr lang="pt-BR" dirty="0" smtClean="0">
                <a:latin typeface="Arial"/>
                <a:cs typeface="Arial"/>
              </a:rPr>
              <a:t>]	</a:t>
            </a:r>
            <a:r>
              <a:rPr lang="pt-BR" dirty="0" err="1" smtClean="0">
                <a:latin typeface="Arial"/>
                <a:cs typeface="Arial"/>
              </a:rPr>
              <a:t>teliþ</a:t>
            </a:r>
            <a:r>
              <a:rPr lang="pt-BR" dirty="0" smtClean="0">
                <a:latin typeface="Arial"/>
                <a:cs typeface="Arial"/>
              </a:rPr>
              <a:t> [</a:t>
            </a:r>
            <a:r>
              <a:rPr lang="pt-BR" dirty="0" err="1" smtClean="0">
                <a:latin typeface="Arial"/>
                <a:cs typeface="Arial"/>
              </a:rPr>
              <a:t>te.liθ</a:t>
            </a:r>
            <a:r>
              <a:rPr lang="pt-BR" dirty="0" smtClean="0">
                <a:latin typeface="Arial"/>
                <a:cs typeface="Arial"/>
              </a:rPr>
              <a:t>]</a:t>
            </a:r>
          </a:p>
          <a:p>
            <a:r>
              <a:rPr lang="pt-BR" dirty="0" smtClean="0">
                <a:latin typeface="Arial"/>
                <a:cs typeface="Arial"/>
              </a:rPr>
              <a:t>Perda de iode		</a:t>
            </a:r>
            <a:r>
              <a:rPr lang="pt-BR" i="1" dirty="0" err="1" smtClean="0">
                <a:latin typeface="Arial"/>
                <a:cs typeface="Arial"/>
              </a:rPr>
              <a:t>tiellan</a:t>
            </a:r>
            <a:r>
              <a:rPr lang="pt-BR" dirty="0" smtClean="0">
                <a:latin typeface="Arial"/>
                <a:cs typeface="Arial"/>
              </a:rPr>
              <a:t> [</a:t>
            </a:r>
            <a:r>
              <a:rPr lang="pt-BR" dirty="0" err="1" smtClean="0">
                <a:latin typeface="Arial"/>
                <a:cs typeface="Arial"/>
              </a:rPr>
              <a:t>tiel.lan</a:t>
            </a:r>
            <a:r>
              <a:rPr lang="pt-BR" dirty="0" smtClean="0">
                <a:latin typeface="Arial"/>
                <a:cs typeface="Arial"/>
              </a:rPr>
              <a:t>]	...</a:t>
            </a:r>
            <a:endParaRPr lang="pt-B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1274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55" y="1600201"/>
            <a:ext cx="8814844" cy="4343400"/>
          </a:xfrm>
        </p:spPr>
        <p:txBody>
          <a:bodyPr>
            <a:normAutofit lnSpcReduction="10000"/>
          </a:bodyPr>
          <a:lstStyle/>
          <a:p>
            <a:r>
              <a:rPr lang="pt-BR" b="1" i="1" dirty="0" smtClean="0">
                <a:latin typeface="Arial"/>
                <a:cs typeface="Arial"/>
              </a:rPr>
              <a:t>Sequência sincrônica</a:t>
            </a:r>
          </a:p>
          <a:p>
            <a:r>
              <a:rPr lang="pt-BR" i="1" dirty="0" smtClean="0">
                <a:latin typeface="Arial"/>
                <a:cs typeface="Arial"/>
              </a:rPr>
              <a:t>Forma subjacente:   </a:t>
            </a:r>
            <a:r>
              <a:rPr lang="pt-BR" i="1" dirty="0" err="1" smtClean="0">
                <a:latin typeface="Arial"/>
                <a:cs typeface="Arial"/>
              </a:rPr>
              <a:t>tæljan</a:t>
            </a:r>
            <a:r>
              <a:rPr lang="pt-BR" i="1" dirty="0" smtClean="0">
                <a:latin typeface="Arial"/>
                <a:cs typeface="Arial"/>
              </a:rPr>
              <a:t>		</a:t>
            </a:r>
            <a:r>
              <a:rPr lang="pt-BR" i="1" dirty="0" err="1" smtClean="0">
                <a:latin typeface="Arial"/>
                <a:cs typeface="Arial"/>
              </a:rPr>
              <a:t>tæliþ</a:t>
            </a:r>
            <a:r>
              <a:rPr lang="pt-BR" dirty="0" smtClean="0">
                <a:latin typeface="Arial"/>
                <a:cs typeface="Arial"/>
              </a:rPr>
              <a:t> [</a:t>
            </a:r>
            <a:r>
              <a:rPr lang="pt-BR" dirty="0" err="1" smtClean="0">
                <a:latin typeface="Arial"/>
                <a:cs typeface="Arial"/>
              </a:rPr>
              <a:t>tæ.liθ</a:t>
            </a:r>
            <a:r>
              <a:rPr lang="pt-BR" dirty="0" smtClean="0">
                <a:latin typeface="Arial"/>
                <a:cs typeface="Arial"/>
              </a:rPr>
              <a:t>]</a:t>
            </a:r>
          </a:p>
          <a:p>
            <a:r>
              <a:rPr lang="pt-BR" i="1" dirty="0" smtClean="0">
                <a:latin typeface="Arial"/>
                <a:cs typeface="Arial"/>
              </a:rPr>
              <a:t>Quebra vocálica:		...		...</a:t>
            </a:r>
            <a:endParaRPr lang="pt-BR" dirty="0" smtClean="0">
              <a:latin typeface="Arial"/>
              <a:cs typeface="Arial"/>
            </a:endParaRPr>
          </a:p>
          <a:p>
            <a:r>
              <a:rPr lang="pt-BR" i="1" dirty="0" smtClean="0">
                <a:latin typeface="Arial"/>
                <a:cs typeface="Arial"/>
              </a:rPr>
              <a:t>Gemina</a:t>
            </a:r>
            <a:r>
              <a:rPr lang="pt-BR" i="1" dirty="0" smtClean="0">
                <a:latin typeface="Arial"/>
                <a:cs typeface="Arial"/>
              </a:rPr>
              <a:t>ção:</a:t>
            </a:r>
            <a:r>
              <a:rPr lang="pt-BR" dirty="0" smtClean="0">
                <a:latin typeface="Arial"/>
                <a:cs typeface="Arial"/>
              </a:rPr>
              <a:t>	</a:t>
            </a:r>
            <a:r>
              <a:rPr lang="pt-BR" i="1" dirty="0" err="1" smtClean="0">
                <a:latin typeface="Arial"/>
                <a:cs typeface="Arial"/>
              </a:rPr>
              <a:t>tællian</a:t>
            </a:r>
            <a:r>
              <a:rPr lang="pt-BR" dirty="0" smtClean="0">
                <a:latin typeface="Arial"/>
                <a:cs typeface="Arial"/>
              </a:rPr>
              <a:t>	[</a:t>
            </a:r>
            <a:r>
              <a:rPr lang="pt-BR" dirty="0" err="1" smtClean="0">
                <a:latin typeface="Arial"/>
                <a:cs typeface="Arial"/>
              </a:rPr>
              <a:t>tæl.ljan</a:t>
            </a:r>
            <a:r>
              <a:rPr lang="pt-BR" dirty="0" smtClean="0">
                <a:latin typeface="Arial"/>
                <a:cs typeface="Arial"/>
              </a:rPr>
              <a:t>]	...</a:t>
            </a:r>
          </a:p>
          <a:p>
            <a:r>
              <a:rPr lang="pt-BR" i="1" dirty="0" smtClean="0">
                <a:latin typeface="Arial"/>
                <a:cs typeface="Arial"/>
              </a:rPr>
              <a:t>Metafonia:		</a:t>
            </a:r>
            <a:r>
              <a:rPr lang="pt-BR" i="1" dirty="0" err="1" smtClean="0">
                <a:latin typeface="Arial"/>
                <a:cs typeface="Arial"/>
              </a:rPr>
              <a:t>tellian</a:t>
            </a:r>
            <a:r>
              <a:rPr lang="pt-BR" i="1" dirty="0" smtClean="0">
                <a:latin typeface="Arial"/>
                <a:cs typeface="Arial"/>
              </a:rPr>
              <a:t> </a:t>
            </a:r>
            <a:r>
              <a:rPr lang="pt-BR" dirty="0" smtClean="0">
                <a:latin typeface="Arial"/>
                <a:cs typeface="Arial"/>
              </a:rPr>
              <a:t>[</a:t>
            </a:r>
            <a:r>
              <a:rPr lang="pt-BR" dirty="0" err="1" smtClean="0">
                <a:latin typeface="Arial"/>
                <a:cs typeface="Arial"/>
              </a:rPr>
              <a:t>tεl.ljan</a:t>
            </a:r>
            <a:r>
              <a:rPr lang="pt-BR" dirty="0" smtClean="0">
                <a:latin typeface="Arial"/>
                <a:cs typeface="Arial"/>
              </a:rPr>
              <a:t>]	</a:t>
            </a:r>
            <a:r>
              <a:rPr lang="pt-BR" i="1" dirty="0" err="1" smtClean="0">
                <a:latin typeface="Arial"/>
                <a:cs typeface="Arial"/>
              </a:rPr>
              <a:t>teliþ</a:t>
            </a:r>
            <a:r>
              <a:rPr lang="pt-BR" dirty="0" smtClean="0">
                <a:latin typeface="Arial"/>
                <a:cs typeface="Arial"/>
              </a:rPr>
              <a:t> [</a:t>
            </a:r>
            <a:r>
              <a:rPr lang="pt-BR" dirty="0" err="1" smtClean="0">
                <a:latin typeface="Arial"/>
                <a:cs typeface="Arial"/>
              </a:rPr>
              <a:t>tε.liθ</a:t>
            </a:r>
            <a:r>
              <a:rPr lang="pt-BR" dirty="0" smtClean="0">
                <a:latin typeface="Arial"/>
                <a:cs typeface="Arial"/>
              </a:rPr>
              <a:t>]</a:t>
            </a:r>
          </a:p>
          <a:p>
            <a:r>
              <a:rPr lang="pt-BR" i="1" dirty="0" smtClean="0">
                <a:latin typeface="Arial"/>
                <a:cs typeface="Arial"/>
              </a:rPr>
              <a:t>Perda de iode:</a:t>
            </a:r>
            <a:r>
              <a:rPr lang="pt-BR" dirty="0" smtClean="0">
                <a:latin typeface="Arial"/>
                <a:cs typeface="Arial"/>
              </a:rPr>
              <a:t>	</a:t>
            </a:r>
            <a:r>
              <a:rPr lang="pt-BR" i="1" dirty="0" err="1" smtClean="0">
                <a:latin typeface="Arial"/>
                <a:cs typeface="Arial"/>
              </a:rPr>
              <a:t>tellan</a:t>
            </a:r>
            <a:r>
              <a:rPr lang="pt-BR" dirty="0" smtClean="0">
                <a:latin typeface="Arial"/>
                <a:cs typeface="Arial"/>
              </a:rPr>
              <a:t> [</a:t>
            </a:r>
            <a:r>
              <a:rPr lang="pt-BR" dirty="0" err="1" smtClean="0">
                <a:latin typeface="Arial"/>
                <a:cs typeface="Arial"/>
              </a:rPr>
              <a:t>tεl.lan</a:t>
            </a:r>
            <a:r>
              <a:rPr lang="pt-BR" dirty="0" smtClean="0">
                <a:latin typeface="Arial"/>
                <a:cs typeface="Arial"/>
              </a:rPr>
              <a:t>]		...</a:t>
            </a:r>
          </a:p>
          <a:p>
            <a:r>
              <a:rPr lang="pt-BR" dirty="0" smtClean="0"/>
              <a:t>Quebra </a:t>
            </a:r>
            <a:r>
              <a:rPr lang="pt-BR" dirty="0"/>
              <a:t>vocálica &gt; geminação </a:t>
            </a:r>
            <a:r>
              <a:rPr lang="pt-BR" dirty="0" smtClean="0"/>
              <a:t>= Ordem contra-aliment</a:t>
            </a:r>
            <a:r>
              <a:rPr lang="pt-BR" dirty="0" smtClean="0"/>
              <a:t>ícia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8410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49390"/>
            <a:ext cx="8042276" cy="753597"/>
          </a:xfrm>
        </p:spPr>
        <p:txBody>
          <a:bodyPr/>
          <a:lstStyle/>
          <a:p>
            <a:r>
              <a:rPr lang="pt-BR" dirty="0" smtClean="0"/>
              <a:t>O modelo gerativista</a:t>
            </a:r>
            <a:endParaRPr lang="pt-B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7724" r="-47724"/>
          <a:stretch>
            <a:fillRect/>
          </a:stretch>
        </p:blipFill>
        <p:spPr>
          <a:xfrm>
            <a:off x="0" y="1213806"/>
            <a:ext cx="9001599" cy="5508808"/>
          </a:xfrm>
        </p:spPr>
      </p:pic>
    </p:spTree>
    <p:extLst>
      <p:ext uri="{BB962C8B-B14F-4D97-AF65-F5344CB8AC3E}">
        <p14:creationId xmlns:p14="http://schemas.microsoft.com/office/powerpoint/2010/main" val="102082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98" y="464614"/>
            <a:ext cx="8926601" cy="714077"/>
          </a:xfrm>
        </p:spPr>
        <p:txBody>
          <a:bodyPr/>
          <a:lstStyle/>
          <a:p>
            <a:r>
              <a:rPr lang="pt-BR" sz="3200" dirty="0" smtClean="0"/>
              <a:t>Alto alem</a:t>
            </a:r>
            <a:r>
              <a:rPr lang="pt-BR" sz="3200" dirty="0" smtClean="0"/>
              <a:t>ão médio: V → V: / __ C [+voz.]</a:t>
            </a:r>
            <a:endParaRPr lang="pt-BR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-3930" r="-3930"/>
          <a:stretch>
            <a:fillRect/>
          </a:stretch>
        </p:blipFill>
        <p:spPr>
          <a:xfrm>
            <a:off x="1396595" y="1585675"/>
            <a:ext cx="7194955" cy="3885786"/>
          </a:xfrm>
        </p:spPr>
      </p:pic>
      <p:sp>
        <p:nvSpPr>
          <p:cNvPr id="6" name="TextBox 5"/>
          <p:cNvSpPr txBox="1"/>
          <p:nvPr/>
        </p:nvSpPr>
        <p:spPr>
          <a:xfrm>
            <a:off x="2072982" y="6185217"/>
            <a:ext cx="6411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McMahon</a:t>
            </a:r>
            <a:r>
              <a:rPr lang="pt-BR" dirty="0" smtClean="0"/>
              <a:t>, A. </a:t>
            </a:r>
            <a:r>
              <a:rPr lang="pt-BR" i="1" dirty="0" err="1" smtClean="0"/>
              <a:t>Understanding</a:t>
            </a:r>
            <a:r>
              <a:rPr lang="pt-BR" i="1" dirty="0" smtClean="0"/>
              <a:t> </a:t>
            </a:r>
            <a:r>
              <a:rPr lang="pt-BR" i="1" dirty="0" err="1" smtClean="0"/>
              <a:t>Language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dirty="0" smtClean="0"/>
              <a:t> (1994: 38)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027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 de </a:t>
            </a:r>
            <a:r>
              <a:rPr lang="pt-BR" dirty="0" smtClean="0"/>
              <a:t>“</a:t>
            </a:r>
            <a:r>
              <a:rPr lang="pt-BR" dirty="0" smtClean="0"/>
              <a:t>aplica</a:t>
            </a:r>
            <a:r>
              <a:rPr lang="pt-BR" dirty="0" smtClean="0"/>
              <a:t>ção máxima”</a:t>
            </a:r>
            <a:endParaRPr lang="pt-B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0612" r="-20612"/>
          <a:stretch>
            <a:fillRect/>
          </a:stretch>
        </p:blipFill>
        <p:spPr>
          <a:xfrm>
            <a:off x="549275" y="1600201"/>
            <a:ext cx="4530466" cy="2446773"/>
          </a:xfrm>
        </p:spPr>
      </p:pic>
      <p:sp>
        <p:nvSpPr>
          <p:cNvPr id="5" name="TextBox 4"/>
          <p:cNvSpPr txBox="1"/>
          <p:nvPr/>
        </p:nvSpPr>
        <p:spPr>
          <a:xfrm>
            <a:off x="250467" y="4519088"/>
            <a:ext cx="8594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Portanto, para obter a aplicabilidade m</a:t>
            </a:r>
            <a:r>
              <a:rPr lang="pt-BR" dirty="0" smtClean="0"/>
              <a:t>áxima de uma regra, defende </a:t>
            </a:r>
            <a:r>
              <a:rPr lang="pt-BR" dirty="0" err="1" smtClean="0"/>
              <a:t>Kiparsky</a:t>
            </a:r>
            <a:r>
              <a:rPr lang="pt-BR" dirty="0" smtClean="0"/>
              <a:t>, a tendência será de organizar as regras em uma ordem alimentícia, ou organizá-las de tal forma que evite uma ordem de sangramento.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7937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431" y="466848"/>
            <a:ext cx="8740142" cy="1681536"/>
          </a:xfrm>
        </p:spPr>
        <p:txBody>
          <a:bodyPr/>
          <a:lstStyle/>
          <a:p>
            <a:r>
              <a:rPr lang="pt-BR" sz="3600" dirty="0" smtClean="0"/>
              <a:t>Invers</a:t>
            </a:r>
            <a:r>
              <a:rPr lang="pt-BR" sz="3600" dirty="0" smtClean="0"/>
              <a:t>ão de Regras: /</a:t>
            </a:r>
            <a:r>
              <a:rPr lang="pt-BR" sz="3600" dirty="0" err="1" smtClean="0"/>
              <a:t>r</a:t>
            </a:r>
            <a:r>
              <a:rPr lang="pt-BR" sz="3600" dirty="0" smtClean="0"/>
              <a:t>/ &gt; </a:t>
            </a:r>
            <a:r>
              <a:rPr lang="pt-BR" sz="3600" dirty="0" err="1" smtClean="0"/>
              <a:t>Ø</a:t>
            </a:r>
            <a:r>
              <a:rPr lang="pt-BR" sz="3600" dirty="0" smtClean="0"/>
              <a:t> / __ V (</a:t>
            </a:r>
            <a:r>
              <a:rPr lang="pt-BR" sz="3600" dirty="0" err="1" smtClean="0"/>
              <a:t>Vennemann</a:t>
            </a:r>
            <a:r>
              <a:rPr lang="pt-BR" sz="3600" dirty="0" smtClean="0"/>
              <a:t> (1979)</a:t>
            </a:r>
            <a:r>
              <a:rPr lang="pt-BR" sz="3600" i="1" dirty="0"/>
              <a:t> </a:t>
            </a:r>
            <a:r>
              <a:rPr lang="pt-BR" sz="3600" i="1" dirty="0" smtClean="0"/>
              <a:t>apud </a:t>
            </a:r>
            <a:r>
              <a:rPr lang="pt-BR" sz="3600" dirty="0" err="1" smtClean="0"/>
              <a:t>McMahon</a:t>
            </a:r>
            <a:r>
              <a:rPr lang="pt-BR" sz="3600" dirty="0" smtClean="0"/>
              <a:t>, 1994</a:t>
            </a:r>
            <a:r>
              <a:rPr lang="pt-BR" sz="3600" dirty="0" smtClean="0"/>
              <a:t>)</a:t>
            </a:r>
            <a:endParaRPr lang="pt-BR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13086" b="-13086"/>
          <a:stretch>
            <a:fillRect/>
          </a:stretch>
        </p:blipFill>
        <p:spPr>
          <a:xfrm>
            <a:off x="549275" y="2148384"/>
            <a:ext cx="6173911" cy="33343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031" y="4934551"/>
            <a:ext cx="6379342" cy="115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46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Altern</a:t>
            </a:r>
            <a:r>
              <a:rPr lang="pt-BR" dirty="0" smtClean="0"/>
              <a:t>âncias no output</a:t>
            </a:r>
            <a:endParaRPr lang="pt-B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06558" b="-106558"/>
          <a:stretch>
            <a:fillRect/>
          </a:stretch>
        </p:blipFill>
        <p:spPr>
          <a:xfrm>
            <a:off x="246615" y="1923416"/>
            <a:ext cx="4143140" cy="49759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15" y="1704938"/>
            <a:ext cx="4325385" cy="13762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6769" y="1704939"/>
            <a:ext cx="3155031" cy="7413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5650" y="2502306"/>
            <a:ext cx="39243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34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</a:t>
            </a:r>
            <a:r>
              <a:rPr lang="pt-BR" dirty="0" err="1" smtClean="0"/>
              <a:t>intrusive</a:t>
            </a:r>
            <a:r>
              <a:rPr lang="pt-BR" dirty="0" smtClean="0"/>
              <a:t> /</a:t>
            </a:r>
            <a:r>
              <a:rPr lang="pt-BR" dirty="0" err="1" smtClean="0"/>
              <a:t>r</a:t>
            </a:r>
            <a:r>
              <a:rPr lang="pt-BR" dirty="0" smtClean="0"/>
              <a:t>/” em inglês não </a:t>
            </a:r>
            <a:r>
              <a:rPr lang="pt-BR" dirty="0" err="1" smtClean="0"/>
              <a:t>rótico</a:t>
            </a:r>
            <a:endParaRPr lang="pt-B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76" y="1444532"/>
            <a:ext cx="4270431" cy="2925167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l="2227" r="2227"/>
          <a:stretch>
            <a:fillRect/>
          </a:stretch>
        </p:blipFill>
        <p:spPr>
          <a:xfrm>
            <a:off x="3492322" y="3640792"/>
            <a:ext cx="5651678" cy="3217208"/>
          </a:xfrm>
        </p:spPr>
      </p:pic>
    </p:spTree>
    <p:extLst>
      <p:ext uri="{BB962C8B-B14F-4D97-AF65-F5344CB8AC3E}">
        <p14:creationId xmlns:p14="http://schemas.microsoft.com/office/powerpoint/2010/main" val="3387174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82" y="107576"/>
            <a:ext cx="8758817" cy="1336956"/>
          </a:xfrm>
        </p:spPr>
        <p:txBody>
          <a:bodyPr/>
          <a:lstStyle/>
          <a:p>
            <a:r>
              <a:rPr lang="pt-BR" sz="3600" dirty="0" smtClean="0"/>
              <a:t>Reestrutura</a:t>
            </a:r>
            <a:r>
              <a:rPr lang="pt-BR" sz="3600" dirty="0" smtClean="0"/>
              <a:t>ção: </a:t>
            </a:r>
            <a:r>
              <a:rPr lang="pt-BR" sz="3600" dirty="0" err="1" smtClean="0"/>
              <a:t>Which</a:t>
            </a:r>
            <a:r>
              <a:rPr lang="pt-BR" sz="3600" dirty="0" smtClean="0"/>
              <a:t> </a:t>
            </a:r>
            <a:r>
              <a:rPr lang="pt-BR" sz="3600" dirty="0" err="1" smtClean="0"/>
              <a:t>witch</a:t>
            </a:r>
            <a:r>
              <a:rPr lang="pt-BR" sz="3600" dirty="0"/>
              <a:t>,</a:t>
            </a:r>
            <a:r>
              <a:rPr lang="pt-BR" sz="3600" dirty="0" smtClean="0"/>
              <a:t> </a:t>
            </a:r>
            <a:r>
              <a:rPr lang="pt-BR" sz="3600" dirty="0" err="1" smtClean="0"/>
              <a:t>white</a:t>
            </a:r>
            <a:r>
              <a:rPr lang="pt-BR" sz="3600" dirty="0" smtClean="0"/>
              <a:t> </a:t>
            </a:r>
            <a:r>
              <a:rPr lang="pt-BR" sz="3600" dirty="0" err="1" smtClean="0"/>
              <a:t>wight</a:t>
            </a:r>
            <a:r>
              <a:rPr lang="pt-BR" sz="3600" dirty="0" smtClean="0"/>
              <a:t>?</a:t>
            </a:r>
            <a:endParaRPr lang="pt-BR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3548" b="3548"/>
          <a:stretch>
            <a:fillRect/>
          </a:stretch>
        </p:blipFill>
        <p:spPr>
          <a:xfrm>
            <a:off x="549275" y="1600201"/>
            <a:ext cx="8042276" cy="4879652"/>
          </a:xfrm>
        </p:spPr>
      </p:pic>
    </p:spTree>
    <p:extLst>
      <p:ext uri="{BB962C8B-B14F-4D97-AF65-F5344CB8AC3E}">
        <p14:creationId xmlns:p14="http://schemas.microsoft.com/office/powerpoint/2010/main" val="291355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80" y="492625"/>
            <a:ext cx="8796168" cy="770099"/>
          </a:xfrm>
        </p:spPr>
        <p:txBody>
          <a:bodyPr/>
          <a:lstStyle/>
          <a:p>
            <a:r>
              <a:rPr lang="pt-BR" sz="3600" dirty="0" smtClean="0"/>
              <a:t>Finland</a:t>
            </a:r>
            <a:r>
              <a:rPr lang="pt-BR" sz="3600" dirty="0" smtClean="0"/>
              <a:t>ês antigo &gt; finlandês comum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080" y="1830045"/>
            <a:ext cx="8796168" cy="4785818"/>
          </a:xfrm>
        </p:spPr>
        <p:txBody>
          <a:bodyPr>
            <a:normAutofit/>
          </a:bodyPr>
          <a:lstStyle/>
          <a:p>
            <a:r>
              <a:rPr lang="en-US" dirty="0" err="1" smtClean="0"/>
              <a:t>Formas</a:t>
            </a:r>
            <a:r>
              <a:rPr lang="en-US" dirty="0" smtClean="0"/>
              <a:t> </a:t>
            </a:r>
            <a:r>
              <a:rPr lang="en-US" dirty="0" err="1" smtClean="0"/>
              <a:t>originais</a:t>
            </a:r>
            <a:r>
              <a:rPr lang="en-US" dirty="0" smtClean="0"/>
              <a:t> (</a:t>
            </a:r>
            <a:r>
              <a:rPr lang="en-US" dirty="0" err="1" smtClean="0"/>
              <a:t>subjacentes</a:t>
            </a:r>
            <a:r>
              <a:rPr lang="en-US" dirty="0" smtClean="0"/>
              <a:t>):</a:t>
            </a:r>
            <a:r>
              <a:rPr lang="en-US" dirty="0"/>
              <a:t>	</a:t>
            </a:r>
            <a:r>
              <a:rPr lang="en-US" dirty="0" smtClean="0"/>
              <a:t>*</a:t>
            </a:r>
            <a:r>
              <a:rPr lang="en-US" i="1" dirty="0" err="1"/>
              <a:t>vee</a:t>
            </a:r>
            <a:r>
              <a:rPr lang="en-US" dirty="0"/>
              <a:t>	*</a:t>
            </a:r>
            <a:r>
              <a:rPr lang="en-US" i="1" dirty="0" err="1"/>
              <a:t>teɣe</a:t>
            </a:r>
            <a:endParaRPr lang="en-US" dirty="0"/>
          </a:p>
          <a:p>
            <a:r>
              <a:rPr lang="en-US" dirty="0" smtClean="0"/>
              <a:t>R (a)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ditongação</a:t>
            </a:r>
            <a:r>
              <a:rPr lang="en-US" dirty="0" smtClean="0"/>
              <a:t> de </a:t>
            </a:r>
            <a:r>
              <a:rPr lang="en-US" dirty="0" err="1" smtClean="0"/>
              <a:t>vog</a:t>
            </a:r>
            <a:r>
              <a:rPr lang="en-US" dirty="0" smtClean="0"/>
              <a:t>. gem.:</a:t>
            </a:r>
            <a:r>
              <a:rPr lang="en-US" dirty="0"/>
              <a:t>	</a:t>
            </a:r>
            <a:r>
              <a:rPr lang="en-US" i="1" dirty="0" smtClean="0"/>
              <a:t>vie</a:t>
            </a:r>
            <a:r>
              <a:rPr lang="en-US" i="1" dirty="0"/>
              <a:t>	...</a:t>
            </a:r>
            <a:endParaRPr lang="en-US" dirty="0"/>
          </a:p>
          <a:p>
            <a:r>
              <a:rPr lang="en-US" dirty="0" smtClean="0"/>
              <a:t>R (b)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perda</a:t>
            </a:r>
            <a:r>
              <a:rPr lang="en-US" dirty="0" smtClean="0"/>
              <a:t> de </a:t>
            </a:r>
            <a:r>
              <a:rPr lang="en-US" dirty="0" err="1" smtClean="0"/>
              <a:t>fric</a:t>
            </a:r>
            <a:r>
              <a:rPr lang="en-US" dirty="0" smtClean="0"/>
              <a:t>. </a:t>
            </a:r>
            <a:r>
              <a:rPr lang="en-US" dirty="0" err="1" smtClean="0"/>
              <a:t>intervoc</a:t>
            </a:r>
            <a:r>
              <a:rPr lang="en-US" dirty="0" smtClean="0"/>
              <a:t>.:</a:t>
            </a:r>
            <a:r>
              <a:rPr lang="en-US" dirty="0"/>
              <a:t>	...	</a:t>
            </a:r>
            <a:r>
              <a:rPr lang="en-US" i="1" dirty="0"/>
              <a:t>tee</a:t>
            </a:r>
            <a:endParaRPr lang="en-US" dirty="0"/>
          </a:p>
          <a:p>
            <a:r>
              <a:rPr lang="en-US" dirty="0" err="1"/>
              <a:t>Formas</a:t>
            </a:r>
            <a:r>
              <a:rPr lang="en-US" dirty="0"/>
              <a:t> </a:t>
            </a:r>
            <a:r>
              <a:rPr lang="en-US" dirty="0" err="1" smtClean="0"/>
              <a:t>superficiais</a:t>
            </a:r>
            <a:r>
              <a:rPr lang="en-US" dirty="0" smtClean="0"/>
              <a:t>:</a:t>
            </a:r>
            <a:r>
              <a:rPr lang="en-US" dirty="0"/>
              <a:t>			</a:t>
            </a:r>
            <a:r>
              <a:rPr lang="en-US" i="1" dirty="0"/>
              <a:t>vie	</a:t>
            </a:r>
            <a:r>
              <a:rPr lang="en-US" i="1" dirty="0" smtClean="0"/>
              <a:t>tee</a:t>
            </a:r>
          </a:p>
          <a:p>
            <a:endParaRPr lang="en-US" dirty="0" smtClean="0"/>
          </a:p>
          <a:p>
            <a:r>
              <a:rPr lang="pt-BR" dirty="0" smtClean="0"/>
              <a:t>Ordem: Regra </a:t>
            </a:r>
            <a:r>
              <a:rPr lang="pt-BR" dirty="0"/>
              <a:t>(a) , Regra (</a:t>
            </a:r>
            <a:r>
              <a:rPr lang="pt-BR" dirty="0" err="1"/>
              <a:t>b</a:t>
            </a:r>
            <a:r>
              <a:rPr lang="pt-BR" dirty="0"/>
              <a:t>) = Ordem contra-</a:t>
            </a:r>
            <a:r>
              <a:rPr lang="pt-BR" dirty="0" smtClean="0"/>
              <a:t>alimentícia</a:t>
            </a:r>
            <a:endParaRPr lang="en-US" dirty="0"/>
          </a:p>
          <a:p>
            <a:r>
              <a:rPr lang="en-US" dirty="0" err="1" smtClean="0"/>
              <a:t>Baseado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Kiparsky</a:t>
            </a:r>
            <a:r>
              <a:rPr lang="en-US" dirty="0" smtClean="0"/>
              <a:t> (1968) </a:t>
            </a:r>
            <a:r>
              <a:rPr lang="en-US" i="1" dirty="0" err="1" smtClean="0"/>
              <a:t>apud</a:t>
            </a:r>
            <a:r>
              <a:rPr lang="en-US" dirty="0" smtClean="0"/>
              <a:t> Jeffers &amp; </a:t>
            </a:r>
            <a:r>
              <a:rPr lang="en-US" dirty="0" err="1" smtClean="0"/>
              <a:t>Lehiste</a:t>
            </a:r>
            <a:r>
              <a:rPr lang="en-US" dirty="0" smtClean="0"/>
              <a:t> (1979 [5. 1992]).</a:t>
            </a:r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4350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852</TotalTime>
  <Words>340</Words>
  <Application>Microsoft Macintosh PowerPoint</Application>
  <PresentationFormat>On-screen Show (4:3)</PresentationFormat>
  <Paragraphs>61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Ordenação de regras transformacionais</vt:lpstr>
      <vt:lpstr>O modelo gerativista</vt:lpstr>
      <vt:lpstr>Alto alemão médio: V → V: / __ C [+voz.]</vt:lpstr>
      <vt:lpstr>Regra de “aplicação máxima”</vt:lpstr>
      <vt:lpstr>Inversão de Regras: /r/ &gt; Ø / __ V (Vennemann (1979) apud McMahon, 1994)</vt:lpstr>
      <vt:lpstr>Alternâncias no output</vt:lpstr>
      <vt:lpstr>“intrusive /r/” em inglês não rótico</vt:lpstr>
      <vt:lpstr>Reestruturação: Which witch, white wight?</vt:lpstr>
      <vt:lpstr>Finlandês antigo &gt; finlandês comum</vt:lpstr>
      <vt:lpstr>Finlandês comum &gt; dialeto sarveliano</vt:lpstr>
      <vt:lpstr>Outro contraexemplo: inglês antigo</vt:lpstr>
      <vt:lpstr>Contraexemplo 2 – inglês antigo</vt:lpstr>
      <vt:lpstr>PowerPoint Presentation</vt:lpstr>
    </vt:vector>
  </TitlesOfParts>
  <Company>Departamento de Linguística (FFLCH/USP)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Ordenação de regras transformacionais</dc:title>
  <dc:creator>Tom Finbow</dc:creator>
  <cp:lastModifiedBy>Tom Finbow</cp:lastModifiedBy>
  <cp:revision>16</cp:revision>
  <dcterms:created xsi:type="dcterms:W3CDTF">2016-10-31T01:50:02Z</dcterms:created>
  <dcterms:modified xsi:type="dcterms:W3CDTF">2016-10-31T16:02:39Z</dcterms:modified>
</cp:coreProperties>
</file>