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586395-BF31-4CD2-9730-E17CFF6A8A7B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73B0A2-DD22-4787-A962-1BF185B1819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5856" y="980728"/>
            <a:ext cx="5196412" cy="1671464"/>
          </a:xfrm>
        </p:spPr>
        <p:txBody>
          <a:bodyPr/>
          <a:lstStyle/>
          <a:p>
            <a:pPr algn="just"/>
            <a:r>
              <a:rPr lang="pt-BR" sz="2800" dirty="0" smtClean="0"/>
              <a:t>A ideia de corpo e a configuração do ambiente da improvisação musical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07904" y="2852936"/>
            <a:ext cx="5114778" cy="1101248"/>
          </a:xfrm>
        </p:spPr>
        <p:txBody>
          <a:bodyPr/>
          <a:lstStyle/>
          <a:p>
            <a:r>
              <a:rPr lang="pt-BR" dirty="0" smtClean="0"/>
              <a:t>Rogério Luiz Moraes Costa (USP)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716016" y="5805264"/>
            <a:ext cx="42821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Stephanie</a:t>
            </a:r>
            <a:r>
              <a:rPr lang="pt-BR" sz="2000" dirty="0" smtClean="0"/>
              <a:t> </a:t>
            </a:r>
            <a:r>
              <a:rPr lang="pt-BR" sz="2000" dirty="0" err="1" smtClean="0"/>
              <a:t>C.A.</a:t>
            </a:r>
            <a:r>
              <a:rPr lang="pt-BR" sz="2000" dirty="0" smtClean="0"/>
              <a:t>Martins N° 79831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1196752"/>
            <a:ext cx="5976664" cy="468052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Há também, as conexões imprevistas, os reencontros com materiais e substâncias resultantes no devir da </a:t>
            </a:r>
            <a:r>
              <a:rPr lang="pt-BR" dirty="0" smtClean="0"/>
              <a:t>performance, que </a:t>
            </a:r>
            <a:r>
              <a:rPr lang="pt-BR" dirty="0" smtClean="0"/>
              <a:t>remetem ou não a processos de variação e </a:t>
            </a:r>
            <a:r>
              <a:rPr lang="pt-BR" dirty="0" smtClean="0"/>
              <a:t>transformação, </a:t>
            </a:r>
            <a:r>
              <a:rPr lang="pt-BR" dirty="0" smtClean="0"/>
              <a:t>o susto, a surpresa, o erro, os acontecimentos aleatórios, o jogo entre o </a:t>
            </a:r>
            <a:r>
              <a:rPr lang="pt-BR" dirty="0" smtClean="0"/>
              <a:t>premeditado, a </a:t>
            </a:r>
            <a:r>
              <a:rPr lang="pt-BR" dirty="0" smtClean="0"/>
              <a:t>ideia de composição e de </a:t>
            </a:r>
            <a:r>
              <a:rPr lang="pt-BR" dirty="0" smtClean="0"/>
              <a:t>controle, </a:t>
            </a:r>
            <a:r>
              <a:rPr lang="pt-BR" dirty="0" smtClean="0"/>
              <a:t>e o </a:t>
            </a:r>
            <a:r>
              <a:rPr lang="pt-BR" dirty="0" smtClean="0"/>
              <a:t>automatizado, os </a:t>
            </a:r>
            <a:r>
              <a:rPr lang="pt-BR" dirty="0" smtClean="0"/>
              <a:t>padrões e os clichês </a:t>
            </a:r>
            <a:r>
              <a:rPr lang="pt-BR" dirty="0" smtClean="0"/>
              <a:t>pessoais, </a:t>
            </a:r>
            <a:r>
              <a:rPr lang="pt-BR" dirty="0" smtClean="0"/>
              <a:t>a interação com um possível público, os efeitos físicos da performance em tempo real no corpo dos </a:t>
            </a:r>
            <a:r>
              <a:rPr lang="pt-BR" dirty="0" smtClean="0"/>
              <a:t>músicos, as </a:t>
            </a:r>
            <a:r>
              <a:rPr lang="pt-BR" dirty="0" smtClean="0"/>
              <a:t>afetividades ativadas antes e durante (resultante da relação que os músicos estabelecem com aquilo - fato musical - que está sendo efetivamente atualizado) a performance, etc.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1124744"/>
            <a:ext cx="6048672" cy="38164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sobre os efeitos da performance em tempo real no próprio corpo dos músicos e as afetividades ativadas antes e durante a performance pensamos em algo muito forte, ligado à noção de prazer físico e lúdico que percorre, como um vetor de vital importância, toda prática de improvisação. A relação com o instrumento, neste caso, seja qual for, a gestualidade, o prazer motor, a escuta do som produzido, a possibilidade de manipulação, o prazer da enunciação, da expressão</a:t>
            </a:r>
            <a:r>
              <a:rPr lang="pt-BR" dirty="0" smtClean="0"/>
              <a:t>; </a:t>
            </a:r>
            <a:endParaRPr lang="pt-BR" dirty="0" smtClean="0"/>
          </a:p>
          <a:p>
            <a:pPr algn="just"/>
            <a:r>
              <a:rPr lang="pt-BR" b="1" dirty="0" smtClean="0"/>
              <a:t>Logo, o prazer está muito próximo de um prazer sensorial </a:t>
            </a:r>
            <a:r>
              <a:rPr lang="pt-BR" b="1" dirty="0" smtClean="0"/>
              <a:t>puro. 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404664"/>
            <a:ext cx="5628460" cy="1743472"/>
          </a:xfrm>
        </p:spPr>
        <p:txBody>
          <a:bodyPr/>
          <a:lstStyle/>
          <a:p>
            <a:pPr algn="just"/>
            <a:r>
              <a:rPr lang="pt-BR" sz="2800" dirty="0" smtClean="0"/>
              <a:t>Porque é tão bom tocar bem um instrumento para poder improvisar?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2420888"/>
            <a:ext cx="6192688" cy="38884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quanto mais eu domino a técnica de um determinado instrumento mais condições eu possuo para participar de performances de improvisação. </a:t>
            </a:r>
            <a:r>
              <a:rPr lang="pt-BR" dirty="0" smtClean="0"/>
              <a:t>Dando </a:t>
            </a:r>
            <a:r>
              <a:rPr lang="pt-BR" dirty="0" err="1" smtClean="0"/>
              <a:t>enfase</a:t>
            </a:r>
            <a:r>
              <a:rPr lang="pt-BR" dirty="0" smtClean="0"/>
              <a:t> que a improvisação não é uma performance sem preparação, é necessário um intenso e rigoroso treinamento. </a:t>
            </a:r>
            <a:r>
              <a:rPr lang="pt-BR" dirty="0" smtClean="0"/>
              <a:t>Participar </a:t>
            </a:r>
            <a:r>
              <a:rPr lang="pt-BR" dirty="0" smtClean="0"/>
              <a:t>deste jogo de forma intensa, nos coloca - enquanto instrumentistas - diante da possibilidade de criar nosso próprio “discurso”, “dizer nosso próprio texto”. Isso com certeza nos remete para o campo dos </a:t>
            </a:r>
            <a:r>
              <a:rPr lang="pt-BR" dirty="0" err="1" smtClean="0"/>
              <a:t>perceptos</a:t>
            </a:r>
            <a:r>
              <a:rPr lang="pt-BR" dirty="0" smtClean="0"/>
              <a:t> e dos afetos que atingem diretamente nossos sistemas corporais de apreensão da realidade (os sentidos) gerando sensações e propiciam a produção poética dentro de uma linguagem compartilhada.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1268760"/>
            <a:ext cx="6300192" cy="4032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O instrumentista geralmente cria seu improviso pensando em melodias, harmonias e ritmos, eventualmente enriquecidos com detalhamentos sonoros/</a:t>
            </a:r>
            <a:r>
              <a:rPr lang="pt-BR" dirty="0" err="1" smtClean="0"/>
              <a:t>timbrísticos</a:t>
            </a:r>
            <a:r>
              <a:rPr lang="pt-BR" dirty="0" smtClean="0"/>
              <a:t> expressivos . A possibilidade de “dizer” coisas dentro de certa </a:t>
            </a:r>
            <a:r>
              <a:rPr lang="pt-BR" dirty="0" smtClean="0"/>
              <a:t>linguagem, como, por exemplo, um repentista </a:t>
            </a:r>
            <a:r>
              <a:rPr lang="pt-BR" dirty="0" smtClean="0"/>
              <a:t>que improvisa a </a:t>
            </a:r>
            <a:r>
              <a:rPr lang="pt-BR" dirty="0" smtClean="0"/>
              <a:t>poesia, </a:t>
            </a:r>
            <a:r>
              <a:rPr lang="pt-BR" dirty="0" smtClean="0"/>
              <a:t>traz um prazer evidente para aquele que improvisa. </a:t>
            </a:r>
            <a:endParaRPr lang="pt-BR" dirty="0" smtClean="0"/>
          </a:p>
          <a:p>
            <a:pPr algn="just"/>
            <a:r>
              <a:rPr lang="pt-BR" b="1" dirty="0" smtClean="0"/>
              <a:t>O </a:t>
            </a:r>
            <a:r>
              <a:rPr lang="pt-BR" b="1" dirty="0" smtClean="0"/>
              <a:t>instrumentista que “toca bem” o seu instrumento, “toca bem” dentro de um determinado território (ou idioma) e seu corpo se compraz na repetição do que é conhecido. A repetição confirma o “formato” do seu corpo, suas densidades, seus condicionamentos. A repetição traz o corpo para dentro de si e o deixa confortável. Repetição que nunca é igual, mas que põe em movimento a linguagem.  </a:t>
            </a:r>
            <a:endParaRPr lang="pt-B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620688"/>
            <a:ext cx="5124404" cy="1455440"/>
          </a:xfrm>
        </p:spPr>
        <p:txBody>
          <a:bodyPr/>
          <a:lstStyle/>
          <a:p>
            <a:pPr algn="just"/>
            <a:r>
              <a:rPr lang="pt-BR" sz="2800" dirty="0" smtClean="0"/>
              <a:t>Porque NÃO é tão bom tocar bem um instrumento para poder improvisar?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2348880"/>
            <a:ext cx="6300192" cy="396044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b="1" dirty="0" smtClean="0"/>
              <a:t>Seu corpo está marcado por todas estas delimitações inevitáveis, complexas e diversificadas. Os dedos de quem toca um instrumento estão ativados pelas vivências que moldam as atuações e os gestos possíveis. A expressividade acontece no âmbito das linguagens sistematizadas. Por isso podemos dizer que talvez não seja tão bom tocar bem um instrumento se queremos escapar dos territórios idiomáticos</a:t>
            </a:r>
            <a:r>
              <a:rPr lang="pt-BR" b="1" dirty="0" smtClean="0"/>
              <a:t>, </a:t>
            </a:r>
            <a:r>
              <a:rPr lang="pt-BR" b="1" dirty="0" smtClean="0"/>
              <a:t>se queremos uma improvisação livre voltada para as virtualidades imprevisíveis ausentes dos sistemas devido à sua própria estabilidade. </a:t>
            </a:r>
            <a:endParaRPr lang="pt-BR" b="1" dirty="0" smtClean="0"/>
          </a:p>
          <a:p>
            <a:pPr algn="just"/>
            <a:r>
              <a:rPr lang="pt-BR" b="1" dirty="0" smtClean="0"/>
              <a:t>A questão da habilidade se coloca às vezes como um empecilho para a livre improvisação, pois o preço de ser hábil num determinado sistema (</a:t>
            </a:r>
            <a:r>
              <a:rPr lang="pt-BR" b="1" dirty="0" err="1" smtClean="0"/>
              <a:t>territorializado</a:t>
            </a:r>
            <a:r>
              <a:rPr lang="pt-BR" b="1" dirty="0" smtClean="0"/>
              <a:t>) e, por isso, capaz de reconhecer os seus traços pertinentes é ser praticamente surdo àquilo que não lhe é pertinente. Assim, é incomum e difícil a prática da improvisação entre músicos que não compartilham do mesmo idioma</a:t>
            </a:r>
            <a:r>
              <a:rPr lang="pt-BR" b="1" dirty="0" smtClean="0"/>
              <a:t>.</a:t>
            </a:r>
          </a:p>
          <a:p>
            <a:pPr algn="just"/>
            <a:r>
              <a:rPr lang="pt-BR" b="1" dirty="0" smtClean="0"/>
              <a:t>O preço de se ter uma identidade ou pertencer a um território com “membranas muito rígidas” é não conseguir uma permeabilidade que torne possível a invasão de elementos provenientes do Caos, espaço onde as energias estão soltas, informes, ainda não se organizaram em sistemas e por isso não delimitaram fronteiras e territórios. Assim, para a prática da livre improvisação, poderíamos imaginar, como diria John Cage, que os sons são somente sons - não são ainda, linguagem, representação - e que, portanto, poderiam se juntar de formas imprevisíveis e novas. </a:t>
            </a:r>
            <a:endParaRPr lang="pt-B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836712"/>
            <a:ext cx="5616624" cy="1052688"/>
          </a:xfrm>
        </p:spPr>
        <p:txBody>
          <a:bodyPr/>
          <a:lstStyle/>
          <a:p>
            <a:pPr algn="just"/>
            <a:r>
              <a:rPr lang="pt-BR" sz="2800" dirty="0" smtClean="0"/>
              <a:t>A voz que sai do corpo do improvisador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2132856"/>
            <a:ext cx="6192688" cy="42484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A </a:t>
            </a:r>
            <a:r>
              <a:rPr lang="pt-BR" b="1" dirty="0" smtClean="0"/>
              <a:t>voz é uma aptidão para a linguagem. Ela tem substância e </a:t>
            </a:r>
            <a:r>
              <a:rPr lang="pt-BR" b="1" dirty="0" err="1" smtClean="0"/>
              <a:t>tactilidade</a:t>
            </a:r>
            <a:r>
              <a:rPr lang="pt-BR" b="1" dirty="0" smtClean="0"/>
              <a:t>. A linguagem se serve dela, mas não se confunde com ela. A linguagem é abstrata, a voz é concreta. Assim também, o som que sai de um instrumento é uma aptidão para a linguagem musical (ou </a:t>
            </a:r>
            <a:r>
              <a:rPr lang="pt-BR" b="1" dirty="0" smtClean="0"/>
              <a:t>idioma</a:t>
            </a:r>
            <a:r>
              <a:rPr lang="pt-BR" b="1" dirty="0" smtClean="0"/>
              <a:t>). </a:t>
            </a:r>
            <a:r>
              <a:rPr lang="pt-BR" b="1" dirty="0" smtClean="0"/>
              <a:t>E </a:t>
            </a:r>
            <a:r>
              <a:rPr lang="pt-BR" b="1" dirty="0" smtClean="0"/>
              <a:t>pode ser pensado como uma extensão da voz do músico. </a:t>
            </a:r>
            <a:endParaRPr lang="pt-BR" b="1" dirty="0" smtClean="0"/>
          </a:p>
          <a:p>
            <a:pPr algn="just"/>
            <a:r>
              <a:rPr lang="pt-BR" b="1" dirty="0" smtClean="0"/>
              <a:t>A </a:t>
            </a:r>
            <a:r>
              <a:rPr lang="pt-BR" b="1" dirty="0" smtClean="0"/>
              <a:t>voz jaz no silêncio do corpo</a:t>
            </a:r>
            <a:r>
              <a:rPr lang="pt-BR" b="1" dirty="0" smtClean="0"/>
              <a:t>. </a:t>
            </a:r>
            <a:r>
              <a:rPr lang="pt-BR" b="1" dirty="0" smtClean="0"/>
              <a:t>Logo, constitui inicialmente uma imagem primordial no inconsciente humano, estruturadora de experiências primeiras, por isto mesmo, logo ela cresce na linguagem e na palavra, e seu aspecto material, de substância é deixado de lado em favor de seu papel de representação, de linguagem</a:t>
            </a:r>
            <a:r>
              <a:rPr lang="pt-BR" b="1" dirty="0" smtClean="0"/>
              <a:t>.</a:t>
            </a:r>
          </a:p>
          <a:p>
            <a:pPr algn="just"/>
            <a:r>
              <a:rPr lang="pt-BR" b="1" dirty="0" smtClean="0"/>
              <a:t>Só o que importa é a voz, o som do instrumentista e sua pronúncia, dando vazão a este imaginário imanente fundado nas memórias </a:t>
            </a:r>
            <a:r>
              <a:rPr lang="pt-BR" b="1" dirty="0" smtClean="0"/>
              <a:t>corporais. </a:t>
            </a:r>
            <a:endParaRPr lang="pt-B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47864" y="908720"/>
            <a:ext cx="5237580" cy="692648"/>
          </a:xfrm>
        </p:spPr>
        <p:txBody>
          <a:bodyPr/>
          <a:lstStyle/>
          <a:p>
            <a:pPr algn="ctr"/>
            <a:r>
              <a:rPr lang="pt-BR" dirty="0" smtClean="0"/>
              <a:t>Conclusão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1844824"/>
            <a:ext cx="6048672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A improvisação é um ato coletivo dirigido a um certo ambiente </a:t>
            </a:r>
            <a:r>
              <a:rPr lang="pt-BR" b="1" dirty="0" err="1" smtClean="0"/>
              <a:t>territorializável</a:t>
            </a:r>
            <a:r>
              <a:rPr lang="pt-BR" b="1" dirty="0" smtClean="0"/>
              <a:t> no próprio ato. Pressupõe vários atos de vontade que visam dar consistência a vários elementos e componentes. Estes elementos e componentes - o físico/corpo do músico, os idiomas a que foi submetido, sua biografia musical e pessoal - já delimitam as possibilidades. </a:t>
            </a:r>
            <a:endParaRPr lang="pt-BR" b="1" dirty="0" smtClean="0"/>
          </a:p>
          <a:p>
            <a:pPr algn="just"/>
            <a:r>
              <a:rPr lang="pt-BR" b="1" dirty="0" smtClean="0"/>
              <a:t>Por estas e outras </a:t>
            </a:r>
            <a:r>
              <a:rPr lang="pt-BR" b="1" dirty="0" smtClean="0"/>
              <a:t>razões </a:t>
            </a:r>
            <a:r>
              <a:rPr lang="pt-BR" b="1" dirty="0" smtClean="0"/>
              <a:t>parece evidente que os processos educacionais que incluem a improvisação como estratégia podem atingir um resultado altamente estimulante em termos de envolvimento efetivo e qualificado do instrumentista com a música. Quando o instrumentista improvisa ele entra em contato direto, criativo e corporal com os elementos sonoros e musicais constituintes das “linguagens” em que ele atua</a:t>
            </a:r>
            <a:endParaRPr lang="pt-BR" b="1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75856" y="980728"/>
            <a:ext cx="5093564" cy="764656"/>
          </a:xfrm>
        </p:spPr>
        <p:txBody>
          <a:bodyPr/>
          <a:lstStyle/>
          <a:p>
            <a:pPr algn="ctr"/>
            <a:r>
              <a:rPr lang="pt-BR" dirty="0" smtClean="0"/>
              <a:t>Bibliografia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7864" y="2276872"/>
            <a:ext cx="5114778" cy="110124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http://www.anppom.com.br/revista/index.</a:t>
            </a:r>
            <a:r>
              <a:rPr lang="pt-BR" dirty="0" err="1" smtClean="0"/>
              <a:t>php</a:t>
            </a:r>
            <a:r>
              <a:rPr lang="pt-BR" dirty="0" smtClean="0"/>
              <a:t>/opus/</a:t>
            </a:r>
            <a:r>
              <a:rPr lang="pt-BR" dirty="0" err="1" smtClean="0"/>
              <a:t>article</a:t>
            </a:r>
            <a:r>
              <a:rPr lang="pt-BR" dirty="0" smtClean="0"/>
              <a:t>/</a:t>
            </a:r>
            <a:r>
              <a:rPr lang="pt-BR" dirty="0" err="1" smtClean="0"/>
              <a:t>view</a:t>
            </a:r>
            <a:r>
              <a:rPr lang="pt-BR" dirty="0" smtClean="0"/>
              <a:t>/246/226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07296" y="1124744"/>
            <a:ext cx="6336704" cy="4752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objetivo deste texto é evidenciar a importância da ideia de corpo para a reflexão sobre o ambiente da improvisação musical. Este tipo de prática em tempo real que parte de uma relação direta dos músicos com os seus instrumentos sem a mediação de uma partitura tem como ponto de partida inevitável o corpo dos improvisadores envolvidos. O corpo funciona tanto como um fator de reprodução de possíveis – refletindo os limites do próprio corpo (repetição) - quanto como um </a:t>
            </a:r>
            <a:r>
              <a:rPr lang="pt-BR" dirty="0" err="1" smtClean="0"/>
              <a:t>potencializador</a:t>
            </a:r>
            <a:r>
              <a:rPr lang="pt-BR" dirty="0" smtClean="0"/>
              <a:t> de produção de virtualidades – fundamentados numa expansão destes limites (diferença). Trata-se então de examinar, no agenciamento da improvisação, como o corpo pode ser entendido como detentor deste duplo dinamismo e, neste contexto, que tipo de relacionamento pode estabelecer com a matéria sonora. </a:t>
            </a:r>
            <a:r>
              <a:rPr lang="pt-BR" dirty="0" smtClean="0"/>
              <a:t>Procurando </a:t>
            </a:r>
            <a:r>
              <a:rPr lang="pt-BR" dirty="0" smtClean="0"/>
              <a:t>também estabelecer o papel das ideias de desejo e prazer na configuração deste dinamismo e relacionar esta reflexão com as propostas de improvisação livre e idiomática.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836712"/>
            <a:ext cx="6048672" cy="16773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“é ele que eu sinto reagir, ao contato saboroso dos textos que amo; ele que vibra em mim, uma presença que chega à opressão. O corpo é o peso sentido na experiência que faço dos textos. Meu corpo é a materialização daquilo que me é próprio”. (ZUMTHOR, 2007, p. 22-23)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71800" y="3212976"/>
            <a:ext cx="6192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b="1" dirty="0" smtClean="0">
                <a:solidFill>
                  <a:schemeClr val="bg1"/>
                </a:solidFill>
              </a:rPr>
              <a:t>A retórica da Antiguidade [...] ensinava... que para ir ao sentido de um discurso cuja intenção suponho naquele que me fala, era preciso atravessar as palavras; mas que as palavras resistem, elas têm uma espessura, sua existência densa exige, para que elas sejam compreendidas, uma intervenção corporal, sob a forma de uma operação vocal... E nesse sentido que se diz que se pensa sempre com o corpo... 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1916832"/>
            <a:ext cx="6264696" cy="33843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em uma semântica que abarca o mundo (é eminentemente o caso da semântica poética – e musical, diríamos nós), o corpo é ao mesmo tempo o ponto de partida, o ponto de origem e o referente do discurso.... O texto poético significa o mundo.... O mundo que me significa o texto poético é necessariamente dessa ordem; ele é muito mais do que o objeto de um discurso informativo. O texto provoca em mim essa consciência confusa de estar no mundo.... Ora, não somente o conhecimento se faz pelo corpo, mas ele é, em princípio, conhecimento do corpo.... 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1556792"/>
            <a:ext cx="6372200" cy="39604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Assim, importa </a:t>
            </a:r>
            <a:r>
              <a:rPr lang="pt-BR" b="1" dirty="0" smtClean="0"/>
              <a:t>definir o ambiente da improvisação e o músico enquanto parte deste ambiente. </a:t>
            </a:r>
            <a:r>
              <a:rPr lang="pt-BR" b="1" dirty="0" smtClean="0"/>
              <a:t>Dessa forma, o </a:t>
            </a:r>
            <a:r>
              <a:rPr lang="pt-BR" b="1" dirty="0" smtClean="0"/>
              <a:t>músico enquanto meio </a:t>
            </a:r>
            <a:r>
              <a:rPr lang="pt-BR" b="1" dirty="0" smtClean="0"/>
              <a:t>é </a:t>
            </a:r>
            <a:r>
              <a:rPr lang="pt-BR" b="1" dirty="0" smtClean="0"/>
              <a:t>seu próprio corpo. </a:t>
            </a:r>
            <a:r>
              <a:rPr lang="pt-BR" b="1" dirty="0" smtClean="0"/>
              <a:t>Logo, quando </a:t>
            </a:r>
            <a:r>
              <a:rPr lang="pt-BR" b="1" dirty="0" smtClean="0"/>
              <a:t>se fala de improvisação musical também podemos afirmar que o corpo é ao mesmo tempo o ponto de partida, o ponto de origem e o referente do discurso. E numa prática musical desta natureza é mais do que adequado afirmar, como </a:t>
            </a:r>
            <a:r>
              <a:rPr lang="pt-BR" b="1" dirty="0" err="1" smtClean="0"/>
              <a:t>Zumthor</a:t>
            </a:r>
            <a:r>
              <a:rPr lang="pt-BR" b="1" dirty="0" smtClean="0"/>
              <a:t>, que não somente o conhecimento se faz pelo corpo, mas ele é, em princípio, conhecimento do corpo....</a:t>
            </a:r>
            <a:r>
              <a:rPr lang="pt-BR" b="1" dirty="0" smtClean="0">
                <a:solidFill>
                  <a:schemeClr val="bg1"/>
                </a:solidFill>
              </a:rPr>
              <a:t>se </a:t>
            </a:r>
            <a:r>
              <a:rPr lang="pt-BR" b="1" dirty="0" smtClean="0">
                <a:solidFill>
                  <a:schemeClr val="bg1"/>
                </a:solidFill>
              </a:rPr>
              <a:t>trata de uma acumulação de conhecimentos que são da </a:t>
            </a:r>
            <a:r>
              <a:rPr lang="pt-BR" b="1" dirty="0" smtClean="0">
                <a:solidFill>
                  <a:schemeClr val="bg1"/>
                </a:solidFill>
              </a:rPr>
              <a:t>ordem </a:t>
            </a:r>
            <a:r>
              <a:rPr lang="pt-BR" b="1" dirty="0" smtClean="0">
                <a:solidFill>
                  <a:schemeClr val="bg1"/>
                </a:solidFill>
              </a:rPr>
              <a:t>da sensação e que, por motivos quaisquer, não afloram no nível da racionalidade, mas constituem um fundo de saber sobre o qual o resto se constrói.... (ZUMTHOR, 2007, p. 77-79)1 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59832" y="533400"/>
            <a:ext cx="5412436" cy="1167408"/>
          </a:xfrm>
        </p:spPr>
        <p:txBody>
          <a:bodyPr/>
          <a:lstStyle/>
          <a:p>
            <a:pPr algn="just"/>
            <a:r>
              <a:rPr lang="pt-BR" sz="2800" dirty="0" smtClean="0"/>
              <a:t>O poético se imprime como prazer no corpo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1988840"/>
            <a:ext cx="6048672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O </a:t>
            </a:r>
            <a:r>
              <a:rPr lang="pt-BR" b="1" dirty="0" smtClean="0"/>
              <a:t>reconhecimento de um “texto” como poético ou não, depende do sentimento/sensação causado pelo mesmo em nosso corpo. Esta ideia fica explícita no seguinte trecho: Se admitirmos que </a:t>
            </a:r>
            <a:r>
              <a:rPr lang="pt-BR" b="1" dirty="0" smtClean="0"/>
              <a:t>há duas </a:t>
            </a:r>
            <a:r>
              <a:rPr lang="pt-BR" b="1" dirty="0" smtClean="0"/>
              <a:t>espécies de práticas discursivas, uma que chamaremos, para simplificar, de poética, e uma outra, a diferença entre elas consiste em que o poético tem de profunda, fundamental necessidade, para ser percebido em sua qualidade e para gerar seus efeitos, da presença ativa de um corpo... (ZUMTHOR, 2007, p. 35) </a:t>
            </a:r>
            <a:r>
              <a:rPr lang="pt-BR" b="1" dirty="0" smtClean="0"/>
              <a:t>Logo, </a:t>
            </a:r>
            <a:r>
              <a:rPr lang="pt-BR" b="1" dirty="0" smtClean="0"/>
              <a:t>enquanto a ciência cria </a:t>
            </a:r>
            <a:r>
              <a:rPr lang="pt-BR" b="1" dirty="0" err="1" smtClean="0"/>
              <a:t>funtivos</a:t>
            </a:r>
            <a:r>
              <a:rPr lang="pt-BR" b="1" dirty="0" smtClean="0"/>
              <a:t> e a filosofia cria conceitos, é próprio da arte criar sensações e </a:t>
            </a:r>
            <a:r>
              <a:rPr lang="pt-BR" b="1" dirty="0" err="1" smtClean="0"/>
              <a:t>perceptos</a:t>
            </a:r>
            <a:r>
              <a:rPr lang="pt-BR" b="1" dirty="0" smtClean="0"/>
              <a:t> ou blocos de sensação. </a:t>
            </a:r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5544616" cy="1095352"/>
          </a:xfrm>
        </p:spPr>
        <p:txBody>
          <a:bodyPr/>
          <a:lstStyle/>
          <a:p>
            <a:pPr algn="just"/>
            <a:r>
              <a:rPr lang="pt-BR" sz="2800" dirty="0" smtClean="0"/>
              <a:t>O corpo presente no ato da performance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1988840"/>
            <a:ext cx="6048672" cy="21602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 smtClean="0"/>
              <a:t>As </a:t>
            </a:r>
            <a:r>
              <a:rPr lang="pt-BR" b="1" dirty="0" smtClean="0"/>
              <a:t>regras da performance – com efeito regendo simultaneamente, o tempo, o lugar, a finalidade da transmissão, a ação do locutor e, em ampla medida, a resposta do público – importam para a comunicação tanto ou ainda mais do que as regras textuais postas na sequência das frases. (ZUMTHOR, 2007, p. 30) Obviamente, </a:t>
            </a:r>
            <a:r>
              <a:rPr lang="pt-BR" b="1" dirty="0" err="1" smtClean="0"/>
              <a:t>Zumthor</a:t>
            </a:r>
            <a:r>
              <a:rPr lang="pt-BR" b="1" dirty="0" smtClean="0"/>
              <a:t> se refere aqui a performances de outra natureza, que envolvem textos poéticos e literários. Porém o mesmo se dá e talvez até de forma mais intensa com a improvisação musical que envolve uma dimensão performática mais explícita que se apoia quase que integralmente na presença do instrumentista e na materialidade do som que ele produz.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87824" y="4221088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solidFill>
                  <a:schemeClr val="bg1"/>
                </a:solidFill>
              </a:rPr>
              <a:t>Na improvisação musical as “regras textuais postas na sequência das frases” não chegam a se estabelecer de forma predominante e qualquer suposta </a:t>
            </a:r>
            <a:r>
              <a:rPr lang="pt-BR" b="1" dirty="0" err="1" smtClean="0">
                <a:solidFill>
                  <a:schemeClr val="bg1"/>
                </a:solidFill>
              </a:rPr>
              <a:t>semanticidade</a:t>
            </a:r>
            <a:r>
              <a:rPr lang="pt-BR" b="1" dirty="0" smtClean="0">
                <a:solidFill>
                  <a:schemeClr val="bg1"/>
                </a:solidFill>
              </a:rPr>
              <a:t> do “discurso” pode ser subjugada por um mergulho na sensação pura proporcionada pelo som em movimento. </a:t>
            </a:r>
            <a:endParaRPr lang="pt-B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31840" y="620688"/>
            <a:ext cx="5340428" cy="1152128"/>
          </a:xfrm>
        </p:spPr>
        <p:txBody>
          <a:bodyPr/>
          <a:lstStyle/>
          <a:p>
            <a:pPr algn="just"/>
            <a:r>
              <a:rPr lang="pt-BR" sz="2800" dirty="0" smtClean="0"/>
              <a:t>O corpo e o desejo como potência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2492896"/>
            <a:ext cx="6156176" cy="26642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O desejo é o que move o processo. É a partir do desejo que se fará a construção do ambiente da livre improvisação. É ele que torna possível a conexão de componentes e linhas tão disparatadas e independentes (as biografias musicais de cada participante). É ele que torna possível a produção. </a:t>
            </a:r>
            <a:r>
              <a:rPr lang="pt-BR" b="1" dirty="0" smtClean="0"/>
              <a:t>O desejo </a:t>
            </a:r>
            <a:r>
              <a:rPr lang="pt-BR" b="1" dirty="0" smtClean="0"/>
              <a:t>vai delinear aos poucos um ambiente aonde vai se dar a performance. É aí que vão se realizar as conexões entre os diversos fluxos, velocidades, linhas e partículas que vão se atualizar numa performance. </a:t>
            </a:r>
            <a:endParaRPr lang="pt-B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43808" y="476672"/>
            <a:ext cx="5700468" cy="936104"/>
          </a:xfrm>
        </p:spPr>
        <p:txBody>
          <a:bodyPr/>
          <a:lstStyle/>
          <a:p>
            <a:pPr algn="just"/>
            <a:r>
              <a:rPr lang="pt-BR" sz="2800" dirty="0" smtClean="0"/>
              <a:t>O corpo e o prazer da performance 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1844824"/>
            <a:ext cx="6264696" cy="37444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Estas linhas e fluxos disparatados que passam inevitavelmente pelo corpo dos improvisadores (daí a ideia de músico enquanto meio) incluem desde os idiomas (suas biografias/geografias musicais) que se constituem enquanto repertório de cada um dos músicos, as habilidades pessoais com os respectivos instrumentos, a quantidade relativa de engajamento pessoal na empreitada, as disponibilidades emocionais para o diálogo, a atenção que cada um, a cada momento dirige ao processo em seu devir, até a acuidade perceptiva/intenção de escuta de cada um, necessária e suficiente para este diálogo. </a:t>
            </a:r>
            <a:endParaRPr lang="pt-B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444</TotalTime>
  <Words>2143</Words>
  <Application>Microsoft Office PowerPoint</Application>
  <PresentationFormat>Apresentação na tela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Opulento</vt:lpstr>
      <vt:lpstr>A ideia de corpo e a configuração do ambiente da improvisação musical </vt:lpstr>
      <vt:lpstr>Slide 2</vt:lpstr>
      <vt:lpstr>Slide 3</vt:lpstr>
      <vt:lpstr>Slide 4</vt:lpstr>
      <vt:lpstr>Slide 5</vt:lpstr>
      <vt:lpstr>O poético se imprime como prazer no corpo </vt:lpstr>
      <vt:lpstr>O corpo presente no ato da performance </vt:lpstr>
      <vt:lpstr>O corpo e o desejo como potência </vt:lpstr>
      <vt:lpstr>O corpo e o prazer da performance </vt:lpstr>
      <vt:lpstr>Slide 10</vt:lpstr>
      <vt:lpstr>Slide 11</vt:lpstr>
      <vt:lpstr>Porque é tão bom tocar bem um instrumento para poder improvisar? </vt:lpstr>
      <vt:lpstr>Slide 13</vt:lpstr>
      <vt:lpstr>Porque NÃO é tão bom tocar bem um instrumento para poder improvisar? </vt:lpstr>
      <vt:lpstr>A voz que sai do corpo do improvisador </vt:lpstr>
      <vt:lpstr>Conclusão </vt:lpstr>
      <vt:lpstr>Bibliografia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ideia de corpo e a configuração do ambiente da improvisação musical</dc:title>
  <dc:creator>Nathália Corrêa</dc:creator>
  <cp:lastModifiedBy>Nathália Corrêa</cp:lastModifiedBy>
  <cp:revision>40</cp:revision>
  <dcterms:created xsi:type="dcterms:W3CDTF">2017-10-16T13:38:50Z</dcterms:created>
  <dcterms:modified xsi:type="dcterms:W3CDTF">2017-10-16T21:03:33Z</dcterms:modified>
</cp:coreProperties>
</file>