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2" autoAdjust="0"/>
    <p:restoredTop sz="94291" autoAdjust="0"/>
  </p:normalViewPr>
  <p:slideViewPr>
    <p:cSldViewPr snapToGrid="0" snapToObjects="1">
      <p:cViewPr varScale="1">
        <p:scale>
          <a:sx n="69" d="100"/>
          <a:sy n="69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2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0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1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6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6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0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4347-94B7-6F41-893B-FDFA517660D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177F3-B91D-9845-AE9B-417E9EB3ED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1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Regra</a:t>
            </a:r>
            <a:r>
              <a:rPr lang="en-US" dirty="0"/>
              <a:t> do 68, 95, 99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07" y="1878473"/>
            <a:ext cx="8955187" cy="432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2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54" r="7571" b="31951"/>
          <a:stretch/>
        </p:blipFill>
        <p:spPr>
          <a:xfrm>
            <a:off x="71634" y="0"/>
            <a:ext cx="9000732" cy="519622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387042" y="2602990"/>
            <a:ext cx="181056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49807" y="2418324"/>
            <a:ext cx="49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“p”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02745" y="5478700"/>
            <a:ext cx="4546191" cy="1081436"/>
            <a:chOff x="3144919" y="5478700"/>
            <a:chExt cx="4546191" cy="1081436"/>
          </a:xfrm>
        </p:grpSpPr>
        <p:sp>
          <p:nvSpPr>
            <p:cNvPr id="12" name="Double Brace 11"/>
            <p:cNvSpPr/>
            <p:nvPr/>
          </p:nvSpPr>
          <p:spPr>
            <a:xfrm>
              <a:off x="3144919" y="5478700"/>
              <a:ext cx="4546191" cy="1081436"/>
            </a:xfrm>
            <a:prstGeom prst="bracePair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06247" y="5591140"/>
              <a:ext cx="41126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 “p” &gt; 0.05 </a:t>
              </a:r>
              <a:r>
                <a:rPr lang="en-US" dirty="0">
                  <a:sym typeface="Wingdings"/>
                </a:rPr>
                <a:t></a:t>
              </a:r>
              <a:r>
                <a:rPr lang="en-US" dirty="0"/>
                <a:t> H</a:t>
              </a:r>
              <a:r>
                <a:rPr lang="en-US" baseline="-25000" dirty="0"/>
                <a:t>0 </a:t>
              </a:r>
              <a:r>
                <a:rPr lang="en-US" dirty="0"/>
                <a:t>(a favor da          )</a:t>
              </a:r>
              <a:endParaRPr lang="en-US" baseline="-25000" dirty="0"/>
            </a:p>
            <a:p>
              <a:endParaRPr lang="en-US" baseline="-25000" dirty="0"/>
            </a:p>
            <a:p>
              <a:r>
                <a:rPr lang="en-US" dirty="0"/>
                <a:t>Se “p” &lt; </a:t>
              </a:r>
              <a:r>
                <a:rPr lang="en-US" dirty="0" err="1"/>
                <a:t>ou</a:t>
              </a:r>
              <a:r>
                <a:rPr lang="en-US" dirty="0"/>
                <a:t> = 0.05 </a:t>
              </a:r>
              <a:r>
                <a:rPr lang="en-US" dirty="0">
                  <a:sym typeface="Wingdings"/>
                </a:rPr>
                <a:t> H</a:t>
              </a:r>
              <a:r>
                <a:rPr lang="en-US" baseline="-25000" dirty="0">
                  <a:sym typeface="Wingdings"/>
                </a:rPr>
                <a:t>a </a:t>
              </a:r>
              <a:r>
                <a:rPr lang="en-US" dirty="0">
                  <a:sym typeface="Wingdings"/>
                </a:rPr>
                <a:t> (a favor da         )</a:t>
              </a:r>
              <a:endParaRPr lang="en-US" baseline="-25000" dirty="0"/>
            </a:p>
          </p:txBody>
        </p:sp>
      </p:grpSp>
      <p:sp>
        <p:nvSpPr>
          <p:cNvPr id="18" name="TextBox 17"/>
          <p:cNvSpPr txBox="1"/>
          <p:nvPr/>
        </p:nvSpPr>
        <p:spPr>
          <a:xfrm flipH="1">
            <a:off x="4767328" y="5548753"/>
            <a:ext cx="4305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Muita</a:t>
            </a:r>
            <a:r>
              <a:rPr lang="en-US" dirty="0"/>
              <a:t> chance de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afirmar</a:t>
            </a:r>
            <a:r>
              <a:rPr lang="en-US" dirty="0"/>
              <a:t> a </a:t>
            </a:r>
            <a:r>
              <a:rPr lang="en-US" dirty="0" err="1"/>
              <a:t>diferença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Pouca</a:t>
            </a:r>
            <a:r>
              <a:rPr lang="en-US" dirty="0"/>
              <a:t> chance de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afirmar</a:t>
            </a:r>
            <a:r>
              <a:rPr lang="en-US" dirty="0"/>
              <a:t> a </a:t>
            </a:r>
            <a:r>
              <a:rPr lang="en-US" dirty="0" err="1"/>
              <a:t>diferença</a:t>
            </a:r>
            <a:endParaRPr lang="en-US" dirty="0"/>
          </a:p>
        </p:txBody>
      </p:sp>
      <p:sp>
        <p:nvSpPr>
          <p:cNvPr id="19" name="Equal 18"/>
          <p:cNvSpPr/>
          <p:nvPr/>
        </p:nvSpPr>
        <p:spPr>
          <a:xfrm>
            <a:off x="3369670" y="5671250"/>
            <a:ext cx="458490" cy="238922"/>
          </a:xfrm>
          <a:prstGeom prst="mathEqual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         </a:t>
            </a:r>
          </a:p>
        </p:txBody>
      </p:sp>
      <p:sp>
        <p:nvSpPr>
          <p:cNvPr id="20" name="Not Equal 19"/>
          <p:cNvSpPr/>
          <p:nvPr/>
        </p:nvSpPr>
        <p:spPr>
          <a:xfrm>
            <a:off x="3853306" y="6111368"/>
            <a:ext cx="440069" cy="247894"/>
          </a:xfrm>
          <a:prstGeom prst="mathNotEqual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A80499E-4F6D-49BE-AB32-4EB63431D7A7}"/>
              </a:ext>
            </a:extLst>
          </p:cNvPr>
          <p:cNvSpPr txBox="1"/>
          <p:nvPr/>
        </p:nvSpPr>
        <p:spPr>
          <a:xfrm>
            <a:off x="4132296" y="221226"/>
            <a:ext cx="879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Teste t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4C35598-F958-4293-9354-5D20F20DD959}"/>
              </a:ext>
            </a:extLst>
          </p:cNvPr>
          <p:cNvSpPr txBox="1"/>
          <p:nvPr/>
        </p:nvSpPr>
        <p:spPr>
          <a:xfrm>
            <a:off x="1242434" y="754071"/>
            <a:ext cx="6659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pt-BR" dirty="0"/>
              <a:t>Comparar médias amostrais versus populacionais</a:t>
            </a:r>
          </a:p>
          <a:p>
            <a:pPr marL="342900" indent="-342900">
              <a:buAutoNum type="arabicParenR"/>
            </a:pPr>
            <a:r>
              <a:rPr lang="pt-BR" dirty="0"/>
              <a:t>Comparar DOIS grupos independentes em função de suas médias</a:t>
            </a:r>
          </a:p>
          <a:p>
            <a:pPr marL="342900" indent="-342900">
              <a:buAutoNum type="arabicParenR"/>
            </a:pPr>
            <a:r>
              <a:rPr lang="pt-BR" dirty="0"/>
              <a:t>Variação ao longo do tempo de duas médias (pareado)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91808C7-C859-45D8-9906-E07CF5C4BDB8}"/>
              </a:ext>
            </a:extLst>
          </p:cNvPr>
          <p:cNvSpPr txBox="1"/>
          <p:nvPr/>
        </p:nvSpPr>
        <p:spPr>
          <a:xfrm>
            <a:off x="328034" y="2176175"/>
            <a:ext cx="8565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BR" b="1" dirty="0"/>
              <a:t>Comparar médias amostrais versus populacionais</a:t>
            </a:r>
          </a:p>
          <a:p>
            <a:endParaRPr lang="pt-BR" b="1" dirty="0"/>
          </a:p>
          <a:p>
            <a:r>
              <a:rPr lang="pt-BR" b="1" dirty="0"/>
              <a:t>PERGUNTA:</a:t>
            </a:r>
            <a:r>
              <a:rPr lang="pt-BR" dirty="0"/>
              <a:t> Existe diferença entre a média observada em uma amostra e o esperado valor médio populacional?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C37867D-98A6-42FC-B1C7-08E4488E7734}"/>
              </a:ext>
            </a:extLst>
          </p:cNvPr>
          <p:cNvSpPr/>
          <p:nvPr/>
        </p:nvSpPr>
        <p:spPr>
          <a:xfrm>
            <a:off x="1622323" y="4055095"/>
            <a:ext cx="442451" cy="28735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0A1D1D1-E111-4B8D-B623-D46A077FB9FC}"/>
              </a:ext>
            </a:extLst>
          </p:cNvPr>
          <p:cNvSpPr/>
          <p:nvPr/>
        </p:nvSpPr>
        <p:spPr>
          <a:xfrm>
            <a:off x="3102078" y="3596545"/>
            <a:ext cx="442451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1FAFCBB-C4A8-4E9D-9701-CB443181611E}"/>
              </a:ext>
            </a:extLst>
          </p:cNvPr>
          <p:cNvSpPr txBox="1"/>
          <p:nvPr/>
        </p:nvSpPr>
        <p:spPr>
          <a:xfrm>
            <a:off x="690449" y="4058209"/>
            <a:ext cx="826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AMOSTRA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42C83CC-D777-4EEC-915F-7957091E508D}"/>
              </a:ext>
            </a:extLst>
          </p:cNvPr>
          <p:cNvSpPr txBox="1"/>
          <p:nvPr/>
        </p:nvSpPr>
        <p:spPr>
          <a:xfrm>
            <a:off x="3713010" y="4058209"/>
            <a:ext cx="97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POPULAÇÃO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BD1878D-9AEF-40BF-8B2B-5AFB40E8D01E}"/>
              </a:ext>
            </a:extLst>
          </p:cNvPr>
          <p:cNvSpPr txBox="1"/>
          <p:nvPr/>
        </p:nvSpPr>
        <p:spPr>
          <a:xfrm>
            <a:off x="2393758" y="4051627"/>
            <a:ext cx="379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VS.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CE1E6CE-EC6E-4B4D-8371-360C4634606E}"/>
              </a:ext>
            </a:extLst>
          </p:cNvPr>
          <p:cNvSpPr txBox="1"/>
          <p:nvPr/>
        </p:nvSpPr>
        <p:spPr>
          <a:xfrm>
            <a:off x="5324168" y="3866960"/>
            <a:ext cx="2889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H0: </a:t>
            </a:r>
            <a:r>
              <a:rPr lang="pt-BR" dirty="0" err="1"/>
              <a:t>Méd</a:t>
            </a:r>
            <a:r>
              <a:rPr lang="pt-BR" dirty="0"/>
              <a:t> amostra = </a:t>
            </a:r>
            <a:r>
              <a:rPr lang="pt-BR" dirty="0" err="1"/>
              <a:t>Méd</a:t>
            </a:r>
            <a:r>
              <a:rPr lang="pt-BR" dirty="0"/>
              <a:t> pop</a:t>
            </a:r>
          </a:p>
          <a:p>
            <a:r>
              <a:rPr lang="pt-BR" dirty="0"/>
              <a:t>HA: </a:t>
            </a:r>
            <a:r>
              <a:rPr lang="pt-BR" dirty="0" err="1"/>
              <a:t>Méd</a:t>
            </a:r>
            <a:r>
              <a:rPr lang="pt-BR" dirty="0"/>
              <a:t> amostra ≠ </a:t>
            </a:r>
            <a:r>
              <a:rPr lang="pt-BR" dirty="0" err="1"/>
              <a:t>Méd</a:t>
            </a:r>
            <a:r>
              <a:rPr lang="pt-BR" dirty="0"/>
              <a:t> pop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9940D89-41EA-4CBD-9AEC-90C48397D7E6}"/>
              </a:ext>
            </a:extLst>
          </p:cNvPr>
          <p:cNvSpPr txBox="1"/>
          <p:nvPr/>
        </p:nvSpPr>
        <p:spPr>
          <a:xfrm>
            <a:off x="1161018" y="5293913"/>
            <a:ext cx="363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Média amostral – Média população</a:t>
            </a: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51377B8-43FE-4E57-A34F-8A9ABDB5AC92}"/>
              </a:ext>
            </a:extLst>
          </p:cNvPr>
          <p:cNvCxnSpPr/>
          <p:nvPr/>
        </p:nvCxnSpPr>
        <p:spPr>
          <a:xfrm>
            <a:off x="1180269" y="5663245"/>
            <a:ext cx="361706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3DF2575-C1A9-4788-A82F-B0E31633BE21}"/>
              </a:ext>
            </a:extLst>
          </p:cNvPr>
          <p:cNvSpPr txBox="1"/>
          <p:nvPr/>
        </p:nvSpPr>
        <p:spPr>
          <a:xfrm>
            <a:off x="2318226" y="5690353"/>
            <a:ext cx="1321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err="1"/>
              <a:t>Dp</a:t>
            </a:r>
            <a:r>
              <a:rPr lang="pt-BR" dirty="0"/>
              <a:t> amostral</a:t>
            </a: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1D353BD-75E2-4B50-A2FC-102C369397B6}"/>
              </a:ext>
            </a:extLst>
          </p:cNvPr>
          <p:cNvCxnSpPr/>
          <p:nvPr/>
        </p:nvCxnSpPr>
        <p:spPr>
          <a:xfrm>
            <a:off x="2226727" y="6051616"/>
            <a:ext cx="153398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795FDB03-D8D1-400D-8B0D-55443BDBDC18}"/>
                  </a:ext>
                </a:extLst>
              </p:cNvPr>
              <p:cNvSpPr txBox="1"/>
              <p:nvPr/>
            </p:nvSpPr>
            <p:spPr>
              <a:xfrm>
                <a:off x="2398503" y="6121064"/>
                <a:ext cx="1161344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pt-BR" dirty="0"/>
                  <a:t> amostral</a:t>
                </a:r>
              </a:p>
            </p:txBody>
          </p:sp>
        </mc:Choice>
        <mc:Fallback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795FDB03-D8D1-400D-8B0D-55443BDBD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503" y="6121064"/>
                <a:ext cx="1161344" cy="280077"/>
              </a:xfrm>
              <a:prstGeom prst="rect">
                <a:avLst/>
              </a:prstGeom>
              <a:blipFill>
                <a:blip r:embed="rId2"/>
                <a:stretch>
                  <a:fillRect t="-26087" r="-12565" b="-521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ixaDeTexto 22">
            <a:extLst>
              <a:ext uri="{FF2B5EF4-FFF2-40B4-BE49-F238E27FC236}">
                <a16:creationId xmlns:a16="http://schemas.microsoft.com/office/drawing/2014/main" id="{E9083CDF-8B64-4C78-9C62-5F99902F14A9}"/>
              </a:ext>
            </a:extLst>
          </p:cNvPr>
          <p:cNvSpPr txBox="1"/>
          <p:nvPr/>
        </p:nvSpPr>
        <p:spPr>
          <a:xfrm>
            <a:off x="752162" y="5463831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 =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C93A9E11-979E-416B-A200-9E953726E29A}"/>
              </a:ext>
            </a:extLst>
          </p:cNvPr>
          <p:cNvSpPr/>
          <p:nvPr/>
        </p:nvSpPr>
        <p:spPr>
          <a:xfrm>
            <a:off x="486698" y="5088195"/>
            <a:ext cx="4925961" cy="150433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F11AB24A-744D-4F51-BBAE-32C13B46DD12}"/>
              </a:ext>
            </a:extLst>
          </p:cNvPr>
          <p:cNvSpPr txBox="1"/>
          <p:nvPr/>
        </p:nvSpPr>
        <p:spPr>
          <a:xfrm>
            <a:off x="5879645" y="5356109"/>
            <a:ext cx="288963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partir do valor de t, existe uma tabela que mostra a correspondência do valor de p (área do gráfico depois do t encontrado)</a:t>
            </a:r>
          </a:p>
          <a:p>
            <a:endParaRPr lang="pt-BR" sz="200" dirty="0"/>
          </a:p>
          <a:p>
            <a:r>
              <a:rPr lang="pt-BR" sz="1400" dirty="0"/>
              <a:t>p &lt; 5%</a:t>
            </a:r>
          </a:p>
        </p:txBody>
      </p:sp>
    </p:spTree>
    <p:extLst>
      <p:ext uri="{BB962C8B-B14F-4D97-AF65-F5344CB8AC3E}">
        <p14:creationId xmlns:p14="http://schemas.microsoft.com/office/powerpoint/2010/main" val="334543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72EEFE1-5F69-4E12-9874-1F198D9FBF08}"/>
              </a:ext>
            </a:extLst>
          </p:cNvPr>
          <p:cNvSpPr txBox="1"/>
          <p:nvPr/>
        </p:nvSpPr>
        <p:spPr>
          <a:xfrm>
            <a:off x="4132296" y="221226"/>
            <a:ext cx="879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Teste t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D6D7DE6-368C-47A8-9EB7-DDF331CE762D}"/>
              </a:ext>
            </a:extLst>
          </p:cNvPr>
          <p:cNvSpPr txBox="1"/>
          <p:nvPr/>
        </p:nvSpPr>
        <p:spPr>
          <a:xfrm>
            <a:off x="328034" y="745583"/>
            <a:ext cx="8565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2) Comparar DOIS grupos independentes em função de suas médias</a:t>
            </a:r>
          </a:p>
          <a:p>
            <a:endParaRPr lang="pt-BR" b="1" dirty="0"/>
          </a:p>
          <a:p>
            <a:r>
              <a:rPr lang="pt-BR" b="1" dirty="0"/>
              <a:t>PERGUNTA:</a:t>
            </a:r>
            <a:r>
              <a:rPr lang="pt-BR" dirty="0"/>
              <a:t> Existe efeito de uma variável categórica com dois grupos sobre uma variável contínua?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A5185A1-DDCA-455C-A645-609F71EB4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71418"/>
              </p:ext>
            </p:extLst>
          </p:nvPr>
        </p:nvGraphicFramePr>
        <p:xfrm>
          <a:off x="2128687" y="2193413"/>
          <a:ext cx="2354826" cy="1570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413">
                  <a:extLst>
                    <a:ext uri="{9D8B030D-6E8A-4147-A177-3AD203B41FA5}">
                      <a16:colId xmlns:a16="http://schemas.microsoft.com/office/drawing/2014/main" val="1765276153"/>
                    </a:ext>
                  </a:extLst>
                </a:gridCol>
                <a:gridCol w="1177413">
                  <a:extLst>
                    <a:ext uri="{9D8B030D-6E8A-4147-A177-3AD203B41FA5}">
                      <a16:colId xmlns:a16="http://schemas.microsoft.com/office/drawing/2014/main" val="559707390"/>
                    </a:ext>
                  </a:extLst>
                </a:gridCol>
              </a:tblGrid>
              <a:tr h="41705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VARIÁVEL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617454"/>
                  </a:ext>
                </a:extLst>
              </a:tr>
              <a:tr h="57655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197688"/>
                  </a:ext>
                </a:extLst>
              </a:tr>
              <a:tr h="57655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843313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E1176A14-7768-4A62-85E4-C0F8702C0797}"/>
              </a:ext>
            </a:extLst>
          </p:cNvPr>
          <p:cNvSpPr txBox="1"/>
          <p:nvPr/>
        </p:nvSpPr>
        <p:spPr>
          <a:xfrm>
            <a:off x="2495474" y="3826406"/>
            <a:ext cx="46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/>
              <a:t>cat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DD4AE96-A1C4-49FC-8781-EF3F853EECBE}"/>
              </a:ext>
            </a:extLst>
          </p:cNvPr>
          <p:cNvSpPr txBox="1"/>
          <p:nvPr/>
        </p:nvSpPr>
        <p:spPr>
          <a:xfrm>
            <a:off x="3606519" y="3826406"/>
            <a:ext cx="59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/>
              <a:t>cont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1FE63BA-F2E5-415B-B771-3E3A2BC14023}"/>
              </a:ext>
            </a:extLst>
          </p:cNvPr>
          <p:cNvSpPr txBox="1"/>
          <p:nvPr/>
        </p:nvSpPr>
        <p:spPr>
          <a:xfrm>
            <a:off x="5159714" y="265532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H0: </a:t>
            </a:r>
            <a:r>
              <a:rPr lang="pt-BR" dirty="0" err="1"/>
              <a:t>Méd</a:t>
            </a:r>
            <a:r>
              <a:rPr lang="pt-BR" dirty="0"/>
              <a:t> A = </a:t>
            </a:r>
            <a:r>
              <a:rPr lang="pt-BR" dirty="0" err="1"/>
              <a:t>Méd</a:t>
            </a:r>
            <a:r>
              <a:rPr lang="pt-BR" dirty="0"/>
              <a:t> B</a:t>
            </a:r>
          </a:p>
          <a:p>
            <a:r>
              <a:rPr lang="pt-BR" dirty="0"/>
              <a:t>HA: </a:t>
            </a:r>
            <a:r>
              <a:rPr lang="pt-BR" dirty="0" err="1"/>
              <a:t>Méd</a:t>
            </a:r>
            <a:r>
              <a:rPr lang="pt-BR" dirty="0"/>
              <a:t> A ≠ </a:t>
            </a:r>
            <a:r>
              <a:rPr lang="pt-BR" dirty="0" err="1"/>
              <a:t>Méd</a:t>
            </a:r>
            <a:r>
              <a:rPr lang="pt-BR" dirty="0"/>
              <a:t> B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F413BC6-51BA-4AB5-B735-AFD1FC984069}"/>
              </a:ext>
            </a:extLst>
          </p:cNvPr>
          <p:cNvSpPr txBox="1"/>
          <p:nvPr/>
        </p:nvSpPr>
        <p:spPr>
          <a:xfrm>
            <a:off x="3721930" y="4895705"/>
            <a:ext cx="196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Média A – Média B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11836CD7-D4A1-4C6C-8350-C2907B01DA75}"/>
              </a:ext>
            </a:extLst>
          </p:cNvPr>
          <p:cNvCxnSpPr/>
          <p:nvPr/>
        </p:nvCxnSpPr>
        <p:spPr>
          <a:xfrm>
            <a:off x="3693488" y="5265037"/>
            <a:ext cx="20417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8712505-7A60-4F0D-B7ED-C69133F0B59D}"/>
              </a:ext>
            </a:extLst>
          </p:cNvPr>
          <p:cNvSpPr txBox="1"/>
          <p:nvPr/>
        </p:nvSpPr>
        <p:spPr>
          <a:xfrm>
            <a:off x="4143522" y="529214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err="1"/>
              <a:t>Dp</a:t>
            </a:r>
            <a:r>
              <a:rPr lang="pt-BR" dirty="0"/>
              <a:t> (A – B)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9EFAC94-56AA-46C2-99ED-7245FF2600E8}"/>
              </a:ext>
            </a:extLst>
          </p:cNvPr>
          <p:cNvSpPr txBox="1"/>
          <p:nvPr/>
        </p:nvSpPr>
        <p:spPr>
          <a:xfrm>
            <a:off x="3274129" y="506562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 =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E5A8D09-CE59-4D9A-AB1F-93883BFC8CD4}"/>
              </a:ext>
            </a:extLst>
          </p:cNvPr>
          <p:cNvSpPr/>
          <p:nvPr/>
        </p:nvSpPr>
        <p:spPr>
          <a:xfrm>
            <a:off x="2992987" y="4689987"/>
            <a:ext cx="3364497" cy="12003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6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72EEFE1-5F69-4E12-9874-1F198D9FBF08}"/>
              </a:ext>
            </a:extLst>
          </p:cNvPr>
          <p:cNvSpPr txBox="1"/>
          <p:nvPr/>
        </p:nvSpPr>
        <p:spPr>
          <a:xfrm>
            <a:off x="4132296" y="221226"/>
            <a:ext cx="879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Teste t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D6D7DE6-368C-47A8-9EB7-DDF331CE762D}"/>
              </a:ext>
            </a:extLst>
          </p:cNvPr>
          <p:cNvSpPr txBox="1"/>
          <p:nvPr/>
        </p:nvSpPr>
        <p:spPr>
          <a:xfrm>
            <a:off x="328034" y="745583"/>
            <a:ext cx="8565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3) Variação ao longo do tempo de duas médias (pareado)</a:t>
            </a:r>
          </a:p>
          <a:p>
            <a:endParaRPr lang="pt-BR" b="1" dirty="0"/>
          </a:p>
          <a:p>
            <a:r>
              <a:rPr lang="pt-BR" b="1" dirty="0"/>
              <a:t>PERGUNTA:</a:t>
            </a:r>
            <a:r>
              <a:rPr lang="pt-BR" dirty="0"/>
              <a:t> Existe efeito do [tempo, comercial, treinamento...] sobre uma variável contínua?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A5185A1-DDCA-455C-A645-609F71EB4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50830"/>
              </p:ext>
            </p:extLst>
          </p:nvPr>
        </p:nvGraphicFramePr>
        <p:xfrm>
          <a:off x="2128687" y="2193413"/>
          <a:ext cx="2354826" cy="1570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413">
                  <a:extLst>
                    <a:ext uri="{9D8B030D-6E8A-4147-A177-3AD203B41FA5}">
                      <a16:colId xmlns:a16="http://schemas.microsoft.com/office/drawing/2014/main" val="1765276153"/>
                    </a:ext>
                  </a:extLst>
                </a:gridCol>
                <a:gridCol w="1177413">
                  <a:extLst>
                    <a:ext uri="{9D8B030D-6E8A-4147-A177-3AD203B41FA5}">
                      <a16:colId xmlns:a16="http://schemas.microsoft.com/office/drawing/2014/main" val="559707390"/>
                    </a:ext>
                  </a:extLst>
                </a:gridCol>
              </a:tblGrid>
              <a:tr h="41705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DEPOIS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617454"/>
                  </a:ext>
                </a:extLst>
              </a:tr>
              <a:tr h="57655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197688"/>
                  </a:ext>
                </a:extLst>
              </a:tr>
              <a:tr h="57655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843313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1FE63BA-F2E5-415B-B771-3E3A2BC14023}"/>
              </a:ext>
            </a:extLst>
          </p:cNvPr>
          <p:cNvSpPr txBox="1"/>
          <p:nvPr/>
        </p:nvSpPr>
        <p:spPr>
          <a:xfrm>
            <a:off x="5159714" y="2655326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H0: </a:t>
            </a:r>
            <a:r>
              <a:rPr lang="pt-BR" dirty="0" err="1"/>
              <a:t>Méd</a:t>
            </a:r>
            <a:r>
              <a:rPr lang="pt-BR" dirty="0"/>
              <a:t> </a:t>
            </a:r>
            <a:r>
              <a:rPr lang="el-GR" dirty="0"/>
              <a:t>Δ</a:t>
            </a:r>
            <a:r>
              <a:rPr lang="pt-BR" dirty="0"/>
              <a:t> = 0</a:t>
            </a:r>
          </a:p>
          <a:p>
            <a:r>
              <a:rPr lang="pt-BR" dirty="0"/>
              <a:t>HA: </a:t>
            </a:r>
            <a:r>
              <a:rPr lang="pt-BR" dirty="0" err="1"/>
              <a:t>Méd</a:t>
            </a:r>
            <a:r>
              <a:rPr lang="pt-BR" dirty="0"/>
              <a:t> </a:t>
            </a:r>
            <a:r>
              <a:rPr lang="el-GR" dirty="0"/>
              <a:t>Δ</a:t>
            </a:r>
            <a:r>
              <a:rPr lang="pt-BR" dirty="0"/>
              <a:t> ≠ 0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9014C5EF-DE28-435D-831F-7467155EA4CE}"/>
              </a:ext>
            </a:extLst>
          </p:cNvPr>
          <p:cNvCxnSpPr>
            <a:cxnSpLocks/>
          </p:cNvCxnSpPr>
          <p:nvPr/>
        </p:nvCxnSpPr>
        <p:spPr>
          <a:xfrm>
            <a:off x="3318373" y="2021035"/>
            <a:ext cx="3455" cy="1916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AB8222A0-7ED6-438B-8582-3DD6A68FB5C7}"/>
              </a:ext>
            </a:extLst>
          </p:cNvPr>
          <p:cNvSpPr/>
          <p:nvPr/>
        </p:nvSpPr>
        <p:spPr>
          <a:xfrm>
            <a:off x="2136279" y="3994507"/>
            <a:ext cx="23710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/>
              <a:t>[tempo, comercial, treinamento...]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742F228-1012-4A6E-88CC-53B045DFB70E}"/>
              </a:ext>
            </a:extLst>
          </p:cNvPr>
          <p:cNvSpPr txBox="1"/>
          <p:nvPr/>
        </p:nvSpPr>
        <p:spPr>
          <a:xfrm>
            <a:off x="4006658" y="522463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Média </a:t>
            </a:r>
            <a:r>
              <a:rPr lang="el-GR" dirty="0"/>
              <a:t>Δ</a:t>
            </a:r>
            <a:endParaRPr lang="pt-BR" dirty="0"/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74E7357E-0312-4324-A343-91CFBDF7A679}"/>
              </a:ext>
            </a:extLst>
          </p:cNvPr>
          <p:cNvCxnSpPr/>
          <p:nvPr/>
        </p:nvCxnSpPr>
        <p:spPr>
          <a:xfrm>
            <a:off x="3263696" y="5593970"/>
            <a:ext cx="247050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81B2F32-835B-4F72-A8E7-EDAA9477672D}"/>
              </a:ext>
            </a:extLst>
          </p:cNvPr>
          <p:cNvSpPr txBox="1"/>
          <p:nvPr/>
        </p:nvSpPr>
        <p:spPr>
          <a:xfrm>
            <a:off x="4173371" y="5621078"/>
            <a:ext cx="6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err="1"/>
              <a:t>Dp</a:t>
            </a:r>
            <a:r>
              <a:rPr lang="pt-BR" dirty="0"/>
              <a:t> </a:t>
            </a:r>
            <a:r>
              <a:rPr lang="el-GR" dirty="0"/>
              <a:t>Δ</a:t>
            </a:r>
            <a:endParaRPr lang="pt-BR" dirty="0"/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396D4644-8346-486F-8EEE-AEFC207567A2}"/>
              </a:ext>
            </a:extLst>
          </p:cNvPr>
          <p:cNvCxnSpPr/>
          <p:nvPr/>
        </p:nvCxnSpPr>
        <p:spPr>
          <a:xfrm>
            <a:off x="3736874" y="5982341"/>
            <a:ext cx="153398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80678281-F743-4C71-A1FE-57B4D9CA26BF}"/>
                  </a:ext>
                </a:extLst>
              </p:cNvPr>
              <p:cNvSpPr txBox="1"/>
              <p:nvPr/>
            </p:nvSpPr>
            <p:spPr>
              <a:xfrm>
                <a:off x="3908650" y="6051789"/>
                <a:ext cx="1161344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pt-BR" dirty="0"/>
                  <a:t> amostral</a:t>
                </a:r>
              </a:p>
            </p:txBody>
          </p:sp>
        </mc:Choice>
        <mc:Fallback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80678281-F743-4C71-A1FE-57B4D9CA2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650" y="6051789"/>
                <a:ext cx="1161344" cy="280077"/>
              </a:xfrm>
              <a:prstGeom prst="rect">
                <a:avLst/>
              </a:prstGeom>
              <a:blipFill>
                <a:blip r:embed="rId2"/>
                <a:stretch>
                  <a:fillRect t="-26087" r="-1256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>
            <a:extLst>
              <a:ext uri="{FF2B5EF4-FFF2-40B4-BE49-F238E27FC236}">
                <a16:creationId xmlns:a16="http://schemas.microsoft.com/office/drawing/2014/main" id="{B68A0622-5E4A-4358-93BE-23B90DB793AA}"/>
              </a:ext>
            </a:extLst>
          </p:cNvPr>
          <p:cNvSpPr txBox="1"/>
          <p:nvPr/>
        </p:nvSpPr>
        <p:spPr>
          <a:xfrm>
            <a:off x="2816495" y="539455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 =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6E7FC777-78A7-436D-9711-1A2CA9DDFC2A}"/>
              </a:ext>
            </a:extLst>
          </p:cNvPr>
          <p:cNvSpPr/>
          <p:nvPr/>
        </p:nvSpPr>
        <p:spPr>
          <a:xfrm>
            <a:off x="2609352" y="5018920"/>
            <a:ext cx="3700947" cy="150433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282B1CD7-CDBE-4939-B17E-E22B5456123F}"/>
              </a:ext>
            </a:extLst>
          </p:cNvPr>
          <p:cNvSpPr txBox="1"/>
          <p:nvPr/>
        </p:nvSpPr>
        <p:spPr>
          <a:xfrm>
            <a:off x="1882080" y="4448787"/>
            <a:ext cx="335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Média ANTES – Média DEPOIS = </a:t>
            </a:r>
            <a:r>
              <a:rPr lang="el-GR" dirty="0"/>
              <a:t>Δ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76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D6F53E9-DCA6-4B6C-9BA6-09F41A6698BC}"/>
              </a:ext>
            </a:extLst>
          </p:cNvPr>
          <p:cNvSpPr txBox="1"/>
          <p:nvPr/>
        </p:nvSpPr>
        <p:spPr>
          <a:xfrm>
            <a:off x="3737893" y="221226"/>
            <a:ext cx="166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err="1"/>
              <a:t>Qui</a:t>
            </a:r>
            <a:r>
              <a:rPr lang="pt-BR" sz="2000" b="1" dirty="0"/>
              <a:t>-quadrado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EEE6090-94A4-43D8-9EA6-1D44A8CE8C99}"/>
              </a:ext>
            </a:extLst>
          </p:cNvPr>
          <p:cNvSpPr txBox="1"/>
          <p:nvPr/>
        </p:nvSpPr>
        <p:spPr>
          <a:xfrm>
            <a:off x="1546428" y="754071"/>
            <a:ext cx="6051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PERGUNTA: Existe </a:t>
            </a:r>
            <a:r>
              <a:rPr lang="pt-BR" u="sng" dirty="0"/>
              <a:t>associação</a:t>
            </a:r>
            <a:r>
              <a:rPr lang="pt-BR" dirty="0"/>
              <a:t> entre duas variáveis categóricas?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2A9C9AD-55E4-4C6D-A7F7-BA4D068F6FBD}"/>
              </a:ext>
            </a:extLst>
          </p:cNvPr>
          <p:cNvSpPr txBox="1"/>
          <p:nvPr/>
        </p:nvSpPr>
        <p:spPr>
          <a:xfrm>
            <a:off x="4053332" y="1251397"/>
            <a:ext cx="32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≠ relação 		(Não tem VI e VD)</a:t>
            </a:r>
          </a:p>
        </p:txBody>
      </p:sp>
      <p:cxnSp>
        <p:nvCxnSpPr>
          <p:cNvPr id="6" name="Conector: Angulado 5">
            <a:extLst>
              <a:ext uri="{FF2B5EF4-FFF2-40B4-BE49-F238E27FC236}">
                <a16:creationId xmlns:a16="http://schemas.microsoft.com/office/drawing/2014/main" id="{25BBCA89-C5AD-4AC3-AEF2-405EDBE4D6CF}"/>
              </a:ext>
            </a:extLst>
          </p:cNvPr>
          <p:cNvCxnSpPr>
            <a:endCxn id="4" idx="1"/>
          </p:cNvCxnSpPr>
          <p:nvPr/>
        </p:nvCxnSpPr>
        <p:spPr>
          <a:xfrm>
            <a:off x="3737893" y="1123403"/>
            <a:ext cx="315439" cy="312660"/>
          </a:xfrm>
          <a:prstGeom prst="bentConnector3">
            <a:avLst>
              <a:gd name="adj1" fmla="val -2705"/>
            </a:avLst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02B4A964-69A0-431C-97AC-A64E856F1B14}"/>
              </a:ext>
            </a:extLst>
          </p:cNvPr>
          <p:cNvSpPr txBox="1"/>
          <p:nvPr/>
        </p:nvSpPr>
        <p:spPr>
          <a:xfrm>
            <a:off x="328034" y="1802094"/>
            <a:ext cx="8565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BR" b="1" dirty="0" err="1"/>
              <a:t>Qui-qudrado</a:t>
            </a:r>
            <a:r>
              <a:rPr lang="pt-BR" b="1" dirty="0"/>
              <a:t> para 1 variável</a:t>
            </a:r>
          </a:p>
          <a:p>
            <a:endParaRPr lang="pt-BR" b="1" dirty="0"/>
          </a:p>
          <a:p>
            <a:r>
              <a:rPr lang="pt-BR" b="1" dirty="0"/>
              <a:t>PERGUNTA:</a:t>
            </a:r>
            <a:r>
              <a:rPr lang="pt-BR" dirty="0"/>
              <a:t> Existe diferença na frequência das categorias observadas em relação a um valor esperado ou ao acaso?</a:t>
            </a:r>
          </a:p>
        </p:txBody>
      </p:sp>
      <p:pic>
        <p:nvPicPr>
          <p:cNvPr id="1026" name="Picture 2" descr="Não, jogar uma moeda para o ar não é uma aposta justa - MDig">
            <a:extLst>
              <a:ext uri="{FF2B5EF4-FFF2-40B4-BE49-F238E27FC236}">
                <a16:creationId xmlns:a16="http://schemas.microsoft.com/office/drawing/2014/main" id="{3966EAB5-865B-4B67-9C56-E0282E498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3" t="9081" r="22454"/>
          <a:stretch/>
        </p:blipFill>
        <p:spPr bwMode="auto">
          <a:xfrm flipH="1">
            <a:off x="193963" y="3107416"/>
            <a:ext cx="1735869" cy="160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DF70BBA-4111-4905-83E9-29B6CE088D21}"/>
              </a:ext>
            </a:extLst>
          </p:cNvPr>
          <p:cNvSpPr txBox="1"/>
          <p:nvPr/>
        </p:nvSpPr>
        <p:spPr>
          <a:xfrm>
            <a:off x="2228977" y="3422256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CARA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865E2DD-143D-4544-8D6D-2DD2E0202045}"/>
              </a:ext>
            </a:extLst>
          </p:cNvPr>
          <p:cNvSpPr txBox="1"/>
          <p:nvPr/>
        </p:nvSpPr>
        <p:spPr>
          <a:xfrm>
            <a:off x="2101250" y="4034508"/>
            <a:ext cx="714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COROA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2BE760-E7BE-4F33-B141-6BF732B3D0EB}"/>
              </a:ext>
            </a:extLst>
          </p:cNvPr>
          <p:cNvSpPr txBox="1"/>
          <p:nvPr/>
        </p:nvSpPr>
        <p:spPr>
          <a:xfrm>
            <a:off x="3308395" y="2922750"/>
            <a:ext cx="965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ESPERADO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19D62F2-D8E8-4816-881E-09191029541E}"/>
              </a:ext>
            </a:extLst>
          </p:cNvPr>
          <p:cNvSpPr txBox="1"/>
          <p:nvPr/>
        </p:nvSpPr>
        <p:spPr>
          <a:xfrm>
            <a:off x="4715467" y="2922750"/>
            <a:ext cx="1093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OBSERVADO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7F7EB51-BD98-40F2-8402-2F8B1C84159A}"/>
              </a:ext>
            </a:extLst>
          </p:cNvPr>
          <p:cNvSpPr txBox="1"/>
          <p:nvPr/>
        </p:nvSpPr>
        <p:spPr>
          <a:xfrm>
            <a:off x="5910751" y="2922750"/>
            <a:ext cx="14269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/>
              <a:t>RESÍDUO</a:t>
            </a:r>
          </a:p>
          <a:p>
            <a:pPr algn="ctr"/>
            <a:r>
              <a:rPr lang="pt-BR" sz="1100" dirty="0"/>
              <a:t>esperado - observado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3B6693A-05BA-427A-87CF-E6FA6F9EEB59}"/>
              </a:ext>
            </a:extLst>
          </p:cNvPr>
          <p:cNvSpPr txBox="1"/>
          <p:nvPr/>
        </p:nvSpPr>
        <p:spPr>
          <a:xfrm>
            <a:off x="8043755" y="2901031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X²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A206948-AFCA-4AE4-89A4-B6E5C6A4C49E}"/>
              </a:ext>
            </a:extLst>
          </p:cNvPr>
          <p:cNvSpPr txBox="1"/>
          <p:nvPr/>
        </p:nvSpPr>
        <p:spPr>
          <a:xfrm>
            <a:off x="3531747" y="342225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0,5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D190932-6AD5-4530-83AD-2F51CA3555F8}"/>
              </a:ext>
            </a:extLst>
          </p:cNvPr>
          <p:cNvSpPr txBox="1"/>
          <p:nvPr/>
        </p:nvSpPr>
        <p:spPr>
          <a:xfrm>
            <a:off x="3531747" y="4034508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0,5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1FBE61C-02DD-46E1-8419-881FDA9A0AB6}"/>
              </a:ext>
            </a:extLst>
          </p:cNvPr>
          <p:cNvSpPr txBox="1"/>
          <p:nvPr/>
        </p:nvSpPr>
        <p:spPr>
          <a:xfrm>
            <a:off x="4986474" y="342225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0,7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298C420-29E2-4901-AD63-6AA33AC50458}"/>
              </a:ext>
            </a:extLst>
          </p:cNvPr>
          <p:cNvSpPr txBox="1"/>
          <p:nvPr/>
        </p:nvSpPr>
        <p:spPr>
          <a:xfrm>
            <a:off x="4986474" y="4034508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0,3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1FF9234D-BA6D-490E-B7AB-15EBB9774B4A}"/>
              </a:ext>
            </a:extLst>
          </p:cNvPr>
          <p:cNvSpPr txBox="1"/>
          <p:nvPr/>
        </p:nvSpPr>
        <p:spPr>
          <a:xfrm>
            <a:off x="6390851" y="3422256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-0,2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2DD068C-4EE7-4397-9DB3-6572DD416FAC}"/>
              </a:ext>
            </a:extLst>
          </p:cNvPr>
          <p:cNvSpPr txBox="1"/>
          <p:nvPr/>
        </p:nvSpPr>
        <p:spPr>
          <a:xfrm>
            <a:off x="6418102" y="4034508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0,2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94328D9-B7DD-443C-9F66-2A58D17FFFF6}"/>
              </a:ext>
            </a:extLst>
          </p:cNvPr>
          <p:cNvSpPr txBox="1"/>
          <p:nvPr/>
        </p:nvSpPr>
        <p:spPr>
          <a:xfrm>
            <a:off x="7401305" y="3422256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(-0,2)² / 0,5 = 0,08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9FDE81AA-2599-4397-85D6-C565397B8AE1}"/>
              </a:ext>
            </a:extLst>
          </p:cNvPr>
          <p:cNvSpPr txBox="1"/>
          <p:nvPr/>
        </p:nvSpPr>
        <p:spPr>
          <a:xfrm>
            <a:off x="7401305" y="4034508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(0,2)² / 0,5 = 0,08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DBEDA25C-E0AE-40DF-B7F4-FC712C84A44F}"/>
              </a:ext>
            </a:extLst>
          </p:cNvPr>
          <p:cNvSpPr txBox="1"/>
          <p:nvPr/>
        </p:nvSpPr>
        <p:spPr>
          <a:xfrm>
            <a:off x="8015255" y="367622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+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9F8291E-B0E3-4749-A354-1398096E639F}"/>
              </a:ext>
            </a:extLst>
          </p:cNvPr>
          <p:cNvSpPr txBox="1"/>
          <p:nvPr/>
        </p:nvSpPr>
        <p:spPr>
          <a:xfrm>
            <a:off x="7893874" y="4511747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0,16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18FFDD4-3CD6-4046-884E-9F65022966E0}"/>
              </a:ext>
            </a:extLst>
          </p:cNvPr>
          <p:cNvSpPr txBox="1"/>
          <p:nvPr/>
        </p:nvSpPr>
        <p:spPr>
          <a:xfrm>
            <a:off x="3693790" y="536089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X² =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9A1C382B-9169-4EAD-9E88-620967BB8C4B}"/>
              </a:ext>
            </a:extLst>
          </p:cNvPr>
          <p:cNvSpPr txBox="1"/>
          <p:nvPr/>
        </p:nvSpPr>
        <p:spPr>
          <a:xfrm>
            <a:off x="4243941" y="5176226"/>
            <a:ext cx="1243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(RESÍDUO)²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DD955A48-BE03-490B-9FF0-535293C2EA45}"/>
              </a:ext>
            </a:extLst>
          </p:cNvPr>
          <p:cNvCxnSpPr/>
          <p:nvPr/>
        </p:nvCxnSpPr>
        <p:spPr>
          <a:xfrm>
            <a:off x="4237491" y="5524509"/>
            <a:ext cx="126775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B4988463-B58B-428F-84B0-498C293FACD3}"/>
              </a:ext>
            </a:extLst>
          </p:cNvPr>
          <p:cNvSpPr txBox="1"/>
          <p:nvPr/>
        </p:nvSpPr>
        <p:spPr>
          <a:xfrm>
            <a:off x="4273596" y="5549931"/>
            <a:ext cx="118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ESPERADO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5D411439-FF3D-4C63-A30D-744A0754CF0E}"/>
              </a:ext>
            </a:extLst>
          </p:cNvPr>
          <p:cNvSpPr/>
          <p:nvPr/>
        </p:nvSpPr>
        <p:spPr>
          <a:xfrm>
            <a:off x="3480612" y="4952368"/>
            <a:ext cx="2527796" cy="10912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471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D6F53E9-DCA6-4B6C-9BA6-09F41A6698BC}"/>
              </a:ext>
            </a:extLst>
          </p:cNvPr>
          <p:cNvSpPr txBox="1"/>
          <p:nvPr/>
        </p:nvSpPr>
        <p:spPr>
          <a:xfrm>
            <a:off x="3737893" y="221226"/>
            <a:ext cx="166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err="1"/>
              <a:t>Qui</a:t>
            </a:r>
            <a:r>
              <a:rPr lang="pt-BR" sz="2000" b="1" dirty="0"/>
              <a:t>-quadrado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2B4A964-69A0-431C-97AC-A64E856F1B14}"/>
              </a:ext>
            </a:extLst>
          </p:cNvPr>
          <p:cNvSpPr txBox="1"/>
          <p:nvPr/>
        </p:nvSpPr>
        <p:spPr>
          <a:xfrm>
            <a:off x="289378" y="721698"/>
            <a:ext cx="8565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BR" b="1" dirty="0" err="1"/>
              <a:t>Qui-qudrado</a:t>
            </a:r>
            <a:r>
              <a:rPr lang="pt-BR" b="1" dirty="0"/>
              <a:t> para 2 variáveis</a:t>
            </a:r>
          </a:p>
          <a:p>
            <a:endParaRPr lang="pt-BR" b="1" dirty="0"/>
          </a:p>
          <a:p>
            <a:r>
              <a:rPr lang="pt-BR" b="1" dirty="0"/>
              <a:t>PERGUNTA:</a:t>
            </a:r>
            <a:r>
              <a:rPr lang="pt-BR" dirty="0"/>
              <a:t> Existe associação entre 2 variáveis categóricas?</a:t>
            </a:r>
          </a:p>
        </p:txBody>
      </p:sp>
      <p:graphicFrame>
        <p:nvGraphicFramePr>
          <p:cNvPr id="31" name="Tabela 4">
            <a:extLst>
              <a:ext uri="{FF2B5EF4-FFF2-40B4-BE49-F238E27FC236}">
                <a16:creationId xmlns:a16="http://schemas.microsoft.com/office/drawing/2014/main" id="{16F38309-3F18-4521-8827-BBB0C5997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832714"/>
              </p:ext>
            </p:extLst>
          </p:nvPr>
        </p:nvGraphicFramePr>
        <p:xfrm>
          <a:off x="700990" y="2090902"/>
          <a:ext cx="2354826" cy="127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413">
                  <a:extLst>
                    <a:ext uri="{9D8B030D-6E8A-4147-A177-3AD203B41FA5}">
                      <a16:colId xmlns:a16="http://schemas.microsoft.com/office/drawing/2014/main" val="1765276153"/>
                    </a:ext>
                  </a:extLst>
                </a:gridCol>
                <a:gridCol w="1177413">
                  <a:extLst>
                    <a:ext uri="{9D8B030D-6E8A-4147-A177-3AD203B41FA5}">
                      <a16:colId xmlns:a16="http://schemas.microsoft.com/office/drawing/2014/main" val="559707390"/>
                    </a:ext>
                  </a:extLst>
                </a:gridCol>
              </a:tblGrid>
              <a:tr h="32947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ANÚNCIO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617454"/>
                  </a:ext>
                </a:extLst>
              </a:tr>
              <a:tr h="45548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197688"/>
                  </a:ext>
                </a:extLst>
              </a:tr>
              <a:tr h="45548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843313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BA9C774-9FD6-4C2A-A8A5-88A6D2A2353F}"/>
              </a:ext>
            </a:extLst>
          </p:cNvPr>
          <p:cNvSpPr txBox="1"/>
          <p:nvPr/>
        </p:nvSpPr>
        <p:spPr>
          <a:xfrm>
            <a:off x="3724038" y="1688294"/>
            <a:ext cx="4824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Como não sei o que esperar, começo pela frequência observada</a:t>
            </a:r>
          </a:p>
          <a:p>
            <a:pPr algn="ctr"/>
            <a:r>
              <a:rPr lang="pt-BR" sz="1400" dirty="0"/>
              <a:t>TABELA DE CONTINGÊNCIA</a:t>
            </a:r>
          </a:p>
        </p:txBody>
      </p:sp>
      <p:graphicFrame>
        <p:nvGraphicFramePr>
          <p:cNvPr id="33" name="Tabela 4">
            <a:extLst>
              <a:ext uri="{FF2B5EF4-FFF2-40B4-BE49-F238E27FC236}">
                <a16:creationId xmlns:a16="http://schemas.microsoft.com/office/drawing/2014/main" id="{5C8ABFBB-1810-4B3C-86EF-4037A10E0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597297"/>
              </p:ext>
            </p:extLst>
          </p:nvPr>
        </p:nvGraphicFramePr>
        <p:xfrm>
          <a:off x="4885742" y="2346013"/>
          <a:ext cx="2354826" cy="14732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4942">
                  <a:extLst>
                    <a:ext uri="{9D8B030D-6E8A-4147-A177-3AD203B41FA5}">
                      <a16:colId xmlns:a16="http://schemas.microsoft.com/office/drawing/2014/main" val="1765276153"/>
                    </a:ext>
                  </a:extLst>
                </a:gridCol>
                <a:gridCol w="784942">
                  <a:extLst>
                    <a:ext uri="{9D8B030D-6E8A-4147-A177-3AD203B41FA5}">
                      <a16:colId xmlns:a16="http://schemas.microsoft.com/office/drawing/2014/main" val="559707390"/>
                    </a:ext>
                  </a:extLst>
                </a:gridCol>
                <a:gridCol w="784942">
                  <a:extLst>
                    <a:ext uri="{9D8B030D-6E8A-4147-A177-3AD203B41FA5}">
                      <a16:colId xmlns:a16="http://schemas.microsoft.com/office/drawing/2014/main" val="1491190173"/>
                    </a:ext>
                  </a:extLst>
                </a:gridCol>
              </a:tblGrid>
              <a:tr h="422056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617454"/>
                  </a:ext>
                </a:extLst>
              </a:tr>
              <a:tr h="525594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197688"/>
                  </a:ext>
                </a:extLst>
              </a:tr>
              <a:tr h="525594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843313"/>
                  </a:ext>
                </a:extLst>
              </a:tr>
            </a:tbl>
          </a:graphicData>
        </a:graphic>
      </p:graphicFrame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CBBFDA35-29E1-4847-8A7A-C240716D2AD9}"/>
              </a:ext>
            </a:extLst>
          </p:cNvPr>
          <p:cNvCxnSpPr/>
          <p:nvPr/>
        </p:nvCxnSpPr>
        <p:spPr>
          <a:xfrm>
            <a:off x="7295988" y="3027215"/>
            <a:ext cx="3378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AB4CD201-71B2-427A-A4C5-81B19A53E4AD}"/>
              </a:ext>
            </a:extLst>
          </p:cNvPr>
          <p:cNvCxnSpPr/>
          <p:nvPr/>
        </p:nvCxnSpPr>
        <p:spPr>
          <a:xfrm>
            <a:off x="7309840" y="3539839"/>
            <a:ext cx="3378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33477C0C-D5BC-49C8-9E5F-B8A75599BAAA}"/>
              </a:ext>
            </a:extLst>
          </p:cNvPr>
          <p:cNvCxnSpPr/>
          <p:nvPr/>
        </p:nvCxnSpPr>
        <p:spPr>
          <a:xfrm>
            <a:off x="6082145" y="3874677"/>
            <a:ext cx="0" cy="2539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28D48CCE-0491-4339-9B3C-B6F1D1D7CE43}"/>
              </a:ext>
            </a:extLst>
          </p:cNvPr>
          <p:cNvCxnSpPr/>
          <p:nvPr/>
        </p:nvCxnSpPr>
        <p:spPr>
          <a:xfrm>
            <a:off x="6871861" y="3860819"/>
            <a:ext cx="0" cy="2539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E6496139-10FD-477F-BC95-8A206138BBCF}"/>
              </a:ext>
            </a:extLst>
          </p:cNvPr>
          <p:cNvSpPr txBox="1"/>
          <p:nvPr/>
        </p:nvSpPr>
        <p:spPr>
          <a:xfrm>
            <a:off x="7789369" y="28425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91487A5E-25B4-46C9-BAD7-0B0625AE5B28}"/>
              </a:ext>
            </a:extLst>
          </p:cNvPr>
          <p:cNvSpPr txBox="1"/>
          <p:nvPr/>
        </p:nvSpPr>
        <p:spPr>
          <a:xfrm>
            <a:off x="7692380" y="33828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16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903B3D36-E0AF-4A56-90D3-FE8BB868BF24}"/>
              </a:ext>
            </a:extLst>
          </p:cNvPr>
          <p:cNvSpPr txBox="1"/>
          <p:nvPr/>
        </p:nvSpPr>
        <p:spPr>
          <a:xfrm>
            <a:off x="6653283" y="4172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12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41F15BCF-5E44-44B2-A2F6-63D0D94BAEA9}"/>
              </a:ext>
            </a:extLst>
          </p:cNvPr>
          <p:cNvSpPr txBox="1"/>
          <p:nvPr/>
        </p:nvSpPr>
        <p:spPr>
          <a:xfrm>
            <a:off x="5936933" y="4186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9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BEE397C-D6F7-4A02-A541-6873902F1E07}"/>
              </a:ext>
            </a:extLst>
          </p:cNvPr>
          <p:cNvSpPr txBox="1"/>
          <p:nvPr/>
        </p:nvSpPr>
        <p:spPr>
          <a:xfrm>
            <a:off x="7424504" y="3939456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/>
              <a:t>21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4D7D6E30-E05E-4C4C-9908-9F4AF1C653DB}"/>
              </a:ext>
            </a:extLst>
          </p:cNvPr>
          <p:cNvSpPr txBox="1"/>
          <p:nvPr/>
        </p:nvSpPr>
        <p:spPr>
          <a:xfrm>
            <a:off x="2919332" y="4034097"/>
            <a:ext cx="2370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Frequência esperada:</a:t>
            </a:r>
          </a:p>
          <a:p>
            <a:r>
              <a:rPr lang="pt-BR" dirty="0"/>
              <a:t>∑ coluna*∑ linha / total</a:t>
            </a:r>
          </a:p>
        </p:txBody>
      </p:sp>
      <p:graphicFrame>
        <p:nvGraphicFramePr>
          <p:cNvPr id="45" name="Tabela 4">
            <a:extLst>
              <a:ext uri="{FF2B5EF4-FFF2-40B4-BE49-F238E27FC236}">
                <a16:creationId xmlns:a16="http://schemas.microsoft.com/office/drawing/2014/main" id="{B3F80DA5-320D-4EFC-B002-3C2F6B30A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83151"/>
              </p:ext>
            </p:extLst>
          </p:nvPr>
        </p:nvGraphicFramePr>
        <p:xfrm>
          <a:off x="4291784" y="4980079"/>
          <a:ext cx="2519772" cy="14732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6359">
                  <a:extLst>
                    <a:ext uri="{9D8B030D-6E8A-4147-A177-3AD203B41FA5}">
                      <a16:colId xmlns:a16="http://schemas.microsoft.com/office/drawing/2014/main" val="1765276153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559707390"/>
                    </a:ext>
                  </a:extLst>
                </a:gridCol>
                <a:gridCol w="940577">
                  <a:extLst>
                    <a:ext uri="{9D8B030D-6E8A-4147-A177-3AD203B41FA5}">
                      <a16:colId xmlns:a16="http://schemas.microsoft.com/office/drawing/2014/main" val="1491190173"/>
                    </a:ext>
                  </a:extLst>
                </a:gridCol>
              </a:tblGrid>
              <a:tr h="422056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617454"/>
                  </a:ext>
                </a:extLst>
              </a:tr>
              <a:tr h="525594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5*9/21 </a:t>
                      </a:r>
                    </a:p>
                    <a:p>
                      <a:pPr algn="ctr"/>
                      <a:r>
                        <a:rPr lang="pt-BR" sz="1400" dirty="0"/>
                        <a:t>=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12*5/21 </a:t>
                      </a:r>
                    </a:p>
                    <a:p>
                      <a:pPr algn="ctr"/>
                      <a:r>
                        <a:rPr lang="pt-BR" sz="1400" dirty="0"/>
                        <a:t>=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197688"/>
                  </a:ext>
                </a:extLst>
              </a:tr>
              <a:tr h="525594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9*16/21 =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12*16/21 =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843313"/>
                  </a:ext>
                </a:extLst>
              </a:tr>
            </a:tbl>
          </a:graphicData>
        </a:graphic>
      </p:graphicFrame>
      <p:sp>
        <p:nvSpPr>
          <p:cNvPr id="46" name="CaixaDeTexto 45">
            <a:extLst>
              <a:ext uri="{FF2B5EF4-FFF2-40B4-BE49-F238E27FC236}">
                <a16:creationId xmlns:a16="http://schemas.microsoft.com/office/drawing/2014/main" id="{CA9EB123-3907-45CE-BA41-2F1801A6C364}"/>
              </a:ext>
            </a:extLst>
          </p:cNvPr>
          <p:cNvSpPr txBox="1"/>
          <p:nvPr/>
        </p:nvSpPr>
        <p:spPr>
          <a:xfrm>
            <a:off x="1213837" y="5388603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X² =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FFAD2113-F612-45B5-893D-41F2E5080C35}"/>
              </a:ext>
            </a:extLst>
          </p:cNvPr>
          <p:cNvSpPr txBox="1"/>
          <p:nvPr/>
        </p:nvSpPr>
        <p:spPr>
          <a:xfrm>
            <a:off x="1763988" y="5203937"/>
            <a:ext cx="1243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(RESÍDUO)²</a:t>
            </a:r>
          </a:p>
        </p:txBody>
      </p: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0A538A40-78D5-4ECD-A91E-90D6938ADEEF}"/>
              </a:ext>
            </a:extLst>
          </p:cNvPr>
          <p:cNvCxnSpPr/>
          <p:nvPr/>
        </p:nvCxnSpPr>
        <p:spPr>
          <a:xfrm>
            <a:off x="1757538" y="5552220"/>
            <a:ext cx="126775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6885E71A-CDFD-47CC-9ED2-A06DB9896D32}"/>
              </a:ext>
            </a:extLst>
          </p:cNvPr>
          <p:cNvSpPr txBox="1"/>
          <p:nvPr/>
        </p:nvSpPr>
        <p:spPr>
          <a:xfrm>
            <a:off x="1793643" y="5577642"/>
            <a:ext cx="118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ESPERADO</a:t>
            </a: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7393BCF5-0CAE-456E-9A53-73EF61472317}"/>
              </a:ext>
            </a:extLst>
          </p:cNvPr>
          <p:cNvSpPr/>
          <p:nvPr/>
        </p:nvSpPr>
        <p:spPr>
          <a:xfrm>
            <a:off x="1000659" y="4980079"/>
            <a:ext cx="2527796" cy="10912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54FD3AB7-15C1-420A-9648-160F42F4C204}"/>
              </a:ext>
            </a:extLst>
          </p:cNvPr>
          <p:cNvSpPr txBox="1"/>
          <p:nvPr/>
        </p:nvSpPr>
        <p:spPr>
          <a:xfrm>
            <a:off x="542450" y="6222239"/>
            <a:ext cx="344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X² = (-1)²/2 + (1)²/3 + (1)²/7 + (-1)²/9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B611D0ED-93A6-452B-AE73-9535471BE174}"/>
              </a:ext>
            </a:extLst>
          </p:cNvPr>
          <p:cNvSpPr/>
          <p:nvPr/>
        </p:nvSpPr>
        <p:spPr>
          <a:xfrm>
            <a:off x="6975845" y="5316032"/>
            <a:ext cx="19287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dirty="0"/>
              <a:t>X² = 0,5 + 0,3 + 0,1 + 0,1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/>
              <a:t>X² = 1,0</a:t>
            </a:r>
          </a:p>
        </p:txBody>
      </p:sp>
    </p:spTree>
    <p:extLst>
      <p:ext uri="{BB962C8B-B14F-4D97-AF65-F5344CB8AC3E}">
        <p14:creationId xmlns:p14="http://schemas.microsoft.com/office/powerpoint/2010/main" val="3375398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487</Words>
  <Application>Microsoft Office PowerPoint</Application>
  <PresentationFormat>Apresentação na tela (4:3)</PresentationFormat>
  <Paragraphs>133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Regra do 68, 95, 99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Regra do 65, 95, 99</dc:title>
  <dc:creator>Ramon</dc:creator>
  <cp:lastModifiedBy>Vinicius Alves</cp:lastModifiedBy>
  <cp:revision>12</cp:revision>
  <dcterms:created xsi:type="dcterms:W3CDTF">2020-04-21T18:54:27Z</dcterms:created>
  <dcterms:modified xsi:type="dcterms:W3CDTF">2020-04-22T01:54:42Z</dcterms:modified>
</cp:coreProperties>
</file>