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21" r:id="rId3"/>
    <p:sldMasterId id="2147483739" r:id="rId4"/>
  </p:sldMasterIdLst>
  <p:notesMasterIdLst>
    <p:notesMasterId r:id="rId27"/>
  </p:notesMasterIdLst>
  <p:handoutMasterIdLst>
    <p:handoutMasterId r:id="rId28"/>
  </p:handoutMasterIdLst>
  <p:sldIdLst>
    <p:sldId id="1331" r:id="rId5"/>
    <p:sldId id="1455" r:id="rId6"/>
    <p:sldId id="1444" r:id="rId7"/>
    <p:sldId id="1426" r:id="rId8"/>
    <p:sldId id="1433" r:id="rId9"/>
    <p:sldId id="1453" r:id="rId10"/>
    <p:sldId id="1437" r:id="rId11"/>
    <p:sldId id="1438" r:id="rId12"/>
    <p:sldId id="1427" r:id="rId13"/>
    <p:sldId id="1434" r:id="rId14"/>
    <p:sldId id="1428" r:id="rId15"/>
    <p:sldId id="1429" r:id="rId16"/>
    <p:sldId id="1415" r:id="rId17"/>
    <p:sldId id="1302" r:id="rId18"/>
    <p:sldId id="1430" r:id="rId19"/>
    <p:sldId id="1368" r:id="rId20"/>
    <p:sldId id="1340" r:id="rId21"/>
    <p:sldId id="1449" r:id="rId22"/>
    <p:sldId id="1452" r:id="rId23"/>
    <p:sldId id="1450" r:id="rId24"/>
    <p:sldId id="1454" r:id="rId25"/>
    <p:sldId id="1451" r:id="rId26"/>
  </p:sldIdLst>
  <p:sldSz cx="10287000" cy="6858000" type="35mm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FFFF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FFFF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FFFF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FFFF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FFFF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rgbClr val="FFFF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rgbClr val="FFFF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rgbClr val="FFFF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rgbClr val="FFFF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6">
          <p15:clr>
            <a:srgbClr val="A4A3A4"/>
          </p15:clr>
        </p15:guide>
        <p15:guide id="2" pos="487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loriastafocker@gmail.com" initials="g" lastIdx="1" clrIdx="0">
    <p:extLst>
      <p:ext uri="{19B8F6BF-5375-455C-9EA6-DF929625EA0E}">
        <p15:presenceInfo xmlns:p15="http://schemas.microsoft.com/office/powerpoint/2012/main" userId="81853f5788f8fe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3300"/>
    <a:srgbClr val="66FFFF"/>
    <a:srgbClr val="FFCC00"/>
    <a:srgbClr val="FF7C80"/>
    <a:srgbClr val="CC0066"/>
    <a:srgbClr val="FF99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5056" autoAdjust="0"/>
  </p:normalViewPr>
  <p:slideViewPr>
    <p:cSldViewPr>
      <p:cViewPr>
        <p:scale>
          <a:sx n="98" d="100"/>
          <a:sy n="98" d="100"/>
        </p:scale>
        <p:origin x="1168" y="144"/>
      </p:cViewPr>
      <p:guideLst>
        <p:guide orient="horz" pos="2486"/>
        <p:guide pos="4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5" d="100"/>
        <a:sy n="45" d="100"/>
      </p:scale>
      <p:origin x="0" y="7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0T17:40:38.207" idx="1">
    <p:pos x="8389" y="244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9" tIns="46054" rIns="92109" bIns="46054" numCol="1" anchor="t" anchorCtr="0" compatLnSpc="1">
            <a:prstTxWarp prst="textNoShape">
              <a:avLst/>
            </a:prstTxWarp>
          </a:bodyPr>
          <a:lstStyle>
            <a:lvl1pPr algn="l" defTabSz="920750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2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9" tIns="46054" rIns="92109" bIns="46054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1650"/>
            <a:ext cx="29225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9" tIns="46054" rIns="92109" bIns="46054" numCol="1" anchor="b" anchorCtr="0" compatLnSpc="1">
            <a:prstTxWarp prst="textNoShape">
              <a:avLst/>
            </a:prstTxWarp>
          </a:bodyPr>
          <a:lstStyle>
            <a:lvl1pPr algn="l" defTabSz="920750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391650"/>
            <a:ext cx="2924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9" tIns="46054" rIns="92109" bIns="46054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AA11304-22E1-4798-AEC5-47A366493D9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442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0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1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22300" y="741363"/>
            <a:ext cx="5553075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0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0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57DCC74-6CFE-4006-BC5C-099C9C24577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537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0B8C5-A469-4A9C-9D3C-5B226D2DFB3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DF092-9996-4172-B3CC-A423B78F1B4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16CB6-DD0B-4287-96FD-C4C9A4741A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981200"/>
            <a:ext cx="429577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00" y="4114800"/>
            <a:ext cx="429577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C7F4A-DA23-4189-9F7D-36D98DE9BC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63E0D-4B9F-4820-A65B-97F1EE7670A1}" type="slidenum">
              <a:rPr lang="en-ZA"/>
              <a:pPr>
                <a:defRPr/>
              </a:pPr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92ED0-1703-4F24-9BB8-44A81DE9DD42}" type="slidenum">
              <a:rPr lang="en-ZA"/>
              <a:pPr>
                <a:defRPr/>
              </a:pPr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D202E-541F-456C-9BDC-B9B4FED5A7BD}" type="slidenum">
              <a:rPr lang="en-ZA"/>
              <a:pPr>
                <a:defRPr/>
              </a:pPr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38B03-3480-4D03-A7C9-DD31F42C1B96}" type="slidenum">
              <a:rPr lang="en-ZA"/>
              <a:pPr>
                <a:defRPr/>
              </a:pPr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7ED0D-230E-42DE-9FDA-A649EA20A8D2}" type="slidenum">
              <a:rPr lang="en-ZA"/>
              <a:pPr>
                <a:defRPr/>
              </a:pPr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B34E1-490D-4DBB-830F-273651942FE2}" type="slidenum">
              <a:rPr lang="en-ZA"/>
              <a:pPr>
                <a:defRPr/>
              </a:pPr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BE9E3-3734-4C77-8574-98E02F2A106A}" type="slidenum">
              <a:rPr lang="en-ZA"/>
              <a:pPr>
                <a:defRPr/>
              </a:pPr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9CFB8-4F91-40EE-8C0B-DED09817FF0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71C4C-B36E-4917-9DF0-5FB714083569}" type="slidenum">
              <a:rPr lang="en-ZA"/>
              <a:pPr>
                <a:defRPr/>
              </a:pPr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7CADC-A553-42A0-9BAA-896662D5FDA5}" type="slidenum">
              <a:rPr lang="en-ZA"/>
              <a:pPr>
                <a:defRPr/>
              </a:pPr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60D60-5899-4063-8E06-686D8F50C646}" type="slidenum">
              <a:rPr lang="en-ZA"/>
              <a:pPr>
                <a:defRPr/>
              </a:pPr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8705B-407A-437D-924F-9DC72C69BFCD}" type="slidenum">
              <a:rPr lang="en-ZA"/>
              <a:pPr>
                <a:defRPr/>
              </a:pPr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cshl 2009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2F607-20A2-43EA-AEA6-97F7AC33667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92ED0-1703-4F24-9BB8-44A81DE9DD42}" type="slidenum">
              <a:rPr lang="en-ZA"/>
              <a:pPr>
                <a:defRPr/>
              </a:pPr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D0482-C8FF-4F00-8301-9AFA1D75B36D}" type="datetimeFigureOut">
              <a:rPr lang="en-US"/>
              <a:pPr>
                <a:defRPr/>
              </a:pPr>
              <a:t>5/10/20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33690-7839-4B70-8E72-F7144465380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7952B-4D4F-4E56-9436-88B76CB0908E}" type="datetimeFigureOut">
              <a:rPr lang="en-US"/>
              <a:pPr>
                <a:defRPr/>
              </a:pPr>
              <a:t>5/10/20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319AC-BA14-4632-ACEC-ADACA32FF0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9F0BB-0CC0-47BA-BAB1-1E032DF5BB41}" type="datetimeFigureOut">
              <a:rPr lang="en-US"/>
              <a:pPr>
                <a:defRPr/>
              </a:pPr>
              <a:t>5/10/20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02356-5A67-4641-8773-7DE4E8BA3D2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C2D70-A57E-49F1-BBF5-43F35CF0639E}" type="datetimeFigureOut">
              <a:rPr lang="en-US"/>
              <a:pPr>
                <a:defRPr/>
              </a:pPr>
              <a:t>5/10/20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3AAA1-1DD7-41E6-BAE4-D70E010C57D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9AA1B-57BD-4662-8C25-D82826E3384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0FC2D-F358-456A-97BB-98DBF3E3B199}" type="datetimeFigureOut">
              <a:rPr lang="en-US"/>
              <a:pPr>
                <a:defRPr/>
              </a:pPr>
              <a:t>5/10/20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EF6EB-1BEE-41D9-A465-403282ECFFD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EC79D-E1BE-4898-8F41-3094E115232A}" type="datetimeFigureOut">
              <a:rPr lang="en-US"/>
              <a:pPr>
                <a:defRPr/>
              </a:pPr>
              <a:t>5/10/20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5D814-E648-4604-90F8-29873C4C2B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2C2BA-F5B0-4529-8E01-542202437C84}" type="datetimeFigureOut">
              <a:rPr lang="en-US"/>
              <a:pPr>
                <a:defRPr/>
              </a:pPr>
              <a:t>5/10/20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6565F-D191-4AB9-BD48-9BB6E2401F7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7BC3F-9830-4BF0-A67B-DC9882F4F6B3}" type="datetimeFigureOut">
              <a:rPr lang="en-US"/>
              <a:pPr>
                <a:defRPr/>
              </a:pPr>
              <a:t>5/10/20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32C40-6FF3-44BA-9EFA-C3F71BF8E62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04495-7F83-4583-BED9-5734724E855B}" type="datetimeFigureOut">
              <a:rPr lang="en-US"/>
              <a:pPr>
                <a:defRPr/>
              </a:pPr>
              <a:t>5/10/20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62DF4-6C1E-41AD-95EC-7CDCC8DA58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0920-C49C-4C58-B443-80358733BB44}" type="datetimeFigureOut">
              <a:rPr lang="en-US"/>
              <a:pPr>
                <a:defRPr/>
              </a:pPr>
              <a:t>5/10/20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8BC3D-FFBD-49A8-BB7C-9C5AAC521E2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D1696-C091-448E-AC10-C75E9DB04EBC}" type="datetimeFigureOut">
              <a:rPr lang="en-US"/>
              <a:pPr>
                <a:defRPr/>
              </a:pPr>
              <a:t>5/10/20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F7DB5-6238-481C-9EF8-7CB9D5F4077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54528-8D40-460E-8918-5829575EE9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F774E-59F3-4EB7-B93F-01774B090BD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489FD-B8C9-4D37-A2DB-D6D7F063D02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C6995-EEE6-4CFE-9771-568B5184E9F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A50ED-FD99-4D1E-9625-0C1DCF6316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9208F-A6D8-4968-841A-94B82821D49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BDC2C1B-DB44-43CA-8BE8-6CE92FEF08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ZA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ZA"/>
              <a:t>Click to edit Master text styles</a:t>
            </a:r>
          </a:p>
          <a:p>
            <a:pPr lvl="1"/>
            <a:r>
              <a:rPr lang="en-ZA"/>
              <a:t>Second level</a:t>
            </a:r>
          </a:p>
          <a:p>
            <a:pPr lvl="2"/>
            <a:r>
              <a:rPr lang="en-ZA"/>
              <a:t>Third level</a:t>
            </a:r>
          </a:p>
          <a:p>
            <a:pPr lvl="3"/>
            <a:r>
              <a:rPr lang="en-ZA"/>
              <a:t>Fourth level</a:t>
            </a:r>
          </a:p>
          <a:p>
            <a:pPr lvl="4"/>
            <a:r>
              <a:rPr lang="en-ZA"/>
              <a:t>Fifth level</a:t>
            </a:r>
          </a:p>
        </p:txBody>
      </p:sp>
      <p:sp>
        <p:nvSpPr>
          <p:cNvPr id="887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887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887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0650C9C-2CE6-4012-8323-BAA2954B7A30}" type="slidenum">
              <a:rPr lang="en-ZA"/>
              <a:pPr>
                <a:defRPr/>
              </a:pPr>
              <a:t>‹nº›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cshl 2009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5965E11-520D-4674-9B83-D392E034F4E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42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E1C32F0-7878-4331-8019-D54B1A57A1FD}" type="datetimeFigureOut">
              <a:rPr lang="en-US"/>
              <a:pPr>
                <a:defRPr/>
              </a:pPr>
              <a:t>5/10/20</a:t>
            </a:fld>
            <a:endParaRPr lang="en-US"/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F9249FB-3717-4D35-B19E-C303A9FF920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hyperlink" Target="http://sitn.hms.harvard.edu/flash/2011/issue106/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microbiologia.ufrj.br/portal/index.php/pt/destaques/novidades-sobre-a-micro/657-precisamos-falar-sobre-esporotricos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9.xml"/><Relationship Id="rId6" Type="http://schemas.openxmlformats.org/officeDocument/2006/relationships/comments" Target="../comments/comment1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0328076" cy="6858000"/>
          </a:xfrm>
          <a:prstGeom prst="rect">
            <a:avLst/>
          </a:prstGeom>
          <a:effectLst>
            <a:reflection endPos="65000" dist="508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1638300" y="3706245"/>
            <a:ext cx="7010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Aula: Imunidade das infecções </a:t>
            </a:r>
            <a:r>
              <a:rPr lang="pt-BR" sz="2200" dirty="0" err="1">
                <a:solidFill>
                  <a:schemeClr val="tx1"/>
                </a:solidFill>
              </a:rPr>
              <a:t>fúngicas</a:t>
            </a:r>
            <a:r>
              <a:rPr lang="pt-BR" sz="2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92780" y="4798893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C00000"/>
                </a:solidFill>
              </a:rPr>
              <a:t>                 </a:t>
            </a:r>
            <a:r>
              <a:rPr lang="pt-BR" sz="2000" dirty="0">
                <a:solidFill>
                  <a:srgbClr val="C00000"/>
                </a:solidFill>
              </a:rPr>
              <a:t>Maria da Glória Sousa </a:t>
            </a:r>
            <a:r>
              <a:rPr lang="pt-BR" sz="2000" dirty="0" err="1">
                <a:solidFill>
                  <a:srgbClr val="C00000"/>
                </a:solidFill>
              </a:rPr>
              <a:t>Stafocker</a:t>
            </a:r>
            <a:endParaRPr lang="pt-BR" sz="2000" dirty="0">
              <a:solidFill>
                <a:srgbClr val="C00000"/>
              </a:solidFill>
            </a:endParaRPr>
          </a:p>
          <a:p>
            <a:pPr algn="ctr"/>
            <a:r>
              <a:rPr lang="pt-BR" sz="1600" dirty="0">
                <a:solidFill>
                  <a:srgbClr val="C00000"/>
                </a:solidFill>
              </a:rPr>
              <a:t>Pesquisadora – Laboratório de Micologia Médica IMT – USP</a:t>
            </a:r>
            <a:endParaRPr lang="pt-BR" sz="2400" dirty="0">
              <a:solidFill>
                <a:srgbClr val="C0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741284" y="6290156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</a:rPr>
              <a:t>São Paulo</a:t>
            </a:r>
          </a:p>
          <a:p>
            <a:r>
              <a:rPr lang="pt-BR" dirty="0">
                <a:solidFill>
                  <a:srgbClr val="C00000"/>
                </a:solidFill>
              </a:rPr>
              <a:t>    2020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7A7D3A3-BA28-A54C-9530-0133C5736503}"/>
              </a:ext>
            </a:extLst>
          </p:cNvPr>
          <p:cNvSpPr txBox="1"/>
          <p:nvPr/>
        </p:nvSpPr>
        <p:spPr>
          <a:xfrm>
            <a:off x="307314" y="2452782"/>
            <a:ext cx="8867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400" dirty="0">
                <a:solidFill>
                  <a:srgbClr val="C00000"/>
                </a:solidFill>
                <a:latin typeface="Arial" panose="020B0604020202020204" pitchFamily="34" charset="0"/>
              </a:rPr>
              <a:t>Disciplina: IMT2003</a:t>
            </a:r>
          </a:p>
          <a:p>
            <a:pPr algn="ctr"/>
            <a:r>
              <a:rPr lang="pt-BR" altLang="pt-BR" sz="2400" dirty="0">
                <a:solidFill>
                  <a:srgbClr val="C00000"/>
                </a:solidFill>
                <a:latin typeface="Arial" panose="020B0604020202020204" pitchFamily="34" charset="0"/>
              </a:rPr>
              <a:t>Imunologia e Biologia Molecular Aplicadas à Saúde Pública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197945E-4F99-A14E-A183-5F06E81783D7}"/>
              </a:ext>
            </a:extLst>
          </p:cNvPr>
          <p:cNvSpPr txBox="1"/>
          <p:nvPr/>
        </p:nvSpPr>
        <p:spPr>
          <a:xfrm>
            <a:off x="681968" y="1614617"/>
            <a:ext cx="9168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00000"/>
                </a:solidFill>
              </a:rPr>
              <a:t>Instituto de Medicina Tropical de São Paulo - FMUSP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FAA70C3-2AD5-42D6-AC00-5977FEA4D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28700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0286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kin: The Human Body's Largest Organ | Live Sci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8726"/>
          <a:stretch/>
        </p:blipFill>
        <p:spPr bwMode="auto">
          <a:xfrm>
            <a:off x="3282935" y="983228"/>
            <a:ext cx="7004063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s Newly Discovered Organ Could Reveal So Much About Your Health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r="26234" b="1"/>
          <a:stretch/>
        </p:blipFill>
        <p:spPr bwMode="auto">
          <a:xfrm>
            <a:off x="225028" y="360023"/>
            <a:ext cx="4507991" cy="4453168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18964" y="260648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3200" dirty="0">
                <a:solidFill>
                  <a:srgbClr val="C00000"/>
                </a:solidFill>
              </a:rPr>
              <a:t>PELE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655FC21-F820-C349-AB10-5C016315899F}"/>
              </a:ext>
            </a:extLst>
          </p:cNvPr>
          <p:cNvSpPr txBox="1"/>
          <p:nvPr/>
        </p:nvSpPr>
        <p:spPr>
          <a:xfrm>
            <a:off x="1580100" y="3962063"/>
            <a:ext cx="2683748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</a:rPr>
              <a:t>Maior órgão </a:t>
            </a:r>
          </a:p>
          <a:p>
            <a:pPr>
              <a:spcAft>
                <a:spcPts val="600"/>
              </a:spcAft>
            </a:pPr>
            <a:endParaRPr lang="pt-BR" sz="2000" dirty="0">
              <a:solidFill>
                <a:schemeClr val="tx1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</a:rPr>
              <a:t>Primeira barreira 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1"/>
                </a:solidFill>
              </a:rPr>
              <a:t>contra fungos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3AB9BA9-A86B-F540-8D16-8F51CD63BD49}"/>
              </a:ext>
            </a:extLst>
          </p:cNvPr>
          <p:cNvSpPr txBox="1"/>
          <p:nvPr/>
        </p:nvSpPr>
        <p:spPr>
          <a:xfrm>
            <a:off x="5039953" y="2612894"/>
            <a:ext cx="5240537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800" dirty="0">
                <a:solidFill>
                  <a:schemeClr val="tx1"/>
                </a:solidFill>
              </a:rPr>
              <a:t>Peptídeos antimicrobianos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800" dirty="0">
                <a:solidFill>
                  <a:schemeClr val="tx1"/>
                </a:solidFill>
              </a:rPr>
              <a:t>pH ácido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800" dirty="0">
                <a:solidFill>
                  <a:schemeClr val="tx1"/>
                </a:solidFill>
              </a:rPr>
              <a:t>Ácidos graxos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800" dirty="0">
                <a:solidFill>
                  <a:schemeClr val="tx1"/>
                </a:solidFill>
              </a:rPr>
              <a:t>Flora bacteriana</a:t>
            </a:r>
          </a:p>
        </p:txBody>
      </p:sp>
    </p:spTree>
    <p:extLst>
      <p:ext uri="{BB962C8B-B14F-4D97-AF65-F5344CB8AC3E}">
        <p14:creationId xmlns:p14="http://schemas.microsoft.com/office/powerpoint/2010/main" val="3206856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79204" y="186940"/>
            <a:ext cx="3679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C00000"/>
                </a:solidFill>
                <a:latin typeface="Calibri" panose="020F0502020204030204" pitchFamily="34" charset="0"/>
              </a:rPr>
              <a:t>Sistema Imune Inato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75046" y="1118005"/>
            <a:ext cx="6458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Primeira linha de defesa contra microrganismos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/>
          <a:stretch/>
        </p:blipFill>
        <p:spPr>
          <a:xfrm>
            <a:off x="3528392" y="1925960"/>
            <a:ext cx="5143500" cy="471257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00"/>
          <a:stretch/>
        </p:blipFill>
        <p:spPr>
          <a:xfrm>
            <a:off x="967036" y="1916832"/>
            <a:ext cx="2376264" cy="47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88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823020" y="332656"/>
            <a:ext cx="1771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C00000"/>
                </a:solidFill>
                <a:latin typeface="Calibri" panose="020F0502020204030204" pitchFamily="34" charset="0"/>
              </a:rPr>
              <a:t>Fagócitos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62980" y="980728"/>
            <a:ext cx="28735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Neutrófilos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Macrófagos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Células </a:t>
            </a:r>
            <a:r>
              <a:rPr lang="pt-BR" sz="24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dendríticas</a:t>
            </a:r>
            <a:endParaRPr lang="pt-BR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Monócitos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238495" y="6551766"/>
            <a:ext cx="40895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Hardison</a:t>
            </a:r>
            <a:r>
              <a:rPr lang="pt-BR" sz="1100" b="0" dirty="0">
                <a:solidFill>
                  <a:schemeClr val="tx1"/>
                </a:solidFill>
                <a:latin typeface="Calibri" panose="020F0502020204030204" pitchFamily="34" charset="0"/>
              </a:rPr>
              <a:t> SE &amp; Brown GD. </a:t>
            </a:r>
            <a:r>
              <a:rPr lang="pt-BR" sz="1100" b="0" i="1" dirty="0" err="1">
                <a:solidFill>
                  <a:schemeClr val="tx1"/>
                </a:solidFill>
                <a:latin typeface="Calibri" panose="020F0502020204030204" pitchFamily="34" charset="0"/>
              </a:rPr>
              <a:t>Nature</a:t>
            </a:r>
            <a:r>
              <a:rPr lang="pt-BR" sz="1100" b="0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1100" b="0" i="1" dirty="0" err="1">
                <a:solidFill>
                  <a:schemeClr val="tx1"/>
                </a:solidFill>
                <a:latin typeface="Calibri" panose="020F0502020204030204" pitchFamily="34" charset="0"/>
              </a:rPr>
              <a:t>Immunology</a:t>
            </a:r>
            <a:r>
              <a:rPr lang="pt-BR" sz="1100" b="0" dirty="0">
                <a:solidFill>
                  <a:schemeClr val="tx1"/>
                </a:solidFill>
                <a:latin typeface="Calibri" panose="020F0502020204030204" pitchFamily="34" charset="0"/>
              </a:rPr>
              <a:t>, 13 (9):817-822. 2012 </a:t>
            </a:r>
          </a:p>
        </p:txBody>
      </p:sp>
      <p:pic>
        <p:nvPicPr>
          <p:cNvPr id="7" name="Picture 2" descr="Transmembrane CLRs involved in antifungal immunity and their intracellular signaling pathway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147" y="1533488"/>
            <a:ext cx="6120680" cy="463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373676" y="5445224"/>
            <a:ext cx="295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Produção de </a:t>
            </a:r>
            <a:r>
              <a:rPr lang="pt-BR" dirty="0" err="1">
                <a:solidFill>
                  <a:srgbClr val="FF0000"/>
                </a:solidFill>
              </a:rPr>
              <a:t>citocinas</a:t>
            </a:r>
            <a:r>
              <a:rPr lang="pt-BR" dirty="0">
                <a:solidFill>
                  <a:srgbClr val="FF0000"/>
                </a:solidFill>
              </a:rPr>
              <a:t> e </a:t>
            </a:r>
            <a:r>
              <a:rPr lang="pt-BR" dirty="0" err="1">
                <a:solidFill>
                  <a:srgbClr val="FF0000"/>
                </a:solidFill>
              </a:rPr>
              <a:t>quimiocinas</a:t>
            </a:r>
            <a:r>
              <a:rPr lang="pt-BR" dirty="0">
                <a:solidFill>
                  <a:srgbClr val="FF0000"/>
                </a:solidFill>
              </a:rPr>
              <a:t> pró inflamatórias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47A3A19-A1A6-8B49-B86C-83B97D0D677E}"/>
              </a:ext>
            </a:extLst>
          </p:cNvPr>
          <p:cNvSpPr/>
          <p:nvPr/>
        </p:nvSpPr>
        <p:spPr>
          <a:xfrm>
            <a:off x="3919364" y="1194934"/>
            <a:ext cx="52661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chemeClr val="tx1"/>
                </a:solidFill>
              </a:rPr>
              <a:t>Receptores de Reconhecimento de Padrões (</a:t>
            </a:r>
            <a:r>
              <a:rPr lang="pt-BR" sz="1600" dirty="0" err="1">
                <a:solidFill>
                  <a:schemeClr val="tx1"/>
                </a:solidFill>
              </a:rPr>
              <a:t>PRRs</a:t>
            </a:r>
            <a:r>
              <a:rPr lang="pt-BR" sz="1600" dirty="0">
                <a:solidFill>
                  <a:schemeClr val="tx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85362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 descr="http://www.sabiosciences.com/images/pathway7/7/tlr_figur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972" y="1786502"/>
            <a:ext cx="5688631" cy="25172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534988" y="4437112"/>
            <a:ext cx="475162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pt-BR" sz="2000" dirty="0" err="1"/>
              <a:t>Toll</a:t>
            </a:r>
            <a:r>
              <a:rPr lang="pt-BR" sz="2000" dirty="0"/>
              <a:t> </a:t>
            </a:r>
            <a:r>
              <a:rPr lang="pt-BR" sz="2000" dirty="0" err="1"/>
              <a:t>Like</a:t>
            </a:r>
            <a:r>
              <a:rPr lang="pt-BR" sz="2000" dirty="0"/>
              <a:t> Receptor</a:t>
            </a:r>
          </a:p>
          <a:p>
            <a:pPr>
              <a:buFontTx/>
              <a:buChar char="-"/>
            </a:pPr>
            <a:endParaRPr lang="pt-BR" sz="2000" dirty="0"/>
          </a:p>
          <a:p>
            <a:pPr>
              <a:buFontTx/>
              <a:buChar char="-"/>
            </a:pPr>
            <a:r>
              <a:rPr lang="pt-BR" sz="2000" dirty="0"/>
              <a:t> C- </a:t>
            </a:r>
            <a:r>
              <a:rPr lang="pt-BR" sz="2000" dirty="0" err="1"/>
              <a:t>type</a:t>
            </a:r>
            <a:r>
              <a:rPr lang="pt-BR" sz="2000" dirty="0"/>
              <a:t> </a:t>
            </a:r>
            <a:r>
              <a:rPr lang="pt-BR" sz="2000" dirty="0" err="1"/>
              <a:t>Lectin</a:t>
            </a:r>
            <a:r>
              <a:rPr lang="pt-BR" sz="2000" dirty="0"/>
              <a:t> Receptor</a:t>
            </a:r>
          </a:p>
          <a:p>
            <a:pPr>
              <a:buFontTx/>
              <a:buChar char="-"/>
            </a:pPr>
            <a:endParaRPr lang="pt-BR" sz="2000" dirty="0"/>
          </a:p>
          <a:p>
            <a:pPr>
              <a:buFontTx/>
              <a:buChar char="-"/>
            </a:pPr>
            <a:r>
              <a:rPr lang="pt-BR" sz="2000" dirty="0"/>
              <a:t> NOD- </a:t>
            </a:r>
            <a:r>
              <a:rPr lang="pt-BR" sz="2000" dirty="0" err="1"/>
              <a:t>like</a:t>
            </a:r>
            <a:r>
              <a:rPr lang="pt-BR" sz="2000" dirty="0"/>
              <a:t> </a:t>
            </a:r>
            <a:r>
              <a:rPr lang="pt-BR" sz="2000" dirty="0" err="1"/>
              <a:t>receptors</a:t>
            </a:r>
            <a:r>
              <a:rPr lang="pt-BR" sz="2000" dirty="0"/>
              <a:t> - citoplasmático</a:t>
            </a:r>
          </a:p>
          <a:p>
            <a:pPr>
              <a:buFontTx/>
              <a:buChar char="-"/>
            </a:pPr>
            <a:endParaRPr lang="pt-BR" sz="2000" dirty="0"/>
          </a:p>
          <a:p>
            <a:pPr>
              <a:buFontTx/>
              <a:buChar char="-"/>
            </a:pPr>
            <a:r>
              <a:rPr lang="pt-BR" sz="2000" dirty="0" err="1"/>
              <a:t>RIG-I-like</a:t>
            </a:r>
            <a:r>
              <a:rPr lang="pt-BR" sz="2000" dirty="0"/>
              <a:t> </a:t>
            </a:r>
            <a:r>
              <a:rPr lang="pt-BR" sz="2000" dirty="0" err="1"/>
              <a:t>receptors</a:t>
            </a:r>
            <a:r>
              <a:rPr lang="pt-BR" sz="2000" dirty="0"/>
              <a:t> - citoplasmático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48742" y="174119"/>
            <a:ext cx="94757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Receptores de Reconhecimento de Padrões (</a:t>
            </a:r>
            <a:r>
              <a:rPr lang="pt-BR" sz="2800" dirty="0" err="1"/>
              <a:t>PRRs</a:t>
            </a:r>
            <a:r>
              <a:rPr lang="pt-BR" sz="2800" dirty="0"/>
              <a:t>) </a:t>
            </a:r>
          </a:p>
          <a:p>
            <a:pPr algn="ctr"/>
            <a:r>
              <a:rPr lang="pt-BR" sz="2800" dirty="0" err="1"/>
              <a:t>X</a:t>
            </a:r>
            <a:endParaRPr lang="pt-BR" sz="2800" dirty="0"/>
          </a:p>
          <a:p>
            <a:r>
              <a:rPr lang="pt-BR" sz="2800" dirty="0"/>
              <a:t>Padrões Moleculares Associado ao patógeno (</a:t>
            </a:r>
            <a:r>
              <a:rPr lang="pt-BR" sz="2800" dirty="0" err="1"/>
              <a:t>PAMPs</a:t>
            </a:r>
            <a:r>
              <a:rPr lang="pt-BR" sz="2800" dirty="0"/>
              <a:t>)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5342" name="Group 190"/>
          <p:cNvGraphicFramePr>
            <a:graphicFrameLocks noGrp="1"/>
          </p:cNvGraphicFramePr>
          <p:nvPr/>
        </p:nvGraphicFramePr>
        <p:xfrm>
          <a:off x="606425" y="115888"/>
          <a:ext cx="9217025" cy="6640513"/>
        </p:xfrm>
        <a:graphic>
          <a:graphicData uri="http://schemas.openxmlformats.org/drawingml/2006/table">
            <a:tbl>
              <a:tblPr/>
              <a:tblGrid>
                <a:gridCol w="2087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7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Location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PRR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PAMP(s)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84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Soluble</a:t>
                      </a:r>
                      <a:endParaRPr kumimoji="0" lang="en-GB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210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SP-A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SP-D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Galectin-3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MBL</a:t>
                      </a:r>
                      <a:endParaRPr kumimoji="0" lang="en-GB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210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mannan</a:t>
                      </a:r>
                      <a:endParaRPr kumimoji="0" lang="en-GB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mannan</a:t>
                      </a:r>
                      <a:endParaRPr kumimoji="0" lang="en-GB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1,2-mannan</a:t>
                      </a:r>
                      <a:endParaRPr kumimoji="0" lang="en-GB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mannan</a:t>
                      </a:r>
                      <a:endParaRPr kumimoji="0" lang="de-DE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210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Membrane</a:t>
                      </a:r>
                      <a:endParaRPr kumimoji="0" lang="en-GB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TLR2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TLR4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Dectin-1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CR3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DC-SIGN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mannose receptor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CD14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?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ZA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MINCLE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Dectin-2</a:t>
                      </a:r>
                      <a:endParaRPr kumimoji="0" lang="en-ZA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ZA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scavenger receptors</a:t>
                      </a:r>
                      <a:endParaRPr kumimoji="0" lang="en-GB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phospholipomannan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O-mannan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β-glucan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β-glucan, mannan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mannan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N-mannan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mannan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chitin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ZA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mannan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hyphal mannan</a:t>
                      </a:r>
                      <a:endParaRPr kumimoji="0" lang="en-ZA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β-glucan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Intravaculoar</a:t>
                      </a:r>
                      <a:endParaRPr kumimoji="0" lang="en-GB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TLR9</a:t>
                      </a:r>
                      <a:endParaRPr kumimoji="0" lang="en-GB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DNA</a:t>
                      </a:r>
                      <a:endParaRPr kumimoji="0" lang="en-GB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02" name="Line 156"/>
          <p:cNvSpPr>
            <a:spLocks noChangeShapeType="1"/>
          </p:cNvSpPr>
          <p:nvPr/>
        </p:nvSpPr>
        <p:spPr bwMode="auto">
          <a:xfrm>
            <a:off x="608013" y="620713"/>
            <a:ext cx="9144000" cy="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cologia\Desktop\estrututa fun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430" y="1700808"/>
            <a:ext cx="8086804" cy="3423642"/>
          </a:xfrm>
          <a:prstGeom prst="rect">
            <a:avLst/>
          </a:prstGeom>
          <a:noFill/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831132" y="418535"/>
            <a:ext cx="50339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3200" dirty="0" err="1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rPr>
              <a:t>Parede</a:t>
            </a:r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rPr>
              <a:t>celular</a:t>
            </a:r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rPr>
              <a:t> de </a:t>
            </a:r>
            <a:r>
              <a:rPr lang="en-GB" sz="3200" i="1" dirty="0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rPr>
              <a:t>C. </a:t>
            </a:r>
            <a:r>
              <a:rPr lang="en-GB" sz="3200" i="1" dirty="0" err="1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rPr>
              <a:t>albicans</a:t>
            </a:r>
            <a:endParaRPr lang="en-GB" sz="3200" i="1" dirty="0">
              <a:solidFill>
                <a:srgbClr val="C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70576" y="6519446"/>
            <a:ext cx="3816424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Bown</a:t>
            </a:r>
            <a:r>
              <a:rPr kumimoji="0" lang="pt-BR" sz="1100" b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GD &amp; </a:t>
            </a:r>
            <a:r>
              <a:rPr kumimoji="0" lang="pt-BR" sz="1100" b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Hardison</a:t>
            </a:r>
            <a:r>
              <a:rPr kumimoji="0" lang="pt-BR" sz="1100" b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S. </a:t>
            </a:r>
            <a:r>
              <a:rPr kumimoji="0" lang="pt-BR" sz="110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Nature</a:t>
            </a:r>
            <a:r>
              <a:rPr kumimoji="0" lang="pt-BR" sz="110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t-BR" sz="110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Immunology</a:t>
            </a:r>
            <a:r>
              <a:rPr lang="pt-BR" sz="1100" b="0" dirty="0">
                <a:solidFill>
                  <a:srgbClr val="33333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pt-BR" sz="1100" b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13: </a:t>
            </a:r>
            <a:r>
              <a:rPr kumimoji="0" lang="pt-BR" sz="1100" b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817–822.</a:t>
            </a:r>
            <a:r>
              <a:rPr kumimoji="0" lang="pt-BR" sz="1100" b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t-BR" sz="1100" b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2012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kumimoji="0" lang="pt-BR" sz="11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4626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Pro-inflammatory cytokines and chemok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020" y="908720"/>
            <a:ext cx="6048672" cy="5739365"/>
          </a:xfrm>
          <a:prstGeom prst="rect">
            <a:avLst/>
          </a:prstGeom>
          <a:noFill/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CB2B95D1-7658-D34D-A7C3-B198B2D59F56}"/>
              </a:ext>
            </a:extLst>
          </p:cNvPr>
          <p:cNvCxnSpPr/>
          <p:nvPr/>
        </p:nvCxnSpPr>
        <p:spPr>
          <a:xfrm>
            <a:off x="1975148" y="692696"/>
            <a:ext cx="504056" cy="64807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CF8EC934-4227-324B-97C9-8DF735CF7BB6}"/>
              </a:ext>
            </a:extLst>
          </p:cNvPr>
          <p:cNvCxnSpPr/>
          <p:nvPr/>
        </p:nvCxnSpPr>
        <p:spPr>
          <a:xfrm flipH="1">
            <a:off x="3847356" y="1265938"/>
            <a:ext cx="792088" cy="4320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ta para Baixo 5">
            <a:extLst>
              <a:ext uri="{FF2B5EF4-FFF2-40B4-BE49-F238E27FC236}">
                <a16:creationId xmlns:a16="http://schemas.microsoft.com/office/drawing/2014/main" id="{DE21244B-C97E-4449-BC07-E52123C28AE5}"/>
              </a:ext>
            </a:extLst>
          </p:cNvPr>
          <p:cNvSpPr/>
          <p:nvPr/>
        </p:nvSpPr>
        <p:spPr>
          <a:xfrm>
            <a:off x="2983260" y="332656"/>
            <a:ext cx="360040" cy="57606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Esquerda 6">
            <a:extLst>
              <a:ext uri="{FF2B5EF4-FFF2-40B4-BE49-F238E27FC236}">
                <a16:creationId xmlns:a16="http://schemas.microsoft.com/office/drawing/2014/main" id="{B86E2C42-C864-0643-8224-4D243C2EDA9E}"/>
              </a:ext>
            </a:extLst>
          </p:cNvPr>
          <p:cNvSpPr/>
          <p:nvPr/>
        </p:nvSpPr>
        <p:spPr>
          <a:xfrm>
            <a:off x="4783460" y="6036466"/>
            <a:ext cx="2376264" cy="33876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53640A2-F2DE-2747-A13E-8A16257B6255}"/>
              </a:ext>
            </a:extLst>
          </p:cNvPr>
          <p:cNvSpPr txBox="1"/>
          <p:nvPr/>
        </p:nvSpPr>
        <p:spPr>
          <a:xfrm>
            <a:off x="6846967" y="971616"/>
            <a:ext cx="3361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Reconhecimento do </a:t>
            </a:r>
          </a:p>
          <a:p>
            <a:pPr algn="ctr"/>
            <a:r>
              <a:rPr lang="pt-BR" sz="2000" dirty="0">
                <a:solidFill>
                  <a:schemeClr val="tx1"/>
                </a:solidFill>
              </a:rPr>
              <a:t>Fungo </a:t>
            </a:r>
            <a:r>
              <a:rPr lang="pt-BR" sz="1000" dirty="0">
                <a:solidFill>
                  <a:schemeClr val="tx1"/>
                </a:solidFill>
              </a:rPr>
              <a:t>(pode ser por 1 ou mais de 1 receptor)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7B231AC-AC2F-FF4D-AD32-857C145AEC8D}"/>
              </a:ext>
            </a:extLst>
          </p:cNvPr>
          <p:cNvSpPr txBox="1"/>
          <p:nvPr/>
        </p:nvSpPr>
        <p:spPr>
          <a:xfrm>
            <a:off x="6892332" y="2780928"/>
            <a:ext cx="3031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Sinalização intracelular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E129BAE-EDD3-0042-89F9-3E33DE9A8180}"/>
              </a:ext>
            </a:extLst>
          </p:cNvPr>
          <p:cNvSpPr txBox="1"/>
          <p:nvPr/>
        </p:nvSpPr>
        <p:spPr>
          <a:xfrm>
            <a:off x="7159724" y="6021288"/>
            <a:ext cx="3204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Produção de </a:t>
            </a:r>
            <a:r>
              <a:rPr lang="pt-BR" sz="2000" dirty="0" err="1">
                <a:solidFill>
                  <a:schemeClr val="tx1"/>
                </a:solidFill>
              </a:rPr>
              <a:t>citocinas</a:t>
            </a:r>
            <a:r>
              <a:rPr lang="pt-BR" sz="2000" dirty="0">
                <a:solidFill>
                  <a:schemeClr val="tx1"/>
                </a:solidFill>
              </a:rPr>
              <a:t> e </a:t>
            </a:r>
          </a:p>
          <a:p>
            <a:pPr algn="ctr"/>
            <a:r>
              <a:rPr lang="pt-BR" sz="2000" dirty="0" err="1">
                <a:solidFill>
                  <a:schemeClr val="tx1"/>
                </a:solidFill>
              </a:rPr>
              <a:t>quimiocinas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1" name="Seta para Baixo 10">
            <a:extLst>
              <a:ext uri="{FF2B5EF4-FFF2-40B4-BE49-F238E27FC236}">
                <a16:creationId xmlns:a16="http://schemas.microsoft.com/office/drawing/2014/main" id="{2ABD8A10-4A21-9548-AB80-C57CA338E6D5}"/>
              </a:ext>
            </a:extLst>
          </p:cNvPr>
          <p:cNvSpPr/>
          <p:nvPr/>
        </p:nvSpPr>
        <p:spPr>
          <a:xfrm>
            <a:off x="8023820" y="1988840"/>
            <a:ext cx="504056" cy="64807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Baixo 12">
            <a:extLst>
              <a:ext uri="{FF2B5EF4-FFF2-40B4-BE49-F238E27FC236}">
                <a16:creationId xmlns:a16="http://schemas.microsoft.com/office/drawing/2014/main" id="{A4C3FC41-DAEC-734A-B1EF-A2969012FE81}"/>
              </a:ext>
            </a:extLst>
          </p:cNvPr>
          <p:cNvSpPr/>
          <p:nvPr/>
        </p:nvSpPr>
        <p:spPr>
          <a:xfrm>
            <a:off x="8031827" y="3741403"/>
            <a:ext cx="560048" cy="1178459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soMOc"/>
          <p:cNvPicPr>
            <a:picLocks noChangeAspect="1" noChangeArrowheads="1"/>
          </p:cNvPicPr>
          <p:nvPr/>
        </p:nvPicPr>
        <p:blipFill>
          <a:blip r:embed="rId2" cstate="print"/>
          <a:srcRect t="821"/>
          <a:stretch>
            <a:fillRect/>
          </a:stretch>
        </p:blipFill>
        <p:spPr bwMode="auto">
          <a:xfrm>
            <a:off x="428625" y="1134195"/>
            <a:ext cx="2100263" cy="14049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291" name="Picture 6" descr="socona"/>
          <p:cNvPicPr>
            <a:picLocks noChangeAspect="1" noChangeArrowheads="1"/>
          </p:cNvPicPr>
          <p:nvPr/>
        </p:nvPicPr>
        <p:blipFill>
          <a:blip r:embed="rId3" cstate="print">
            <a:lum bright="6000" contrast="24000"/>
          </a:blip>
          <a:srcRect l="4736" t="35597" r="29712" b="15749"/>
          <a:stretch>
            <a:fillRect/>
          </a:stretch>
        </p:blipFill>
        <p:spPr bwMode="auto">
          <a:xfrm>
            <a:off x="2591397" y="1134195"/>
            <a:ext cx="2053828" cy="14049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292" name="Picture 7" descr="socon5JPG"/>
          <p:cNvPicPr>
            <a:picLocks noChangeAspect="1" noChangeArrowheads="1"/>
          </p:cNvPicPr>
          <p:nvPr/>
        </p:nvPicPr>
        <p:blipFill>
          <a:blip r:embed="rId4" cstate="print">
            <a:lum bright="18000" contrast="36000"/>
          </a:blip>
          <a:srcRect l="16179" t="25755" r="23930" b="11237"/>
          <a:stretch>
            <a:fillRect/>
          </a:stretch>
        </p:blipFill>
        <p:spPr bwMode="auto">
          <a:xfrm>
            <a:off x="428625" y="2596281"/>
            <a:ext cx="2094905" cy="14430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293" name="Picture 8" descr="capa"/>
          <p:cNvPicPr>
            <a:picLocks noChangeAspect="1" noChangeArrowheads="1"/>
          </p:cNvPicPr>
          <p:nvPr/>
        </p:nvPicPr>
        <p:blipFill>
          <a:blip r:embed="rId5" cstate="print">
            <a:lum bright="6000" contrast="42000"/>
          </a:blip>
          <a:srcRect b="1640"/>
          <a:stretch>
            <a:fillRect/>
          </a:stretch>
        </p:blipFill>
        <p:spPr bwMode="auto">
          <a:xfrm>
            <a:off x="2603898" y="2608982"/>
            <a:ext cx="2053828" cy="14446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294" name="Text Box 11"/>
          <p:cNvSpPr txBox="1">
            <a:spLocks noChangeArrowheads="1"/>
          </p:cNvSpPr>
          <p:nvPr/>
        </p:nvSpPr>
        <p:spPr bwMode="auto">
          <a:xfrm>
            <a:off x="2189559" y="1127845"/>
            <a:ext cx="342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pt-BR" sz="1200">
                <a:solidFill>
                  <a:schemeClr val="tx1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12295" name="Text Box 12"/>
          <p:cNvSpPr txBox="1">
            <a:spLocks noChangeArrowheads="1"/>
          </p:cNvSpPr>
          <p:nvPr/>
        </p:nvSpPr>
        <p:spPr bwMode="auto">
          <a:xfrm>
            <a:off x="4325541" y="1107206"/>
            <a:ext cx="342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pt-BR" sz="1200">
                <a:solidFill>
                  <a:schemeClr val="tx1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2228850" y="2564531"/>
            <a:ext cx="342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pt-BR" sz="1200">
                <a:solidFill>
                  <a:schemeClr val="tx1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4348758" y="2589931"/>
            <a:ext cx="342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pt-BR" sz="1200">
                <a:solidFill>
                  <a:schemeClr val="tx1"/>
                </a:solidFill>
                <a:latin typeface="Times New Roman" pitchFamily="18" charset="0"/>
              </a:rPr>
              <a:t>D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900613" y="2397844"/>
            <a:ext cx="5009555" cy="4127500"/>
            <a:chOff x="1317" y="872"/>
            <a:chExt cx="2805" cy="2600"/>
          </a:xfrm>
        </p:grpSpPr>
        <p:pic>
          <p:nvPicPr>
            <p:cNvPr id="12301" name="Picture 18" descr="01"/>
            <p:cNvPicPr>
              <a:picLocks noChangeAspect="1" noChangeArrowheads="1"/>
            </p:cNvPicPr>
            <p:nvPr/>
          </p:nvPicPr>
          <p:blipFill>
            <a:blip r:embed="rId6" cstate="print"/>
            <a:srcRect l="44049" b="65892"/>
            <a:stretch>
              <a:fillRect/>
            </a:stretch>
          </p:blipFill>
          <p:spPr bwMode="auto">
            <a:xfrm>
              <a:off x="1338" y="894"/>
              <a:ext cx="1392" cy="1312"/>
            </a:xfrm>
            <a:prstGeom prst="rect">
              <a:avLst/>
            </a:prstGeom>
            <a:noFill/>
            <a:ln w="25400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302" name="Text Box 19"/>
            <p:cNvSpPr txBox="1">
              <a:spLocks noChangeArrowheads="1"/>
            </p:cNvSpPr>
            <p:nvPr/>
          </p:nvSpPr>
          <p:spPr bwMode="auto">
            <a:xfrm>
              <a:off x="1482" y="1427"/>
              <a:ext cx="28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700" b="1">
                  <a:solidFill>
                    <a:schemeClr val="bg1"/>
                  </a:solidFill>
                  <a:latin typeface="Arial Unicode MS" pitchFamily="34" charset="-128"/>
                </a:rPr>
                <a:t>n</a:t>
              </a:r>
            </a:p>
          </p:txBody>
        </p:sp>
        <p:sp>
          <p:nvSpPr>
            <p:cNvPr id="12303" name="Text Box 20"/>
            <p:cNvSpPr txBox="1">
              <a:spLocks noChangeArrowheads="1"/>
            </p:cNvSpPr>
            <p:nvPr/>
          </p:nvSpPr>
          <p:spPr bwMode="auto">
            <a:xfrm>
              <a:off x="2058" y="1350"/>
              <a:ext cx="28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700" b="1">
                  <a:solidFill>
                    <a:schemeClr val="bg1"/>
                  </a:solidFill>
                  <a:latin typeface="Arial Unicode MS" pitchFamily="34" charset="-128"/>
                </a:rPr>
                <a:t>cn</a:t>
              </a:r>
            </a:p>
          </p:txBody>
        </p:sp>
        <p:sp>
          <p:nvSpPr>
            <p:cNvPr id="12304" name="Text Box 21"/>
            <p:cNvSpPr txBox="1">
              <a:spLocks noChangeArrowheads="1"/>
            </p:cNvSpPr>
            <p:nvPr/>
          </p:nvSpPr>
          <p:spPr bwMode="auto">
            <a:xfrm>
              <a:off x="1914" y="1782"/>
              <a:ext cx="28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700" b="1">
                  <a:solidFill>
                    <a:schemeClr val="bg1"/>
                  </a:solidFill>
                  <a:latin typeface="Arial Unicode MS" pitchFamily="34" charset="-128"/>
                </a:rPr>
                <a:t>cn</a:t>
              </a:r>
            </a:p>
          </p:txBody>
        </p:sp>
        <p:pic>
          <p:nvPicPr>
            <p:cNvPr id="12305" name="Picture 22" descr="02"/>
            <p:cNvPicPr>
              <a:picLocks noChangeAspect="1" noChangeArrowheads="1"/>
            </p:cNvPicPr>
            <p:nvPr/>
          </p:nvPicPr>
          <p:blipFill>
            <a:blip r:embed="rId7" cstate="print"/>
            <a:srcRect l="18860" t="53871" r="13785" b="4172"/>
            <a:stretch>
              <a:fillRect/>
            </a:stretch>
          </p:blipFill>
          <p:spPr bwMode="auto">
            <a:xfrm>
              <a:off x="2729" y="890"/>
              <a:ext cx="1393" cy="1304"/>
            </a:xfrm>
            <a:prstGeom prst="rect">
              <a:avLst/>
            </a:prstGeom>
            <a:noFill/>
            <a:ln w="25400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12306" name="Picture 23" descr="02"/>
            <p:cNvPicPr>
              <a:picLocks noChangeAspect="1" noChangeArrowheads="1"/>
            </p:cNvPicPr>
            <p:nvPr/>
          </p:nvPicPr>
          <p:blipFill>
            <a:blip r:embed="rId8" cstate="print"/>
            <a:srcRect l="14787" t="743" r="4950" b="52797"/>
            <a:stretch>
              <a:fillRect/>
            </a:stretch>
          </p:blipFill>
          <p:spPr bwMode="auto">
            <a:xfrm>
              <a:off x="1338" y="2208"/>
              <a:ext cx="1392" cy="1264"/>
            </a:xfrm>
            <a:prstGeom prst="rect">
              <a:avLst/>
            </a:prstGeom>
            <a:noFill/>
            <a:ln w="25400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12307" name="Picture 24" descr="03"/>
            <p:cNvPicPr>
              <a:picLocks noChangeAspect="1" noChangeArrowheads="1"/>
            </p:cNvPicPr>
            <p:nvPr/>
          </p:nvPicPr>
          <p:blipFill>
            <a:blip r:embed="rId9" cstate="print"/>
            <a:srcRect l="15965" t="2762" r="8171" b="1088"/>
            <a:stretch>
              <a:fillRect/>
            </a:stretch>
          </p:blipFill>
          <p:spPr bwMode="auto">
            <a:xfrm>
              <a:off x="2730" y="2205"/>
              <a:ext cx="1392" cy="1266"/>
            </a:xfrm>
            <a:prstGeom prst="rect">
              <a:avLst/>
            </a:prstGeom>
            <a:noFill/>
            <a:ln w="25400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308" name="Text Box 25"/>
            <p:cNvSpPr txBox="1">
              <a:spLocks noChangeArrowheads="1"/>
            </p:cNvSpPr>
            <p:nvPr/>
          </p:nvSpPr>
          <p:spPr bwMode="auto">
            <a:xfrm>
              <a:off x="2922" y="1523"/>
              <a:ext cx="28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700" b="1">
                  <a:solidFill>
                    <a:schemeClr val="bg1"/>
                  </a:solidFill>
                  <a:latin typeface="Arial Unicode MS" pitchFamily="34" charset="-128"/>
                </a:rPr>
                <a:t>cn</a:t>
              </a:r>
            </a:p>
          </p:txBody>
        </p:sp>
        <p:sp>
          <p:nvSpPr>
            <p:cNvPr id="12309" name="Text Box 26"/>
            <p:cNvSpPr txBox="1">
              <a:spLocks noChangeArrowheads="1"/>
            </p:cNvSpPr>
            <p:nvPr/>
          </p:nvSpPr>
          <p:spPr bwMode="auto">
            <a:xfrm>
              <a:off x="1530" y="2627"/>
              <a:ext cx="28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700" b="1">
                  <a:solidFill>
                    <a:schemeClr val="bg1"/>
                  </a:solidFill>
                  <a:latin typeface="Arial Unicode MS" pitchFamily="34" charset="-128"/>
                </a:rPr>
                <a:t>n</a:t>
              </a:r>
            </a:p>
          </p:txBody>
        </p:sp>
        <p:sp>
          <p:nvSpPr>
            <p:cNvPr id="12310" name="Text Box 27"/>
            <p:cNvSpPr txBox="1">
              <a:spLocks noChangeArrowheads="1"/>
            </p:cNvSpPr>
            <p:nvPr/>
          </p:nvSpPr>
          <p:spPr bwMode="auto">
            <a:xfrm>
              <a:off x="1866" y="2646"/>
              <a:ext cx="28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700" b="1">
                  <a:solidFill>
                    <a:schemeClr val="bg1"/>
                  </a:solidFill>
                  <a:latin typeface="Arial Unicode MS" pitchFamily="34" charset="-128"/>
                </a:rPr>
                <a:t>cn</a:t>
              </a:r>
            </a:p>
          </p:txBody>
        </p:sp>
        <p:sp>
          <p:nvSpPr>
            <p:cNvPr id="12311" name="Text Box 28"/>
            <p:cNvSpPr txBox="1">
              <a:spLocks noChangeArrowheads="1"/>
            </p:cNvSpPr>
            <p:nvPr/>
          </p:nvSpPr>
          <p:spPr bwMode="auto">
            <a:xfrm>
              <a:off x="3354" y="2723"/>
              <a:ext cx="28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700" b="1">
                  <a:solidFill>
                    <a:schemeClr val="bg1"/>
                  </a:solidFill>
                  <a:latin typeface="Arial Unicode MS" pitchFamily="34" charset="-128"/>
                </a:rPr>
                <a:t>cn</a:t>
              </a:r>
            </a:p>
          </p:txBody>
        </p:sp>
        <p:sp>
          <p:nvSpPr>
            <p:cNvPr id="12312" name="Text Box 29"/>
            <p:cNvSpPr txBox="1">
              <a:spLocks noChangeArrowheads="1"/>
            </p:cNvSpPr>
            <p:nvPr/>
          </p:nvSpPr>
          <p:spPr bwMode="auto">
            <a:xfrm>
              <a:off x="2346" y="2771"/>
              <a:ext cx="28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700" b="1">
                  <a:solidFill>
                    <a:schemeClr val="bg1"/>
                  </a:solidFill>
                  <a:latin typeface="Arial Unicode MS" pitchFamily="34" charset="-128"/>
                </a:rPr>
                <a:t>h</a:t>
              </a:r>
            </a:p>
          </p:txBody>
        </p:sp>
        <p:sp>
          <p:nvSpPr>
            <p:cNvPr id="12313" name="Text Box 30"/>
            <p:cNvSpPr txBox="1">
              <a:spLocks noChangeArrowheads="1"/>
            </p:cNvSpPr>
            <p:nvPr/>
          </p:nvSpPr>
          <p:spPr bwMode="auto">
            <a:xfrm>
              <a:off x="3690" y="2454"/>
              <a:ext cx="28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700" b="1">
                  <a:solidFill>
                    <a:schemeClr val="bg1"/>
                  </a:solidFill>
                  <a:latin typeface="Arial Unicode MS" pitchFamily="34" charset="-128"/>
                </a:rPr>
                <a:t>h</a:t>
              </a:r>
            </a:p>
          </p:txBody>
        </p:sp>
        <p:sp>
          <p:nvSpPr>
            <p:cNvPr id="12314" name="Text Box 31"/>
            <p:cNvSpPr txBox="1">
              <a:spLocks noChangeArrowheads="1"/>
            </p:cNvSpPr>
            <p:nvPr/>
          </p:nvSpPr>
          <p:spPr bwMode="auto">
            <a:xfrm>
              <a:off x="3345" y="1656"/>
              <a:ext cx="28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700" b="1">
                  <a:solidFill>
                    <a:schemeClr val="bg1"/>
                  </a:solidFill>
                  <a:latin typeface="Arial Unicode MS" pitchFamily="34" charset="-128"/>
                </a:rPr>
                <a:t>h</a:t>
              </a:r>
            </a:p>
          </p:txBody>
        </p:sp>
        <p:sp>
          <p:nvSpPr>
            <p:cNvPr id="12315" name="Text Box 32"/>
            <p:cNvSpPr txBox="1">
              <a:spLocks noChangeArrowheads="1"/>
            </p:cNvSpPr>
            <p:nvPr/>
          </p:nvSpPr>
          <p:spPr bwMode="auto">
            <a:xfrm>
              <a:off x="3834" y="1331"/>
              <a:ext cx="28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700" b="1">
                  <a:solidFill>
                    <a:schemeClr val="bg1"/>
                  </a:solidFill>
                  <a:latin typeface="Arial Unicode MS" pitchFamily="34" charset="-128"/>
                </a:rPr>
                <a:t>n</a:t>
              </a:r>
            </a:p>
          </p:txBody>
        </p:sp>
        <p:sp>
          <p:nvSpPr>
            <p:cNvPr id="12316" name="Text Box 33"/>
            <p:cNvSpPr txBox="1">
              <a:spLocks noChangeArrowheads="1"/>
            </p:cNvSpPr>
            <p:nvPr/>
          </p:nvSpPr>
          <p:spPr bwMode="auto">
            <a:xfrm>
              <a:off x="1338" y="872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2800" b="1" dirty="0">
                  <a:solidFill>
                    <a:schemeClr val="tx1"/>
                  </a:solidFill>
                  <a:latin typeface="Times New Roman" pitchFamily="18" charset="0"/>
                </a:rPr>
                <a:t>4h</a:t>
              </a:r>
            </a:p>
          </p:txBody>
        </p:sp>
        <p:sp>
          <p:nvSpPr>
            <p:cNvPr id="12317" name="Text Box 34"/>
            <p:cNvSpPr txBox="1">
              <a:spLocks noChangeArrowheads="1"/>
            </p:cNvSpPr>
            <p:nvPr/>
          </p:nvSpPr>
          <p:spPr bwMode="auto">
            <a:xfrm>
              <a:off x="2723" y="872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2800" b="1" dirty="0">
                  <a:solidFill>
                    <a:schemeClr val="tx1"/>
                  </a:solidFill>
                  <a:latin typeface="Times New Roman" pitchFamily="18" charset="0"/>
                </a:rPr>
                <a:t>6h</a:t>
              </a:r>
            </a:p>
          </p:txBody>
        </p:sp>
        <p:sp>
          <p:nvSpPr>
            <p:cNvPr id="12318" name="Text Box 35"/>
            <p:cNvSpPr txBox="1">
              <a:spLocks noChangeArrowheads="1"/>
            </p:cNvSpPr>
            <p:nvPr/>
          </p:nvSpPr>
          <p:spPr bwMode="auto">
            <a:xfrm>
              <a:off x="1317" y="2205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2800" b="1" dirty="0">
                  <a:solidFill>
                    <a:schemeClr val="tx1"/>
                  </a:solidFill>
                  <a:latin typeface="Times New Roman" pitchFamily="18" charset="0"/>
                </a:rPr>
                <a:t>8h</a:t>
              </a:r>
            </a:p>
          </p:txBody>
        </p:sp>
        <p:sp>
          <p:nvSpPr>
            <p:cNvPr id="12319" name="Text Box 36"/>
            <p:cNvSpPr txBox="1">
              <a:spLocks noChangeArrowheads="1"/>
            </p:cNvSpPr>
            <p:nvPr/>
          </p:nvSpPr>
          <p:spPr bwMode="auto">
            <a:xfrm>
              <a:off x="2699" y="2187"/>
              <a:ext cx="56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2800" b="1" dirty="0">
                  <a:solidFill>
                    <a:schemeClr val="tx1"/>
                  </a:solidFill>
                  <a:latin typeface="Times New Roman" pitchFamily="18" charset="0"/>
                </a:rPr>
                <a:t>10h</a:t>
              </a:r>
            </a:p>
          </p:txBody>
        </p:sp>
        <p:sp>
          <p:nvSpPr>
            <p:cNvPr id="12320" name="Text Box 37"/>
            <p:cNvSpPr txBox="1">
              <a:spLocks noChangeArrowheads="1"/>
            </p:cNvSpPr>
            <p:nvPr/>
          </p:nvSpPr>
          <p:spPr bwMode="auto">
            <a:xfrm>
              <a:off x="3114" y="1985"/>
              <a:ext cx="28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pt-BR" sz="700" b="1">
                  <a:solidFill>
                    <a:schemeClr val="bg1"/>
                  </a:solidFill>
                  <a:latin typeface="Arial Unicode MS" pitchFamily="34" charset="-128"/>
                </a:rPr>
                <a:t>cn</a:t>
              </a:r>
            </a:p>
          </p:txBody>
        </p:sp>
        <p:sp>
          <p:nvSpPr>
            <p:cNvPr id="12321" name="Text Box 38"/>
            <p:cNvSpPr txBox="1">
              <a:spLocks noChangeArrowheads="1"/>
            </p:cNvSpPr>
            <p:nvPr/>
          </p:nvSpPr>
          <p:spPr bwMode="auto">
            <a:xfrm>
              <a:off x="2350" y="2022"/>
              <a:ext cx="363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lang="pt-BR" sz="1050" b="1" dirty="0">
                  <a:solidFill>
                    <a:schemeClr val="tx1"/>
                  </a:solidFill>
                  <a:latin typeface="Times New Roman" pitchFamily="18" charset="0"/>
                </a:rPr>
                <a:t>5000x</a:t>
              </a:r>
            </a:p>
          </p:txBody>
        </p:sp>
        <p:sp>
          <p:nvSpPr>
            <p:cNvPr id="12322" name="Text Box 39"/>
            <p:cNvSpPr txBox="1">
              <a:spLocks noChangeArrowheads="1"/>
            </p:cNvSpPr>
            <p:nvPr/>
          </p:nvSpPr>
          <p:spPr bwMode="auto">
            <a:xfrm>
              <a:off x="3743" y="2023"/>
              <a:ext cx="363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lang="pt-BR" sz="1000" b="1" dirty="0">
                  <a:solidFill>
                    <a:schemeClr val="tx1"/>
                  </a:solidFill>
                  <a:latin typeface="Times New Roman" pitchFamily="18" charset="0"/>
                </a:rPr>
                <a:t>5000x</a:t>
              </a:r>
            </a:p>
          </p:txBody>
        </p:sp>
        <p:sp>
          <p:nvSpPr>
            <p:cNvPr id="12323" name="Text Box 40"/>
            <p:cNvSpPr txBox="1">
              <a:spLocks noChangeArrowheads="1"/>
            </p:cNvSpPr>
            <p:nvPr/>
          </p:nvSpPr>
          <p:spPr bwMode="auto">
            <a:xfrm>
              <a:off x="2350" y="3312"/>
              <a:ext cx="363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lang="pt-BR" sz="1000" b="1" dirty="0">
                  <a:solidFill>
                    <a:schemeClr val="tx1"/>
                  </a:solidFill>
                  <a:latin typeface="Times New Roman" pitchFamily="18" charset="0"/>
                </a:rPr>
                <a:t>5000x</a:t>
              </a:r>
            </a:p>
          </p:txBody>
        </p:sp>
        <p:sp>
          <p:nvSpPr>
            <p:cNvPr id="12324" name="Text Box 41"/>
            <p:cNvSpPr txBox="1">
              <a:spLocks noChangeArrowheads="1"/>
            </p:cNvSpPr>
            <p:nvPr/>
          </p:nvSpPr>
          <p:spPr bwMode="auto">
            <a:xfrm>
              <a:off x="3756" y="3309"/>
              <a:ext cx="363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lang="pt-BR" sz="1000" b="1" dirty="0">
                  <a:solidFill>
                    <a:schemeClr val="tx1"/>
                  </a:solidFill>
                  <a:latin typeface="Times New Roman" pitchFamily="18" charset="0"/>
                </a:rPr>
                <a:t>4000x</a:t>
              </a:r>
            </a:p>
          </p:txBody>
        </p:sp>
      </p:grpSp>
      <p:sp>
        <p:nvSpPr>
          <p:cNvPr id="12299" name="Retângulo 35"/>
          <p:cNvSpPr>
            <a:spLocks noChangeArrowheads="1"/>
          </p:cNvSpPr>
          <p:nvPr/>
        </p:nvSpPr>
        <p:spPr bwMode="auto">
          <a:xfrm>
            <a:off x="6357937" y="6551614"/>
            <a:ext cx="39290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pt-BR" sz="1100">
                <a:solidFill>
                  <a:schemeClr val="tx1"/>
                </a:solidFill>
                <a:latin typeface="Arial" charset="0"/>
                <a:cs typeface="Arial" charset="0"/>
              </a:rPr>
              <a:t>Campos et al. Microbes Infect. 2006. Feb; 8(2):372-9</a:t>
            </a:r>
          </a:p>
        </p:txBody>
      </p:sp>
      <p:sp>
        <p:nvSpPr>
          <p:cNvPr id="12300" name="CaixaDeTexto 36"/>
          <p:cNvSpPr txBox="1">
            <a:spLocks noChangeArrowheads="1"/>
          </p:cNvSpPr>
          <p:nvPr/>
        </p:nvSpPr>
        <p:spPr bwMode="auto">
          <a:xfrm>
            <a:off x="111858" y="453377"/>
            <a:ext cx="77963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pt-BR" sz="2800" dirty="0">
                <a:solidFill>
                  <a:srgbClr val="FF0000"/>
                </a:solidFill>
                <a:latin typeface="Arial" charset="0"/>
                <a:cs typeface="Arial" charset="0"/>
              </a:rPr>
              <a:t>Macrófagos peritoneais </a:t>
            </a:r>
            <a:r>
              <a:rPr lang="pt-BR" sz="2800" dirty="0" err="1">
                <a:solidFill>
                  <a:srgbClr val="FF0000"/>
                </a:solidFill>
                <a:latin typeface="Arial" charset="0"/>
                <a:cs typeface="Arial" charset="0"/>
              </a:rPr>
              <a:t>murinos</a:t>
            </a:r>
            <a:r>
              <a:rPr lang="pt-BR" sz="2800" dirty="0">
                <a:solidFill>
                  <a:srgbClr val="FF0000"/>
                </a:solidFill>
                <a:latin typeface="Arial" charset="0"/>
                <a:cs typeface="Arial" charset="0"/>
              </a:rPr>
              <a:t> + </a:t>
            </a:r>
            <a:r>
              <a:rPr lang="pt-BR" sz="2800" i="1" dirty="0">
                <a:solidFill>
                  <a:srgbClr val="FF0000"/>
                </a:solidFill>
                <a:latin typeface="Arial" charset="0"/>
                <a:cs typeface="Arial" charset="0"/>
              </a:rPr>
              <a:t>T. </a:t>
            </a:r>
            <a:r>
              <a:rPr lang="pt-BR" sz="2800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rubrum</a:t>
            </a:r>
            <a:endParaRPr lang="pt-BR" sz="2800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2D04F5E-3D6C-7B4F-9A24-C15B83DCA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08" r="1" b="15548"/>
          <a:stretch/>
        </p:blipFill>
        <p:spPr>
          <a:xfrm>
            <a:off x="-21942" y="-168885"/>
            <a:ext cx="10286980" cy="6857990"/>
          </a:xfrm>
          <a:prstGeom prst="rect">
            <a:avLst/>
          </a:prstGeom>
          <a:noFill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370ECC5-A5A2-CA4A-8BFD-D615926439A2}"/>
              </a:ext>
            </a:extLst>
          </p:cNvPr>
          <p:cNvSpPr txBox="1"/>
          <p:nvPr/>
        </p:nvSpPr>
        <p:spPr>
          <a:xfrm>
            <a:off x="246956" y="-1713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  <a:highlight>
                  <a:srgbClr val="FFFF00"/>
                </a:highlight>
              </a:rPr>
              <a:t>Neutrófilo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BA4F44-C993-6D44-9213-DCD2670125F4}"/>
              </a:ext>
            </a:extLst>
          </p:cNvPr>
          <p:cNvSpPr txBox="1"/>
          <p:nvPr/>
        </p:nvSpPr>
        <p:spPr>
          <a:xfrm>
            <a:off x="5955602" y="6671973"/>
            <a:ext cx="42242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0" dirty="0" err="1">
                <a:solidFill>
                  <a:schemeClr val="tx1"/>
                </a:solidFill>
              </a:rPr>
              <a:t>Founier</a:t>
            </a:r>
            <a:r>
              <a:rPr lang="pt-BR" sz="1050" b="0" dirty="0">
                <a:solidFill>
                  <a:schemeClr val="tx1"/>
                </a:solidFill>
              </a:rPr>
              <a:t>, BM &amp; </a:t>
            </a:r>
            <a:r>
              <a:rPr lang="pt-BR" sz="1050" b="0" dirty="0" err="1">
                <a:solidFill>
                  <a:schemeClr val="tx1"/>
                </a:solidFill>
              </a:rPr>
              <a:t>Parkos</a:t>
            </a:r>
            <a:r>
              <a:rPr lang="pt-BR" sz="1050" b="0" dirty="0">
                <a:solidFill>
                  <a:schemeClr val="tx1"/>
                </a:solidFill>
              </a:rPr>
              <a:t> CA. </a:t>
            </a:r>
            <a:r>
              <a:rPr lang="pt-BR" sz="1050" b="0" i="1" dirty="0" err="1">
                <a:solidFill>
                  <a:schemeClr val="tx1"/>
                </a:solidFill>
              </a:rPr>
              <a:t>Mucosal</a:t>
            </a:r>
            <a:r>
              <a:rPr lang="pt-BR" sz="1050" b="0" i="1" dirty="0">
                <a:solidFill>
                  <a:schemeClr val="tx1"/>
                </a:solidFill>
              </a:rPr>
              <a:t> </a:t>
            </a:r>
            <a:r>
              <a:rPr lang="pt-BR" sz="1050" b="0" i="1" dirty="0" err="1">
                <a:solidFill>
                  <a:schemeClr val="tx1"/>
                </a:solidFill>
              </a:rPr>
              <a:t>Immunology</a:t>
            </a:r>
            <a:r>
              <a:rPr lang="pt-BR" sz="1050" b="0" dirty="0">
                <a:solidFill>
                  <a:schemeClr val="tx1"/>
                </a:solidFill>
              </a:rPr>
              <a:t>, 5, 354-366 (2012)</a:t>
            </a:r>
          </a:p>
        </p:txBody>
      </p:sp>
    </p:spTree>
    <p:extLst>
      <p:ext uri="{BB962C8B-B14F-4D97-AF65-F5344CB8AC3E}">
        <p14:creationId xmlns:p14="http://schemas.microsoft.com/office/powerpoint/2010/main" val="2319133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DBED82C-56FE-5A4C-8F13-EF72D8FDEDD9}"/>
              </a:ext>
            </a:extLst>
          </p:cNvPr>
          <p:cNvSpPr txBox="1"/>
          <p:nvPr/>
        </p:nvSpPr>
        <p:spPr>
          <a:xfrm>
            <a:off x="1471092" y="1802085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</a:rPr>
              <a:t>Fungo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0C5CBE3-FCC1-7143-A17B-EF27F4711812}"/>
              </a:ext>
            </a:extLst>
          </p:cNvPr>
          <p:cNvSpPr txBox="1"/>
          <p:nvPr/>
        </p:nvSpPr>
        <p:spPr>
          <a:xfrm>
            <a:off x="1856143" y="2535699"/>
            <a:ext cx="2525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</a:rPr>
              <a:t>Imunidade inata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AD1D5F-E80E-A741-A28F-365AF16792DF}"/>
              </a:ext>
            </a:extLst>
          </p:cNvPr>
          <p:cNvSpPr txBox="1"/>
          <p:nvPr/>
        </p:nvSpPr>
        <p:spPr>
          <a:xfrm>
            <a:off x="3340518" y="4635122"/>
            <a:ext cx="3329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</a:rPr>
              <a:t>Imunidade adaptativa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2EB3A26-3119-884C-A074-514DAD06CBA3}"/>
              </a:ext>
            </a:extLst>
          </p:cNvPr>
          <p:cNvSpPr/>
          <p:nvPr/>
        </p:nvSpPr>
        <p:spPr>
          <a:xfrm>
            <a:off x="6670276" y="6525344"/>
            <a:ext cx="34417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http://sitn.hms.harvard.edu/flash/2011/issue106/</a:t>
            </a:r>
            <a:endParaRPr lang="pt-BR" sz="1200" b="0" dirty="0">
              <a:solidFill>
                <a:schemeClr val="tx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BE6A235-1F4B-DF41-886E-4DB294168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601" y="1668642"/>
            <a:ext cx="2286000" cy="1905000"/>
          </a:xfrm>
          <a:prstGeom prst="rect">
            <a:avLst/>
          </a:prstGeom>
        </p:spPr>
      </p:pic>
      <p:sp>
        <p:nvSpPr>
          <p:cNvPr id="11" name="Seta em U 10">
            <a:extLst>
              <a:ext uri="{FF2B5EF4-FFF2-40B4-BE49-F238E27FC236}">
                <a16:creationId xmlns:a16="http://schemas.microsoft.com/office/drawing/2014/main" id="{05EF2A6B-9052-1048-A118-9521F3AB04D6}"/>
              </a:ext>
            </a:extLst>
          </p:cNvPr>
          <p:cNvSpPr/>
          <p:nvPr/>
        </p:nvSpPr>
        <p:spPr bwMode="auto">
          <a:xfrm>
            <a:off x="2032304" y="908920"/>
            <a:ext cx="3143633" cy="906714"/>
          </a:xfrm>
          <a:prstGeom prst="utur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BCFBC8A-2597-8F42-81DE-2BFED0343EE2}"/>
              </a:ext>
            </a:extLst>
          </p:cNvPr>
          <p:cNvSpPr txBox="1"/>
          <p:nvPr/>
        </p:nvSpPr>
        <p:spPr>
          <a:xfrm>
            <a:off x="5139771" y="5429811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C00000"/>
                </a:solidFill>
              </a:rPr>
              <a:t>Th1, Th2 e Th17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096CDC8-D029-2043-AF03-FA883D24671A}"/>
              </a:ext>
            </a:extLst>
          </p:cNvPr>
          <p:cNvCxnSpPr/>
          <p:nvPr/>
        </p:nvCxnSpPr>
        <p:spPr bwMode="auto">
          <a:xfrm flipV="1">
            <a:off x="3915635" y="1501823"/>
            <a:ext cx="3731554" cy="2376264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24B4E122-30E3-4445-B7DD-6E447F422EE1}"/>
              </a:ext>
            </a:extLst>
          </p:cNvPr>
          <p:cNvCxnSpPr>
            <a:cxnSpLocks/>
          </p:cNvCxnSpPr>
          <p:nvPr/>
        </p:nvCxnSpPr>
        <p:spPr bwMode="auto">
          <a:xfrm>
            <a:off x="4344037" y="1362277"/>
            <a:ext cx="3146861" cy="2679942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Seta para Baixo 17">
            <a:extLst>
              <a:ext uri="{FF2B5EF4-FFF2-40B4-BE49-F238E27FC236}">
                <a16:creationId xmlns:a16="http://schemas.microsoft.com/office/drawing/2014/main" id="{FB9FB143-55E5-514F-811C-166036A954BB}"/>
              </a:ext>
            </a:extLst>
          </p:cNvPr>
          <p:cNvSpPr/>
          <p:nvPr/>
        </p:nvSpPr>
        <p:spPr bwMode="auto">
          <a:xfrm>
            <a:off x="5287516" y="3789040"/>
            <a:ext cx="504056" cy="706536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3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FEF1DFF-38A9-8343-BFBF-3132814044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-9369" y="-99392"/>
            <a:ext cx="10455098" cy="6957392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9442F576-CFC3-5046-B03B-60CBAEB16E29}"/>
              </a:ext>
            </a:extLst>
          </p:cNvPr>
          <p:cNvSpPr/>
          <p:nvPr/>
        </p:nvSpPr>
        <p:spPr>
          <a:xfrm>
            <a:off x="1399084" y="2238864"/>
            <a:ext cx="7010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C00000"/>
                </a:solidFill>
              </a:rPr>
              <a:t>Aula: Imunidade das infecções </a:t>
            </a:r>
            <a:r>
              <a:rPr lang="pt-BR" sz="2200" dirty="0" err="1">
                <a:solidFill>
                  <a:srgbClr val="C00000"/>
                </a:solidFill>
              </a:rPr>
              <a:t>fúngicas</a:t>
            </a:r>
            <a:r>
              <a:rPr lang="pt-BR" sz="22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64E9A4C-A83D-244B-B2A5-00C2D51C8C66}"/>
              </a:ext>
            </a:extLst>
          </p:cNvPr>
          <p:cNvSpPr txBox="1"/>
          <p:nvPr/>
        </p:nvSpPr>
        <p:spPr>
          <a:xfrm>
            <a:off x="275516" y="1021405"/>
            <a:ext cx="8867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400" dirty="0">
                <a:solidFill>
                  <a:srgbClr val="C00000"/>
                </a:solidFill>
                <a:latin typeface="Arial" panose="020B0604020202020204" pitchFamily="34" charset="0"/>
              </a:rPr>
              <a:t>Disciplina: IMT2003</a:t>
            </a:r>
          </a:p>
          <a:p>
            <a:pPr algn="ctr"/>
            <a:r>
              <a:rPr lang="pt-BR" altLang="pt-BR" sz="2400" dirty="0">
                <a:solidFill>
                  <a:srgbClr val="C00000"/>
                </a:solidFill>
                <a:latin typeface="Arial" panose="020B0604020202020204" pitchFamily="34" charset="0"/>
              </a:rPr>
              <a:t>Imunologia e Biologia Molecular Aplicadas à Saúde Pública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A8A45F6-9385-3E4C-B44A-7E085734C1BF}"/>
              </a:ext>
            </a:extLst>
          </p:cNvPr>
          <p:cNvSpPr txBox="1"/>
          <p:nvPr/>
        </p:nvSpPr>
        <p:spPr>
          <a:xfrm>
            <a:off x="862519" y="3375247"/>
            <a:ext cx="2262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>
                <a:solidFill>
                  <a:schemeClr val="tx1"/>
                </a:solidFill>
              </a:rPr>
              <a:t>Roteiro da Aula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1F62D49-5304-0846-A9D9-BF924E405ADC}"/>
              </a:ext>
            </a:extLst>
          </p:cNvPr>
          <p:cNvSpPr txBox="1"/>
          <p:nvPr/>
        </p:nvSpPr>
        <p:spPr>
          <a:xfrm>
            <a:off x="862519" y="4061997"/>
            <a:ext cx="3441968" cy="2533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</a:rPr>
              <a:t>Infecções </a:t>
            </a:r>
            <a:r>
              <a:rPr lang="pt-BR" sz="1800" dirty="0" err="1">
                <a:solidFill>
                  <a:schemeClr val="tx1"/>
                </a:solidFill>
              </a:rPr>
              <a:t>fúngicas</a:t>
            </a:r>
            <a:r>
              <a:rPr lang="pt-BR" sz="1800" dirty="0">
                <a:solidFill>
                  <a:schemeClr val="tx1"/>
                </a:solidFill>
              </a:rPr>
              <a:t> - micoses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</a:rPr>
              <a:t>     - Epidemiologia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</a:rPr>
              <a:t>     - Classificação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</a:rPr>
              <a:t>     - Fatores de predisposição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</a:rPr>
              <a:t>     - Imunidade inata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</a:rPr>
              <a:t>     - Imunidade adaptativa</a:t>
            </a:r>
          </a:p>
        </p:txBody>
      </p:sp>
    </p:spTree>
    <p:extLst>
      <p:ext uri="{BB962C8B-B14F-4D97-AF65-F5344CB8AC3E}">
        <p14:creationId xmlns:p14="http://schemas.microsoft.com/office/powerpoint/2010/main" val="4224182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4877D33-F46B-3842-8979-AA82E6F01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44189"/>
            <a:ext cx="10083800" cy="5369623"/>
          </a:xfrm>
          <a:prstGeom prst="rect">
            <a:avLst/>
          </a:prstGeom>
          <a:noFill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AF7155F-650B-E948-BB71-3196656C07D7}"/>
              </a:ext>
            </a:extLst>
          </p:cNvPr>
          <p:cNvSpPr txBox="1"/>
          <p:nvPr/>
        </p:nvSpPr>
        <p:spPr>
          <a:xfrm>
            <a:off x="5789781" y="6551766"/>
            <a:ext cx="44662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0" dirty="0" err="1">
                <a:solidFill>
                  <a:schemeClr val="tx1"/>
                </a:solidFill>
              </a:rPr>
              <a:t>Hardison</a:t>
            </a:r>
            <a:r>
              <a:rPr lang="pt-BR" sz="1100" b="0" dirty="0">
                <a:solidFill>
                  <a:schemeClr val="tx1"/>
                </a:solidFill>
              </a:rPr>
              <a:t>, HE &amp; Brown, GD. </a:t>
            </a:r>
            <a:r>
              <a:rPr lang="pt-BR" sz="1100" b="0" i="1" dirty="0" err="1">
                <a:solidFill>
                  <a:schemeClr val="tx1"/>
                </a:solidFill>
              </a:rPr>
              <a:t>Nature</a:t>
            </a:r>
            <a:r>
              <a:rPr lang="pt-BR" sz="1100" b="0" i="1" dirty="0">
                <a:solidFill>
                  <a:schemeClr val="tx1"/>
                </a:solidFill>
              </a:rPr>
              <a:t> </a:t>
            </a:r>
            <a:r>
              <a:rPr lang="pt-BR" sz="1100" b="0" i="1" dirty="0" err="1">
                <a:solidFill>
                  <a:schemeClr val="tx1"/>
                </a:solidFill>
              </a:rPr>
              <a:t>Immunology</a:t>
            </a:r>
            <a:r>
              <a:rPr lang="pt-BR" sz="1100" b="0" dirty="0">
                <a:solidFill>
                  <a:schemeClr val="tx1"/>
                </a:solidFill>
              </a:rPr>
              <a:t>, 13, 817-822 (2013)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DC85935-F404-1E4F-8F05-A0F6D78C1E6E}"/>
              </a:ext>
            </a:extLst>
          </p:cNvPr>
          <p:cNvSpPr txBox="1"/>
          <p:nvPr/>
        </p:nvSpPr>
        <p:spPr>
          <a:xfrm>
            <a:off x="23768" y="198884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Membrana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 plasmática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BC1EF96-02C6-FC45-BA5C-E67F3E59170B}"/>
              </a:ext>
            </a:extLst>
          </p:cNvPr>
          <p:cNvSpPr/>
          <p:nvPr/>
        </p:nvSpPr>
        <p:spPr bwMode="auto">
          <a:xfrm>
            <a:off x="4855468" y="1196752"/>
            <a:ext cx="1368152" cy="491705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378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76867D6-2310-3B49-B683-44CEA372B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034" y="0"/>
            <a:ext cx="447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71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D55C94B-C077-064D-AEDE-415F1F74B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276" y="1705824"/>
            <a:ext cx="3810000" cy="21336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4235B7B-486D-1341-9A46-624BF6628057}"/>
              </a:ext>
            </a:extLst>
          </p:cNvPr>
          <p:cNvSpPr txBox="1"/>
          <p:nvPr/>
        </p:nvSpPr>
        <p:spPr>
          <a:xfrm>
            <a:off x="823020" y="620687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/>
                </a:solidFill>
              </a:rPr>
              <a:t>Obrigada!!!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A4E0B13-4A9F-6E4A-A3CB-D8B880F5E58B}"/>
              </a:ext>
            </a:extLst>
          </p:cNvPr>
          <p:cNvSpPr txBox="1"/>
          <p:nvPr/>
        </p:nvSpPr>
        <p:spPr>
          <a:xfrm>
            <a:off x="7159724" y="5877272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tx1"/>
                </a:solidFill>
              </a:rPr>
              <a:t>sousa.gloria@gmail.com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100A7F-11A6-E74B-AB99-F6137D4CE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061" y="1375881"/>
            <a:ext cx="2988831" cy="24030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A7AC239-AC0A-0B4D-9E49-79278F003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424" y="4085376"/>
            <a:ext cx="3600400" cy="241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19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2E6ADD-8C36-8247-97C7-91D3CFED0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6223" b="1"/>
          <a:stretch/>
        </p:blipFill>
        <p:spPr>
          <a:xfrm>
            <a:off x="0" y="2042"/>
            <a:ext cx="10286999" cy="685595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6A356D5-80E7-1941-BF2A-9289751BF4A3}"/>
              </a:ext>
            </a:extLst>
          </p:cNvPr>
          <p:cNvSpPr txBox="1"/>
          <p:nvPr/>
        </p:nvSpPr>
        <p:spPr>
          <a:xfrm>
            <a:off x="679676" y="241694"/>
            <a:ext cx="48382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Introdução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179CC9C-70C0-904F-BF18-210AB761A497}"/>
              </a:ext>
            </a:extLst>
          </p:cNvPr>
          <p:cNvSpPr txBox="1"/>
          <p:nvPr/>
        </p:nvSpPr>
        <p:spPr>
          <a:xfrm>
            <a:off x="24036" y="1669235"/>
            <a:ext cx="5192534" cy="396193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Milhões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fungos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– Terra;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Aproximadamente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400 mil –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doenças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homens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e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animais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);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São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eucariotos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;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Usados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na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fermentação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produção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penicilina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;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b="0" dirty="0">
                <a:solidFill>
                  <a:schemeClr val="tx1"/>
                </a:solidFill>
                <a:latin typeface="+mn-lt"/>
              </a:rPr>
              <a:t>Comensais: </a:t>
            </a:r>
            <a:r>
              <a:rPr lang="pt-BR" sz="2000" b="0" i="1" dirty="0" err="1">
                <a:solidFill>
                  <a:schemeClr val="tx1"/>
                </a:solidFill>
                <a:latin typeface="+mn-lt"/>
              </a:rPr>
              <a:t>Candida</a:t>
            </a:r>
            <a:r>
              <a:rPr lang="pt-BR" sz="2000" b="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pt-BR" sz="2000" b="0" i="1" dirty="0" err="1">
                <a:solidFill>
                  <a:schemeClr val="tx1"/>
                </a:solidFill>
                <a:latin typeface="+mn-lt"/>
              </a:rPr>
              <a:t>albicans</a:t>
            </a:r>
            <a:r>
              <a:rPr lang="pt-BR" sz="2000" b="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pt-BR" sz="2000" b="0" dirty="0">
                <a:solidFill>
                  <a:schemeClr val="tx1"/>
                </a:solidFill>
                <a:latin typeface="+mn-lt"/>
              </a:rPr>
              <a:t>ou Ambientais: </a:t>
            </a:r>
            <a:r>
              <a:rPr lang="pt-BR" sz="2000" b="0" i="1" dirty="0" err="1">
                <a:solidFill>
                  <a:schemeClr val="tx1"/>
                </a:solidFill>
                <a:latin typeface="+mn-lt"/>
              </a:rPr>
              <a:t>Aspergillus</a:t>
            </a:r>
            <a:r>
              <a:rPr lang="pt-BR" sz="2000" b="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pt-BR" sz="2000" b="0" i="1" dirty="0" err="1">
                <a:solidFill>
                  <a:schemeClr val="tx1"/>
                </a:solidFill>
                <a:latin typeface="+mn-lt"/>
              </a:rPr>
              <a:t>fumigatus</a:t>
            </a:r>
            <a:r>
              <a:rPr lang="pt-BR" sz="2000" b="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026" y="2672409"/>
            <a:ext cx="259232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7349" y="0"/>
            <a:ext cx="3542113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EDC28A-FAE4-D943-B138-34C5C746B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74" r="21278" b="-1"/>
          <a:stretch/>
        </p:blipFill>
        <p:spPr>
          <a:xfrm>
            <a:off x="4999901" y="2837001"/>
            <a:ext cx="2314575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A56BB40-8324-1049-98A5-D0E798B78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51" r="14559" b="1"/>
          <a:stretch/>
        </p:blipFill>
        <p:spPr>
          <a:xfrm>
            <a:off x="6885508" y="2"/>
            <a:ext cx="3403954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BFC77B5-F38E-4A7D-80BD-C3A10B717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3656" y="4032250"/>
            <a:ext cx="2723344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C8B39CE-4462-FE49-907D-18490F5E5A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05" r="12800" b="1"/>
          <a:stretch/>
        </p:blipFill>
        <p:spPr>
          <a:xfrm>
            <a:off x="7702838" y="4197216"/>
            <a:ext cx="2584162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9585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05765" y="1611677"/>
            <a:ext cx="65748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Aproximadamente 3 milhões de pessoas </a:t>
            </a:r>
          </a:p>
          <a:p>
            <a:pPr algn="ctr"/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adquirem  infecções fúngicas invasiva/Ano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972546" y="5067182"/>
            <a:ext cx="3477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Malária e Tuberculose</a:t>
            </a:r>
          </a:p>
        </p:txBody>
      </p:sp>
      <p:sp>
        <p:nvSpPr>
          <p:cNvPr id="4" name="Seta para baixo 3"/>
          <p:cNvSpPr/>
          <p:nvPr/>
        </p:nvSpPr>
        <p:spPr bwMode="auto">
          <a:xfrm>
            <a:off x="3845132" y="2924944"/>
            <a:ext cx="1296144" cy="1872208"/>
          </a:xfrm>
          <a:prstGeom prst="downArrow">
            <a:avLst/>
          </a:prstGeom>
          <a:solidFill>
            <a:srgbClr val="C0000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4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71692" y="6559460"/>
            <a:ext cx="33105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0" dirty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Brown, GD et al. </a:t>
            </a:r>
            <a:r>
              <a:rPr lang="pt-BR" sz="1050" b="0" i="1" dirty="0" err="1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Trends</a:t>
            </a:r>
            <a:r>
              <a:rPr lang="pt-BR" sz="1050" b="0" i="1" dirty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pt-BR" sz="1050" b="0" i="1" dirty="0" err="1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Microbiology</a:t>
            </a:r>
            <a:r>
              <a:rPr lang="pt-BR" sz="1050" b="0" dirty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, 22, 120-127. 2014 </a:t>
            </a:r>
          </a:p>
        </p:txBody>
      </p:sp>
    </p:spTree>
    <p:extLst>
      <p:ext uri="{BB962C8B-B14F-4D97-AF65-F5344CB8AC3E}">
        <p14:creationId xmlns:p14="http://schemas.microsoft.com/office/powerpoint/2010/main" val="3948005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lunosonline.uol.com.br/upload/conteudo/images/2018/10/tinea-corpor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" r="9200" b="6"/>
          <a:stretch/>
        </p:blipFill>
        <p:spPr bwMode="auto">
          <a:xfrm>
            <a:off x="3" y="-6236"/>
            <a:ext cx="2746746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upload.wikimedia.org/wikipedia/commons/e/ed/Nagelpilz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6" b="6"/>
          <a:stretch/>
        </p:blipFill>
        <p:spPr bwMode="auto">
          <a:xfrm>
            <a:off x="3944986" y="-6235"/>
            <a:ext cx="3103158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 que é candidíase invasiva? - Somiti Terapia Intensiv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3" r="-4" b="-4"/>
          <a:stretch/>
        </p:blipFill>
        <p:spPr bwMode="auto">
          <a:xfrm>
            <a:off x="6228457" y="1"/>
            <a:ext cx="4058543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4.bp.blogspot.com/-QSRie51gsUw/VnIXVQ_XZ8I/AAAAAAAAAco/bYJA4sSLeG8/s1600/picture-00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9" r="28424" b="-1"/>
          <a:stretch/>
        </p:blipFill>
        <p:spPr bwMode="auto">
          <a:xfrm>
            <a:off x="20" y="2658276"/>
            <a:ext cx="3181528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inea capitis – Wikipédia, a enciclopédia livr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9" r="12899"/>
          <a:stretch/>
        </p:blipFill>
        <p:spPr bwMode="auto">
          <a:xfrm>
            <a:off x="1699140" y="2661900"/>
            <a:ext cx="4310487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16635" y="2660089"/>
            <a:ext cx="5770365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C78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865597" y="2981588"/>
            <a:ext cx="4216518" cy="6668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Infecções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fúngicas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4CEDE1-0B5B-3145-9FC0-F1C1C861B28B}"/>
              </a:ext>
            </a:extLst>
          </p:cNvPr>
          <p:cNvSpPr txBox="1"/>
          <p:nvPr/>
        </p:nvSpPr>
        <p:spPr>
          <a:xfrm>
            <a:off x="6187365" y="3747626"/>
            <a:ext cx="3894749" cy="8266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</a:pPr>
            <a:r>
              <a:rPr lang="en-US" sz="2000" b="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Acomete</a:t>
            </a:r>
            <a:r>
              <a:rPr lang="en-US" sz="2000" b="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aproximadamente</a:t>
            </a:r>
            <a:r>
              <a:rPr lang="en-US" sz="2000" b="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20% </a:t>
            </a:r>
            <a:r>
              <a:rPr lang="en-US" sz="2000" b="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população</a:t>
            </a:r>
            <a:r>
              <a:rPr lang="en-US" sz="2000" b="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mundial</a:t>
            </a:r>
            <a:r>
              <a:rPr lang="en-US" sz="2000" b="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028" name="Picture 4" descr="https://minutosaudavel.com.br/wp-content/uploads/2017/06/dermatite-atopica-minuto-saudavel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r="12367" b="-4"/>
          <a:stretch/>
        </p:blipFill>
        <p:spPr bwMode="auto">
          <a:xfrm>
            <a:off x="1908535" y="1"/>
            <a:ext cx="2863639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763154" y="6222573"/>
            <a:ext cx="4421403" cy="1000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https://alunosonline.uol.com.br/biologia/micoses.html</a:t>
            </a:r>
          </a:p>
          <a:p>
            <a:pPr>
              <a:spcAft>
                <a:spcPts val="600"/>
              </a:spcAft>
            </a:pPr>
            <a:r>
              <a:rPr lang="pt-BR" sz="7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https://anteloesaearp.wordpress.com/2011/05/11/tudo-o-que-voce-queria-saber-sobre-pano-branco/</a:t>
            </a:r>
          </a:p>
          <a:p>
            <a:pPr>
              <a:spcAft>
                <a:spcPts val="600"/>
              </a:spcAft>
            </a:pPr>
            <a:r>
              <a:rPr lang="pt-BR" sz="7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http://blog.somiti.org.br/candidiase-invasiva/</a:t>
            </a:r>
          </a:p>
          <a:p>
            <a:pPr>
              <a:spcAft>
                <a:spcPts val="600"/>
              </a:spcAft>
            </a:pPr>
            <a:endParaRPr lang="pt-BR" sz="900" b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pt-BR" sz="90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50CFCC7-4AE6-404B-B7B8-FA9ACDAD2607}"/>
              </a:ext>
            </a:extLst>
          </p:cNvPr>
          <p:cNvSpPr txBox="1"/>
          <p:nvPr/>
        </p:nvSpPr>
        <p:spPr>
          <a:xfrm>
            <a:off x="5719564" y="4994012"/>
            <a:ext cx="4376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800" dirty="0">
                <a:solidFill>
                  <a:schemeClr val="tx1"/>
                </a:solidFill>
              </a:rPr>
              <a:t>Problema Saúde Pública</a:t>
            </a:r>
          </a:p>
        </p:txBody>
      </p:sp>
      <p:pic>
        <p:nvPicPr>
          <p:cNvPr id="1032" name="Picture 8" descr="https://upload.wikimedia.org/wikipedia/commons/e/ed/Nagelpilz-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521" y="8686237"/>
            <a:ext cx="1665871" cy="125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250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13AEA10-8105-1848-B1C2-3C4D0F288F73}"/>
              </a:ext>
            </a:extLst>
          </p:cNvPr>
          <p:cNvSpPr/>
          <p:nvPr/>
        </p:nvSpPr>
        <p:spPr>
          <a:xfrm>
            <a:off x="462980" y="1774369"/>
            <a:ext cx="5143500" cy="27938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0">
                <a:solidFill>
                  <a:schemeClr val="tx1"/>
                </a:solidFill>
              </a:rPr>
              <a:t>Corte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0">
                <a:solidFill>
                  <a:schemeClr val="tx1"/>
                </a:solidFill>
              </a:rPr>
              <a:t>Inalação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b="0">
                <a:solidFill>
                  <a:schemeClr val="tx1"/>
                </a:solidFill>
              </a:rPr>
              <a:t>Fungos endógenos como os comensais presentes no intestino e na pele</a:t>
            </a:r>
            <a:endParaRPr lang="pt-BR" sz="2400" b="0" dirty="0">
              <a:solidFill>
                <a:schemeClr val="tx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DB2C538-4AB3-3B47-81DE-34AE7DB20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596" y="980728"/>
            <a:ext cx="3543300" cy="2286000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4EFD005D-AE04-FE46-A475-54259BE2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1896" y="3591273"/>
            <a:ext cx="3350076" cy="2233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A13989C-67FF-994A-8797-F80933FF8A08}"/>
              </a:ext>
            </a:extLst>
          </p:cNvPr>
          <p:cNvSpPr txBox="1"/>
          <p:nvPr/>
        </p:nvSpPr>
        <p:spPr>
          <a:xfrm>
            <a:off x="481300" y="968027"/>
            <a:ext cx="3528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>
                <a:solidFill>
                  <a:srgbClr val="C00000"/>
                </a:solidFill>
              </a:rPr>
              <a:t>Infecção Fúngica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91AFDE-718F-6043-9351-A6DCF31522CB}"/>
              </a:ext>
            </a:extLst>
          </p:cNvPr>
          <p:cNvSpPr txBox="1"/>
          <p:nvPr/>
        </p:nvSpPr>
        <p:spPr>
          <a:xfrm>
            <a:off x="4980630" y="638132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http://www.microbiologia.ufrj.br/portal/index.php/pt/destaques/novidades-sobre-a-micro/657-precisamos-falar-sobre-esporotricose</a:t>
            </a:r>
            <a:endParaRPr lang="pt-BR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65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Gato com a boca aberta&#10;&#10;Descrição gerada automaticamente">
            <a:extLst>
              <a:ext uri="{FF2B5EF4-FFF2-40B4-BE49-F238E27FC236}">
                <a16:creationId xmlns:a16="http://schemas.microsoft.com/office/drawing/2014/main" id="{DC9EA93F-DD4D-3244-859D-BDC7B7B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20" r="-1" b="-1"/>
          <a:stretch/>
        </p:blipFill>
        <p:spPr>
          <a:xfrm>
            <a:off x="20" y="442784"/>
            <a:ext cx="10286980" cy="685595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45887F7-0EAD-A144-95CF-33E8AF1CCF64}"/>
              </a:ext>
            </a:extLst>
          </p:cNvPr>
          <p:cNvSpPr txBox="1"/>
          <p:nvPr/>
        </p:nvSpPr>
        <p:spPr>
          <a:xfrm>
            <a:off x="675926" y="548681"/>
            <a:ext cx="3901789" cy="1008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Classificação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das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micoses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698" y="197110"/>
            <a:ext cx="1705071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 descr="Tatuagem no braço&#10;&#10;Descrição gerada automaticamente">
            <a:extLst>
              <a:ext uri="{FF2B5EF4-FFF2-40B4-BE49-F238E27FC236}">
                <a16:creationId xmlns:a16="http://schemas.microsoft.com/office/drawing/2014/main" id="{7C1C0DE1-2137-D448-AE9A-FB90E4A1D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84" r="15644" b="-1"/>
          <a:stretch/>
        </p:blipFill>
        <p:spPr>
          <a:xfrm>
            <a:off x="4792573" y="361702"/>
            <a:ext cx="1427321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FAC510B-D3F2-F245-8237-0A831925259F}"/>
              </a:ext>
            </a:extLst>
          </p:cNvPr>
          <p:cNvSpPr txBox="1"/>
          <p:nvPr/>
        </p:nvSpPr>
        <p:spPr>
          <a:xfrm>
            <a:off x="479885" y="2104452"/>
            <a:ext cx="4104375" cy="4392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u="sng" dirty="0">
                <a:solidFill>
                  <a:schemeClr val="tx1"/>
                </a:solidFill>
                <a:latin typeface="+mn-lt"/>
              </a:rPr>
              <a:t>Local da </a:t>
            </a:r>
            <a:r>
              <a:rPr lang="en-US" sz="2800" u="sng" dirty="0" err="1">
                <a:solidFill>
                  <a:schemeClr val="tx1"/>
                </a:solidFill>
                <a:latin typeface="+mn-lt"/>
              </a:rPr>
              <a:t>infecção</a:t>
            </a:r>
            <a:endParaRPr lang="en-US" sz="2800" u="sng" dirty="0">
              <a:solidFill>
                <a:schemeClr val="tx1"/>
              </a:solidFill>
              <a:latin typeface="+mn-lt"/>
            </a:endParaRPr>
          </a:p>
          <a:p>
            <a:pPr marL="57150" indent="-28575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n-US" sz="2800" b="0" dirty="0">
                <a:solidFill>
                  <a:schemeClr val="tx1"/>
                </a:solidFill>
                <a:latin typeface="+mn-lt"/>
              </a:rPr>
              <a:t>Superficial</a:t>
            </a:r>
          </a:p>
          <a:p>
            <a:pPr marL="57150" indent="-28575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n-US" sz="2800" b="0" dirty="0" err="1">
                <a:solidFill>
                  <a:schemeClr val="tx1"/>
                </a:solidFill>
                <a:latin typeface="+mn-lt"/>
              </a:rPr>
              <a:t>Cutânea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  <a:p>
            <a:pPr marL="57150" indent="-28575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n-US" sz="2800" b="0" dirty="0" err="1">
                <a:solidFill>
                  <a:schemeClr val="tx1"/>
                </a:solidFill>
                <a:latin typeface="+mn-lt"/>
              </a:rPr>
              <a:t>Subcutânea</a:t>
            </a:r>
            <a:r>
              <a:rPr lang="en-US" sz="28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57150" indent="-28575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n-US" sz="2800" b="0" dirty="0">
                <a:solidFill>
                  <a:schemeClr val="tx1"/>
                </a:solidFill>
                <a:latin typeface="+mn-lt"/>
              </a:rPr>
              <a:t>Profunda </a:t>
            </a:r>
            <a:r>
              <a:rPr lang="en-US" sz="2800" b="0" dirty="0" err="1">
                <a:solidFill>
                  <a:schemeClr val="tx1"/>
                </a:solidFill>
                <a:latin typeface="+mn-lt"/>
              </a:rPr>
              <a:t>ou</a:t>
            </a:r>
            <a:r>
              <a:rPr lang="en-US" sz="2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n-lt"/>
              </a:rPr>
              <a:t>sistêmica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6973" y="1"/>
            <a:ext cx="3440027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7150" y="2557569"/>
            <a:ext cx="259232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43479F2-2599-974F-94C3-F9FA70B1D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29" r="14386" b="-3"/>
          <a:stretch/>
        </p:blipFill>
        <p:spPr>
          <a:xfrm>
            <a:off x="4926025" y="2722161"/>
            <a:ext cx="2314575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9" name="Imagem 8" descr="Uma imagem contendo animal, cachorro&#10;&#10;Descrição gerada automaticamente">
            <a:extLst>
              <a:ext uri="{FF2B5EF4-FFF2-40B4-BE49-F238E27FC236}">
                <a16:creationId xmlns:a16="http://schemas.microsoft.com/office/drawing/2014/main" id="{6197468E-DDD1-B248-912C-182A2223F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43" r="13188" b="-2"/>
          <a:stretch/>
        </p:blipFill>
        <p:spPr>
          <a:xfrm>
            <a:off x="6985089" y="2"/>
            <a:ext cx="3301911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812" y="3966828"/>
            <a:ext cx="2818089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 descr="Pera e banana&#10;&#10;Descrição gerada automaticamente">
            <a:extLst>
              <a:ext uri="{FF2B5EF4-FFF2-40B4-BE49-F238E27FC236}">
                <a16:creationId xmlns:a16="http://schemas.microsoft.com/office/drawing/2014/main" id="{9E564C8E-A519-184F-99CD-C2DFE0C3C6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85" r="15625" b="3"/>
          <a:stretch/>
        </p:blipFill>
        <p:spPr>
          <a:xfrm>
            <a:off x="7601694" y="4131546"/>
            <a:ext cx="2682207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8486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9C3D575-CD56-6A45-BC58-DEC056A0BFDA}"/>
              </a:ext>
            </a:extLst>
          </p:cNvPr>
          <p:cNvSpPr txBox="1"/>
          <p:nvPr/>
        </p:nvSpPr>
        <p:spPr>
          <a:xfrm>
            <a:off x="5853809" y="375244"/>
            <a:ext cx="3935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Predisposição</a:t>
            </a: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3186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7084" y="452999"/>
            <a:ext cx="1705070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BC69D54-7674-554A-B000-D0B06C5FA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" r="9022" b="-2"/>
          <a:stretch/>
        </p:blipFill>
        <p:spPr>
          <a:xfrm>
            <a:off x="3965959" y="617591"/>
            <a:ext cx="1427321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41056"/>
            <a:ext cx="2713789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2663" y="2871982"/>
            <a:ext cx="2391728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1C0B56D-B0E3-844E-B635-9B3963E50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55" r="28289" b="1"/>
          <a:stretch/>
        </p:blipFill>
        <p:spPr>
          <a:xfrm>
            <a:off x="2991538" y="3036574"/>
            <a:ext cx="2113978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96EA4FB-D196-5545-9423-BCA40947B9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36" r="21386" b="-3"/>
          <a:stretch/>
        </p:blipFill>
        <p:spPr>
          <a:xfrm>
            <a:off x="20" y="10"/>
            <a:ext cx="3294401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EB45551-D8DD-1B4E-BC9F-0B7A1CE44C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14" r="33814"/>
          <a:stretch/>
        </p:blipFill>
        <p:spPr>
          <a:xfrm>
            <a:off x="20" y="4207014"/>
            <a:ext cx="2573744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5D7B60C-11FE-0944-AB3E-5B125CCD93AE}"/>
              </a:ext>
            </a:extLst>
          </p:cNvPr>
          <p:cNvSpPr txBox="1"/>
          <p:nvPr/>
        </p:nvSpPr>
        <p:spPr>
          <a:xfrm>
            <a:off x="5888795" y="2871983"/>
            <a:ext cx="3935225" cy="22852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Ocupação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; </a:t>
            </a:r>
          </a:p>
          <a:p>
            <a:pPr marL="51435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Fatores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ambientais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;</a:t>
            </a:r>
          </a:p>
          <a:p>
            <a:pPr marL="51435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Estado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imunológico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do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hospedeiro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;</a:t>
            </a:r>
          </a:p>
          <a:p>
            <a:pPr marL="51435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Genética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AED7F6-2C05-3F4B-98B4-575DFE8C9AA1}"/>
              </a:ext>
            </a:extLst>
          </p:cNvPr>
          <p:cNvSpPr txBox="1"/>
          <p:nvPr/>
        </p:nvSpPr>
        <p:spPr>
          <a:xfrm>
            <a:off x="6180328" y="1916832"/>
            <a:ext cx="349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Fatores do hospedeiro</a:t>
            </a:r>
          </a:p>
        </p:txBody>
      </p:sp>
    </p:spTree>
    <p:extLst>
      <p:ext uri="{BB962C8B-B14F-4D97-AF65-F5344CB8AC3E}">
        <p14:creationId xmlns:p14="http://schemas.microsoft.com/office/powerpoint/2010/main" val="1262448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6996" y="812683"/>
            <a:ext cx="5606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C00000"/>
                </a:solidFill>
                <a:latin typeface="+mn-lt"/>
              </a:rPr>
              <a:t>Infecções fúngicas invasivas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04864" y="1519552"/>
            <a:ext cx="4568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0" dirty="0">
                <a:solidFill>
                  <a:schemeClr val="tx1"/>
                </a:solidFill>
                <a:latin typeface="+mn-lt"/>
              </a:rPr>
              <a:t>Pacientes </a:t>
            </a:r>
            <a:r>
              <a:rPr lang="pt-BR" sz="2400" b="0" dirty="0" err="1">
                <a:solidFill>
                  <a:schemeClr val="tx1"/>
                </a:solidFill>
                <a:latin typeface="+mn-lt"/>
              </a:rPr>
              <a:t>imunocomprometidos</a:t>
            </a:r>
            <a:endParaRPr lang="pt-BR" sz="2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8521" y="2805504"/>
            <a:ext cx="8146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C00000"/>
                </a:solidFill>
                <a:latin typeface="+mn-lt"/>
              </a:rPr>
              <a:t>Infecções fúngicas cutâneas e subcutâneas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06996" y="3699263"/>
            <a:ext cx="7513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0" dirty="0">
                <a:solidFill>
                  <a:schemeClr val="tx1"/>
                </a:solidFill>
                <a:latin typeface="+mn-lt"/>
              </a:rPr>
              <a:t>Pacientes </a:t>
            </a:r>
            <a:r>
              <a:rPr lang="pt-BR" sz="2400" b="0" dirty="0" err="1">
                <a:solidFill>
                  <a:schemeClr val="tx1"/>
                </a:solidFill>
                <a:latin typeface="+mn-lt"/>
              </a:rPr>
              <a:t>imunocomprometidos</a:t>
            </a:r>
            <a:r>
              <a:rPr lang="pt-BR" sz="2400" b="0" dirty="0">
                <a:solidFill>
                  <a:schemeClr val="tx1"/>
                </a:solidFill>
                <a:latin typeface="+mn-lt"/>
              </a:rPr>
              <a:t> e </a:t>
            </a:r>
            <a:r>
              <a:rPr lang="pt-BR" sz="2400" b="0" dirty="0" err="1">
                <a:solidFill>
                  <a:schemeClr val="tx1"/>
                </a:solidFill>
                <a:latin typeface="+mn-lt"/>
              </a:rPr>
              <a:t>imunocompetentes</a:t>
            </a:r>
            <a:endParaRPr lang="pt-BR" sz="2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632788" y="6509438"/>
            <a:ext cx="36952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Sousa MGT </a:t>
            </a:r>
            <a:r>
              <a:rPr lang="pt-BR" sz="1100" b="0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et al</a:t>
            </a:r>
            <a:r>
              <a:rPr lang="pt-BR" sz="1100" b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Frontiers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Microbiology</a:t>
            </a:r>
            <a:r>
              <a:rPr lang="pt-BR" sz="1100" b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58: 179. 2015</a:t>
            </a:r>
            <a:endParaRPr lang="pt-BR" sz="11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82483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600</Words>
  <Application>Microsoft Macintosh PowerPoint</Application>
  <PresentationFormat>Slides de 35 mm</PresentationFormat>
  <Paragraphs>176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22</vt:i4>
      </vt:variant>
    </vt:vector>
  </HeadingPairs>
  <TitlesOfParts>
    <vt:vector size="31" baseType="lpstr">
      <vt:lpstr>Arial Unicode MS</vt:lpstr>
      <vt:lpstr>Arial</vt:lpstr>
      <vt:lpstr>Calibri</vt:lpstr>
      <vt:lpstr>Times New Roman</vt:lpstr>
      <vt:lpstr>Wingdings</vt:lpstr>
      <vt:lpstr>Blank Presentation</vt:lpstr>
      <vt:lpstr>Default Design</vt:lpstr>
      <vt:lpstr>2_Blank Presentation</vt:lpstr>
      <vt:lpstr>1_Blank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gloriastafocker@gmail.com</dc:creator>
  <cp:lastModifiedBy>gloriastafocker@gmail.com</cp:lastModifiedBy>
  <cp:revision>21</cp:revision>
  <dcterms:created xsi:type="dcterms:W3CDTF">2020-05-10T23:45:20Z</dcterms:created>
  <dcterms:modified xsi:type="dcterms:W3CDTF">2020-05-11T16:32:57Z</dcterms:modified>
</cp:coreProperties>
</file>