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393" r:id="rId3"/>
    <p:sldId id="296" r:id="rId4"/>
    <p:sldId id="352" r:id="rId5"/>
    <p:sldId id="353" r:id="rId6"/>
    <p:sldId id="360" r:id="rId7"/>
    <p:sldId id="361" r:id="rId8"/>
    <p:sldId id="362" r:id="rId9"/>
    <p:sldId id="257" r:id="rId10"/>
    <p:sldId id="363" r:id="rId11"/>
    <p:sldId id="364" r:id="rId12"/>
    <p:sldId id="379" r:id="rId13"/>
    <p:sldId id="365" r:id="rId14"/>
    <p:sldId id="301" r:id="rId15"/>
    <p:sldId id="334" r:id="rId16"/>
    <p:sldId id="333" r:id="rId17"/>
    <p:sldId id="357" r:id="rId18"/>
    <p:sldId id="358" r:id="rId19"/>
    <p:sldId id="359" r:id="rId20"/>
    <p:sldId id="380" r:id="rId21"/>
    <p:sldId id="394" r:id="rId22"/>
    <p:sldId id="294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8EE30-5D5A-461D-ABF3-E58487E176D4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919A1-9710-4417-8FD2-9E05C97D63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73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630-228D-4E1B-9844-46A9CC6311F8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72D6-D0C6-4393-AA32-3DBA5C562C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630-228D-4E1B-9844-46A9CC6311F8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72D6-D0C6-4393-AA32-3DBA5C562C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630-228D-4E1B-9844-46A9CC6311F8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72D6-D0C6-4393-AA32-3DBA5C562C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630-228D-4E1B-9844-46A9CC6311F8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72D6-D0C6-4393-AA32-3DBA5C562C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630-228D-4E1B-9844-46A9CC6311F8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72D6-D0C6-4393-AA32-3DBA5C562C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630-228D-4E1B-9844-46A9CC6311F8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72D6-D0C6-4393-AA32-3DBA5C562C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630-228D-4E1B-9844-46A9CC6311F8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72D6-D0C6-4393-AA32-3DBA5C562C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630-228D-4E1B-9844-46A9CC6311F8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72D6-D0C6-4393-AA32-3DBA5C562C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630-228D-4E1B-9844-46A9CC6311F8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72D6-D0C6-4393-AA32-3DBA5C562C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630-228D-4E1B-9844-46A9CC6311F8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72D6-D0C6-4393-AA32-3DBA5C562C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630-228D-4E1B-9844-46A9CC6311F8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72D6-D0C6-4393-AA32-3DBA5C562C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52630-228D-4E1B-9844-46A9CC6311F8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72D6-D0C6-4393-AA32-3DBA5C562C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com.br/url?sa=i&amp;rct=j&amp;q=&amp;esrc=s&amp;frm=1&amp;source=images&amp;cd=&amp;cad=rja&amp;uact=8&amp;ved=0CAcQjRw&amp;url=http://anatoinsitu.blogspot.com/2013/02/musculos-dorso.html&amp;ei=hm5uVOflBcOZgwTfnoGwBQ&amp;bvm=bv.80185997,d.eXY&amp;psig=AFQjCNGiINcNG0epC_nnLweeFokCCqiS1A&amp;ust=14166097147659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frm=1&amp;source=images&amp;cd=&amp;cad=rja&amp;uact=8&amp;ved=0CAcQjRw&amp;url=http://www.terapiasmanuales.com/v2/pub/es/articulos/36/musculos_profundos_del_dorso_parte_1/&amp;ei=1nFuVLrcMoirgwTLuoLADg&amp;bvm=bv.80185997,d.eXY&amp;psig=AFQjCNGiINcNG0epC_nnLweeFokCCqiS1A&amp;ust=1416609714765955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m.br/url?sa=i&amp;rct=j&amp;q=&amp;esrc=s&amp;frm=1&amp;source=images&amp;cd=&amp;cad=rja&amp;uact=8&amp;ved=0CAcQjRw&amp;url=http://anatoinsitu.blogspot.com/2013/02/musculos-dorso.html&amp;ei=o25uVLq2HoHcgwTPtINY&amp;bvm=bv.80185997,d.eXY&amp;psig=AFQjCNGiINcNG0epC_nnLweeFokCCqiS1A&amp;ust=141660971476595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br/url?sa=i&amp;rct=j&amp;q=&amp;esrc=s&amp;frm=1&amp;source=images&amp;cd=&amp;cad=rja&amp;uact=8&amp;ved=0CAcQjRw&amp;url=http://anatoinsitu.blogspot.com/2013/02/musculos-dorso.html&amp;ei=j5FvVKGDNsSaNov5ghg&amp;bvm=bv.80185997,d.cWc&amp;psig=AFQjCNHhdP44wftNr48T2vJzVD0bKwmI9Q&amp;ust=14166840328489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4.jpeg"/><Relationship Id="rId4" Type="http://schemas.openxmlformats.org/officeDocument/2006/relationships/hyperlink" Target="http://www.google.com.br/url?sa=i&amp;rct=j&amp;q=&amp;esrc=s&amp;frm=1&amp;source=images&amp;cd=&amp;cad=rja&amp;uact=8&amp;ved=0CAcQjRw&amp;url=http://brentbrookbush.com/quadratus-lumborum/&amp;ei=8ZBvVOyyJ4emgwSZloLQAQ&amp;bvm=bv.80185997,d.cWc&amp;psig=AFQjCNHhdP44wftNr48T2vJzVD0bKwmI9Q&amp;ust=141668403284898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br/url?sa=i&amp;rct=j&amp;q=&amp;esrc=s&amp;frm=1&amp;source=images&amp;cd=&amp;cad=rja&amp;uact=8&amp;ved=0CAcQjRw&amp;url=http://atlasdeanatomiahumano.blogspot.com/2013/04/sistema-muscular.html&amp;ei=eJNvVO6NIcKZgwTA2IG4DQ&amp;bvm=bv.80185997,d.cWc&amp;psig=AFQjCNEVRJRgqSnTDs3B6ca45bQvuom_jg&amp;ust=141668443744973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2.bp.blogspot.com/-lJAPYb-ObNA/V4rGmFOP9-I/AAAAAAAAAJo/j7q7RokxmPIl3FfiFBa0_JLegfrf0Wj_wCLcB/s1600/movimentos+colun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.br/url?sa=i&amp;rct=j&amp;q=&amp;esrc=s&amp;frm=1&amp;source=images&amp;cd=&amp;cad=rja&amp;uact=8&amp;ved=2ahUKEwjVtMn_lZraAhWDPpAKHenLD3UQjRx6BAgAEAU&amp;url=http://blogaodefisio.blogspot.com/2013/02/nervos.html&amp;psig=AOvVaw2NWKw3z6Q98izejjH1RaDA&amp;ust=152270965434555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37.pn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AutoShape 4" descr="data:image/jpeg;base64,/9j/4AAQSkZJRgABAQAAAQABAAD/2wCEAAkGBxASEhQUEBIVFRQUFBYVFRUUFxYVFRUXFRUXGBgWFRQYHCggGBwlHBgXITEhJSkrLi4uFyAzODUsOCgtMCsBCgoKDg0OGBAQGywkHyUsLCwsLSwsLC8sLSwsLCwvLywsLCwsLCwsLDQsLCwsLC0sLCwsLCwsLCwsLCwsLCwsLP/AABEIAN8A4gMBIgACEQEDEQH/xAAbAAEAAgMBAQAAAAAAAAAAAAAABAUBAgYDB//EAEYQAAEDAgMDBwcJBQgDAAAAAAEAAhEDIQQSMQVBUQYTImFxgZEUMkJSobHwByNTYnKSwdHSM6KywtMVFkNzgpPh8SSzw//EABoBAQADAQEBAAAAAAAAAAAAAAABAgUEAwb/xAAtEQEAAgIBAgQEBQUAAAAAAAAAAQIDESEEMRITIkEFUWFxIzIzgcGRsdHw8f/aAAwDAQACEQMRAD8A+4IiICIiAiIgIiICIiDBCQsrWo8NBLiAAJJNgANSSgzCj1sZSYYfUa08C4A+GqhuqPq3Jcxm5olr3Di46tH1RB4m5aN6NJrBDAGj6oA9y8LZ4jsvFPmm0MSx85TMdR/EL1XK7Tw5fiG9N4AonzXubc1NeiRfrXi+pjKJ+arZwPQrdMdz/PB6ySOpK5o9ya/J2CKl2Lt1leWEGnVaJdTcZtpmY702zvsRIkCQraV7xMTzCk8PRF5ykojb0RecpKG25CxlWspmKI22yrMLSUlDcNsqzC0lJQ23hFrKwiXoiIiRERAREQEREBERAVdj3Z3tp+iAHv67wwdkhx/0DirFVrb1Kp4Oa3uFNp97j4ryyzqq1e7cokJC43or60+UDhzf86Yuktqo/wDIbf8AwjaDHni86cfFb1zqvSOys93MbXpFpFWmctSmczXcCOPEESCN4JC7DY+PGIosqtEZhca5XAkObO+HAjuXK7XqiHBS/k5rE0KrT6NYx2OYw++fFXwW9WjJHp26xEWF1vERJSUBElEBEKIhlYREQyERFCz0RERYREQEREBEQICIiAqbB4ttSpUygiW039IAEh4cA4QdCGe9XJVNhWwYG7nG9zKvQHcCvDP2XqlkrCyVhciyux7Hc4C12U82QJAcPOGu/wACFUjatRh5vENh2jajY5uocs2Eyw69Ezpqpu28Y2nUZO9jo7nNXKbX2oKgLdx3jUHcR1gwVPi1wvFdt9rYuSVafJ9iHZawpjM4vabmGtGUyXEA9gGp7ASOHdjHVG9G7rhxsQ3KS1xdHWDbfG6CR33yVUMuFqH1sQ45jEuinSbmMdnu00Xtgj1Iy/ldTNfhT+8/9K5jatelTxE1sbXpOc4ZqVMPcx0022YQ0lstZui5JiSCuxIQM3xrr12i67YlzacbU2hRFITtCsPnIzljw4ua0ZmEADKDIBAgAG0OGcQBtPDuJA2liCdbU6ou3oueTpF9LXBgRAH0A0hMxe9999fcPBbBqbRpxWJxdEii0Y7ENNUNaxwY/p9PJJbEDM/fG7hrY7B2pTz8zztSq9xLpeWHKADAIa8lk5XGCAZkQIgdIWrDmDfuuOr4kps0wiysKAREQZREUJeiIiLEpKpK2xa8uNPF1G5nueQ4ZwMzicrQSMrYhscJiCQR40diY0ETtB7tZmky8mdxGnZ46KR0MpK5+rsTGF5Ix7wxziQ3m2SwZy4NaRug5bzYcYjd2xcSPMxtQCSbtDtTMSTp+XbIXspKpDsfEF5ccZUymnkLA0ATzZZnmbHMc9ova8BemF2NUY8OOIqGARlBOW7IsHOdo4lwzZtw3ILdFE8jf9PU8KP9NPI3/T1PCj/TUCWqWscmIjc6/e9pPvou+8pmZ9JwzvL2Gxc4NBYd05QAWnTSx6j0dNr4ZuXnb5qcOsSJDDJBAsbZhfTMV55a+Kq1J1LZYBWVhcL0Um39nU6tRhe8tDWP4by07+xc4zYbC5zQ4l2ZwGkNAc5ud/hAbqYOgkjqdttJcwBpcZaYAB82o1xMkgCwIuRquF5TPqNrMYxjw6k11aZptmqS3K92V8aZxHAwvetaRXx2jiP8ppFrz4KzzP8AEbWm0OTbaNGqaJN2Oc+YzvIHnZhvjWI81oERC6P5NcK6ns7D5xBe01IO4VHF7fYQeqY3KA3aYr0OjRqHnmBrRNIXqgNH+JIu5dRRrua0Nbh6gAAAvR0Agf4i6a1pvxUeM+OPTdPRRPK3/QVfGj/UVftDaeLY4c1g3VG9GfnKbXAkuBtmIgDKdeKtpC7SFS/2niocTg3SAIaKrDmOaCAYgWkie/LKjO21jpgYF2hI+ctY3k5RrIjt4ggTpG3RrVyohtfGww+Qul5ILTVaDTAAguMGQTOixS2tjHOObAua0Rc1W3nLoInedQNLkbmkTK8WFlEGEWUQEREHoiIoWEREBERAREQEREGHtBBBEg2INwR1hQ6JyHmn3aZ5sm8iL0yd5AmOIHEEmavPEUA9pa7Q8LEEGQQdxBAIPUgqNmPlrmnWm7m+3K1t+/XvUxQcNUy1KrXwH5mEkW5yWNaHjwaCNx6oJnws+0atMPbaBjy/MObjNzb4zaTLYXAco8NUbiQ3nXOz0wJLWzAdliQL+cCu/wAfTe54DHZTkdeJjpMmOuFxXKvBCmQ5j3zSiA45oY4QYJvu7o00UdRvyo/33dXQa817/J441H02m4pGse5j3U2z3Oae5fS18u+S3EnPVy03OHTjLk054wek8cAvo3lb/oKnjR/qLo6SNY/3lTr/ANaYS1V7V2I2uZNWqyzR80/IRlcXTMdykHGP+gq+NH+oo+0Np1abA5uGqP6cOaC3MGZXOLwGF2aIjLqSQF1OFHdyaZDmtr4hocW6VLty+oYls6zuNxBuvBvJClMmviTJkg1eibEZSA0dG5tpdbf3oOTP5FjYiQOZGa2oy5pB7ddy9cbyhdTcQMJinXIDmUwWmATMzIHWRvU8o4a4jkvTdT5s1q8Zy7MKnTkgCM0WAjdxPEzu/k1SNRtXM7M14ePMuQMt3Zc5sTq61uAC88Nykc4uBwmKbla4yaRglrQS0E6zMA7yD1TtS5REteThMUCxodBpXdMyGX6REadYTk4XYahaqP8AvG6Wg4PFjMWieaBADiBmdDrATcajgtKvKa8NwmLcMxGZtKW29KZuOCjUp4XqLnxyjfGbyPF3ZmDebGawJgibO3RPDirbZuL56mH83UpyXDJVbleMri2464kdRCaVSkRES9ERFCwvHFYunTANRwaC4NBJgFzjAC9l44vCU6oy1WNe3g9ocNCND1EjvQRDt7CSR5RStHptvM2Bm5toL+Km0KzXtDmODmmYLSHAwYNx1hRhsjDfQ09IPQbcHWeK3GzaEBvNU8rZyjI2BJkwItJuglIon9l4f6Gn9xv5LSm80iGvJLCYY83IJ0Y87zwdv0N4LgnIi8a+Kps89wE6AmCewanuQeyw5wFyoLsa937NkD1qktHczzj2HL2rz8mzXquLzrBswdjBbxk9a8rZqx2W8PzRHUuec57bAPDqb484hjWzG9liOvUaAqXhq2cXEOBhzeB4dY0IO8EL3UbE0nA52DpAQRpnb6vbckHcTwJXJM7nazzxbTzjcpg82+/DpM42XJbe2bAnO/MRLjYtLiOkbjTqEbrLq31Q97HNNjTffeDmZqCLEcDodVzW1qBDoNSoXkdJ0AsMaCMuUb+vrTqI/Br+7p6OdZJQfkrYKVarTMNs7IPWAquzZeMQPEda+nL47Tw7ozB7szalQtIgEHnHXGUSPFdBszlrWp9HEM5wD0mjK/vEZXHw7VXp+qrSPBfj6unqulvlt5lOfo+hIqfZnKbCV4DKoDj6D+g7sANnd0q2e8AEkwAJJNoA3laFbRaNxO2XalqTq0abIoTH1qnSYWsb6OdjnOcPWgPblHAG/ZovSnTrek9hH1WFp7iXkexWVSUXN18NtUQ2nWoEZIL3tOYPv0oa2DPsN9BBn7Lp40PPlDqRZDoDM0g5hl1AtHt47p0ja1WCFlFCWoCwQtitSiGERFKHoijPx9Jpc11RoLYmSBEid/VdKe0KLjlbVYTawc2byBaeo+ChZJRRmbQokSKjCAYJDmwDJETPEHwKw3aNAnKKrJ4Z2zed0/Vd4FBKReVDEMeJY5rgLS0g3id3UR4r0lAcQBJVdWx7XgtZT5xpESYbTIPWQS4EbwCFpiHc64g/s2GI3PcNSeIabRxB4BehK58mbU6heK/NCosxHmveMm4MLg8N9V9QiXx6wynjJuZdCgxs5WgE6nee12p70c4jQT7+6VtSqg6a8ND3g3C5pvNu670CygRQrLMrCyhRCDVoxVGW2ZrzoNZpiTx0Hgua5RYqHxnLnCxYxnHebkwuprg8437D/exc5tuQ4ucBJEecN0ne3rKvn35EOjpNeY5rD4oQZ9d9iHeu76q1rPaRZs/ZDj7wF6Yaq4zAHnv6/TduAUo5t7h4FZsxtsxwpKmQ2dF/RIP4hTsDtfEU4yVS6m0zzT5fTJGkyZAHAECbqQcPUf0WAvndFlZbL5LiZrjsbb3i69MGHLNt4+Pqrnz4q0/E5+joticqG1R89TNI+sb0j/r9Hvtukq+p1muEtcCOIII8QqFjaNFsElo3ZnOIHYXE+C47a+JYa2egSwgWezontkLUvm8qkeLmWRiwefefBGofU0XMcjuUTsRmpVo55gmdM7dM0biDYxa+64HTr2peL1i0PDLjtjtNbdxERXebCyQiINcqLZENK3GbBw9V5fUZLiQSQ54u0AA2dAMCJRmwcKMsUmjI5rmxIgtu0i+5WSIKo8m8HBaaLSCWuMlxuwODSJNoDnacVoeTGDzB3NXAgQ54gSCBZ24gEcCARoFcImxBwuyKFNpbTZka52Yhpc28Bs2PAAdy0xmEpsY5wDiQCQOcqXO4edvMDvVioe0rhjfWqN/cmp/IotOomUx3QKOy6bWgS8wLnnKlzvJ6WpMnvWxwFP6336n6lLKws6Zl6IwwFP6336n6lsMBTsSCY0lzj7yvcLcJyS820iNHEjg6/gdfGV6hZRENXmBKQtMSeg77J9y3CCNX/aM+xU99NcpyhwbGuJJOpIAcbE+qBYe3tXWV3APaSYAZUk9U01x+3qz3klrCIzCX2AA9WJk7ySLaahW6jXkRt0dH+q5/C0nkOOf0n6gO9I/H4q55PYEVXONW7RYBri2/W3X2qlw9Z0Rl9J3pa9IzuShtKpQLiJAgze0cVnUvWt4m0bhsZMdr0mtZ1Ps75z6NEdGBaIGp4TxVTi9qvcOh0R7fFcThdq1GENrGzhLTM5eIdwbwO6YtoryjiAdPBdGXrLX4rxDnr0EYubcz829eu51ySe3/AJUGs6VIqFRqw+OK5ZmXZSNGyMaaGKov3B4B+w7ovB7Ac3cF9jXwvG3B+LgX8RPwV9s2fVL6THH0mNd95oK0fh15mLVZ3xWkei33j+n/AFIREWkyBERAREQEREBERAUPaAvSPCp76dQe8hTFE2oPmyfVLX9zHBx9gKreN1lMd2HBYIW0JC4JX21C2AXhgzZzT6L3DuPSb+64DuUhQMIspCIeNf0RxcPZ0v5Y716kLz1f2N/iNv4T4r1RKDi2g1GA6ZXntg01zPKDGtJc0BxDTDyAejpAuLz1dq6fFn5xn2Knvp/99y5Xa2La4kMY80xJLg0iXybRE2IMnj1q+afwIh79JH4m3NYasMx6LpLnQINhmNhx/wCV4bTIcHC/Shmh09I+EqS2vTzOzOFnOsbHziSYN+Hgo+OqNcWMBtBc7iMxgfz3WVae7ex94lihTa1hdYZ9/qsH569/UqXHYg0SBTdlBE5HAuAG6ADIM7gRvVzjKs6TDYtqbaDr/wCVthtmsBzPE1Ddxs4gxoJs0duqrD3reK82V2z9uVHWqU3C2/eBvnXfpBU9uMa4S09xPuP4e5KjmGqwCJh06k3G9x1uqbFUYfrBLot18eKibcrVrW89tLKtUBn2jgd1u1faNin/AMej/lU/4Gr4XTo1XVRRF3uIaw8S4gCe8g9xX36hSDGtaNGgAdgELT+HRPqn7Mj4xqIpH3/huiItRiCIiAiIgIiICIiAom1v2FX/AC3/AMJUtRdp3pOHrDJ98hv4qLdpTHdhEMos9ZHiKoj02Ge1hEex58ApKi4kw+l1uI7jTefe0KUoTIFiVkLWpMW148OtSNKNy48TA/0294PivRYa0AADQWWSgrtpu6bANXNqAd5pye4X7lSbdxFGiA1xawBvQaSBZoiBPV8WV/jB85T+zU/+f5hUO1cLSYXAAASC7QAmLN64F+0zvXpl/Rh7dNrzHIPqtMQ5pl7iSCCPOJMHhPvW9HEsdTNVpJLy4GQejkJaB3th0fXXhtJwe1zWjKX2Oghke8g+3qUDZ80g9gqnK+CWuDYBaIzNN4O7uCy9RzMt2O0PVsAyQYaZt6Tu0bhr4KPi9pudZgt1Wb46eE9ylVTmi2bcPVEaQNB3DrXg+lx+D1dfWvLWnXXW9y8tisJrCTNj2fFl7Y2jNVo4vn+L8l68mMM59ao/VoAaOEgGY+9HcrA7OqHEMgWAcT3Oj8VPhnUK3yxGSefZAe7m8ZRf9HWY7ua4T7JC+4r49tHYlV9TTj7YX1vBPJpsJ1LWk9pAWn8P3HiiWL8UtW0Y5j5S9kRFpMkREQEREBERAREQFq9gIg8QfAgj3LZEGMoWMgWyKPDAhY9gGQ8Kjf3gW/zLdY2megP8yl/7WLYFcuaIiy8dmERZXiMLCyiCFjHw9h1IbUgcTNMAeJCodtU25YfeOm48d/bc7uAhX2MHzlP7NT+T8wO9UWOa97hkANw9xd5sX5scbwXQN/ave8bwaevTzrJtQVqJg5wJdc744AcI7dZKrKtOH39XtJv7e+Vd46lWbva7tBafZKpajame49EzFjqN5JCybcT2bmK24ebqQF4j43wouM0+Pj4hTHEbpJ6xH4WCg4wWN+8Ru3CR3LytHDro7/5OtmU3YNlQi7nVf3arm/yrqaey6Ydmi6pOQ+CcMDQiq8AsLoApem9zt7OtXvkr/pqnhS/prexYqxSvHtD5nqctpzX+8/3enklPWAvZoA0UHEYKq4DLXcHAzJa0+i5sQ3L603m7Qq0cn8TEeXVes5QSSd93W7NF7xWIc0zLoZSVSP2LXLXtGMqjMAGmAXM4wZvvI7b5hAGX7GrlzT5XUGVuUgCM15J87hYEyYm5MEShdIoGysFVpA85XdVmILgBEa7zr+A3yTPUJEREBERAREQEREBERBF2n+yefVGb7vS/BZXriKQc1zTo4EeIhRcLUzMY71mtPiAVzZ45haOz0RZReCWEREFftMgFsmBlqSeA6EnwlQmOLKfOOaXPqEEgZQQXQGtuQLDKOJhSduEE02T55LY4iWFw+6HL2xFdrBeGgbzu3an3rtxxvEpvV3LbSbXEl7WRcwCQQNwJNj22VBiHvLhDCBldckTq3S66baGKzSWse4bnCC09nV16HcVztasc3SY6croHeNTosbLERbhu4J3WETMNAInXMRJhQNpGB2XPdu+OCsnudqRG89Q8PDxVNtYksLRq/ogcMxgfn3LnlpYuZfbeT+G5rDUGHVlGm09oYAVYLVmi2lfRxGo0+RtO5mRFE2jtGlQDXVXZQ5wYDBPSIJi3U0qJ/eXBxPPsiJmTpIE6cSB2uA1IClC2RVVXlFhGOLX1mtcDBBkb41iP+jwWRygwpDyKrTzYJdEkiCGmwE6kCOJTRtaIouC2hSrTzTw7LExunSfBSkBERAREQFrUeGglxAAEkmwAGpJ3LZeeIoh7S0zB4WIgyCDxBAQbNqNOhB7OyfcsMqtMwQYMGDMHgeCp6nJbCuMlrpsZD3C4JM9t9VmryWwrnOeQ+XOe4/OPiahBcYmBcDs3KeBcrMqLSwDGta0F8Ma1g+cqCzRAmHXMb1t5Ezi//cq/qUCQq/B2Dm+q94jgM2Zo+65q9KlBzOlTLnR5zHOc7MPqlx6LuG46HcR4YSs1zqhboXA8CDkaCCNxEaLxzR6drVSVlYRcqWVhFgqBCx7QalPiA+P3QVl1EOs7Q+Oka7jftW2KA5ynO7P7mrD3EzFgRrv7l34Ocbyv+ZU7Yr0mQwuDTEwfAX4/kuXxTWF4v6LtHEbxrlN112IwtKkw6AHznOMudu6ROpXJ4+g01B0QBlduAJu3w+NFmdVFottr9JaJqqsQ1rnWLy0G8OeZPbNlE2XghiMdQZLi3nAT0naAFx326IcR2BTsdWYxpy79ANDb2W9napXIRhbjaOa5fzhPUebfPvHtXNi3bJWJn3alvThvaI9p1/R9R8iZxf8A7lX9Sx/Z7ONT/dq/rUpFvPllVtLCVWsPkzWPcTduIfUewjK4WkmDfvEqDTwOKlgfQwRp5ulDCC1pPSygyJie3qXRop2OUdhtoEB3k2BzkAmQZkQYJv2albnA46HRQwJzRILXAEEglp7xMmZIHHo9QibRpC2Vhy1gL6dNlQ+eKQhpgmOvTjxKmoihIiIg1zLaV4ystcpV8T1RYBWVCwiIgIiICphTdnqVKepfBboHhjWsPY4Fpg79DuLblVOHrZabDEmoZAG8vJedeEnwXhnnUQtWEmjVDhLfyII1BG4jgt1GbhnZs+bKSIIaLHgSTqRpIAt2CPdgI1M+xcqWyLWo8ASdBqsygiYsDnKczHTngAANT8arzr1zcNnQ3EZj2Tp2lZxzpewDrMdot7lh9MjzSAfSJBM9QgiAtDB+R437q9+z3OE1nuf9UkZRwBgDN7lQbRwFFhLhTYDxyhdRUFUjMXMiLDIbDj5+pXO7WpVXNe+WQ0GBlOoH2t1/iFxdZij2aPR5N93K1WhzzIs2wBk/H59isuSdXLjMOXei8tnjnpvY3tu4DuK12hTonmm0azC8NyOHN1G5iL5idJmfFQQ2rSqseS0FjgdDqw5ho76p8VyWxThvH7NXHnrnxTEfKY0+1oooZW9en9x360yV/Xp/cd+tbL5xKRVu0PLBTmjzT3ggw4OYC0SS2ZNzYDSJJUMv2pFmYWZFi6oLSb2ndltxcbnKC6dI2vkVDXqbU9CnhjM2c6oIF4kjU6TYfiN8Q7aILubbhyPRzGoCfNsSP9V49EazZo2u0VDO0583DRA1NSZkzYHhG/W31l6YI7R5wCqMPzcuzObnzxPRDWkxpFyfGJLRtdIiKEv/2Q==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3254" name="Picture 6" descr="https://encrypted-tbn3.gstatic.com/images?q=tbn:ANd9GcTE597w0rdQorhMG876E04moYekkA2-L7qKpQNrjxpBCVR9IzwPM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2552700" cy="3743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3256" name="Picture 8" descr="https://encrypted-tbn3.gstatic.com/images?q=tbn:ANd9GcTZrkPrbDEJYjv5MHS6WawEy8jso_EPUQ2Cg4tK2gqkK0A1AN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8581" y="2852936"/>
            <a:ext cx="3753619" cy="3300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3258" name="Picture 10" descr="https://encrypted-tbn2.gstatic.com/images?q=tbn:ANd9GcQ1LF-5Mb3r8pII6NihTEn_iqcPRtV-dHHoM94twLnMNp3PASPU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772816"/>
            <a:ext cx="2743200" cy="3743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6588224" y="6237312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Arial" pitchFamily="34" charset="0"/>
                <a:cs typeface="Arial" pitchFamily="34" charset="0"/>
              </a:rPr>
              <a:t>Tirapelli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7504" y="188641"/>
            <a:ext cx="7416824" cy="1368152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endParaRPr lang="pt-BR" sz="2800" b="1" kern="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pt-BR" sz="1800" b="1" kern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RCG 0118 ANATOMIA GERAL E DO APARELHO LOCOMOTOR</a:t>
            </a:r>
            <a:endParaRPr lang="pt-BR" sz="18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lvl="0" eaLnBrk="1" hangingPunct="1">
              <a:defRPr/>
            </a:pPr>
            <a:r>
              <a:rPr lang="pt-BR" sz="2400" b="1" dirty="0" smtClean="0">
                <a:effectLst/>
                <a:latin typeface="Arial" pitchFamily="34" charset="0"/>
                <a:cs typeface="Arial" pitchFamily="34" charset="0"/>
              </a:rPr>
              <a:t>AULA 3: DORSO</a:t>
            </a:r>
          </a:p>
          <a:p>
            <a:pPr lvl="0" eaLnBrk="1" hangingPunct="1">
              <a:defRPr/>
            </a:pPr>
            <a:r>
              <a:rPr lang="pt-BR" sz="2400" b="1" dirty="0" smtClean="0">
                <a:effectLst/>
                <a:latin typeface="Arial" pitchFamily="34" charset="0"/>
                <a:cs typeface="Arial" pitchFamily="34" charset="0"/>
              </a:rPr>
              <a:t>MÚSCULOS EXTRÍNSECOS E INTRÍNSECOS DO DORSO</a:t>
            </a:r>
            <a:endParaRPr lang="pt-BR" sz="2400" b="1" dirty="0"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pt-BR" sz="2400" b="1" kern="0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11" name="Picture 5" descr="brasao USP -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368152" cy="177245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/>
            </a:r>
            <a:br>
              <a:rPr lang="pt-BR" sz="3200" b="1" dirty="0" smtClean="0">
                <a:solidFill>
                  <a:srgbClr val="C00000"/>
                </a:solidFill>
              </a:rPr>
            </a:br>
            <a:r>
              <a:rPr lang="pt-BR" sz="3200" b="1" dirty="0" smtClean="0">
                <a:solidFill>
                  <a:srgbClr val="C00000"/>
                </a:solidFill>
              </a:rPr>
              <a:t>2.1. Grupo dos mm. extensores e rotadores da cabeça e pescoço </a:t>
            </a:r>
            <a:br>
              <a:rPr lang="pt-BR" sz="3200" b="1" dirty="0" smtClean="0">
                <a:solidFill>
                  <a:srgbClr val="C00000"/>
                </a:solidFill>
              </a:rPr>
            </a:br>
            <a:endParaRPr lang="pt-BR" sz="3200" dirty="0"/>
          </a:p>
        </p:txBody>
      </p:sp>
      <p:pic>
        <p:nvPicPr>
          <p:cNvPr id="47108" name="Picture 4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14488"/>
            <a:ext cx="6476760" cy="4860778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2428860" y="2428868"/>
            <a:ext cx="171451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500826" y="1714488"/>
            <a:ext cx="185738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858016" y="2571744"/>
            <a:ext cx="1571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Esplênio da cabeça</a:t>
            </a:r>
            <a:endParaRPr lang="pt-BR" dirty="0"/>
          </a:p>
        </p:txBody>
      </p:sp>
      <p:pic>
        <p:nvPicPr>
          <p:cNvPr id="12" name="Picture 2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714488"/>
            <a:ext cx="3384550" cy="306705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714488"/>
            <a:ext cx="6000792" cy="48577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3" name="Picture 3" descr="moore pagna 719 - antigo - fig a 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17801" y="3861048"/>
            <a:ext cx="4434919" cy="2952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cxnSp>
        <p:nvCxnSpPr>
          <p:cNvPr id="15" name="Conector de seta reta 14"/>
          <p:cNvCxnSpPr/>
          <p:nvPr/>
        </p:nvCxnSpPr>
        <p:spPr>
          <a:xfrm flipH="1">
            <a:off x="7884368" y="5445224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 rot="10800000" flipV="1">
            <a:off x="8172400" y="5219907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824662"/>
            <a:ext cx="5357850" cy="6033338"/>
          </a:xfrm>
          <a:prstGeom prst="rect">
            <a:avLst/>
          </a:prstGeom>
          <a:noFill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57200" y="71414"/>
            <a:ext cx="8229600" cy="9890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2.2. Grupo dos mm. extensores e rotadores da coluna vertebral</a:t>
            </a:r>
            <a:b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37" name="Picture 9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1214422"/>
            <a:ext cx="3387333" cy="3714776"/>
          </a:xfrm>
          <a:prstGeom prst="rect">
            <a:avLst/>
          </a:prstGeom>
          <a:noFill/>
        </p:spPr>
      </p:pic>
      <p:pic>
        <p:nvPicPr>
          <p:cNvPr id="48139" name="Picture 11" descr="Resultado de imagem para aponeurose toracolomb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780" y="1453816"/>
            <a:ext cx="4007172" cy="5143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66" name="Picture 2" descr="Resultado de imagem para imagem de extensaõ da coluna vertebr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194" y="1340768"/>
            <a:ext cx="3214710" cy="542962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9" name="Conector reto 8"/>
          <p:cNvCxnSpPr/>
          <p:nvPr/>
        </p:nvCxnSpPr>
        <p:spPr>
          <a:xfrm>
            <a:off x="2627784" y="1628800"/>
            <a:ext cx="0" cy="338437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8244408" y="2780928"/>
            <a:ext cx="72008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8100392" y="3356992"/>
            <a:ext cx="1043608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7740352" y="3861048"/>
            <a:ext cx="1152128" cy="57606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1030" name="Picture 6" descr="https://encrypted-tbn0.gstatic.com/images?q=tbn:ANd9GcRwqz9f02bZQ98fBWrznultae7_MZMxLvNpKNCCTQncaW1Ocgj-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27313"/>
            <a:ext cx="4792103" cy="4230687"/>
          </a:xfrm>
          <a:prstGeom prst="rect">
            <a:avLst/>
          </a:prstGeom>
          <a:noFill/>
        </p:spPr>
      </p:pic>
      <p:pic>
        <p:nvPicPr>
          <p:cNvPr id="7" name="Picture 2" descr="https://encrypted-tbn2.gstatic.com/images?q=tbn:ANd9GcRscOj_ROFnvnP5unY7YYI2POT_y-tK_o2eVsd9G4nr3EANGC9Z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2853"/>
            <a:ext cx="6637414" cy="249406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2" descr="Resultado de imagem para musculos do dors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44" y="2824311"/>
            <a:ext cx="3962400" cy="3629025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555776" y="2780928"/>
            <a:ext cx="30243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Aponeurose </a:t>
            </a:r>
            <a:r>
              <a:rPr lang="pt-BR" b="1" dirty="0" err="1" smtClean="0"/>
              <a:t>toracolombar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pt-BR" sz="2800" b="1" dirty="0" smtClean="0"/>
              <a:t>Mm. transverso-espinhais</a:t>
            </a:r>
            <a:br>
              <a:rPr lang="pt-BR" sz="2800" b="1" dirty="0" smtClean="0"/>
            </a:br>
            <a:r>
              <a:rPr lang="pt-BR" sz="2800" b="1" dirty="0" smtClean="0">
                <a:solidFill>
                  <a:schemeClr val="tx2"/>
                </a:solidFill>
              </a:rPr>
              <a:t>Extensão e rotação contralateral da CV.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>
                <a:solidFill>
                  <a:schemeClr val="accent1"/>
                </a:solidFill>
              </a:rPr>
              <a:t>3 subgrupos: </a:t>
            </a:r>
            <a:r>
              <a:rPr lang="pt-BR" sz="2800" b="1" dirty="0" smtClean="0">
                <a:solidFill>
                  <a:srgbClr val="C00000"/>
                </a:solidFill>
              </a:rPr>
              <a:t>A) Semi-espinhais da C e do P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8132" name="Picture 4" descr="Resultado de imagem para musculos esplenio da cabeça e do pescoç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94219"/>
            <a:ext cx="4929222" cy="4792301"/>
          </a:xfrm>
          <a:prstGeom prst="rect">
            <a:avLst/>
          </a:prstGeom>
          <a:noFill/>
        </p:spPr>
      </p:pic>
      <p:pic>
        <p:nvPicPr>
          <p:cNvPr id="49154" name="Picture 2" descr="Resultado de imagem para musculo semiespinhal do pescoç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826" y="1476386"/>
            <a:ext cx="5449884" cy="4810134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928662" y="3429000"/>
            <a:ext cx="2357454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9156" name="Picture 4" descr="Resultado de imagem para musculo intertransversa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428736"/>
            <a:ext cx="5357850" cy="5317028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3059832" y="4581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T6 a T10</a:t>
            </a:r>
            <a:endParaRPr lang="pt-BR" b="1" dirty="0"/>
          </a:p>
        </p:txBody>
      </p:sp>
      <p:pic>
        <p:nvPicPr>
          <p:cNvPr id="10" name="Picture 9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556792"/>
            <a:ext cx="3387333" cy="371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7892" name="AutoShape 4" descr="data:image/jpeg;base64,/9j/4AAQSkZJRgABAQAAAQABAAD/2wCEAAkGBxQSEBUUEhQWFBMVGCAYGRcYFxsYFxgaHRodHhsdFxkaHCggGiAlHBkgITEhJyorLi4uGCszODMsNygtLisBCgoKDg0OGxAQGywkICY4NDQsLDQsLCwsLDcsLCwsLCwsLCwsLCwvLCwsLCwsLCwsLCwsLCwsLCwsLCwsLCwsLP/AABEIAO4A1AMBIgACEQEDEQH/xAAbAAEAAgMBAQAAAAAAAAAAAAAABQYDBAcCAf/EAEwQAAEDAgIECQYLBwIFBQAAAAEAAgMEERIhBTFBUQYTIjVhcXSBswcykaGxwRYXI1NUkpPR0tPwFCQzQlJicoLxg5SissIVQ2Nz4f/EABkBAQADAQEAAAAAAAAAAAAAAAACAwQBBf/EACsRAAICAQMDAwQBBQAAAAAAAAABAhEDBBIhIjFBEzJRM2GB8HEjQpHB8f/aAAwDAQACEQMRAD8A6PwV4N0bqClc6kp3ONPGSTDGSSY23JOHMqU+C9F9DpvsI/wpwR5vpOzxeG1SyAifgvRfQ6b7CP8ACnwXovodN9hH+FSyICJ+C9F9DpvsI/wp8F6L6HTfYR/hUsiAifgvRfQ6b7CP8KfBei+h032Ef4VLIgIn4L0X0Om+wj/CnwXovodN9hH+FSyICJ+C9F9DpvsI/wAKfBei+h032Ef4VLIgIn4L0X0Om+wj/CnwXovodN9hH+FSyICJ+C9F9DpvsI/wp8F6L6HTfYR/hUsiArtfoigisDR0xc7UOIjz3/yrANG0X0Gm+xj/AAKR4Q02Lin7WvA7nZH12UPVTXcWtF9h6D1rPOUlIsSTRsu0VRbKKl74Y/wrGdFUn0Ok+wZ9y0mOLHBtwSdYvqztmvNVpAsbixMtrAsbZ21Hv9S5ukdUPgkf/SaP6FS/YM/CvbdFUO2ipvsY/wAKgZZJDyjM0DoNh7L7PUvDax8brmTHiGQ2dHSoPLNElisscmjdHNFzSUw/4Ef4VkodC6PmaXMpKYgG38CMZj/T0qrV1W6SMk2uy1wP7jl3/crxoCjMVOxp87Wes5+rV3KeHNKcvsRnBRRi+C9F9DpvsI/wp8F6L6HTfYR/hUsi0lRwTyy6Lgir42xQxRtNO02ZG1ovxkmdgNeXqRbnlw5wi7O3xJUQHWeCPN9J2eLw2qWUTwR5vpOzxeG1SyAIiIAiIgCIiAIiIAiIgCIiAIiIDV0lTmSMtHnZEdYNx7FzSsxtkcS4gYsJbc8m2u/SSHegrqqonDCi4uRzxm2QYiNzm2xEf6fad6pyxtWatLJKZFsylBvrjc3/AFAtd7j6VrcIHfu7wN4HV5g9iyVsZIjLRch4A6Q5pGvrss+kabC1hYeMk4wcktuwnLX6L+tUJeDc2k7I1h4zE/FyWNw9F3a8/wDHX/kF9dSEspRIcDZHDC8HMsLsII6QCDbpC8zSHjCx+CJuIvkyuC47AN2QWaKmjfE5zZHYInBoBLiQTyiQDk0WaTcbQESISm+Cf0LojjJ5Yw9z4Y3NJebXe4a2iwtnr6iN6vaheCVIY6VhcLPk+UcNVi7MDubZvcppaccFFHnZZXIIiKwrOIeXDnCLs7fElRPLhzhF2dviSogOs8Eeb6Ts8XhtUsongjzfSdni8NqlkAREQBERAEREAREQBERAEREAREQBQ3Cmlx0znWu6Plju84d7bhTK+OC41aolGW1pnJWy4oXAZG3J6C3MexZ5aoPMJbis5wuGnlHLIA7LkkE7iselKT9nq549TcnNGzCdRHVq62rTogeOa0OwcoEE5WG3vzPqWJ8M9mlKDkv3g9U1OMcsjsZe0iwc6xAIcM9t7tstnRQ4w8WAGiWZsdm7tchzzJwnadix6RkLZJAXB2JvnAawDyT12K2uAlVGKqFrhyn8Zh/ysMx/pBHpU1y0ZqqDkdSAX1EWs80IiIDiHlw5wi7O3xJUTy4c4Rdnb4kqIDrPBHm+k7PF4bVLKJ4I830nZ4vDapZAEREAREQBERAEREAREQBERAEREARFH6X0o2CNzjmWtJt7L9ZXG6OpXwikcNq4SVXJAIhHFuO9zuVbuLR61A6PjeZoyxheWu7iL2zOzWVL0VEyoe7jSRy+NJGRdb2A3Jz7t6sEcDWhoiAay+RGQJ9rutZlBze7wejLNHDD00uSlaVzneCzAbG7ddjmTbvaSo+mnewsqGj+A4WHfc36x7VL6QF6sgm7rWv1Xae+11o8WG0Mt9ZlPqDUmqXB3BK+GdlpahsjGvYbte0OB3gi4WVVXgPpFuB1MXcuE8n+6Mm7SOrVbYAFalojK1Z5+SGyTQREUiBxDy4c4Rdnb4kqJ5cOcIuzt8SVEB1ngjzfSdni8NqllE8Eeb6Ts8XhtUsgCIiAIiIAi19IVrIInyyuwxsGJzrE2HUBdRHwxpP6pf8Al5/y0BPoorRvCGCd+CJzy61+VDKwWHS9gG3VdSqAIiIAiIgCIsNXOI2F7jYNF88kBi0lVcXGS0Yn25LdpK51peok4yziZJHZho81mrN5GV+n0blO1NXJKC5t2tP8zjh399upVU8Y4uDXANxEPlJycRrw71kyys3aWFO2TPBmJmM4iJJAOu2extsuv2KwVgu3PK9tufpURwWkAa5kQudeI2se/Wf1Zb1Y/CM3Ynb/ALhsVuL2FOpt5GU3S7OLrC3Xdzs+sBzfWQO9aOkZbRPbvkPrsfctjSsRZNd5LjxrmknLMWzNt4AUZpKoxNBG0g+q6rm+k14I9f4JCme5slO9ps4s4sm+1psM9/JXUuDukzPFyxaRhwvB37D1FckrMo47nzZddtWIBxy35hWSnrJKWZkoIfEeSS05YdgO777ZqMJ7XZDUw3UzpqLxDIHNDhmCLg9BXtbDzziHlw5wi7O3xJUTy4c4Rdnb4kqIDrPBHm+k7PF4bVLKJ4I830nZ4vDapZAEREAREQEDw75tqf8AD3hbGkuElNTvkZLJhdHEJnDC48guwgtsOUcVhhFzmMswtfh3zbU/4e8LNpTg1BUScZK0l1gMnEZBrwMh/wDYT1taf5QgNlumYC63GMGYaLuaMTnFwDW3NycTXNtvaRrBA8SadpxGZBNG9ov5j2uJtiuAAcz8m/L+x24rSHBCnDy4cZcvD/PNgQ+R/J/pBfM8m2vFbVkvHwNpuR/FPFsDGgyOthayRjRbbhZM9oPTnci6Ak36YhDHvbI2QRv4t+BzXFshIGA2OTruGRtrXin07TvDflWNL2lzWucGuLW+cQ0m5Ddp1BYGcGoAxzLOLXOY7NxuOKeHxtB2Na4aukrVk4F0rr3a+xbhIxkAi0gF7bW8c+x/u6BYCSbp2mIuKmAgNa8/Ks81+THa9TiRY6jfJYvhJSlpc2eN9sXJa4F5wHC+zb3NjrWpPwPp3lznmQude7uMN7niw5w/pc7iWZjVhuLFepOCNO5wceMNi8gGQloMheX2B6ZXekbhYCeUBp6vBdxIGIixI6dYv1ZH/YqWlgIJc17m7SDym+g5jqBCpssshkeGtDnOddz2mzj/AGgOyaALDzvSqsrdUizGrZlqSyx41+Z14cy3ovqaqvpKdmK5JDBk1p1W2Ej3augqefNE1tsOIg2s7kMDhna5849VwqlK3jJJHkDInVq1Hf0rPkvg9DSRts39H6XkLvkctQJN99tSww1MkkgL5HFwewgXsNYcMhlqB13WfQTLlx3kn/qv7lqsFqs7cLmZby0gexxUINo05IR54Pen5i7GXWxCY33ebb2WUTTR4o3nY37gPYFJadeXB7rWvK426cX3EDuWpSD91kI/meB6GlWS5RTh4kv4PVSXOgYDmSY3em4z9Cn2PxUoe2zxhFwNd7WzHpz6FDx3IguAMZYOvlWH/cPQprQdNenYWnlNBB3i+eY/mC4v8EMz6Uy1cBdK8bCYyeVFYDpadV+m9wrOuYcGaoR1zDewfdjh0nV/1WXTgtGGVxr4MGWNSOI+XDnCLs7fElRPLhzhF2dviSorSo6zwR5vpOzxeG1Sy5toql0iaaPiXOEL4IMBD2AsEdPE75MHP5WQuY69rBt8ri82KnSIcSyn1vN8b2FpswgOb8scLCWt5IAOZJAN7gW5FT55tIyYGcS5oxxPL7xxnCJoS5jgydx80S4gLgtsMycKy/tmk/2Mu4hhqeMADCWN5GBuI5SOblJiA5WbQNRQFrRVWSfSeOMCOLA98ge7K8TA8CM2x8u7LuyzvYEb9alqNLYWNdG0HDEHPcIybkwiVxDJrYgDMcIGGzGkEk4SBK8O+ban/D3hTypnDqoq/wBkqG/s8HEYbcZ+0u4zDcZ8VxFr9GPvVzQBFBcKNKTU/FOijMjMRMzWsL38WGknBb+baBne1tZUHBworGBjZqYum+UxBjXsjNjU4eUY3WA/Z2NvfP8AaA7UAHAXlFUvhdJYk0j7WFh8riLjFxlnDiLNBdyAbnpDTks+itOzvlMT4HCzHHjTiFyLEcnBhwnFhBx3u08m2aAsyKmQcKqrBb9jL3hjcy57Lu4sudjHEEMuRyQ3HfbhNgfLeG8jnPEdKH4JMFhK4yEB0jbljYThLjHyASGuN7ubhzAsfCCQiBwb5zrNHWTb1C57lU6JnJs27mjInbIdpvuzy6fXIcNK5944mMfd5OoX1WFxY5ZE696iv2gMHFx48WpzsDzb+1uXsWebuRpxx6DNpWojijOQcdYbraOvfmqnFGDA92pwJJtkD3aujVtVi0m2NtOcbyzCMmkFr3H/AFD9FV+Gdhgdym8oC+Y6/wDxVWS7Nuk27Wb/AAZ/h36HH0AlaNBYThzhcCUZbzqHrstzg24cSLEEkHK++6xaKlbha9wuOPHtBHrUV4L58qRi0m67HG1sUxJB6XD3heXQ4aGOwzcHv78VvYmkpAYXOzzleW9WMkKQq4rU8Y+biIPewf8AldT/ALSuHuiRT53GCKQgDi34fQQdWzJo67qw6FgBbKW7ZC5tjyrEDV0ZepV2hhL4GRuHJ4zI6nXyHqJv3KWoKTHUytDyQxo808u524jmRruL7UgVZvZX3/2YNKMOO4yeDcOA27iuo6Pr2SNbZwLsIJAOq427ly+qiNiwuc138pxHuBzsr1wGa00cbsLRJm1xAGIlriMzt1KzFSk0jJmT2ps5l5cOcIuzt8SVE8uHOEXZ2+JKi0GYtGjeEVVDDAGU0r4oqOOwZFI8SucylwuDmstljlGEOuOLJIta0/pPhFURyMayjke10BlL7SFofge7izgjcQQWNFiLnjMhcWMjwR5vpOzxeG1S6ApMPC2pke9rKST5MNLrNkuHGOB+BwdHa545wsDibxVzbEFmOnK1sjnOpnFgjzY1r3cocc4GM8WC8nCxpaSNYtrzt4C+oDQ0HWPmp2SSRuie4G7HAgtsSMw4Ai4F7Het9EQEDw75tqf8PeFPKB4d821P+HvClaivjZIyN8jWySYsDSQHPwC7sI22BuUBsotWk0jHKGOieHte3G1zc2loIF8Qy29+e4rZugPqLDSVTJY2SRnEyRoe1w2tcLg94Ky3QH1YoqdrSS1rWlxu4gAYjvNtZ6V8fUtDXuJyZfEd1hc+o3XyWrY2PjC6zLYr56t+9AVnhZXYZmtaLvLbA7sRN/8AtC1C/i8mgF51nYwWvYdP3rNwjIjqzK7O0bcI3uc5wHsusMQDAHvzc7zW7zv6s1kd7maopbV+2aulIXfs7nPcGi2s+ceq/oCqzJsMTm7r+jIg+iwVo0rDJKx2q9nWLjZoNiLW23v0nJVCukbgY4EZjCcxlll7SoyTN2lquSY0E60I3/fdadC8NjF72FS0m24YSvmhKxgitibe+q4vkTsWvBO3C8G/8Vp1HePRkFXyaGl1EhWtEgIaCA+ZwF9dnEfeVtabeRHbZZwP1l5e5pqeRfCZri/cT71g4RSYQ4HWLemx95UpPgrxL2owaNcSyLEdTnDptcX9hssnB6IuqJpc8hfI8oXcbZDZYLFTTkRMJA5MZw9NzZt+np6Vu6BjcyWV7XZswsIGfJG0t2jZr2Fdj35Ksj/pv98mbTB41pGXGDO/9YGrVt+9WDyaVhfFKw/yPHWCb3v6FX9Ltu3GwYXedbv85vQcvSpvybvBdO4ZYsBI6RiBUsfvMuSvSKR5cOcIuzt8SVE8uHOEXZ2+JKi2GI6zwR5vpOzxeG1SyieCPN9J2eLw2qWQBERAEREBA8O+ban/AA94XvhDwbjq3Mc972GNrmjAQDZ7oy7O1wS2Msy2SO22IkNK6PZUQvhkvgkGF2E4TboIzB6VGfBgfSqz/mHoDTn4EROaWcY8MLSMFmYbm2fm31NAtfYvQ4Fxh4cJZAceMnDFif8AKRyEPdgu7lRNAOsNFhZSVBoMRSB/H1L7X5MkznsNxbNp1qWQFY0XwLigx4ZJDjg4gnktdhwMZcua0EkCMFt74cRtYFaE3k8iEbWRvIw4G8toe0tFS2dwIcDfMGw1XOq1wrsiAqUPAKnaGjE4ljQ1jiGYm2jjjJaQ3k3bEAbWycRqyX34BwBzC17mNjDg1jQxrRjDg6wDdpdi6xffe2IgKTwkob1rS+5jwB+b3ZWLunp9a1qOmjkbxsreSfNa7O4tkLH9XCkuGxcZIGN/9wkHqBaSoeF/HOs02iZyW7rAWLj1nV/usr4mzVFXBGhLUtL3B8bcF7NIYAyxJABGq5sofSdK0XEeQ/pOzdhO0Xt+slYKnSbGOMVvk7ZG2RJ1h19erX+jG0sTTUDWY73sMyOoH2KiT5pHpYeI7miJ0bOWgDZc+nZ7V6gffG06rtPsBV/0loWGqZdtmvAyc0Z9Tx+iFRa7RUtPJeRhLCRym5tOdxY7O9dlilEli1OPKvh/BKSvBqyWizRITY6xyPvWjwjfdzv8jdb7JBJWOOEsxSWw7QeLIPrKi9NvvI/aL+yy5M7g8fwbbJGySRYW4Whgc5tv6blvpsFl4PxP42WVrrAcnoLjmcQ3ZrJRPa+8obhHFNaG21HPIdAy7gsHBfFxsrgeTa2E+a4k3z7hr16lJe5FEvpM29LgluNos5hOId+tvQd3SpryY2cJ3jLEWZbvOuoTTMlhxjMxbVtF9h3iysnk2pwIpXjU949QzHpPrVmP6hjyfSKD5cOcIuzt8SVE8uHOEXZ2+JKi1mM6zwR5vpOzxeG1SyieCPN9J2eLw2qWQBERAEREAREQBERAEREAREQFd4bxHiA9rcTmm3UHgtv6SFTmhwIp488PKkO8kHIromnQf2eS2xt+4G59QXMX1WFlmedK7E5+7Ech0G2pZ8keqzThl00b0lVHC4sLQ4kcp+sDo6B7Voi0crHw2Fzs1HP1dy3aemLI8m8ZIeVgtiAG8i2fV0qJp24XF17PBuWkWAPSDq9SzZLVM9DA1JNL/p0aPMAkWcRrH37eorBpG2ArX0dpTHGC5pZsz830/evdc/k7xuW+LtWeTKLTplbM4fXk4cOFpcb7w0W/XQq3pCQFzt2L0qw1dSXVjn4S3kYSOkWPvVZqsr+nvWDL3Pd0q6PwTr6gCmvHqebNvlyW8kew+lfeDFU5rSCA5hdqORLrZ4T6B3LT0jZkUcfzbB7NveprQWjHGlAeLtfyukX1G/TrUopylx4KM7jDEk/LI/SpwOaWG8RJDtttwPUr5wEpsFEz+5zndxcbeoLnLqZwc9pcHFxIy32ABtvXWtDUnE08Uf8AQwA9ds/Wr8UWpWYdRJbaOO+XDnCLs7fElRPLhzhF2dviSotBkOs8Eeb6Ts8XhtUsongjzfSdni8NqlkAREQBERAEREAREQBERAEREBgro8Ub267tI9IK5fwda18WFwztnlkbbff0dS6q91hc6guQaBcbEb9l9vQd/wCuurI6aNemjujL8Fi0O8RSFjiD/S5wGIdBOrv6rqJ4VxB1S22XyV7jXcF56jqW3KwvkY1h5Wzdh29XVqWPTkf7yBuhFvTIFXN3jL8UduZP7H3RfCTARFOMtQfvsbcobMgpqrc0tBbY5g2uCCOhU+tH7yGgbcPXdrvet6lpZIC0i5YXt5B/y/l3exMWRvhjU4ILqTr7HiacPqZXAWzJtuJ1+xV+UXfh3ut7PuVkmjJlfJhw4yctxDnXCgGfx7/0596z5F1G7Stenx8GXS7/ADr/AK3K+U4w0wsBcCwuO7XrXOtIv19VvRl710aEXpQb6xfL+4X96ng7SM+uXsX74KDpmV2Pv6PaCu2Quu0HeAVxThCw49d/10/euw6Fmx00L/6o2n0tCuw92Z9Ylsi0cd8uHOEXZ2+JKieXDnCLs7fElRaDzzrPBHm+k7PF4bVLKJ4I830nZ4vDapZAEREAREQBERAEREAREQBERARXCY/usg/qs36zgPYVzahpHQX/AJo7uAPQ24JI2jk79nSr5w3nc2BobnikGW+wJA+sAqrBRNe3i3ucbDC5o1knXc7D1alnytJ8m7TvbDnybmjKjFIC3UR356s7Z9fpCw6XhLqxpG2P1tc4+9SlPSMacmuF9dng+kWWKGJv7QDe+u3SekbMmn9FFUo7SPq1k3L4IajoHOqY5LfzAn1W9T/UrDpePBhda5EjLDfylviANblqHuK09OvGKO4uBI0kDXt96shDaqKc2f1JJvwakMOKnx2AJc423Xc7L1quSUOUjgMybdwt/srno4B8AOq5J6iXXWhW07QwDfc+kk+9RyY9yLMGo9M5vpAEXBBvqt+usehdSgmjbC1jj5ownInzeTs6rqkz0TBVBzvMaQ7Pbne362qVm0vM/NpawbMgT61mjJY48mvV5PVcdvgj+EkQOq2WYsr3wBqMdBF/bdvocfcqdUvc9tpOX0jJ33FWXyduAhkjBvhfi7nD72lSwZE5lOae7Dtfg595cOcIuzt8SVE8uHOEXZ2+JKi2mA6zwR5vpOzxeG1SyieCPN9J2eLw2qWQBERAEREAREQBERAEREAREQFc4aj5OM7nm3WWkA9xzUNoyFrWi2rfv6VbNNaO4+LDfCQbg2uL9IVPwSU83FzADK7XC+Ejovu2rBqoy3X4NGOScaJunDTqCja+IxP4xgJBNyNxH3j2LfgFtXWvVRK0AYiBfYTa/UoxuPJxuz1HUhwGeRHuUdWSYnNe4XLcyN5bnbqvf0rFWHiiLnkPzHQcvVmvoG8dFteX6/WS9CLtWZZcElouS0DLi17utuvc+9R2kqkZ7AP0V6lksywyGrq3/wCyrVfUF5IGq/8At6F2TUVbOq5OkYyeNeXHUM88/wBZLLGbno2BeqKEFoAN94Cy8XYGy8bJk3Oz0YxpUfQ64J2BWDgH583U32n/APVXKGF0sjY2ec426ANpPUF0fRWjGQMws1nznHW47z9yv0sHKW7wirNJJUce8uHOEXZ2+JKieXDnCLs7fElRekZTrPBHm+k7PF4bVLKJ4I830nZ4vDapZAEREAREQBERAEREAREQBERAFG6e0e2aEg5Obymu1YSBt6N635ZQ0XcQANpyUXpKsZKwxMcH48nYXeaNtyNR6FCdVTOruRlH/Da47l9khaZ4JHgFjCQb6gXDkuPfl33Wh+0uicYpHYhbEx52gawekWKySaTDWi7cTNTtw6/SsilFMtaZM6d0GyWMljQJG5gga/7T1+1VGm0gBYE6rWO8K66BqMcWV8A80ndnl0garqpcLNFNjnBaC1jhfVycVzcNOzfbp9Greord4Ktrk6MNbXDCcs9dvYpXgdoprg6SRocMmgOFwXaybHdkB3qC0Xo7jaiMYsjrA17SSuiSR8XDaMeaLADX02vrO3pXFNZOV2R3Y4cPuV/T9OwSY2tAIbhJAtiJNx6B7VByUbg21szmtrSc7hgksTHcEHXYb3beu634J21DsGWAecNpOwdW1YJ1km/BoTcUZOAtG0MkkyLy7DfcAAcusn1K1Kq6J0mI5HgRu4om2JoxWI22GdiNo3Kbg0qx5aBcYyQ0nLERrAGu/WFswTioJFORNybOP+XDnCLs7fElRPLhzhF2dviSotBWdZ4I830nZ4vDapZcs4PeVajio6eN0dQXRwxsJDI7XawA2vJqyUh8cFF81U/Uj/NQHQ0XPPjgovmqn6kf5qfHBRfNVP1I/wA1AdDRc8+OCi+aqfqR/mp8cFF81U/Uj/NQHQ0XPPjgovmqn6kf5qfHBRfNVP1I/wA1AdDRc8+OCi+aqfqR/mp8cFF81U/Uj/NQHQ0XPPjgovmqn6kf5qfHBRfNVP1I/wA1AdDRc8+OCi+aqfqR/mp8cFF81U/Uj/NQFw0wLujG4l/oFv8AyVR05O6nnLxk2RuzPlDbbetDSPlQopcJDaphb/8AHGbg6wflVqS+UGgc2zm1JI1HiorjaLfK7CLrPlxyn2LISUe5btH8GHSND6p7i4jJg/kB2F2079nWslRSNZA+MguDQ4H+o2JsctpFlCN8r9Fb+FU/Uj/NWpW+VGikNwyqabEH5OM3v/xdil6MUulHN7b5LlwPqcUHFnXCcHda7es2Nj0hSlfRMmjLHi7T3EHYQd65Vo7ygUcLy5hqwHWxARxWdbrlNj0hTY8r9F81U/Uj/NUsae2pISa3Wi16C0IKfESQ5xNsVrWbsHvUnUTBjHOOpoLj1AXVB+N+i+aqfqR/mrQrfKbRSNLf3xrSbkBkWY3EmS9uhdUdqqKON27ZPaVlLKcRkE42kEjYTqsNesqVHBiMMIjc+JxGZBxXP9wdr3bFRHeUDR5mErmVhIIOHDFhy1XHGbDmpf436L5qp+pH+aqo4rbcyTnS6SQ0eZIZnQyWuM7gZObnYgbNRyXueS9TA0XBbLc3tmXHPV0XUBL5UKF0hkwVVy0NtgitYEn5zXc+pYKDyiaOikMnF1bnna5sWW+1pAoehJVFdrJb0+X3IXy384Rdnb4kq+queU/hlBWVjJI2ytaIQyz2tBuHvOx5y5SLWUn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14600" y="-1790700"/>
            <a:ext cx="3324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4" name="AutoShape 6" descr="data:image/jpeg;base64,/9j/4AAQSkZJRgABAQAAAQABAAD/2wCEAAkGBxQSEBUUEhQWFBMVGCAYGRcYFxsYFxgaHRodHhsdFxkaHCggGiAlHBkgITEhJyorLi4uGCszODMsNygtLisBCgoKDg0OGxAQGywkICY4NDQsLDQsLCwsLDcsLCwsLCwsLCwsLCwvLCwsLCwsLCwsLCwsLCwsLCwsLCwsLCwsLP/AABEIAO4A1AMBIgACEQEDEQH/xAAbAAEAAgMBAQAAAAAAAAAAAAAABQYDBAcCAf/EAEwQAAEDAgIECQYLBwIFBQAAAAEAAgMEERIhBTFBUQYTIjVhcXSBswcykaGxwRYXI1NUkpPR0tPwFCQzQlJicoLxg5SissIVQ2Nz4f/EABkBAQADAQEAAAAAAAAAAAAAAAACAwQBBf/EACsRAAICAQMDAwQBBQAAAAAAAAABAhEDBBIhIjFBEzJRM2GB8HEjQpHB8f/aAAwDAQACEQMRAD8A6PwV4N0bqClc6kp3ONPGSTDGSSY23JOHMqU+C9F9DpvsI/wpwR5vpOzxeG1SyAifgvRfQ6b7CP8ACnwXovodN9hH+FSyICJ+C9F9DpvsI/wp8F6L6HTfYR/hUsiAifgvRfQ6b7CP8KfBei+h032Ef4VLIgIn4L0X0Om+wj/CnwXovodN9hH+FSyICJ+C9F9DpvsI/wAKfBei+h032Ef4VLIgIn4L0X0Om+wj/CnwXovodN9hH+FSyICJ+C9F9DpvsI/wp8F6L6HTfYR/hUsiArtfoigisDR0xc7UOIjz3/yrANG0X0Gm+xj/AAKR4Q02Lin7WvA7nZH12UPVTXcWtF9h6D1rPOUlIsSTRsu0VRbKKl74Y/wrGdFUn0Ok+wZ9y0mOLHBtwSdYvqztmvNVpAsbixMtrAsbZ21Hv9S5ukdUPgkf/SaP6FS/YM/CvbdFUO2ipvsY/wAKgZZJDyjM0DoNh7L7PUvDax8brmTHiGQ2dHSoPLNElisscmjdHNFzSUw/4Ef4VkodC6PmaXMpKYgG38CMZj/T0qrV1W6SMk2uy1wP7jl3/crxoCjMVOxp87Wes5+rV3KeHNKcvsRnBRRi+C9F9DpvsI/wp8F6L6HTfYR/hUsi0lRwTyy6Lgir42xQxRtNO02ZG1ovxkmdgNeXqRbnlw5wi7O3xJUQHWeCPN9J2eLw2qWUTwR5vpOzxeG1SyAIiIAiIgCIiAIiIAiIgCIiAIiIDV0lTmSMtHnZEdYNx7FzSsxtkcS4gYsJbc8m2u/SSHegrqqonDCi4uRzxm2QYiNzm2xEf6fad6pyxtWatLJKZFsylBvrjc3/AFAtd7j6VrcIHfu7wN4HV5g9iyVsZIjLRch4A6Q5pGvrss+kabC1hYeMk4wcktuwnLX6L+tUJeDc2k7I1h4zE/FyWNw9F3a8/wDHX/kF9dSEspRIcDZHDC8HMsLsII6QCDbpC8zSHjCx+CJuIvkyuC47AN2QWaKmjfE5zZHYInBoBLiQTyiQDk0WaTcbQESISm+Cf0LojjJ5Yw9z4Y3NJebXe4a2iwtnr6iN6vaheCVIY6VhcLPk+UcNVi7MDubZvcppaccFFHnZZXIIiKwrOIeXDnCLs7fElRPLhzhF2dviSogOs8Eeb6Ts8XhtUsongjzfSdni8NqlkAREQBERAEREAREQBERAEREAREQBQ3Cmlx0znWu6Plju84d7bhTK+OC41aolGW1pnJWy4oXAZG3J6C3MexZ5aoPMJbis5wuGnlHLIA7LkkE7iselKT9nq549TcnNGzCdRHVq62rTogeOa0OwcoEE5WG3vzPqWJ8M9mlKDkv3g9U1OMcsjsZe0iwc6xAIcM9t7tstnRQ4w8WAGiWZsdm7tchzzJwnadix6RkLZJAXB2JvnAawDyT12K2uAlVGKqFrhyn8Zh/ysMx/pBHpU1y0ZqqDkdSAX1EWs80IiIDiHlw5wi7O3xJUTy4c4Rdnb4kqIDrPBHm+k7PF4bVLKJ4I830nZ4vDapZAEREAREQBERAEREAREQBERAEREARFH6X0o2CNzjmWtJt7L9ZXG6OpXwikcNq4SVXJAIhHFuO9zuVbuLR61A6PjeZoyxheWu7iL2zOzWVL0VEyoe7jSRy+NJGRdb2A3Jz7t6sEcDWhoiAay+RGQJ9rutZlBze7wejLNHDD00uSlaVzneCzAbG7ddjmTbvaSo+mnewsqGj+A4WHfc36x7VL6QF6sgm7rWv1Xae+11o8WG0Mt9ZlPqDUmqXB3BK+GdlpahsjGvYbte0OB3gi4WVVXgPpFuB1MXcuE8n+6Mm7SOrVbYAFalojK1Z5+SGyTQREUiBxDy4c4Rdnb4kqJ5cOcIuzt8SVEB1ngjzfSdni8NqllE8Eeb6Ts8XhtUsgCIiAIiIAi19IVrIInyyuwxsGJzrE2HUBdRHwxpP6pf8Al5/y0BPoorRvCGCd+CJzy61+VDKwWHS9gG3VdSqAIiIAiIgCIsNXOI2F7jYNF88kBi0lVcXGS0Yn25LdpK51peok4yziZJHZho81mrN5GV+n0blO1NXJKC5t2tP8zjh399upVU8Y4uDXANxEPlJycRrw71kyys3aWFO2TPBmJmM4iJJAOu2extsuv2KwVgu3PK9tufpURwWkAa5kQudeI2se/Wf1Zb1Y/CM3Ynb/ALhsVuL2FOpt5GU3S7OLrC3Xdzs+sBzfWQO9aOkZbRPbvkPrsfctjSsRZNd5LjxrmknLMWzNt4AUZpKoxNBG0g+q6rm+k14I9f4JCme5slO9ps4s4sm+1psM9/JXUuDukzPFyxaRhwvB37D1FckrMo47nzZddtWIBxy35hWSnrJKWZkoIfEeSS05YdgO777ZqMJ7XZDUw3UzpqLxDIHNDhmCLg9BXtbDzziHlw5wi7O3xJUTy4c4Rdnb4kqIDrPBHm+k7PF4bVLKJ4I830nZ4vDapZAEREAREQEDw75tqf8AD3hbGkuElNTvkZLJhdHEJnDC48guwgtsOUcVhhFzmMswtfh3zbU/4e8LNpTg1BUScZK0l1gMnEZBrwMh/wDYT1taf5QgNlumYC63GMGYaLuaMTnFwDW3NycTXNtvaRrBA8SadpxGZBNG9ov5j2uJtiuAAcz8m/L+x24rSHBCnDy4cZcvD/PNgQ+R/J/pBfM8m2vFbVkvHwNpuR/FPFsDGgyOthayRjRbbhZM9oPTnci6Ak36YhDHvbI2QRv4t+BzXFshIGA2OTruGRtrXin07TvDflWNL2lzWucGuLW+cQ0m5Ddp1BYGcGoAxzLOLXOY7NxuOKeHxtB2Na4aukrVk4F0rr3a+xbhIxkAi0gF7bW8c+x/u6BYCSbp2mIuKmAgNa8/Ks81+THa9TiRY6jfJYvhJSlpc2eN9sXJa4F5wHC+zb3NjrWpPwPp3lznmQude7uMN7niw5w/pc7iWZjVhuLFepOCNO5wceMNi8gGQloMheX2B6ZXekbhYCeUBp6vBdxIGIixI6dYv1ZH/YqWlgIJc17m7SDym+g5jqBCpssshkeGtDnOddz2mzj/AGgOyaALDzvSqsrdUizGrZlqSyx41+Z14cy3ovqaqvpKdmK5JDBk1p1W2Ej3augqefNE1tsOIg2s7kMDhna5849VwqlK3jJJHkDInVq1Hf0rPkvg9DSRts39H6XkLvkctQJN99tSww1MkkgL5HFwewgXsNYcMhlqB13WfQTLlx3kn/qv7lqsFqs7cLmZby0gexxUINo05IR54Pen5i7GXWxCY33ebb2WUTTR4o3nY37gPYFJadeXB7rWvK426cX3EDuWpSD91kI/meB6GlWS5RTh4kv4PVSXOgYDmSY3em4z9Cn2PxUoe2zxhFwNd7WzHpz6FDx3IguAMZYOvlWH/cPQprQdNenYWnlNBB3i+eY/mC4v8EMz6Uy1cBdK8bCYyeVFYDpadV+m9wrOuYcGaoR1zDewfdjh0nV/1WXTgtGGVxr4MGWNSOI+XDnCLs7fElRPLhzhF2dviSorSo6zwR5vpOzxeG1Sy5toql0iaaPiXOEL4IMBD2AsEdPE75MHP5WQuY69rBt8ri82KnSIcSyn1vN8b2FpswgOb8scLCWt5IAOZJAN7gW5FT55tIyYGcS5oxxPL7xxnCJoS5jgydx80S4gLgtsMycKy/tmk/2Mu4hhqeMADCWN5GBuI5SOblJiA5WbQNRQFrRVWSfSeOMCOLA98ge7K8TA8CM2x8u7LuyzvYEb9alqNLYWNdG0HDEHPcIybkwiVxDJrYgDMcIGGzGkEk4SBK8O+ban/D3hTypnDqoq/wBkqG/s8HEYbcZ+0u4zDcZ8VxFr9GPvVzQBFBcKNKTU/FOijMjMRMzWsL38WGknBb+baBne1tZUHBworGBjZqYum+UxBjXsjNjU4eUY3WA/Z2NvfP8AaA7UAHAXlFUvhdJYk0j7WFh8riLjFxlnDiLNBdyAbnpDTks+itOzvlMT4HCzHHjTiFyLEcnBhwnFhBx3u08m2aAsyKmQcKqrBb9jL3hjcy57Lu4sudjHEEMuRyQ3HfbhNgfLeG8jnPEdKH4JMFhK4yEB0jbljYThLjHyASGuN7ubhzAsfCCQiBwb5zrNHWTb1C57lU6JnJs27mjInbIdpvuzy6fXIcNK5944mMfd5OoX1WFxY5ZE696iv2gMHFx48WpzsDzb+1uXsWebuRpxx6DNpWojijOQcdYbraOvfmqnFGDA92pwJJtkD3aujVtVi0m2NtOcbyzCMmkFr3H/AFD9FV+Gdhgdym8oC+Y6/wDxVWS7Nuk27Wb/AAZ/h36HH0AlaNBYThzhcCUZbzqHrstzg24cSLEEkHK++6xaKlbha9wuOPHtBHrUV4L58qRi0m67HG1sUxJB6XD3heXQ4aGOwzcHv78VvYmkpAYXOzzleW9WMkKQq4rU8Y+biIPewf8AldT/ALSuHuiRT53GCKQgDi34fQQdWzJo67qw6FgBbKW7ZC5tjyrEDV0ZepV2hhL4GRuHJ4zI6nXyHqJv3KWoKTHUytDyQxo808u524jmRruL7UgVZvZX3/2YNKMOO4yeDcOA27iuo6Pr2SNbZwLsIJAOq427ly+qiNiwuc138pxHuBzsr1wGa00cbsLRJm1xAGIlriMzt1KzFSk0jJmT2ps5l5cOcIuzt8SVE8uHOEXZ2+JKi0GYtGjeEVVDDAGU0r4oqOOwZFI8SucylwuDmstljlGEOuOLJIta0/pPhFURyMayjke10BlL7SFofge7izgjcQQWNFiLnjMhcWMjwR5vpOzxeG1S6ApMPC2pke9rKST5MNLrNkuHGOB+BwdHa545wsDibxVzbEFmOnK1sjnOpnFgjzY1r3cocc4GM8WC8nCxpaSNYtrzt4C+oDQ0HWPmp2SSRuie4G7HAgtsSMw4Ai4F7Het9EQEDw75tqf8PeFPKB4d821P+HvClaivjZIyN8jWySYsDSQHPwC7sI22BuUBsotWk0jHKGOieHte3G1zc2loIF8Qy29+e4rZugPqLDSVTJY2SRnEyRoe1w2tcLg94Ky3QH1YoqdrSS1rWlxu4gAYjvNtZ6V8fUtDXuJyZfEd1hc+o3XyWrY2PjC6zLYr56t+9AVnhZXYZmtaLvLbA7sRN/8AtC1C/i8mgF51nYwWvYdP3rNwjIjqzK7O0bcI3uc5wHsusMQDAHvzc7zW7zv6s1kd7maopbV+2aulIXfs7nPcGi2s+ceq/oCqzJsMTm7r+jIg+iwVo0rDJKx2q9nWLjZoNiLW23v0nJVCukbgY4EZjCcxlll7SoyTN2lquSY0E60I3/fdadC8NjF72FS0m24YSvmhKxgitibe+q4vkTsWvBO3C8G/8Vp1HePRkFXyaGl1EhWtEgIaCA+ZwF9dnEfeVtabeRHbZZwP1l5e5pqeRfCZri/cT71g4RSYQ4HWLemx95UpPgrxL2owaNcSyLEdTnDptcX9hssnB6IuqJpc8hfI8oXcbZDZYLFTTkRMJA5MZw9NzZt+np6Vu6BjcyWV7XZswsIGfJG0t2jZr2Fdj35Ksj/pv98mbTB41pGXGDO/9YGrVt+9WDyaVhfFKw/yPHWCb3v6FX9Ltu3GwYXedbv85vQcvSpvybvBdO4ZYsBI6RiBUsfvMuSvSKR5cOcIuzt8SVE8uHOEXZ2+JKi2GI6zwR5vpOzxeG1SyieCPN9J2eLw2qWQBERAEREBA8O+ban/AA94XvhDwbjq3Mc972GNrmjAQDZ7oy7O1wS2Msy2SO22IkNK6PZUQvhkvgkGF2E4TboIzB6VGfBgfSqz/mHoDTn4EROaWcY8MLSMFmYbm2fm31NAtfYvQ4Fxh4cJZAceMnDFif8AKRyEPdgu7lRNAOsNFhZSVBoMRSB/H1L7X5MkznsNxbNp1qWQFY0XwLigx4ZJDjg4gnktdhwMZcua0EkCMFt74cRtYFaE3k8iEbWRvIw4G8toe0tFS2dwIcDfMGw1XOq1wrsiAqUPAKnaGjE4ljQ1jiGYm2jjjJaQ3k3bEAbWycRqyX34BwBzC17mNjDg1jQxrRjDg6wDdpdi6xffe2IgKTwkob1rS+5jwB+b3ZWLunp9a1qOmjkbxsreSfNa7O4tkLH9XCkuGxcZIGN/9wkHqBaSoeF/HOs02iZyW7rAWLj1nV/usr4mzVFXBGhLUtL3B8bcF7NIYAyxJABGq5sofSdK0XEeQ/pOzdhO0Xt+slYKnSbGOMVvk7ZG2RJ1h19erX+jG0sTTUDWY73sMyOoH2KiT5pHpYeI7miJ0bOWgDZc+nZ7V6gffG06rtPsBV/0loWGqZdtmvAyc0Z9Tx+iFRa7RUtPJeRhLCRym5tOdxY7O9dlilEli1OPKvh/BKSvBqyWizRITY6xyPvWjwjfdzv8jdb7JBJWOOEsxSWw7QeLIPrKi9NvvI/aL+yy5M7g8fwbbJGySRYW4Whgc5tv6blvpsFl4PxP42WVrrAcnoLjmcQ3ZrJRPa+8obhHFNaG21HPIdAy7gsHBfFxsrgeTa2E+a4k3z7hr16lJe5FEvpM29LgluNos5hOId+tvQd3SpryY2cJ3jLEWZbvOuoTTMlhxjMxbVtF9h3iysnk2pwIpXjU949QzHpPrVmP6hjyfSKD5cOcIuzt8SVE8uHOEXZ2+JKi1mM6zwR5vpOzxeG1SyieCPN9J2eLw2qWQBERAEREAREQBERAEREAREQFd4bxHiA9rcTmm3UHgtv6SFTmhwIp488PKkO8kHIromnQf2eS2xt+4G59QXMX1WFlmedK7E5+7Ech0G2pZ8keqzThl00b0lVHC4sLQ4kcp+sDo6B7Voi0crHw2Fzs1HP1dy3aemLI8m8ZIeVgtiAG8i2fV0qJp24XF17PBuWkWAPSDq9SzZLVM9DA1JNL/p0aPMAkWcRrH37eorBpG2ArX0dpTHGC5pZsz830/evdc/k7xuW+LtWeTKLTplbM4fXk4cOFpcb7w0W/XQq3pCQFzt2L0qw1dSXVjn4S3kYSOkWPvVZqsr+nvWDL3Pd0q6PwTr6gCmvHqebNvlyW8kew+lfeDFU5rSCA5hdqORLrZ4T6B3LT0jZkUcfzbB7NveprQWjHGlAeLtfyukX1G/TrUopylx4KM7jDEk/LI/SpwOaWG8RJDtttwPUr5wEpsFEz+5zndxcbeoLnLqZwc9pcHFxIy32ABtvXWtDUnE08Uf8AQwA9ds/Wr8UWpWYdRJbaOO+XDnCLs7fElRPLhzhF2dviSotBkOs8Eeb6Ts8XhtUsongjzfSdni8NqlkAREQBERAEREAREQBERAEREBgro8Ub267tI9IK5fwda18WFwztnlkbbff0dS6q91hc6guQaBcbEb9l9vQd/wCuurI6aNemjujL8Fi0O8RSFjiD/S5wGIdBOrv6rqJ4VxB1S22XyV7jXcF56jqW3KwvkY1h5Wzdh29XVqWPTkf7yBuhFvTIFXN3jL8UduZP7H3RfCTARFOMtQfvsbcobMgpqrc0tBbY5g2uCCOhU+tH7yGgbcPXdrvet6lpZIC0i5YXt5B/y/l3exMWRvhjU4ILqTr7HiacPqZXAWzJtuJ1+xV+UXfh3ut7PuVkmjJlfJhw4yctxDnXCgGfx7/0596z5F1G7Stenx8GXS7/ADr/AK3K+U4w0wsBcCwuO7XrXOtIv19VvRl710aEXpQb6xfL+4X96ng7SM+uXsX74KDpmV2Pv6PaCu2Quu0HeAVxThCw49d/10/euw6Fmx00L/6o2n0tCuw92Z9Ylsi0cd8uHOEXZ2+JKieXDnCLs7fElRaDzzrPBHm+k7PF4bVLKJ4I830nZ4vDapZAEREAREQBERAEREAREQBERARXCY/usg/qs36zgPYVzahpHQX/AJo7uAPQ24JI2jk79nSr5w3nc2BobnikGW+wJA+sAqrBRNe3i3ucbDC5o1knXc7D1alnytJ8m7TvbDnybmjKjFIC3UR356s7Z9fpCw6XhLqxpG2P1tc4+9SlPSMacmuF9dng+kWWKGJv7QDe+u3SekbMmn9FFUo7SPq1k3L4IajoHOqY5LfzAn1W9T/UrDpePBhda5EjLDfylviANblqHuK09OvGKO4uBI0kDXt96shDaqKc2f1JJvwakMOKnx2AJc423Xc7L1quSUOUjgMybdwt/srno4B8AOq5J6iXXWhW07QwDfc+kk+9RyY9yLMGo9M5vpAEXBBvqt+usehdSgmjbC1jj5ownInzeTs6rqkz0TBVBzvMaQ7Pbne362qVm0vM/NpawbMgT61mjJY48mvV5PVcdvgj+EkQOq2WYsr3wBqMdBF/bdvocfcqdUvc9tpOX0jJ33FWXyduAhkjBvhfi7nD72lSwZE5lOae7Dtfg595cOcIuzt8SVE8uHOEXZ2+JKi2mA6zwR5vpOzxeG1SyieCPN9J2eLw2qWQBERAEREAREQBERAEREAREQFc4aj5OM7nm3WWkA9xzUNoyFrWi2rfv6VbNNaO4+LDfCQbg2uL9IVPwSU83FzADK7XC+Ejovu2rBqoy3X4NGOScaJunDTqCja+IxP4xgJBNyNxH3j2LfgFtXWvVRK0AYiBfYTa/UoxuPJxuz1HUhwGeRHuUdWSYnNe4XLcyN5bnbqvf0rFWHiiLnkPzHQcvVmvoG8dFteX6/WS9CLtWZZcElouS0DLi17utuvc+9R2kqkZ7AP0V6lksywyGrq3/wCyrVfUF5IGq/8At6F2TUVbOq5OkYyeNeXHUM88/wBZLLGbno2BeqKEFoAN94Cy8XYGy8bJk3Oz0YxpUfQ64J2BWDgH583U32n/APVXKGF0sjY2ec426ANpPUF0fRWjGQMws1nznHW47z9yv0sHKW7wirNJJUce8uHOEXZ2+JKieXDnCLs7fElRekZTrPBHm+k7PF4bVLKJ4I830nZ4vDapZAEREAREQBERAEREAREQBERAFG6e0e2aEg5Obymu1YSBt6N635ZQ0XcQANpyUXpKsZKwxMcH48nYXeaNtyNR6FCdVTOruRlH/Da47l9khaZ4JHgFjCQb6gXDkuPfl33Wh+0uicYpHYhbEx52gawekWKySaTDWi7cTNTtw6/SsilFMtaZM6d0GyWMljQJG5gga/7T1+1VGm0gBYE6rWO8K66BqMcWV8A80ndnl0garqpcLNFNjnBaC1jhfVycVzcNOzfbp9Greord4Ktrk6MNbXDCcs9dvYpXgdoprg6SRocMmgOFwXaybHdkB3qC0Xo7jaiMYsjrA17SSuiSR8XDaMeaLADX02vrO3pXFNZOV2R3Y4cPuV/T9OwSY2tAIbhJAtiJNx6B7VByUbg21szmtrSc7hgksTHcEHXYb3beu634J21DsGWAecNpOwdW1YJ1km/BoTcUZOAtG0MkkyLy7DfcAAcusn1K1Kq6J0mI5HgRu4om2JoxWI22GdiNo3Kbg0qx5aBcYyQ0nLERrAGu/WFswTioJFORNybOP+XDnCLs7fElRPLhzhF2dviSotBWdZ4I830nZ4vDapZcs4PeVajio6eN0dQXRwxsJDI7XawA2vJqyUh8cFF81U/Uj/NQHQ0XPPjgovmqn6kf5qfHBRfNVP1I/wA1AdDRc8+OCi+aqfqR/mp8cFF81U/Uj/NQHQ0XPPjgovmqn6kf5qfHBRfNVP1I/wA1AdDRc8+OCi+aqfqR/mp8cFF81U/Uj/NQHQ0XPPjgovmqn6kf5qfHBRfNVP1I/wA1AdDRc8+OCi+aqfqR/mp8cFF81U/Uj/NQFw0wLujG4l/oFv8AyVR05O6nnLxk2RuzPlDbbetDSPlQopcJDaphb/8AHGbg6wflVqS+UGgc2zm1JI1HiorjaLfK7CLrPlxyn2LISUe5btH8GHSND6p7i4jJg/kB2F2079nWslRSNZA+MguDQ4H+o2JsctpFlCN8r9Fb+FU/Uj/NWpW+VGikNwyqabEH5OM3v/xdil6MUulHN7b5LlwPqcUHFnXCcHda7es2Nj0hSlfRMmjLHi7T3EHYQd65Vo7ygUcLy5hqwHWxARxWdbrlNj0hTY8r9F81U/Uj/NUsae2pISa3Wi16C0IKfESQ5xNsVrWbsHvUnUTBjHOOpoLj1AXVB+N+i+aqfqR/mrQrfKbRSNLf3xrSbkBkWY3EmS9uhdUdqqKON27ZPaVlLKcRkE42kEjYTqsNesqVHBiMMIjc+JxGZBxXP9wdr3bFRHeUDR5mErmVhIIOHDFhy1XHGbDmpf436L5qp+pH+aqo4rbcyTnS6SQ0eZIZnQyWuM7gZObnYgbNRyXueS9TA0XBbLc3tmXHPV0XUBL5UKF0hkwVVy0NtgitYEn5zXc+pYKDyiaOikMnF1bnna5sWW+1pAoehJVFdrJb0+X3IXy384Rdnb4kq+queU/hlBWVjJI2ytaIQyz2tBuHvOx5y5SLWUn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14600" y="-1790700"/>
            <a:ext cx="3324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6" name="AutoShape 8" descr="data:image/jpeg;base64,/9j/4AAQSkZJRgABAQAAAQABAAD/2wCEAAkGBxQSEBUUEhQWFBMVGCAYGRcYFxsYFxgaHRodHhsdFxkaHCggGiAlHBkgITEhJyorLi4uGCszODMsNygtLisBCgoKDg0OGxAQGywkICY4NDQsLDQsLCwsLDcsLCwsLCwsLCwsLCwvLCwsLCwsLCwsLCwsLCwsLCwsLCwsLCwsLP/AABEIAO4A1AMBIgACEQEDEQH/xAAbAAEAAgMBAQAAAAAAAAAAAAAABQYDBAcCAf/EAEwQAAEDAgIECQYLBwIFBQAAAAEAAgMEERIhBTFBUQYTIjVhcXSBswcykaGxwRYXI1NUkpPR0tPwFCQzQlJicoLxg5SissIVQ2Nz4f/EABkBAQADAQEAAAAAAAAAAAAAAAACAwQBBf/EACsRAAICAQMDAwQBBQAAAAAAAAABAhEDBBIhIjFBEzJRM2GB8HEjQpHB8f/aAAwDAQACEQMRAD8A6PwV4N0bqClc6kp3ONPGSTDGSSY23JOHMqU+C9F9DpvsI/wpwR5vpOzxeG1SyAifgvRfQ6b7CP8ACnwXovodN9hH+FSyICJ+C9F9DpvsI/wp8F6L6HTfYR/hUsiAifgvRfQ6b7CP8KfBei+h032Ef4VLIgIn4L0X0Om+wj/CnwXovodN9hH+FSyICJ+C9F9DpvsI/wAKfBei+h032Ef4VLIgIn4L0X0Om+wj/CnwXovodN9hH+FSyICJ+C9F9DpvsI/wp8F6L6HTfYR/hUsiArtfoigisDR0xc7UOIjz3/yrANG0X0Gm+xj/AAKR4Q02Lin7WvA7nZH12UPVTXcWtF9h6D1rPOUlIsSTRsu0VRbKKl74Y/wrGdFUn0Ok+wZ9y0mOLHBtwSdYvqztmvNVpAsbixMtrAsbZ21Hv9S5ukdUPgkf/SaP6FS/YM/CvbdFUO2ipvsY/wAKgZZJDyjM0DoNh7L7PUvDax8brmTHiGQ2dHSoPLNElisscmjdHNFzSUw/4Ef4VkodC6PmaXMpKYgG38CMZj/T0qrV1W6SMk2uy1wP7jl3/crxoCjMVOxp87Wes5+rV3KeHNKcvsRnBRRi+C9F9DpvsI/wp8F6L6HTfYR/hUsi0lRwTyy6Lgir42xQxRtNO02ZG1ovxkmdgNeXqRbnlw5wi7O3xJUQHWeCPN9J2eLw2qWUTwR5vpOzxeG1SyAIiIAiIgCIiAIiIAiIgCIiAIiIDV0lTmSMtHnZEdYNx7FzSsxtkcS4gYsJbc8m2u/SSHegrqqonDCi4uRzxm2QYiNzm2xEf6fad6pyxtWatLJKZFsylBvrjc3/AFAtd7j6VrcIHfu7wN4HV5g9iyVsZIjLRch4A6Q5pGvrss+kabC1hYeMk4wcktuwnLX6L+tUJeDc2k7I1h4zE/FyWNw9F3a8/wDHX/kF9dSEspRIcDZHDC8HMsLsII6QCDbpC8zSHjCx+CJuIvkyuC47AN2QWaKmjfE5zZHYInBoBLiQTyiQDk0WaTcbQESISm+Cf0LojjJ5Yw9z4Y3NJebXe4a2iwtnr6iN6vaheCVIY6VhcLPk+UcNVi7MDubZvcppaccFFHnZZXIIiKwrOIeXDnCLs7fElRPLhzhF2dviSogOs8Eeb6Ts8XhtUsongjzfSdni8NqlkAREQBERAEREAREQBERAEREAREQBQ3Cmlx0znWu6Plju84d7bhTK+OC41aolGW1pnJWy4oXAZG3J6C3MexZ5aoPMJbis5wuGnlHLIA7LkkE7iselKT9nq549TcnNGzCdRHVq62rTogeOa0OwcoEE5WG3vzPqWJ8M9mlKDkv3g9U1OMcsjsZe0iwc6xAIcM9t7tstnRQ4w8WAGiWZsdm7tchzzJwnadix6RkLZJAXB2JvnAawDyT12K2uAlVGKqFrhyn8Zh/ysMx/pBHpU1y0ZqqDkdSAX1EWs80IiIDiHlw5wi7O3xJUTy4c4Rdnb4kqIDrPBHm+k7PF4bVLKJ4I830nZ4vDapZAEREAREQBERAEREAREQBERAEREARFH6X0o2CNzjmWtJt7L9ZXG6OpXwikcNq4SVXJAIhHFuO9zuVbuLR61A6PjeZoyxheWu7iL2zOzWVL0VEyoe7jSRy+NJGRdb2A3Jz7t6sEcDWhoiAay+RGQJ9rutZlBze7wejLNHDD00uSlaVzneCzAbG7ddjmTbvaSo+mnewsqGj+A4WHfc36x7VL6QF6sgm7rWv1Xae+11o8WG0Mt9ZlPqDUmqXB3BK+GdlpahsjGvYbte0OB3gi4WVVXgPpFuB1MXcuE8n+6Mm7SOrVbYAFalojK1Z5+SGyTQREUiBxDy4c4Rdnb4kqJ5cOcIuzt8SVEB1ngjzfSdni8NqllE8Eeb6Ts8XhtUsgCIiAIiIAi19IVrIInyyuwxsGJzrE2HUBdRHwxpP6pf8Al5/y0BPoorRvCGCd+CJzy61+VDKwWHS9gG3VdSqAIiIAiIgCIsNXOI2F7jYNF88kBi0lVcXGS0Yn25LdpK51peok4yziZJHZho81mrN5GV+n0blO1NXJKC5t2tP8zjh399upVU8Y4uDXANxEPlJycRrw71kyys3aWFO2TPBmJmM4iJJAOu2extsuv2KwVgu3PK9tufpURwWkAa5kQudeI2se/Wf1Zb1Y/CM3Ynb/ALhsVuL2FOpt5GU3S7OLrC3Xdzs+sBzfWQO9aOkZbRPbvkPrsfctjSsRZNd5LjxrmknLMWzNt4AUZpKoxNBG0g+q6rm+k14I9f4JCme5slO9ps4s4sm+1psM9/JXUuDukzPFyxaRhwvB37D1FckrMo47nzZddtWIBxy35hWSnrJKWZkoIfEeSS05YdgO777ZqMJ7XZDUw3UzpqLxDIHNDhmCLg9BXtbDzziHlw5wi7O3xJUTy4c4Rdnb4kqIDrPBHm+k7PF4bVLKJ4I830nZ4vDapZAEREAREQEDw75tqf8AD3hbGkuElNTvkZLJhdHEJnDC48guwgtsOUcVhhFzmMswtfh3zbU/4e8LNpTg1BUScZK0l1gMnEZBrwMh/wDYT1taf5QgNlumYC63GMGYaLuaMTnFwDW3NycTXNtvaRrBA8SadpxGZBNG9ov5j2uJtiuAAcz8m/L+x24rSHBCnDy4cZcvD/PNgQ+R/J/pBfM8m2vFbVkvHwNpuR/FPFsDGgyOthayRjRbbhZM9oPTnci6Ak36YhDHvbI2QRv4t+BzXFshIGA2OTruGRtrXin07TvDflWNL2lzWucGuLW+cQ0m5Ddp1BYGcGoAxzLOLXOY7NxuOKeHxtB2Na4aukrVk4F0rr3a+xbhIxkAi0gF7bW8c+x/u6BYCSbp2mIuKmAgNa8/Ks81+THa9TiRY6jfJYvhJSlpc2eN9sXJa4F5wHC+zb3NjrWpPwPp3lznmQude7uMN7niw5w/pc7iWZjVhuLFepOCNO5wceMNi8gGQloMheX2B6ZXekbhYCeUBp6vBdxIGIixI6dYv1ZH/YqWlgIJc17m7SDym+g5jqBCpssshkeGtDnOddz2mzj/AGgOyaALDzvSqsrdUizGrZlqSyx41+Z14cy3ovqaqvpKdmK5JDBk1p1W2Ej3augqefNE1tsOIg2s7kMDhna5849VwqlK3jJJHkDInVq1Hf0rPkvg9DSRts39H6XkLvkctQJN99tSww1MkkgL5HFwewgXsNYcMhlqB13WfQTLlx3kn/qv7lqsFqs7cLmZby0gexxUINo05IR54Pen5i7GXWxCY33ebb2WUTTR4o3nY37gPYFJadeXB7rWvK426cX3EDuWpSD91kI/meB6GlWS5RTh4kv4PVSXOgYDmSY3em4z9Cn2PxUoe2zxhFwNd7WzHpz6FDx3IguAMZYOvlWH/cPQprQdNenYWnlNBB3i+eY/mC4v8EMz6Uy1cBdK8bCYyeVFYDpadV+m9wrOuYcGaoR1zDewfdjh0nV/1WXTgtGGVxr4MGWNSOI+XDnCLs7fElRPLhzhF2dviSorSo6zwR5vpOzxeG1Sy5toql0iaaPiXOEL4IMBD2AsEdPE75MHP5WQuY69rBt8ri82KnSIcSyn1vN8b2FpswgOb8scLCWt5IAOZJAN7gW5FT55tIyYGcS5oxxPL7xxnCJoS5jgydx80S4gLgtsMycKy/tmk/2Mu4hhqeMADCWN5GBuI5SOblJiA5WbQNRQFrRVWSfSeOMCOLA98ge7K8TA8CM2x8u7LuyzvYEb9alqNLYWNdG0HDEHPcIybkwiVxDJrYgDMcIGGzGkEk4SBK8O+ban/D3hTypnDqoq/wBkqG/s8HEYbcZ+0u4zDcZ8VxFr9GPvVzQBFBcKNKTU/FOijMjMRMzWsL38WGknBb+baBne1tZUHBworGBjZqYum+UxBjXsjNjU4eUY3WA/Z2NvfP8AaA7UAHAXlFUvhdJYk0j7WFh8riLjFxlnDiLNBdyAbnpDTks+itOzvlMT4HCzHHjTiFyLEcnBhwnFhBx3u08m2aAsyKmQcKqrBb9jL3hjcy57Lu4sudjHEEMuRyQ3HfbhNgfLeG8jnPEdKH4JMFhK4yEB0jbljYThLjHyASGuN7ubhzAsfCCQiBwb5zrNHWTb1C57lU6JnJs27mjInbIdpvuzy6fXIcNK5944mMfd5OoX1WFxY5ZE696iv2gMHFx48WpzsDzb+1uXsWebuRpxx6DNpWojijOQcdYbraOvfmqnFGDA92pwJJtkD3aujVtVi0m2NtOcbyzCMmkFr3H/AFD9FV+Gdhgdym8oC+Y6/wDxVWS7Nuk27Wb/AAZ/h36HH0AlaNBYThzhcCUZbzqHrstzg24cSLEEkHK++6xaKlbha9wuOPHtBHrUV4L58qRi0m67HG1sUxJB6XD3heXQ4aGOwzcHv78VvYmkpAYXOzzleW9WMkKQq4rU8Y+biIPewf8AldT/ALSuHuiRT53GCKQgDi34fQQdWzJo67qw6FgBbKW7ZC5tjyrEDV0ZepV2hhL4GRuHJ4zI6nXyHqJv3KWoKTHUytDyQxo808u524jmRruL7UgVZvZX3/2YNKMOO4yeDcOA27iuo6Pr2SNbZwLsIJAOq427ly+qiNiwuc138pxHuBzsr1wGa00cbsLRJm1xAGIlriMzt1KzFSk0jJmT2ps5l5cOcIuzt8SVE8uHOEXZ2+JKi0GYtGjeEVVDDAGU0r4oqOOwZFI8SucylwuDmstljlGEOuOLJIta0/pPhFURyMayjke10BlL7SFofge7izgjcQQWNFiLnjMhcWMjwR5vpOzxeG1S6ApMPC2pke9rKST5MNLrNkuHGOB+BwdHa545wsDibxVzbEFmOnK1sjnOpnFgjzY1r3cocc4GM8WC8nCxpaSNYtrzt4C+oDQ0HWPmp2SSRuie4G7HAgtsSMw4Ai4F7Het9EQEDw75tqf8PeFPKB4d821P+HvClaivjZIyN8jWySYsDSQHPwC7sI22BuUBsotWk0jHKGOieHte3G1zc2loIF8Qy29+e4rZugPqLDSVTJY2SRnEyRoe1w2tcLg94Ky3QH1YoqdrSS1rWlxu4gAYjvNtZ6V8fUtDXuJyZfEd1hc+o3XyWrY2PjC6zLYr56t+9AVnhZXYZmtaLvLbA7sRN/8AtC1C/i8mgF51nYwWvYdP3rNwjIjqzK7O0bcI3uc5wHsusMQDAHvzc7zW7zv6s1kd7maopbV+2aulIXfs7nPcGi2s+ceq/oCqzJsMTm7r+jIg+iwVo0rDJKx2q9nWLjZoNiLW23v0nJVCukbgY4EZjCcxlll7SoyTN2lquSY0E60I3/fdadC8NjF72FS0m24YSvmhKxgitibe+q4vkTsWvBO3C8G/8Vp1HePRkFXyaGl1EhWtEgIaCA+ZwF9dnEfeVtabeRHbZZwP1l5e5pqeRfCZri/cT71g4RSYQ4HWLemx95UpPgrxL2owaNcSyLEdTnDptcX9hssnB6IuqJpc8hfI8oXcbZDZYLFTTkRMJA5MZw9NzZt+np6Vu6BjcyWV7XZswsIGfJG0t2jZr2Fdj35Ksj/pv98mbTB41pGXGDO/9YGrVt+9WDyaVhfFKw/yPHWCb3v6FX9Ltu3GwYXedbv85vQcvSpvybvBdO4ZYsBI6RiBUsfvMuSvSKR5cOcIuzt8SVE8uHOEXZ2+JKi2GI6zwR5vpOzxeG1SyieCPN9J2eLw2qWQBERAEREBA8O+ban/AA94XvhDwbjq3Mc972GNrmjAQDZ7oy7O1wS2Msy2SO22IkNK6PZUQvhkvgkGF2E4TboIzB6VGfBgfSqz/mHoDTn4EROaWcY8MLSMFmYbm2fm31NAtfYvQ4Fxh4cJZAceMnDFif8AKRyEPdgu7lRNAOsNFhZSVBoMRSB/H1L7X5MkznsNxbNp1qWQFY0XwLigx4ZJDjg4gnktdhwMZcua0EkCMFt74cRtYFaE3k8iEbWRvIw4G8toe0tFS2dwIcDfMGw1XOq1wrsiAqUPAKnaGjE4ljQ1jiGYm2jjjJaQ3k3bEAbWycRqyX34BwBzC17mNjDg1jQxrRjDg6wDdpdi6xffe2IgKTwkob1rS+5jwB+b3ZWLunp9a1qOmjkbxsreSfNa7O4tkLH9XCkuGxcZIGN/9wkHqBaSoeF/HOs02iZyW7rAWLj1nV/usr4mzVFXBGhLUtL3B8bcF7NIYAyxJABGq5sofSdK0XEeQ/pOzdhO0Xt+slYKnSbGOMVvk7ZG2RJ1h19erX+jG0sTTUDWY73sMyOoH2KiT5pHpYeI7miJ0bOWgDZc+nZ7V6gffG06rtPsBV/0loWGqZdtmvAyc0Z9Tx+iFRa7RUtPJeRhLCRym5tOdxY7O9dlilEli1OPKvh/BKSvBqyWizRITY6xyPvWjwjfdzv8jdb7JBJWOOEsxSWw7QeLIPrKi9NvvI/aL+yy5M7g8fwbbJGySRYW4Whgc5tv6blvpsFl4PxP42WVrrAcnoLjmcQ3ZrJRPa+8obhHFNaG21HPIdAy7gsHBfFxsrgeTa2E+a4k3z7hr16lJe5FEvpM29LgluNos5hOId+tvQd3SpryY2cJ3jLEWZbvOuoTTMlhxjMxbVtF9h3iysnk2pwIpXjU949QzHpPrVmP6hjyfSKD5cOcIuzt8SVE8uHOEXZ2+JKi1mM6zwR5vpOzxeG1SyieCPN9J2eLw2qWQBERAEREAREQBERAEREAREQFd4bxHiA9rcTmm3UHgtv6SFTmhwIp488PKkO8kHIromnQf2eS2xt+4G59QXMX1WFlmedK7E5+7Ech0G2pZ8keqzThl00b0lVHC4sLQ4kcp+sDo6B7Voi0crHw2Fzs1HP1dy3aemLI8m8ZIeVgtiAG8i2fV0qJp24XF17PBuWkWAPSDq9SzZLVM9DA1JNL/p0aPMAkWcRrH37eorBpG2ArX0dpTHGC5pZsz830/evdc/k7xuW+LtWeTKLTplbM4fXk4cOFpcb7w0W/XQq3pCQFzt2L0qw1dSXVjn4S3kYSOkWPvVZqsr+nvWDL3Pd0q6PwTr6gCmvHqebNvlyW8kew+lfeDFU5rSCA5hdqORLrZ4T6B3LT0jZkUcfzbB7NveprQWjHGlAeLtfyukX1G/TrUopylx4KM7jDEk/LI/SpwOaWG8RJDtttwPUr5wEpsFEz+5zndxcbeoLnLqZwc9pcHFxIy32ABtvXWtDUnE08Uf8AQwA9ds/Wr8UWpWYdRJbaOO+XDnCLs7fElRPLhzhF2dviSotBkOs8Eeb6Ts8XhtUsongjzfSdni8NqlkAREQBERAEREAREQBERAEREBgro8Ub267tI9IK5fwda18WFwztnlkbbff0dS6q91hc6guQaBcbEb9l9vQd/wCuurI6aNemjujL8Fi0O8RSFjiD/S5wGIdBOrv6rqJ4VxB1S22XyV7jXcF56jqW3KwvkY1h5Wzdh29XVqWPTkf7yBuhFvTIFXN3jL8UduZP7H3RfCTARFOMtQfvsbcobMgpqrc0tBbY5g2uCCOhU+tH7yGgbcPXdrvet6lpZIC0i5YXt5B/y/l3exMWRvhjU4ILqTr7HiacPqZXAWzJtuJ1+xV+UXfh3ut7PuVkmjJlfJhw4yctxDnXCgGfx7/0596z5F1G7Stenx8GXS7/ADr/AK3K+U4w0wsBcCwuO7XrXOtIv19VvRl710aEXpQb6xfL+4X96ng7SM+uXsX74KDpmV2Pv6PaCu2Quu0HeAVxThCw49d/10/euw6Fmx00L/6o2n0tCuw92Z9Ylsi0cd8uHOEXZ2+JKieXDnCLs7fElRaDzzrPBHm+k7PF4bVLKJ4I830nZ4vDapZAEREAREQBERAEREAREQBERARXCY/usg/qs36zgPYVzahpHQX/AJo7uAPQ24JI2jk79nSr5w3nc2BobnikGW+wJA+sAqrBRNe3i3ucbDC5o1knXc7D1alnytJ8m7TvbDnybmjKjFIC3UR356s7Z9fpCw6XhLqxpG2P1tc4+9SlPSMacmuF9dng+kWWKGJv7QDe+u3SekbMmn9FFUo7SPq1k3L4IajoHOqY5LfzAn1W9T/UrDpePBhda5EjLDfylviANblqHuK09OvGKO4uBI0kDXt96shDaqKc2f1JJvwakMOKnx2AJc423Xc7L1quSUOUjgMybdwt/srno4B8AOq5J6iXXWhW07QwDfc+kk+9RyY9yLMGo9M5vpAEXBBvqt+usehdSgmjbC1jj5ownInzeTs6rqkz0TBVBzvMaQ7Pbne362qVm0vM/NpawbMgT61mjJY48mvV5PVcdvgj+EkQOq2WYsr3wBqMdBF/bdvocfcqdUvc9tpOX0jJ33FWXyduAhkjBvhfi7nD72lSwZE5lOae7Dtfg595cOcIuzt8SVE8uHOEXZ2+JKi2mA6zwR5vpOzxeG1SyieCPN9J2eLw2qWQBERAEREAREQBERAEREAREQFc4aj5OM7nm3WWkA9xzUNoyFrWi2rfv6VbNNaO4+LDfCQbg2uL9IVPwSU83FzADK7XC+Ejovu2rBqoy3X4NGOScaJunDTqCja+IxP4xgJBNyNxH3j2LfgFtXWvVRK0AYiBfYTa/UoxuPJxuz1HUhwGeRHuUdWSYnNe4XLcyN5bnbqvf0rFWHiiLnkPzHQcvVmvoG8dFteX6/WS9CLtWZZcElouS0DLi17utuvc+9R2kqkZ7AP0V6lksywyGrq3/wCyrVfUF5IGq/8At6F2TUVbOq5OkYyeNeXHUM88/wBZLLGbno2BeqKEFoAN94Cy8XYGy8bJk3Oz0YxpUfQ64J2BWDgH583U32n/APVXKGF0sjY2ec426ANpPUF0fRWjGQMws1nznHW47z9yv0sHKW7wirNJJUce8uHOEXZ2+JKieXDnCLs7fElRekZTrPBHm+k7PF4bVLKJ4I830nZ4vDapZAEREAREQBERAEREAREQBERAFG6e0e2aEg5Obymu1YSBt6N635ZQ0XcQANpyUXpKsZKwxMcH48nYXeaNtyNR6FCdVTOruRlH/Da47l9khaZ4JHgFjCQb6gXDkuPfl33Wh+0uicYpHYhbEx52gawekWKySaTDWi7cTNTtw6/SsilFMtaZM6d0GyWMljQJG5gga/7T1+1VGm0gBYE6rWO8K66BqMcWV8A80ndnl0garqpcLNFNjnBaC1jhfVycVzcNOzfbp9Greord4Ktrk6MNbXDCcs9dvYpXgdoprg6SRocMmgOFwXaybHdkB3qC0Xo7jaiMYsjrA17SSuiSR8XDaMeaLADX02vrO3pXFNZOV2R3Y4cPuV/T9OwSY2tAIbhJAtiJNx6B7VByUbg21szmtrSc7hgksTHcEHXYb3beu634J21DsGWAecNpOwdW1YJ1km/BoTcUZOAtG0MkkyLy7DfcAAcusn1K1Kq6J0mI5HgRu4om2JoxWI22GdiNo3Kbg0qx5aBcYyQ0nLERrAGu/WFswTioJFORNybOP+XDnCLs7fElRPLhzhF2dviSotBWdZ4I830nZ4vDapZcs4PeVajio6eN0dQXRwxsJDI7XawA2vJqyUh8cFF81U/Uj/NQHQ0XPPjgovmqn6kf5qfHBRfNVP1I/wA1AdDRc8+OCi+aqfqR/mp8cFF81U/Uj/NQHQ0XPPjgovmqn6kf5qfHBRfNVP1I/wA1AdDRc8+OCi+aqfqR/mp8cFF81U/Uj/NQHQ0XPPjgovmqn6kf5qfHBRfNVP1I/wA1AdDRc8+OCi+aqfqR/mp8cFF81U/Uj/NQFw0wLujG4l/oFv8AyVR05O6nnLxk2RuzPlDbbetDSPlQopcJDaphb/8AHGbg6wflVqS+UGgc2zm1JI1HiorjaLfK7CLrPlxyn2LISUe5btH8GHSND6p7i4jJg/kB2F2079nWslRSNZA+MguDQ4H+o2JsctpFlCN8r9Fb+FU/Uj/NWpW+VGikNwyqabEH5OM3v/xdil6MUulHN7b5LlwPqcUHFnXCcHda7es2Nj0hSlfRMmjLHi7T3EHYQd65Vo7ygUcLy5hqwHWxARxWdbrlNj0hTY8r9F81U/Uj/NUsae2pISa3Wi16C0IKfESQ5xNsVrWbsHvUnUTBjHOOpoLj1AXVB+N+i+aqfqR/mrQrfKbRSNLf3xrSbkBkWY3EmS9uhdUdqqKON27ZPaVlLKcRkE42kEjYTqsNesqVHBiMMIjc+JxGZBxXP9wdr3bFRHeUDR5mErmVhIIOHDFhy1XHGbDmpf436L5qp+pH+aqo4rbcyTnS6SQ0eZIZnQyWuM7gZObnYgbNRyXueS9TA0XBbLc3tmXHPV0XUBL5UKF0hkwVVy0NtgitYEn5zXc+pYKDyiaOikMnF1bnna5sWW+1pAoehJVFdrJb0+X3IXy384Rdnb4kq+queU/hlBWVjJI2ytaIQyz2tBuHvOx5y5SLWUn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14600" y="-1790700"/>
            <a:ext cx="3324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28596" y="357174"/>
            <a:ext cx="8229600" cy="11430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pt-BR" sz="2800" b="1" dirty="0" smtClean="0"/>
              <a:t>Mm. </a:t>
            </a:r>
            <a:r>
              <a:rPr lang="pt-BR" sz="2800" b="1" dirty="0" err="1" smtClean="0"/>
              <a:t>transverso-espinhais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>
                <a:solidFill>
                  <a:schemeClr val="accent1"/>
                </a:solidFill>
              </a:rPr>
              <a:t>3 subgrupos: </a:t>
            </a:r>
            <a:r>
              <a:rPr lang="pt-BR" sz="2800" b="1" dirty="0" smtClean="0">
                <a:solidFill>
                  <a:srgbClr val="FF0000"/>
                </a:solidFill>
              </a:rPr>
              <a:t>B) </a:t>
            </a:r>
            <a:r>
              <a:rPr lang="pt-BR" sz="2800" b="1" dirty="0" err="1" smtClean="0">
                <a:solidFill>
                  <a:srgbClr val="FF0000"/>
                </a:solidFill>
              </a:rPr>
              <a:t>Multífidos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victor\Documents\MÚSCULOS 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16022"/>
            <a:ext cx="6000792" cy="5009322"/>
          </a:xfrm>
          <a:prstGeom prst="rect">
            <a:avLst/>
          </a:prstGeom>
          <a:noFill/>
        </p:spPr>
      </p:pic>
      <p:pic>
        <p:nvPicPr>
          <p:cNvPr id="15" name="Picture 6" descr="Resultado de imagem para musculo multifi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388170"/>
            <a:ext cx="4558294" cy="41125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596" y="357174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Mm.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transverso-espinhais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subgrupos: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C) Rotadores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Resultado de imagem para musculos rotadores da colu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65018"/>
            <a:ext cx="4786346" cy="4859982"/>
          </a:xfrm>
          <a:prstGeom prst="rect">
            <a:avLst/>
          </a:prstGeom>
          <a:noFill/>
        </p:spPr>
      </p:pic>
      <p:pic>
        <p:nvPicPr>
          <p:cNvPr id="10" name="Picture 4" descr="Resultado de imagem para musculo intertransversa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611922"/>
            <a:ext cx="5286379" cy="5246102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4071934" y="4000504"/>
            <a:ext cx="228601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214810" y="407194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Rotadores</a:t>
            </a:r>
            <a:endParaRPr lang="pt-BR" sz="2000" b="1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6429388" y="4357694"/>
            <a:ext cx="135732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intert</a:t>
            </a:r>
            <a:endParaRPr lang="pt-BR" dirty="0"/>
          </a:p>
        </p:txBody>
      </p:sp>
      <p:pic>
        <p:nvPicPr>
          <p:cNvPr id="19458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8" y="117562"/>
            <a:ext cx="4096374" cy="3168562"/>
          </a:xfrm>
          <a:prstGeom prst="rect">
            <a:avLst/>
          </a:prstGeom>
          <a:noFill/>
        </p:spPr>
      </p:pic>
      <p:pic>
        <p:nvPicPr>
          <p:cNvPr id="19460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429000"/>
            <a:ext cx="2714644" cy="3086101"/>
          </a:xfrm>
          <a:prstGeom prst="rect">
            <a:avLst/>
          </a:prstGeom>
          <a:noFill/>
        </p:spPr>
      </p:pic>
      <p:sp>
        <p:nvSpPr>
          <p:cNvPr id="8" name="Título 1"/>
          <p:cNvSpPr txBox="1">
            <a:spLocks noGrp="1"/>
          </p:cNvSpPr>
          <p:nvPr>
            <p:ph type="title"/>
          </p:nvPr>
        </p:nvSpPr>
        <p:spPr>
          <a:xfrm>
            <a:off x="3571868" y="274638"/>
            <a:ext cx="5114932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2.3. Grupo dos mm. segmentares</a:t>
            </a:r>
            <a:b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64" name="Picture 8" descr="Resultado de imagem para musculo intertransversa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7963" y="2090714"/>
            <a:ext cx="3267111" cy="3267112"/>
          </a:xfrm>
          <a:prstGeom prst="rect">
            <a:avLst/>
          </a:prstGeom>
          <a:noFill/>
        </p:spPr>
      </p:pic>
      <p:pic>
        <p:nvPicPr>
          <p:cNvPr id="19466" name="Picture 10" descr="Resultado de imagem para musculo levantador da coste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68" y="2428868"/>
            <a:ext cx="2857488" cy="428623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179512" y="5530006"/>
            <a:ext cx="352839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b="1" dirty="0" smtClean="0"/>
              <a:t>Mm. interespinhosos; 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Mm. </a:t>
            </a:r>
            <a:r>
              <a:rPr lang="pt-BR" b="1" dirty="0" err="1" smtClean="0"/>
              <a:t>intertransversários</a:t>
            </a:r>
            <a:r>
              <a:rPr lang="pt-BR" b="1" dirty="0" smtClean="0"/>
              <a:t>;</a:t>
            </a:r>
          </a:p>
          <a:p>
            <a:r>
              <a:rPr lang="pt-BR" b="1" dirty="0" smtClean="0"/>
              <a:t>3) Mm. levantadores das costelas.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http://image.slidesharecdn.com/msculosdosmembrossuperiores2013-1-130329151235-phpapp01/95/msculos-dos-membros-superiores-20131-16-638.jpg?cb=1364587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97756"/>
            <a:ext cx="9396536" cy="691113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9512" y="341784"/>
            <a:ext cx="8352928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2.4. Grupo dos mm. suboccipitais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 descr="http://image.slidesharecdn.com/msculosdosmembrossuperiores2013-1-130329151235-phpapp01/95/msculos-dos-membros-superiores-20131-17-638.jpg?cb=1364587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831" y="-25748"/>
            <a:ext cx="9109311" cy="683912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372200" y="1700808"/>
            <a:ext cx="2699792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chemeClr val="accent6">
                    <a:lumMod val="75000"/>
                  </a:schemeClr>
                </a:solidFill>
              </a:rPr>
              <a:t>Trígono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 suboccipital: </a:t>
            </a:r>
          </a:p>
          <a:p>
            <a:pPr algn="ctr"/>
            <a:r>
              <a:rPr lang="pt-BR" sz="2000" b="1" dirty="0" smtClean="0"/>
              <a:t>a. vertebral e ramo dorsal de C1</a:t>
            </a:r>
            <a:endParaRPr lang="pt-BR" sz="2000" b="1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4211960" y="1628800"/>
            <a:ext cx="0" cy="5040560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2483768" y="4221088"/>
            <a:ext cx="1152128" cy="36004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763688" y="4509120"/>
            <a:ext cx="64807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C1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4382814" y="3421117"/>
            <a:ext cx="1093686" cy="993228"/>
          </a:xfrm>
          <a:custGeom>
            <a:avLst/>
            <a:gdLst>
              <a:gd name="connsiteX0" fmla="*/ 78827 w 1093686"/>
              <a:gd name="connsiteY0" fmla="*/ 961697 h 993228"/>
              <a:gd name="connsiteX1" fmla="*/ 78827 w 1093686"/>
              <a:gd name="connsiteY1" fmla="*/ 961697 h 993228"/>
              <a:gd name="connsiteX2" fmla="*/ 236483 w 1093686"/>
              <a:gd name="connsiteY2" fmla="*/ 725214 h 993228"/>
              <a:gd name="connsiteX3" fmla="*/ 236483 w 1093686"/>
              <a:gd name="connsiteY3" fmla="*/ 725214 h 993228"/>
              <a:gd name="connsiteX4" fmla="*/ 299545 w 1093686"/>
              <a:gd name="connsiteY4" fmla="*/ 630621 h 993228"/>
              <a:gd name="connsiteX5" fmla="*/ 331076 w 1093686"/>
              <a:gd name="connsiteY5" fmla="*/ 583324 h 993228"/>
              <a:gd name="connsiteX6" fmla="*/ 378372 w 1093686"/>
              <a:gd name="connsiteY6" fmla="*/ 551793 h 993228"/>
              <a:gd name="connsiteX7" fmla="*/ 472965 w 1093686"/>
              <a:gd name="connsiteY7" fmla="*/ 472966 h 993228"/>
              <a:gd name="connsiteX8" fmla="*/ 520262 w 1093686"/>
              <a:gd name="connsiteY8" fmla="*/ 425669 h 993228"/>
              <a:gd name="connsiteX9" fmla="*/ 614855 w 1093686"/>
              <a:gd name="connsiteY9" fmla="*/ 378373 h 993228"/>
              <a:gd name="connsiteX10" fmla="*/ 725214 w 1093686"/>
              <a:gd name="connsiteY10" fmla="*/ 315311 h 993228"/>
              <a:gd name="connsiteX11" fmla="*/ 772510 w 1093686"/>
              <a:gd name="connsiteY11" fmla="*/ 283780 h 993228"/>
              <a:gd name="connsiteX12" fmla="*/ 804041 w 1093686"/>
              <a:gd name="connsiteY12" fmla="*/ 236483 h 993228"/>
              <a:gd name="connsiteX13" fmla="*/ 851338 w 1093686"/>
              <a:gd name="connsiteY13" fmla="*/ 189186 h 993228"/>
              <a:gd name="connsiteX14" fmla="*/ 867103 w 1093686"/>
              <a:gd name="connsiteY14" fmla="*/ 141890 h 993228"/>
              <a:gd name="connsiteX15" fmla="*/ 898634 w 1093686"/>
              <a:gd name="connsiteY15" fmla="*/ 94593 h 993228"/>
              <a:gd name="connsiteX16" fmla="*/ 930165 w 1093686"/>
              <a:gd name="connsiteY16" fmla="*/ 0 h 993228"/>
              <a:gd name="connsiteX17" fmla="*/ 930165 w 1093686"/>
              <a:gd name="connsiteY17" fmla="*/ 0 h 993228"/>
              <a:gd name="connsiteX18" fmla="*/ 993227 w 1093686"/>
              <a:gd name="connsiteY18" fmla="*/ 126124 h 993228"/>
              <a:gd name="connsiteX19" fmla="*/ 1024758 w 1093686"/>
              <a:gd name="connsiteY19" fmla="*/ 173421 h 993228"/>
              <a:gd name="connsiteX20" fmla="*/ 1072055 w 1093686"/>
              <a:gd name="connsiteY20" fmla="*/ 252249 h 993228"/>
              <a:gd name="connsiteX21" fmla="*/ 1087820 w 1093686"/>
              <a:gd name="connsiteY21" fmla="*/ 520262 h 993228"/>
              <a:gd name="connsiteX22" fmla="*/ 1087820 w 1093686"/>
              <a:gd name="connsiteY22" fmla="*/ 551793 h 993228"/>
              <a:gd name="connsiteX23" fmla="*/ 898634 w 1093686"/>
              <a:gd name="connsiteY23" fmla="*/ 614855 h 993228"/>
              <a:gd name="connsiteX24" fmla="*/ 835572 w 1093686"/>
              <a:gd name="connsiteY24" fmla="*/ 630621 h 993228"/>
              <a:gd name="connsiteX25" fmla="*/ 725214 w 1093686"/>
              <a:gd name="connsiteY25" fmla="*/ 662152 h 993228"/>
              <a:gd name="connsiteX26" fmla="*/ 551793 w 1093686"/>
              <a:gd name="connsiteY26" fmla="*/ 709449 h 993228"/>
              <a:gd name="connsiteX27" fmla="*/ 409903 w 1093686"/>
              <a:gd name="connsiteY27" fmla="*/ 788276 h 993228"/>
              <a:gd name="connsiteX28" fmla="*/ 268014 w 1093686"/>
              <a:gd name="connsiteY28" fmla="*/ 882869 h 993228"/>
              <a:gd name="connsiteX29" fmla="*/ 220717 w 1093686"/>
              <a:gd name="connsiteY29" fmla="*/ 914400 h 993228"/>
              <a:gd name="connsiteX30" fmla="*/ 126124 w 1093686"/>
              <a:gd name="connsiteY30" fmla="*/ 945931 h 993228"/>
              <a:gd name="connsiteX31" fmla="*/ 78827 w 1093686"/>
              <a:gd name="connsiteY31" fmla="*/ 961697 h 993228"/>
              <a:gd name="connsiteX32" fmla="*/ 31531 w 1093686"/>
              <a:gd name="connsiteY32" fmla="*/ 977462 h 993228"/>
              <a:gd name="connsiteX33" fmla="*/ 0 w 1093686"/>
              <a:gd name="connsiteY33" fmla="*/ 993228 h 993228"/>
              <a:gd name="connsiteX34" fmla="*/ 0 w 1093686"/>
              <a:gd name="connsiteY34" fmla="*/ 993228 h 993228"/>
              <a:gd name="connsiteX35" fmla="*/ 126124 w 1093686"/>
              <a:gd name="connsiteY35" fmla="*/ 945931 h 993228"/>
              <a:gd name="connsiteX36" fmla="*/ 157655 w 1093686"/>
              <a:gd name="connsiteY36" fmla="*/ 898635 h 993228"/>
              <a:gd name="connsiteX37" fmla="*/ 204952 w 1093686"/>
              <a:gd name="connsiteY37" fmla="*/ 835573 h 993228"/>
              <a:gd name="connsiteX38" fmla="*/ 220717 w 1093686"/>
              <a:gd name="connsiteY38" fmla="*/ 772511 h 993228"/>
              <a:gd name="connsiteX39" fmla="*/ 220717 w 1093686"/>
              <a:gd name="connsiteY39" fmla="*/ 772511 h 99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93686" h="993228">
                <a:moveTo>
                  <a:pt x="78827" y="961697"/>
                </a:moveTo>
                <a:lnTo>
                  <a:pt x="78827" y="961697"/>
                </a:lnTo>
                <a:cubicBezTo>
                  <a:pt x="159999" y="779058"/>
                  <a:pt x="105291" y="856405"/>
                  <a:pt x="236483" y="725214"/>
                </a:cubicBezTo>
                <a:lnTo>
                  <a:pt x="236483" y="725214"/>
                </a:lnTo>
                <a:lnTo>
                  <a:pt x="299545" y="630621"/>
                </a:lnTo>
                <a:cubicBezTo>
                  <a:pt x="310055" y="614855"/>
                  <a:pt x="315310" y="593834"/>
                  <a:pt x="331076" y="583324"/>
                </a:cubicBezTo>
                <a:lnTo>
                  <a:pt x="378372" y="551793"/>
                </a:lnTo>
                <a:cubicBezTo>
                  <a:pt x="440532" y="458553"/>
                  <a:pt x="371134" y="545702"/>
                  <a:pt x="472965" y="472966"/>
                </a:cubicBezTo>
                <a:cubicBezTo>
                  <a:pt x="491108" y="460007"/>
                  <a:pt x="503134" y="439943"/>
                  <a:pt x="520262" y="425669"/>
                </a:cubicBezTo>
                <a:cubicBezTo>
                  <a:pt x="561012" y="391711"/>
                  <a:pt x="567452" y="394173"/>
                  <a:pt x="614855" y="378373"/>
                </a:cubicBezTo>
                <a:cubicBezTo>
                  <a:pt x="730093" y="301548"/>
                  <a:pt x="585189" y="395326"/>
                  <a:pt x="725214" y="315311"/>
                </a:cubicBezTo>
                <a:cubicBezTo>
                  <a:pt x="741665" y="305910"/>
                  <a:pt x="756745" y="294290"/>
                  <a:pt x="772510" y="283780"/>
                </a:cubicBezTo>
                <a:cubicBezTo>
                  <a:pt x="783020" y="268014"/>
                  <a:pt x="791911" y="251039"/>
                  <a:pt x="804041" y="236483"/>
                </a:cubicBezTo>
                <a:cubicBezTo>
                  <a:pt x="818315" y="219355"/>
                  <a:pt x="838970" y="207737"/>
                  <a:pt x="851338" y="189186"/>
                </a:cubicBezTo>
                <a:cubicBezTo>
                  <a:pt x="860556" y="175359"/>
                  <a:pt x="859671" y="156754"/>
                  <a:pt x="867103" y="141890"/>
                </a:cubicBezTo>
                <a:cubicBezTo>
                  <a:pt x="875577" y="124942"/>
                  <a:pt x="890939" y="111908"/>
                  <a:pt x="898634" y="94593"/>
                </a:cubicBezTo>
                <a:cubicBezTo>
                  <a:pt x="912133" y="64221"/>
                  <a:pt x="930165" y="0"/>
                  <a:pt x="930165" y="0"/>
                </a:cubicBezTo>
                <a:lnTo>
                  <a:pt x="930165" y="0"/>
                </a:lnTo>
                <a:cubicBezTo>
                  <a:pt x="951186" y="42041"/>
                  <a:pt x="970719" y="84860"/>
                  <a:pt x="993227" y="126124"/>
                </a:cubicBezTo>
                <a:cubicBezTo>
                  <a:pt x="1002300" y="142758"/>
                  <a:pt x="1016284" y="156474"/>
                  <a:pt x="1024758" y="173421"/>
                </a:cubicBezTo>
                <a:cubicBezTo>
                  <a:pt x="1065690" y="255284"/>
                  <a:pt x="1010468" y="190660"/>
                  <a:pt x="1072055" y="252249"/>
                </a:cubicBezTo>
                <a:cubicBezTo>
                  <a:pt x="1093686" y="425304"/>
                  <a:pt x="1087820" y="336005"/>
                  <a:pt x="1087820" y="520262"/>
                </a:cubicBezTo>
                <a:lnTo>
                  <a:pt x="1087820" y="551793"/>
                </a:lnTo>
                <a:cubicBezTo>
                  <a:pt x="1024758" y="572814"/>
                  <a:pt x="963122" y="598732"/>
                  <a:pt x="898634" y="614855"/>
                </a:cubicBezTo>
                <a:cubicBezTo>
                  <a:pt x="877613" y="620110"/>
                  <a:pt x="856406" y="624668"/>
                  <a:pt x="835572" y="630621"/>
                </a:cubicBezTo>
                <a:cubicBezTo>
                  <a:pt x="743419" y="656951"/>
                  <a:pt x="836083" y="637514"/>
                  <a:pt x="725214" y="662152"/>
                </a:cubicBezTo>
                <a:cubicBezTo>
                  <a:pt x="680789" y="672024"/>
                  <a:pt x="588712" y="684837"/>
                  <a:pt x="551793" y="709449"/>
                </a:cubicBezTo>
                <a:cubicBezTo>
                  <a:pt x="443373" y="781729"/>
                  <a:pt x="493151" y="760528"/>
                  <a:pt x="409903" y="788276"/>
                </a:cubicBezTo>
                <a:lnTo>
                  <a:pt x="268014" y="882869"/>
                </a:lnTo>
                <a:cubicBezTo>
                  <a:pt x="252248" y="893379"/>
                  <a:pt x="238693" y="908408"/>
                  <a:pt x="220717" y="914400"/>
                </a:cubicBezTo>
                <a:lnTo>
                  <a:pt x="126124" y="945931"/>
                </a:lnTo>
                <a:lnTo>
                  <a:pt x="78827" y="961697"/>
                </a:lnTo>
                <a:cubicBezTo>
                  <a:pt x="63062" y="966952"/>
                  <a:pt x="46395" y="970030"/>
                  <a:pt x="31531" y="977462"/>
                </a:cubicBezTo>
                <a:lnTo>
                  <a:pt x="0" y="993228"/>
                </a:lnTo>
                <a:lnTo>
                  <a:pt x="0" y="993228"/>
                </a:lnTo>
                <a:cubicBezTo>
                  <a:pt x="42041" y="977462"/>
                  <a:pt x="87622" y="969032"/>
                  <a:pt x="126124" y="945931"/>
                </a:cubicBezTo>
                <a:cubicBezTo>
                  <a:pt x="142371" y="936183"/>
                  <a:pt x="146642" y="914053"/>
                  <a:pt x="157655" y="898635"/>
                </a:cubicBezTo>
                <a:cubicBezTo>
                  <a:pt x="172928" y="877253"/>
                  <a:pt x="189186" y="856594"/>
                  <a:pt x="204952" y="835573"/>
                </a:cubicBezTo>
                <a:cubicBezTo>
                  <a:pt x="222379" y="783291"/>
                  <a:pt x="220717" y="804894"/>
                  <a:pt x="220717" y="772511"/>
                </a:cubicBezTo>
                <a:lnTo>
                  <a:pt x="220717" y="772511"/>
                </a:ln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pt-BR" b="1" dirty="0" err="1" smtClean="0"/>
              <a:t>Trígono</a:t>
            </a:r>
            <a:r>
              <a:rPr lang="pt-BR" b="1" dirty="0" smtClean="0"/>
              <a:t> suboccipital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7346" name="Picture 2" descr="http://player.slideplayer.com.br/1/49220/data/images/img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1421051"/>
            <a:ext cx="5068380" cy="532031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b="0" dirty="0" smtClean="0"/>
              <a:t/>
            </a:r>
            <a:br>
              <a:rPr lang="pt-BR" b="0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</p:txBody>
      </p:sp>
      <p:pic>
        <p:nvPicPr>
          <p:cNvPr id="1026" name="Picture 2" descr="C:\Users\tirapelli\Desktop\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09328"/>
            <a:ext cx="8064896" cy="6048672"/>
          </a:xfrm>
          <a:prstGeom prst="rect">
            <a:avLst/>
          </a:prstGeom>
          <a:noFill/>
        </p:spPr>
      </p:pic>
      <p:pic>
        <p:nvPicPr>
          <p:cNvPr id="10" name="Picture 4" descr="https://2.bp.blogspot.com/-lJAPYb-ObNA/V4rGmFOP9-I/AAAAAAAAAJo/j7q7RokxmPIl3FfiFBa0_JLegfrf0Wj_wCLcB/s1600/movimentos%2Bcolun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5" y="3903314"/>
            <a:ext cx="4669249" cy="291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CaixaDeTexto 10"/>
          <p:cNvSpPr txBox="1"/>
          <p:nvPr/>
        </p:nvSpPr>
        <p:spPr>
          <a:xfrm>
            <a:off x="459160" y="260648"/>
            <a:ext cx="778524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COLUNA VERTEBRAL: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sustentação e movimento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0670" y="274638"/>
            <a:ext cx="3829048" cy="11430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2400" dirty="0" smtClean="0"/>
              <a:t>Posição dos mm. intrínsecos do dorso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02" name="Picture 2" descr="Resultado de imagem para musculo rot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8072494" cy="4285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0" name="Picture 2" descr="Resultado de imagem para musculos rotadores da colu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1414"/>
            <a:ext cx="4857784" cy="4071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Inervação do dorso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Picture 4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461491" cy="2858270"/>
          </a:xfrm>
          <a:prstGeom prst="rect">
            <a:avLst/>
          </a:prstGeom>
          <a:noFill/>
        </p:spPr>
      </p:pic>
      <p:sp>
        <p:nvSpPr>
          <p:cNvPr id="9" name="Elipse 8"/>
          <p:cNvSpPr/>
          <p:nvPr/>
        </p:nvSpPr>
        <p:spPr>
          <a:xfrm>
            <a:off x="3635896" y="3645024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5" descr="C:\Users\tirapelli\Desktop\AULA 4 MÚSCULOS DO DOR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123" y="756084"/>
            <a:ext cx="8076389" cy="6057292"/>
          </a:xfrm>
          <a:prstGeom prst="rect">
            <a:avLst/>
          </a:prstGeom>
          <a:noFill/>
        </p:spPr>
      </p:pic>
      <p:pic>
        <p:nvPicPr>
          <p:cNvPr id="11" name="Picture 2" descr="http://player.slideplayer.com.br/1/49220/data/images/img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341" y="1556792"/>
            <a:ext cx="3155515" cy="3312368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6" name="Picture 8" descr="C:\Users\tirapelli\Desktop\a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12" y="908720"/>
            <a:ext cx="8207896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9600" dirty="0" smtClean="0"/>
              <a:t>Fim</a:t>
            </a:r>
            <a:endParaRPr lang="pt-B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image.slidesharecdn.com/msculosdodorso-130329152935-phpapp02/95/msculos-do-dorso-3-638.jpg?cb=1364589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29606"/>
            <a:ext cx="7920880" cy="5946868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971600" y="1916832"/>
            <a:ext cx="4824536" cy="43204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rot="10800000">
            <a:off x="4429124" y="3143248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429256" y="2857496"/>
            <a:ext cx="20002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Ramos ventrais dos </a:t>
            </a:r>
            <a:r>
              <a:rPr lang="pt-BR" b="1" dirty="0" err="1" smtClean="0">
                <a:solidFill>
                  <a:srgbClr val="FF0000"/>
                </a:solidFill>
              </a:rPr>
              <a:t>nn</a:t>
            </a:r>
            <a:r>
              <a:rPr lang="pt-BR" b="1" dirty="0" smtClean="0">
                <a:solidFill>
                  <a:srgbClr val="FF0000"/>
                </a:solidFill>
              </a:rPr>
              <a:t>. espinhais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173351" y="421481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rot="10800000">
            <a:off x="6143636" y="4357694"/>
            <a:ext cx="785818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7072330" y="4071942"/>
            <a:ext cx="2000264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Ramos dorsais dos </a:t>
            </a:r>
            <a:r>
              <a:rPr lang="pt-BR" b="1" dirty="0" err="1" smtClean="0">
                <a:solidFill>
                  <a:schemeClr val="tx2"/>
                </a:solidFill>
              </a:rPr>
              <a:t>nn</a:t>
            </a:r>
            <a:r>
              <a:rPr lang="pt-BR" b="1" dirty="0" smtClean="0">
                <a:solidFill>
                  <a:schemeClr val="tx2"/>
                </a:solidFill>
              </a:rPr>
              <a:t>. espinhais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86116" y="27146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(5)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571868" y="300037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(2)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357290" y="5786454"/>
            <a:ext cx="5286412" cy="83099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sz="2400" b="1" dirty="0" smtClean="0"/>
              <a:t>Músculos segmentares</a:t>
            </a:r>
          </a:p>
          <a:p>
            <a:pPr>
              <a:buFont typeface="Wingdings" pitchFamily="2" charset="2"/>
              <a:buChar char="§"/>
            </a:pPr>
            <a:r>
              <a:rPr lang="pt-BR" sz="2400" b="1" dirty="0" smtClean="0"/>
              <a:t> Músculos suboccipitais</a:t>
            </a:r>
            <a:endParaRPr lang="pt-BR" sz="2400" b="1" dirty="0"/>
          </a:p>
        </p:txBody>
      </p:sp>
      <p:pic>
        <p:nvPicPr>
          <p:cNvPr id="16" name="Picture 9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3387333" cy="371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4754" name="Picture 2" descr="C:\Users\victor\Documents\MÚSCULOS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Resultado de imagem para musculos do dor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71612"/>
            <a:ext cx="3962400" cy="3629025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214942" y="4071942"/>
            <a:ext cx="100013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143504" y="413123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Trapézio</a:t>
            </a: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>
          <a:xfrm rot="16200000" flipV="1">
            <a:off x="4464843" y="3178967"/>
            <a:ext cx="1000132" cy="642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1500166" y="45764"/>
            <a:ext cx="6429420" cy="7400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Músculos extrínsecos: </a:t>
            </a:r>
            <a:b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1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1a. Superficiais</a:t>
            </a:r>
            <a:endParaRPr kumimoji="0" lang="pt-BR" sz="3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500562" y="928670"/>
            <a:ext cx="171451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 noGrp="1"/>
          </p:cNvSpPr>
          <p:nvPr>
            <p:ph type="title"/>
          </p:nvPr>
        </p:nvSpPr>
        <p:spPr>
          <a:xfrm>
            <a:off x="1571604" y="274638"/>
            <a:ext cx="6715172" cy="9397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Músculos extrínsecos: </a:t>
            </a:r>
            <a:b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1a. Superficiais</a:t>
            </a:r>
            <a:endParaRPr kumimoji="0" lang="pt-BR" sz="3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30654"/>
            <a:ext cx="5929354" cy="52130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6630" name="Picture 6" descr="Resultado de imagem para nervos dorsais cervicais e torácic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310464"/>
            <a:ext cx="4500594" cy="3333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6012160" y="1281534"/>
            <a:ext cx="3024336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Mm.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Rombóides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maior e menor e m. levantador da escápula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Músculos extrínsecos: </a:t>
            </a:r>
            <a:b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1b. Intermédios</a:t>
            </a:r>
            <a:endParaRPr kumimoji="0" lang="pt-BR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448" y="1600200"/>
            <a:ext cx="5149103" cy="45259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8" name="Picture 2" descr="Resultado de imagem para musculos do dor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481" y="1571612"/>
            <a:ext cx="5649601" cy="5000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CaixaDeTexto 8"/>
          <p:cNvSpPr txBox="1"/>
          <p:nvPr/>
        </p:nvSpPr>
        <p:spPr>
          <a:xfrm>
            <a:off x="4929190" y="1714488"/>
            <a:ext cx="23574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Mm. </a:t>
            </a:r>
            <a:r>
              <a:rPr lang="pt-BR" b="1" dirty="0" err="1" smtClean="0"/>
              <a:t>serráteis</a:t>
            </a:r>
            <a:r>
              <a:rPr lang="pt-BR" b="1" dirty="0" smtClean="0"/>
              <a:t> posteriores</a:t>
            </a:r>
            <a:endParaRPr lang="pt-BR" b="1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4357686" y="4643446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000628" y="45005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T11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esultado de imagem para trigono da auscul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633" y="1313790"/>
            <a:ext cx="7519837" cy="5643602"/>
          </a:xfrm>
          <a:prstGeom prst="rect">
            <a:avLst/>
          </a:prstGeom>
          <a:noFill/>
        </p:spPr>
      </p:pic>
      <p:pic>
        <p:nvPicPr>
          <p:cNvPr id="45060" name="Picture 4" descr="Resultado de imagem para trigono da auscul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4" y="2060848"/>
            <a:ext cx="4000500" cy="3743325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642910" y="5357826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5500702"/>
            <a:ext cx="64291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57200" y="142852"/>
            <a:ext cx="8229600" cy="9098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Trígono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 ausculta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5536" y="1124744"/>
            <a:ext cx="61206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LIMITES:</a:t>
            </a:r>
            <a:r>
              <a:rPr lang="pt-BR" dirty="0" smtClean="0"/>
              <a:t>  M. Trapézio (medialmente); Margem medial da escápula (lateralmente) e M. Grande dorsal  (inferiormente). ASSOALHO: M. </a:t>
            </a:r>
            <a:r>
              <a:rPr lang="pt-BR" dirty="0" err="1" smtClean="0"/>
              <a:t>rombóide</a:t>
            </a:r>
            <a:r>
              <a:rPr lang="pt-BR" dirty="0" smtClean="0"/>
              <a:t> maior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Resultado de imagem para trigono da ausculta do dors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8106124" cy="5631924"/>
          </a:xfrm>
          <a:prstGeom prst="rect">
            <a:avLst/>
          </a:prstGeom>
          <a:noFill/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7504" y="142852"/>
            <a:ext cx="5688632" cy="8378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Trígono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lombar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1196752"/>
            <a:ext cx="532859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7504" y="1124744"/>
            <a:ext cx="61206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LIMITES:</a:t>
            </a:r>
            <a:r>
              <a:rPr lang="pt-BR" dirty="0" smtClean="0"/>
              <a:t>  M. Grande dorsal (medialmente); M. oblíquo externo do abdome (lateralmente) e crista ilíaca (inferiormente). ASSOALHO: M. oblíquo interno do abdome.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804" y="1785926"/>
            <a:ext cx="8229600" cy="4740277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2.1. Grupo dos mm. extensores e rotadores da cabeça e pescoço </a:t>
            </a:r>
            <a:r>
              <a:rPr lang="pt-BR" sz="2800" b="1" dirty="0" smtClean="0">
                <a:solidFill>
                  <a:schemeClr val="tx2"/>
                </a:solidFill>
              </a:rPr>
              <a:t>(superficiais);</a:t>
            </a:r>
          </a:p>
          <a:p>
            <a:endParaRPr lang="pt-BR" b="1" dirty="0" smtClean="0">
              <a:solidFill>
                <a:srgbClr val="C00000"/>
              </a:solidFill>
            </a:endParaRPr>
          </a:p>
          <a:p>
            <a:r>
              <a:rPr lang="pt-BR" b="1" dirty="0" smtClean="0">
                <a:solidFill>
                  <a:srgbClr val="C00000"/>
                </a:solidFill>
              </a:rPr>
              <a:t>2.2. Grupo dos mm. extensores e rotadores da coluna vertebral </a:t>
            </a:r>
            <a:r>
              <a:rPr lang="pt-BR" sz="2800" b="1" dirty="0" smtClean="0">
                <a:solidFill>
                  <a:schemeClr val="tx2"/>
                </a:solidFill>
              </a:rPr>
              <a:t>(intermédios e profundos);</a:t>
            </a:r>
          </a:p>
          <a:p>
            <a:endParaRPr lang="pt-BR" sz="2800" b="1" dirty="0" smtClean="0">
              <a:solidFill>
                <a:srgbClr val="00B050"/>
              </a:solidFill>
            </a:endParaRPr>
          </a:p>
          <a:p>
            <a:r>
              <a:rPr lang="pt-BR" b="1" dirty="0" smtClean="0">
                <a:solidFill>
                  <a:srgbClr val="C00000"/>
                </a:solidFill>
              </a:rPr>
              <a:t>2.3. Grupo dos mm. segmentares;</a:t>
            </a:r>
          </a:p>
          <a:p>
            <a:endParaRPr lang="pt-BR" b="1" dirty="0" smtClean="0">
              <a:solidFill>
                <a:srgbClr val="C00000"/>
              </a:solidFill>
            </a:endParaRPr>
          </a:p>
          <a:p>
            <a:r>
              <a:rPr lang="pt-BR" b="1" dirty="0" smtClean="0">
                <a:solidFill>
                  <a:srgbClr val="C00000"/>
                </a:solidFill>
              </a:rPr>
              <a:t>2.4. Grupo dos mm. suboccipitais.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4282" y="285728"/>
            <a:ext cx="8676456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548680"/>
            <a:ext cx="84604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2. Músculos intrínsecos</a:t>
            </a:r>
          </a:p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(Ramos dorsais de </a:t>
            </a:r>
            <a:r>
              <a:rPr lang="pt-BR" sz="2800" b="1" dirty="0" err="1" smtClean="0">
                <a:solidFill>
                  <a:schemeClr val="tx2"/>
                </a:solidFill>
              </a:rPr>
              <a:t>nn</a:t>
            </a:r>
            <a:r>
              <a:rPr lang="pt-BR" sz="2800" b="1" dirty="0" smtClean="0">
                <a:solidFill>
                  <a:schemeClr val="tx2"/>
                </a:solidFill>
              </a:rPr>
              <a:t>. </a:t>
            </a:r>
            <a:r>
              <a:rPr lang="pt-BR" sz="2800" b="1" dirty="0" err="1" smtClean="0">
                <a:solidFill>
                  <a:schemeClr val="tx2"/>
                </a:solidFill>
              </a:rPr>
              <a:t>epinhais</a:t>
            </a:r>
            <a:r>
              <a:rPr lang="pt-BR" sz="2800" b="1" dirty="0" smtClean="0">
                <a:solidFill>
                  <a:schemeClr val="tx2"/>
                </a:solidFill>
              </a:rPr>
              <a:t>)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</TotalTime>
  <Words>278</Words>
  <Application>Microsoft Office PowerPoint</Application>
  <PresentationFormat>Apresentação na tela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Tema do Office</vt:lpstr>
      <vt:lpstr>Apresentação do PowerPoint</vt:lpstr>
      <vt:lpstr> </vt:lpstr>
      <vt:lpstr>Apresentação do PowerPoint</vt:lpstr>
      <vt:lpstr>Apresentação do PowerPoint</vt:lpstr>
      <vt:lpstr>1. Músculos extrínsecos:  1a. Superficiais</vt:lpstr>
      <vt:lpstr>1. Músculos extrínsecos:  1b. Intermédios</vt:lpstr>
      <vt:lpstr>Apresentação do PowerPoint</vt:lpstr>
      <vt:lpstr>Apresentação do PowerPoint</vt:lpstr>
      <vt:lpstr>Apresentação do PowerPoint</vt:lpstr>
      <vt:lpstr> 2.1. Grupo dos mm. extensores e rotadores da cabeça e pescoço  </vt:lpstr>
      <vt:lpstr>Apresentação do PowerPoint</vt:lpstr>
      <vt:lpstr>Apresentação do PowerPoint</vt:lpstr>
      <vt:lpstr>Mm. transverso-espinhais Extensão e rotação contralateral da CV. 3 subgrupos: A) Semi-espinhais da C e do P</vt:lpstr>
      <vt:lpstr>Mm. transverso-espinhais 3 subgrupos: B) Multífidos</vt:lpstr>
      <vt:lpstr>Apresentação do PowerPoint</vt:lpstr>
      <vt:lpstr> 2.3. Grupo dos mm. segmentares </vt:lpstr>
      <vt:lpstr>Apresentação do PowerPoint</vt:lpstr>
      <vt:lpstr>Apresentação do PowerPoint</vt:lpstr>
      <vt:lpstr>Trígono suboccipital</vt:lpstr>
      <vt:lpstr>Posição dos mm. intrínsecos do dorso</vt:lpstr>
      <vt:lpstr>Inervação do dorso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</dc:creator>
  <cp:lastModifiedBy>Tirapelli</cp:lastModifiedBy>
  <cp:revision>151</cp:revision>
  <dcterms:created xsi:type="dcterms:W3CDTF">2014-11-20T21:40:54Z</dcterms:created>
  <dcterms:modified xsi:type="dcterms:W3CDTF">2020-03-01T20:08:56Z</dcterms:modified>
</cp:coreProperties>
</file>