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97" r:id="rId3"/>
    <p:sldId id="298" r:id="rId4"/>
    <p:sldId id="299" r:id="rId5"/>
    <p:sldId id="300" r:id="rId6"/>
    <p:sldId id="282" r:id="rId7"/>
    <p:sldId id="302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5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5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1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2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9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7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4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2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75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25" r:id="rId8"/>
    <p:sldLayoutId id="2147483726" r:id="rId9"/>
    <p:sldLayoutId id="2147483727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umana.social/aprendizagem-ou-deriva-ontogenica-maturana-1982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iasartblog.wordpress.com/2015/10/07/assemblage-ar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t.khanacademy.org/science/biology/cell-signaling/mechanisms-of-cell-signaling/a/intracellular-signal-transduc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B62D1B-09A0-4BEB-B287-139A526E9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1122363"/>
            <a:ext cx="4347082" cy="2387600"/>
          </a:xfrm>
        </p:spPr>
        <p:txBody>
          <a:bodyPr>
            <a:normAutofit/>
          </a:bodyPr>
          <a:lstStyle/>
          <a:p>
            <a:pPr algn="l"/>
            <a:r>
              <a:rPr lang="pt-BR"/>
              <a:t>Espaço – Tempo /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1A1E60-9477-4E7A-A6B2-63B329C8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167" y="476600"/>
            <a:ext cx="5888959" cy="5887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ndas 3D multicoloridas">
            <a:extLst>
              <a:ext uri="{FF2B5EF4-FFF2-40B4-BE49-F238E27FC236}">
                <a16:creationId xmlns:a16="http://schemas.microsoft.com/office/drawing/2014/main" id="{7940FDCE-67CF-43D8-84B1-7B711F05F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1" r="29353"/>
          <a:stretch/>
        </p:blipFill>
        <p:spPr>
          <a:xfrm>
            <a:off x="6133889" y="476601"/>
            <a:ext cx="5263419" cy="59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7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code</a:t>
            </a:r>
            <a:r>
              <a:rPr lang="pt-BR" dirty="0"/>
              <a:t>/</a:t>
            </a:r>
            <a:r>
              <a:rPr lang="pt-BR" dirty="0" err="1"/>
              <a:t>space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 err="1"/>
              <a:t>Coded</a:t>
            </a:r>
            <a:r>
              <a:rPr lang="pt-BR" sz="3200" dirty="0"/>
              <a:t> </a:t>
            </a:r>
            <a:r>
              <a:rPr lang="pt-BR" sz="3200" dirty="0" err="1"/>
              <a:t>space</a:t>
            </a:r>
            <a:r>
              <a:rPr lang="pt-BR" sz="3200" dirty="0"/>
              <a:t>: “espaços nos quais o software faz diferença para a transdução da espacialidade, mas a relação  entre código e espaço não é constituída mutuamente. (p. 18).”</a:t>
            </a:r>
          </a:p>
          <a:p>
            <a:endParaRPr lang="pt-BR" sz="3200" dirty="0"/>
          </a:p>
          <a:p>
            <a:r>
              <a:rPr lang="pt-BR" sz="3200" dirty="0" err="1"/>
              <a:t>Code</a:t>
            </a:r>
            <a:r>
              <a:rPr lang="pt-BR" sz="3200" dirty="0"/>
              <a:t> / </a:t>
            </a:r>
            <a:r>
              <a:rPr lang="pt-BR" sz="3200" dirty="0" err="1"/>
              <a:t>space</a:t>
            </a:r>
            <a:r>
              <a:rPr lang="pt-BR" sz="3200" dirty="0"/>
              <a:t> não é </a:t>
            </a:r>
            <a:r>
              <a:rPr lang="pt-BR" sz="3200" dirty="0" err="1"/>
              <a:t>coded</a:t>
            </a:r>
            <a:r>
              <a:rPr lang="pt-BR" sz="3200" dirty="0"/>
              <a:t> </a:t>
            </a:r>
            <a:r>
              <a:rPr lang="pt-BR" sz="3200" dirty="0" err="1"/>
              <a:t>space</a:t>
            </a:r>
            <a:r>
              <a:rPr lang="pt-BR" sz="3200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92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17500"/>
            <a:ext cx="10637518" cy="1325563"/>
          </a:xfrm>
        </p:spPr>
        <p:txBody>
          <a:bodyPr/>
          <a:lstStyle/>
          <a:p>
            <a:r>
              <a:rPr lang="pt-BR" dirty="0" err="1"/>
              <a:t>code</a:t>
            </a:r>
            <a:r>
              <a:rPr lang="pt-BR" dirty="0"/>
              <a:t>/</a:t>
            </a:r>
            <a:r>
              <a:rPr lang="pt-BR" dirty="0" err="1"/>
              <a:t>space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/>
              <a:t>Emerge como “contingente, relacional e dependente do contexto”. (p. 18)</a:t>
            </a:r>
          </a:p>
          <a:p>
            <a:endParaRPr lang="pt-BR" sz="3200" dirty="0"/>
          </a:p>
          <a:p>
            <a:r>
              <a:rPr lang="pt-BR" sz="3200" dirty="0"/>
              <a:t>(Em filosofia e lógica, contingência é o modo de ser daquilo que não é necessário, nem impossível - mas que pode ser ou não.) Que pode ou não ocorrer, incerto, que ocorre por acaso.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272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17500"/>
            <a:ext cx="10637518" cy="1325563"/>
          </a:xfrm>
        </p:spPr>
        <p:txBody>
          <a:bodyPr/>
          <a:lstStyle/>
          <a:p>
            <a:r>
              <a:rPr lang="pt-BR" dirty="0" err="1"/>
              <a:t>code</a:t>
            </a:r>
            <a:r>
              <a:rPr lang="pt-BR" dirty="0"/>
              <a:t>/</a:t>
            </a:r>
            <a:r>
              <a:rPr lang="pt-BR" dirty="0" err="1"/>
              <a:t>space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/>
              <a:t>P. 17: “Qualquer espaço que tenha a capacidade latente de ser </a:t>
            </a:r>
            <a:r>
              <a:rPr lang="pt-BR" sz="3200" dirty="0" err="1"/>
              <a:t>transduzido</a:t>
            </a:r>
            <a:r>
              <a:rPr lang="pt-BR" sz="3200" dirty="0"/>
              <a:t> por código constitui um código/espaço no momento dessa transdução”.</a:t>
            </a:r>
          </a:p>
          <a:p>
            <a:endParaRPr lang="pt-BR" sz="3200" dirty="0"/>
          </a:p>
          <a:p>
            <a:r>
              <a:rPr lang="pt-BR" sz="3200" dirty="0"/>
              <a:t>“O código/espaço é, assim, tanto </a:t>
            </a:r>
            <a:r>
              <a:rPr lang="pt-BR" sz="3200" dirty="0" err="1"/>
              <a:t>territorializado</a:t>
            </a:r>
            <a:r>
              <a:rPr lang="pt-BR" sz="3200" dirty="0"/>
              <a:t> (no caso do supermercado) quanto desterritorializado (no caso da transdução móvel)”.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26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17500"/>
            <a:ext cx="10637518" cy="1325563"/>
          </a:xfrm>
        </p:spPr>
        <p:txBody>
          <a:bodyPr/>
          <a:lstStyle/>
          <a:p>
            <a:r>
              <a:rPr lang="pt-BR" dirty="0" err="1"/>
              <a:t>code</a:t>
            </a:r>
            <a:r>
              <a:rPr lang="pt-BR" dirty="0"/>
              <a:t>/</a:t>
            </a:r>
            <a:r>
              <a:rPr lang="pt-BR" dirty="0" err="1"/>
              <a:t>space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200" dirty="0"/>
              <a:t>P. 72: “A razão pela qual o software pode modular a produção perpétua do espaço é porque ele possui graus significativos de tecnicidade. Esta tecnicidade é realizada através do processo de transdução. Para Mackenzie (2003, 10, grifo do original), “a transdução é um tipo de operação, na qual um determinado domínio sofre um certo tipo de modulação ontogenética. Através desta modulação ocorre a informação ou individuação. Ou seja, a transdução envolve uma tomada de forma de domínio, às vezes repetidamente.</a:t>
            </a:r>
            <a:r>
              <a:rPr lang="en-US" sz="2800" dirty="0"/>
              <a:t>” </a:t>
            </a:r>
          </a:p>
          <a:p>
            <a:endParaRPr lang="en-US" sz="2800" dirty="0"/>
          </a:p>
          <a:p>
            <a:r>
              <a:rPr lang="en-US" sz="2800" dirty="0" err="1"/>
              <a:t>Ontogênico</a:t>
            </a:r>
            <a:r>
              <a:rPr lang="en-US" sz="2800" dirty="0"/>
              <a:t>: </a:t>
            </a:r>
            <a:r>
              <a:rPr lang="en-US" sz="2800" dirty="0" err="1"/>
              <a:t>desenvolvimento</a:t>
            </a:r>
            <a:r>
              <a:rPr lang="en-US" sz="2800" dirty="0"/>
              <a:t> de um </a:t>
            </a:r>
            <a:r>
              <a:rPr lang="en-US" sz="2800" dirty="0" err="1"/>
              <a:t>indivíduo</a:t>
            </a:r>
            <a:r>
              <a:rPr lang="en-US" sz="2800" dirty="0"/>
              <a:t> </a:t>
            </a:r>
            <a:r>
              <a:rPr lang="en-US" sz="2800" dirty="0" err="1"/>
              <a:t>desde</a:t>
            </a:r>
            <a:r>
              <a:rPr lang="en-US" sz="2800" dirty="0"/>
              <a:t> </a:t>
            </a:r>
            <a:r>
              <a:rPr lang="en-US" sz="2800" dirty="0" err="1"/>
              <a:t>sua</a:t>
            </a:r>
            <a:r>
              <a:rPr lang="en-US" sz="2800" dirty="0"/>
              <a:t> </a:t>
            </a:r>
            <a:r>
              <a:rPr lang="en-US" sz="2800" dirty="0" err="1"/>
              <a:t>concepção</a:t>
            </a:r>
            <a:r>
              <a:rPr lang="en-US" sz="2800" dirty="0"/>
              <a:t> </a:t>
            </a:r>
            <a:r>
              <a:rPr lang="en-US" sz="2800" dirty="0" err="1"/>
              <a:t>até</a:t>
            </a:r>
            <a:r>
              <a:rPr lang="en-US" sz="2800" dirty="0"/>
              <a:t> a </a:t>
            </a:r>
            <a:r>
              <a:rPr lang="en-US" sz="2800" dirty="0" err="1"/>
              <a:t>maturidade</a:t>
            </a:r>
            <a:r>
              <a:rPr lang="en-US" sz="2800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848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17500"/>
            <a:ext cx="10637518" cy="1325563"/>
          </a:xfrm>
        </p:spPr>
        <p:txBody>
          <a:bodyPr/>
          <a:lstStyle/>
          <a:p>
            <a:r>
              <a:rPr lang="pt-BR" dirty="0" err="1"/>
              <a:t>code</a:t>
            </a:r>
            <a:r>
              <a:rPr lang="pt-BR" dirty="0"/>
              <a:t>/</a:t>
            </a:r>
            <a:r>
              <a:rPr lang="pt-BR" dirty="0" err="1"/>
              <a:t>space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P. 72: “As individuações são os pequenos passos incrementais que constituem uma transdução. Eles podem consistir em atos de fala, movimento físico, ocorrências mentais, memórias, percepções psicológicas e sensações fisiológicas, com o processo de individuação resultando em uma modulação nas condições da pessoa e de seu meio. A maioria das individuações são comuns — rotineiras, habituais, banais, além do pensamento consciente e reiteram individuações anteriores (andar colocando um pé na frente do outro).</a:t>
            </a:r>
            <a:r>
              <a:rPr lang="en-US" sz="2800" dirty="0"/>
              <a:t>”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587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17500"/>
            <a:ext cx="10637518" cy="1325563"/>
          </a:xfrm>
        </p:spPr>
        <p:txBody>
          <a:bodyPr/>
          <a:lstStyle/>
          <a:p>
            <a:r>
              <a:rPr lang="pt-BR" dirty="0"/>
              <a:t>Uma genealogia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P. 67: </a:t>
            </a:r>
          </a:p>
          <a:p>
            <a:r>
              <a:rPr lang="pt-BR" sz="3200" dirty="0"/>
              <a:t>1) “(...) [conceito de] espaço foi concebido como relacional, contingente e ativo, como algo que é produzido ou construído; “constituído por meio de relações sociais e práticas sociais materiais” (Massey 1994, 254). Espaço não era um recipiente geométrico absoluto no qual a vida social e econômica acontecia; ao contrário, era constitutivo de tais relações</a:t>
            </a:r>
            <a:r>
              <a:rPr lang="en-US" sz="2800" dirty="0"/>
              <a:t>.”</a:t>
            </a:r>
          </a:p>
          <a:p>
            <a:r>
              <a:rPr lang="pt-BR" sz="2800" dirty="0">
                <a:hlinkClick r:id="rId2"/>
              </a:rPr>
              <a:t>Aprendizagem ou deriva ontogênica. Maturana (1982)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6511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17500"/>
            <a:ext cx="10637518" cy="1325563"/>
          </a:xfrm>
        </p:spPr>
        <p:txBody>
          <a:bodyPr/>
          <a:lstStyle/>
          <a:p>
            <a:r>
              <a:rPr lang="pt-BR" dirty="0"/>
              <a:t>Uma genealogia do espaço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3200" dirty="0"/>
              <a:t>P. 68: </a:t>
            </a:r>
          </a:p>
          <a:p>
            <a:r>
              <a:rPr lang="pt-BR" sz="3200" dirty="0"/>
              <a:t>2) “Na última década, um pequeno grupo de pesquisadores começou a desafiar concepções absolutas e relacionais de espaço, buscando desenvolver novos entendimentos do espaço com base em ideias ontogenéticas. Ao fazer isso, eles mudam a questão central da investigação de “o que é o espaço” para “como o espaço se torna”. ”O espaço (e tudo mais no mundo), eles argumentam, não é ontologicamente seguro, não é uma entidade consertável, definível, cognoscível e predeterminada. Em vez disso, o espaço está sempre em processo de transformação; está sempre em processo de acontecer. O espaço, nesses termos, é uma prática, um fazer, um evento, um devir – uma realidade material e social para sempre (</a:t>
            </a:r>
            <a:r>
              <a:rPr lang="pt-BR" sz="3200" dirty="0" err="1"/>
              <a:t>re</a:t>
            </a:r>
            <a:r>
              <a:rPr lang="pt-BR" sz="3200" dirty="0"/>
              <a:t>)criada no momento. Em um nível fundamental, o espaço alcança sua forma, função e significado através da prática. O espaço surge como um processo de ontogênese”. </a:t>
            </a:r>
            <a:r>
              <a:rPr lang="pt-BR" sz="3200" dirty="0" err="1"/>
              <a:t>Doel</a:t>
            </a:r>
            <a:r>
              <a:rPr lang="pt-BR" sz="3200" dirty="0"/>
              <a:t> (1999)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/>
              <a:t>autores</a:t>
            </a:r>
            <a:r>
              <a:rPr lang="en-US" sz="2800" dirty="0"/>
              <a:t>: p. 70, </a:t>
            </a:r>
            <a:r>
              <a:rPr lang="en-US" sz="2800" dirty="0" err="1"/>
              <a:t>primeiro</a:t>
            </a:r>
            <a:r>
              <a:rPr lang="en-US" sz="2800" dirty="0"/>
              <a:t> </a:t>
            </a:r>
            <a:r>
              <a:rPr lang="en-US" sz="2800" dirty="0" err="1"/>
              <a:t>parágrafo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101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17500"/>
            <a:ext cx="10637518" cy="1325563"/>
          </a:xfrm>
        </p:spPr>
        <p:txBody>
          <a:bodyPr/>
          <a:lstStyle/>
          <a:p>
            <a:r>
              <a:rPr lang="pt-BR" dirty="0"/>
              <a:t>Outros pontos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P.5 - Divisão conceitual do livro:</a:t>
            </a:r>
          </a:p>
          <a:p>
            <a:endParaRPr lang="pt-BR" sz="3200" dirty="0"/>
          </a:p>
          <a:p>
            <a:r>
              <a:rPr lang="pt-BR" sz="3200" b="1" dirty="0" err="1"/>
              <a:t>Coded</a:t>
            </a:r>
            <a:r>
              <a:rPr lang="pt-BR" sz="3200" b="1" dirty="0"/>
              <a:t> </a:t>
            </a:r>
            <a:r>
              <a:rPr lang="pt-BR" sz="3200" b="1" dirty="0" err="1"/>
              <a:t>objects</a:t>
            </a:r>
            <a:r>
              <a:rPr lang="pt-BR" sz="3200" b="1" dirty="0"/>
              <a:t>:</a:t>
            </a:r>
            <a:r>
              <a:rPr lang="pt-BR" sz="3200" dirty="0"/>
              <a:t> objetos que dependem do software para performarem como foi designado.</a:t>
            </a:r>
            <a:br>
              <a:rPr lang="pt-BR" sz="3200" dirty="0"/>
            </a:br>
            <a:endParaRPr lang="pt-BR" sz="3200" dirty="0"/>
          </a:p>
          <a:p>
            <a:r>
              <a:rPr lang="pt-BR" sz="3200" b="1" dirty="0" err="1"/>
              <a:t>Coded</a:t>
            </a:r>
            <a:r>
              <a:rPr lang="pt-BR" sz="3200" b="1" dirty="0"/>
              <a:t> </a:t>
            </a:r>
            <a:r>
              <a:rPr lang="pt-BR" sz="3200" b="1" dirty="0" err="1"/>
              <a:t>infrastructures</a:t>
            </a:r>
            <a:r>
              <a:rPr lang="pt-BR" sz="3200" b="1" dirty="0"/>
              <a:t>:</a:t>
            </a:r>
            <a:r>
              <a:rPr lang="pt-BR" sz="3200" dirty="0"/>
              <a:t> </a:t>
            </a:r>
            <a:r>
              <a:rPr lang="en-US" sz="3200" dirty="0"/>
              <a:t> “</a:t>
            </a:r>
            <a:r>
              <a:rPr lang="pt-BR" sz="3200" dirty="0"/>
              <a:t>São redes que ligam objetos codificados e infraestruturas que são monitoradas e reguladas, total ou parcialmente, por software.</a:t>
            </a:r>
            <a:r>
              <a:rPr lang="en-US" sz="3200" dirty="0"/>
              <a:t>”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602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17500"/>
            <a:ext cx="10637518" cy="1325563"/>
          </a:xfrm>
        </p:spPr>
        <p:txBody>
          <a:bodyPr/>
          <a:lstStyle/>
          <a:p>
            <a:r>
              <a:rPr lang="pt-BR" dirty="0"/>
              <a:t>Outros pontos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200" dirty="0"/>
              <a:t>P.6-7 - Divisão conceitual do livro:</a:t>
            </a:r>
          </a:p>
          <a:p>
            <a:endParaRPr lang="pt-BR" sz="3200" dirty="0"/>
          </a:p>
          <a:p>
            <a:r>
              <a:rPr lang="en-US" sz="3200" b="1" dirty="0"/>
              <a:t>Coded processes:</a:t>
            </a:r>
            <a:r>
              <a:rPr lang="pt-BR" sz="3200" b="1" dirty="0"/>
              <a:t> consistem nas transações e fluxos de captura digital através da infraestrutura codificada</a:t>
            </a:r>
            <a:r>
              <a:rPr lang="en-US" sz="3200" dirty="0"/>
              <a:t>.</a:t>
            </a:r>
            <a:br>
              <a:rPr lang="en-US" sz="3200" dirty="0"/>
            </a:br>
            <a:endParaRPr lang="pt-BR" sz="3200" dirty="0"/>
          </a:p>
          <a:p>
            <a:r>
              <a:rPr lang="en-US" sz="2600" b="1" dirty="0"/>
              <a:t>Coded assemblages:</a:t>
            </a:r>
            <a:r>
              <a:rPr lang="en-US" sz="2600" dirty="0"/>
              <a:t> </a:t>
            </a:r>
            <a:r>
              <a:rPr lang="pt-BR" sz="2600" dirty="0"/>
              <a:t>ocorrem onde várias infraestruturas codificadas diferentes convergem, trabalhando juntas - em sistemas aninhados ou em paralelo, algumas usando processos codificados e outras não - e se integram umas às outras ao longo do tempo na produção de ambientes específicos, como armazéns automatizados, hospitais, sistemas de transporte e supermercados. Escolas?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65248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5B3C258-A410-4794-A0E6-91DE86719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8" y="0"/>
            <a:ext cx="6845514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5082E41-02F5-4099-95DB-318A6A2AC384}"/>
              </a:ext>
            </a:extLst>
          </p:cNvPr>
          <p:cNvSpPr txBox="1"/>
          <p:nvPr/>
        </p:nvSpPr>
        <p:spPr>
          <a:xfrm>
            <a:off x="7658100" y="4171950"/>
            <a:ext cx="4162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Assemblage</a:t>
            </a:r>
            <a:r>
              <a:rPr lang="pt-BR" sz="2400" dirty="0"/>
              <a:t> </a:t>
            </a:r>
            <a:r>
              <a:rPr lang="pt-BR" sz="2400" dirty="0" err="1"/>
              <a:t>Art</a:t>
            </a:r>
            <a:br>
              <a:rPr lang="pt-BR" sz="2400" dirty="0"/>
            </a:br>
            <a:endParaRPr lang="pt-BR" sz="2400" dirty="0"/>
          </a:p>
          <a:p>
            <a:r>
              <a:rPr lang="pt-BR" sz="2400" dirty="0"/>
              <a:t>Fonte: </a:t>
            </a:r>
            <a:r>
              <a:rPr lang="pt-BR" sz="2400" dirty="0">
                <a:hlinkClick r:id="rId3"/>
              </a:rPr>
              <a:t>https://miasartblog.wordpress.com/2015/10/07/assemblage-art/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2321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code</a:t>
            </a:r>
            <a:r>
              <a:rPr lang="pt-BR" dirty="0"/>
              <a:t>/</a:t>
            </a:r>
            <a:r>
              <a:rPr lang="pt-BR" dirty="0" err="1"/>
              <a:t>space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/>
              <a:t>O software produz espaços pelo fenômeno da transdução;</a:t>
            </a:r>
            <a:br>
              <a:rPr lang="pt-BR" sz="3200" dirty="0"/>
            </a:br>
            <a:endParaRPr lang="pt-BR" sz="3200" dirty="0"/>
          </a:p>
          <a:p>
            <a:r>
              <a:rPr lang="pt-BR" sz="3200" dirty="0"/>
              <a:t>Produção automática do espaço;</a:t>
            </a:r>
          </a:p>
          <a:p>
            <a:endParaRPr lang="pt-BR" sz="3200" dirty="0"/>
          </a:p>
          <a:p>
            <a:r>
              <a:rPr lang="pt-BR" sz="3200" dirty="0"/>
              <a:t>Desdobramentos de espacialidades (</a:t>
            </a:r>
            <a:r>
              <a:rPr lang="pt-BR" sz="3200" dirty="0" err="1"/>
              <a:t>unfolding</a:t>
            </a:r>
            <a:r>
              <a:rPr lang="pt-BR" sz="3200" dirty="0"/>
              <a:t> </a:t>
            </a:r>
            <a:r>
              <a:rPr lang="pt-BR" sz="3200" dirty="0" err="1"/>
              <a:t>spacialities</a:t>
            </a:r>
            <a:r>
              <a:rPr lang="pt-BR" sz="3200" dirty="0"/>
              <a:t>).</a:t>
            </a:r>
          </a:p>
          <a:p>
            <a:endParaRPr lang="pt-BR" sz="3200" dirty="0"/>
          </a:p>
          <a:p>
            <a:r>
              <a:rPr lang="pt-BR" sz="3200" dirty="0"/>
              <a:t>Produção do espaço a partir do código.</a:t>
            </a:r>
          </a:p>
          <a:p>
            <a:endParaRPr lang="pt-BR" sz="3200" dirty="0"/>
          </a:p>
          <a:p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9068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17500"/>
            <a:ext cx="10637518" cy="1325563"/>
          </a:xfrm>
        </p:spPr>
        <p:txBody>
          <a:bodyPr/>
          <a:lstStyle/>
          <a:p>
            <a:r>
              <a:rPr lang="pt-BR" dirty="0"/>
              <a:t>Outros pontos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200" dirty="0"/>
              <a:t>Sobre recursividade (importante para ler </a:t>
            </a:r>
            <a:r>
              <a:rPr lang="pt-BR" sz="3200" dirty="0" err="1"/>
              <a:t>Yuk</a:t>
            </a:r>
            <a:r>
              <a:rPr lang="pt-BR" sz="3200" dirty="0"/>
              <a:t> Hui): p. 41</a:t>
            </a:r>
          </a:p>
          <a:p>
            <a:endParaRPr lang="pt-BR" sz="3200" dirty="0"/>
          </a:p>
          <a:p>
            <a:r>
              <a:rPr lang="pt-BR" sz="3200" dirty="0"/>
              <a:t>P. 73-75:  O espectro do determinismo. </a:t>
            </a:r>
            <a:r>
              <a:rPr lang="pt-BR" sz="3200" dirty="0" err="1"/>
              <a:t>Code</a:t>
            </a:r>
            <a:r>
              <a:rPr lang="pt-BR" sz="3200" dirty="0"/>
              <a:t>/</a:t>
            </a:r>
            <a:r>
              <a:rPr lang="pt-BR" sz="3200" dirty="0" err="1"/>
              <a:t>spaces</a:t>
            </a:r>
            <a:r>
              <a:rPr lang="pt-BR" sz="3200" dirty="0"/>
              <a:t> podem ser subvertidos. (TAZ?)</a:t>
            </a:r>
          </a:p>
          <a:p>
            <a:endParaRPr lang="pt-BR" sz="3200" dirty="0"/>
          </a:p>
          <a:p>
            <a:r>
              <a:rPr lang="pt-BR" sz="3200" dirty="0"/>
              <a:t>Espaço como operação.</a:t>
            </a:r>
          </a:p>
          <a:p>
            <a:endParaRPr lang="pt-BR" sz="3200" dirty="0"/>
          </a:p>
          <a:p>
            <a:r>
              <a:rPr lang="pt-BR" sz="3200" dirty="0"/>
              <a:t>Código e </a:t>
            </a:r>
            <a:r>
              <a:rPr lang="pt-BR" sz="3200"/>
              <a:t>regime discursivo.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2149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200" dirty="0"/>
              <a:t>Biologia e física. Na biologia: transferência de genes entre bactérias.</a:t>
            </a:r>
          </a:p>
          <a:p>
            <a:endParaRPr lang="pt-BR" sz="3200" dirty="0"/>
          </a:p>
          <a:p>
            <a:r>
              <a:rPr lang="pt-BR" sz="3200" dirty="0"/>
              <a:t>“As cadeias de moléculas que retransmitem sinais intracelulares são conhecidas como caminhos transdutores de sinais intracelulares.”</a:t>
            </a:r>
          </a:p>
          <a:p>
            <a:endParaRPr lang="pt-BR" sz="3200" dirty="0"/>
          </a:p>
          <a:p>
            <a:r>
              <a:rPr lang="pt-BR" sz="3200" dirty="0">
                <a:hlinkClick r:id="rId2"/>
              </a:rPr>
              <a:t>https://pt.khanacademy.org/science/biology/cell-signaling/mechanisms-of-cell-signaling/a/intracellular-signal-transduction</a:t>
            </a:r>
            <a:endParaRPr lang="pt-BR" sz="3200" dirty="0"/>
          </a:p>
          <a:p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677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9744D16-A2A6-4743-A6F8-C83A2500F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47" y="0"/>
            <a:ext cx="7124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5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Transdução - Machado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 “Quando  envereda  pelo  entendimento  da  linguagem  da  televisão,  descobre  que os códigos que a constituem passam pela “transdução” elétrica na  emissão  sonora,  da  palavra,  de  projeção  de  luz,  de  movimento  óptico, que, na saída, constrói uma imagem sonora, em movimento e com projeção tátil no ambiente. A ideia de participação e envolvimento,  própria  de  um  meio  frio,  torna-se  um  padrão  estrutural  do  próprio  fenômeno  responsável  pela  constituição  tecnológica  do  meio,  a  transdução.” (p. 222)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191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Transdução - Machado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 ... “É o código que permite à informação transmitir mensagem ou informação codificada, passível de  decodificação e também de recodificação.”</a:t>
            </a:r>
          </a:p>
          <a:p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31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Transdução - </a:t>
            </a:r>
            <a:r>
              <a:rPr lang="pt-BR" sz="5400" dirty="0"/>
              <a:t>Transdução no movimento dos códigos nos circuitos elétricos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200" dirty="0"/>
          </a:p>
          <a:p>
            <a:r>
              <a:rPr lang="pt-BR" sz="3200" dirty="0"/>
              <a:t>“Transdução é um termo introduzido na física e na biologia para designar a transformação e a conformidade de fenômenos a partir de propagações, seja em processos gerais de transmissão, seja em deslocamentos de uma dimensão a outra.” (p. 224)</a:t>
            </a:r>
          </a:p>
          <a:p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817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Transdução - </a:t>
            </a:r>
            <a:r>
              <a:rPr lang="pt-BR" sz="5400" dirty="0"/>
              <a:t>Transdução no movimento dos códigos nos circuitos elétricos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200" dirty="0"/>
          </a:p>
          <a:p>
            <a:r>
              <a:rPr lang="pt-BR" sz="3200" dirty="0"/>
              <a:t>“Trata-se de um circuito eletrônico — dispositivos (ou sistemas) — capaz  de  “transformar  um  sinal  de  entrada  de  natureza  mecânica  ou eletromagnética, como som e luz, em sinais elétricos de saída, ou  o  processo  inverso,  que  transforma  sinais  elétricos  em  som,  ou  luz” (RODITI, 2005, p; 226).”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16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E3BE2-83AC-45E2-9992-39B80C8C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Transdução - </a:t>
            </a:r>
            <a:r>
              <a:rPr lang="pt-BR" sz="5400" dirty="0"/>
              <a:t>Transdução no movimento dos códigos nos circuitos elétricos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E52A0-138A-497C-B3CA-61B0A2E8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200" dirty="0"/>
          </a:p>
          <a:p>
            <a:r>
              <a:rPr lang="pt-BR" sz="3200" dirty="0"/>
              <a:t> “Transdução corresponde, assim, a um mecanismo de transferência entre esferas diferenciadas de um domínio de transformação do próprio movimento em sua propagação. Como se trata de ocorrência em movimento, é possível reconhecer um comportamento em que uma esfera acaba funcionando como um  princípio  de  estruturação  para  outra,  alimentando,  continuamente, o movimento de propagação.” (p. 225)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5288059"/>
      </p:ext>
    </p:extLst>
  </p:cSld>
  <p:clrMapOvr>
    <a:masterClrMapping/>
  </p:clrMapOvr>
</p:sld>
</file>

<file path=ppt/theme/theme1.xml><?xml version="1.0" encoding="utf-8"?>
<a:theme xmlns:a="http://schemas.openxmlformats.org/drawingml/2006/main" name="CelebrationVTI">
  <a:themeElements>
    <a:clrScheme name="Custom 25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1274F"/>
      </a:accent1>
      <a:accent2>
        <a:srgbClr val="97446E"/>
      </a:accent2>
      <a:accent3>
        <a:srgbClr val="24BEEE"/>
      </a:accent3>
      <a:accent4>
        <a:srgbClr val="A52B3A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1262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Nova</vt:lpstr>
      <vt:lpstr>CelebrationVTI</vt:lpstr>
      <vt:lpstr>Espaço – Tempo / 2</vt:lpstr>
      <vt:lpstr>code/space </vt:lpstr>
      <vt:lpstr>Transdução</vt:lpstr>
      <vt:lpstr>Apresentação do PowerPoint</vt:lpstr>
      <vt:lpstr>Transdução - Machado</vt:lpstr>
      <vt:lpstr>Transdução - Machado</vt:lpstr>
      <vt:lpstr>Transdução - Transdução no movimento dos códigos nos circuitos elétricos </vt:lpstr>
      <vt:lpstr>Transdução - Transdução no movimento dos códigos nos circuitos elétricos </vt:lpstr>
      <vt:lpstr>Transdução - Transdução no movimento dos códigos nos circuitos elétricos </vt:lpstr>
      <vt:lpstr>code/space </vt:lpstr>
      <vt:lpstr>code/space </vt:lpstr>
      <vt:lpstr>code/space </vt:lpstr>
      <vt:lpstr>code/space </vt:lpstr>
      <vt:lpstr>code/space </vt:lpstr>
      <vt:lpstr>Uma genealogia do espaço</vt:lpstr>
      <vt:lpstr>Uma genealogia do espaço</vt:lpstr>
      <vt:lpstr>Outros pontos</vt:lpstr>
      <vt:lpstr>Outros pontos</vt:lpstr>
      <vt:lpstr>Apresentação do PowerPoint</vt:lpstr>
      <vt:lpstr>Outros pontos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Osvald Ramos</dc:creator>
  <cp:lastModifiedBy>Daniela</cp:lastModifiedBy>
  <cp:revision>119</cp:revision>
  <dcterms:created xsi:type="dcterms:W3CDTF">2021-05-10T19:30:05Z</dcterms:created>
  <dcterms:modified xsi:type="dcterms:W3CDTF">2023-05-17T17:21:34Z</dcterms:modified>
</cp:coreProperties>
</file>