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7"/>
  </p:notesMasterIdLst>
  <p:handoutMasterIdLst>
    <p:handoutMasterId r:id="rId28"/>
  </p:handoutMasterIdLst>
  <p:sldIdLst>
    <p:sldId id="446" r:id="rId13"/>
    <p:sldId id="727" r:id="rId14"/>
    <p:sldId id="721" r:id="rId15"/>
    <p:sldId id="720" r:id="rId16"/>
    <p:sldId id="724" r:id="rId17"/>
    <p:sldId id="725" r:id="rId18"/>
    <p:sldId id="726" r:id="rId19"/>
    <p:sldId id="730" r:id="rId20"/>
    <p:sldId id="722" r:id="rId21"/>
    <p:sldId id="723" r:id="rId22"/>
    <p:sldId id="731" r:id="rId23"/>
    <p:sldId id="729" r:id="rId24"/>
    <p:sldId id="728" r:id="rId25"/>
    <p:sldId id="67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00" d="100"/>
          <a:sy n="100" d="100"/>
        </p:scale>
        <p:origin x="414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08/12/2021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90.png"/><Relationship Id="rId21" Type="http://schemas.openxmlformats.org/officeDocument/2006/relationships/image" Target="../media/image94.png"/><Relationship Id="rId7" Type="http://schemas.openxmlformats.org/officeDocument/2006/relationships/image" Target="../media/image81.png"/><Relationship Id="rId12" Type="http://schemas.openxmlformats.org/officeDocument/2006/relationships/image" Target="../media/image380.png"/><Relationship Id="rId17" Type="http://schemas.openxmlformats.org/officeDocument/2006/relationships/image" Target="../media/image90.png"/><Relationship Id="rId2" Type="http://schemas.openxmlformats.org/officeDocument/2006/relationships/image" Target="../media/image14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image" Target="../media/image85.png"/><Relationship Id="rId19" Type="http://schemas.openxmlformats.org/officeDocument/2006/relationships/image" Target="../media/image92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00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0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82" y="-2392"/>
            <a:ext cx="5516838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algn="ctr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28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Gráficos de potencial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9/12/2021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76816A-63FD-498B-9ECA-1FB502170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8" y="1097204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la 421"/>
          <p:cNvGrpSpPr/>
          <p:nvPr/>
        </p:nvGrpSpPr>
        <p:grpSpPr>
          <a:xfrm>
            <a:off x="7478327" y="567867"/>
            <a:ext cx="7047371" cy="4660268"/>
            <a:chOff x="0" y="7069"/>
            <a:chExt cx="7126605" cy="4925611"/>
          </a:xfrm>
        </p:grpSpPr>
        <p:sp>
          <p:nvSpPr>
            <p:cNvPr id="3" name="Retângulo 2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395863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9"/>
            <p:cNvCxnSpPr>
              <a:cxnSpLocks noChangeShapeType="1"/>
            </p:cNvCxnSpPr>
            <p:nvPr/>
          </p:nvCxnSpPr>
          <p:spPr bwMode="auto">
            <a:xfrm rot="5400000" flipH="1">
              <a:off x="1395863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40"/>
            <p:cNvCxnSpPr>
              <a:cxnSpLocks noChangeShapeType="1"/>
            </p:cNvCxnSpPr>
            <p:nvPr/>
          </p:nvCxnSpPr>
          <p:spPr bwMode="auto">
            <a:xfrm rot="5400000" flipH="1">
              <a:off x="1385703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1"/>
            <p:cNvCxnSpPr>
              <a:cxnSpLocks noChangeShapeType="1"/>
            </p:cNvCxnSpPr>
            <p:nvPr/>
          </p:nvCxnSpPr>
          <p:spPr bwMode="auto">
            <a:xfrm rot="5400000" flipH="1">
              <a:off x="1385703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2"/>
            <p:cNvCxnSpPr>
              <a:cxnSpLocks noChangeShapeType="1"/>
            </p:cNvCxnSpPr>
            <p:nvPr/>
          </p:nvCxnSpPr>
          <p:spPr bwMode="auto">
            <a:xfrm rot="5400000" flipH="1">
              <a:off x="1385068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3"/>
            <p:cNvCxnSpPr>
              <a:cxnSpLocks noChangeShapeType="1"/>
            </p:cNvCxnSpPr>
            <p:nvPr/>
          </p:nvCxnSpPr>
          <p:spPr bwMode="auto">
            <a:xfrm rot="5400000" flipH="1">
              <a:off x="1393323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444"/>
            <p:cNvSpPr>
              <a:spLocks noChangeArrowheads="1"/>
            </p:cNvSpPr>
            <p:nvPr/>
          </p:nvSpPr>
          <p:spPr bwMode="auto">
            <a:xfrm>
              <a:off x="521374" y="362310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" name="Text Box 445"/>
            <p:cNvSpPr txBox="1">
              <a:spLocks noChangeArrowheads="1"/>
            </p:cNvSpPr>
            <p:nvPr/>
          </p:nvSpPr>
          <p:spPr bwMode="auto">
            <a:xfrm>
              <a:off x="620433" y="403584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7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9" name="Line 461"/>
            <p:cNvCxnSpPr>
              <a:cxnSpLocks noChangeShapeType="1"/>
            </p:cNvCxnSpPr>
            <p:nvPr/>
          </p:nvCxnSpPr>
          <p:spPr bwMode="auto">
            <a:xfrm flipV="1">
              <a:off x="1392594" y="7069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" name="Conector de Seta Reta 41"/>
          <p:cNvCxnSpPr/>
          <p:nvPr/>
        </p:nvCxnSpPr>
        <p:spPr>
          <a:xfrm flipH="1">
            <a:off x="7906345" y="816665"/>
            <a:ext cx="364679" cy="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949024" y="538014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8449481" y="1122900"/>
            <a:ext cx="28683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8792272" y="1043979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0" y="433341"/>
            <a:ext cx="6622868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o que acontece depois que a mola atinge sua deformação máxima.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blipFill>
                <a:blip r:embed="rId2"/>
                <a:stretch>
                  <a:fillRect l="-4487" r="-3205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Com os dados do problema,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,6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5,0×10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blipFill>
                <a:blip r:embed="rId3"/>
                <a:stretch>
                  <a:fillRect l="-2815" t="-30000" r="-134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5941546" y="869320"/>
                <a:ext cx="1000209" cy="2462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46" y="869320"/>
                <a:ext cx="1000209" cy="246221"/>
              </a:xfrm>
              <a:prstGeom prst="rect">
                <a:avLst/>
              </a:prstGeom>
              <a:blipFill>
                <a:blip r:embed="rId4"/>
                <a:stretch>
                  <a:fillRect l="-4268" r="-365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28600" y="1278785"/>
                <a:ext cx="1132233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78785"/>
                <a:ext cx="1132233" cy="301557"/>
              </a:xfrm>
              <a:prstGeom prst="rect">
                <a:avLst/>
              </a:prstGeom>
              <a:blipFill>
                <a:blip r:embed="rId5"/>
                <a:stretch>
                  <a:fillRect l="-3784" t="-32653" r="-25946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=−250(0,073)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blipFill>
                <a:blip r:embed="rId6"/>
                <a:stretch>
                  <a:fillRect l="-2341" t="-37778" r="-15719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=−18 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blipFill>
                <a:blip r:embed="rId7"/>
                <a:stretch>
                  <a:fillRect l="-2230" t="-34783" r="-1859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&lt;30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bloco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fica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parado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blipFill>
                <a:blip r:embed="rId8"/>
                <a:stretch>
                  <a:fillRect t="-32653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/>
          <p:cNvSpPr/>
          <p:nvPr/>
        </p:nvSpPr>
        <p:spPr>
          <a:xfrm>
            <a:off x="40345" y="2115837"/>
            <a:ext cx="752463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Qual a fração da energia inicial que é dissipada pelo atrito nesse processo.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=−(0,5)(5,0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10)(0,073)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blipFill>
                <a:blip r:embed="rId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=−1,83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blipFill>
                <a:blip r:embed="rId10"/>
                <a:stretch>
                  <a:fillRect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ixaDeTexto 67"/>
          <p:cNvSpPr txBox="1"/>
          <p:nvPr/>
        </p:nvSpPr>
        <p:spPr>
          <a:xfrm>
            <a:off x="272145" y="3100431"/>
            <a:ext cx="1694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(5,0)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blipFill>
                <a:blip r:embed="rId13"/>
                <a:stretch>
                  <a:fillRect l="-4762" r="-68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530656" y="3710106"/>
                <a:ext cx="3590214" cy="51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𝐹𝑟𝑎𝑐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𝑝𝑒𝑟𝑑𝑖𝑑𝑎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1,83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=0,73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6" y="3710106"/>
                <a:ext cx="3590214" cy="5107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 para a Direita 72"/>
          <p:cNvSpPr/>
          <p:nvPr/>
        </p:nvSpPr>
        <p:spPr>
          <a:xfrm>
            <a:off x="4638710" y="3869386"/>
            <a:ext cx="653143" cy="1921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5775765" y="3800228"/>
                <a:ext cx="1505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73%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foi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perdida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5" y="3800228"/>
                <a:ext cx="1505220" cy="246221"/>
              </a:xfrm>
              <a:prstGeom prst="rect">
                <a:avLst/>
              </a:prstGeom>
              <a:blipFill>
                <a:blip r:embed="rId15"/>
                <a:stretch>
                  <a:fillRect l="-283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/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/>
                  <a:t>Eq.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slide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anterior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blipFill>
                <a:blip r:embed="rId16"/>
                <a:stretch>
                  <a:fillRect l="-3257" t="-20455" b="-4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501671-56DB-4D68-A0BF-03001484E3F1}"/>
              </a:ext>
            </a:extLst>
          </p:cNvPr>
          <p:cNvSpPr txBox="1"/>
          <p:nvPr/>
        </p:nvSpPr>
        <p:spPr>
          <a:xfrm>
            <a:off x="-1" y="30616"/>
            <a:ext cx="69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3 – Amortecendo uma colisão com uma mola (final)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3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45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79055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28896"/>
            <a:ext cx="746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0070C0"/>
                </a:solidFill>
              </a:rPr>
              <a:t>Lista 9,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15. </a:t>
            </a:r>
            <a:r>
              <a:rPr lang="pt-BR" sz="1600" i="1" dirty="0">
                <a:solidFill>
                  <a:srgbClr val="0070C0"/>
                </a:solidFill>
              </a:rPr>
              <a:t>Movimento de um anel que escorrega em um arco de arame</a:t>
            </a:r>
          </a:p>
          <a:p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9822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Anel A com massa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 = 1,0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parte do repouso em P e desliza sem atrito na haste circular, fixa no plano vertical.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força no anel é constante, módulo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10 N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forma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30</a:t>
            </a:r>
            <a:r>
              <a:rPr lang="pt-BR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com a horizontal.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com que o anel chega em Q. Adote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= 10 m/s</a:t>
            </a:r>
            <a:r>
              <a:rPr lang="pt-BR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</p:txBody>
      </p:sp>
      <p:pic>
        <p:nvPicPr>
          <p:cNvPr id="4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70090" y="389939"/>
            <a:ext cx="2073910" cy="1560195"/>
          </a:xfrm>
          <a:prstGeom prst="rect">
            <a:avLst/>
          </a:prstGeom>
          <a:ln/>
        </p:spPr>
      </p:pic>
      <p:grpSp>
        <p:nvGrpSpPr>
          <p:cNvPr id="33" name="Agrupar 32"/>
          <p:cNvGrpSpPr/>
          <p:nvPr/>
        </p:nvGrpSpPr>
        <p:grpSpPr>
          <a:xfrm>
            <a:off x="7519794" y="2060238"/>
            <a:ext cx="1077292" cy="1118458"/>
            <a:chOff x="6700948" y="1875556"/>
            <a:chExt cx="1077292" cy="1118458"/>
          </a:xfrm>
        </p:grpSpPr>
        <p:grpSp>
          <p:nvGrpSpPr>
            <p:cNvPr id="5" name="Agrupar 4"/>
            <p:cNvGrpSpPr/>
            <p:nvPr/>
          </p:nvGrpSpPr>
          <p:grpSpPr>
            <a:xfrm>
              <a:off x="6700948" y="1875556"/>
              <a:ext cx="1077292" cy="1118458"/>
              <a:chOff x="2595743" y="1549569"/>
              <a:chExt cx="1077292" cy="1118458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2595743" y="1549569"/>
                <a:ext cx="1077292" cy="1118458"/>
                <a:chOff x="2606783" y="2111575"/>
                <a:chExt cx="1077292" cy="1118458"/>
              </a:xfrm>
            </p:grpSpPr>
            <p:cxnSp>
              <p:nvCxnSpPr>
                <p:cNvPr id="8" name="Conector de Seta Reta 7"/>
                <p:cNvCxnSpPr/>
                <p:nvPr/>
              </p:nvCxnSpPr>
              <p:spPr>
                <a:xfrm>
                  <a:off x="2987658" y="2111575"/>
                  <a:ext cx="1" cy="11184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de Seta Reta 8"/>
                <p:cNvCxnSpPr/>
                <p:nvPr/>
              </p:nvCxnSpPr>
              <p:spPr>
                <a:xfrm flipH="1">
                  <a:off x="2606783" y="2686541"/>
                  <a:ext cx="101212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6667" t="-48889" r="-100000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CaixaDeTexto 10"/>
                    <p:cNvSpPr txBox="1"/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0870" t="-45652" r="-117391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2987658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de Seta Reta 12"/>
                <p:cNvCxnSpPr/>
                <p:nvPr/>
              </p:nvCxnSpPr>
              <p:spPr>
                <a:xfrm flipH="1">
                  <a:off x="2961801" y="2295877"/>
                  <a:ext cx="454499" cy="38524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t="-43137" r="-100000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CaixaDeTexto 14"/>
                    <p:cNvSpPr txBox="1"/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CaixaDeTexto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Elipse 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1" name="Retângulo 30"/>
            <p:cNvSpPr/>
            <p:nvPr/>
          </p:nvSpPr>
          <p:spPr>
            <a:xfrm>
              <a:off x="7310677" y="2126511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𝜃</a:t>
              </a:r>
            </a:p>
          </p:txBody>
        </p:sp>
        <p:sp>
          <p:nvSpPr>
            <p:cNvPr id="32" name="Arco 31"/>
            <p:cNvSpPr/>
            <p:nvPr/>
          </p:nvSpPr>
          <p:spPr>
            <a:xfrm>
              <a:off x="7021711" y="2355088"/>
              <a:ext cx="301890" cy="16565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39992" y="3504101"/>
                <a:ext cx="11899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2" y="3504101"/>
                <a:ext cx="1189941" cy="310598"/>
              </a:xfrm>
              <a:prstGeom prst="rect">
                <a:avLst/>
              </a:prstGeom>
              <a:blipFill>
                <a:blip r:embed="rId7"/>
                <a:stretch>
                  <a:fillRect l="-4615" t="-45098" r="-29744" b="-13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599701" y="1950134"/>
                <a:ext cx="110030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01" y="1950134"/>
                <a:ext cx="1100301" cy="310598"/>
              </a:xfrm>
              <a:prstGeom prst="rect">
                <a:avLst/>
              </a:prstGeom>
              <a:blipFill>
                <a:blip r:embed="rId8"/>
                <a:stretch>
                  <a:fillRect l="-4420" t="-11765" r="-29282" b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852421" y="1967541"/>
                <a:ext cx="1522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21" y="1967541"/>
                <a:ext cx="1522981" cy="276999"/>
              </a:xfrm>
              <a:prstGeom prst="rect">
                <a:avLst/>
              </a:prstGeom>
              <a:blipFill>
                <a:blip r:embed="rId9"/>
                <a:stretch>
                  <a:fillRect l="-3600" t="-48889" r="-208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/>
          <p:cNvSpPr txBox="1"/>
          <p:nvPr/>
        </p:nvSpPr>
        <p:spPr>
          <a:xfrm>
            <a:off x="6364801" y="1925255"/>
            <a:ext cx="70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72402" y="2397443"/>
                <a:ext cx="289419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2" y="2397443"/>
                <a:ext cx="2894190" cy="310598"/>
              </a:xfrm>
              <a:prstGeom prst="rect">
                <a:avLst/>
              </a:prstGeom>
              <a:blipFill>
                <a:blip r:embed="rId10"/>
                <a:stretch>
                  <a:fillRect l="-1263" t="-43137" r="-5895" b="-31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  <a:blipFill>
                <a:blip r:embed="rId11"/>
                <a:stretch>
                  <a:fillRect t="-21212" r="-6294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=(8,7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5,0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blipFill>
                <a:blip r:embed="rId12"/>
                <a:stretch>
                  <a:fillRect l="-1714" t="-43137" r="-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  <a:blipFill>
                <a:blip r:embed="rId13"/>
                <a:stretch>
                  <a:fillRect t="-22727"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7992" y="1929042"/>
                <a:ext cx="11899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2" y="1929042"/>
                <a:ext cx="1189941" cy="310598"/>
              </a:xfrm>
              <a:prstGeom prst="rect">
                <a:avLst/>
              </a:prstGeom>
              <a:blipFill>
                <a:blip r:embed="rId14"/>
                <a:stretch>
                  <a:fillRect l="-4082" t="-43137" r="-29592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8,7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−5,0 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+0,2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blipFill>
                <a:blip r:embed="rId15"/>
                <a:stretch>
                  <a:fillRect l="-2550" t="-28261" r="-528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o 44"/>
          <p:cNvSpPr/>
          <p:nvPr/>
        </p:nvSpPr>
        <p:spPr>
          <a:xfrm rot="19652677">
            <a:off x="2481454" y="3280888"/>
            <a:ext cx="1943057" cy="1614242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Arco 45"/>
          <p:cNvSpPr/>
          <p:nvPr/>
        </p:nvSpPr>
        <p:spPr>
          <a:xfrm rot="19652677">
            <a:off x="3089921" y="3259007"/>
            <a:ext cx="1959428" cy="1603829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51774" y="3408869"/>
                <a:ext cx="3016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1,7+1,0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74" y="3408869"/>
                <a:ext cx="3016403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1200" y="3930520"/>
                <a:ext cx="26543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Teorema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Trabalho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Energia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" y="3930520"/>
                <a:ext cx="2654381" cy="246221"/>
              </a:xfrm>
              <a:prstGeom prst="rect">
                <a:avLst/>
              </a:prstGeom>
              <a:blipFill>
                <a:blip r:embed="rId17"/>
                <a:stretch>
                  <a:fillRect l="-1379" r="-690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914785" y="3933193"/>
                <a:ext cx="864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785" y="3933193"/>
                <a:ext cx="864276" cy="246221"/>
              </a:xfrm>
              <a:prstGeom prst="rect">
                <a:avLst/>
              </a:prstGeom>
              <a:blipFill>
                <a:blip r:embed="rId18"/>
                <a:stretch>
                  <a:fillRect l="-4930" r="-4225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050148" y="3794310"/>
                <a:ext cx="511165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porque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48" y="3794310"/>
                <a:ext cx="5111656" cy="461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25300" y="4323340"/>
                <a:ext cx="2840393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2,7=0,5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0" y="4323340"/>
                <a:ext cx="2840393" cy="373692"/>
              </a:xfrm>
              <a:prstGeom prst="rect">
                <a:avLst/>
              </a:prstGeom>
              <a:blipFill>
                <a:blip r:embed="rId20"/>
                <a:stretch>
                  <a:fillRect t="-12903" r="-2581" b="-209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eta para a Direita 52"/>
          <p:cNvSpPr/>
          <p:nvPr/>
        </p:nvSpPr>
        <p:spPr>
          <a:xfrm>
            <a:off x="3354399" y="4418204"/>
            <a:ext cx="1391499" cy="29527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045464" y="4406342"/>
                <a:ext cx="1536959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64" y="4406342"/>
                <a:ext cx="1536959" cy="318998"/>
              </a:xfrm>
              <a:prstGeom prst="rect">
                <a:avLst/>
              </a:prstGeom>
              <a:blipFill>
                <a:blip r:embed="rId21"/>
                <a:stretch>
                  <a:fillRect t="-34615" r="-1984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812380" y="4406342"/>
                <a:ext cx="2144818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=−2,3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80" y="4406342"/>
                <a:ext cx="2144818" cy="299249"/>
              </a:xfrm>
              <a:prstGeom prst="rect">
                <a:avLst/>
              </a:prstGeom>
              <a:blipFill>
                <a:blip r:embed="rId22"/>
                <a:stretch>
                  <a:fillRect l="-855" t="-42857" r="-28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030329" y="1950134"/>
                <a:ext cx="165737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=−10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29" y="1950134"/>
                <a:ext cx="1657377" cy="310598"/>
              </a:xfrm>
              <a:prstGeom prst="rect">
                <a:avLst/>
              </a:prstGeom>
              <a:blipFill>
                <a:blip r:embed="rId23"/>
                <a:stretch>
                  <a:fillRect l="-1838" t="-11765" r="-2574" b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3B34BD-1021-407C-B16C-0EACC0B85649}"/>
              </a:ext>
            </a:extLst>
          </p:cNvPr>
          <p:cNvSpPr txBox="1"/>
          <p:nvPr/>
        </p:nvSpPr>
        <p:spPr>
          <a:xfrm>
            <a:off x="7005918" y="1771239"/>
            <a:ext cx="3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67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3" grpId="0" animBg="1"/>
      <p:bldP spid="54" grpId="0"/>
      <p:bldP spid="55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911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lista 8 fecha hoje, dia 9/12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Atacar lista 10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13-14/12: 2ª prova (Dinâmica da rotação + energia)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20-21/12: Substitutiva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17/2/2022: Prova de recuperação (quem não aprovou, com média entre 3,0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 4,9)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72473" y="759500"/>
            <a:ext cx="869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unidimensionais com atrito e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Interpretar o gráfico da energia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</p:txBody>
      </p:sp>
    </p:spTree>
    <p:extLst>
      <p:ext uri="{BB962C8B-B14F-4D97-AF65-F5344CB8AC3E}">
        <p14:creationId xmlns:p14="http://schemas.microsoft.com/office/powerpoint/2010/main" val="13942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45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841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 66 kg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 (não deixe de calcular alguns valores numéricos para definir bem a curva), destacando as posições onde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intensidade da força que agirá inicialmente sobre a partícula.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que sentido a partícula se deslocará inicialmente.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energia total da partícula (cinética + potencial).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maior valor da energia cinética que essa partícula pode atingir.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posições em que a partícula para.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Descreva o movimento que a partícula teria se fosse colocada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e, parada nessa posição, recebesse um impulso de módulo 198 kg m/s e orientado para a esquerda.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blipFill>
                <a:blip r:embed="rId2"/>
                <a:stretch>
                  <a:fillRect l="-339" r="-339" b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desloca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3; marque os valores extremos.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blipFill>
                <a:blip r:embed="rId2"/>
                <a:stretch>
                  <a:fillRect l="-339" b="-61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/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 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8=0→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1600" dirty="0"/>
                  <a:t>,83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blipFill>
                <a:blip r:embed="rId3"/>
                <a:stretch>
                  <a:fillRect l="-922" t="-13333" b="-4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BBA1E791-4FB6-4479-96DA-11032310AE6E}"/>
              </a:ext>
            </a:extLst>
          </p:cNvPr>
          <p:cNvSpPr txBox="1"/>
          <p:nvPr/>
        </p:nvSpPr>
        <p:spPr>
          <a:xfrm>
            <a:off x="413496" y="2079111"/>
            <a:ext cx="4874557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potencial é nulo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2,82;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2,82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/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B0D76A5-01B8-472F-853D-9AA4ACA0F0CB}"/>
              </a:ext>
            </a:extLst>
          </p:cNvPr>
          <p:cNvSpPr txBox="1"/>
          <p:nvPr/>
        </p:nvSpPr>
        <p:spPr>
          <a:xfrm>
            <a:off x="303249" y="2500273"/>
            <a:ext cx="323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Extremo do potencial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nula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/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=0→−4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38E1D82-6072-435A-981F-74D9BEFE13CD}"/>
              </a:ext>
            </a:extLst>
          </p:cNvPr>
          <p:cNvSpPr txBox="1"/>
          <p:nvPr/>
        </p:nvSpPr>
        <p:spPr>
          <a:xfrm>
            <a:off x="247508" y="3340100"/>
            <a:ext cx="622891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potencial é máximo ou mínimo local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4844BD6-C038-45C5-AAA6-2061DAF2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754" y="1974897"/>
            <a:ext cx="3175329" cy="1968705"/>
          </a:xfrm>
          <a:prstGeom prst="rect">
            <a:avLst/>
          </a:prstGeom>
        </p:spPr>
      </p:pic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B21B3AF5-5AAE-48E4-8308-0A1E6E19612E}"/>
              </a:ext>
            </a:extLst>
          </p:cNvPr>
          <p:cNvSpPr/>
          <p:nvPr/>
        </p:nvSpPr>
        <p:spPr>
          <a:xfrm>
            <a:off x="7535205" y="1900767"/>
            <a:ext cx="1024403" cy="670983"/>
          </a:xfrm>
          <a:prstGeom prst="wedgeRectCallout">
            <a:avLst>
              <a:gd name="adj1" fmla="val -74633"/>
              <a:gd name="adj2" fmla="val 7274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Máximo local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6AF00AAD-55EF-47B6-B065-E807C9A28201}"/>
              </a:ext>
            </a:extLst>
          </p:cNvPr>
          <p:cNvSpPr/>
          <p:nvPr/>
        </p:nvSpPr>
        <p:spPr>
          <a:xfrm>
            <a:off x="5741927" y="4060394"/>
            <a:ext cx="1208888" cy="670983"/>
          </a:xfrm>
          <a:prstGeom prst="wedgeRectCallout">
            <a:avLst>
              <a:gd name="adj1" fmla="val 2332"/>
              <a:gd name="adj2" fmla="val -7480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EE13D56-0E6F-4A38-AB78-2137E1DBFC81}"/>
              </a:ext>
            </a:extLst>
          </p:cNvPr>
          <p:cNvSpPr/>
          <p:nvPr/>
        </p:nvSpPr>
        <p:spPr>
          <a:xfrm>
            <a:off x="7856046" y="4075027"/>
            <a:ext cx="957945" cy="670983"/>
          </a:xfrm>
          <a:prstGeom prst="wedgeRectCallout">
            <a:avLst>
              <a:gd name="adj1" fmla="val -17249"/>
              <a:gd name="adj2" fmla="val -7685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AA2C97-328E-467D-9FAF-B6A2F6D66A55}"/>
              </a:ext>
            </a:extLst>
          </p:cNvPr>
          <p:cNvSpPr txBox="1"/>
          <p:nvPr/>
        </p:nvSpPr>
        <p:spPr>
          <a:xfrm>
            <a:off x="495014" y="4060394"/>
            <a:ext cx="42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máximos absolutos estão no infinito</a:t>
            </a:r>
          </a:p>
        </p:txBody>
      </p:sp>
    </p:spTree>
    <p:extLst>
      <p:ext uri="{BB962C8B-B14F-4D97-AF65-F5344CB8AC3E}">
        <p14:creationId xmlns:p14="http://schemas.microsoft.com/office/powerpoint/2010/main" val="109320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0" y="399948"/>
            <a:ext cx="8996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intensidade da força que agirá inicialmente sobre a partícula.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que sentido a partícula se deslocará inicialmente.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energia total da partícula (cinética + potencial).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maior valor da energia cinética que essa partícula pode atingir.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posições em que a partícula para.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B9C0240-D2F0-45ED-977D-A2B851008C12}"/>
              </a:ext>
            </a:extLst>
          </p:cNvPr>
          <p:cNvGrpSpPr/>
          <p:nvPr/>
        </p:nvGrpSpPr>
        <p:grpSpPr>
          <a:xfrm>
            <a:off x="78745" y="1728797"/>
            <a:ext cx="5910391" cy="354584"/>
            <a:chOff x="78745" y="1728797"/>
            <a:chExt cx="5910391" cy="354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/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d)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blipFill>
                  <a:blip r:embed="rId2"/>
                  <a:stretch>
                    <a:fillRect l="-5817" t="-1724" r="-83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/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=16−4→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756" r="-1181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/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pt-BR" sz="1600" b="0" dirty="0"/>
                    <a:t> 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lang="pt-BR" sz="1400" b="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 m, </a:t>
                  </a:r>
                  <a14:m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77827CD-7348-4B42-8FA0-ADF1F8305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926" y="112158"/>
            <a:ext cx="3175329" cy="19687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0BF904-9947-4D07-8A10-2B48C740D28A}"/>
              </a:ext>
            </a:extLst>
          </p:cNvPr>
          <p:cNvSpPr txBox="1"/>
          <p:nvPr/>
        </p:nvSpPr>
        <p:spPr>
          <a:xfrm>
            <a:off x="-13447" y="2199376"/>
            <a:ext cx="891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e)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abandonada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=0 move-se no sentido da aceleração; como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&gt;0, move-se para a direita inicialmente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67D6A6E-3C8A-4EC6-876A-58529FBD57DD}"/>
              </a:ext>
            </a:extLst>
          </p:cNvPr>
          <p:cNvGrpSpPr/>
          <p:nvPr/>
        </p:nvGrpSpPr>
        <p:grpSpPr>
          <a:xfrm>
            <a:off x="49228" y="2653925"/>
            <a:ext cx="7434060" cy="369332"/>
            <a:chOff x="49228" y="2653925"/>
            <a:chExt cx="743406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/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=−7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como K=0 (abandonada), </a:t>
                  </a:r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83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/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a14:m>
                  <a:r>
                    <a:rPr lang="pt-BR" dirty="0"/>
                    <a:t> J (i)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r="-450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EB2EF0D-8F16-4351-9AA5-D331654916F3}"/>
              </a:ext>
            </a:extLst>
          </p:cNvPr>
          <p:cNvGrpSpPr/>
          <p:nvPr/>
        </p:nvGrpSpPr>
        <p:grpSpPr>
          <a:xfrm>
            <a:off x="78745" y="3134184"/>
            <a:ext cx="8986509" cy="749518"/>
            <a:chOff x="78745" y="3134184"/>
            <a:chExt cx="8986509" cy="749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/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máximo quando U é mínimo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x=2 m (do item b)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=−16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𝐽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428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/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pt-BR" sz="1800" dirty="0"/>
                    <a:t> </a:t>
                  </a:r>
                  <a:r>
                    <a:rPr lang="pt-BR" dirty="0"/>
                    <a:t>(</a:t>
                  </a:r>
                  <a:r>
                    <a:rPr lang="pt-BR" dirty="0" err="1"/>
                    <a:t>ii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1CF8FE7-37EC-4C2D-88A4-0707D899E739}"/>
                </a:ext>
              </a:extLst>
            </p:cNvPr>
            <p:cNvSpPr txBox="1"/>
            <p:nvPr/>
          </p:nvSpPr>
          <p:spPr>
            <a:xfrm>
              <a:off x="78745" y="3135148"/>
              <a:ext cx="5193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g)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/>
                <p:nvPr/>
              </p:nvSpPr>
              <p:spPr>
                <a:xfrm>
                  <a:off x="251347" y="3514370"/>
                  <a:ext cx="74767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Usando esse valor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e a energia de (i)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−7=−16+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 </m:t>
                      </m:r>
                    </m:oMath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3514370"/>
                  <a:ext cx="747672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52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/>
                <p:nvPr/>
              </p:nvSpPr>
              <p:spPr>
                <a:xfrm>
                  <a:off x="7477590" y="3560536"/>
                  <a:ext cx="1076000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a14:m>
                  <a:r>
                    <a:rPr lang="pt-BR" dirty="0"/>
                    <a:t> J</a:t>
                  </a:r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590" y="3560536"/>
                  <a:ext cx="107600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955" t="-28261" r="-12500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45F7DC-23F5-47F1-B92F-17CE0D676413}"/>
              </a:ext>
            </a:extLst>
          </p:cNvPr>
          <p:cNvGrpSpPr/>
          <p:nvPr/>
        </p:nvGrpSpPr>
        <p:grpSpPr>
          <a:xfrm>
            <a:off x="44267" y="3906430"/>
            <a:ext cx="8589153" cy="652091"/>
            <a:chOff x="44267" y="3906430"/>
            <a:chExt cx="8589153" cy="652091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90D9F43-C9E9-4B2A-A427-A520F01A6931}"/>
                </a:ext>
              </a:extLst>
            </p:cNvPr>
            <p:cNvSpPr txBox="1"/>
            <p:nvPr/>
          </p:nvSpPr>
          <p:spPr>
            <a:xfrm>
              <a:off x="44267" y="3906430"/>
              <a:ext cx="8467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h)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=0. Olhando o gráfico para E=</a:t>
              </a:r>
              <a:r>
                <a:rPr lang="pt-BR" sz="1600" dirty="0">
                  <a:latin typeface="Symbol" panose="05050102010706020507" pitchFamily="18" charset="2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7 J, vemos que esses são pontos de retorno.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/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=−7→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=±1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=±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pt-BR" sz="1600" i="1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blipFill>
                  <a:blip r:embed="rId12"/>
                  <a:stretch>
                    <a:fillRect l="-170" r="-680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/>
                <p:nvPr/>
              </p:nvSpPr>
              <p:spPr>
                <a:xfrm>
                  <a:off x="4541594" y="4197075"/>
                  <a:ext cx="4091826" cy="3614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Pontos de retorno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≅2,65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594" y="4197075"/>
                  <a:ext cx="4091826" cy="361446"/>
                </a:xfrm>
                <a:prstGeom prst="rect">
                  <a:avLst/>
                </a:prstGeom>
                <a:blipFill>
                  <a:blip r:embed="rId13"/>
                  <a:stretch>
                    <a:fillRect l="-745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4B7ED0-E69E-449B-9095-426297EF8FAF}"/>
              </a:ext>
            </a:extLst>
          </p:cNvPr>
          <p:cNvSpPr txBox="1"/>
          <p:nvPr/>
        </p:nvSpPr>
        <p:spPr>
          <a:xfrm>
            <a:off x="254007" y="4557023"/>
            <a:ext cx="846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é importante excluir as raízes negativas – a partícula nunca consegue atravessar a barreira do potencial</a:t>
            </a:r>
          </a:p>
        </p:txBody>
      </p:sp>
    </p:spTree>
    <p:extLst>
      <p:ext uri="{BB962C8B-B14F-4D97-AF65-F5344CB8AC3E}">
        <p14:creationId xmlns:p14="http://schemas.microsoft.com/office/powerpoint/2010/main" val="31151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26895" y="399948"/>
            <a:ext cx="573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Descreva o movimento que a partícula de mass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66 kg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teria se fosse colocada em </a:t>
            </a:r>
            <a:r>
              <a:rPr lang="pt-BR" sz="1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m e, parada nessa posição, recebesse um impulso de módulo 198 kg m/s e orientado para a esquerda.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0370F2-A309-4F61-8978-66990409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8" y="532840"/>
            <a:ext cx="2830697" cy="1755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/>
              <p:nvPr/>
            </p:nvSpPr>
            <p:spPr>
              <a:xfrm>
                <a:off x="13609" y="1137929"/>
                <a:ext cx="65082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Embora o ponto 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esteja fora do gráfico, o potencial é estritamente crescente tanto com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crescente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quanto para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diminuindo a partir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de maneira que é possível imaginar o gráfico para todo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" y="1137929"/>
                <a:ext cx="6508215" cy="830997"/>
              </a:xfrm>
              <a:prstGeom prst="rect">
                <a:avLst/>
              </a:prstGeom>
              <a:blipFill>
                <a:blip r:embed="rId3"/>
                <a:stretch>
                  <a:fillRect l="-468" t="-2206" r="-375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7A0886-8714-49C6-902B-ED21B96AFD01}"/>
              </a:ext>
            </a:extLst>
          </p:cNvPr>
          <p:cNvGrpSpPr/>
          <p:nvPr/>
        </p:nvGrpSpPr>
        <p:grpSpPr>
          <a:xfrm>
            <a:off x="51852" y="1924199"/>
            <a:ext cx="7323859" cy="755734"/>
            <a:chOff x="51852" y="1924199"/>
            <a:chExt cx="7323859" cy="755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/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partícula oscila entre os pontos de retorno, em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=425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J (porque K=0)</a:t>
                  </a:r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03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/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Eq (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=128+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198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132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J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blipFill>
                  <a:blip r:embed="rId5"/>
                  <a:stretch>
                    <a:fillRect l="-881" b="-38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/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=425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/>
                  <a:t>m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blipFill>
                <a:blip r:embed="rId6"/>
                <a:stretch>
                  <a:fillRect l="-865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/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Assim, impulsionada para a esquerda, a partícula aumenta de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2 m a 0 m, aumenta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0 m até -2 m,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onde passa a reduzir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onde para e retorna;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blipFill>
                <a:blip r:embed="rId7"/>
                <a:stretch>
                  <a:fillRect l="-506" t="-2190" r="-84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/>
              <p:nvPr/>
            </p:nvSpPr>
            <p:spPr>
              <a:xfrm>
                <a:off x="51852" y="3665140"/>
                <a:ext cx="7194596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dai move-se no sentido positivo, aumenta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-2 m a 0 m, aumenta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m ate 2m, de onde passa a reduzir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m, onde para e retorna,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aumentando de </a:t>
                </a:r>
                <a:r>
                  <a:rPr lang="pt-BR" sz="1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m e segue oscilando entre as posições -5 e 5 m.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3665140"/>
                <a:ext cx="7194596" cy="1077218"/>
              </a:xfrm>
              <a:prstGeom prst="rect">
                <a:avLst/>
              </a:prstGeom>
              <a:blipFill>
                <a:blip r:embed="rId8"/>
                <a:stretch>
                  <a:fillRect l="-508" t="-1695" b="-6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C7AB977-360C-47AF-8FF6-9112C94EC639}"/>
              </a:ext>
            </a:extLst>
          </p:cNvPr>
          <p:cNvGrpSpPr/>
          <p:nvPr/>
        </p:nvGrpSpPr>
        <p:grpSpPr>
          <a:xfrm>
            <a:off x="6365248" y="338827"/>
            <a:ext cx="2511423" cy="474718"/>
            <a:chOff x="6365248" y="338827"/>
            <a:chExt cx="2511423" cy="474718"/>
          </a:xfrm>
        </p:grpSpPr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3EE9BC2F-9727-42AE-8D22-6676CA176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5248" y="373053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9B1E811B-7A3E-4A2F-B505-3276B450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0671" y="338827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/>
              <p:nvPr/>
            </p:nvSpPr>
            <p:spPr>
              <a:xfrm>
                <a:off x="7180944" y="2276841"/>
                <a:ext cx="1911204" cy="1868897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Aqui, rapidez é o módulo da velocidade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600" dirty="0"/>
                  <a:t>; </a:t>
                </a:r>
              </a:p>
              <a:p>
                <a:pPr algn="ctr"/>
                <a:r>
                  <a:rPr lang="pt-BR" sz="1600" dirty="0"/>
                  <a:t>como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600" dirty="0"/>
                  <a:t> fica mais negativa, ela diminui, embora seu módulo aumente</a:t>
                </a:r>
              </a:p>
            </p:txBody>
          </p:sp>
        </mc:Choice>
        <mc:Fallback xmlns="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44" y="2276841"/>
                <a:ext cx="1911204" cy="1868897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48668D-49F2-4218-B5E4-19F10158E4EB}"/>
              </a:ext>
            </a:extLst>
          </p:cNvPr>
          <p:cNvSpPr txBox="1"/>
          <p:nvPr/>
        </p:nvSpPr>
        <p:spPr>
          <a:xfrm>
            <a:off x="4111362" y="21141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CB62084F-1BF9-487F-8940-379F77EC963D}"/>
              </a:ext>
            </a:extLst>
          </p:cNvPr>
          <p:cNvSpPr/>
          <p:nvPr/>
        </p:nvSpPr>
        <p:spPr>
          <a:xfrm>
            <a:off x="7180944" y="4199244"/>
            <a:ext cx="1768074" cy="543114"/>
          </a:xfrm>
          <a:prstGeom prst="wedgeRectCallout">
            <a:avLst>
              <a:gd name="adj1" fmla="val -107536"/>
              <a:gd name="adj2" fmla="val -526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Aqui, é velocidade mesmo!</a:t>
            </a:r>
          </a:p>
        </p:txBody>
      </p:sp>
    </p:spTree>
    <p:extLst>
      <p:ext uri="{BB962C8B-B14F-4D97-AF65-F5344CB8AC3E}">
        <p14:creationId xmlns:p14="http://schemas.microsoft.com/office/powerpoint/2010/main" val="42208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145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426365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421"/>
          <p:cNvGrpSpPr/>
          <p:nvPr/>
        </p:nvGrpSpPr>
        <p:grpSpPr>
          <a:xfrm>
            <a:off x="7478327" y="561179"/>
            <a:ext cx="7047371" cy="4666956"/>
            <a:chOff x="0" y="0"/>
            <a:chExt cx="7126605" cy="4932680"/>
          </a:xfrm>
        </p:grpSpPr>
        <p:sp>
          <p:nvSpPr>
            <p:cNvPr id="4" name="Retângulo 3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5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4497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39"/>
            <p:cNvCxnSpPr>
              <a:cxnSpLocks noChangeShapeType="1"/>
            </p:cNvCxnSpPr>
            <p:nvPr/>
          </p:nvCxnSpPr>
          <p:spPr bwMode="auto">
            <a:xfrm rot="5400000" flipH="1">
              <a:off x="1468120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0"/>
            <p:cNvCxnSpPr>
              <a:cxnSpLocks noChangeShapeType="1"/>
            </p:cNvCxnSpPr>
            <p:nvPr/>
          </p:nvCxnSpPr>
          <p:spPr bwMode="auto">
            <a:xfrm rot="5400000" flipH="1">
              <a:off x="1457960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1"/>
            <p:cNvCxnSpPr>
              <a:cxnSpLocks noChangeShapeType="1"/>
            </p:cNvCxnSpPr>
            <p:nvPr/>
          </p:nvCxnSpPr>
          <p:spPr bwMode="auto">
            <a:xfrm rot="5400000" flipH="1">
              <a:off x="1457960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2"/>
            <p:cNvCxnSpPr>
              <a:cxnSpLocks noChangeShapeType="1"/>
            </p:cNvCxnSpPr>
            <p:nvPr/>
          </p:nvCxnSpPr>
          <p:spPr bwMode="auto">
            <a:xfrm rot="5400000" flipH="1">
              <a:off x="1457325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43"/>
            <p:cNvCxnSpPr>
              <a:cxnSpLocks noChangeShapeType="1"/>
            </p:cNvCxnSpPr>
            <p:nvPr/>
          </p:nvCxnSpPr>
          <p:spPr bwMode="auto">
            <a:xfrm rot="5400000" flipH="1">
              <a:off x="1465580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444"/>
            <p:cNvSpPr>
              <a:spLocks noChangeArrowheads="1"/>
            </p:cNvSpPr>
            <p:nvPr/>
          </p:nvSpPr>
          <p:spPr bwMode="auto">
            <a:xfrm>
              <a:off x="259080" y="387985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Text Box 445"/>
            <p:cNvSpPr txBox="1">
              <a:spLocks noChangeArrowheads="1"/>
            </p:cNvSpPr>
            <p:nvPr/>
          </p:nvSpPr>
          <p:spPr bwMode="auto">
            <a:xfrm>
              <a:off x="358140" y="429259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5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Oval 457"/>
            <p:cNvSpPr>
              <a:spLocks noChangeArrowheads="1"/>
            </p:cNvSpPr>
            <p:nvPr/>
          </p:nvSpPr>
          <p:spPr bwMode="auto">
            <a:xfrm>
              <a:off x="12712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7" name="Oval 458"/>
            <p:cNvSpPr>
              <a:spLocks noChangeArrowheads="1"/>
            </p:cNvSpPr>
            <p:nvPr/>
          </p:nvSpPr>
          <p:spPr bwMode="auto">
            <a:xfrm>
              <a:off x="13112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8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40" name="Line 461"/>
            <p:cNvCxnSpPr>
              <a:cxnSpLocks noChangeShapeType="1"/>
            </p:cNvCxnSpPr>
            <p:nvPr/>
          </p:nvCxnSpPr>
          <p:spPr bwMode="auto">
            <a:xfrm flipV="1">
              <a:off x="1449705" y="0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464"/>
            <p:cNvCxnSpPr>
              <a:cxnSpLocks noChangeShapeType="1"/>
            </p:cNvCxnSpPr>
            <p:nvPr/>
          </p:nvCxnSpPr>
          <p:spPr bwMode="auto">
            <a:xfrm>
              <a:off x="620395" y="509905"/>
              <a:ext cx="1149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40"/>
              <p:cNvSpPr>
                <a:spLocks noChangeArrowheads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sz="1600" dirty="0"/>
                  <a:t>No sistema de referência escolhido,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blipFill>
                <a:blip r:embed="rId2"/>
                <a:stretch>
                  <a:fillRect l="-770" t="-5455" b="-2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tângulo 121"/>
          <p:cNvSpPr/>
          <p:nvPr/>
        </p:nvSpPr>
        <p:spPr>
          <a:xfrm>
            <a:off x="32950" y="928268"/>
            <a:ext cx="408603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a deformação máxima da mola ?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-48774" y="335211"/>
            <a:ext cx="7371685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Bloco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desliza na mesa c/ coeficientes de atrito estático e cinético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0,6 e 0,5; 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colide c/ mola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250 N/m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relaxada. O bloco atinge a mola c/ velocidade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-1" y="30616"/>
            <a:ext cx="69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3 – Amortecendo uma colisão com uma mola 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blipFill>
                <a:blip r:embed="rId3"/>
                <a:stretch>
                  <a:fillRect l="-3000" r="-200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sz="1600" dirty="0"/>
                  <a:t>Deformação máxima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blipFill>
                <a:blip r:embed="rId7"/>
                <a:stretch>
                  <a:fillRect l="-971" t="-3390" b="-186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250 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400" dirty="0"/>
                  <a:t>A força de atrito é a única dissipativa nesse sistema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blipFill>
                <a:blip r:embed="rId9"/>
                <a:stretch>
                  <a:fillRect l="-1976" t="-25000" r="-1647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91449" y="2603632"/>
                <a:ext cx="3538982" cy="2836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" y="2603632"/>
                <a:ext cx="3538982" cy="283604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2492095" y="3543882"/>
                <a:ext cx="1975156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−0,1=0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95" y="3543882"/>
                <a:ext cx="1975156" cy="36324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682963" y="3396658"/>
                <a:ext cx="2991845" cy="533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63" y="3396658"/>
                <a:ext cx="2991845" cy="5338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7659897" y="3375807"/>
                <a:ext cx="1162178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0,073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=−0,273</m:t>
                      </m:r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97" y="3375807"/>
                <a:ext cx="1162178" cy="531940"/>
              </a:xfrm>
              <a:prstGeom prst="rect">
                <a:avLst/>
              </a:prstGeom>
              <a:blipFill>
                <a:blip r:embed="rId18"/>
                <a:stretch>
                  <a:fillRect l="-2105" r="-3158" b="-126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7348853" y="3946061"/>
                <a:ext cx="14577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 0,073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53" y="3946061"/>
                <a:ext cx="1457771" cy="358303"/>
              </a:xfrm>
              <a:prstGeom prst="rect">
                <a:avLst/>
              </a:prstGeom>
              <a:blipFill>
                <a:blip r:embed="rId1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/>
          <p:cNvCxnSpPr/>
          <p:nvPr/>
        </p:nvCxnSpPr>
        <p:spPr>
          <a:xfrm flipH="1" flipV="1">
            <a:off x="8130759" y="3647020"/>
            <a:ext cx="752712" cy="2212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CFCF3D4E-2AA7-46CF-A016-671C4869CA2C}"/>
              </a:ext>
            </a:extLst>
          </p:cNvPr>
          <p:cNvCxnSpPr/>
          <p:nvPr/>
        </p:nvCxnSpPr>
        <p:spPr>
          <a:xfrm>
            <a:off x="7377296" y="1305701"/>
            <a:ext cx="16551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/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blipFill>
                <a:blip r:embed="rId2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/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blipFill>
                <a:blip r:embed="rId2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3752EE3F-5E4B-436C-B3C2-94D2E2B0B3C2}"/>
              </a:ext>
            </a:extLst>
          </p:cNvPr>
          <p:cNvCxnSpPr/>
          <p:nvPr/>
        </p:nvCxnSpPr>
        <p:spPr>
          <a:xfrm>
            <a:off x="8355559" y="122788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Seta: para a Direita 64">
            <a:extLst>
              <a:ext uri="{FF2B5EF4-FFF2-40B4-BE49-F238E27FC236}">
                <a16:creationId xmlns:a16="http://schemas.microsoft.com/office/drawing/2014/main" id="{77282A78-9385-4587-AE8C-24D5CC8CC372}"/>
              </a:ext>
            </a:extLst>
          </p:cNvPr>
          <p:cNvSpPr/>
          <p:nvPr/>
        </p:nvSpPr>
        <p:spPr>
          <a:xfrm>
            <a:off x="126536" y="2876052"/>
            <a:ext cx="1164636" cy="49737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(</a:t>
            </a:r>
            <a:r>
              <a:rPr lang="pt-BR" sz="1600" dirty="0" err="1"/>
              <a:t>ii</a:t>
            </a:r>
            <a:r>
              <a:rPr lang="pt-BR" sz="1600" dirty="0"/>
              <a:t>) em (i)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68F5A8A-D141-411E-83C1-3D632AAB16D0}"/>
              </a:ext>
            </a:extLst>
          </p:cNvPr>
          <p:cNvGrpSpPr/>
          <p:nvPr/>
        </p:nvGrpSpPr>
        <p:grpSpPr>
          <a:xfrm>
            <a:off x="32950" y="4262032"/>
            <a:ext cx="8972783" cy="348705"/>
            <a:chOff x="32950" y="4262032"/>
            <a:chExt cx="8972783" cy="348705"/>
          </a:xfrm>
        </p:grpSpPr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47113E41-8FBD-4191-86D1-674097EFD5CD}"/>
                </a:ext>
              </a:extLst>
            </p:cNvPr>
            <p:cNvSpPr txBox="1"/>
            <p:nvPr/>
          </p:nvSpPr>
          <p:spPr>
            <a:xfrm>
              <a:off x="32950" y="4272183"/>
              <a:ext cx="4011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Trabalho do atrito: -0,5*50*0,073= -1,83 J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BBF80BF3-D48B-4C13-9F28-BF32EC5F8AA7}"/>
                </a:ext>
              </a:extLst>
            </p:cNvPr>
            <p:cNvSpPr txBox="1"/>
            <p:nvPr/>
          </p:nvSpPr>
          <p:spPr>
            <a:xfrm>
              <a:off x="4288891" y="4262032"/>
              <a:ext cx="4716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Trabalho da força da mola = 0,5*250*0,073^2= -0,67 J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4640A2C0-ABE1-409C-B036-65A5DAA418FD}"/>
              </a:ext>
            </a:extLst>
          </p:cNvPr>
          <p:cNvGrpSpPr/>
          <p:nvPr/>
        </p:nvGrpSpPr>
        <p:grpSpPr>
          <a:xfrm>
            <a:off x="64833" y="4559710"/>
            <a:ext cx="9046217" cy="338554"/>
            <a:chOff x="64833" y="4559710"/>
            <a:chExt cx="9046217" cy="338554"/>
          </a:xfrm>
        </p:grpSpPr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89B0CBD0-F1B6-4247-AA3D-CA53FA9ED1F2}"/>
                </a:ext>
              </a:extLst>
            </p:cNvPr>
            <p:cNvSpPr txBox="1"/>
            <p:nvPr/>
          </p:nvSpPr>
          <p:spPr>
            <a:xfrm>
              <a:off x="64833" y="4559710"/>
              <a:ext cx="4190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Variação de energia cinética:0-0,5*5*1^2= -2,5 J 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DF832DF2-9BEF-48E6-96B5-6E26C5108759}"/>
                </a:ext>
              </a:extLst>
            </p:cNvPr>
            <p:cNvSpPr txBox="1"/>
            <p:nvPr/>
          </p:nvSpPr>
          <p:spPr>
            <a:xfrm>
              <a:off x="4288891" y="4559710"/>
              <a:ext cx="482215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/>
                <a:t>Trabalho da resultante = variação de energia cinética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/>
      <p:bldP spid="51" grpId="0"/>
      <p:bldP spid="52" grpId="0" animBg="1"/>
      <p:bldP spid="43" grpId="0"/>
      <p:bldP spid="54" grpId="0" animBg="1"/>
      <p:bldP spid="56" grpId="0"/>
      <p:bldP spid="57" grpId="0"/>
      <p:bldP spid="58" grpId="0"/>
      <p:bldP spid="60" grpId="0"/>
      <p:bldP spid="62" grpId="0"/>
      <p:bldP spid="45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35120</TotalTime>
  <Words>1788</Words>
  <Application>Microsoft Office PowerPoint</Application>
  <PresentationFormat>Apresentação na tela (16:9)</PresentationFormat>
  <Paragraphs>172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14</vt:i4>
      </vt:variant>
    </vt:vector>
  </HeadingPairs>
  <TitlesOfParts>
    <vt:vector size="35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1812</cp:revision>
  <dcterms:created xsi:type="dcterms:W3CDTF">2016-03-09T00:36:12Z</dcterms:created>
  <dcterms:modified xsi:type="dcterms:W3CDTF">2021-12-08T12:13:23Z</dcterms:modified>
</cp:coreProperties>
</file>